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3" r:id="rId5"/>
    <p:sldId id="274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65" r:id="rId14"/>
    <p:sldId id="266" r:id="rId15"/>
    <p:sldId id="268" r:id="rId16"/>
    <p:sldId id="269" r:id="rId17"/>
    <p:sldId id="270" r:id="rId18"/>
    <p:sldId id="271" r:id="rId19"/>
    <p:sldId id="272" r:id="rId20"/>
    <p:sldId id="275" r:id="rId21"/>
    <p:sldId id="276" r:id="rId22"/>
  </p:sldIdLst>
  <p:sldSz cx="12192000" cy="6858000"/>
  <p:notesSz cx="6858000" cy="9144000"/>
  <p:defaultTextStyle>
    <a:defPPr>
      <a:defRPr lang="ar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14992-4845-FD6F-2237-1204EA6262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A20FA1-AA2E-8C98-C5ED-0FBD2AE588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3910D-E805-91BF-8E71-60AD70648B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BCE3CB-EFB8-C4EC-32FC-EC56D4A38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7520EE-D5D4-B5DD-8BFB-C5FB2BB10A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80059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6FCF6-5126-37A2-4BC2-8BCD0F74D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3021D-23F7-869B-B9A5-2825F09D61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CC3DEF-2A2D-4B0B-31F4-636EB89D9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2CE1A-DE5F-A36E-9891-492E585901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C135A-73CA-AB65-2D47-D45C8F514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391182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82EAF-A2AC-5C31-3D09-E8D4ACC508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A2DB7B-5CA3-15E7-06B9-4A1BB9A10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47C0F6-1635-E134-AC18-43325D2003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FFD660-9709-474D-A25B-CF0DACCF9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E9DE2A-A2AC-2921-8DED-9DB25918C8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633474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CC993-425D-530C-3EE0-4E3C55FB2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207064-FAE7-3771-F8F8-FBE7B42650D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994302-9A45-E690-AD65-C549B88E73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B022EAC-0209-157D-78B2-FB9402625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8A1225-CB6E-EA64-E6F9-DDC1325742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0AAF86-731B-E36F-644C-448BA2BB0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28545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DBC75-4E78-63D1-F178-984BB5B372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F1553-0E07-A42E-D2A8-BB37499F22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96ABCE-7C00-FE23-DBE0-F038E551A0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A627F32-4FB9-E1BA-8D26-798ADC10DE5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3F604D9-131F-AD12-F6D7-A2F0F06EE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2AAA7E-A290-E1E7-543F-CCA14E82DE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05F79C-DF5B-94E3-5DA5-35C3FEEE1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6398FB9-AE5B-911A-AB36-4C972F08E8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31370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0A84C-369E-5627-85B6-DE15AE84D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FF0CC9E-A4B6-856B-8D6D-54C5A4954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2C9DAE-1208-BF5F-3AAA-665D0AD7D7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ADC17C-63A0-6EF5-6528-C9092CF9D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23198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F2EE8C-420D-3C3B-14A9-2F64533400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C58C44-76F9-3246-75F2-6772B522E5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281FB6-90A9-F0B0-962A-1B05F10A8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20325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0A29EE-97C1-5CA8-E646-8CA89326B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CC9D78-087B-8B40-E386-3F1515AAF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37F36-ECD0-A587-88C0-D8DEB8D9E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981438-CC8D-8792-7D52-A845EA240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DA3B20-79AB-C1DE-BE30-A18E8E579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23C405-7489-2061-1BBD-8ABC34CDB4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82024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21C741-05ED-99F8-5B47-F6676DA01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61FF44-BABE-1FFF-6BC8-F590708D58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83E2B6-925E-1346-ABF1-079E73B08A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7DBA27-403B-8B89-5D81-10D851CAA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30C902-E8D5-768B-20A6-080F60499F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428BD1D-85CB-B94A-B3BA-D82DE7824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60888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6FF81-D9BD-CFFC-EEFE-800E41E87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4E565D-B516-2D8A-3223-1872EC6BF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3620AB-C7DA-EC85-7B90-BDF65691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BBE570-C9DB-425F-2CE3-F005541FA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115DAD-60B2-989F-7D6C-4E2C82B160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377204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24EEE11-1470-7F31-8117-669C7F59AF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071925-E115-2171-0F17-20002ECE30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8F3C8B-4DE0-3C7F-C688-772452139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76AD2C-E86A-D2BB-A81C-1B1910924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E07713-57F9-3A71-1A1C-A87BE45188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313946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DB11DB-404F-F982-65FB-1E5A24085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C0EAE6-E1D1-12B0-E0E0-7F4014BD1D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31B1BF-13FF-7C49-7D7F-6949424B49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4D0775-B351-4A17-A499-8ACEAE4C6D43}" type="datetimeFigureOut">
              <a:rPr lang="ar-SA" smtClean="0"/>
              <a:t>13/12/44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C7A555-53B0-A745-F6BF-41251AD19C7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B09166-3F89-8007-71DA-2424FCFEC0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E66BD-60B2-4F79-A89A-D8997A8B37FF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2686357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ye Removal for Painful Blind Eye or Eye Cancer | Dean McGee Eye Institute">
            <a:extLst>
              <a:ext uri="{FF2B5EF4-FFF2-40B4-BE49-F238E27FC236}">
                <a16:creationId xmlns:a16="http://schemas.microsoft.com/office/drawing/2014/main" id="{31793A6A-456E-49B1-DF12-848AC32829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207" y="1979751"/>
            <a:ext cx="11171583" cy="34933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AC119AE-83E1-51FB-3FB7-0D1E487C78C4}"/>
              </a:ext>
            </a:extLst>
          </p:cNvPr>
          <p:cNvSpPr txBox="1"/>
          <p:nvPr/>
        </p:nvSpPr>
        <p:spPr>
          <a:xfrm>
            <a:off x="2968487" y="450574"/>
            <a:ext cx="581770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5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Anatomy of the eye </a:t>
            </a:r>
            <a:endParaRPr lang="ar-SA" sz="5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CC05B5-BFE3-BAF1-F829-4AAB3CBD2552}"/>
              </a:ext>
            </a:extLst>
          </p:cNvPr>
          <p:cNvSpPr txBox="1"/>
          <p:nvPr/>
        </p:nvSpPr>
        <p:spPr>
          <a:xfrm>
            <a:off x="742122" y="5840456"/>
            <a:ext cx="6082748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 : Khalil M. Abu Nada </a:t>
            </a:r>
            <a:endParaRPr lang="ar-SA" sz="28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32041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908AFD5-BBDA-6DC3-C433-4531994F4A94}"/>
              </a:ext>
            </a:extLst>
          </p:cNvPr>
          <p:cNvSpPr txBox="1"/>
          <p:nvPr/>
        </p:nvSpPr>
        <p:spPr>
          <a:xfrm>
            <a:off x="324678" y="755374"/>
            <a:ext cx="115426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1" i="1" dirty="0">
                <a:solidFill>
                  <a:srgbClr val="FF0000"/>
                </a:solidFill>
                <a:effectLst/>
                <a:latin typeface="proxima-nova"/>
              </a:rPr>
              <a:t>General characteristics</a:t>
            </a: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/>
            <a:r>
              <a:rPr lang="en-US" sz="2000" b="0" i="0" dirty="0">
                <a:effectLst/>
                <a:latin typeface="proxima-nova"/>
              </a:rPr>
              <a:t>_ The adult eye is a complex organ contained within the orbital cavity (composed of 7 bones). Each eye has multiple layers and chambers and is surrounded by 6 extraocular muscles.</a:t>
            </a: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proxima-nova"/>
              </a:rPr>
              <a:t>Layers of the eye: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Fibrous layer: sclera and cornea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Vascular layer (the uvea): choroid, ciliary body, and iris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Neural layer: retina and optic nerve</a:t>
            </a:r>
          </a:p>
          <a:p>
            <a:pPr lvl="1" algn="l"/>
            <a:endParaRPr lang="en-US" sz="2000" b="0" i="0" dirty="0">
              <a:effectLst/>
              <a:latin typeface="proxima-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proxima-nova"/>
              </a:rPr>
              <a:t>Chambers of the eye: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Anterior: between cornea and iris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Posterior: between iris and lens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Vitreous: between lens and posterior eye wall</a:t>
            </a:r>
          </a:p>
        </p:txBody>
      </p:sp>
    </p:spTree>
    <p:extLst>
      <p:ext uri="{BB962C8B-B14F-4D97-AF65-F5344CB8AC3E}">
        <p14:creationId xmlns:p14="http://schemas.microsoft.com/office/powerpoint/2010/main" val="31754517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CF7181F-BC9D-FA1C-D20E-21A1A4893EBD}"/>
              </a:ext>
            </a:extLst>
          </p:cNvPr>
          <p:cNvSpPr txBox="1"/>
          <p:nvPr/>
        </p:nvSpPr>
        <p:spPr>
          <a:xfrm>
            <a:off x="291548" y="1009832"/>
            <a:ext cx="8256104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1" i="1" dirty="0">
                <a:effectLst/>
                <a:latin typeface="proxima-nova"/>
              </a:rPr>
              <a:t>Components of the orbit: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7 extraocular muscles: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 err="1">
                <a:effectLst/>
                <a:latin typeface="proxima-nova"/>
              </a:rPr>
              <a:t>Levator</a:t>
            </a:r>
            <a:r>
              <a:rPr lang="en-US" sz="2000" b="0" i="0" dirty="0">
                <a:effectLst/>
                <a:latin typeface="proxima-nova"/>
              </a:rPr>
              <a:t> palpebrae superioris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Superior oblique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Inferior oblique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Lateral rectus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Medial rectus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Inferior rectus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Superior rectus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Lacrimal apparatus: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Lacrimal glands and their associated ducts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Produce tears to provide lubrication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Nerves and blood vessels</a:t>
            </a:r>
          </a:p>
        </p:txBody>
      </p:sp>
      <p:pic>
        <p:nvPicPr>
          <p:cNvPr id="2050" name="Picture 2" descr="Essential anatomy of the eye illustration">
            <a:extLst>
              <a:ext uri="{FF2B5EF4-FFF2-40B4-BE49-F238E27FC236}">
                <a16:creationId xmlns:a16="http://schemas.microsoft.com/office/drawing/2014/main" id="{AB727D9A-E0CA-64F9-5EC8-BA84816932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235" y="0"/>
            <a:ext cx="618876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4338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The Extraocular Muscles - The Eyelid - Eye Movement - TeachMeAnatomy">
            <a:extLst>
              <a:ext uri="{FF2B5EF4-FFF2-40B4-BE49-F238E27FC236}">
                <a16:creationId xmlns:a16="http://schemas.microsoft.com/office/drawing/2014/main" id="{E1C3D474-2EF4-0904-C295-1D385FB819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025" y="1476375"/>
            <a:ext cx="9505950" cy="3905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21482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Extra-ocular muscles activity. | Download Table">
            <a:extLst>
              <a:ext uri="{FF2B5EF4-FFF2-40B4-BE49-F238E27FC236}">
                <a16:creationId xmlns:a16="http://schemas.microsoft.com/office/drawing/2014/main" id="{305AB26B-EAD9-DC99-7C07-9B95855917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878" y="702366"/>
            <a:ext cx="10508974" cy="5579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2502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418CCEA-BEB0-2AFC-D7C9-27DEF89D20DC}"/>
              </a:ext>
            </a:extLst>
          </p:cNvPr>
          <p:cNvSpPr txBox="1"/>
          <p:nvPr/>
        </p:nvSpPr>
        <p:spPr>
          <a:xfrm>
            <a:off x="172277" y="860389"/>
            <a:ext cx="12019723" cy="38779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800" b="1" i="1" u="sng" dirty="0">
                <a:solidFill>
                  <a:srgbClr val="FF0000"/>
                </a:solidFill>
                <a:effectLst/>
                <a:latin typeface="proxima-nova"/>
              </a:rPr>
              <a:t>Layers of the eye</a:t>
            </a: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/>
            <a:r>
              <a:rPr lang="en-US" sz="2000" dirty="0">
                <a:latin typeface="proxima-nova"/>
              </a:rPr>
              <a:t>_ </a:t>
            </a:r>
            <a:r>
              <a:rPr lang="en-US" sz="2000" b="0" i="0" dirty="0">
                <a:effectLst/>
                <a:latin typeface="proxima-nova"/>
              </a:rPr>
              <a:t>The eye is composed of 3 layers ( 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fibrous</a:t>
            </a:r>
            <a:r>
              <a:rPr lang="en-US" sz="2000" dirty="0">
                <a:latin typeface="Arial" panose="020B0604020202020204" pitchFamily="34" charset="0"/>
              </a:rPr>
              <a:t> </a:t>
            </a:r>
            <a:r>
              <a:rPr lang="en-US" sz="2000" b="0" i="0" dirty="0">
                <a:effectLst/>
                <a:latin typeface="Arial" panose="020B0604020202020204" pitchFamily="34" charset="0"/>
              </a:rPr>
              <a:t>, vascular, neural) and a transparent connective tissue covering (conjunctiva).</a:t>
            </a:r>
          </a:p>
          <a:p>
            <a:pPr algn="l"/>
            <a:endParaRPr lang="en-US" sz="2000" b="1" i="0" dirty="0">
              <a:effectLst/>
              <a:latin typeface="proxima-nova"/>
            </a:endParaRPr>
          </a:p>
          <a:p>
            <a:pPr algn="l"/>
            <a:r>
              <a:rPr lang="en-US" sz="2000" b="1" dirty="0">
                <a:latin typeface="proxima-nova"/>
              </a:rPr>
              <a:t>1_ </a:t>
            </a:r>
            <a:r>
              <a:rPr lang="en-US" sz="2000" b="1" i="0" dirty="0">
                <a:effectLst/>
                <a:latin typeface="proxima-nova"/>
              </a:rPr>
              <a:t>Conjunctiva</a:t>
            </a:r>
            <a:r>
              <a:rPr lang="en-US" sz="2000" b="0" i="0" dirty="0">
                <a:effectLst/>
                <a:latin typeface="proxima-nova"/>
              </a:rPr>
              <a:t>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Loose, transparent connective tissue that covers the eye (bulbar conjunctiva).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Adheres firmly to the limbus of the cornea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Reflects back on itself to form the inner layer of the eyelid (palpebral conjunctiva )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Highly vascular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Maintains normal lubrication of the eye</a:t>
            </a:r>
          </a:p>
          <a:p>
            <a:pPr algn="l"/>
            <a:endParaRPr lang="en-US" b="1" i="0" dirty="0">
              <a:effectLst/>
              <a:latin typeface="proxima-nova"/>
            </a:endParaRPr>
          </a:p>
        </p:txBody>
      </p:sp>
      <p:pic>
        <p:nvPicPr>
          <p:cNvPr id="3074" name="Picture 2" descr="Conjunctiva - Wikipedia">
            <a:extLst>
              <a:ext uri="{FF2B5EF4-FFF2-40B4-BE49-F238E27FC236}">
                <a16:creationId xmlns:a16="http://schemas.microsoft.com/office/drawing/2014/main" id="{4E2F7A21-19DC-04B8-1E93-B0CF9DFED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17" y="4474853"/>
            <a:ext cx="4479235" cy="2111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onjunctiva - Definition and Detailed Illustration">
            <a:extLst>
              <a:ext uri="{FF2B5EF4-FFF2-40B4-BE49-F238E27FC236}">
                <a16:creationId xmlns:a16="http://schemas.microsoft.com/office/drawing/2014/main" id="{375A4057-4A9A-E208-7AF2-F4090F8E47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9262" y="3776870"/>
            <a:ext cx="6457950" cy="3081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25216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0B654F-8907-88FB-9F75-C4D043847D4E}"/>
              </a:ext>
            </a:extLst>
          </p:cNvPr>
          <p:cNvSpPr txBox="1"/>
          <p:nvPr/>
        </p:nvSpPr>
        <p:spPr>
          <a:xfrm>
            <a:off x="397566" y="706330"/>
            <a:ext cx="8521148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dirty="0">
                <a:effectLst/>
                <a:latin typeface="proxima-nova"/>
              </a:rPr>
              <a:t>2_ Fibrous</a:t>
            </a:r>
            <a:r>
              <a:rPr lang="en-US" sz="2000" b="1" dirty="0">
                <a:latin typeface="proxima-nova"/>
              </a:rPr>
              <a:t> </a:t>
            </a:r>
            <a:r>
              <a:rPr lang="en-US" sz="2000" b="1" i="0" dirty="0">
                <a:effectLst/>
                <a:latin typeface="proxima-nova"/>
              </a:rPr>
              <a:t>layer:</a:t>
            </a: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Cornea: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Covers anterior aspect of eye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Approximately 15% of fibrous layer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Transparent, avascular, and richly innervated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Responsible for initial refraction of light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Sclera: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Continuous with cornea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Covers posterior aspect of eye &gt; 80% of fibrous layer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Seen as the white part of eye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Site of attachment for extraocular muscles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Limbus: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Border between cornea and sclera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Site of surgical incision for cataract and glaucoma surgery</a:t>
            </a:r>
          </a:p>
        </p:txBody>
      </p:sp>
      <p:pic>
        <p:nvPicPr>
          <p:cNvPr id="4098" name="Picture 2" descr="The Australian Pterygium Centre - Do I have a pterygium or do I have a  pinguecula?">
            <a:extLst>
              <a:ext uri="{FF2B5EF4-FFF2-40B4-BE49-F238E27FC236}">
                <a16:creationId xmlns:a16="http://schemas.microsoft.com/office/drawing/2014/main" id="{0EA0C4D0-560F-EA6B-564B-706B8422A2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5842" y="1309709"/>
            <a:ext cx="5348909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69048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31AB0C9-F66E-5406-36FE-741C869FB25A}"/>
              </a:ext>
            </a:extLst>
          </p:cNvPr>
          <p:cNvSpPr txBox="1"/>
          <p:nvPr/>
        </p:nvSpPr>
        <p:spPr>
          <a:xfrm>
            <a:off x="298174" y="1362677"/>
            <a:ext cx="11595652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0" dirty="0">
                <a:effectLst/>
                <a:latin typeface="proxima-nova"/>
              </a:rPr>
              <a:t>3_ Vascular layer:</a:t>
            </a: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Uvea, or uveal tract: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Composed of the iris, ciliary body, and choroid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Lies between sclera and retina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Anterior portion is the iris and ciliary body.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Posterior portion is the choroid.</a:t>
            </a:r>
          </a:p>
        </p:txBody>
      </p:sp>
      <p:pic>
        <p:nvPicPr>
          <p:cNvPr id="5122" name="Picture 2" descr="Frontiers | The Cellular Composition of the Uveal Immune Environment">
            <a:extLst>
              <a:ext uri="{FF2B5EF4-FFF2-40B4-BE49-F238E27FC236}">
                <a16:creationId xmlns:a16="http://schemas.microsoft.com/office/drawing/2014/main" id="{FC09D1E1-AC4E-DF29-91B9-D9BD21DCDA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4539" y="1013998"/>
            <a:ext cx="5414342" cy="4830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4097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D9DE063-FCCD-8BE7-3910-E8CF687597A1}"/>
              </a:ext>
            </a:extLst>
          </p:cNvPr>
          <p:cNvSpPr txBox="1"/>
          <p:nvPr/>
        </p:nvSpPr>
        <p:spPr>
          <a:xfrm>
            <a:off x="225287" y="1418251"/>
            <a:ext cx="6308035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Choroid (posterior uvea):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Reddish brown layer between the sclera and retina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Contains large external vessels and an innermost capillary bed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Source of oxygen/nutrients to retina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Continuous anteriorly with ciliary body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Ciliary body: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Muscular structure that connects the choroid with circumference of iris.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Alters shape and thickness of lens (accommodation)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Ciliary processes secrete aqueous humor</a:t>
            </a:r>
          </a:p>
        </p:txBody>
      </p:sp>
      <p:pic>
        <p:nvPicPr>
          <p:cNvPr id="6146" name="Picture 2" descr="Eye with uvea - Mayo Clinic">
            <a:extLst>
              <a:ext uri="{FF2B5EF4-FFF2-40B4-BE49-F238E27FC236}">
                <a16:creationId xmlns:a16="http://schemas.microsoft.com/office/drawing/2014/main" id="{6908EA52-A119-A9E0-8C9D-3CE9B84CC1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71061"/>
            <a:ext cx="4573656" cy="63212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1904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07B3A97-D271-3736-B141-D28741113E0D}"/>
              </a:ext>
            </a:extLst>
          </p:cNvPr>
          <p:cNvSpPr txBox="1"/>
          <p:nvPr/>
        </p:nvSpPr>
        <p:spPr>
          <a:xfrm>
            <a:off x="331304" y="1213321"/>
            <a:ext cx="6096000" cy="4093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Iris: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Pigmented diaphragm with central aperture (pupil)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On anterior surface of lens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Sphincter muscles within the iris adjust pupillary size in response to light and the autonomic nervous system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Light exposure/parasympathetic stimulation: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Narrows the pupil(miosis)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Sphincter pupillae muscle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Darkness/sympathetic stimulation: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Widens the pupil (mydriasis)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Dilator pupillae muscle</a:t>
            </a:r>
          </a:p>
        </p:txBody>
      </p:sp>
      <p:pic>
        <p:nvPicPr>
          <p:cNvPr id="7170" name="Picture 2" descr="Iris muscle actions">
            <a:extLst>
              <a:ext uri="{FF2B5EF4-FFF2-40B4-BE49-F238E27FC236}">
                <a16:creationId xmlns:a16="http://schemas.microsoft.com/office/drawing/2014/main" id="{FC1236D2-4721-97BA-4CDC-9ED49F9F4D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7303" y="612085"/>
            <a:ext cx="5114925" cy="5894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394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5E6E747-2CDC-72B7-A56F-546E2BDDD569}"/>
              </a:ext>
            </a:extLst>
          </p:cNvPr>
          <p:cNvSpPr txBox="1"/>
          <p:nvPr/>
        </p:nvSpPr>
        <p:spPr>
          <a:xfrm>
            <a:off x="0" y="363915"/>
            <a:ext cx="1194020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effectLst/>
                <a:latin typeface="proxima-nova"/>
              </a:rPr>
              <a:t>4_ Neural layer:</a:t>
            </a:r>
          </a:p>
          <a:p>
            <a:endParaRPr lang="en-US" sz="2000" b="0" dirty="0">
              <a:effectLst/>
              <a:latin typeface="proxima-nova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Neural layer: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Light-receptive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Pigmented cell layer: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Single layer of cells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Absorbs light to reduce scattering of light within eye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Optic disc or papilla: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Known as the "blind spot": no photoreceptors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Located in the fundus of the retina, which is the location where sensory fibers of the optic nerve enter the eyeball.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Macula: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Contains special photoreceptor cones for visual acuity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Lacks blood vessels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Fovea: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Located in center of macula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Responsible for high-acuity vision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Densely saturated with cone photoreceptors</a:t>
            </a:r>
          </a:p>
          <a:p>
            <a:br>
              <a:rPr lang="en-US" b="0" dirty="0">
                <a:effectLst/>
                <a:latin typeface="proxima-nova"/>
              </a:rPr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1778009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The Eye and Vision | Arteries and veins, Arteries, Autonomic nervous system">
            <a:extLst>
              <a:ext uri="{FF2B5EF4-FFF2-40B4-BE49-F238E27FC236}">
                <a16:creationId xmlns:a16="http://schemas.microsoft.com/office/drawing/2014/main" id="{E88733FA-4261-575C-B126-5273669113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3670" y="861806"/>
            <a:ext cx="9753600" cy="4895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0672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Retina">
            <a:extLst>
              <a:ext uri="{FF2B5EF4-FFF2-40B4-BE49-F238E27FC236}">
                <a16:creationId xmlns:a16="http://schemas.microsoft.com/office/drawing/2014/main" id="{4BDC355D-4AF8-CBB6-2841-002BF2B85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850" y="0"/>
            <a:ext cx="11288713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65345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970FF7D-B2B4-0CA9-AA39-18E4FA0FB6DF}"/>
              </a:ext>
            </a:extLst>
          </p:cNvPr>
          <p:cNvSpPr txBox="1"/>
          <p:nvPr/>
        </p:nvSpPr>
        <p:spPr>
          <a:xfrm>
            <a:off x="198782" y="826896"/>
            <a:ext cx="10588486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1" u="sng" dirty="0">
                <a:solidFill>
                  <a:srgbClr val="FF0000"/>
                </a:solidFill>
                <a:effectLst/>
                <a:latin typeface="proxima-nova"/>
              </a:rPr>
              <a:t>Chambers of the eye</a:t>
            </a:r>
          </a:p>
          <a:p>
            <a:pPr algn="l"/>
            <a:endParaRPr lang="en-US" sz="2000" b="1" i="1" u="sng" dirty="0">
              <a:solidFill>
                <a:srgbClr val="FF0000"/>
              </a:solidFill>
              <a:effectLst/>
              <a:latin typeface="proxima-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The eye consists of 3 fused chambers: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Anterior: between cornea and iris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Posterior: between iris and lens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Vitreous: between lens and posterior eye wall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Aqueous humor: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Produced by the ciliary processes of the ciliary body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Travels to the anterior and posterior chambers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Absorbed via the lymphatics in the Schlemm canal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Vitreous body (also known as vitreous humor ):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Occupies the vitreous chamber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Encased in the vitreous membrane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Fluid-like at center and gel-like at edges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Attaches firmly to the serrata, optic disc, retinal vessels, lens capsule , and macula</a:t>
            </a:r>
          </a:p>
        </p:txBody>
      </p:sp>
      <p:pic>
        <p:nvPicPr>
          <p:cNvPr id="10242" name="Picture 2" descr="How many chambers are there in the eye? - TimRoot.com">
            <a:extLst>
              <a:ext uri="{FF2B5EF4-FFF2-40B4-BE49-F238E27FC236}">
                <a16:creationId xmlns:a16="http://schemas.microsoft.com/office/drawing/2014/main" id="{6A55C8C8-9251-959E-D3A6-1CCD1A355C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2387" y="1821967"/>
            <a:ext cx="4345056" cy="308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3083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F698DB3-E46E-9669-8379-21EE8780D6A0}"/>
              </a:ext>
            </a:extLst>
          </p:cNvPr>
          <p:cNvSpPr txBox="1"/>
          <p:nvPr/>
        </p:nvSpPr>
        <p:spPr>
          <a:xfrm>
            <a:off x="344557" y="522602"/>
            <a:ext cx="1217874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  <a:effectLst/>
                <a:latin typeface="proxima-nova"/>
              </a:rPr>
              <a:t>Blood supply</a:t>
            </a:r>
          </a:p>
          <a:p>
            <a:endParaRPr lang="en-US" sz="2000" b="0" dirty="0">
              <a:effectLst/>
              <a:latin typeface="proxima-nova"/>
            </a:endParaRPr>
          </a:p>
          <a:p>
            <a:r>
              <a:rPr lang="en-US" sz="2000" b="0" dirty="0">
                <a:effectLst/>
                <a:latin typeface="proxima-nova"/>
              </a:rPr>
              <a:t>The entire arterial supply of the eye is provided by branches of the ophthalmic artery and drained by a system of  </a:t>
            </a:r>
            <a:r>
              <a:rPr lang="en-US" sz="2000" dirty="0">
                <a:effectLst/>
              </a:rPr>
              <a:t>veins</a:t>
            </a:r>
            <a:r>
              <a:rPr lang="en-US" sz="2000" dirty="0"/>
              <a:t>  that unite to form the central vein of the retina.</a:t>
            </a:r>
          </a:p>
          <a:p>
            <a:endParaRPr lang="en-US" sz="20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000" b="0" dirty="0">
                <a:effectLst/>
                <a:latin typeface="proxima-nova"/>
              </a:rPr>
              <a:t>Ophthalmic artery, branch of the internal carotid artery , in turn gives off branches: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Central retinal artery: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1st branch of the ophthalmic artery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Supplies the inner layer of the retina and all nerve fibers that form the optic nerve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Lacrimal artery: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2nd branch of the ophthalmic artery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Supplies the eyelids , lacrimal gland, and conjunctiva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Ciliary arteries: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Include the long and short posterior ciliary arteries and anterior ciliary artery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Supply the choroid and iris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Supraorbital artery: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Bifurcates to form a superficial and deep branch</a:t>
            </a:r>
          </a:p>
          <a:p>
            <a:pPr marL="1143000" lvl="2" indent="-228600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Supplies the upper eyelid, </a:t>
            </a:r>
            <a:r>
              <a:rPr lang="en-US" sz="2000" b="0" i="0" dirty="0" err="1">
                <a:effectLst/>
                <a:latin typeface="proxima-nova"/>
              </a:rPr>
              <a:t>levator</a:t>
            </a:r>
            <a:r>
              <a:rPr lang="en-US" sz="2000" b="0" i="0" dirty="0">
                <a:effectLst/>
                <a:latin typeface="proxima-nova"/>
              </a:rPr>
              <a:t> palpebrae muscle, skin of the forehead and scalp</a:t>
            </a:r>
          </a:p>
          <a:p>
            <a:br>
              <a:rPr lang="en-US" b="0" dirty="0">
                <a:effectLst/>
                <a:latin typeface="proxima-nova"/>
              </a:rPr>
            </a:b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617268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D4AC3CB-4723-7B3A-B1D2-9BEEEE34EF62}"/>
              </a:ext>
            </a:extLst>
          </p:cNvPr>
          <p:cNvSpPr txBox="1"/>
          <p:nvPr/>
        </p:nvSpPr>
        <p:spPr>
          <a:xfrm>
            <a:off x="424069" y="1582340"/>
            <a:ext cx="10933043" cy="36933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b="0" i="1" u="sng" dirty="0">
                <a:effectLst/>
                <a:latin typeface="proxima-nova"/>
              </a:rPr>
              <a:t>Ethmoidal arteries 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proxima-nova"/>
              </a:rPr>
              <a:t>Include the anterior and posterior ethmoidal arteries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proxima-nova"/>
              </a:rPr>
              <a:t>Supply the ethmoid sinuses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i="1" u="sng" dirty="0">
                <a:effectLst/>
                <a:latin typeface="proxima-nova"/>
              </a:rPr>
              <a:t>Medial palpebral artery: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proxima-nova"/>
              </a:rPr>
              <a:t>Also known as the internal palpebral arteries —superior and inferior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proxima-nova"/>
              </a:rPr>
              <a:t>Arises from the ophthalmic artery near its terminal branches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proxima-nova"/>
              </a:rPr>
              <a:t>Supplies the eyelid</a:t>
            </a:r>
            <a:r>
              <a:rPr lang="en-US" b="0" i="1" dirty="0">
                <a:effectLst/>
                <a:latin typeface="proxima-nova"/>
              </a:rPr>
              <a:t>s</a:t>
            </a:r>
            <a:endParaRPr lang="en-US" b="0" i="0" dirty="0">
              <a:effectLst/>
              <a:latin typeface="proxima-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1" u="sng" dirty="0">
                <a:effectLst/>
                <a:latin typeface="proxima-nova"/>
              </a:rPr>
              <a:t>Muscular arteries 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proxima-nova"/>
              </a:rPr>
              <a:t>Medial and lateral branches of the ophthalmic artery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proxima-nova"/>
              </a:rPr>
              <a:t>Supply the extraocular muscles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b="0" i="1" u="sng" dirty="0">
                <a:effectLst/>
                <a:latin typeface="proxima-nova"/>
              </a:rPr>
              <a:t>Terminal branches: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proxima-nova"/>
              </a:rPr>
              <a:t>Dorsal nasal artery: supplies the lacrimal sac and tip of the nose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b="0" i="0" dirty="0">
                <a:effectLst/>
                <a:latin typeface="proxima-nova"/>
              </a:rPr>
              <a:t>Supratrochlear artery: supplies the medial forehead</a:t>
            </a:r>
          </a:p>
        </p:txBody>
      </p:sp>
    </p:spTree>
    <p:extLst>
      <p:ext uri="{BB962C8B-B14F-4D97-AF65-F5344CB8AC3E}">
        <p14:creationId xmlns:p14="http://schemas.microsoft.com/office/powerpoint/2010/main" val="27929388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Arterial supply of the eye">
            <a:extLst>
              <a:ext uri="{FF2B5EF4-FFF2-40B4-BE49-F238E27FC236}">
                <a16:creationId xmlns:a16="http://schemas.microsoft.com/office/drawing/2014/main" id="{35BAA3A4-B8CE-7891-F9DD-AED9086440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5217" y="0"/>
            <a:ext cx="956807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369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BE4C32-D10B-00C8-0147-2221704E81BC}"/>
              </a:ext>
            </a:extLst>
          </p:cNvPr>
          <p:cNvSpPr txBox="1"/>
          <p:nvPr/>
        </p:nvSpPr>
        <p:spPr>
          <a:xfrm>
            <a:off x="742120" y="1025172"/>
            <a:ext cx="101246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Venous drainage: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Central retinal vein and vortex veins merge with superior and inferior ophthalmic veins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These veins drain into the cavernous sinus, pterygoid venous plexus, and facial vein.</a:t>
            </a:r>
          </a:p>
        </p:txBody>
      </p:sp>
      <p:pic>
        <p:nvPicPr>
          <p:cNvPr id="12290" name="Picture 2" descr="Venous drainage of the eye">
            <a:extLst>
              <a:ext uri="{FF2B5EF4-FFF2-40B4-BE49-F238E27FC236}">
                <a16:creationId xmlns:a16="http://schemas.microsoft.com/office/drawing/2014/main" id="{35F9E7BB-E0FC-C995-549E-91F8BC1703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7288" y="2425148"/>
            <a:ext cx="9875837" cy="4432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53614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D50E9DA-9640-7999-54B5-43AAC9ECAF6A}"/>
              </a:ext>
            </a:extLst>
          </p:cNvPr>
          <p:cNvSpPr txBox="1"/>
          <p:nvPr/>
        </p:nvSpPr>
        <p:spPr>
          <a:xfrm>
            <a:off x="205409" y="151179"/>
            <a:ext cx="11781182" cy="65556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roxima-nova"/>
              </a:rPr>
              <a:t>Innervation</a:t>
            </a:r>
          </a:p>
          <a:p>
            <a:pPr algn="l"/>
            <a:endParaRPr lang="en-US" sz="2000" dirty="0">
              <a:latin typeface="proxima-nova"/>
            </a:endParaRPr>
          </a:p>
          <a:p>
            <a:pPr algn="l"/>
            <a:endParaRPr lang="en-US" sz="2000" b="0" i="0" dirty="0">
              <a:effectLst/>
              <a:latin typeface="proxima-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Vision 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Optic nerve  (CN II)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Innermost retinal layer contains photoreceptors that convert light stimuli  into neural impulses that are transmitted by the optic nerve :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Rods: best in dim light; about 120 million in each retina</a:t>
            </a:r>
          </a:p>
          <a:p>
            <a:pPr marL="1143000" lvl="2" indent="-22860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Cones: color vision ; about 6 million in each retina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Miosis: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Pupillary constriction 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Parasympathetic fibers of short ciliary nerves to the constrictor pupillae muscle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Mydriasis: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Pupillary dilation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Sympathetic fibers of long ciliary nerves to the radial dilator pupillae muscle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Accommodation :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Thickening of the lens to allow for near vision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en-US" sz="2000" b="0" i="0" dirty="0">
                <a:effectLst/>
                <a:latin typeface="proxima-nova"/>
              </a:rPr>
              <a:t>Short ciliary nerves (branch of cranial nerve III) innervate the ciliary muscles , which change the shape of the lens.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endParaRPr lang="en-US" sz="2000" b="0" i="0" dirty="0">
              <a:effectLst/>
              <a:latin typeface="proxima-nova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n-US" sz="2000" b="0" i="1" u="sng" dirty="0">
                <a:effectLst/>
                <a:latin typeface="proxima-nova"/>
              </a:rPr>
              <a:t>Sensation: </a:t>
            </a:r>
            <a:r>
              <a:rPr lang="en-US" sz="2000" b="0" i="0" dirty="0">
                <a:effectLst/>
                <a:latin typeface="proxima-nova"/>
              </a:rPr>
              <a:t>ophthalmic branch (V1) of the cranial nerve V (trigeminal nerve )</a:t>
            </a:r>
          </a:p>
        </p:txBody>
      </p:sp>
    </p:spTree>
    <p:extLst>
      <p:ext uri="{BB962C8B-B14F-4D97-AF65-F5344CB8AC3E}">
        <p14:creationId xmlns:p14="http://schemas.microsoft.com/office/powerpoint/2010/main" val="19507931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My Notes for USMLE">
            <a:extLst>
              <a:ext uri="{FF2B5EF4-FFF2-40B4-BE49-F238E27FC236}">
                <a16:creationId xmlns:a16="http://schemas.microsoft.com/office/drawing/2014/main" id="{083E2823-2FBE-5446-B0CE-CB629E984B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661" y="278296"/>
            <a:ext cx="10190922" cy="622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779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12 Ways to Say “Thank You” With Examples | Grammarly">
            <a:extLst>
              <a:ext uri="{FF2B5EF4-FFF2-40B4-BE49-F238E27FC236}">
                <a16:creationId xmlns:a16="http://schemas.microsoft.com/office/drawing/2014/main" id="{0729D720-0F37-FD44-DAC9-09862961B0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9075"/>
            <a:ext cx="12192000" cy="641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7055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</TotalTime>
  <Words>1042</Words>
  <Application>Microsoft Office PowerPoint</Application>
  <PresentationFormat>Widescreen</PresentationFormat>
  <Paragraphs>165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proxima-nova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خليل</dc:creator>
  <cp:lastModifiedBy>خليل</cp:lastModifiedBy>
  <cp:revision>2</cp:revision>
  <dcterms:created xsi:type="dcterms:W3CDTF">2023-07-01T16:51:51Z</dcterms:created>
  <dcterms:modified xsi:type="dcterms:W3CDTF">2023-07-01T18:48:22Z</dcterms:modified>
</cp:coreProperties>
</file>