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7"/>
  </p:notesMasterIdLst>
  <p:sldIdLst>
    <p:sldId id="256" r:id="rId2"/>
    <p:sldId id="364" r:id="rId3"/>
    <p:sldId id="363" r:id="rId4"/>
    <p:sldId id="365" r:id="rId5"/>
    <p:sldId id="366" r:id="rId6"/>
    <p:sldId id="367" r:id="rId7"/>
    <p:sldId id="368" r:id="rId8"/>
    <p:sldId id="362" r:id="rId9"/>
    <p:sldId id="371" r:id="rId10"/>
    <p:sldId id="372" r:id="rId11"/>
    <p:sldId id="361" r:id="rId12"/>
    <p:sldId id="304" r:id="rId13"/>
    <p:sldId id="331" r:id="rId14"/>
    <p:sldId id="333" r:id="rId15"/>
    <p:sldId id="306" r:id="rId16"/>
    <p:sldId id="373" r:id="rId17"/>
    <p:sldId id="369" r:id="rId18"/>
    <p:sldId id="359" r:id="rId19"/>
    <p:sldId id="356" r:id="rId20"/>
    <p:sldId id="357" r:id="rId21"/>
    <p:sldId id="358" r:id="rId22"/>
    <p:sldId id="265" r:id="rId23"/>
    <p:sldId id="266" r:id="rId24"/>
    <p:sldId id="267" r:id="rId25"/>
    <p:sldId id="268" r:id="rId26"/>
    <p:sldId id="269" r:id="rId27"/>
    <p:sldId id="270" r:id="rId28"/>
    <p:sldId id="344" r:id="rId29"/>
    <p:sldId id="345" r:id="rId30"/>
    <p:sldId id="347" r:id="rId31"/>
    <p:sldId id="348" r:id="rId32"/>
    <p:sldId id="350" r:id="rId33"/>
    <p:sldId id="374" r:id="rId34"/>
    <p:sldId id="375" r:id="rId35"/>
    <p:sldId id="360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E8846-EB65-4899-9574-F87338332FDA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F6E79-BA3B-4DBC-AE70-141A1882F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242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0D80446D-71B4-41C3-BA7B-FD515C4B55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4C18B69F-85BB-4950-9590-FD5D2D8259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363BCBC4-ABBC-43AB-8F09-A9B635E398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E8079E-8CEF-485B-9EB1-84C171849E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188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0D80446D-71B4-41C3-BA7B-FD515C4B55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4C18B69F-85BB-4950-9590-FD5D2D8259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363BCBC4-ABBC-43AB-8F09-A9B635E398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E8079E-8CEF-485B-9EB1-84C171849E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912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0D80446D-71B4-41C3-BA7B-FD515C4B55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4C18B69F-85BB-4950-9590-FD5D2D8259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363BCBC4-ABBC-43AB-8F09-A9B635E398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E8079E-8CEF-485B-9EB1-84C171849E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734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0D80446D-71B4-41C3-BA7B-FD515C4B55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4C18B69F-85BB-4950-9590-FD5D2D8259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363BCBC4-ABBC-43AB-8F09-A9B635E398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E8079E-8CEF-485B-9EB1-84C171849E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748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0D80446D-71B4-41C3-BA7B-FD515C4B55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4C18B69F-85BB-4950-9590-FD5D2D8259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363BCBC4-ABBC-43AB-8F09-A9B635E398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E8079E-8CEF-485B-9EB1-84C171849E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280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0D80446D-71B4-41C3-BA7B-FD515C4B55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4C18B69F-85BB-4950-9590-FD5D2D8259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363BCBC4-ABBC-43AB-8F09-A9B635E398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E8079E-8CEF-485B-9EB1-84C171849E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62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9AD27BFA-792A-4C79-92A4-7F3963A37C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56A25471-2E98-45DF-B535-256E6918C8B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F9164DE5-71B2-477E-B8B8-E9F2FC49BD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F07F9D4-2043-46A4-AFE9-F17B9C4A5020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12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55DC5122-7FA3-41AA-8733-B7B5042526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DD2B52CB-4FE6-4CFF-8B88-A3E60E68A65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46FF3707-4F46-4F4A-9A86-6230A1AFC9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E3AB847-F247-421E-B134-8E2735512884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15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0D80446D-71B4-41C3-BA7B-FD515C4B55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4C18B69F-85BB-4950-9590-FD5D2D8259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363BCBC4-ABBC-43AB-8F09-A9B635E398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E8079E-8CEF-485B-9EB1-84C171849E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1A497C85-77F7-48A0-BD1F-10DEA2A4B0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B313AB16-AEF9-4823-8899-FD045FE29A7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3ECE2258-99D2-45A9-8021-DD3262AF6E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CE733E-BC70-428B-9C22-6C2B4FFE0A0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A062A889-67D7-470D-958A-66BA604ED9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79FDBD9C-9AFE-4BA4-AF15-043BA82482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7C097F1C-2C1B-430D-9F7C-D88CBAE44C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4148AF-0E4A-4A2D-AC59-471898E0BA3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392BAFA9-490B-47A7-962F-3DFB1C18FE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09D7DC9F-7117-4CB7-A010-1A754AAC3A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C5A812CC-82F2-4E4F-B030-CF111E5727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A0A721-F8BB-42E6-9F3F-B39ABDE3AC4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BAE9F2CA-3FDD-46C1-AE6C-DFA236FBE5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BD34B217-EB00-45F0-B555-06F27A23D3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82A26CA0-18F8-43A0-8C0D-3A54C4E07A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9A55E2F-CB32-48F9-9637-84C78A3E1A7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35F3420E-2967-4F18-8D86-0E1B6DD15C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56E8873F-A09C-4338-9672-4DC85DD0407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E4F6D5C7-8A21-4950-8F19-07C3544FD1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7C8529-55CA-4056-ADF3-B9123990C74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B0FD97BD-653B-49D5-9D57-4CA443BC72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ABBF7256-20CD-4480-80C7-CE0BC072DC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1328F530-2F0A-44E4-8EC0-1E41859E1C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EDF1F21-F9BE-4C03-B913-AE2728EF43A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8C67A645-9243-4FD8-9B97-B679A2E9C7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9A385218-362C-4962-AD85-05FCC1CB23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E8F43FEE-9234-4674-993A-B5938F5A8F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97E553-93A0-4919-8246-4CD7953FBA6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AF7D76F7-5BD3-432E-BF51-A06FE6CF4A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0CDF716B-1703-4E7C-8C43-6F8CD3A58A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63A22FEB-1EA8-4DA1-98F8-282F63E3E4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B9D243-C5DE-4460-A91A-12A442A828A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F515309-69DA-4F85-B9ED-DB8694B1358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43831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515309-69DA-4F85-B9ED-DB8694B1358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1764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F515309-69DA-4F85-B9ED-DB8694B1358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486563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515309-69DA-4F85-B9ED-DB8694B1358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1493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515309-69DA-4F85-B9ED-DB8694B1358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3784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515309-69DA-4F85-B9ED-DB8694B1358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54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515309-69DA-4F85-B9ED-DB8694B1358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9637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F515309-69DA-4F85-B9ED-DB8694B1358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69677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F515309-69DA-4F85-B9ED-DB8694B1358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23174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515309-69DA-4F85-B9ED-DB8694B1358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0591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515309-69DA-4F85-B9ED-DB8694B1358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920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F515309-69DA-4F85-B9ED-DB8694B1358F}" type="slidenum">
              <a:rPr lang="ar-SA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35236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1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r" defTabSz="914400" rtl="1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04AE5-C686-4727-8925-4DF60E861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9700" y="1788454"/>
            <a:ext cx="8866657" cy="1183346"/>
          </a:xfrm>
        </p:spPr>
        <p:txBody>
          <a:bodyPr/>
          <a:lstStyle/>
          <a:p>
            <a:r>
              <a:rPr lang="en-US" altLang="en-US" sz="4800" b="1" kern="0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Research topic selection</a:t>
            </a:r>
            <a:endParaRPr lang="en-US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B281C-AACE-4D07-8958-E9D3A9D2E7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906" y="4242029"/>
            <a:ext cx="6831673" cy="1086237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en-US" sz="3200" b="1" kern="0" dirty="0">
                <a:solidFill>
                  <a:srgbClr val="000000"/>
                </a:solidFill>
                <a:latin typeface="Arial"/>
                <a:cs typeface="Arial"/>
              </a:rPr>
              <a:t>Dr Mohammed </a:t>
            </a:r>
            <a:r>
              <a:rPr lang="en-US" altLang="en-US" sz="3200" b="1" kern="0" dirty="0" err="1">
                <a:solidFill>
                  <a:srgbClr val="000000"/>
                </a:solidFill>
                <a:latin typeface="Arial"/>
                <a:cs typeface="Arial"/>
              </a:rPr>
              <a:t>Zimmo</a:t>
            </a:r>
            <a:endParaRPr lang="en-US" altLang="en-US" sz="32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en-US" sz="2000" kern="0">
                <a:solidFill>
                  <a:srgbClr val="000000"/>
                </a:solidFill>
                <a:latin typeface="Arial"/>
                <a:cs typeface="Arial"/>
              </a:rPr>
              <a:t>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40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27"/>
    </mc:Choice>
    <mc:Fallback xmlns="">
      <p:transition spd="slow" advTm="772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65167" y="6009139"/>
            <a:ext cx="7486114" cy="1782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48602" y="609214"/>
            <a:ext cx="4519244" cy="507783"/>
          </a:xfrm>
          <a:prstGeom prst="rect">
            <a:avLst/>
          </a:prstGeom>
        </p:spPr>
        <p:txBody>
          <a:bodyPr vert="horz" wrap="square" lIns="0" tIns="10937" rIns="0" bIns="0" rtlCol="0" anchor="t">
            <a:spAutoFit/>
          </a:bodyPr>
          <a:lstStyle/>
          <a:p>
            <a:pPr marL="11513" algn="ctr">
              <a:spcBef>
                <a:spcPts val="86"/>
              </a:spcBef>
            </a:pPr>
            <a:r>
              <a:rPr lang="en-US" sz="3627" spc="-9" dirty="0">
                <a:solidFill>
                  <a:srgbClr val="FF0000"/>
                </a:solidFill>
                <a:latin typeface="Arial"/>
                <a:cs typeface="Arial"/>
              </a:rPr>
              <a:t>Research Steps</a:t>
            </a:r>
            <a:endParaRPr lang="en-US" sz="3627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26499" y="1507612"/>
            <a:ext cx="7106281" cy="4318061"/>
          </a:xfrm>
          <a:prstGeom prst="rect">
            <a:avLst/>
          </a:prstGeom>
        </p:spPr>
        <p:txBody>
          <a:bodyPr vert="horz" wrap="square" lIns="0" tIns="11513" rIns="0" bIns="0" rtlCol="0">
            <a:spAutoFit/>
          </a:bodyPr>
          <a:lstStyle/>
          <a:p>
            <a:pPr marL="2751432" marR="2353684" algn="ctr">
              <a:spcBef>
                <a:spcPts val="91"/>
              </a:spcBef>
            </a:pPr>
            <a:r>
              <a:rPr sz="1632" spc="-9" dirty="0">
                <a:latin typeface="Arial"/>
                <a:cs typeface="Arial"/>
              </a:rPr>
              <a:t>Identifying research  topics/questions</a:t>
            </a:r>
            <a:endParaRPr lang="en-US" sz="1632" dirty="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lang="ar-SA" sz="1904" dirty="0">
              <a:latin typeface="Times New Roman"/>
              <a:cs typeface="Times New Roman"/>
            </a:endParaRPr>
          </a:p>
          <a:p>
            <a:pPr marL="146781" algn="ctr">
              <a:tabLst>
                <a:tab pos="4067286" algn="l"/>
              </a:tabLst>
            </a:pPr>
            <a:r>
              <a:rPr lang="en-US" sz="1632" spc="-5" dirty="0">
                <a:solidFill>
                  <a:srgbClr val="231F20"/>
                </a:solidFill>
                <a:latin typeface="Arial"/>
                <a:cs typeface="Arial"/>
              </a:rPr>
              <a:t>Budget + Budget Justification	</a:t>
            </a:r>
            <a:r>
              <a:rPr lang="en-US" sz="1632" spc="-9" dirty="0">
                <a:solidFill>
                  <a:srgbClr val="231F20"/>
                </a:solidFill>
                <a:latin typeface="Arial"/>
                <a:cs typeface="Arial"/>
              </a:rPr>
              <a:t>Problem statement</a:t>
            </a:r>
            <a:endParaRPr lang="en-US" sz="1632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4" dirty="0">
              <a:latin typeface="Times New Roman"/>
              <a:cs typeface="Times New Roman"/>
            </a:endParaRPr>
          </a:p>
          <a:p>
            <a:pPr>
              <a:spcBef>
                <a:spcPts val="19"/>
              </a:spcBef>
            </a:pPr>
            <a:endParaRPr sz="1451" dirty="0">
              <a:latin typeface="Times New Roman"/>
              <a:cs typeface="Times New Roman"/>
            </a:endParaRPr>
          </a:p>
          <a:p>
            <a:pPr marL="269963"/>
            <a:r>
              <a:rPr lang="en-US" sz="1632" spc="-9" dirty="0">
                <a:solidFill>
                  <a:srgbClr val="231F20"/>
                </a:solidFill>
                <a:latin typeface="Arial"/>
                <a:cs typeface="Arial"/>
              </a:rPr>
              <a:t>Data Analysis</a:t>
            </a:r>
            <a:endParaRPr lang="en-US" sz="1632" dirty="0">
              <a:latin typeface="Arial"/>
              <a:cs typeface="Arial"/>
            </a:endParaRPr>
          </a:p>
          <a:p>
            <a:pPr marR="4607" algn="r">
              <a:spcBef>
                <a:spcPts val="1070"/>
              </a:spcBef>
            </a:pPr>
            <a:r>
              <a:rPr lang="en-US" sz="1632" spc="-9" dirty="0">
                <a:solidFill>
                  <a:srgbClr val="231F20"/>
                </a:solidFill>
                <a:latin typeface="Arial"/>
                <a:cs typeface="Arial"/>
              </a:rPr>
              <a:t>Study objectives</a:t>
            </a:r>
            <a:endParaRPr lang="en-US" sz="1632" dirty="0">
              <a:latin typeface="Arial"/>
              <a:cs typeface="Arial"/>
            </a:endParaRPr>
          </a:p>
          <a:p>
            <a:pPr>
              <a:spcBef>
                <a:spcPts val="19"/>
              </a:spcBef>
            </a:pPr>
            <a:endParaRPr sz="1904" dirty="0">
              <a:latin typeface="Times New Roman"/>
              <a:cs typeface="Times New Roman"/>
            </a:endParaRPr>
          </a:p>
          <a:p>
            <a:pPr marL="11513" marR="5599569"/>
            <a:r>
              <a:rPr lang="en-US" sz="1632" spc="-9" dirty="0">
                <a:solidFill>
                  <a:srgbClr val="231F20"/>
                </a:solidFill>
                <a:latin typeface="Arial"/>
                <a:cs typeface="Arial"/>
              </a:rPr>
              <a:t>Data collection</a:t>
            </a:r>
            <a:endParaRPr sz="1451" dirty="0">
              <a:latin typeface="Times New Roman"/>
              <a:cs typeface="Times New Roman"/>
            </a:endParaRPr>
          </a:p>
          <a:p>
            <a:pPr marR="48927" algn="r"/>
            <a:r>
              <a:rPr lang="en-US" sz="1632" spc="-9" dirty="0">
                <a:solidFill>
                  <a:srgbClr val="231F20"/>
                </a:solidFill>
                <a:latin typeface="Arial"/>
                <a:cs typeface="Arial"/>
              </a:rPr>
              <a:t>Study methods</a:t>
            </a:r>
            <a:endParaRPr lang="en-US" sz="1632" dirty="0">
              <a:latin typeface="Arial"/>
              <a:cs typeface="Arial"/>
            </a:endParaRPr>
          </a:p>
          <a:p>
            <a:pPr marL="529565">
              <a:spcBef>
                <a:spcPts val="1034"/>
              </a:spcBef>
            </a:pPr>
            <a:r>
              <a:rPr lang="en-US" sz="1632" spc="-5" dirty="0">
                <a:solidFill>
                  <a:srgbClr val="231F20"/>
                </a:solidFill>
                <a:latin typeface="Arial"/>
                <a:cs typeface="Arial"/>
              </a:rPr>
              <a:t>Study variables </a:t>
            </a:r>
            <a:endParaRPr lang="en-US" sz="1632" dirty="0">
              <a:latin typeface="Arial"/>
              <a:cs typeface="Arial"/>
            </a:endParaRPr>
          </a:p>
          <a:p>
            <a:pPr marL="2990313">
              <a:spcBef>
                <a:spcPts val="1610"/>
              </a:spcBef>
            </a:pPr>
            <a:r>
              <a:rPr lang="en-US" sz="1632" spc="-9" dirty="0">
                <a:solidFill>
                  <a:srgbClr val="231F20"/>
                </a:solidFill>
                <a:latin typeface="Arial"/>
                <a:cs typeface="Arial"/>
              </a:rPr>
              <a:t>Study Population</a:t>
            </a:r>
            <a:endParaRPr lang="ar-SA" sz="1632" spc="-9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990313">
              <a:spcBef>
                <a:spcPts val="1610"/>
              </a:spcBef>
            </a:pPr>
            <a:r>
              <a:rPr lang="en-US" sz="1632" dirty="0">
                <a:latin typeface="Arial"/>
                <a:cs typeface="Arial"/>
              </a:rPr>
              <a:t>     &amp; Sampling</a:t>
            </a:r>
          </a:p>
        </p:txBody>
      </p:sp>
      <p:sp>
        <p:nvSpPr>
          <p:cNvPr id="6" name="object 6"/>
          <p:cNvSpPr/>
          <p:nvPr/>
        </p:nvSpPr>
        <p:spPr>
          <a:xfrm>
            <a:off x="6358354" y="3606368"/>
            <a:ext cx="1165457" cy="1208643"/>
          </a:xfrm>
          <a:custGeom>
            <a:avLst/>
            <a:gdLst/>
            <a:ahLst/>
            <a:cxnLst/>
            <a:rect l="l" t="t" r="r" b="b"/>
            <a:pathLst>
              <a:path w="1285240" h="1332864">
                <a:moveTo>
                  <a:pt x="321183" y="1332611"/>
                </a:moveTo>
                <a:lnTo>
                  <a:pt x="321183" y="690245"/>
                </a:lnTo>
                <a:lnTo>
                  <a:pt x="0" y="1044575"/>
                </a:lnTo>
                <a:lnTo>
                  <a:pt x="321183" y="1332611"/>
                </a:lnTo>
                <a:close/>
              </a:path>
              <a:path w="1285240" h="1332864">
                <a:moveTo>
                  <a:pt x="1284790" y="175552"/>
                </a:moveTo>
                <a:lnTo>
                  <a:pt x="1284392" y="131986"/>
                </a:lnTo>
                <a:lnTo>
                  <a:pt x="1281734" y="88175"/>
                </a:lnTo>
                <a:lnTo>
                  <a:pt x="1276779" y="44165"/>
                </a:lnTo>
                <a:lnTo>
                  <a:pt x="1269492" y="0"/>
                </a:lnTo>
                <a:lnTo>
                  <a:pt x="1259925" y="43850"/>
                </a:lnTo>
                <a:lnTo>
                  <a:pt x="1248155" y="87065"/>
                </a:lnTo>
                <a:lnTo>
                  <a:pt x="1234230" y="129601"/>
                </a:lnTo>
                <a:lnTo>
                  <a:pt x="1218194" y="171417"/>
                </a:lnTo>
                <a:lnTo>
                  <a:pt x="1200096" y="212472"/>
                </a:lnTo>
                <a:lnTo>
                  <a:pt x="1179980" y="252724"/>
                </a:lnTo>
                <a:lnTo>
                  <a:pt x="1157894" y="292131"/>
                </a:lnTo>
                <a:lnTo>
                  <a:pt x="1133884" y="330652"/>
                </a:lnTo>
                <a:lnTo>
                  <a:pt x="1107997" y="368245"/>
                </a:lnTo>
                <a:lnTo>
                  <a:pt x="1080279" y="404868"/>
                </a:lnTo>
                <a:lnTo>
                  <a:pt x="1050776" y="440479"/>
                </a:lnTo>
                <a:lnTo>
                  <a:pt x="1019534" y="475038"/>
                </a:lnTo>
                <a:lnTo>
                  <a:pt x="986601" y="508501"/>
                </a:lnTo>
                <a:lnTo>
                  <a:pt x="952023" y="540829"/>
                </a:lnTo>
                <a:lnTo>
                  <a:pt x="915846" y="571979"/>
                </a:lnTo>
                <a:lnTo>
                  <a:pt x="878117" y="601908"/>
                </a:lnTo>
                <a:lnTo>
                  <a:pt x="838881" y="630577"/>
                </a:lnTo>
                <a:lnTo>
                  <a:pt x="798186" y="657943"/>
                </a:lnTo>
                <a:lnTo>
                  <a:pt x="756078" y="683964"/>
                </a:lnTo>
                <a:lnTo>
                  <a:pt x="712604" y="708598"/>
                </a:lnTo>
                <a:lnTo>
                  <a:pt x="667809" y="731805"/>
                </a:lnTo>
                <a:lnTo>
                  <a:pt x="621741" y="753543"/>
                </a:lnTo>
                <a:lnTo>
                  <a:pt x="574445" y="773769"/>
                </a:lnTo>
                <a:lnTo>
                  <a:pt x="525968" y="792442"/>
                </a:lnTo>
                <a:lnTo>
                  <a:pt x="476163" y="809580"/>
                </a:lnTo>
                <a:lnTo>
                  <a:pt x="425626" y="824972"/>
                </a:lnTo>
                <a:lnTo>
                  <a:pt x="373918" y="838727"/>
                </a:lnTo>
                <a:lnTo>
                  <a:pt x="321183" y="850772"/>
                </a:lnTo>
                <a:lnTo>
                  <a:pt x="321183" y="1171956"/>
                </a:lnTo>
                <a:lnTo>
                  <a:pt x="373953" y="1159914"/>
                </a:lnTo>
                <a:lnTo>
                  <a:pt x="425658" y="1146181"/>
                </a:lnTo>
                <a:lnTo>
                  <a:pt x="476357" y="1130765"/>
                </a:lnTo>
                <a:lnTo>
                  <a:pt x="525529" y="1113883"/>
                </a:lnTo>
                <a:lnTo>
                  <a:pt x="573687" y="1095387"/>
                </a:lnTo>
                <a:lnTo>
                  <a:pt x="620601" y="1075390"/>
                </a:lnTo>
                <a:lnTo>
                  <a:pt x="666235" y="1053936"/>
                </a:lnTo>
                <a:lnTo>
                  <a:pt x="710552" y="1031071"/>
                </a:lnTo>
                <a:lnTo>
                  <a:pt x="753516" y="1006840"/>
                </a:lnTo>
                <a:lnTo>
                  <a:pt x="795091" y="981286"/>
                </a:lnTo>
                <a:lnTo>
                  <a:pt x="835241" y="954456"/>
                </a:lnTo>
                <a:lnTo>
                  <a:pt x="873929" y="926394"/>
                </a:lnTo>
                <a:lnTo>
                  <a:pt x="911118" y="897145"/>
                </a:lnTo>
                <a:lnTo>
                  <a:pt x="946774" y="866753"/>
                </a:lnTo>
                <a:lnTo>
                  <a:pt x="980858" y="835264"/>
                </a:lnTo>
                <a:lnTo>
                  <a:pt x="1013336" y="802723"/>
                </a:lnTo>
                <a:lnTo>
                  <a:pt x="1044170" y="769174"/>
                </a:lnTo>
                <a:lnTo>
                  <a:pt x="1073324" y="734663"/>
                </a:lnTo>
                <a:lnTo>
                  <a:pt x="1100763" y="699233"/>
                </a:lnTo>
                <a:lnTo>
                  <a:pt x="1126449" y="662931"/>
                </a:lnTo>
                <a:lnTo>
                  <a:pt x="1150346" y="625801"/>
                </a:lnTo>
                <a:lnTo>
                  <a:pt x="1172419" y="587887"/>
                </a:lnTo>
                <a:lnTo>
                  <a:pt x="1192631" y="549236"/>
                </a:lnTo>
                <a:lnTo>
                  <a:pt x="1210945" y="509890"/>
                </a:lnTo>
                <a:lnTo>
                  <a:pt x="1227325" y="469897"/>
                </a:lnTo>
                <a:lnTo>
                  <a:pt x="1241735" y="429299"/>
                </a:lnTo>
                <a:lnTo>
                  <a:pt x="1254138" y="388143"/>
                </a:lnTo>
                <a:lnTo>
                  <a:pt x="1264499" y="346473"/>
                </a:lnTo>
                <a:lnTo>
                  <a:pt x="1272781" y="304334"/>
                </a:lnTo>
                <a:lnTo>
                  <a:pt x="1278948" y="261771"/>
                </a:lnTo>
                <a:lnTo>
                  <a:pt x="1282963" y="218829"/>
                </a:lnTo>
                <a:lnTo>
                  <a:pt x="1284790" y="175552"/>
                </a:lnTo>
                <a:close/>
              </a:path>
            </a:pathLst>
          </a:custGeom>
          <a:solidFill>
            <a:srgbClr val="00A0D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6358366" y="2513461"/>
            <a:ext cx="1165457" cy="1238586"/>
          </a:xfrm>
          <a:custGeom>
            <a:avLst/>
            <a:gdLst/>
            <a:ahLst/>
            <a:cxnLst/>
            <a:rect l="l" t="t" r="r" b="b"/>
            <a:pathLst>
              <a:path w="1285240" h="1365885">
                <a:moveTo>
                  <a:pt x="1284731" y="1365758"/>
                </a:moveTo>
                <a:lnTo>
                  <a:pt x="1284731" y="1044575"/>
                </a:lnTo>
                <a:lnTo>
                  <a:pt x="1283660" y="1001522"/>
                </a:lnTo>
                <a:lnTo>
                  <a:pt x="1280473" y="958912"/>
                </a:lnTo>
                <a:lnTo>
                  <a:pt x="1275211" y="916779"/>
                </a:lnTo>
                <a:lnTo>
                  <a:pt x="1267917" y="875156"/>
                </a:lnTo>
                <a:lnTo>
                  <a:pt x="1258631" y="834076"/>
                </a:lnTo>
                <a:lnTo>
                  <a:pt x="1247394" y="793573"/>
                </a:lnTo>
                <a:lnTo>
                  <a:pt x="1234249" y="753682"/>
                </a:lnTo>
                <a:lnTo>
                  <a:pt x="1219236" y="714434"/>
                </a:lnTo>
                <a:lnTo>
                  <a:pt x="1202397" y="675865"/>
                </a:lnTo>
                <a:lnTo>
                  <a:pt x="1183772" y="638008"/>
                </a:lnTo>
                <a:lnTo>
                  <a:pt x="1163404" y="600896"/>
                </a:lnTo>
                <a:lnTo>
                  <a:pt x="1141334" y="564563"/>
                </a:lnTo>
                <a:lnTo>
                  <a:pt x="1117603" y="529042"/>
                </a:lnTo>
                <a:lnTo>
                  <a:pt x="1092252" y="494368"/>
                </a:lnTo>
                <a:lnTo>
                  <a:pt x="1065322" y="460573"/>
                </a:lnTo>
                <a:lnTo>
                  <a:pt x="1036856" y="427692"/>
                </a:lnTo>
                <a:lnTo>
                  <a:pt x="1006894" y="395758"/>
                </a:lnTo>
                <a:lnTo>
                  <a:pt x="975477" y="364804"/>
                </a:lnTo>
                <a:lnTo>
                  <a:pt x="942648" y="334865"/>
                </a:lnTo>
                <a:lnTo>
                  <a:pt x="908446" y="305974"/>
                </a:lnTo>
                <a:lnTo>
                  <a:pt x="872915" y="278165"/>
                </a:lnTo>
                <a:lnTo>
                  <a:pt x="836094" y="251470"/>
                </a:lnTo>
                <a:lnTo>
                  <a:pt x="798025" y="225925"/>
                </a:lnTo>
                <a:lnTo>
                  <a:pt x="758750" y="201562"/>
                </a:lnTo>
                <a:lnTo>
                  <a:pt x="718310" y="178415"/>
                </a:lnTo>
                <a:lnTo>
                  <a:pt x="676746" y="156517"/>
                </a:lnTo>
                <a:lnTo>
                  <a:pt x="634100" y="135903"/>
                </a:lnTo>
                <a:lnTo>
                  <a:pt x="590413" y="116606"/>
                </a:lnTo>
                <a:lnTo>
                  <a:pt x="545726" y="98659"/>
                </a:lnTo>
                <a:lnTo>
                  <a:pt x="500080" y="82097"/>
                </a:lnTo>
                <a:lnTo>
                  <a:pt x="453517" y="66952"/>
                </a:lnTo>
                <a:lnTo>
                  <a:pt x="406078" y="53259"/>
                </a:lnTo>
                <a:lnTo>
                  <a:pt x="357805" y="41051"/>
                </a:lnTo>
                <a:lnTo>
                  <a:pt x="308739" y="30362"/>
                </a:lnTo>
                <a:lnTo>
                  <a:pt x="258921" y="21224"/>
                </a:lnTo>
                <a:lnTo>
                  <a:pt x="208392" y="13673"/>
                </a:lnTo>
                <a:lnTo>
                  <a:pt x="157195" y="7741"/>
                </a:lnTo>
                <a:lnTo>
                  <a:pt x="105369" y="3463"/>
                </a:lnTo>
                <a:lnTo>
                  <a:pt x="52957" y="871"/>
                </a:lnTo>
                <a:lnTo>
                  <a:pt x="0" y="0"/>
                </a:lnTo>
                <a:lnTo>
                  <a:pt x="0" y="321183"/>
                </a:lnTo>
                <a:lnTo>
                  <a:pt x="52957" y="322054"/>
                </a:lnTo>
                <a:lnTo>
                  <a:pt x="105369" y="324646"/>
                </a:lnTo>
                <a:lnTo>
                  <a:pt x="157195" y="328924"/>
                </a:lnTo>
                <a:lnTo>
                  <a:pt x="208392" y="334856"/>
                </a:lnTo>
                <a:lnTo>
                  <a:pt x="258921" y="342407"/>
                </a:lnTo>
                <a:lnTo>
                  <a:pt x="308739" y="351545"/>
                </a:lnTo>
                <a:lnTo>
                  <a:pt x="357805" y="362234"/>
                </a:lnTo>
                <a:lnTo>
                  <a:pt x="406078" y="374442"/>
                </a:lnTo>
                <a:lnTo>
                  <a:pt x="453517" y="388135"/>
                </a:lnTo>
                <a:lnTo>
                  <a:pt x="500080" y="403280"/>
                </a:lnTo>
                <a:lnTo>
                  <a:pt x="545726" y="419842"/>
                </a:lnTo>
                <a:lnTo>
                  <a:pt x="590413" y="437789"/>
                </a:lnTo>
                <a:lnTo>
                  <a:pt x="634100" y="457086"/>
                </a:lnTo>
                <a:lnTo>
                  <a:pt x="676746" y="477700"/>
                </a:lnTo>
                <a:lnTo>
                  <a:pt x="718310" y="499598"/>
                </a:lnTo>
                <a:lnTo>
                  <a:pt x="758750" y="522745"/>
                </a:lnTo>
                <a:lnTo>
                  <a:pt x="798025" y="547108"/>
                </a:lnTo>
                <a:lnTo>
                  <a:pt x="836094" y="572653"/>
                </a:lnTo>
                <a:lnTo>
                  <a:pt x="872915" y="599348"/>
                </a:lnTo>
                <a:lnTo>
                  <a:pt x="908446" y="627157"/>
                </a:lnTo>
                <a:lnTo>
                  <a:pt x="942648" y="656048"/>
                </a:lnTo>
                <a:lnTo>
                  <a:pt x="975477" y="685987"/>
                </a:lnTo>
                <a:lnTo>
                  <a:pt x="1006894" y="716941"/>
                </a:lnTo>
                <a:lnTo>
                  <a:pt x="1036856" y="748875"/>
                </a:lnTo>
                <a:lnTo>
                  <a:pt x="1065322" y="781756"/>
                </a:lnTo>
                <a:lnTo>
                  <a:pt x="1092252" y="815551"/>
                </a:lnTo>
                <a:lnTo>
                  <a:pt x="1117603" y="850225"/>
                </a:lnTo>
                <a:lnTo>
                  <a:pt x="1141334" y="885746"/>
                </a:lnTo>
                <a:lnTo>
                  <a:pt x="1163404" y="922079"/>
                </a:lnTo>
                <a:lnTo>
                  <a:pt x="1183772" y="959191"/>
                </a:lnTo>
                <a:lnTo>
                  <a:pt x="1202397" y="997048"/>
                </a:lnTo>
                <a:lnTo>
                  <a:pt x="1219236" y="1035617"/>
                </a:lnTo>
                <a:lnTo>
                  <a:pt x="1234249" y="1074865"/>
                </a:lnTo>
                <a:lnTo>
                  <a:pt x="1247394" y="1114756"/>
                </a:lnTo>
                <a:lnTo>
                  <a:pt x="1258631" y="1155259"/>
                </a:lnTo>
                <a:lnTo>
                  <a:pt x="1267917" y="1196339"/>
                </a:lnTo>
                <a:lnTo>
                  <a:pt x="1275211" y="1237962"/>
                </a:lnTo>
                <a:lnTo>
                  <a:pt x="1280473" y="1280095"/>
                </a:lnTo>
                <a:lnTo>
                  <a:pt x="1283660" y="1322705"/>
                </a:lnTo>
                <a:lnTo>
                  <a:pt x="1284731" y="1365758"/>
                </a:lnTo>
                <a:close/>
              </a:path>
            </a:pathLst>
          </a:custGeom>
          <a:solidFill>
            <a:srgbClr val="007EA9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6358366" y="2513464"/>
            <a:ext cx="1165457" cy="2301547"/>
          </a:xfrm>
          <a:custGeom>
            <a:avLst/>
            <a:gdLst/>
            <a:ahLst/>
            <a:cxnLst/>
            <a:rect l="l" t="t" r="r" b="b"/>
            <a:pathLst>
              <a:path w="1285240" h="2538095">
                <a:moveTo>
                  <a:pt x="1284731" y="1365758"/>
                </a:moveTo>
                <a:lnTo>
                  <a:pt x="1283660" y="1322705"/>
                </a:lnTo>
                <a:lnTo>
                  <a:pt x="1280473" y="1280095"/>
                </a:lnTo>
                <a:lnTo>
                  <a:pt x="1275211" y="1237962"/>
                </a:lnTo>
                <a:lnTo>
                  <a:pt x="1267917" y="1196339"/>
                </a:lnTo>
                <a:lnTo>
                  <a:pt x="1258631" y="1155259"/>
                </a:lnTo>
                <a:lnTo>
                  <a:pt x="1247394" y="1114756"/>
                </a:lnTo>
                <a:lnTo>
                  <a:pt x="1234249" y="1074865"/>
                </a:lnTo>
                <a:lnTo>
                  <a:pt x="1219236" y="1035617"/>
                </a:lnTo>
                <a:lnTo>
                  <a:pt x="1202397" y="997048"/>
                </a:lnTo>
                <a:lnTo>
                  <a:pt x="1183772" y="959191"/>
                </a:lnTo>
                <a:lnTo>
                  <a:pt x="1163404" y="922079"/>
                </a:lnTo>
                <a:lnTo>
                  <a:pt x="1141334" y="885746"/>
                </a:lnTo>
                <a:lnTo>
                  <a:pt x="1117603" y="850225"/>
                </a:lnTo>
                <a:lnTo>
                  <a:pt x="1092252" y="815551"/>
                </a:lnTo>
                <a:lnTo>
                  <a:pt x="1065322" y="781756"/>
                </a:lnTo>
                <a:lnTo>
                  <a:pt x="1036856" y="748875"/>
                </a:lnTo>
                <a:lnTo>
                  <a:pt x="1006894" y="716941"/>
                </a:lnTo>
                <a:lnTo>
                  <a:pt x="975477" y="685987"/>
                </a:lnTo>
                <a:lnTo>
                  <a:pt x="942648" y="656048"/>
                </a:lnTo>
                <a:lnTo>
                  <a:pt x="908446" y="627157"/>
                </a:lnTo>
                <a:lnTo>
                  <a:pt x="872915" y="599348"/>
                </a:lnTo>
                <a:lnTo>
                  <a:pt x="836094" y="572653"/>
                </a:lnTo>
                <a:lnTo>
                  <a:pt x="798025" y="547108"/>
                </a:lnTo>
                <a:lnTo>
                  <a:pt x="758750" y="522745"/>
                </a:lnTo>
                <a:lnTo>
                  <a:pt x="718310" y="499598"/>
                </a:lnTo>
                <a:lnTo>
                  <a:pt x="676746" y="477700"/>
                </a:lnTo>
                <a:lnTo>
                  <a:pt x="634100" y="457086"/>
                </a:lnTo>
                <a:lnTo>
                  <a:pt x="590413" y="437789"/>
                </a:lnTo>
                <a:lnTo>
                  <a:pt x="545726" y="419842"/>
                </a:lnTo>
                <a:lnTo>
                  <a:pt x="500080" y="403280"/>
                </a:lnTo>
                <a:lnTo>
                  <a:pt x="453517" y="388135"/>
                </a:lnTo>
                <a:lnTo>
                  <a:pt x="406078" y="374442"/>
                </a:lnTo>
                <a:lnTo>
                  <a:pt x="357805" y="362234"/>
                </a:lnTo>
                <a:lnTo>
                  <a:pt x="308739" y="351545"/>
                </a:lnTo>
                <a:lnTo>
                  <a:pt x="258921" y="342407"/>
                </a:lnTo>
                <a:lnTo>
                  <a:pt x="208392" y="334856"/>
                </a:lnTo>
                <a:lnTo>
                  <a:pt x="157195" y="328924"/>
                </a:lnTo>
                <a:lnTo>
                  <a:pt x="105369" y="324646"/>
                </a:lnTo>
                <a:lnTo>
                  <a:pt x="52957" y="322054"/>
                </a:lnTo>
                <a:lnTo>
                  <a:pt x="0" y="321183"/>
                </a:lnTo>
                <a:lnTo>
                  <a:pt x="0" y="0"/>
                </a:lnTo>
                <a:lnTo>
                  <a:pt x="52957" y="871"/>
                </a:lnTo>
                <a:lnTo>
                  <a:pt x="105369" y="3463"/>
                </a:lnTo>
                <a:lnTo>
                  <a:pt x="157195" y="7741"/>
                </a:lnTo>
                <a:lnTo>
                  <a:pt x="208392" y="13673"/>
                </a:lnTo>
                <a:lnTo>
                  <a:pt x="258921" y="21224"/>
                </a:lnTo>
                <a:lnTo>
                  <a:pt x="308739" y="30362"/>
                </a:lnTo>
                <a:lnTo>
                  <a:pt x="357805" y="41051"/>
                </a:lnTo>
                <a:lnTo>
                  <a:pt x="406078" y="53259"/>
                </a:lnTo>
                <a:lnTo>
                  <a:pt x="453517" y="66952"/>
                </a:lnTo>
                <a:lnTo>
                  <a:pt x="500080" y="82097"/>
                </a:lnTo>
                <a:lnTo>
                  <a:pt x="545726" y="98659"/>
                </a:lnTo>
                <a:lnTo>
                  <a:pt x="590413" y="116606"/>
                </a:lnTo>
                <a:lnTo>
                  <a:pt x="634100" y="135903"/>
                </a:lnTo>
                <a:lnTo>
                  <a:pt x="676746" y="156517"/>
                </a:lnTo>
                <a:lnTo>
                  <a:pt x="718310" y="178415"/>
                </a:lnTo>
                <a:lnTo>
                  <a:pt x="758750" y="201562"/>
                </a:lnTo>
                <a:lnTo>
                  <a:pt x="798025" y="225925"/>
                </a:lnTo>
                <a:lnTo>
                  <a:pt x="836094" y="251470"/>
                </a:lnTo>
                <a:lnTo>
                  <a:pt x="872915" y="278165"/>
                </a:lnTo>
                <a:lnTo>
                  <a:pt x="908446" y="305974"/>
                </a:lnTo>
                <a:lnTo>
                  <a:pt x="942648" y="334865"/>
                </a:lnTo>
                <a:lnTo>
                  <a:pt x="975477" y="364804"/>
                </a:lnTo>
                <a:lnTo>
                  <a:pt x="1006894" y="395758"/>
                </a:lnTo>
                <a:lnTo>
                  <a:pt x="1036856" y="427692"/>
                </a:lnTo>
                <a:lnTo>
                  <a:pt x="1065322" y="460573"/>
                </a:lnTo>
                <a:lnTo>
                  <a:pt x="1092252" y="494368"/>
                </a:lnTo>
                <a:lnTo>
                  <a:pt x="1117603" y="529042"/>
                </a:lnTo>
                <a:lnTo>
                  <a:pt x="1141334" y="564563"/>
                </a:lnTo>
                <a:lnTo>
                  <a:pt x="1163404" y="600896"/>
                </a:lnTo>
                <a:lnTo>
                  <a:pt x="1183772" y="638008"/>
                </a:lnTo>
                <a:lnTo>
                  <a:pt x="1202397" y="675865"/>
                </a:lnTo>
                <a:lnTo>
                  <a:pt x="1219236" y="714434"/>
                </a:lnTo>
                <a:lnTo>
                  <a:pt x="1234249" y="753682"/>
                </a:lnTo>
                <a:lnTo>
                  <a:pt x="1247394" y="793573"/>
                </a:lnTo>
                <a:lnTo>
                  <a:pt x="1258631" y="834076"/>
                </a:lnTo>
                <a:lnTo>
                  <a:pt x="1267917" y="875156"/>
                </a:lnTo>
                <a:lnTo>
                  <a:pt x="1275211" y="916779"/>
                </a:lnTo>
                <a:lnTo>
                  <a:pt x="1280473" y="958912"/>
                </a:lnTo>
                <a:lnTo>
                  <a:pt x="1283660" y="1001522"/>
                </a:lnTo>
                <a:lnTo>
                  <a:pt x="1284731" y="1044575"/>
                </a:lnTo>
                <a:lnTo>
                  <a:pt x="1284731" y="1365758"/>
                </a:lnTo>
                <a:lnTo>
                  <a:pt x="1283577" y="1410234"/>
                </a:lnTo>
                <a:lnTo>
                  <a:pt x="1280142" y="1454313"/>
                </a:lnTo>
                <a:lnTo>
                  <a:pt x="1274466" y="1497953"/>
                </a:lnTo>
                <a:lnTo>
                  <a:pt x="1266592" y="1541109"/>
                </a:lnTo>
                <a:lnTo>
                  <a:pt x="1256561" y="1583738"/>
                </a:lnTo>
                <a:lnTo>
                  <a:pt x="1244414" y="1625797"/>
                </a:lnTo>
                <a:lnTo>
                  <a:pt x="1230192" y="1667242"/>
                </a:lnTo>
                <a:lnTo>
                  <a:pt x="1213937" y="1708030"/>
                </a:lnTo>
                <a:lnTo>
                  <a:pt x="1195690" y="1748119"/>
                </a:lnTo>
                <a:lnTo>
                  <a:pt x="1175492" y="1787463"/>
                </a:lnTo>
                <a:lnTo>
                  <a:pt x="1153384" y="1826021"/>
                </a:lnTo>
                <a:lnTo>
                  <a:pt x="1129409" y="1863748"/>
                </a:lnTo>
                <a:lnTo>
                  <a:pt x="1103606" y="1900602"/>
                </a:lnTo>
                <a:lnTo>
                  <a:pt x="1076018" y="1936539"/>
                </a:lnTo>
                <a:lnTo>
                  <a:pt x="1046686" y="1971515"/>
                </a:lnTo>
                <a:lnTo>
                  <a:pt x="1015650" y="2005488"/>
                </a:lnTo>
                <a:lnTo>
                  <a:pt x="982953" y="2038414"/>
                </a:lnTo>
                <a:lnTo>
                  <a:pt x="948636" y="2070250"/>
                </a:lnTo>
                <a:lnTo>
                  <a:pt x="912740" y="2100951"/>
                </a:lnTo>
                <a:lnTo>
                  <a:pt x="875305" y="2130476"/>
                </a:lnTo>
                <a:lnTo>
                  <a:pt x="836375" y="2158780"/>
                </a:lnTo>
                <a:lnTo>
                  <a:pt x="795989" y="2185821"/>
                </a:lnTo>
                <a:lnTo>
                  <a:pt x="754189" y="2211555"/>
                </a:lnTo>
                <a:lnTo>
                  <a:pt x="711017" y="2235938"/>
                </a:lnTo>
                <a:lnTo>
                  <a:pt x="666513" y="2258927"/>
                </a:lnTo>
                <a:lnTo>
                  <a:pt x="620720" y="2280479"/>
                </a:lnTo>
                <a:lnTo>
                  <a:pt x="573678" y="2300551"/>
                </a:lnTo>
                <a:lnTo>
                  <a:pt x="525428" y="2319099"/>
                </a:lnTo>
                <a:lnTo>
                  <a:pt x="476013" y="2336080"/>
                </a:lnTo>
                <a:lnTo>
                  <a:pt x="425472" y="2351450"/>
                </a:lnTo>
                <a:lnTo>
                  <a:pt x="373848" y="2365166"/>
                </a:lnTo>
                <a:lnTo>
                  <a:pt x="321182" y="2377186"/>
                </a:lnTo>
                <a:lnTo>
                  <a:pt x="321182" y="2537841"/>
                </a:lnTo>
                <a:lnTo>
                  <a:pt x="0" y="2249805"/>
                </a:lnTo>
                <a:lnTo>
                  <a:pt x="321182" y="1895475"/>
                </a:lnTo>
                <a:lnTo>
                  <a:pt x="321182" y="2056003"/>
                </a:lnTo>
                <a:lnTo>
                  <a:pt x="373918" y="2043957"/>
                </a:lnTo>
                <a:lnTo>
                  <a:pt x="425658" y="2030193"/>
                </a:lnTo>
                <a:lnTo>
                  <a:pt x="476357" y="2014750"/>
                </a:lnTo>
                <a:lnTo>
                  <a:pt x="525968" y="1997672"/>
                </a:lnTo>
                <a:lnTo>
                  <a:pt x="574445" y="1978999"/>
                </a:lnTo>
                <a:lnTo>
                  <a:pt x="621741" y="1958773"/>
                </a:lnTo>
                <a:lnTo>
                  <a:pt x="667809" y="1937035"/>
                </a:lnTo>
                <a:lnTo>
                  <a:pt x="712604" y="1913828"/>
                </a:lnTo>
                <a:lnTo>
                  <a:pt x="756078" y="1889194"/>
                </a:lnTo>
                <a:lnTo>
                  <a:pt x="798186" y="1863173"/>
                </a:lnTo>
                <a:lnTo>
                  <a:pt x="838881" y="1835807"/>
                </a:lnTo>
                <a:lnTo>
                  <a:pt x="878117" y="1807138"/>
                </a:lnTo>
                <a:lnTo>
                  <a:pt x="915846" y="1777209"/>
                </a:lnTo>
                <a:lnTo>
                  <a:pt x="952023" y="1746059"/>
                </a:lnTo>
                <a:lnTo>
                  <a:pt x="986601" y="1713731"/>
                </a:lnTo>
                <a:lnTo>
                  <a:pt x="1019534" y="1680268"/>
                </a:lnTo>
                <a:lnTo>
                  <a:pt x="1050776" y="1645709"/>
                </a:lnTo>
                <a:lnTo>
                  <a:pt x="1080279" y="1610098"/>
                </a:lnTo>
                <a:lnTo>
                  <a:pt x="1107997" y="1573475"/>
                </a:lnTo>
                <a:lnTo>
                  <a:pt x="1133884" y="1535882"/>
                </a:lnTo>
                <a:lnTo>
                  <a:pt x="1157894" y="1497361"/>
                </a:lnTo>
                <a:lnTo>
                  <a:pt x="1179980" y="1457954"/>
                </a:lnTo>
                <a:lnTo>
                  <a:pt x="1200096" y="1417702"/>
                </a:lnTo>
                <a:lnTo>
                  <a:pt x="1218194" y="1376647"/>
                </a:lnTo>
                <a:lnTo>
                  <a:pt x="1234230" y="1334831"/>
                </a:lnTo>
                <a:lnTo>
                  <a:pt x="1248155" y="1292295"/>
                </a:lnTo>
                <a:lnTo>
                  <a:pt x="1259925" y="1249080"/>
                </a:lnTo>
                <a:lnTo>
                  <a:pt x="1269491" y="1205230"/>
                </a:lnTo>
              </a:path>
            </a:pathLst>
          </a:custGeom>
          <a:ln w="25907">
            <a:solidFill>
              <a:srgbClr val="007198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724879" y="2412224"/>
            <a:ext cx="1166609" cy="1208643"/>
          </a:xfrm>
          <a:custGeom>
            <a:avLst/>
            <a:gdLst/>
            <a:ahLst/>
            <a:cxnLst/>
            <a:rect l="l" t="t" r="r" b="b"/>
            <a:pathLst>
              <a:path w="1286510" h="1332864">
                <a:moveTo>
                  <a:pt x="964684" y="482345"/>
                </a:moveTo>
                <a:lnTo>
                  <a:pt x="964684" y="160781"/>
                </a:lnTo>
                <a:lnTo>
                  <a:pt x="911840" y="172823"/>
                </a:lnTo>
                <a:lnTo>
                  <a:pt x="860097" y="186546"/>
                </a:lnTo>
                <a:lnTo>
                  <a:pt x="809383" y="201942"/>
                </a:lnTo>
                <a:lnTo>
                  <a:pt x="760060" y="218854"/>
                </a:lnTo>
                <a:lnTo>
                  <a:pt x="711839" y="237350"/>
                </a:lnTo>
                <a:lnTo>
                  <a:pt x="664864" y="257347"/>
                </a:lnTo>
                <a:lnTo>
                  <a:pt x="619172" y="278801"/>
                </a:lnTo>
                <a:lnTo>
                  <a:pt x="574798" y="301666"/>
                </a:lnTo>
                <a:lnTo>
                  <a:pt x="531781" y="325897"/>
                </a:lnTo>
                <a:lnTo>
                  <a:pt x="490154" y="351451"/>
                </a:lnTo>
                <a:lnTo>
                  <a:pt x="449956" y="378281"/>
                </a:lnTo>
                <a:lnTo>
                  <a:pt x="411223" y="406343"/>
                </a:lnTo>
                <a:lnTo>
                  <a:pt x="373989" y="435592"/>
                </a:lnTo>
                <a:lnTo>
                  <a:pt x="338293" y="465984"/>
                </a:lnTo>
                <a:lnTo>
                  <a:pt x="304171" y="497473"/>
                </a:lnTo>
                <a:lnTo>
                  <a:pt x="271658" y="530014"/>
                </a:lnTo>
                <a:lnTo>
                  <a:pt x="240790" y="563563"/>
                </a:lnTo>
                <a:lnTo>
                  <a:pt x="211606" y="598074"/>
                </a:lnTo>
                <a:lnTo>
                  <a:pt x="184139" y="633504"/>
                </a:lnTo>
                <a:lnTo>
                  <a:pt x="158428" y="669806"/>
                </a:lnTo>
                <a:lnTo>
                  <a:pt x="134508" y="706936"/>
                </a:lnTo>
                <a:lnTo>
                  <a:pt x="112416" y="744850"/>
                </a:lnTo>
                <a:lnTo>
                  <a:pt x="92187" y="783501"/>
                </a:lnTo>
                <a:lnTo>
                  <a:pt x="73859" y="822847"/>
                </a:lnTo>
                <a:lnTo>
                  <a:pt x="57467" y="862840"/>
                </a:lnTo>
                <a:lnTo>
                  <a:pt x="43048" y="903438"/>
                </a:lnTo>
                <a:lnTo>
                  <a:pt x="30639" y="944594"/>
                </a:lnTo>
                <a:lnTo>
                  <a:pt x="20274" y="986264"/>
                </a:lnTo>
                <a:lnTo>
                  <a:pt x="11992" y="1028403"/>
                </a:lnTo>
                <a:lnTo>
                  <a:pt x="5828" y="1070966"/>
                </a:lnTo>
                <a:lnTo>
                  <a:pt x="1818" y="1113908"/>
                </a:lnTo>
                <a:lnTo>
                  <a:pt x="0" y="1157185"/>
                </a:lnTo>
                <a:lnTo>
                  <a:pt x="408" y="1200751"/>
                </a:lnTo>
                <a:lnTo>
                  <a:pt x="3080" y="1244562"/>
                </a:lnTo>
                <a:lnTo>
                  <a:pt x="8051" y="1288572"/>
                </a:lnTo>
                <a:lnTo>
                  <a:pt x="15359" y="1332737"/>
                </a:lnTo>
                <a:lnTo>
                  <a:pt x="24941" y="1288913"/>
                </a:lnTo>
                <a:lnTo>
                  <a:pt x="36728" y="1245725"/>
                </a:lnTo>
                <a:lnTo>
                  <a:pt x="50674" y="1203213"/>
                </a:lnTo>
                <a:lnTo>
                  <a:pt x="66732" y="1161421"/>
                </a:lnTo>
                <a:lnTo>
                  <a:pt x="84856" y="1120389"/>
                </a:lnTo>
                <a:lnTo>
                  <a:pt x="104999" y="1080159"/>
                </a:lnTo>
                <a:lnTo>
                  <a:pt x="127115" y="1040772"/>
                </a:lnTo>
                <a:lnTo>
                  <a:pt x="151156" y="1002272"/>
                </a:lnTo>
                <a:lnTo>
                  <a:pt x="177077" y="964698"/>
                </a:lnTo>
                <a:lnTo>
                  <a:pt x="204830" y="928093"/>
                </a:lnTo>
                <a:lnTo>
                  <a:pt x="234370" y="892498"/>
                </a:lnTo>
                <a:lnTo>
                  <a:pt x="265649" y="857956"/>
                </a:lnTo>
                <a:lnTo>
                  <a:pt x="298621" y="824507"/>
                </a:lnTo>
                <a:lnTo>
                  <a:pt x="333240" y="792194"/>
                </a:lnTo>
                <a:lnTo>
                  <a:pt x="369458" y="761057"/>
                </a:lnTo>
                <a:lnTo>
                  <a:pt x="407230" y="731140"/>
                </a:lnTo>
                <a:lnTo>
                  <a:pt x="446508" y="702482"/>
                </a:lnTo>
                <a:lnTo>
                  <a:pt x="487246" y="675127"/>
                </a:lnTo>
                <a:lnTo>
                  <a:pt x="529398" y="649115"/>
                </a:lnTo>
                <a:lnTo>
                  <a:pt x="572917" y="624488"/>
                </a:lnTo>
                <a:lnTo>
                  <a:pt x="617756" y="601289"/>
                </a:lnTo>
                <a:lnTo>
                  <a:pt x="663868" y="579558"/>
                </a:lnTo>
                <a:lnTo>
                  <a:pt x="711208" y="559337"/>
                </a:lnTo>
                <a:lnTo>
                  <a:pt x="760060" y="540554"/>
                </a:lnTo>
                <a:lnTo>
                  <a:pt x="809492" y="523560"/>
                </a:lnTo>
                <a:lnTo>
                  <a:pt x="860125" y="508153"/>
                </a:lnTo>
                <a:lnTo>
                  <a:pt x="911907" y="494390"/>
                </a:lnTo>
                <a:lnTo>
                  <a:pt x="964684" y="482345"/>
                </a:lnTo>
                <a:close/>
              </a:path>
              <a:path w="1286510" h="1332864">
                <a:moveTo>
                  <a:pt x="1286248" y="288416"/>
                </a:moveTo>
                <a:lnTo>
                  <a:pt x="964684" y="0"/>
                </a:lnTo>
                <a:lnTo>
                  <a:pt x="964684" y="643127"/>
                </a:lnTo>
                <a:lnTo>
                  <a:pt x="1286248" y="288416"/>
                </a:lnTo>
                <a:close/>
              </a:path>
            </a:pathLst>
          </a:custGeom>
          <a:solidFill>
            <a:srgbClr val="00A0D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724871" y="3474963"/>
            <a:ext cx="1166609" cy="1238586"/>
          </a:xfrm>
          <a:custGeom>
            <a:avLst/>
            <a:gdLst/>
            <a:ahLst/>
            <a:cxnLst/>
            <a:rect l="l" t="t" r="r" b="b"/>
            <a:pathLst>
              <a:path w="1286510" h="1365885">
                <a:moveTo>
                  <a:pt x="1286256" y="1365885"/>
                </a:moveTo>
                <a:lnTo>
                  <a:pt x="1286256" y="1044321"/>
                </a:lnTo>
                <a:lnTo>
                  <a:pt x="1233232" y="1043449"/>
                </a:lnTo>
                <a:lnTo>
                  <a:pt x="1180755" y="1040858"/>
                </a:lnTo>
                <a:lnTo>
                  <a:pt x="1128865" y="1036581"/>
                </a:lnTo>
                <a:lnTo>
                  <a:pt x="1077604" y="1030651"/>
                </a:lnTo>
                <a:lnTo>
                  <a:pt x="1027013" y="1023101"/>
                </a:lnTo>
                <a:lnTo>
                  <a:pt x="977134" y="1013967"/>
                </a:lnTo>
                <a:lnTo>
                  <a:pt x="928008" y="1003280"/>
                </a:lnTo>
                <a:lnTo>
                  <a:pt x="879677" y="991075"/>
                </a:lnTo>
                <a:lnTo>
                  <a:pt x="832181" y="977385"/>
                </a:lnTo>
                <a:lnTo>
                  <a:pt x="785562" y="962245"/>
                </a:lnTo>
                <a:lnTo>
                  <a:pt x="739862" y="945687"/>
                </a:lnTo>
                <a:lnTo>
                  <a:pt x="695121" y="927745"/>
                </a:lnTo>
                <a:lnTo>
                  <a:pt x="651382" y="908453"/>
                </a:lnTo>
                <a:lnTo>
                  <a:pt x="608685" y="887844"/>
                </a:lnTo>
                <a:lnTo>
                  <a:pt x="567072" y="865952"/>
                </a:lnTo>
                <a:lnTo>
                  <a:pt x="526584" y="842811"/>
                </a:lnTo>
                <a:lnTo>
                  <a:pt x="487263" y="818454"/>
                </a:lnTo>
                <a:lnTo>
                  <a:pt x="449150" y="792915"/>
                </a:lnTo>
                <a:lnTo>
                  <a:pt x="412286" y="766228"/>
                </a:lnTo>
                <a:lnTo>
                  <a:pt x="376713" y="738425"/>
                </a:lnTo>
                <a:lnTo>
                  <a:pt x="342472" y="709541"/>
                </a:lnTo>
                <a:lnTo>
                  <a:pt x="309605" y="679610"/>
                </a:lnTo>
                <a:lnTo>
                  <a:pt x="278152" y="648664"/>
                </a:lnTo>
                <a:lnTo>
                  <a:pt x="248155" y="616738"/>
                </a:lnTo>
                <a:lnTo>
                  <a:pt x="219656" y="583865"/>
                </a:lnTo>
                <a:lnTo>
                  <a:pt x="192696" y="550079"/>
                </a:lnTo>
                <a:lnTo>
                  <a:pt x="167316" y="515413"/>
                </a:lnTo>
                <a:lnTo>
                  <a:pt x="143558" y="479901"/>
                </a:lnTo>
                <a:lnTo>
                  <a:pt x="121463" y="443576"/>
                </a:lnTo>
                <a:lnTo>
                  <a:pt x="101072" y="406473"/>
                </a:lnTo>
                <a:lnTo>
                  <a:pt x="82426" y="368624"/>
                </a:lnTo>
                <a:lnTo>
                  <a:pt x="65568" y="330064"/>
                </a:lnTo>
                <a:lnTo>
                  <a:pt x="50538" y="290826"/>
                </a:lnTo>
                <a:lnTo>
                  <a:pt x="37378" y="250944"/>
                </a:lnTo>
                <a:lnTo>
                  <a:pt x="26129" y="210451"/>
                </a:lnTo>
                <a:lnTo>
                  <a:pt x="16833" y="169380"/>
                </a:lnTo>
                <a:lnTo>
                  <a:pt x="9530" y="127766"/>
                </a:lnTo>
                <a:lnTo>
                  <a:pt x="4263" y="85643"/>
                </a:lnTo>
                <a:lnTo>
                  <a:pt x="1072" y="43042"/>
                </a:lnTo>
                <a:lnTo>
                  <a:pt x="0" y="0"/>
                </a:lnTo>
                <a:lnTo>
                  <a:pt x="0" y="321564"/>
                </a:lnTo>
                <a:lnTo>
                  <a:pt x="1072" y="364606"/>
                </a:lnTo>
                <a:lnTo>
                  <a:pt x="4263" y="407207"/>
                </a:lnTo>
                <a:lnTo>
                  <a:pt x="9530" y="449330"/>
                </a:lnTo>
                <a:lnTo>
                  <a:pt x="16833" y="490944"/>
                </a:lnTo>
                <a:lnTo>
                  <a:pt x="26129" y="532015"/>
                </a:lnTo>
                <a:lnTo>
                  <a:pt x="37378" y="572508"/>
                </a:lnTo>
                <a:lnTo>
                  <a:pt x="50538" y="612390"/>
                </a:lnTo>
                <a:lnTo>
                  <a:pt x="65568" y="651628"/>
                </a:lnTo>
                <a:lnTo>
                  <a:pt x="82426" y="690188"/>
                </a:lnTo>
                <a:lnTo>
                  <a:pt x="101072" y="728037"/>
                </a:lnTo>
                <a:lnTo>
                  <a:pt x="121463" y="765140"/>
                </a:lnTo>
                <a:lnTo>
                  <a:pt x="143558" y="801465"/>
                </a:lnTo>
                <a:lnTo>
                  <a:pt x="167316" y="836977"/>
                </a:lnTo>
                <a:lnTo>
                  <a:pt x="192696" y="871643"/>
                </a:lnTo>
                <a:lnTo>
                  <a:pt x="219656" y="905429"/>
                </a:lnTo>
                <a:lnTo>
                  <a:pt x="248155" y="938302"/>
                </a:lnTo>
                <a:lnTo>
                  <a:pt x="278152" y="970228"/>
                </a:lnTo>
                <a:lnTo>
                  <a:pt x="309605" y="1001174"/>
                </a:lnTo>
                <a:lnTo>
                  <a:pt x="342472" y="1031105"/>
                </a:lnTo>
                <a:lnTo>
                  <a:pt x="376713" y="1059989"/>
                </a:lnTo>
                <a:lnTo>
                  <a:pt x="412286" y="1087792"/>
                </a:lnTo>
                <a:lnTo>
                  <a:pt x="449150" y="1114479"/>
                </a:lnTo>
                <a:lnTo>
                  <a:pt x="487263" y="1140018"/>
                </a:lnTo>
                <a:lnTo>
                  <a:pt x="526584" y="1164375"/>
                </a:lnTo>
                <a:lnTo>
                  <a:pt x="567072" y="1187516"/>
                </a:lnTo>
                <a:lnTo>
                  <a:pt x="608685" y="1209408"/>
                </a:lnTo>
                <a:lnTo>
                  <a:pt x="651382" y="1230017"/>
                </a:lnTo>
                <a:lnTo>
                  <a:pt x="695121" y="1249309"/>
                </a:lnTo>
                <a:lnTo>
                  <a:pt x="739862" y="1267251"/>
                </a:lnTo>
                <a:lnTo>
                  <a:pt x="785562" y="1283809"/>
                </a:lnTo>
                <a:lnTo>
                  <a:pt x="832181" y="1298949"/>
                </a:lnTo>
                <a:lnTo>
                  <a:pt x="879677" y="1312639"/>
                </a:lnTo>
                <a:lnTo>
                  <a:pt x="928008" y="1324844"/>
                </a:lnTo>
                <a:lnTo>
                  <a:pt x="977134" y="1335531"/>
                </a:lnTo>
                <a:lnTo>
                  <a:pt x="1027013" y="1344665"/>
                </a:lnTo>
                <a:lnTo>
                  <a:pt x="1077604" y="1352215"/>
                </a:lnTo>
                <a:lnTo>
                  <a:pt x="1128865" y="1358145"/>
                </a:lnTo>
                <a:lnTo>
                  <a:pt x="1180755" y="1362422"/>
                </a:lnTo>
                <a:lnTo>
                  <a:pt x="1233232" y="1365013"/>
                </a:lnTo>
                <a:lnTo>
                  <a:pt x="1286256" y="1365885"/>
                </a:lnTo>
                <a:close/>
              </a:path>
            </a:pathLst>
          </a:custGeom>
          <a:solidFill>
            <a:srgbClr val="007EA9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724871" y="2412235"/>
            <a:ext cx="1166609" cy="2301547"/>
          </a:xfrm>
          <a:custGeom>
            <a:avLst/>
            <a:gdLst/>
            <a:ahLst/>
            <a:cxnLst/>
            <a:rect l="l" t="t" r="r" b="b"/>
            <a:pathLst>
              <a:path w="1286510" h="2538095">
                <a:moveTo>
                  <a:pt x="0" y="1171955"/>
                </a:moveTo>
                <a:lnTo>
                  <a:pt x="1072" y="1214998"/>
                </a:lnTo>
                <a:lnTo>
                  <a:pt x="4263" y="1257599"/>
                </a:lnTo>
                <a:lnTo>
                  <a:pt x="9530" y="1299722"/>
                </a:lnTo>
                <a:lnTo>
                  <a:pt x="16833" y="1341336"/>
                </a:lnTo>
                <a:lnTo>
                  <a:pt x="26129" y="1382407"/>
                </a:lnTo>
                <a:lnTo>
                  <a:pt x="37378" y="1422900"/>
                </a:lnTo>
                <a:lnTo>
                  <a:pt x="50538" y="1462782"/>
                </a:lnTo>
                <a:lnTo>
                  <a:pt x="65568" y="1502020"/>
                </a:lnTo>
                <a:lnTo>
                  <a:pt x="82426" y="1540580"/>
                </a:lnTo>
                <a:lnTo>
                  <a:pt x="101072" y="1578429"/>
                </a:lnTo>
                <a:lnTo>
                  <a:pt x="121463" y="1615532"/>
                </a:lnTo>
                <a:lnTo>
                  <a:pt x="143558" y="1651857"/>
                </a:lnTo>
                <a:lnTo>
                  <a:pt x="167316" y="1687369"/>
                </a:lnTo>
                <a:lnTo>
                  <a:pt x="192696" y="1722035"/>
                </a:lnTo>
                <a:lnTo>
                  <a:pt x="219656" y="1755821"/>
                </a:lnTo>
                <a:lnTo>
                  <a:pt x="248155" y="1788694"/>
                </a:lnTo>
                <a:lnTo>
                  <a:pt x="278152" y="1820620"/>
                </a:lnTo>
                <a:lnTo>
                  <a:pt x="309605" y="1851566"/>
                </a:lnTo>
                <a:lnTo>
                  <a:pt x="342472" y="1881497"/>
                </a:lnTo>
                <a:lnTo>
                  <a:pt x="376713" y="1910381"/>
                </a:lnTo>
                <a:lnTo>
                  <a:pt x="412286" y="1938184"/>
                </a:lnTo>
                <a:lnTo>
                  <a:pt x="449150" y="1964871"/>
                </a:lnTo>
                <a:lnTo>
                  <a:pt x="487263" y="1990410"/>
                </a:lnTo>
                <a:lnTo>
                  <a:pt x="526584" y="2014767"/>
                </a:lnTo>
                <a:lnTo>
                  <a:pt x="567072" y="2037908"/>
                </a:lnTo>
                <a:lnTo>
                  <a:pt x="608685" y="2059800"/>
                </a:lnTo>
                <a:lnTo>
                  <a:pt x="651382" y="2080409"/>
                </a:lnTo>
                <a:lnTo>
                  <a:pt x="695121" y="2099701"/>
                </a:lnTo>
                <a:lnTo>
                  <a:pt x="739862" y="2117643"/>
                </a:lnTo>
                <a:lnTo>
                  <a:pt x="785562" y="2134201"/>
                </a:lnTo>
                <a:lnTo>
                  <a:pt x="832181" y="2149341"/>
                </a:lnTo>
                <a:lnTo>
                  <a:pt x="879677" y="2163031"/>
                </a:lnTo>
                <a:lnTo>
                  <a:pt x="928008" y="2175236"/>
                </a:lnTo>
                <a:lnTo>
                  <a:pt x="977134" y="2185923"/>
                </a:lnTo>
                <a:lnTo>
                  <a:pt x="1027013" y="2195057"/>
                </a:lnTo>
                <a:lnTo>
                  <a:pt x="1077604" y="2202607"/>
                </a:lnTo>
                <a:lnTo>
                  <a:pt x="1128865" y="2208537"/>
                </a:lnTo>
                <a:lnTo>
                  <a:pt x="1180755" y="2212814"/>
                </a:lnTo>
                <a:lnTo>
                  <a:pt x="1233232" y="2215405"/>
                </a:lnTo>
                <a:lnTo>
                  <a:pt x="1286256" y="2216277"/>
                </a:lnTo>
                <a:lnTo>
                  <a:pt x="1286256" y="2537841"/>
                </a:lnTo>
                <a:lnTo>
                  <a:pt x="1233232" y="2536969"/>
                </a:lnTo>
                <a:lnTo>
                  <a:pt x="1180755" y="2534378"/>
                </a:lnTo>
                <a:lnTo>
                  <a:pt x="1128865" y="2530101"/>
                </a:lnTo>
                <a:lnTo>
                  <a:pt x="1077604" y="2524171"/>
                </a:lnTo>
                <a:lnTo>
                  <a:pt x="1027013" y="2516621"/>
                </a:lnTo>
                <a:lnTo>
                  <a:pt x="977134" y="2507487"/>
                </a:lnTo>
                <a:lnTo>
                  <a:pt x="928008" y="2496800"/>
                </a:lnTo>
                <a:lnTo>
                  <a:pt x="879677" y="2484595"/>
                </a:lnTo>
                <a:lnTo>
                  <a:pt x="832181" y="2470905"/>
                </a:lnTo>
                <a:lnTo>
                  <a:pt x="785562" y="2455765"/>
                </a:lnTo>
                <a:lnTo>
                  <a:pt x="739862" y="2439207"/>
                </a:lnTo>
                <a:lnTo>
                  <a:pt x="695121" y="2421265"/>
                </a:lnTo>
                <a:lnTo>
                  <a:pt x="651382" y="2401973"/>
                </a:lnTo>
                <a:lnTo>
                  <a:pt x="608685" y="2381364"/>
                </a:lnTo>
                <a:lnTo>
                  <a:pt x="567072" y="2359472"/>
                </a:lnTo>
                <a:lnTo>
                  <a:pt x="526584" y="2336331"/>
                </a:lnTo>
                <a:lnTo>
                  <a:pt x="487263" y="2311974"/>
                </a:lnTo>
                <a:lnTo>
                  <a:pt x="449150" y="2286435"/>
                </a:lnTo>
                <a:lnTo>
                  <a:pt x="412286" y="2259748"/>
                </a:lnTo>
                <a:lnTo>
                  <a:pt x="376713" y="2231945"/>
                </a:lnTo>
                <a:lnTo>
                  <a:pt x="342472" y="2203061"/>
                </a:lnTo>
                <a:lnTo>
                  <a:pt x="309605" y="2173130"/>
                </a:lnTo>
                <a:lnTo>
                  <a:pt x="278152" y="2142184"/>
                </a:lnTo>
                <a:lnTo>
                  <a:pt x="248155" y="2110258"/>
                </a:lnTo>
                <a:lnTo>
                  <a:pt x="219656" y="2077385"/>
                </a:lnTo>
                <a:lnTo>
                  <a:pt x="192696" y="2043599"/>
                </a:lnTo>
                <a:lnTo>
                  <a:pt x="167316" y="2008933"/>
                </a:lnTo>
                <a:lnTo>
                  <a:pt x="143558" y="1973421"/>
                </a:lnTo>
                <a:lnTo>
                  <a:pt x="121463" y="1937096"/>
                </a:lnTo>
                <a:lnTo>
                  <a:pt x="101072" y="1899993"/>
                </a:lnTo>
                <a:lnTo>
                  <a:pt x="82426" y="1862144"/>
                </a:lnTo>
                <a:lnTo>
                  <a:pt x="65568" y="1823584"/>
                </a:lnTo>
                <a:lnTo>
                  <a:pt x="50538" y="1784346"/>
                </a:lnTo>
                <a:lnTo>
                  <a:pt x="37378" y="1744464"/>
                </a:lnTo>
                <a:lnTo>
                  <a:pt x="26129" y="1703971"/>
                </a:lnTo>
                <a:lnTo>
                  <a:pt x="16833" y="1662900"/>
                </a:lnTo>
                <a:lnTo>
                  <a:pt x="9530" y="1621286"/>
                </a:lnTo>
                <a:lnTo>
                  <a:pt x="4263" y="1579163"/>
                </a:lnTo>
                <a:lnTo>
                  <a:pt x="1072" y="1536562"/>
                </a:lnTo>
                <a:lnTo>
                  <a:pt x="0" y="1493519"/>
                </a:lnTo>
                <a:lnTo>
                  <a:pt x="0" y="1171955"/>
                </a:lnTo>
                <a:lnTo>
                  <a:pt x="1155" y="1127491"/>
                </a:lnTo>
                <a:lnTo>
                  <a:pt x="4594" y="1083425"/>
                </a:lnTo>
                <a:lnTo>
                  <a:pt x="10275" y="1039799"/>
                </a:lnTo>
                <a:lnTo>
                  <a:pt x="18157" y="996657"/>
                </a:lnTo>
                <a:lnTo>
                  <a:pt x="28198" y="954042"/>
                </a:lnTo>
                <a:lnTo>
                  <a:pt x="40357" y="911998"/>
                </a:lnTo>
                <a:lnTo>
                  <a:pt x="54594" y="870567"/>
                </a:lnTo>
                <a:lnTo>
                  <a:pt x="70865" y="829794"/>
                </a:lnTo>
                <a:lnTo>
                  <a:pt x="89132" y="789720"/>
                </a:lnTo>
                <a:lnTo>
                  <a:pt x="109351" y="750391"/>
                </a:lnTo>
                <a:lnTo>
                  <a:pt x="131482" y="711847"/>
                </a:lnTo>
                <a:lnTo>
                  <a:pt x="155483" y="674134"/>
                </a:lnTo>
                <a:lnTo>
                  <a:pt x="181314" y="637295"/>
                </a:lnTo>
                <a:lnTo>
                  <a:pt x="208932" y="601371"/>
                </a:lnTo>
                <a:lnTo>
                  <a:pt x="238297" y="566408"/>
                </a:lnTo>
                <a:lnTo>
                  <a:pt x="269366" y="532447"/>
                </a:lnTo>
                <a:lnTo>
                  <a:pt x="302100" y="499533"/>
                </a:lnTo>
                <a:lnTo>
                  <a:pt x="336457" y="467708"/>
                </a:lnTo>
                <a:lnTo>
                  <a:pt x="372394" y="437016"/>
                </a:lnTo>
                <a:lnTo>
                  <a:pt x="409872" y="407500"/>
                </a:lnTo>
                <a:lnTo>
                  <a:pt x="448849" y="379203"/>
                </a:lnTo>
                <a:lnTo>
                  <a:pt x="489282" y="352169"/>
                </a:lnTo>
                <a:lnTo>
                  <a:pt x="531132" y="326440"/>
                </a:lnTo>
                <a:lnTo>
                  <a:pt x="574357" y="302061"/>
                </a:lnTo>
                <a:lnTo>
                  <a:pt x="618915" y="279074"/>
                </a:lnTo>
                <a:lnTo>
                  <a:pt x="664766" y="257522"/>
                </a:lnTo>
                <a:lnTo>
                  <a:pt x="711867" y="237450"/>
                </a:lnTo>
                <a:lnTo>
                  <a:pt x="760178" y="218899"/>
                </a:lnTo>
                <a:lnTo>
                  <a:pt x="809657" y="201913"/>
                </a:lnTo>
                <a:lnTo>
                  <a:pt x="860263" y="186537"/>
                </a:lnTo>
                <a:lnTo>
                  <a:pt x="911955" y="172812"/>
                </a:lnTo>
                <a:lnTo>
                  <a:pt x="964691" y="160781"/>
                </a:lnTo>
                <a:lnTo>
                  <a:pt x="964691" y="0"/>
                </a:lnTo>
                <a:lnTo>
                  <a:pt x="1286256" y="288416"/>
                </a:lnTo>
                <a:lnTo>
                  <a:pt x="964691" y="643127"/>
                </a:lnTo>
                <a:lnTo>
                  <a:pt x="964691" y="482345"/>
                </a:lnTo>
                <a:lnTo>
                  <a:pt x="911915" y="494390"/>
                </a:lnTo>
                <a:lnTo>
                  <a:pt x="860132" y="508153"/>
                </a:lnTo>
                <a:lnTo>
                  <a:pt x="809390" y="523593"/>
                </a:lnTo>
                <a:lnTo>
                  <a:pt x="759736" y="540668"/>
                </a:lnTo>
                <a:lnTo>
                  <a:pt x="711216" y="559337"/>
                </a:lnTo>
                <a:lnTo>
                  <a:pt x="663876" y="579558"/>
                </a:lnTo>
                <a:lnTo>
                  <a:pt x="617763" y="601289"/>
                </a:lnTo>
                <a:lnTo>
                  <a:pt x="572924" y="624488"/>
                </a:lnTo>
                <a:lnTo>
                  <a:pt x="529406" y="649115"/>
                </a:lnTo>
                <a:lnTo>
                  <a:pt x="487254" y="675127"/>
                </a:lnTo>
                <a:lnTo>
                  <a:pt x="446516" y="702482"/>
                </a:lnTo>
                <a:lnTo>
                  <a:pt x="407237" y="731140"/>
                </a:lnTo>
                <a:lnTo>
                  <a:pt x="369466" y="761057"/>
                </a:lnTo>
                <a:lnTo>
                  <a:pt x="333248" y="792194"/>
                </a:lnTo>
                <a:lnTo>
                  <a:pt x="298629" y="824507"/>
                </a:lnTo>
                <a:lnTo>
                  <a:pt x="265657" y="857956"/>
                </a:lnTo>
                <a:lnTo>
                  <a:pt x="234378" y="892498"/>
                </a:lnTo>
                <a:lnTo>
                  <a:pt x="204838" y="928093"/>
                </a:lnTo>
                <a:lnTo>
                  <a:pt x="177085" y="964698"/>
                </a:lnTo>
                <a:lnTo>
                  <a:pt x="151164" y="1002272"/>
                </a:lnTo>
                <a:lnTo>
                  <a:pt x="127123" y="1040772"/>
                </a:lnTo>
                <a:lnTo>
                  <a:pt x="105007" y="1080159"/>
                </a:lnTo>
                <a:lnTo>
                  <a:pt x="84864" y="1120389"/>
                </a:lnTo>
                <a:lnTo>
                  <a:pt x="66740" y="1161421"/>
                </a:lnTo>
                <a:lnTo>
                  <a:pt x="50682" y="1203213"/>
                </a:lnTo>
                <a:lnTo>
                  <a:pt x="36736" y="1245725"/>
                </a:lnTo>
                <a:lnTo>
                  <a:pt x="24948" y="1288913"/>
                </a:lnTo>
                <a:lnTo>
                  <a:pt x="15367" y="1332737"/>
                </a:lnTo>
              </a:path>
            </a:pathLst>
          </a:custGeom>
          <a:ln w="25908">
            <a:solidFill>
              <a:srgbClr val="007198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</p:spTree>
    <p:extLst>
      <p:ext uri="{BB962C8B-B14F-4D97-AF65-F5344CB8AC3E}">
        <p14:creationId xmlns:p14="http://schemas.microsoft.com/office/powerpoint/2010/main" val="333046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9604"/>
    </mc:Choice>
    <mc:Fallback xmlns="">
      <p:transition spd="slow" advTm="56960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E7AF192-511F-4451-8688-0CC0ABD5F6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Formulation of the topic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A23A504-702E-499F-9AB9-590B3FEC71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3006670"/>
            <a:ext cx="9601200" cy="2860729"/>
          </a:xfrm>
        </p:spPr>
        <p:txBody>
          <a:bodyPr>
            <a:normAutofit/>
          </a:bodyPr>
          <a:lstStyle/>
          <a:p>
            <a:pPr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The most important step is the first one</a:t>
            </a:r>
          </a:p>
          <a:p>
            <a:pPr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endParaRPr lang="en-US" altLang="en-US" sz="3600" dirty="0"/>
          </a:p>
          <a:p>
            <a:pPr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 The first step is formulation of the topic</a:t>
            </a:r>
          </a:p>
        </p:txBody>
      </p:sp>
    </p:spTree>
    <p:extLst>
      <p:ext uri="{BB962C8B-B14F-4D97-AF65-F5344CB8AC3E}">
        <p14:creationId xmlns:p14="http://schemas.microsoft.com/office/powerpoint/2010/main" val="417222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998"/>
    </mc:Choice>
    <mc:Fallback xmlns="">
      <p:transition spd="slow" advTm="36699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E7AF192-511F-4451-8688-0CC0ABD5F6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Formulation of the topic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A23A504-702E-499F-9AB9-590B3FEC71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1866900"/>
            <a:ext cx="9601200" cy="4000500"/>
          </a:xfrm>
        </p:spPr>
        <p:txBody>
          <a:bodyPr>
            <a:normAutofit fontScale="70000" lnSpcReduction="20000"/>
          </a:bodyPr>
          <a:lstStyle/>
          <a:p>
            <a:pPr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The topic should be:</a:t>
            </a:r>
          </a:p>
          <a:p>
            <a:pPr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A </a:t>
            </a:r>
            <a:r>
              <a:rPr lang="en-US" altLang="en-US" sz="3600" b="1" dirty="0"/>
              <a:t>relevant</a:t>
            </a:r>
            <a:r>
              <a:rPr lang="en-US" altLang="en-US" sz="3600" dirty="0"/>
              <a:t> public health problem in the area of public health</a:t>
            </a:r>
          </a:p>
          <a:p>
            <a:pPr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endParaRPr lang="en-US" altLang="en-US" sz="3600" dirty="0"/>
          </a:p>
          <a:p>
            <a:pPr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A problem of </a:t>
            </a:r>
            <a:r>
              <a:rPr lang="en-US" altLang="en-US" sz="3600" b="1" dirty="0"/>
              <a:t>common</a:t>
            </a:r>
            <a:r>
              <a:rPr lang="en-US" altLang="en-US" sz="3600" dirty="0"/>
              <a:t> interest to the group members</a:t>
            </a:r>
          </a:p>
          <a:p>
            <a:pPr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endParaRPr lang="en-US" altLang="en-US" sz="3600" dirty="0"/>
          </a:p>
          <a:p>
            <a:pPr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Applicable problem where the group members could manage future required activities</a:t>
            </a:r>
          </a:p>
          <a:p>
            <a:pPr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endParaRPr lang="en-US" altLang="en-US" sz="3600" dirty="0"/>
          </a:p>
          <a:p>
            <a:pPr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For students exercises the planned budget should be available </a:t>
            </a:r>
          </a:p>
        </p:txBody>
      </p:sp>
    </p:spTree>
    <p:extLst>
      <p:ext uri="{BB962C8B-B14F-4D97-AF65-F5344CB8AC3E}">
        <p14:creationId xmlns:p14="http://schemas.microsoft.com/office/powerpoint/2010/main" val="44356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665"/>
    </mc:Choice>
    <mc:Fallback xmlns="">
      <p:transition spd="slow" advTm="92665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E7AF192-511F-4451-8688-0CC0ABD5F6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Title of Research: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A23A504-702E-499F-9AB9-590B3FEC71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1866900"/>
            <a:ext cx="9601200" cy="4000500"/>
          </a:xfrm>
        </p:spPr>
        <p:txBody>
          <a:bodyPr>
            <a:normAutofit/>
          </a:bodyPr>
          <a:lstStyle/>
          <a:p>
            <a:pPr algn="l" rtl="0"/>
            <a:r>
              <a:rPr lang="en-US" altLang="en-US" sz="3600" dirty="0"/>
              <a:t>It is an identifier and a descriptor</a:t>
            </a:r>
          </a:p>
          <a:p>
            <a:pPr algn="l" rtl="0"/>
            <a:r>
              <a:rPr lang="en-US" altLang="en-US" sz="3600" dirty="0"/>
              <a:t>Should be sufficient and informative</a:t>
            </a:r>
          </a:p>
          <a:p>
            <a:pPr algn="l" rtl="0"/>
            <a:r>
              <a:rPr lang="en-US" altLang="en-US" sz="3600" dirty="0"/>
              <a:t>Indicates purpose</a:t>
            </a:r>
          </a:p>
          <a:p>
            <a:pPr algn="l" rtl="0"/>
            <a:r>
              <a:rPr lang="en-US" altLang="en-US" sz="3600" dirty="0"/>
              <a:t>Show type of the study</a:t>
            </a:r>
          </a:p>
          <a:p>
            <a:pPr algn="l" rtl="0"/>
            <a:r>
              <a:rPr lang="en-US" altLang="en-US" sz="3600" dirty="0"/>
              <a:t>And shows the locality and date</a:t>
            </a:r>
          </a:p>
        </p:txBody>
      </p:sp>
    </p:spTree>
    <p:extLst>
      <p:ext uri="{BB962C8B-B14F-4D97-AF65-F5344CB8AC3E}">
        <p14:creationId xmlns:p14="http://schemas.microsoft.com/office/powerpoint/2010/main" val="260342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"/>
    </mc:Choice>
    <mc:Fallback xmlns="">
      <p:transition spd="slow" advTm="49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E7AF192-511F-4451-8688-0CC0ABD5F6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685800"/>
            <a:ext cx="9601200" cy="972519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Title of Research should be: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A23A504-702E-499F-9AB9-590B3FEC71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1866900"/>
            <a:ext cx="9601200" cy="4305300"/>
          </a:xfrm>
        </p:spPr>
        <p:txBody>
          <a:bodyPr>
            <a:normAutofit fontScale="92500" lnSpcReduction="20000"/>
          </a:bodyPr>
          <a:lstStyle/>
          <a:p>
            <a:pPr algn="l" rtl="0"/>
            <a:r>
              <a:rPr lang="en-US" altLang="en-US" sz="3600" dirty="0"/>
              <a:t>Complete relevant and informative</a:t>
            </a:r>
          </a:p>
          <a:p>
            <a:pPr algn="l" rtl="0"/>
            <a:endParaRPr lang="en-US" altLang="en-US" sz="3600" dirty="0"/>
          </a:p>
          <a:p>
            <a:pPr algn="l" rtl="0"/>
            <a:r>
              <a:rPr lang="en-US" altLang="en-US" sz="3600" dirty="0"/>
              <a:t>It contains: </a:t>
            </a:r>
          </a:p>
          <a:p>
            <a:pPr lvl="1" algn="l" rtl="0"/>
            <a:r>
              <a:rPr lang="en-US" altLang="en-US" sz="3600" b="1" dirty="0"/>
              <a:t>Name of disease</a:t>
            </a:r>
            <a:r>
              <a:rPr lang="en-US" altLang="en-US" sz="3600" dirty="0"/>
              <a:t> or condition under investigation</a:t>
            </a:r>
          </a:p>
          <a:p>
            <a:pPr lvl="1" algn="l" rtl="0"/>
            <a:r>
              <a:rPr lang="en-US" altLang="en-US" sz="3600" dirty="0"/>
              <a:t>The </a:t>
            </a:r>
            <a:r>
              <a:rPr lang="en-US" altLang="en-US" sz="3600" b="1" dirty="0"/>
              <a:t>population</a:t>
            </a:r>
            <a:r>
              <a:rPr lang="en-US" altLang="en-US" sz="3600" dirty="0"/>
              <a:t> of the study</a:t>
            </a:r>
          </a:p>
          <a:p>
            <a:pPr lvl="1" algn="l" rtl="0"/>
            <a:r>
              <a:rPr lang="en-US" altLang="en-US" sz="3600" b="1" dirty="0"/>
              <a:t>Terms</a:t>
            </a:r>
            <a:r>
              <a:rPr lang="en-US" altLang="en-US" sz="3600" dirty="0"/>
              <a:t> that telegraph the purpose of contents of the research</a:t>
            </a:r>
          </a:p>
          <a:p>
            <a:pPr lvl="1" algn="l" rtl="0"/>
            <a:r>
              <a:rPr lang="en-US" altLang="en-US" sz="3600" b="1" dirty="0"/>
              <a:t>Design</a:t>
            </a:r>
            <a:r>
              <a:rPr lang="en-US" altLang="en-US" sz="3600" dirty="0"/>
              <a:t> terms, such as cross sectional</a:t>
            </a:r>
          </a:p>
        </p:txBody>
      </p:sp>
    </p:spTree>
    <p:extLst>
      <p:ext uri="{BB962C8B-B14F-4D97-AF65-F5344CB8AC3E}">
        <p14:creationId xmlns:p14="http://schemas.microsoft.com/office/powerpoint/2010/main" val="17327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1041"/>
    </mc:Choice>
    <mc:Fallback xmlns="">
      <p:transition spd="slow" advTm="252104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E7AF192-511F-4451-8688-0CC0ABD5F6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685800"/>
            <a:ext cx="9601200" cy="97251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Title of Research should avoid: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A23A504-702E-499F-9AB9-590B3FEC71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1866900"/>
            <a:ext cx="9601200" cy="4305300"/>
          </a:xfrm>
        </p:spPr>
        <p:txBody>
          <a:bodyPr>
            <a:normAutofit/>
          </a:bodyPr>
          <a:lstStyle/>
          <a:p>
            <a:pPr algn="l" rtl="0"/>
            <a:r>
              <a:rPr lang="en-US" altLang="en-US" sz="3600" dirty="0"/>
              <a:t>Unnecessary words and too much details</a:t>
            </a:r>
          </a:p>
          <a:p>
            <a:pPr algn="l" rtl="0"/>
            <a:endParaRPr lang="en-US" altLang="en-US" sz="3600" dirty="0"/>
          </a:p>
          <a:p>
            <a:pPr algn="l" rtl="0"/>
            <a:r>
              <a:rPr lang="en-US" altLang="en-US" sz="3600" dirty="0"/>
              <a:t>Vague or confusing words</a:t>
            </a:r>
          </a:p>
          <a:p>
            <a:pPr algn="l" rtl="0"/>
            <a:endParaRPr lang="en-US" altLang="en-US" sz="3600" dirty="0"/>
          </a:p>
          <a:p>
            <a:pPr algn="l" rtl="0"/>
            <a:r>
              <a:rPr lang="en-US" altLang="en-US" sz="3600" dirty="0"/>
              <a:t>Undefined abbreviation</a:t>
            </a:r>
          </a:p>
        </p:txBody>
      </p:sp>
    </p:spTree>
    <p:extLst>
      <p:ext uri="{BB962C8B-B14F-4D97-AF65-F5344CB8AC3E}">
        <p14:creationId xmlns:p14="http://schemas.microsoft.com/office/powerpoint/2010/main" val="403081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22"/>
    </mc:Choice>
    <mc:Fallback xmlns="">
      <p:transition spd="slow" advTm="5252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0EFCFB9-D854-420D-B5F3-D025B45A6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413502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</a:rPr>
              <a:t>Example of topics</a:t>
            </a:r>
            <a:endParaRPr lang="ar-SA" sz="54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625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05"/>
    </mc:Choice>
    <mc:Fallback xmlns="">
      <p:transition spd="slow" advTm="36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8A23A504-702E-499F-9AB9-590B3FEC71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1866900"/>
            <a:ext cx="9601200" cy="4305300"/>
          </a:xfrm>
        </p:spPr>
        <p:txBody>
          <a:bodyPr>
            <a:normAutofit fontScale="85000" lnSpcReduction="20000"/>
          </a:bodyPr>
          <a:lstStyle/>
          <a:p>
            <a:pPr algn="l" rtl="0"/>
            <a:r>
              <a:rPr lang="en-US" altLang="en-US" sz="3600" dirty="0"/>
              <a:t>Impact of Non-fatal Injuries during Gaza Ware – Rafah Governorate, 2009</a:t>
            </a:r>
          </a:p>
          <a:p>
            <a:pPr algn="l" rtl="0"/>
            <a:endParaRPr lang="en-US" altLang="en-US" sz="3600" dirty="0"/>
          </a:p>
          <a:p>
            <a:pPr algn="l" rtl="0"/>
            <a:r>
              <a:rPr lang="en-US" altLang="en-US" sz="3600" dirty="0"/>
              <a:t>Risk factors for Hepatitis B among pregnant women in North Gaza, 2014</a:t>
            </a:r>
          </a:p>
          <a:p>
            <a:pPr algn="l" rtl="0"/>
            <a:endParaRPr lang="en-US" altLang="en-US" sz="3600" dirty="0"/>
          </a:p>
          <a:p>
            <a:pPr algn="l" rtl="0"/>
            <a:r>
              <a:rPr lang="en-US" altLang="en-US" sz="3600" dirty="0"/>
              <a:t>Evaluation of the referral System between Primary Health Care Centers and the Maternity Wards at </a:t>
            </a:r>
            <a:r>
              <a:rPr lang="en-US" altLang="en-US" sz="3600" dirty="0" err="1"/>
              <a:t>Shifa</a:t>
            </a:r>
            <a:r>
              <a:rPr lang="en-US" altLang="en-US" sz="3600" dirty="0"/>
              <a:t> Hospital, 2014</a:t>
            </a:r>
            <a:br>
              <a:rPr lang="en-US" altLang="en-US" sz="3600" dirty="0"/>
            </a:b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28873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342"/>
    </mc:Choice>
    <mc:Fallback xmlns="">
      <p:transition spd="slow" advTm="86342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65167" y="6009139"/>
            <a:ext cx="7486114" cy="1782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48602" y="609214"/>
            <a:ext cx="4519244" cy="507783"/>
          </a:xfrm>
          <a:prstGeom prst="rect">
            <a:avLst/>
          </a:prstGeom>
        </p:spPr>
        <p:txBody>
          <a:bodyPr vert="horz" wrap="square" lIns="0" tIns="10937" rIns="0" bIns="0" rtlCol="0" anchor="t">
            <a:spAutoFit/>
          </a:bodyPr>
          <a:lstStyle/>
          <a:p>
            <a:pPr marL="11513" algn="ctr">
              <a:spcBef>
                <a:spcPts val="86"/>
              </a:spcBef>
            </a:pPr>
            <a:r>
              <a:rPr lang="en-US" sz="3627" spc="-9" dirty="0">
                <a:solidFill>
                  <a:srgbClr val="FF0000"/>
                </a:solidFill>
                <a:latin typeface="Arial"/>
                <a:cs typeface="Arial"/>
              </a:rPr>
              <a:t>Research Steps</a:t>
            </a:r>
            <a:endParaRPr lang="en-US" sz="3627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26499" y="1507612"/>
            <a:ext cx="7106281" cy="4318061"/>
          </a:xfrm>
          <a:prstGeom prst="rect">
            <a:avLst/>
          </a:prstGeom>
        </p:spPr>
        <p:txBody>
          <a:bodyPr vert="horz" wrap="square" lIns="0" tIns="11513" rIns="0" bIns="0" rtlCol="0">
            <a:spAutoFit/>
          </a:bodyPr>
          <a:lstStyle/>
          <a:p>
            <a:pPr marL="2751432" marR="2353684" lvl="0" indent="0" algn="ctr" defTabSz="457200" rtl="0" eaLnBrk="1" fontAlgn="auto" latinLnBrk="0" hangingPunct="1">
              <a:lnSpc>
                <a:spcPct val="100000"/>
              </a:lnSpc>
              <a:spcBef>
                <a:spcPts val="9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32" b="0" i="0" u="none" strike="noStrike" kern="1200" cap="none" spc="-9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Identifying research  topics/questions</a:t>
            </a:r>
            <a:endParaRPr kumimoji="0" lang="en-US" sz="16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90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46781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067286" algn="l"/>
              </a:tabLst>
              <a:defRPr/>
            </a:pPr>
            <a:r>
              <a:rPr kumimoji="0" lang="en-US" sz="1632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Budget + Budget Justification	</a:t>
            </a:r>
            <a:r>
              <a:rPr kumimoji="0" lang="en-US" b="1" i="0" u="none" strike="noStrike" kern="1200" cap="none" spc="-9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Problem statement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5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269963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2" b="0" i="0" u="none" strike="noStrike" kern="1200" cap="none" spc="-9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Data Analysis</a:t>
            </a:r>
            <a:endParaRPr kumimoji="0" lang="en-US" sz="16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4607" lvl="0" indent="0" algn="r" defTabSz="457200" rtl="0" eaLnBrk="1" fontAlgn="auto" latinLnBrk="0" hangingPunct="1">
              <a:lnSpc>
                <a:spcPct val="100000"/>
              </a:lnSpc>
              <a:spcBef>
                <a:spcPts val="10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2" b="0" i="0" u="none" strike="noStrike" kern="1200" cap="none" spc="-9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Study objectives</a:t>
            </a:r>
            <a:endParaRPr kumimoji="0" lang="en-US" sz="16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1513" marR="5599569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2" b="0" i="0" u="none" strike="noStrike" kern="1200" cap="none" spc="-9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Data collection</a:t>
            </a:r>
            <a:endParaRPr kumimoji="0" sz="145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48927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2" b="0" i="0" u="none" strike="noStrike" kern="1200" cap="none" spc="-9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Study methods</a:t>
            </a:r>
            <a:endParaRPr kumimoji="0" lang="en-US" sz="16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529565" marR="0" lvl="0" indent="0" algn="l" defTabSz="457200" rtl="0" eaLnBrk="1" fontAlgn="auto" latinLnBrk="0" hangingPunct="1">
              <a:lnSpc>
                <a:spcPct val="100000"/>
              </a:lnSpc>
              <a:spcBef>
                <a:spcPts val="103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2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Study variables </a:t>
            </a:r>
            <a:endParaRPr kumimoji="0" lang="en-US" sz="16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990313" marR="0" lvl="0" indent="0" algn="l" defTabSz="457200" rtl="0" eaLnBrk="1" fontAlgn="auto" latinLnBrk="0" hangingPunct="1">
              <a:lnSpc>
                <a:spcPct val="100000"/>
              </a:lnSpc>
              <a:spcBef>
                <a:spcPts val="16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2" b="0" i="0" u="none" strike="noStrike" kern="1200" cap="none" spc="-9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Study Population</a:t>
            </a:r>
            <a:endParaRPr kumimoji="0" lang="ar-SA" sz="1632" b="0" i="0" u="none" strike="noStrike" kern="1200" cap="none" spc="-9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990313" marR="0" lvl="0" indent="0" algn="l" defTabSz="457200" rtl="0" eaLnBrk="1" fontAlgn="auto" latinLnBrk="0" hangingPunct="1">
              <a:lnSpc>
                <a:spcPct val="100000"/>
              </a:lnSpc>
              <a:spcBef>
                <a:spcPts val="16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   &amp; Sampling</a:t>
            </a:r>
          </a:p>
        </p:txBody>
      </p:sp>
      <p:sp>
        <p:nvSpPr>
          <p:cNvPr id="6" name="object 6"/>
          <p:cNvSpPr/>
          <p:nvPr/>
        </p:nvSpPr>
        <p:spPr>
          <a:xfrm>
            <a:off x="6358354" y="3606368"/>
            <a:ext cx="1165457" cy="1208643"/>
          </a:xfrm>
          <a:custGeom>
            <a:avLst/>
            <a:gdLst/>
            <a:ahLst/>
            <a:cxnLst/>
            <a:rect l="l" t="t" r="r" b="b"/>
            <a:pathLst>
              <a:path w="1285240" h="1332864">
                <a:moveTo>
                  <a:pt x="321183" y="1332611"/>
                </a:moveTo>
                <a:lnTo>
                  <a:pt x="321183" y="690245"/>
                </a:lnTo>
                <a:lnTo>
                  <a:pt x="0" y="1044575"/>
                </a:lnTo>
                <a:lnTo>
                  <a:pt x="321183" y="1332611"/>
                </a:lnTo>
                <a:close/>
              </a:path>
              <a:path w="1285240" h="1332864">
                <a:moveTo>
                  <a:pt x="1284790" y="175552"/>
                </a:moveTo>
                <a:lnTo>
                  <a:pt x="1284392" y="131986"/>
                </a:lnTo>
                <a:lnTo>
                  <a:pt x="1281734" y="88175"/>
                </a:lnTo>
                <a:lnTo>
                  <a:pt x="1276779" y="44165"/>
                </a:lnTo>
                <a:lnTo>
                  <a:pt x="1269492" y="0"/>
                </a:lnTo>
                <a:lnTo>
                  <a:pt x="1259925" y="43850"/>
                </a:lnTo>
                <a:lnTo>
                  <a:pt x="1248155" y="87065"/>
                </a:lnTo>
                <a:lnTo>
                  <a:pt x="1234230" y="129601"/>
                </a:lnTo>
                <a:lnTo>
                  <a:pt x="1218194" y="171417"/>
                </a:lnTo>
                <a:lnTo>
                  <a:pt x="1200096" y="212472"/>
                </a:lnTo>
                <a:lnTo>
                  <a:pt x="1179980" y="252724"/>
                </a:lnTo>
                <a:lnTo>
                  <a:pt x="1157894" y="292131"/>
                </a:lnTo>
                <a:lnTo>
                  <a:pt x="1133884" y="330652"/>
                </a:lnTo>
                <a:lnTo>
                  <a:pt x="1107997" y="368245"/>
                </a:lnTo>
                <a:lnTo>
                  <a:pt x="1080279" y="404868"/>
                </a:lnTo>
                <a:lnTo>
                  <a:pt x="1050776" y="440479"/>
                </a:lnTo>
                <a:lnTo>
                  <a:pt x="1019534" y="475038"/>
                </a:lnTo>
                <a:lnTo>
                  <a:pt x="986601" y="508501"/>
                </a:lnTo>
                <a:lnTo>
                  <a:pt x="952023" y="540829"/>
                </a:lnTo>
                <a:lnTo>
                  <a:pt x="915846" y="571979"/>
                </a:lnTo>
                <a:lnTo>
                  <a:pt x="878117" y="601908"/>
                </a:lnTo>
                <a:lnTo>
                  <a:pt x="838881" y="630577"/>
                </a:lnTo>
                <a:lnTo>
                  <a:pt x="798186" y="657943"/>
                </a:lnTo>
                <a:lnTo>
                  <a:pt x="756078" y="683964"/>
                </a:lnTo>
                <a:lnTo>
                  <a:pt x="712604" y="708598"/>
                </a:lnTo>
                <a:lnTo>
                  <a:pt x="667809" y="731805"/>
                </a:lnTo>
                <a:lnTo>
                  <a:pt x="621741" y="753543"/>
                </a:lnTo>
                <a:lnTo>
                  <a:pt x="574445" y="773769"/>
                </a:lnTo>
                <a:lnTo>
                  <a:pt x="525968" y="792442"/>
                </a:lnTo>
                <a:lnTo>
                  <a:pt x="476163" y="809580"/>
                </a:lnTo>
                <a:lnTo>
                  <a:pt x="425626" y="824972"/>
                </a:lnTo>
                <a:lnTo>
                  <a:pt x="373918" y="838727"/>
                </a:lnTo>
                <a:lnTo>
                  <a:pt x="321183" y="850772"/>
                </a:lnTo>
                <a:lnTo>
                  <a:pt x="321183" y="1171956"/>
                </a:lnTo>
                <a:lnTo>
                  <a:pt x="373953" y="1159914"/>
                </a:lnTo>
                <a:lnTo>
                  <a:pt x="425658" y="1146181"/>
                </a:lnTo>
                <a:lnTo>
                  <a:pt x="476357" y="1130765"/>
                </a:lnTo>
                <a:lnTo>
                  <a:pt x="525529" y="1113883"/>
                </a:lnTo>
                <a:lnTo>
                  <a:pt x="573687" y="1095387"/>
                </a:lnTo>
                <a:lnTo>
                  <a:pt x="620601" y="1075390"/>
                </a:lnTo>
                <a:lnTo>
                  <a:pt x="666235" y="1053936"/>
                </a:lnTo>
                <a:lnTo>
                  <a:pt x="710552" y="1031071"/>
                </a:lnTo>
                <a:lnTo>
                  <a:pt x="753516" y="1006840"/>
                </a:lnTo>
                <a:lnTo>
                  <a:pt x="795091" y="981286"/>
                </a:lnTo>
                <a:lnTo>
                  <a:pt x="835241" y="954456"/>
                </a:lnTo>
                <a:lnTo>
                  <a:pt x="873929" y="926394"/>
                </a:lnTo>
                <a:lnTo>
                  <a:pt x="911118" y="897145"/>
                </a:lnTo>
                <a:lnTo>
                  <a:pt x="946774" y="866753"/>
                </a:lnTo>
                <a:lnTo>
                  <a:pt x="980858" y="835264"/>
                </a:lnTo>
                <a:lnTo>
                  <a:pt x="1013336" y="802723"/>
                </a:lnTo>
                <a:lnTo>
                  <a:pt x="1044170" y="769174"/>
                </a:lnTo>
                <a:lnTo>
                  <a:pt x="1073324" y="734663"/>
                </a:lnTo>
                <a:lnTo>
                  <a:pt x="1100763" y="699233"/>
                </a:lnTo>
                <a:lnTo>
                  <a:pt x="1126449" y="662931"/>
                </a:lnTo>
                <a:lnTo>
                  <a:pt x="1150346" y="625801"/>
                </a:lnTo>
                <a:lnTo>
                  <a:pt x="1172419" y="587887"/>
                </a:lnTo>
                <a:lnTo>
                  <a:pt x="1192631" y="549236"/>
                </a:lnTo>
                <a:lnTo>
                  <a:pt x="1210945" y="509890"/>
                </a:lnTo>
                <a:lnTo>
                  <a:pt x="1227325" y="469897"/>
                </a:lnTo>
                <a:lnTo>
                  <a:pt x="1241735" y="429299"/>
                </a:lnTo>
                <a:lnTo>
                  <a:pt x="1254138" y="388143"/>
                </a:lnTo>
                <a:lnTo>
                  <a:pt x="1264499" y="346473"/>
                </a:lnTo>
                <a:lnTo>
                  <a:pt x="1272781" y="304334"/>
                </a:lnTo>
                <a:lnTo>
                  <a:pt x="1278948" y="261771"/>
                </a:lnTo>
                <a:lnTo>
                  <a:pt x="1282963" y="218829"/>
                </a:lnTo>
                <a:lnTo>
                  <a:pt x="1284790" y="175552"/>
                </a:lnTo>
                <a:close/>
              </a:path>
            </a:pathLst>
          </a:custGeom>
          <a:solidFill>
            <a:srgbClr val="00A0D4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58366" y="2513461"/>
            <a:ext cx="1165457" cy="1238586"/>
          </a:xfrm>
          <a:custGeom>
            <a:avLst/>
            <a:gdLst/>
            <a:ahLst/>
            <a:cxnLst/>
            <a:rect l="l" t="t" r="r" b="b"/>
            <a:pathLst>
              <a:path w="1285240" h="1365885">
                <a:moveTo>
                  <a:pt x="1284731" y="1365758"/>
                </a:moveTo>
                <a:lnTo>
                  <a:pt x="1284731" y="1044575"/>
                </a:lnTo>
                <a:lnTo>
                  <a:pt x="1283660" y="1001522"/>
                </a:lnTo>
                <a:lnTo>
                  <a:pt x="1280473" y="958912"/>
                </a:lnTo>
                <a:lnTo>
                  <a:pt x="1275211" y="916779"/>
                </a:lnTo>
                <a:lnTo>
                  <a:pt x="1267917" y="875156"/>
                </a:lnTo>
                <a:lnTo>
                  <a:pt x="1258631" y="834076"/>
                </a:lnTo>
                <a:lnTo>
                  <a:pt x="1247394" y="793573"/>
                </a:lnTo>
                <a:lnTo>
                  <a:pt x="1234249" y="753682"/>
                </a:lnTo>
                <a:lnTo>
                  <a:pt x="1219236" y="714434"/>
                </a:lnTo>
                <a:lnTo>
                  <a:pt x="1202397" y="675865"/>
                </a:lnTo>
                <a:lnTo>
                  <a:pt x="1183772" y="638008"/>
                </a:lnTo>
                <a:lnTo>
                  <a:pt x="1163404" y="600896"/>
                </a:lnTo>
                <a:lnTo>
                  <a:pt x="1141334" y="564563"/>
                </a:lnTo>
                <a:lnTo>
                  <a:pt x="1117603" y="529042"/>
                </a:lnTo>
                <a:lnTo>
                  <a:pt x="1092252" y="494368"/>
                </a:lnTo>
                <a:lnTo>
                  <a:pt x="1065322" y="460573"/>
                </a:lnTo>
                <a:lnTo>
                  <a:pt x="1036856" y="427692"/>
                </a:lnTo>
                <a:lnTo>
                  <a:pt x="1006894" y="395758"/>
                </a:lnTo>
                <a:lnTo>
                  <a:pt x="975477" y="364804"/>
                </a:lnTo>
                <a:lnTo>
                  <a:pt x="942648" y="334865"/>
                </a:lnTo>
                <a:lnTo>
                  <a:pt x="908446" y="305974"/>
                </a:lnTo>
                <a:lnTo>
                  <a:pt x="872915" y="278165"/>
                </a:lnTo>
                <a:lnTo>
                  <a:pt x="836094" y="251470"/>
                </a:lnTo>
                <a:lnTo>
                  <a:pt x="798025" y="225925"/>
                </a:lnTo>
                <a:lnTo>
                  <a:pt x="758750" y="201562"/>
                </a:lnTo>
                <a:lnTo>
                  <a:pt x="718310" y="178415"/>
                </a:lnTo>
                <a:lnTo>
                  <a:pt x="676746" y="156517"/>
                </a:lnTo>
                <a:lnTo>
                  <a:pt x="634100" y="135903"/>
                </a:lnTo>
                <a:lnTo>
                  <a:pt x="590413" y="116606"/>
                </a:lnTo>
                <a:lnTo>
                  <a:pt x="545726" y="98659"/>
                </a:lnTo>
                <a:lnTo>
                  <a:pt x="500080" y="82097"/>
                </a:lnTo>
                <a:lnTo>
                  <a:pt x="453517" y="66952"/>
                </a:lnTo>
                <a:lnTo>
                  <a:pt x="406078" y="53259"/>
                </a:lnTo>
                <a:lnTo>
                  <a:pt x="357805" y="41051"/>
                </a:lnTo>
                <a:lnTo>
                  <a:pt x="308739" y="30362"/>
                </a:lnTo>
                <a:lnTo>
                  <a:pt x="258921" y="21224"/>
                </a:lnTo>
                <a:lnTo>
                  <a:pt x="208392" y="13673"/>
                </a:lnTo>
                <a:lnTo>
                  <a:pt x="157195" y="7741"/>
                </a:lnTo>
                <a:lnTo>
                  <a:pt x="105369" y="3463"/>
                </a:lnTo>
                <a:lnTo>
                  <a:pt x="52957" y="871"/>
                </a:lnTo>
                <a:lnTo>
                  <a:pt x="0" y="0"/>
                </a:lnTo>
                <a:lnTo>
                  <a:pt x="0" y="321183"/>
                </a:lnTo>
                <a:lnTo>
                  <a:pt x="52957" y="322054"/>
                </a:lnTo>
                <a:lnTo>
                  <a:pt x="105369" y="324646"/>
                </a:lnTo>
                <a:lnTo>
                  <a:pt x="157195" y="328924"/>
                </a:lnTo>
                <a:lnTo>
                  <a:pt x="208392" y="334856"/>
                </a:lnTo>
                <a:lnTo>
                  <a:pt x="258921" y="342407"/>
                </a:lnTo>
                <a:lnTo>
                  <a:pt x="308739" y="351545"/>
                </a:lnTo>
                <a:lnTo>
                  <a:pt x="357805" y="362234"/>
                </a:lnTo>
                <a:lnTo>
                  <a:pt x="406078" y="374442"/>
                </a:lnTo>
                <a:lnTo>
                  <a:pt x="453517" y="388135"/>
                </a:lnTo>
                <a:lnTo>
                  <a:pt x="500080" y="403280"/>
                </a:lnTo>
                <a:lnTo>
                  <a:pt x="545726" y="419842"/>
                </a:lnTo>
                <a:lnTo>
                  <a:pt x="590413" y="437789"/>
                </a:lnTo>
                <a:lnTo>
                  <a:pt x="634100" y="457086"/>
                </a:lnTo>
                <a:lnTo>
                  <a:pt x="676746" y="477700"/>
                </a:lnTo>
                <a:lnTo>
                  <a:pt x="718310" y="499598"/>
                </a:lnTo>
                <a:lnTo>
                  <a:pt x="758750" y="522745"/>
                </a:lnTo>
                <a:lnTo>
                  <a:pt x="798025" y="547108"/>
                </a:lnTo>
                <a:lnTo>
                  <a:pt x="836094" y="572653"/>
                </a:lnTo>
                <a:lnTo>
                  <a:pt x="872915" y="599348"/>
                </a:lnTo>
                <a:lnTo>
                  <a:pt x="908446" y="627157"/>
                </a:lnTo>
                <a:lnTo>
                  <a:pt x="942648" y="656048"/>
                </a:lnTo>
                <a:lnTo>
                  <a:pt x="975477" y="685987"/>
                </a:lnTo>
                <a:lnTo>
                  <a:pt x="1006894" y="716941"/>
                </a:lnTo>
                <a:lnTo>
                  <a:pt x="1036856" y="748875"/>
                </a:lnTo>
                <a:lnTo>
                  <a:pt x="1065322" y="781756"/>
                </a:lnTo>
                <a:lnTo>
                  <a:pt x="1092252" y="815551"/>
                </a:lnTo>
                <a:lnTo>
                  <a:pt x="1117603" y="850225"/>
                </a:lnTo>
                <a:lnTo>
                  <a:pt x="1141334" y="885746"/>
                </a:lnTo>
                <a:lnTo>
                  <a:pt x="1163404" y="922079"/>
                </a:lnTo>
                <a:lnTo>
                  <a:pt x="1183772" y="959191"/>
                </a:lnTo>
                <a:lnTo>
                  <a:pt x="1202397" y="997048"/>
                </a:lnTo>
                <a:lnTo>
                  <a:pt x="1219236" y="1035617"/>
                </a:lnTo>
                <a:lnTo>
                  <a:pt x="1234249" y="1074865"/>
                </a:lnTo>
                <a:lnTo>
                  <a:pt x="1247394" y="1114756"/>
                </a:lnTo>
                <a:lnTo>
                  <a:pt x="1258631" y="1155259"/>
                </a:lnTo>
                <a:lnTo>
                  <a:pt x="1267917" y="1196339"/>
                </a:lnTo>
                <a:lnTo>
                  <a:pt x="1275211" y="1237962"/>
                </a:lnTo>
                <a:lnTo>
                  <a:pt x="1280473" y="1280095"/>
                </a:lnTo>
                <a:lnTo>
                  <a:pt x="1283660" y="1322705"/>
                </a:lnTo>
                <a:lnTo>
                  <a:pt x="1284731" y="1365758"/>
                </a:lnTo>
                <a:close/>
              </a:path>
            </a:pathLst>
          </a:custGeom>
          <a:solidFill>
            <a:srgbClr val="007EA9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358366" y="2513464"/>
            <a:ext cx="1165457" cy="2301547"/>
          </a:xfrm>
          <a:custGeom>
            <a:avLst/>
            <a:gdLst/>
            <a:ahLst/>
            <a:cxnLst/>
            <a:rect l="l" t="t" r="r" b="b"/>
            <a:pathLst>
              <a:path w="1285240" h="2538095">
                <a:moveTo>
                  <a:pt x="1284731" y="1365758"/>
                </a:moveTo>
                <a:lnTo>
                  <a:pt x="1283660" y="1322705"/>
                </a:lnTo>
                <a:lnTo>
                  <a:pt x="1280473" y="1280095"/>
                </a:lnTo>
                <a:lnTo>
                  <a:pt x="1275211" y="1237962"/>
                </a:lnTo>
                <a:lnTo>
                  <a:pt x="1267917" y="1196339"/>
                </a:lnTo>
                <a:lnTo>
                  <a:pt x="1258631" y="1155259"/>
                </a:lnTo>
                <a:lnTo>
                  <a:pt x="1247394" y="1114756"/>
                </a:lnTo>
                <a:lnTo>
                  <a:pt x="1234249" y="1074865"/>
                </a:lnTo>
                <a:lnTo>
                  <a:pt x="1219236" y="1035617"/>
                </a:lnTo>
                <a:lnTo>
                  <a:pt x="1202397" y="997048"/>
                </a:lnTo>
                <a:lnTo>
                  <a:pt x="1183772" y="959191"/>
                </a:lnTo>
                <a:lnTo>
                  <a:pt x="1163404" y="922079"/>
                </a:lnTo>
                <a:lnTo>
                  <a:pt x="1141334" y="885746"/>
                </a:lnTo>
                <a:lnTo>
                  <a:pt x="1117603" y="850225"/>
                </a:lnTo>
                <a:lnTo>
                  <a:pt x="1092252" y="815551"/>
                </a:lnTo>
                <a:lnTo>
                  <a:pt x="1065322" y="781756"/>
                </a:lnTo>
                <a:lnTo>
                  <a:pt x="1036856" y="748875"/>
                </a:lnTo>
                <a:lnTo>
                  <a:pt x="1006894" y="716941"/>
                </a:lnTo>
                <a:lnTo>
                  <a:pt x="975477" y="685987"/>
                </a:lnTo>
                <a:lnTo>
                  <a:pt x="942648" y="656048"/>
                </a:lnTo>
                <a:lnTo>
                  <a:pt x="908446" y="627157"/>
                </a:lnTo>
                <a:lnTo>
                  <a:pt x="872915" y="599348"/>
                </a:lnTo>
                <a:lnTo>
                  <a:pt x="836094" y="572653"/>
                </a:lnTo>
                <a:lnTo>
                  <a:pt x="798025" y="547108"/>
                </a:lnTo>
                <a:lnTo>
                  <a:pt x="758750" y="522745"/>
                </a:lnTo>
                <a:lnTo>
                  <a:pt x="718310" y="499598"/>
                </a:lnTo>
                <a:lnTo>
                  <a:pt x="676746" y="477700"/>
                </a:lnTo>
                <a:lnTo>
                  <a:pt x="634100" y="457086"/>
                </a:lnTo>
                <a:lnTo>
                  <a:pt x="590413" y="437789"/>
                </a:lnTo>
                <a:lnTo>
                  <a:pt x="545726" y="419842"/>
                </a:lnTo>
                <a:lnTo>
                  <a:pt x="500080" y="403280"/>
                </a:lnTo>
                <a:lnTo>
                  <a:pt x="453517" y="388135"/>
                </a:lnTo>
                <a:lnTo>
                  <a:pt x="406078" y="374442"/>
                </a:lnTo>
                <a:lnTo>
                  <a:pt x="357805" y="362234"/>
                </a:lnTo>
                <a:lnTo>
                  <a:pt x="308739" y="351545"/>
                </a:lnTo>
                <a:lnTo>
                  <a:pt x="258921" y="342407"/>
                </a:lnTo>
                <a:lnTo>
                  <a:pt x="208392" y="334856"/>
                </a:lnTo>
                <a:lnTo>
                  <a:pt x="157195" y="328924"/>
                </a:lnTo>
                <a:lnTo>
                  <a:pt x="105369" y="324646"/>
                </a:lnTo>
                <a:lnTo>
                  <a:pt x="52957" y="322054"/>
                </a:lnTo>
                <a:lnTo>
                  <a:pt x="0" y="321183"/>
                </a:lnTo>
                <a:lnTo>
                  <a:pt x="0" y="0"/>
                </a:lnTo>
                <a:lnTo>
                  <a:pt x="52957" y="871"/>
                </a:lnTo>
                <a:lnTo>
                  <a:pt x="105369" y="3463"/>
                </a:lnTo>
                <a:lnTo>
                  <a:pt x="157195" y="7741"/>
                </a:lnTo>
                <a:lnTo>
                  <a:pt x="208392" y="13673"/>
                </a:lnTo>
                <a:lnTo>
                  <a:pt x="258921" y="21224"/>
                </a:lnTo>
                <a:lnTo>
                  <a:pt x="308739" y="30362"/>
                </a:lnTo>
                <a:lnTo>
                  <a:pt x="357805" y="41051"/>
                </a:lnTo>
                <a:lnTo>
                  <a:pt x="406078" y="53259"/>
                </a:lnTo>
                <a:lnTo>
                  <a:pt x="453517" y="66952"/>
                </a:lnTo>
                <a:lnTo>
                  <a:pt x="500080" y="82097"/>
                </a:lnTo>
                <a:lnTo>
                  <a:pt x="545726" y="98659"/>
                </a:lnTo>
                <a:lnTo>
                  <a:pt x="590413" y="116606"/>
                </a:lnTo>
                <a:lnTo>
                  <a:pt x="634100" y="135903"/>
                </a:lnTo>
                <a:lnTo>
                  <a:pt x="676746" y="156517"/>
                </a:lnTo>
                <a:lnTo>
                  <a:pt x="718310" y="178415"/>
                </a:lnTo>
                <a:lnTo>
                  <a:pt x="758750" y="201562"/>
                </a:lnTo>
                <a:lnTo>
                  <a:pt x="798025" y="225925"/>
                </a:lnTo>
                <a:lnTo>
                  <a:pt x="836094" y="251470"/>
                </a:lnTo>
                <a:lnTo>
                  <a:pt x="872915" y="278165"/>
                </a:lnTo>
                <a:lnTo>
                  <a:pt x="908446" y="305974"/>
                </a:lnTo>
                <a:lnTo>
                  <a:pt x="942648" y="334865"/>
                </a:lnTo>
                <a:lnTo>
                  <a:pt x="975477" y="364804"/>
                </a:lnTo>
                <a:lnTo>
                  <a:pt x="1006894" y="395758"/>
                </a:lnTo>
                <a:lnTo>
                  <a:pt x="1036856" y="427692"/>
                </a:lnTo>
                <a:lnTo>
                  <a:pt x="1065322" y="460573"/>
                </a:lnTo>
                <a:lnTo>
                  <a:pt x="1092252" y="494368"/>
                </a:lnTo>
                <a:lnTo>
                  <a:pt x="1117603" y="529042"/>
                </a:lnTo>
                <a:lnTo>
                  <a:pt x="1141334" y="564563"/>
                </a:lnTo>
                <a:lnTo>
                  <a:pt x="1163404" y="600896"/>
                </a:lnTo>
                <a:lnTo>
                  <a:pt x="1183772" y="638008"/>
                </a:lnTo>
                <a:lnTo>
                  <a:pt x="1202397" y="675865"/>
                </a:lnTo>
                <a:lnTo>
                  <a:pt x="1219236" y="714434"/>
                </a:lnTo>
                <a:lnTo>
                  <a:pt x="1234249" y="753682"/>
                </a:lnTo>
                <a:lnTo>
                  <a:pt x="1247394" y="793573"/>
                </a:lnTo>
                <a:lnTo>
                  <a:pt x="1258631" y="834076"/>
                </a:lnTo>
                <a:lnTo>
                  <a:pt x="1267917" y="875156"/>
                </a:lnTo>
                <a:lnTo>
                  <a:pt x="1275211" y="916779"/>
                </a:lnTo>
                <a:lnTo>
                  <a:pt x="1280473" y="958912"/>
                </a:lnTo>
                <a:lnTo>
                  <a:pt x="1283660" y="1001522"/>
                </a:lnTo>
                <a:lnTo>
                  <a:pt x="1284731" y="1044575"/>
                </a:lnTo>
                <a:lnTo>
                  <a:pt x="1284731" y="1365758"/>
                </a:lnTo>
                <a:lnTo>
                  <a:pt x="1283577" y="1410234"/>
                </a:lnTo>
                <a:lnTo>
                  <a:pt x="1280142" y="1454313"/>
                </a:lnTo>
                <a:lnTo>
                  <a:pt x="1274466" y="1497953"/>
                </a:lnTo>
                <a:lnTo>
                  <a:pt x="1266592" y="1541109"/>
                </a:lnTo>
                <a:lnTo>
                  <a:pt x="1256561" y="1583738"/>
                </a:lnTo>
                <a:lnTo>
                  <a:pt x="1244414" y="1625797"/>
                </a:lnTo>
                <a:lnTo>
                  <a:pt x="1230192" y="1667242"/>
                </a:lnTo>
                <a:lnTo>
                  <a:pt x="1213937" y="1708030"/>
                </a:lnTo>
                <a:lnTo>
                  <a:pt x="1195690" y="1748119"/>
                </a:lnTo>
                <a:lnTo>
                  <a:pt x="1175492" y="1787463"/>
                </a:lnTo>
                <a:lnTo>
                  <a:pt x="1153384" y="1826021"/>
                </a:lnTo>
                <a:lnTo>
                  <a:pt x="1129409" y="1863748"/>
                </a:lnTo>
                <a:lnTo>
                  <a:pt x="1103606" y="1900602"/>
                </a:lnTo>
                <a:lnTo>
                  <a:pt x="1076018" y="1936539"/>
                </a:lnTo>
                <a:lnTo>
                  <a:pt x="1046686" y="1971515"/>
                </a:lnTo>
                <a:lnTo>
                  <a:pt x="1015650" y="2005488"/>
                </a:lnTo>
                <a:lnTo>
                  <a:pt x="982953" y="2038414"/>
                </a:lnTo>
                <a:lnTo>
                  <a:pt x="948636" y="2070250"/>
                </a:lnTo>
                <a:lnTo>
                  <a:pt x="912740" y="2100951"/>
                </a:lnTo>
                <a:lnTo>
                  <a:pt x="875305" y="2130476"/>
                </a:lnTo>
                <a:lnTo>
                  <a:pt x="836375" y="2158780"/>
                </a:lnTo>
                <a:lnTo>
                  <a:pt x="795989" y="2185821"/>
                </a:lnTo>
                <a:lnTo>
                  <a:pt x="754189" y="2211555"/>
                </a:lnTo>
                <a:lnTo>
                  <a:pt x="711017" y="2235938"/>
                </a:lnTo>
                <a:lnTo>
                  <a:pt x="666513" y="2258927"/>
                </a:lnTo>
                <a:lnTo>
                  <a:pt x="620720" y="2280479"/>
                </a:lnTo>
                <a:lnTo>
                  <a:pt x="573678" y="2300551"/>
                </a:lnTo>
                <a:lnTo>
                  <a:pt x="525428" y="2319099"/>
                </a:lnTo>
                <a:lnTo>
                  <a:pt x="476013" y="2336080"/>
                </a:lnTo>
                <a:lnTo>
                  <a:pt x="425472" y="2351450"/>
                </a:lnTo>
                <a:lnTo>
                  <a:pt x="373848" y="2365166"/>
                </a:lnTo>
                <a:lnTo>
                  <a:pt x="321182" y="2377186"/>
                </a:lnTo>
                <a:lnTo>
                  <a:pt x="321182" y="2537841"/>
                </a:lnTo>
                <a:lnTo>
                  <a:pt x="0" y="2249805"/>
                </a:lnTo>
                <a:lnTo>
                  <a:pt x="321182" y="1895475"/>
                </a:lnTo>
                <a:lnTo>
                  <a:pt x="321182" y="2056003"/>
                </a:lnTo>
                <a:lnTo>
                  <a:pt x="373918" y="2043957"/>
                </a:lnTo>
                <a:lnTo>
                  <a:pt x="425658" y="2030193"/>
                </a:lnTo>
                <a:lnTo>
                  <a:pt x="476357" y="2014750"/>
                </a:lnTo>
                <a:lnTo>
                  <a:pt x="525968" y="1997672"/>
                </a:lnTo>
                <a:lnTo>
                  <a:pt x="574445" y="1978999"/>
                </a:lnTo>
                <a:lnTo>
                  <a:pt x="621741" y="1958773"/>
                </a:lnTo>
                <a:lnTo>
                  <a:pt x="667809" y="1937035"/>
                </a:lnTo>
                <a:lnTo>
                  <a:pt x="712604" y="1913828"/>
                </a:lnTo>
                <a:lnTo>
                  <a:pt x="756078" y="1889194"/>
                </a:lnTo>
                <a:lnTo>
                  <a:pt x="798186" y="1863173"/>
                </a:lnTo>
                <a:lnTo>
                  <a:pt x="838881" y="1835807"/>
                </a:lnTo>
                <a:lnTo>
                  <a:pt x="878117" y="1807138"/>
                </a:lnTo>
                <a:lnTo>
                  <a:pt x="915846" y="1777209"/>
                </a:lnTo>
                <a:lnTo>
                  <a:pt x="952023" y="1746059"/>
                </a:lnTo>
                <a:lnTo>
                  <a:pt x="986601" y="1713731"/>
                </a:lnTo>
                <a:lnTo>
                  <a:pt x="1019534" y="1680268"/>
                </a:lnTo>
                <a:lnTo>
                  <a:pt x="1050776" y="1645709"/>
                </a:lnTo>
                <a:lnTo>
                  <a:pt x="1080279" y="1610098"/>
                </a:lnTo>
                <a:lnTo>
                  <a:pt x="1107997" y="1573475"/>
                </a:lnTo>
                <a:lnTo>
                  <a:pt x="1133884" y="1535882"/>
                </a:lnTo>
                <a:lnTo>
                  <a:pt x="1157894" y="1497361"/>
                </a:lnTo>
                <a:lnTo>
                  <a:pt x="1179980" y="1457954"/>
                </a:lnTo>
                <a:lnTo>
                  <a:pt x="1200096" y="1417702"/>
                </a:lnTo>
                <a:lnTo>
                  <a:pt x="1218194" y="1376647"/>
                </a:lnTo>
                <a:lnTo>
                  <a:pt x="1234230" y="1334831"/>
                </a:lnTo>
                <a:lnTo>
                  <a:pt x="1248155" y="1292295"/>
                </a:lnTo>
                <a:lnTo>
                  <a:pt x="1259925" y="1249080"/>
                </a:lnTo>
                <a:lnTo>
                  <a:pt x="1269491" y="1205230"/>
                </a:lnTo>
              </a:path>
            </a:pathLst>
          </a:custGeom>
          <a:ln w="25907">
            <a:solidFill>
              <a:srgbClr val="007198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24879" y="2412224"/>
            <a:ext cx="1166609" cy="1208643"/>
          </a:xfrm>
          <a:custGeom>
            <a:avLst/>
            <a:gdLst/>
            <a:ahLst/>
            <a:cxnLst/>
            <a:rect l="l" t="t" r="r" b="b"/>
            <a:pathLst>
              <a:path w="1286510" h="1332864">
                <a:moveTo>
                  <a:pt x="964684" y="482345"/>
                </a:moveTo>
                <a:lnTo>
                  <a:pt x="964684" y="160781"/>
                </a:lnTo>
                <a:lnTo>
                  <a:pt x="911840" y="172823"/>
                </a:lnTo>
                <a:lnTo>
                  <a:pt x="860097" y="186546"/>
                </a:lnTo>
                <a:lnTo>
                  <a:pt x="809383" y="201942"/>
                </a:lnTo>
                <a:lnTo>
                  <a:pt x="760060" y="218854"/>
                </a:lnTo>
                <a:lnTo>
                  <a:pt x="711839" y="237350"/>
                </a:lnTo>
                <a:lnTo>
                  <a:pt x="664864" y="257347"/>
                </a:lnTo>
                <a:lnTo>
                  <a:pt x="619172" y="278801"/>
                </a:lnTo>
                <a:lnTo>
                  <a:pt x="574798" y="301666"/>
                </a:lnTo>
                <a:lnTo>
                  <a:pt x="531781" y="325897"/>
                </a:lnTo>
                <a:lnTo>
                  <a:pt x="490154" y="351451"/>
                </a:lnTo>
                <a:lnTo>
                  <a:pt x="449956" y="378281"/>
                </a:lnTo>
                <a:lnTo>
                  <a:pt x="411223" y="406343"/>
                </a:lnTo>
                <a:lnTo>
                  <a:pt x="373989" y="435592"/>
                </a:lnTo>
                <a:lnTo>
                  <a:pt x="338293" y="465984"/>
                </a:lnTo>
                <a:lnTo>
                  <a:pt x="304171" y="497473"/>
                </a:lnTo>
                <a:lnTo>
                  <a:pt x="271658" y="530014"/>
                </a:lnTo>
                <a:lnTo>
                  <a:pt x="240790" y="563563"/>
                </a:lnTo>
                <a:lnTo>
                  <a:pt x="211606" y="598074"/>
                </a:lnTo>
                <a:lnTo>
                  <a:pt x="184139" y="633504"/>
                </a:lnTo>
                <a:lnTo>
                  <a:pt x="158428" y="669806"/>
                </a:lnTo>
                <a:lnTo>
                  <a:pt x="134508" y="706936"/>
                </a:lnTo>
                <a:lnTo>
                  <a:pt x="112416" y="744850"/>
                </a:lnTo>
                <a:lnTo>
                  <a:pt x="92187" y="783501"/>
                </a:lnTo>
                <a:lnTo>
                  <a:pt x="73859" y="822847"/>
                </a:lnTo>
                <a:lnTo>
                  <a:pt x="57467" y="862840"/>
                </a:lnTo>
                <a:lnTo>
                  <a:pt x="43048" y="903438"/>
                </a:lnTo>
                <a:lnTo>
                  <a:pt x="30639" y="944594"/>
                </a:lnTo>
                <a:lnTo>
                  <a:pt x="20274" y="986264"/>
                </a:lnTo>
                <a:lnTo>
                  <a:pt x="11992" y="1028403"/>
                </a:lnTo>
                <a:lnTo>
                  <a:pt x="5828" y="1070966"/>
                </a:lnTo>
                <a:lnTo>
                  <a:pt x="1818" y="1113908"/>
                </a:lnTo>
                <a:lnTo>
                  <a:pt x="0" y="1157185"/>
                </a:lnTo>
                <a:lnTo>
                  <a:pt x="408" y="1200751"/>
                </a:lnTo>
                <a:lnTo>
                  <a:pt x="3080" y="1244562"/>
                </a:lnTo>
                <a:lnTo>
                  <a:pt x="8051" y="1288572"/>
                </a:lnTo>
                <a:lnTo>
                  <a:pt x="15359" y="1332737"/>
                </a:lnTo>
                <a:lnTo>
                  <a:pt x="24941" y="1288913"/>
                </a:lnTo>
                <a:lnTo>
                  <a:pt x="36728" y="1245725"/>
                </a:lnTo>
                <a:lnTo>
                  <a:pt x="50674" y="1203213"/>
                </a:lnTo>
                <a:lnTo>
                  <a:pt x="66732" y="1161421"/>
                </a:lnTo>
                <a:lnTo>
                  <a:pt x="84856" y="1120389"/>
                </a:lnTo>
                <a:lnTo>
                  <a:pt x="104999" y="1080159"/>
                </a:lnTo>
                <a:lnTo>
                  <a:pt x="127115" y="1040772"/>
                </a:lnTo>
                <a:lnTo>
                  <a:pt x="151156" y="1002272"/>
                </a:lnTo>
                <a:lnTo>
                  <a:pt x="177077" y="964698"/>
                </a:lnTo>
                <a:lnTo>
                  <a:pt x="204830" y="928093"/>
                </a:lnTo>
                <a:lnTo>
                  <a:pt x="234370" y="892498"/>
                </a:lnTo>
                <a:lnTo>
                  <a:pt x="265649" y="857956"/>
                </a:lnTo>
                <a:lnTo>
                  <a:pt x="298621" y="824507"/>
                </a:lnTo>
                <a:lnTo>
                  <a:pt x="333240" y="792194"/>
                </a:lnTo>
                <a:lnTo>
                  <a:pt x="369458" y="761057"/>
                </a:lnTo>
                <a:lnTo>
                  <a:pt x="407230" y="731140"/>
                </a:lnTo>
                <a:lnTo>
                  <a:pt x="446508" y="702482"/>
                </a:lnTo>
                <a:lnTo>
                  <a:pt x="487246" y="675127"/>
                </a:lnTo>
                <a:lnTo>
                  <a:pt x="529398" y="649115"/>
                </a:lnTo>
                <a:lnTo>
                  <a:pt x="572917" y="624488"/>
                </a:lnTo>
                <a:lnTo>
                  <a:pt x="617756" y="601289"/>
                </a:lnTo>
                <a:lnTo>
                  <a:pt x="663868" y="579558"/>
                </a:lnTo>
                <a:lnTo>
                  <a:pt x="711208" y="559337"/>
                </a:lnTo>
                <a:lnTo>
                  <a:pt x="760060" y="540554"/>
                </a:lnTo>
                <a:lnTo>
                  <a:pt x="809492" y="523560"/>
                </a:lnTo>
                <a:lnTo>
                  <a:pt x="860125" y="508153"/>
                </a:lnTo>
                <a:lnTo>
                  <a:pt x="911907" y="494390"/>
                </a:lnTo>
                <a:lnTo>
                  <a:pt x="964684" y="482345"/>
                </a:lnTo>
                <a:close/>
              </a:path>
              <a:path w="1286510" h="1332864">
                <a:moveTo>
                  <a:pt x="1286248" y="288416"/>
                </a:moveTo>
                <a:lnTo>
                  <a:pt x="964684" y="0"/>
                </a:lnTo>
                <a:lnTo>
                  <a:pt x="964684" y="643127"/>
                </a:lnTo>
                <a:lnTo>
                  <a:pt x="1286248" y="288416"/>
                </a:lnTo>
                <a:close/>
              </a:path>
            </a:pathLst>
          </a:custGeom>
          <a:solidFill>
            <a:srgbClr val="00A0D4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724871" y="3474963"/>
            <a:ext cx="1166609" cy="1238586"/>
          </a:xfrm>
          <a:custGeom>
            <a:avLst/>
            <a:gdLst/>
            <a:ahLst/>
            <a:cxnLst/>
            <a:rect l="l" t="t" r="r" b="b"/>
            <a:pathLst>
              <a:path w="1286510" h="1365885">
                <a:moveTo>
                  <a:pt x="1286256" y="1365885"/>
                </a:moveTo>
                <a:lnTo>
                  <a:pt x="1286256" y="1044321"/>
                </a:lnTo>
                <a:lnTo>
                  <a:pt x="1233232" y="1043449"/>
                </a:lnTo>
                <a:lnTo>
                  <a:pt x="1180755" y="1040858"/>
                </a:lnTo>
                <a:lnTo>
                  <a:pt x="1128865" y="1036581"/>
                </a:lnTo>
                <a:lnTo>
                  <a:pt x="1077604" y="1030651"/>
                </a:lnTo>
                <a:lnTo>
                  <a:pt x="1027013" y="1023101"/>
                </a:lnTo>
                <a:lnTo>
                  <a:pt x="977134" y="1013967"/>
                </a:lnTo>
                <a:lnTo>
                  <a:pt x="928008" y="1003280"/>
                </a:lnTo>
                <a:lnTo>
                  <a:pt x="879677" y="991075"/>
                </a:lnTo>
                <a:lnTo>
                  <a:pt x="832181" y="977385"/>
                </a:lnTo>
                <a:lnTo>
                  <a:pt x="785562" y="962245"/>
                </a:lnTo>
                <a:lnTo>
                  <a:pt x="739862" y="945687"/>
                </a:lnTo>
                <a:lnTo>
                  <a:pt x="695121" y="927745"/>
                </a:lnTo>
                <a:lnTo>
                  <a:pt x="651382" y="908453"/>
                </a:lnTo>
                <a:lnTo>
                  <a:pt x="608685" y="887844"/>
                </a:lnTo>
                <a:lnTo>
                  <a:pt x="567072" y="865952"/>
                </a:lnTo>
                <a:lnTo>
                  <a:pt x="526584" y="842811"/>
                </a:lnTo>
                <a:lnTo>
                  <a:pt x="487263" y="818454"/>
                </a:lnTo>
                <a:lnTo>
                  <a:pt x="449150" y="792915"/>
                </a:lnTo>
                <a:lnTo>
                  <a:pt x="412286" y="766228"/>
                </a:lnTo>
                <a:lnTo>
                  <a:pt x="376713" y="738425"/>
                </a:lnTo>
                <a:lnTo>
                  <a:pt x="342472" y="709541"/>
                </a:lnTo>
                <a:lnTo>
                  <a:pt x="309605" y="679610"/>
                </a:lnTo>
                <a:lnTo>
                  <a:pt x="278152" y="648664"/>
                </a:lnTo>
                <a:lnTo>
                  <a:pt x="248155" y="616738"/>
                </a:lnTo>
                <a:lnTo>
                  <a:pt x="219656" y="583865"/>
                </a:lnTo>
                <a:lnTo>
                  <a:pt x="192696" y="550079"/>
                </a:lnTo>
                <a:lnTo>
                  <a:pt x="167316" y="515413"/>
                </a:lnTo>
                <a:lnTo>
                  <a:pt x="143558" y="479901"/>
                </a:lnTo>
                <a:lnTo>
                  <a:pt x="121463" y="443576"/>
                </a:lnTo>
                <a:lnTo>
                  <a:pt x="101072" y="406473"/>
                </a:lnTo>
                <a:lnTo>
                  <a:pt x="82426" y="368624"/>
                </a:lnTo>
                <a:lnTo>
                  <a:pt x="65568" y="330064"/>
                </a:lnTo>
                <a:lnTo>
                  <a:pt x="50538" y="290826"/>
                </a:lnTo>
                <a:lnTo>
                  <a:pt x="37378" y="250944"/>
                </a:lnTo>
                <a:lnTo>
                  <a:pt x="26129" y="210451"/>
                </a:lnTo>
                <a:lnTo>
                  <a:pt x="16833" y="169380"/>
                </a:lnTo>
                <a:lnTo>
                  <a:pt x="9530" y="127766"/>
                </a:lnTo>
                <a:lnTo>
                  <a:pt x="4263" y="85643"/>
                </a:lnTo>
                <a:lnTo>
                  <a:pt x="1072" y="43042"/>
                </a:lnTo>
                <a:lnTo>
                  <a:pt x="0" y="0"/>
                </a:lnTo>
                <a:lnTo>
                  <a:pt x="0" y="321564"/>
                </a:lnTo>
                <a:lnTo>
                  <a:pt x="1072" y="364606"/>
                </a:lnTo>
                <a:lnTo>
                  <a:pt x="4263" y="407207"/>
                </a:lnTo>
                <a:lnTo>
                  <a:pt x="9530" y="449330"/>
                </a:lnTo>
                <a:lnTo>
                  <a:pt x="16833" y="490944"/>
                </a:lnTo>
                <a:lnTo>
                  <a:pt x="26129" y="532015"/>
                </a:lnTo>
                <a:lnTo>
                  <a:pt x="37378" y="572508"/>
                </a:lnTo>
                <a:lnTo>
                  <a:pt x="50538" y="612390"/>
                </a:lnTo>
                <a:lnTo>
                  <a:pt x="65568" y="651628"/>
                </a:lnTo>
                <a:lnTo>
                  <a:pt x="82426" y="690188"/>
                </a:lnTo>
                <a:lnTo>
                  <a:pt x="101072" y="728037"/>
                </a:lnTo>
                <a:lnTo>
                  <a:pt x="121463" y="765140"/>
                </a:lnTo>
                <a:lnTo>
                  <a:pt x="143558" y="801465"/>
                </a:lnTo>
                <a:lnTo>
                  <a:pt x="167316" y="836977"/>
                </a:lnTo>
                <a:lnTo>
                  <a:pt x="192696" y="871643"/>
                </a:lnTo>
                <a:lnTo>
                  <a:pt x="219656" y="905429"/>
                </a:lnTo>
                <a:lnTo>
                  <a:pt x="248155" y="938302"/>
                </a:lnTo>
                <a:lnTo>
                  <a:pt x="278152" y="970228"/>
                </a:lnTo>
                <a:lnTo>
                  <a:pt x="309605" y="1001174"/>
                </a:lnTo>
                <a:lnTo>
                  <a:pt x="342472" y="1031105"/>
                </a:lnTo>
                <a:lnTo>
                  <a:pt x="376713" y="1059989"/>
                </a:lnTo>
                <a:lnTo>
                  <a:pt x="412286" y="1087792"/>
                </a:lnTo>
                <a:lnTo>
                  <a:pt x="449150" y="1114479"/>
                </a:lnTo>
                <a:lnTo>
                  <a:pt x="487263" y="1140018"/>
                </a:lnTo>
                <a:lnTo>
                  <a:pt x="526584" y="1164375"/>
                </a:lnTo>
                <a:lnTo>
                  <a:pt x="567072" y="1187516"/>
                </a:lnTo>
                <a:lnTo>
                  <a:pt x="608685" y="1209408"/>
                </a:lnTo>
                <a:lnTo>
                  <a:pt x="651382" y="1230017"/>
                </a:lnTo>
                <a:lnTo>
                  <a:pt x="695121" y="1249309"/>
                </a:lnTo>
                <a:lnTo>
                  <a:pt x="739862" y="1267251"/>
                </a:lnTo>
                <a:lnTo>
                  <a:pt x="785562" y="1283809"/>
                </a:lnTo>
                <a:lnTo>
                  <a:pt x="832181" y="1298949"/>
                </a:lnTo>
                <a:lnTo>
                  <a:pt x="879677" y="1312639"/>
                </a:lnTo>
                <a:lnTo>
                  <a:pt x="928008" y="1324844"/>
                </a:lnTo>
                <a:lnTo>
                  <a:pt x="977134" y="1335531"/>
                </a:lnTo>
                <a:lnTo>
                  <a:pt x="1027013" y="1344665"/>
                </a:lnTo>
                <a:lnTo>
                  <a:pt x="1077604" y="1352215"/>
                </a:lnTo>
                <a:lnTo>
                  <a:pt x="1128865" y="1358145"/>
                </a:lnTo>
                <a:lnTo>
                  <a:pt x="1180755" y="1362422"/>
                </a:lnTo>
                <a:lnTo>
                  <a:pt x="1233232" y="1365013"/>
                </a:lnTo>
                <a:lnTo>
                  <a:pt x="1286256" y="1365885"/>
                </a:lnTo>
                <a:close/>
              </a:path>
            </a:pathLst>
          </a:custGeom>
          <a:solidFill>
            <a:srgbClr val="007EA9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24871" y="2412235"/>
            <a:ext cx="1166609" cy="2301547"/>
          </a:xfrm>
          <a:custGeom>
            <a:avLst/>
            <a:gdLst/>
            <a:ahLst/>
            <a:cxnLst/>
            <a:rect l="l" t="t" r="r" b="b"/>
            <a:pathLst>
              <a:path w="1286510" h="2538095">
                <a:moveTo>
                  <a:pt x="0" y="1171955"/>
                </a:moveTo>
                <a:lnTo>
                  <a:pt x="1072" y="1214998"/>
                </a:lnTo>
                <a:lnTo>
                  <a:pt x="4263" y="1257599"/>
                </a:lnTo>
                <a:lnTo>
                  <a:pt x="9530" y="1299722"/>
                </a:lnTo>
                <a:lnTo>
                  <a:pt x="16833" y="1341336"/>
                </a:lnTo>
                <a:lnTo>
                  <a:pt x="26129" y="1382407"/>
                </a:lnTo>
                <a:lnTo>
                  <a:pt x="37378" y="1422900"/>
                </a:lnTo>
                <a:lnTo>
                  <a:pt x="50538" y="1462782"/>
                </a:lnTo>
                <a:lnTo>
                  <a:pt x="65568" y="1502020"/>
                </a:lnTo>
                <a:lnTo>
                  <a:pt x="82426" y="1540580"/>
                </a:lnTo>
                <a:lnTo>
                  <a:pt x="101072" y="1578429"/>
                </a:lnTo>
                <a:lnTo>
                  <a:pt x="121463" y="1615532"/>
                </a:lnTo>
                <a:lnTo>
                  <a:pt x="143558" y="1651857"/>
                </a:lnTo>
                <a:lnTo>
                  <a:pt x="167316" y="1687369"/>
                </a:lnTo>
                <a:lnTo>
                  <a:pt x="192696" y="1722035"/>
                </a:lnTo>
                <a:lnTo>
                  <a:pt x="219656" y="1755821"/>
                </a:lnTo>
                <a:lnTo>
                  <a:pt x="248155" y="1788694"/>
                </a:lnTo>
                <a:lnTo>
                  <a:pt x="278152" y="1820620"/>
                </a:lnTo>
                <a:lnTo>
                  <a:pt x="309605" y="1851566"/>
                </a:lnTo>
                <a:lnTo>
                  <a:pt x="342472" y="1881497"/>
                </a:lnTo>
                <a:lnTo>
                  <a:pt x="376713" y="1910381"/>
                </a:lnTo>
                <a:lnTo>
                  <a:pt x="412286" y="1938184"/>
                </a:lnTo>
                <a:lnTo>
                  <a:pt x="449150" y="1964871"/>
                </a:lnTo>
                <a:lnTo>
                  <a:pt x="487263" y="1990410"/>
                </a:lnTo>
                <a:lnTo>
                  <a:pt x="526584" y="2014767"/>
                </a:lnTo>
                <a:lnTo>
                  <a:pt x="567072" y="2037908"/>
                </a:lnTo>
                <a:lnTo>
                  <a:pt x="608685" y="2059800"/>
                </a:lnTo>
                <a:lnTo>
                  <a:pt x="651382" y="2080409"/>
                </a:lnTo>
                <a:lnTo>
                  <a:pt x="695121" y="2099701"/>
                </a:lnTo>
                <a:lnTo>
                  <a:pt x="739862" y="2117643"/>
                </a:lnTo>
                <a:lnTo>
                  <a:pt x="785562" y="2134201"/>
                </a:lnTo>
                <a:lnTo>
                  <a:pt x="832181" y="2149341"/>
                </a:lnTo>
                <a:lnTo>
                  <a:pt x="879677" y="2163031"/>
                </a:lnTo>
                <a:lnTo>
                  <a:pt x="928008" y="2175236"/>
                </a:lnTo>
                <a:lnTo>
                  <a:pt x="977134" y="2185923"/>
                </a:lnTo>
                <a:lnTo>
                  <a:pt x="1027013" y="2195057"/>
                </a:lnTo>
                <a:lnTo>
                  <a:pt x="1077604" y="2202607"/>
                </a:lnTo>
                <a:lnTo>
                  <a:pt x="1128865" y="2208537"/>
                </a:lnTo>
                <a:lnTo>
                  <a:pt x="1180755" y="2212814"/>
                </a:lnTo>
                <a:lnTo>
                  <a:pt x="1233232" y="2215405"/>
                </a:lnTo>
                <a:lnTo>
                  <a:pt x="1286256" y="2216277"/>
                </a:lnTo>
                <a:lnTo>
                  <a:pt x="1286256" y="2537841"/>
                </a:lnTo>
                <a:lnTo>
                  <a:pt x="1233232" y="2536969"/>
                </a:lnTo>
                <a:lnTo>
                  <a:pt x="1180755" y="2534378"/>
                </a:lnTo>
                <a:lnTo>
                  <a:pt x="1128865" y="2530101"/>
                </a:lnTo>
                <a:lnTo>
                  <a:pt x="1077604" y="2524171"/>
                </a:lnTo>
                <a:lnTo>
                  <a:pt x="1027013" y="2516621"/>
                </a:lnTo>
                <a:lnTo>
                  <a:pt x="977134" y="2507487"/>
                </a:lnTo>
                <a:lnTo>
                  <a:pt x="928008" y="2496800"/>
                </a:lnTo>
                <a:lnTo>
                  <a:pt x="879677" y="2484595"/>
                </a:lnTo>
                <a:lnTo>
                  <a:pt x="832181" y="2470905"/>
                </a:lnTo>
                <a:lnTo>
                  <a:pt x="785562" y="2455765"/>
                </a:lnTo>
                <a:lnTo>
                  <a:pt x="739862" y="2439207"/>
                </a:lnTo>
                <a:lnTo>
                  <a:pt x="695121" y="2421265"/>
                </a:lnTo>
                <a:lnTo>
                  <a:pt x="651382" y="2401973"/>
                </a:lnTo>
                <a:lnTo>
                  <a:pt x="608685" y="2381364"/>
                </a:lnTo>
                <a:lnTo>
                  <a:pt x="567072" y="2359472"/>
                </a:lnTo>
                <a:lnTo>
                  <a:pt x="526584" y="2336331"/>
                </a:lnTo>
                <a:lnTo>
                  <a:pt x="487263" y="2311974"/>
                </a:lnTo>
                <a:lnTo>
                  <a:pt x="449150" y="2286435"/>
                </a:lnTo>
                <a:lnTo>
                  <a:pt x="412286" y="2259748"/>
                </a:lnTo>
                <a:lnTo>
                  <a:pt x="376713" y="2231945"/>
                </a:lnTo>
                <a:lnTo>
                  <a:pt x="342472" y="2203061"/>
                </a:lnTo>
                <a:lnTo>
                  <a:pt x="309605" y="2173130"/>
                </a:lnTo>
                <a:lnTo>
                  <a:pt x="278152" y="2142184"/>
                </a:lnTo>
                <a:lnTo>
                  <a:pt x="248155" y="2110258"/>
                </a:lnTo>
                <a:lnTo>
                  <a:pt x="219656" y="2077385"/>
                </a:lnTo>
                <a:lnTo>
                  <a:pt x="192696" y="2043599"/>
                </a:lnTo>
                <a:lnTo>
                  <a:pt x="167316" y="2008933"/>
                </a:lnTo>
                <a:lnTo>
                  <a:pt x="143558" y="1973421"/>
                </a:lnTo>
                <a:lnTo>
                  <a:pt x="121463" y="1937096"/>
                </a:lnTo>
                <a:lnTo>
                  <a:pt x="101072" y="1899993"/>
                </a:lnTo>
                <a:lnTo>
                  <a:pt x="82426" y="1862144"/>
                </a:lnTo>
                <a:lnTo>
                  <a:pt x="65568" y="1823584"/>
                </a:lnTo>
                <a:lnTo>
                  <a:pt x="50538" y="1784346"/>
                </a:lnTo>
                <a:lnTo>
                  <a:pt x="37378" y="1744464"/>
                </a:lnTo>
                <a:lnTo>
                  <a:pt x="26129" y="1703971"/>
                </a:lnTo>
                <a:lnTo>
                  <a:pt x="16833" y="1662900"/>
                </a:lnTo>
                <a:lnTo>
                  <a:pt x="9530" y="1621286"/>
                </a:lnTo>
                <a:lnTo>
                  <a:pt x="4263" y="1579163"/>
                </a:lnTo>
                <a:lnTo>
                  <a:pt x="1072" y="1536562"/>
                </a:lnTo>
                <a:lnTo>
                  <a:pt x="0" y="1493519"/>
                </a:lnTo>
                <a:lnTo>
                  <a:pt x="0" y="1171955"/>
                </a:lnTo>
                <a:lnTo>
                  <a:pt x="1155" y="1127491"/>
                </a:lnTo>
                <a:lnTo>
                  <a:pt x="4594" y="1083425"/>
                </a:lnTo>
                <a:lnTo>
                  <a:pt x="10275" y="1039799"/>
                </a:lnTo>
                <a:lnTo>
                  <a:pt x="18157" y="996657"/>
                </a:lnTo>
                <a:lnTo>
                  <a:pt x="28198" y="954042"/>
                </a:lnTo>
                <a:lnTo>
                  <a:pt x="40357" y="911998"/>
                </a:lnTo>
                <a:lnTo>
                  <a:pt x="54594" y="870567"/>
                </a:lnTo>
                <a:lnTo>
                  <a:pt x="70865" y="829794"/>
                </a:lnTo>
                <a:lnTo>
                  <a:pt x="89132" y="789720"/>
                </a:lnTo>
                <a:lnTo>
                  <a:pt x="109351" y="750391"/>
                </a:lnTo>
                <a:lnTo>
                  <a:pt x="131482" y="711847"/>
                </a:lnTo>
                <a:lnTo>
                  <a:pt x="155483" y="674134"/>
                </a:lnTo>
                <a:lnTo>
                  <a:pt x="181314" y="637295"/>
                </a:lnTo>
                <a:lnTo>
                  <a:pt x="208932" y="601371"/>
                </a:lnTo>
                <a:lnTo>
                  <a:pt x="238297" y="566408"/>
                </a:lnTo>
                <a:lnTo>
                  <a:pt x="269366" y="532447"/>
                </a:lnTo>
                <a:lnTo>
                  <a:pt x="302100" y="499533"/>
                </a:lnTo>
                <a:lnTo>
                  <a:pt x="336457" y="467708"/>
                </a:lnTo>
                <a:lnTo>
                  <a:pt x="372394" y="437016"/>
                </a:lnTo>
                <a:lnTo>
                  <a:pt x="409872" y="407500"/>
                </a:lnTo>
                <a:lnTo>
                  <a:pt x="448849" y="379203"/>
                </a:lnTo>
                <a:lnTo>
                  <a:pt x="489282" y="352169"/>
                </a:lnTo>
                <a:lnTo>
                  <a:pt x="531132" y="326440"/>
                </a:lnTo>
                <a:lnTo>
                  <a:pt x="574357" y="302061"/>
                </a:lnTo>
                <a:lnTo>
                  <a:pt x="618915" y="279074"/>
                </a:lnTo>
                <a:lnTo>
                  <a:pt x="664766" y="257522"/>
                </a:lnTo>
                <a:lnTo>
                  <a:pt x="711867" y="237450"/>
                </a:lnTo>
                <a:lnTo>
                  <a:pt x="760178" y="218899"/>
                </a:lnTo>
                <a:lnTo>
                  <a:pt x="809657" y="201913"/>
                </a:lnTo>
                <a:lnTo>
                  <a:pt x="860263" y="186537"/>
                </a:lnTo>
                <a:lnTo>
                  <a:pt x="911955" y="172812"/>
                </a:lnTo>
                <a:lnTo>
                  <a:pt x="964691" y="160781"/>
                </a:lnTo>
                <a:lnTo>
                  <a:pt x="964691" y="0"/>
                </a:lnTo>
                <a:lnTo>
                  <a:pt x="1286256" y="288416"/>
                </a:lnTo>
                <a:lnTo>
                  <a:pt x="964691" y="643127"/>
                </a:lnTo>
                <a:lnTo>
                  <a:pt x="964691" y="482345"/>
                </a:lnTo>
                <a:lnTo>
                  <a:pt x="911915" y="494390"/>
                </a:lnTo>
                <a:lnTo>
                  <a:pt x="860132" y="508153"/>
                </a:lnTo>
                <a:lnTo>
                  <a:pt x="809390" y="523593"/>
                </a:lnTo>
                <a:lnTo>
                  <a:pt x="759736" y="540668"/>
                </a:lnTo>
                <a:lnTo>
                  <a:pt x="711216" y="559337"/>
                </a:lnTo>
                <a:lnTo>
                  <a:pt x="663876" y="579558"/>
                </a:lnTo>
                <a:lnTo>
                  <a:pt x="617763" y="601289"/>
                </a:lnTo>
                <a:lnTo>
                  <a:pt x="572924" y="624488"/>
                </a:lnTo>
                <a:lnTo>
                  <a:pt x="529406" y="649115"/>
                </a:lnTo>
                <a:lnTo>
                  <a:pt x="487254" y="675127"/>
                </a:lnTo>
                <a:lnTo>
                  <a:pt x="446516" y="702482"/>
                </a:lnTo>
                <a:lnTo>
                  <a:pt x="407237" y="731140"/>
                </a:lnTo>
                <a:lnTo>
                  <a:pt x="369466" y="761057"/>
                </a:lnTo>
                <a:lnTo>
                  <a:pt x="333248" y="792194"/>
                </a:lnTo>
                <a:lnTo>
                  <a:pt x="298629" y="824507"/>
                </a:lnTo>
                <a:lnTo>
                  <a:pt x="265657" y="857956"/>
                </a:lnTo>
                <a:lnTo>
                  <a:pt x="234378" y="892498"/>
                </a:lnTo>
                <a:lnTo>
                  <a:pt x="204838" y="928093"/>
                </a:lnTo>
                <a:lnTo>
                  <a:pt x="177085" y="964698"/>
                </a:lnTo>
                <a:lnTo>
                  <a:pt x="151164" y="1002272"/>
                </a:lnTo>
                <a:lnTo>
                  <a:pt x="127123" y="1040772"/>
                </a:lnTo>
                <a:lnTo>
                  <a:pt x="105007" y="1080159"/>
                </a:lnTo>
                <a:lnTo>
                  <a:pt x="84864" y="1120389"/>
                </a:lnTo>
                <a:lnTo>
                  <a:pt x="66740" y="1161421"/>
                </a:lnTo>
                <a:lnTo>
                  <a:pt x="50682" y="1203213"/>
                </a:lnTo>
                <a:lnTo>
                  <a:pt x="36736" y="1245725"/>
                </a:lnTo>
                <a:lnTo>
                  <a:pt x="24948" y="1288913"/>
                </a:lnTo>
                <a:lnTo>
                  <a:pt x="15367" y="1332737"/>
                </a:lnTo>
              </a:path>
            </a:pathLst>
          </a:custGeom>
          <a:ln w="25908">
            <a:solidFill>
              <a:srgbClr val="007198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944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151"/>
    </mc:Choice>
    <mc:Fallback xmlns="">
      <p:transition spd="slow" advTm="14915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04AE5-C686-4727-8925-4DF60E861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9700" y="2997323"/>
            <a:ext cx="8866657" cy="1183346"/>
          </a:xfrm>
        </p:spPr>
        <p:txBody>
          <a:bodyPr/>
          <a:lstStyle/>
          <a:p>
            <a:r>
              <a:rPr lang="en-US" altLang="en-US" sz="6600" b="1" kern="0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Problem Statement</a:t>
            </a:r>
            <a:endParaRPr lang="en-US" sz="96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7212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3"/>
    </mc:Choice>
    <mc:Fallback xmlns="">
      <p:transition spd="slow" advTm="1303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CD5D8F7A-8E47-44C7-9B9E-8654519F11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10972800" cy="868362"/>
          </a:xfrm>
        </p:spPr>
        <p:txBody>
          <a:bodyPr/>
          <a:lstStyle/>
          <a:p>
            <a:pPr algn="ctr" eaLnBrk="1" hangingPunct="1"/>
            <a:r>
              <a:rPr lang="en-US" altLang="en-US" sz="4800" dirty="0">
                <a:solidFill>
                  <a:srgbClr val="FF0000"/>
                </a:solidFill>
                <a:latin typeface="Arial Black" panose="020B0A04020102020204" pitchFamily="34" charset="0"/>
              </a:rPr>
              <a:t>Introduction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0979C6F5-B47D-41E3-B616-9EE19BCE1C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9624" y="1504950"/>
            <a:ext cx="10772775" cy="4954588"/>
          </a:xfrm>
        </p:spPr>
        <p:txBody>
          <a:bodyPr>
            <a:normAutofit fontScale="77500" lnSpcReduction="20000"/>
          </a:bodyPr>
          <a:lstStyle/>
          <a:p>
            <a:pPr algn="l" rtl="0" eaLnBrk="1" hangingPunct="1">
              <a:lnSpc>
                <a:spcPct val="90000"/>
              </a:lnSpc>
            </a:pPr>
            <a:r>
              <a:rPr lang="en-US" altLang="en-US" sz="3600" dirty="0"/>
              <a:t>Introduce the Reader to your research</a:t>
            </a:r>
          </a:p>
          <a:p>
            <a:pPr algn="l" rtl="0" eaLnBrk="1" hangingPunct="1">
              <a:lnSpc>
                <a:spcPct val="90000"/>
              </a:lnSpc>
            </a:pPr>
            <a:endParaRPr lang="en-US" altLang="en-US" sz="3600" dirty="0"/>
          </a:p>
          <a:p>
            <a:pPr algn="l" rtl="0" eaLnBrk="1" hangingPunct="1">
              <a:lnSpc>
                <a:spcPct val="90000"/>
              </a:lnSpc>
            </a:pPr>
            <a:r>
              <a:rPr lang="en-US" altLang="en-US" sz="3600" dirty="0"/>
              <a:t>Explain in simple words what do you mean by each word in the title</a:t>
            </a:r>
          </a:p>
          <a:p>
            <a:pPr algn="l" rtl="0" eaLnBrk="1" hangingPunct="1">
              <a:lnSpc>
                <a:spcPct val="90000"/>
              </a:lnSpc>
            </a:pPr>
            <a:endParaRPr lang="en-US" altLang="en-US" sz="3600" dirty="0"/>
          </a:p>
          <a:p>
            <a:pPr algn="l" rtl="0" eaLnBrk="1" hangingPunct="1">
              <a:lnSpc>
                <a:spcPct val="90000"/>
              </a:lnSpc>
            </a:pPr>
            <a:r>
              <a:rPr lang="en-US" altLang="en-US" sz="3600" dirty="0"/>
              <a:t>Simply what are the major elements in this problem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altLang="en-US" sz="3600" dirty="0"/>
              <a:t>What are the main risk factors</a:t>
            </a:r>
          </a:p>
          <a:p>
            <a:pPr algn="l" rtl="0" eaLnBrk="1" hangingPunct="1">
              <a:lnSpc>
                <a:spcPct val="90000"/>
              </a:lnSpc>
            </a:pPr>
            <a:endParaRPr lang="en-US" altLang="en-US" sz="3600" dirty="0"/>
          </a:p>
          <a:p>
            <a:pPr algn="l" rtl="0" eaLnBrk="1" hangingPunct="1">
              <a:lnSpc>
                <a:spcPct val="90000"/>
              </a:lnSpc>
            </a:pPr>
            <a:r>
              <a:rPr lang="en-US" altLang="en-US" sz="3600" dirty="0"/>
              <a:t>Are there interventions to solve this problem?</a:t>
            </a:r>
          </a:p>
          <a:p>
            <a:pPr algn="l" rtl="0" eaLnBrk="1" hangingPunct="1">
              <a:lnSpc>
                <a:spcPct val="90000"/>
              </a:lnSpc>
            </a:pPr>
            <a:endParaRPr lang="en-US" altLang="en-US" sz="3600" dirty="0"/>
          </a:p>
          <a:p>
            <a:pPr algn="l" rtl="0" eaLnBrk="1" hangingPunct="1">
              <a:lnSpc>
                <a:spcPct val="90000"/>
              </a:lnSpc>
            </a:pPr>
            <a:r>
              <a:rPr lang="en-US" altLang="en-US" sz="3600" dirty="0"/>
              <a:t>Try to be simple, short and informative (Not more than 2 pages)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564"/>
    </mc:Choice>
    <mc:Fallback xmlns="">
      <p:transition spd="slow" advTm="175564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144DD3B2-E3FD-4B0F-9039-E51F31A2C2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082675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Problem Statement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83C2DCD0-8219-4D85-802F-84263328C7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47800"/>
            <a:ext cx="10515600" cy="4729163"/>
          </a:xfrm>
        </p:spPr>
        <p:txBody>
          <a:bodyPr>
            <a:normAutofit/>
          </a:bodyPr>
          <a:lstStyle/>
          <a:p>
            <a:pPr algn="l" rtl="0" eaLnBrk="1" hangingPunct="1">
              <a:buFont typeface="Wingdings" panose="05000000000000000000" pitchFamily="2" charset="2"/>
              <a:buNone/>
            </a:pPr>
            <a:r>
              <a:rPr lang="en-US" alt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alt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Systematical description of the problem, to reflect on its importance, its priority in the country and in the local area.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18"/>
    </mc:Choice>
    <mc:Fallback xmlns="">
      <p:transition spd="slow" advTm="2001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3D714257-5776-4D8A-91B6-CA5E047E7B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What information should be included in the statement of the problem?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1C91A2EE-1FD6-42CF-B628-FC2EBAABF0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2171700"/>
            <a:ext cx="10820400" cy="4457699"/>
          </a:xfrm>
        </p:spPr>
        <p:txBody>
          <a:bodyPr>
            <a:normAutofit fontScale="85000" lnSpcReduction="20000"/>
          </a:bodyPr>
          <a:lstStyle/>
          <a:p>
            <a:pPr algn="l" rtl="0" eaLnBrk="1" hangingPunct="1"/>
            <a:r>
              <a:rPr lang="en-US" alt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r>
              <a:rPr lang="en-US" alt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concerning health status and healthcare in the country, geographical, cultural, religious and economic factors </a:t>
            </a:r>
          </a:p>
          <a:p>
            <a:pPr algn="l" rtl="0" eaLnBrk="1" hangingPunct="1"/>
            <a:endParaRPr lang="en-US" alt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eaLnBrk="1" hangingPunct="1"/>
            <a:r>
              <a:rPr lang="en-US" alt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 of the research problem and </a:t>
            </a:r>
            <a:r>
              <a:rPr lang="en-US" alt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its importance</a:t>
            </a:r>
          </a:p>
          <a:p>
            <a:pPr algn="l" rtl="0" eaLnBrk="1" hangingPunct="1"/>
            <a:endParaRPr lang="en-US" alt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eaLnBrk="1" hangingPunct="1"/>
            <a:r>
              <a:rPr lang="en-US" alt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 behavior</a:t>
            </a:r>
            <a:r>
              <a:rPr lang="en-US" alt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related to the problem</a:t>
            </a:r>
          </a:p>
          <a:p>
            <a:pPr algn="l" rtl="0" eaLnBrk="1" hangingPunct="1"/>
            <a:endParaRPr lang="en-US" alt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eaLnBrk="1" hangingPunct="1"/>
            <a:r>
              <a:rPr lang="en-US" alt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brief </a:t>
            </a:r>
            <a:r>
              <a:rPr lang="en-US" alt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 of earlier studies </a:t>
            </a:r>
            <a:r>
              <a:rPr lang="en-US" alt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problem</a:t>
            </a:r>
          </a:p>
          <a:p>
            <a:pPr algn="l" rtl="0" eaLnBrk="1" hangingPunct="1"/>
            <a:endParaRPr lang="en-US" alt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eaLnBrk="1" hangingPunct="1"/>
            <a:r>
              <a:rPr lang="en-US" alt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 already offered to alleviate the problem (if applicable)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462"/>
    </mc:Choice>
    <mc:Fallback xmlns="">
      <p:transition spd="slow" advTm="35462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4AB5A071-946B-414F-AB35-46C8F1BDAC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Justification of the study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F710D4DA-AAA2-4C66-B0C8-7E65BCE6F4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273050" indent="0" algn="l" rtl="0" eaLnBrk="1" hangingPunct="1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Tx/>
              <a:buNone/>
            </a:pPr>
            <a:r>
              <a:rPr lang="en-US" altLang="en-US" sz="3600" dirty="0"/>
              <a:t>Why you are conducting this study?</a:t>
            </a:r>
          </a:p>
          <a:p>
            <a:pPr marL="273050" indent="0" algn="l" rtl="0" eaLnBrk="1" hangingPunct="1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Tx/>
              <a:buNone/>
            </a:pPr>
            <a:endParaRPr lang="en-US" altLang="en-US" sz="3600" dirty="0"/>
          </a:p>
          <a:p>
            <a:pPr marL="273050" indent="0" algn="l" rtl="0" eaLnBrk="1" hangingPunct="1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To complete information about the topic</a:t>
            </a:r>
          </a:p>
          <a:p>
            <a:pPr marL="273050" indent="0" algn="l" rtl="0" eaLnBrk="1" hangingPunct="1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To clarify misunderstood points</a:t>
            </a:r>
          </a:p>
          <a:p>
            <a:pPr marL="273050" indent="0" algn="l" rtl="0" eaLnBrk="1" hangingPunct="1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To have baseline information about the topic</a:t>
            </a:r>
          </a:p>
          <a:p>
            <a:pPr marL="273050" indent="0" algn="l" rtl="0" eaLnBrk="1" hangingPunct="1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To summarize scattered information</a:t>
            </a:r>
          </a:p>
          <a:p>
            <a:pPr marL="273050" indent="0" algn="l" rtl="0" eaLnBrk="1" hangingPunct="1">
              <a:spcBef>
                <a:spcPct val="0"/>
              </a:spcBef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To plan for future activities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7"/>
    </mc:Choice>
    <mc:Fallback xmlns="">
      <p:transition spd="slow" advTm="2807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65167" y="6009139"/>
            <a:ext cx="7486114" cy="1782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48602" y="609214"/>
            <a:ext cx="4519244" cy="507783"/>
          </a:xfrm>
          <a:prstGeom prst="rect">
            <a:avLst/>
          </a:prstGeom>
        </p:spPr>
        <p:txBody>
          <a:bodyPr vert="horz" wrap="square" lIns="0" tIns="10937" rIns="0" bIns="0" rtlCol="0" anchor="t">
            <a:spAutoFit/>
          </a:bodyPr>
          <a:lstStyle/>
          <a:p>
            <a:pPr marL="11513" algn="ctr">
              <a:spcBef>
                <a:spcPts val="86"/>
              </a:spcBef>
            </a:pPr>
            <a:r>
              <a:rPr lang="en-US" sz="3627" spc="-9" dirty="0">
                <a:solidFill>
                  <a:srgbClr val="FF0000"/>
                </a:solidFill>
                <a:latin typeface="Arial"/>
                <a:cs typeface="Arial"/>
              </a:rPr>
              <a:t>Research Steps</a:t>
            </a:r>
            <a:endParaRPr lang="en-US" sz="3627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26499" y="1507612"/>
            <a:ext cx="7374701" cy="4374679"/>
          </a:xfrm>
          <a:prstGeom prst="rect">
            <a:avLst/>
          </a:prstGeom>
        </p:spPr>
        <p:txBody>
          <a:bodyPr vert="horz" wrap="square" lIns="0" tIns="11513" rIns="0" bIns="0" rtlCol="0">
            <a:spAutoFit/>
          </a:bodyPr>
          <a:lstStyle/>
          <a:p>
            <a:pPr marL="2751432" marR="2353684" lvl="0" indent="0" algn="ctr" defTabSz="457200" rtl="0" eaLnBrk="1" fontAlgn="auto" latinLnBrk="0" hangingPunct="1">
              <a:lnSpc>
                <a:spcPct val="100000"/>
              </a:lnSpc>
              <a:spcBef>
                <a:spcPts val="9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32" b="0" i="0" u="none" strike="noStrike" kern="1200" cap="none" spc="-9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Identifying research  topics/questions</a:t>
            </a:r>
            <a:endParaRPr kumimoji="0" lang="en-US" sz="16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90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46781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067286" algn="l"/>
              </a:tabLst>
              <a:defRPr/>
            </a:pPr>
            <a:r>
              <a:rPr kumimoji="0" lang="en-US" sz="1632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Budget + Budget Justification	</a:t>
            </a:r>
            <a:r>
              <a:rPr kumimoji="0" lang="en-US" sz="1632" b="0" i="0" u="none" strike="noStrike" kern="1200" cap="none" spc="-9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Problem statement</a:t>
            </a:r>
            <a:endParaRPr kumimoji="0" lang="en-US" sz="16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5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269963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2" b="0" i="0" u="none" strike="noStrike" kern="1200" cap="none" spc="-9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Data Analysis</a:t>
            </a:r>
            <a:endParaRPr kumimoji="0" lang="en-US" sz="16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4607" lvl="0" indent="0" algn="r" defTabSz="457200" rtl="0" eaLnBrk="1" fontAlgn="auto" latinLnBrk="0" hangingPunct="1">
              <a:lnSpc>
                <a:spcPct val="100000"/>
              </a:lnSpc>
              <a:spcBef>
                <a:spcPts val="10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9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Study objectives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0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1513" marR="5599569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2" b="0" i="0" u="none" strike="noStrike" kern="1200" cap="none" spc="-9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Data collection</a:t>
            </a:r>
            <a:endParaRPr kumimoji="0" sz="145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48927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2" b="0" i="0" u="none" strike="noStrike" kern="1200" cap="none" spc="-9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Study methods</a:t>
            </a:r>
            <a:endParaRPr kumimoji="0" lang="en-US" sz="16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529565" marR="0" lvl="0" indent="0" algn="l" defTabSz="457200" rtl="0" eaLnBrk="1" fontAlgn="auto" latinLnBrk="0" hangingPunct="1">
              <a:lnSpc>
                <a:spcPct val="100000"/>
              </a:lnSpc>
              <a:spcBef>
                <a:spcPts val="103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2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Study variables </a:t>
            </a:r>
            <a:endParaRPr kumimoji="0" lang="en-US" sz="16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990313" marR="0" lvl="0" indent="0" algn="l" defTabSz="457200" rtl="0" eaLnBrk="1" fontAlgn="auto" latinLnBrk="0" hangingPunct="1">
              <a:lnSpc>
                <a:spcPct val="100000"/>
              </a:lnSpc>
              <a:spcBef>
                <a:spcPts val="16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2" b="0" i="0" u="none" strike="noStrike" kern="1200" cap="none" spc="-9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Study Population</a:t>
            </a:r>
            <a:endParaRPr kumimoji="0" lang="ar-SA" sz="1632" b="0" i="0" u="none" strike="noStrike" kern="1200" cap="none" spc="-9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990313" marR="0" lvl="0" indent="0" algn="l" defTabSz="457200" rtl="0" eaLnBrk="1" fontAlgn="auto" latinLnBrk="0" hangingPunct="1">
              <a:lnSpc>
                <a:spcPct val="100000"/>
              </a:lnSpc>
              <a:spcBef>
                <a:spcPts val="16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   &amp; Sampling</a:t>
            </a:r>
          </a:p>
        </p:txBody>
      </p:sp>
      <p:sp>
        <p:nvSpPr>
          <p:cNvPr id="6" name="object 6"/>
          <p:cNvSpPr/>
          <p:nvPr/>
        </p:nvSpPr>
        <p:spPr>
          <a:xfrm>
            <a:off x="6358354" y="3606368"/>
            <a:ext cx="1165457" cy="1208643"/>
          </a:xfrm>
          <a:custGeom>
            <a:avLst/>
            <a:gdLst/>
            <a:ahLst/>
            <a:cxnLst/>
            <a:rect l="l" t="t" r="r" b="b"/>
            <a:pathLst>
              <a:path w="1285240" h="1332864">
                <a:moveTo>
                  <a:pt x="321183" y="1332611"/>
                </a:moveTo>
                <a:lnTo>
                  <a:pt x="321183" y="690245"/>
                </a:lnTo>
                <a:lnTo>
                  <a:pt x="0" y="1044575"/>
                </a:lnTo>
                <a:lnTo>
                  <a:pt x="321183" y="1332611"/>
                </a:lnTo>
                <a:close/>
              </a:path>
              <a:path w="1285240" h="1332864">
                <a:moveTo>
                  <a:pt x="1284790" y="175552"/>
                </a:moveTo>
                <a:lnTo>
                  <a:pt x="1284392" y="131986"/>
                </a:lnTo>
                <a:lnTo>
                  <a:pt x="1281734" y="88175"/>
                </a:lnTo>
                <a:lnTo>
                  <a:pt x="1276779" y="44165"/>
                </a:lnTo>
                <a:lnTo>
                  <a:pt x="1269492" y="0"/>
                </a:lnTo>
                <a:lnTo>
                  <a:pt x="1259925" y="43850"/>
                </a:lnTo>
                <a:lnTo>
                  <a:pt x="1248155" y="87065"/>
                </a:lnTo>
                <a:lnTo>
                  <a:pt x="1234230" y="129601"/>
                </a:lnTo>
                <a:lnTo>
                  <a:pt x="1218194" y="171417"/>
                </a:lnTo>
                <a:lnTo>
                  <a:pt x="1200096" y="212472"/>
                </a:lnTo>
                <a:lnTo>
                  <a:pt x="1179980" y="252724"/>
                </a:lnTo>
                <a:lnTo>
                  <a:pt x="1157894" y="292131"/>
                </a:lnTo>
                <a:lnTo>
                  <a:pt x="1133884" y="330652"/>
                </a:lnTo>
                <a:lnTo>
                  <a:pt x="1107997" y="368245"/>
                </a:lnTo>
                <a:lnTo>
                  <a:pt x="1080279" y="404868"/>
                </a:lnTo>
                <a:lnTo>
                  <a:pt x="1050776" y="440479"/>
                </a:lnTo>
                <a:lnTo>
                  <a:pt x="1019534" y="475038"/>
                </a:lnTo>
                <a:lnTo>
                  <a:pt x="986601" y="508501"/>
                </a:lnTo>
                <a:lnTo>
                  <a:pt x="952023" y="540829"/>
                </a:lnTo>
                <a:lnTo>
                  <a:pt x="915846" y="571979"/>
                </a:lnTo>
                <a:lnTo>
                  <a:pt x="878117" y="601908"/>
                </a:lnTo>
                <a:lnTo>
                  <a:pt x="838881" y="630577"/>
                </a:lnTo>
                <a:lnTo>
                  <a:pt x="798186" y="657943"/>
                </a:lnTo>
                <a:lnTo>
                  <a:pt x="756078" y="683964"/>
                </a:lnTo>
                <a:lnTo>
                  <a:pt x="712604" y="708598"/>
                </a:lnTo>
                <a:lnTo>
                  <a:pt x="667809" y="731805"/>
                </a:lnTo>
                <a:lnTo>
                  <a:pt x="621741" y="753543"/>
                </a:lnTo>
                <a:lnTo>
                  <a:pt x="574445" y="773769"/>
                </a:lnTo>
                <a:lnTo>
                  <a:pt x="525968" y="792442"/>
                </a:lnTo>
                <a:lnTo>
                  <a:pt x="476163" y="809580"/>
                </a:lnTo>
                <a:lnTo>
                  <a:pt x="425626" y="824972"/>
                </a:lnTo>
                <a:lnTo>
                  <a:pt x="373918" y="838727"/>
                </a:lnTo>
                <a:lnTo>
                  <a:pt x="321183" y="850772"/>
                </a:lnTo>
                <a:lnTo>
                  <a:pt x="321183" y="1171956"/>
                </a:lnTo>
                <a:lnTo>
                  <a:pt x="373953" y="1159914"/>
                </a:lnTo>
                <a:lnTo>
                  <a:pt x="425658" y="1146181"/>
                </a:lnTo>
                <a:lnTo>
                  <a:pt x="476357" y="1130765"/>
                </a:lnTo>
                <a:lnTo>
                  <a:pt x="525529" y="1113883"/>
                </a:lnTo>
                <a:lnTo>
                  <a:pt x="573687" y="1095387"/>
                </a:lnTo>
                <a:lnTo>
                  <a:pt x="620601" y="1075390"/>
                </a:lnTo>
                <a:lnTo>
                  <a:pt x="666235" y="1053936"/>
                </a:lnTo>
                <a:lnTo>
                  <a:pt x="710552" y="1031071"/>
                </a:lnTo>
                <a:lnTo>
                  <a:pt x="753516" y="1006840"/>
                </a:lnTo>
                <a:lnTo>
                  <a:pt x="795091" y="981286"/>
                </a:lnTo>
                <a:lnTo>
                  <a:pt x="835241" y="954456"/>
                </a:lnTo>
                <a:lnTo>
                  <a:pt x="873929" y="926394"/>
                </a:lnTo>
                <a:lnTo>
                  <a:pt x="911118" y="897145"/>
                </a:lnTo>
                <a:lnTo>
                  <a:pt x="946774" y="866753"/>
                </a:lnTo>
                <a:lnTo>
                  <a:pt x="980858" y="835264"/>
                </a:lnTo>
                <a:lnTo>
                  <a:pt x="1013336" y="802723"/>
                </a:lnTo>
                <a:lnTo>
                  <a:pt x="1044170" y="769174"/>
                </a:lnTo>
                <a:lnTo>
                  <a:pt x="1073324" y="734663"/>
                </a:lnTo>
                <a:lnTo>
                  <a:pt x="1100763" y="699233"/>
                </a:lnTo>
                <a:lnTo>
                  <a:pt x="1126449" y="662931"/>
                </a:lnTo>
                <a:lnTo>
                  <a:pt x="1150346" y="625801"/>
                </a:lnTo>
                <a:lnTo>
                  <a:pt x="1172419" y="587887"/>
                </a:lnTo>
                <a:lnTo>
                  <a:pt x="1192631" y="549236"/>
                </a:lnTo>
                <a:lnTo>
                  <a:pt x="1210945" y="509890"/>
                </a:lnTo>
                <a:lnTo>
                  <a:pt x="1227325" y="469897"/>
                </a:lnTo>
                <a:lnTo>
                  <a:pt x="1241735" y="429299"/>
                </a:lnTo>
                <a:lnTo>
                  <a:pt x="1254138" y="388143"/>
                </a:lnTo>
                <a:lnTo>
                  <a:pt x="1264499" y="346473"/>
                </a:lnTo>
                <a:lnTo>
                  <a:pt x="1272781" y="304334"/>
                </a:lnTo>
                <a:lnTo>
                  <a:pt x="1278948" y="261771"/>
                </a:lnTo>
                <a:lnTo>
                  <a:pt x="1282963" y="218829"/>
                </a:lnTo>
                <a:lnTo>
                  <a:pt x="1284790" y="175552"/>
                </a:lnTo>
                <a:close/>
              </a:path>
            </a:pathLst>
          </a:custGeom>
          <a:solidFill>
            <a:srgbClr val="00A0D4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58366" y="2513461"/>
            <a:ext cx="1165457" cy="1238586"/>
          </a:xfrm>
          <a:custGeom>
            <a:avLst/>
            <a:gdLst/>
            <a:ahLst/>
            <a:cxnLst/>
            <a:rect l="l" t="t" r="r" b="b"/>
            <a:pathLst>
              <a:path w="1285240" h="1365885">
                <a:moveTo>
                  <a:pt x="1284731" y="1365758"/>
                </a:moveTo>
                <a:lnTo>
                  <a:pt x="1284731" y="1044575"/>
                </a:lnTo>
                <a:lnTo>
                  <a:pt x="1283660" y="1001522"/>
                </a:lnTo>
                <a:lnTo>
                  <a:pt x="1280473" y="958912"/>
                </a:lnTo>
                <a:lnTo>
                  <a:pt x="1275211" y="916779"/>
                </a:lnTo>
                <a:lnTo>
                  <a:pt x="1267917" y="875156"/>
                </a:lnTo>
                <a:lnTo>
                  <a:pt x="1258631" y="834076"/>
                </a:lnTo>
                <a:lnTo>
                  <a:pt x="1247394" y="793573"/>
                </a:lnTo>
                <a:lnTo>
                  <a:pt x="1234249" y="753682"/>
                </a:lnTo>
                <a:lnTo>
                  <a:pt x="1219236" y="714434"/>
                </a:lnTo>
                <a:lnTo>
                  <a:pt x="1202397" y="675865"/>
                </a:lnTo>
                <a:lnTo>
                  <a:pt x="1183772" y="638008"/>
                </a:lnTo>
                <a:lnTo>
                  <a:pt x="1163404" y="600896"/>
                </a:lnTo>
                <a:lnTo>
                  <a:pt x="1141334" y="564563"/>
                </a:lnTo>
                <a:lnTo>
                  <a:pt x="1117603" y="529042"/>
                </a:lnTo>
                <a:lnTo>
                  <a:pt x="1092252" y="494368"/>
                </a:lnTo>
                <a:lnTo>
                  <a:pt x="1065322" y="460573"/>
                </a:lnTo>
                <a:lnTo>
                  <a:pt x="1036856" y="427692"/>
                </a:lnTo>
                <a:lnTo>
                  <a:pt x="1006894" y="395758"/>
                </a:lnTo>
                <a:lnTo>
                  <a:pt x="975477" y="364804"/>
                </a:lnTo>
                <a:lnTo>
                  <a:pt x="942648" y="334865"/>
                </a:lnTo>
                <a:lnTo>
                  <a:pt x="908446" y="305974"/>
                </a:lnTo>
                <a:lnTo>
                  <a:pt x="872915" y="278165"/>
                </a:lnTo>
                <a:lnTo>
                  <a:pt x="836094" y="251470"/>
                </a:lnTo>
                <a:lnTo>
                  <a:pt x="798025" y="225925"/>
                </a:lnTo>
                <a:lnTo>
                  <a:pt x="758750" y="201562"/>
                </a:lnTo>
                <a:lnTo>
                  <a:pt x="718310" y="178415"/>
                </a:lnTo>
                <a:lnTo>
                  <a:pt x="676746" y="156517"/>
                </a:lnTo>
                <a:lnTo>
                  <a:pt x="634100" y="135903"/>
                </a:lnTo>
                <a:lnTo>
                  <a:pt x="590413" y="116606"/>
                </a:lnTo>
                <a:lnTo>
                  <a:pt x="545726" y="98659"/>
                </a:lnTo>
                <a:lnTo>
                  <a:pt x="500080" y="82097"/>
                </a:lnTo>
                <a:lnTo>
                  <a:pt x="453517" y="66952"/>
                </a:lnTo>
                <a:lnTo>
                  <a:pt x="406078" y="53259"/>
                </a:lnTo>
                <a:lnTo>
                  <a:pt x="357805" y="41051"/>
                </a:lnTo>
                <a:lnTo>
                  <a:pt x="308739" y="30362"/>
                </a:lnTo>
                <a:lnTo>
                  <a:pt x="258921" y="21224"/>
                </a:lnTo>
                <a:lnTo>
                  <a:pt x="208392" y="13673"/>
                </a:lnTo>
                <a:lnTo>
                  <a:pt x="157195" y="7741"/>
                </a:lnTo>
                <a:lnTo>
                  <a:pt x="105369" y="3463"/>
                </a:lnTo>
                <a:lnTo>
                  <a:pt x="52957" y="871"/>
                </a:lnTo>
                <a:lnTo>
                  <a:pt x="0" y="0"/>
                </a:lnTo>
                <a:lnTo>
                  <a:pt x="0" y="321183"/>
                </a:lnTo>
                <a:lnTo>
                  <a:pt x="52957" y="322054"/>
                </a:lnTo>
                <a:lnTo>
                  <a:pt x="105369" y="324646"/>
                </a:lnTo>
                <a:lnTo>
                  <a:pt x="157195" y="328924"/>
                </a:lnTo>
                <a:lnTo>
                  <a:pt x="208392" y="334856"/>
                </a:lnTo>
                <a:lnTo>
                  <a:pt x="258921" y="342407"/>
                </a:lnTo>
                <a:lnTo>
                  <a:pt x="308739" y="351545"/>
                </a:lnTo>
                <a:lnTo>
                  <a:pt x="357805" y="362234"/>
                </a:lnTo>
                <a:lnTo>
                  <a:pt x="406078" y="374442"/>
                </a:lnTo>
                <a:lnTo>
                  <a:pt x="453517" y="388135"/>
                </a:lnTo>
                <a:lnTo>
                  <a:pt x="500080" y="403280"/>
                </a:lnTo>
                <a:lnTo>
                  <a:pt x="545726" y="419842"/>
                </a:lnTo>
                <a:lnTo>
                  <a:pt x="590413" y="437789"/>
                </a:lnTo>
                <a:lnTo>
                  <a:pt x="634100" y="457086"/>
                </a:lnTo>
                <a:lnTo>
                  <a:pt x="676746" y="477700"/>
                </a:lnTo>
                <a:lnTo>
                  <a:pt x="718310" y="499598"/>
                </a:lnTo>
                <a:lnTo>
                  <a:pt x="758750" y="522745"/>
                </a:lnTo>
                <a:lnTo>
                  <a:pt x="798025" y="547108"/>
                </a:lnTo>
                <a:lnTo>
                  <a:pt x="836094" y="572653"/>
                </a:lnTo>
                <a:lnTo>
                  <a:pt x="872915" y="599348"/>
                </a:lnTo>
                <a:lnTo>
                  <a:pt x="908446" y="627157"/>
                </a:lnTo>
                <a:lnTo>
                  <a:pt x="942648" y="656048"/>
                </a:lnTo>
                <a:lnTo>
                  <a:pt x="975477" y="685987"/>
                </a:lnTo>
                <a:lnTo>
                  <a:pt x="1006894" y="716941"/>
                </a:lnTo>
                <a:lnTo>
                  <a:pt x="1036856" y="748875"/>
                </a:lnTo>
                <a:lnTo>
                  <a:pt x="1065322" y="781756"/>
                </a:lnTo>
                <a:lnTo>
                  <a:pt x="1092252" y="815551"/>
                </a:lnTo>
                <a:lnTo>
                  <a:pt x="1117603" y="850225"/>
                </a:lnTo>
                <a:lnTo>
                  <a:pt x="1141334" y="885746"/>
                </a:lnTo>
                <a:lnTo>
                  <a:pt x="1163404" y="922079"/>
                </a:lnTo>
                <a:lnTo>
                  <a:pt x="1183772" y="959191"/>
                </a:lnTo>
                <a:lnTo>
                  <a:pt x="1202397" y="997048"/>
                </a:lnTo>
                <a:lnTo>
                  <a:pt x="1219236" y="1035617"/>
                </a:lnTo>
                <a:lnTo>
                  <a:pt x="1234249" y="1074865"/>
                </a:lnTo>
                <a:lnTo>
                  <a:pt x="1247394" y="1114756"/>
                </a:lnTo>
                <a:lnTo>
                  <a:pt x="1258631" y="1155259"/>
                </a:lnTo>
                <a:lnTo>
                  <a:pt x="1267917" y="1196339"/>
                </a:lnTo>
                <a:lnTo>
                  <a:pt x="1275211" y="1237962"/>
                </a:lnTo>
                <a:lnTo>
                  <a:pt x="1280473" y="1280095"/>
                </a:lnTo>
                <a:lnTo>
                  <a:pt x="1283660" y="1322705"/>
                </a:lnTo>
                <a:lnTo>
                  <a:pt x="1284731" y="1365758"/>
                </a:lnTo>
                <a:close/>
              </a:path>
            </a:pathLst>
          </a:custGeom>
          <a:solidFill>
            <a:srgbClr val="007EA9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358366" y="2513464"/>
            <a:ext cx="1165457" cy="2301547"/>
          </a:xfrm>
          <a:custGeom>
            <a:avLst/>
            <a:gdLst/>
            <a:ahLst/>
            <a:cxnLst/>
            <a:rect l="l" t="t" r="r" b="b"/>
            <a:pathLst>
              <a:path w="1285240" h="2538095">
                <a:moveTo>
                  <a:pt x="1284731" y="1365758"/>
                </a:moveTo>
                <a:lnTo>
                  <a:pt x="1283660" y="1322705"/>
                </a:lnTo>
                <a:lnTo>
                  <a:pt x="1280473" y="1280095"/>
                </a:lnTo>
                <a:lnTo>
                  <a:pt x="1275211" y="1237962"/>
                </a:lnTo>
                <a:lnTo>
                  <a:pt x="1267917" y="1196339"/>
                </a:lnTo>
                <a:lnTo>
                  <a:pt x="1258631" y="1155259"/>
                </a:lnTo>
                <a:lnTo>
                  <a:pt x="1247394" y="1114756"/>
                </a:lnTo>
                <a:lnTo>
                  <a:pt x="1234249" y="1074865"/>
                </a:lnTo>
                <a:lnTo>
                  <a:pt x="1219236" y="1035617"/>
                </a:lnTo>
                <a:lnTo>
                  <a:pt x="1202397" y="997048"/>
                </a:lnTo>
                <a:lnTo>
                  <a:pt x="1183772" y="959191"/>
                </a:lnTo>
                <a:lnTo>
                  <a:pt x="1163404" y="922079"/>
                </a:lnTo>
                <a:lnTo>
                  <a:pt x="1141334" y="885746"/>
                </a:lnTo>
                <a:lnTo>
                  <a:pt x="1117603" y="850225"/>
                </a:lnTo>
                <a:lnTo>
                  <a:pt x="1092252" y="815551"/>
                </a:lnTo>
                <a:lnTo>
                  <a:pt x="1065322" y="781756"/>
                </a:lnTo>
                <a:lnTo>
                  <a:pt x="1036856" y="748875"/>
                </a:lnTo>
                <a:lnTo>
                  <a:pt x="1006894" y="716941"/>
                </a:lnTo>
                <a:lnTo>
                  <a:pt x="975477" y="685987"/>
                </a:lnTo>
                <a:lnTo>
                  <a:pt x="942648" y="656048"/>
                </a:lnTo>
                <a:lnTo>
                  <a:pt x="908446" y="627157"/>
                </a:lnTo>
                <a:lnTo>
                  <a:pt x="872915" y="599348"/>
                </a:lnTo>
                <a:lnTo>
                  <a:pt x="836094" y="572653"/>
                </a:lnTo>
                <a:lnTo>
                  <a:pt x="798025" y="547108"/>
                </a:lnTo>
                <a:lnTo>
                  <a:pt x="758750" y="522745"/>
                </a:lnTo>
                <a:lnTo>
                  <a:pt x="718310" y="499598"/>
                </a:lnTo>
                <a:lnTo>
                  <a:pt x="676746" y="477700"/>
                </a:lnTo>
                <a:lnTo>
                  <a:pt x="634100" y="457086"/>
                </a:lnTo>
                <a:lnTo>
                  <a:pt x="590413" y="437789"/>
                </a:lnTo>
                <a:lnTo>
                  <a:pt x="545726" y="419842"/>
                </a:lnTo>
                <a:lnTo>
                  <a:pt x="500080" y="403280"/>
                </a:lnTo>
                <a:lnTo>
                  <a:pt x="453517" y="388135"/>
                </a:lnTo>
                <a:lnTo>
                  <a:pt x="406078" y="374442"/>
                </a:lnTo>
                <a:lnTo>
                  <a:pt x="357805" y="362234"/>
                </a:lnTo>
                <a:lnTo>
                  <a:pt x="308739" y="351545"/>
                </a:lnTo>
                <a:lnTo>
                  <a:pt x="258921" y="342407"/>
                </a:lnTo>
                <a:lnTo>
                  <a:pt x="208392" y="334856"/>
                </a:lnTo>
                <a:lnTo>
                  <a:pt x="157195" y="328924"/>
                </a:lnTo>
                <a:lnTo>
                  <a:pt x="105369" y="324646"/>
                </a:lnTo>
                <a:lnTo>
                  <a:pt x="52957" y="322054"/>
                </a:lnTo>
                <a:lnTo>
                  <a:pt x="0" y="321183"/>
                </a:lnTo>
                <a:lnTo>
                  <a:pt x="0" y="0"/>
                </a:lnTo>
                <a:lnTo>
                  <a:pt x="52957" y="871"/>
                </a:lnTo>
                <a:lnTo>
                  <a:pt x="105369" y="3463"/>
                </a:lnTo>
                <a:lnTo>
                  <a:pt x="157195" y="7741"/>
                </a:lnTo>
                <a:lnTo>
                  <a:pt x="208392" y="13673"/>
                </a:lnTo>
                <a:lnTo>
                  <a:pt x="258921" y="21224"/>
                </a:lnTo>
                <a:lnTo>
                  <a:pt x="308739" y="30362"/>
                </a:lnTo>
                <a:lnTo>
                  <a:pt x="357805" y="41051"/>
                </a:lnTo>
                <a:lnTo>
                  <a:pt x="406078" y="53259"/>
                </a:lnTo>
                <a:lnTo>
                  <a:pt x="453517" y="66952"/>
                </a:lnTo>
                <a:lnTo>
                  <a:pt x="500080" y="82097"/>
                </a:lnTo>
                <a:lnTo>
                  <a:pt x="545726" y="98659"/>
                </a:lnTo>
                <a:lnTo>
                  <a:pt x="590413" y="116606"/>
                </a:lnTo>
                <a:lnTo>
                  <a:pt x="634100" y="135903"/>
                </a:lnTo>
                <a:lnTo>
                  <a:pt x="676746" y="156517"/>
                </a:lnTo>
                <a:lnTo>
                  <a:pt x="718310" y="178415"/>
                </a:lnTo>
                <a:lnTo>
                  <a:pt x="758750" y="201562"/>
                </a:lnTo>
                <a:lnTo>
                  <a:pt x="798025" y="225925"/>
                </a:lnTo>
                <a:lnTo>
                  <a:pt x="836094" y="251470"/>
                </a:lnTo>
                <a:lnTo>
                  <a:pt x="872915" y="278165"/>
                </a:lnTo>
                <a:lnTo>
                  <a:pt x="908446" y="305974"/>
                </a:lnTo>
                <a:lnTo>
                  <a:pt x="942648" y="334865"/>
                </a:lnTo>
                <a:lnTo>
                  <a:pt x="975477" y="364804"/>
                </a:lnTo>
                <a:lnTo>
                  <a:pt x="1006894" y="395758"/>
                </a:lnTo>
                <a:lnTo>
                  <a:pt x="1036856" y="427692"/>
                </a:lnTo>
                <a:lnTo>
                  <a:pt x="1065322" y="460573"/>
                </a:lnTo>
                <a:lnTo>
                  <a:pt x="1092252" y="494368"/>
                </a:lnTo>
                <a:lnTo>
                  <a:pt x="1117603" y="529042"/>
                </a:lnTo>
                <a:lnTo>
                  <a:pt x="1141334" y="564563"/>
                </a:lnTo>
                <a:lnTo>
                  <a:pt x="1163404" y="600896"/>
                </a:lnTo>
                <a:lnTo>
                  <a:pt x="1183772" y="638008"/>
                </a:lnTo>
                <a:lnTo>
                  <a:pt x="1202397" y="675865"/>
                </a:lnTo>
                <a:lnTo>
                  <a:pt x="1219236" y="714434"/>
                </a:lnTo>
                <a:lnTo>
                  <a:pt x="1234249" y="753682"/>
                </a:lnTo>
                <a:lnTo>
                  <a:pt x="1247394" y="793573"/>
                </a:lnTo>
                <a:lnTo>
                  <a:pt x="1258631" y="834076"/>
                </a:lnTo>
                <a:lnTo>
                  <a:pt x="1267917" y="875156"/>
                </a:lnTo>
                <a:lnTo>
                  <a:pt x="1275211" y="916779"/>
                </a:lnTo>
                <a:lnTo>
                  <a:pt x="1280473" y="958912"/>
                </a:lnTo>
                <a:lnTo>
                  <a:pt x="1283660" y="1001522"/>
                </a:lnTo>
                <a:lnTo>
                  <a:pt x="1284731" y="1044575"/>
                </a:lnTo>
                <a:lnTo>
                  <a:pt x="1284731" y="1365758"/>
                </a:lnTo>
                <a:lnTo>
                  <a:pt x="1283577" y="1410234"/>
                </a:lnTo>
                <a:lnTo>
                  <a:pt x="1280142" y="1454313"/>
                </a:lnTo>
                <a:lnTo>
                  <a:pt x="1274466" y="1497953"/>
                </a:lnTo>
                <a:lnTo>
                  <a:pt x="1266592" y="1541109"/>
                </a:lnTo>
                <a:lnTo>
                  <a:pt x="1256561" y="1583738"/>
                </a:lnTo>
                <a:lnTo>
                  <a:pt x="1244414" y="1625797"/>
                </a:lnTo>
                <a:lnTo>
                  <a:pt x="1230192" y="1667242"/>
                </a:lnTo>
                <a:lnTo>
                  <a:pt x="1213937" y="1708030"/>
                </a:lnTo>
                <a:lnTo>
                  <a:pt x="1195690" y="1748119"/>
                </a:lnTo>
                <a:lnTo>
                  <a:pt x="1175492" y="1787463"/>
                </a:lnTo>
                <a:lnTo>
                  <a:pt x="1153384" y="1826021"/>
                </a:lnTo>
                <a:lnTo>
                  <a:pt x="1129409" y="1863748"/>
                </a:lnTo>
                <a:lnTo>
                  <a:pt x="1103606" y="1900602"/>
                </a:lnTo>
                <a:lnTo>
                  <a:pt x="1076018" y="1936539"/>
                </a:lnTo>
                <a:lnTo>
                  <a:pt x="1046686" y="1971515"/>
                </a:lnTo>
                <a:lnTo>
                  <a:pt x="1015650" y="2005488"/>
                </a:lnTo>
                <a:lnTo>
                  <a:pt x="982953" y="2038414"/>
                </a:lnTo>
                <a:lnTo>
                  <a:pt x="948636" y="2070250"/>
                </a:lnTo>
                <a:lnTo>
                  <a:pt x="912740" y="2100951"/>
                </a:lnTo>
                <a:lnTo>
                  <a:pt x="875305" y="2130476"/>
                </a:lnTo>
                <a:lnTo>
                  <a:pt x="836375" y="2158780"/>
                </a:lnTo>
                <a:lnTo>
                  <a:pt x="795989" y="2185821"/>
                </a:lnTo>
                <a:lnTo>
                  <a:pt x="754189" y="2211555"/>
                </a:lnTo>
                <a:lnTo>
                  <a:pt x="711017" y="2235938"/>
                </a:lnTo>
                <a:lnTo>
                  <a:pt x="666513" y="2258927"/>
                </a:lnTo>
                <a:lnTo>
                  <a:pt x="620720" y="2280479"/>
                </a:lnTo>
                <a:lnTo>
                  <a:pt x="573678" y="2300551"/>
                </a:lnTo>
                <a:lnTo>
                  <a:pt x="525428" y="2319099"/>
                </a:lnTo>
                <a:lnTo>
                  <a:pt x="476013" y="2336080"/>
                </a:lnTo>
                <a:lnTo>
                  <a:pt x="425472" y="2351450"/>
                </a:lnTo>
                <a:lnTo>
                  <a:pt x="373848" y="2365166"/>
                </a:lnTo>
                <a:lnTo>
                  <a:pt x="321182" y="2377186"/>
                </a:lnTo>
                <a:lnTo>
                  <a:pt x="321182" y="2537841"/>
                </a:lnTo>
                <a:lnTo>
                  <a:pt x="0" y="2249805"/>
                </a:lnTo>
                <a:lnTo>
                  <a:pt x="321182" y="1895475"/>
                </a:lnTo>
                <a:lnTo>
                  <a:pt x="321182" y="2056003"/>
                </a:lnTo>
                <a:lnTo>
                  <a:pt x="373918" y="2043957"/>
                </a:lnTo>
                <a:lnTo>
                  <a:pt x="425658" y="2030193"/>
                </a:lnTo>
                <a:lnTo>
                  <a:pt x="476357" y="2014750"/>
                </a:lnTo>
                <a:lnTo>
                  <a:pt x="525968" y="1997672"/>
                </a:lnTo>
                <a:lnTo>
                  <a:pt x="574445" y="1978999"/>
                </a:lnTo>
                <a:lnTo>
                  <a:pt x="621741" y="1958773"/>
                </a:lnTo>
                <a:lnTo>
                  <a:pt x="667809" y="1937035"/>
                </a:lnTo>
                <a:lnTo>
                  <a:pt x="712604" y="1913828"/>
                </a:lnTo>
                <a:lnTo>
                  <a:pt x="756078" y="1889194"/>
                </a:lnTo>
                <a:lnTo>
                  <a:pt x="798186" y="1863173"/>
                </a:lnTo>
                <a:lnTo>
                  <a:pt x="838881" y="1835807"/>
                </a:lnTo>
                <a:lnTo>
                  <a:pt x="878117" y="1807138"/>
                </a:lnTo>
                <a:lnTo>
                  <a:pt x="915846" y="1777209"/>
                </a:lnTo>
                <a:lnTo>
                  <a:pt x="952023" y="1746059"/>
                </a:lnTo>
                <a:lnTo>
                  <a:pt x="986601" y="1713731"/>
                </a:lnTo>
                <a:lnTo>
                  <a:pt x="1019534" y="1680268"/>
                </a:lnTo>
                <a:lnTo>
                  <a:pt x="1050776" y="1645709"/>
                </a:lnTo>
                <a:lnTo>
                  <a:pt x="1080279" y="1610098"/>
                </a:lnTo>
                <a:lnTo>
                  <a:pt x="1107997" y="1573475"/>
                </a:lnTo>
                <a:lnTo>
                  <a:pt x="1133884" y="1535882"/>
                </a:lnTo>
                <a:lnTo>
                  <a:pt x="1157894" y="1497361"/>
                </a:lnTo>
                <a:lnTo>
                  <a:pt x="1179980" y="1457954"/>
                </a:lnTo>
                <a:lnTo>
                  <a:pt x="1200096" y="1417702"/>
                </a:lnTo>
                <a:lnTo>
                  <a:pt x="1218194" y="1376647"/>
                </a:lnTo>
                <a:lnTo>
                  <a:pt x="1234230" y="1334831"/>
                </a:lnTo>
                <a:lnTo>
                  <a:pt x="1248155" y="1292295"/>
                </a:lnTo>
                <a:lnTo>
                  <a:pt x="1259925" y="1249080"/>
                </a:lnTo>
                <a:lnTo>
                  <a:pt x="1269491" y="1205230"/>
                </a:lnTo>
              </a:path>
            </a:pathLst>
          </a:custGeom>
          <a:ln w="25907">
            <a:solidFill>
              <a:srgbClr val="007198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24879" y="2412224"/>
            <a:ext cx="1166609" cy="1208643"/>
          </a:xfrm>
          <a:custGeom>
            <a:avLst/>
            <a:gdLst/>
            <a:ahLst/>
            <a:cxnLst/>
            <a:rect l="l" t="t" r="r" b="b"/>
            <a:pathLst>
              <a:path w="1286510" h="1332864">
                <a:moveTo>
                  <a:pt x="964684" y="482345"/>
                </a:moveTo>
                <a:lnTo>
                  <a:pt x="964684" y="160781"/>
                </a:lnTo>
                <a:lnTo>
                  <a:pt x="911840" y="172823"/>
                </a:lnTo>
                <a:lnTo>
                  <a:pt x="860097" y="186546"/>
                </a:lnTo>
                <a:lnTo>
                  <a:pt x="809383" y="201942"/>
                </a:lnTo>
                <a:lnTo>
                  <a:pt x="760060" y="218854"/>
                </a:lnTo>
                <a:lnTo>
                  <a:pt x="711839" y="237350"/>
                </a:lnTo>
                <a:lnTo>
                  <a:pt x="664864" y="257347"/>
                </a:lnTo>
                <a:lnTo>
                  <a:pt x="619172" y="278801"/>
                </a:lnTo>
                <a:lnTo>
                  <a:pt x="574798" y="301666"/>
                </a:lnTo>
                <a:lnTo>
                  <a:pt x="531781" y="325897"/>
                </a:lnTo>
                <a:lnTo>
                  <a:pt x="490154" y="351451"/>
                </a:lnTo>
                <a:lnTo>
                  <a:pt x="449956" y="378281"/>
                </a:lnTo>
                <a:lnTo>
                  <a:pt x="411223" y="406343"/>
                </a:lnTo>
                <a:lnTo>
                  <a:pt x="373989" y="435592"/>
                </a:lnTo>
                <a:lnTo>
                  <a:pt x="338293" y="465984"/>
                </a:lnTo>
                <a:lnTo>
                  <a:pt x="304171" y="497473"/>
                </a:lnTo>
                <a:lnTo>
                  <a:pt x="271658" y="530014"/>
                </a:lnTo>
                <a:lnTo>
                  <a:pt x="240790" y="563563"/>
                </a:lnTo>
                <a:lnTo>
                  <a:pt x="211606" y="598074"/>
                </a:lnTo>
                <a:lnTo>
                  <a:pt x="184139" y="633504"/>
                </a:lnTo>
                <a:lnTo>
                  <a:pt x="158428" y="669806"/>
                </a:lnTo>
                <a:lnTo>
                  <a:pt x="134508" y="706936"/>
                </a:lnTo>
                <a:lnTo>
                  <a:pt x="112416" y="744850"/>
                </a:lnTo>
                <a:lnTo>
                  <a:pt x="92187" y="783501"/>
                </a:lnTo>
                <a:lnTo>
                  <a:pt x="73859" y="822847"/>
                </a:lnTo>
                <a:lnTo>
                  <a:pt x="57467" y="862840"/>
                </a:lnTo>
                <a:lnTo>
                  <a:pt x="43048" y="903438"/>
                </a:lnTo>
                <a:lnTo>
                  <a:pt x="30639" y="944594"/>
                </a:lnTo>
                <a:lnTo>
                  <a:pt x="20274" y="986264"/>
                </a:lnTo>
                <a:lnTo>
                  <a:pt x="11992" y="1028403"/>
                </a:lnTo>
                <a:lnTo>
                  <a:pt x="5828" y="1070966"/>
                </a:lnTo>
                <a:lnTo>
                  <a:pt x="1818" y="1113908"/>
                </a:lnTo>
                <a:lnTo>
                  <a:pt x="0" y="1157185"/>
                </a:lnTo>
                <a:lnTo>
                  <a:pt x="408" y="1200751"/>
                </a:lnTo>
                <a:lnTo>
                  <a:pt x="3080" y="1244562"/>
                </a:lnTo>
                <a:lnTo>
                  <a:pt x="8051" y="1288572"/>
                </a:lnTo>
                <a:lnTo>
                  <a:pt x="15359" y="1332737"/>
                </a:lnTo>
                <a:lnTo>
                  <a:pt x="24941" y="1288913"/>
                </a:lnTo>
                <a:lnTo>
                  <a:pt x="36728" y="1245725"/>
                </a:lnTo>
                <a:lnTo>
                  <a:pt x="50674" y="1203213"/>
                </a:lnTo>
                <a:lnTo>
                  <a:pt x="66732" y="1161421"/>
                </a:lnTo>
                <a:lnTo>
                  <a:pt x="84856" y="1120389"/>
                </a:lnTo>
                <a:lnTo>
                  <a:pt x="104999" y="1080159"/>
                </a:lnTo>
                <a:lnTo>
                  <a:pt x="127115" y="1040772"/>
                </a:lnTo>
                <a:lnTo>
                  <a:pt x="151156" y="1002272"/>
                </a:lnTo>
                <a:lnTo>
                  <a:pt x="177077" y="964698"/>
                </a:lnTo>
                <a:lnTo>
                  <a:pt x="204830" y="928093"/>
                </a:lnTo>
                <a:lnTo>
                  <a:pt x="234370" y="892498"/>
                </a:lnTo>
                <a:lnTo>
                  <a:pt x="265649" y="857956"/>
                </a:lnTo>
                <a:lnTo>
                  <a:pt x="298621" y="824507"/>
                </a:lnTo>
                <a:lnTo>
                  <a:pt x="333240" y="792194"/>
                </a:lnTo>
                <a:lnTo>
                  <a:pt x="369458" y="761057"/>
                </a:lnTo>
                <a:lnTo>
                  <a:pt x="407230" y="731140"/>
                </a:lnTo>
                <a:lnTo>
                  <a:pt x="446508" y="702482"/>
                </a:lnTo>
                <a:lnTo>
                  <a:pt x="487246" y="675127"/>
                </a:lnTo>
                <a:lnTo>
                  <a:pt x="529398" y="649115"/>
                </a:lnTo>
                <a:lnTo>
                  <a:pt x="572917" y="624488"/>
                </a:lnTo>
                <a:lnTo>
                  <a:pt x="617756" y="601289"/>
                </a:lnTo>
                <a:lnTo>
                  <a:pt x="663868" y="579558"/>
                </a:lnTo>
                <a:lnTo>
                  <a:pt x="711208" y="559337"/>
                </a:lnTo>
                <a:lnTo>
                  <a:pt x="760060" y="540554"/>
                </a:lnTo>
                <a:lnTo>
                  <a:pt x="809492" y="523560"/>
                </a:lnTo>
                <a:lnTo>
                  <a:pt x="860125" y="508153"/>
                </a:lnTo>
                <a:lnTo>
                  <a:pt x="911907" y="494390"/>
                </a:lnTo>
                <a:lnTo>
                  <a:pt x="964684" y="482345"/>
                </a:lnTo>
                <a:close/>
              </a:path>
              <a:path w="1286510" h="1332864">
                <a:moveTo>
                  <a:pt x="1286248" y="288416"/>
                </a:moveTo>
                <a:lnTo>
                  <a:pt x="964684" y="0"/>
                </a:lnTo>
                <a:lnTo>
                  <a:pt x="964684" y="643127"/>
                </a:lnTo>
                <a:lnTo>
                  <a:pt x="1286248" y="288416"/>
                </a:lnTo>
                <a:close/>
              </a:path>
            </a:pathLst>
          </a:custGeom>
          <a:solidFill>
            <a:srgbClr val="00A0D4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724871" y="3474963"/>
            <a:ext cx="1166609" cy="1238586"/>
          </a:xfrm>
          <a:custGeom>
            <a:avLst/>
            <a:gdLst/>
            <a:ahLst/>
            <a:cxnLst/>
            <a:rect l="l" t="t" r="r" b="b"/>
            <a:pathLst>
              <a:path w="1286510" h="1365885">
                <a:moveTo>
                  <a:pt x="1286256" y="1365885"/>
                </a:moveTo>
                <a:lnTo>
                  <a:pt x="1286256" y="1044321"/>
                </a:lnTo>
                <a:lnTo>
                  <a:pt x="1233232" y="1043449"/>
                </a:lnTo>
                <a:lnTo>
                  <a:pt x="1180755" y="1040858"/>
                </a:lnTo>
                <a:lnTo>
                  <a:pt x="1128865" y="1036581"/>
                </a:lnTo>
                <a:lnTo>
                  <a:pt x="1077604" y="1030651"/>
                </a:lnTo>
                <a:lnTo>
                  <a:pt x="1027013" y="1023101"/>
                </a:lnTo>
                <a:lnTo>
                  <a:pt x="977134" y="1013967"/>
                </a:lnTo>
                <a:lnTo>
                  <a:pt x="928008" y="1003280"/>
                </a:lnTo>
                <a:lnTo>
                  <a:pt x="879677" y="991075"/>
                </a:lnTo>
                <a:lnTo>
                  <a:pt x="832181" y="977385"/>
                </a:lnTo>
                <a:lnTo>
                  <a:pt x="785562" y="962245"/>
                </a:lnTo>
                <a:lnTo>
                  <a:pt x="739862" y="945687"/>
                </a:lnTo>
                <a:lnTo>
                  <a:pt x="695121" y="927745"/>
                </a:lnTo>
                <a:lnTo>
                  <a:pt x="651382" y="908453"/>
                </a:lnTo>
                <a:lnTo>
                  <a:pt x="608685" y="887844"/>
                </a:lnTo>
                <a:lnTo>
                  <a:pt x="567072" y="865952"/>
                </a:lnTo>
                <a:lnTo>
                  <a:pt x="526584" y="842811"/>
                </a:lnTo>
                <a:lnTo>
                  <a:pt x="487263" y="818454"/>
                </a:lnTo>
                <a:lnTo>
                  <a:pt x="449150" y="792915"/>
                </a:lnTo>
                <a:lnTo>
                  <a:pt x="412286" y="766228"/>
                </a:lnTo>
                <a:lnTo>
                  <a:pt x="376713" y="738425"/>
                </a:lnTo>
                <a:lnTo>
                  <a:pt x="342472" y="709541"/>
                </a:lnTo>
                <a:lnTo>
                  <a:pt x="309605" y="679610"/>
                </a:lnTo>
                <a:lnTo>
                  <a:pt x="278152" y="648664"/>
                </a:lnTo>
                <a:lnTo>
                  <a:pt x="248155" y="616738"/>
                </a:lnTo>
                <a:lnTo>
                  <a:pt x="219656" y="583865"/>
                </a:lnTo>
                <a:lnTo>
                  <a:pt x="192696" y="550079"/>
                </a:lnTo>
                <a:lnTo>
                  <a:pt x="167316" y="515413"/>
                </a:lnTo>
                <a:lnTo>
                  <a:pt x="143558" y="479901"/>
                </a:lnTo>
                <a:lnTo>
                  <a:pt x="121463" y="443576"/>
                </a:lnTo>
                <a:lnTo>
                  <a:pt x="101072" y="406473"/>
                </a:lnTo>
                <a:lnTo>
                  <a:pt x="82426" y="368624"/>
                </a:lnTo>
                <a:lnTo>
                  <a:pt x="65568" y="330064"/>
                </a:lnTo>
                <a:lnTo>
                  <a:pt x="50538" y="290826"/>
                </a:lnTo>
                <a:lnTo>
                  <a:pt x="37378" y="250944"/>
                </a:lnTo>
                <a:lnTo>
                  <a:pt x="26129" y="210451"/>
                </a:lnTo>
                <a:lnTo>
                  <a:pt x="16833" y="169380"/>
                </a:lnTo>
                <a:lnTo>
                  <a:pt x="9530" y="127766"/>
                </a:lnTo>
                <a:lnTo>
                  <a:pt x="4263" y="85643"/>
                </a:lnTo>
                <a:lnTo>
                  <a:pt x="1072" y="43042"/>
                </a:lnTo>
                <a:lnTo>
                  <a:pt x="0" y="0"/>
                </a:lnTo>
                <a:lnTo>
                  <a:pt x="0" y="321564"/>
                </a:lnTo>
                <a:lnTo>
                  <a:pt x="1072" y="364606"/>
                </a:lnTo>
                <a:lnTo>
                  <a:pt x="4263" y="407207"/>
                </a:lnTo>
                <a:lnTo>
                  <a:pt x="9530" y="449330"/>
                </a:lnTo>
                <a:lnTo>
                  <a:pt x="16833" y="490944"/>
                </a:lnTo>
                <a:lnTo>
                  <a:pt x="26129" y="532015"/>
                </a:lnTo>
                <a:lnTo>
                  <a:pt x="37378" y="572508"/>
                </a:lnTo>
                <a:lnTo>
                  <a:pt x="50538" y="612390"/>
                </a:lnTo>
                <a:lnTo>
                  <a:pt x="65568" y="651628"/>
                </a:lnTo>
                <a:lnTo>
                  <a:pt x="82426" y="690188"/>
                </a:lnTo>
                <a:lnTo>
                  <a:pt x="101072" y="728037"/>
                </a:lnTo>
                <a:lnTo>
                  <a:pt x="121463" y="765140"/>
                </a:lnTo>
                <a:lnTo>
                  <a:pt x="143558" y="801465"/>
                </a:lnTo>
                <a:lnTo>
                  <a:pt x="167316" y="836977"/>
                </a:lnTo>
                <a:lnTo>
                  <a:pt x="192696" y="871643"/>
                </a:lnTo>
                <a:lnTo>
                  <a:pt x="219656" y="905429"/>
                </a:lnTo>
                <a:lnTo>
                  <a:pt x="248155" y="938302"/>
                </a:lnTo>
                <a:lnTo>
                  <a:pt x="278152" y="970228"/>
                </a:lnTo>
                <a:lnTo>
                  <a:pt x="309605" y="1001174"/>
                </a:lnTo>
                <a:lnTo>
                  <a:pt x="342472" y="1031105"/>
                </a:lnTo>
                <a:lnTo>
                  <a:pt x="376713" y="1059989"/>
                </a:lnTo>
                <a:lnTo>
                  <a:pt x="412286" y="1087792"/>
                </a:lnTo>
                <a:lnTo>
                  <a:pt x="449150" y="1114479"/>
                </a:lnTo>
                <a:lnTo>
                  <a:pt x="487263" y="1140018"/>
                </a:lnTo>
                <a:lnTo>
                  <a:pt x="526584" y="1164375"/>
                </a:lnTo>
                <a:lnTo>
                  <a:pt x="567072" y="1187516"/>
                </a:lnTo>
                <a:lnTo>
                  <a:pt x="608685" y="1209408"/>
                </a:lnTo>
                <a:lnTo>
                  <a:pt x="651382" y="1230017"/>
                </a:lnTo>
                <a:lnTo>
                  <a:pt x="695121" y="1249309"/>
                </a:lnTo>
                <a:lnTo>
                  <a:pt x="739862" y="1267251"/>
                </a:lnTo>
                <a:lnTo>
                  <a:pt x="785562" y="1283809"/>
                </a:lnTo>
                <a:lnTo>
                  <a:pt x="832181" y="1298949"/>
                </a:lnTo>
                <a:lnTo>
                  <a:pt x="879677" y="1312639"/>
                </a:lnTo>
                <a:lnTo>
                  <a:pt x="928008" y="1324844"/>
                </a:lnTo>
                <a:lnTo>
                  <a:pt x="977134" y="1335531"/>
                </a:lnTo>
                <a:lnTo>
                  <a:pt x="1027013" y="1344665"/>
                </a:lnTo>
                <a:lnTo>
                  <a:pt x="1077604" y="1352215"/>
                </a:lnTo>
                <a:lnTo>
                  <a:pt x="1128865" y="1358145"/>
                </a:lnTo>
                <a:lnTo>
                  <a:pt x="1180755" y="1362422"/>
                </a:lnTo>
                <a:lnTo>
                  <a:pt x="1233232" y="1365013"/>
                </a:lnTo>
                <a:lnTo>
                  <a:pt x="1286256" y="1365885"/>
                </a:lnTo>
                <a:close/>
              </a:path>
            </a:pathLst>
          </a:custGeom>
          <a:solidFill>
            <a:srgbClr val="007EA9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24871" y="2412235"/>
            <a:ext cx="1166609" cy="2301547"/>
          </a:xfrm>
          <a:custGeom>
            <a:avLst/>
            <a:gdLst/>
            <a:ahLst/>
            <a:cxnLst/>
            <a:rect l="l" t="t" r="r" b="b"/>
            <a:pathLst>
              <a:path w="1286510" h="2538095">
                <a:moveTo>
                  <a:pt x="0" y="1171955"/>
                </a:moveTo>
                <a:lnTo>
                  <a:pt x="1072" y="1214998"/>
                </a:lnTo>
                <a:lnTo>
                  <a:pt x="4263" y="1257599"/>
                </a:lnTo>
                <a:lnTo>
                  <a:pt x="9530" y="1299722"/>
                </a:lnTo>
                <a:lnTo>
                  <a:pt x="16833" y="1341336"/>
                </a:lnTo>
                <a:lnTo>
                  <a:pt x="26129" y="1382407"/>
                </a:lnTo>
                <a:lnTo>
                  <a:pt x="37378" y="1422900"/>
                </a:lnTo>
                <a:lnTo>
                  <a:pt x="50538" y="1462782"/>
                </a:lnTo>
                <a:lnTo>
                  <a:pt x="65568" y="1502020"/>
                </a:lnTo>
                <a:lnTo>
                  <a:pt x="82426" y="1540580"/>
                </a:lnTo>
                <a:lnTo>
                  <a:pt x="101072" y="1578429"/>
                </a:lnTo>
                <a:lnTo>
                  <a:pt x="121463" y="1615532"/>
                </a:lnTo>
                <a:lnTo>
                  <a:pt x="143558" y="1651857"/>
                </a:lnTo>
                <a:lnTo>
                  <a:pt x="167316" y="1687369"/>
                </a:lnTo>
                <a:lnTo>
                  <a:pt x="192696" y="1722035"/>
                </a:lnTo>
                <a:lnTo>
                  <a:pt x="219656" y="1755821"/>
                </a:lnTo>
                <a:lnTo>
                  <a:pt x="248155" y="1788694"/>
                </a:lnTo>
                <a:lnTo>
                  <a:pt x="278152" y="1820620"/>
                </a:lnTo>
                <a:lnTo>
                  <a:pt x="309605" y="1851566"/>
                </a:lnTo>
                <a:lnTo>
                  <a:pt x="342472" y="1881497"/>
                </a:lnTo>
                <a:lnTo>
                  <a:pt x="376713" y="1910381"/>
                </a:lnTo>
                <a:lnTo>
                  <a:pt x="412286" y="1938184"/>
                </a:lnTo>
                <a:lnTo>
                  <a:pt x="449150" y="1964871"/>
                </a:lnTo>
                <a:lnTo>
                  <a:pt x="487263" y="1990410"/>
                </a:lnTo>
                <a:lnTo>
                  <a:pt x="526584" y="2014767"/>
                </a:lnTo>
                <a:lnTo>
                  <a:pt x="567072" y="2037908"/>
                </a:lnTo>
                <a:lnTo>
                  <a:pt x="608685" y="2059800"/>
                </a:lnTo>
                <a:lnTo>
                  <a:pt x="651382" y="2080409"/>
                </a:lnTo>
                <a:lnTo>
                  <a:pt x="695121" y="2099701"/>
                </a:lnTo>
                <a:lnTo>
                  <a:pt x="739862" y="2117643"/>
                </a:lnTo>
                <a:lnTo>
                  <a:pt x="785562" y="2134201"/>
                </a:lnTo>
                <a:lnTo>
                  <a:pt x="832181" y="2149341"/>
                </a:lnTo>
                <a:lnTo>
                  <a:pt x="879677" y="2163031"/>
                </a:lnTo>
                <a:lnTo>
                  <a:pt x="928008" y="2175236"/>
                </a:lnTo>
                <a:lnTo>
                  <a:pt x="977134" y="2185923"/>
                </a:lnTo>
                <a:lnTo>
                  <a:pt x="1027013" y="2195057"/>
                </a:lnTo>
                <a:lnTo>
                  <a:pt x="1077604" y="2202607"/>
                </a:lnTo>
                <a:lnTo>
                  <a:pt x="1128865" y="2208537"/>
                </a:lnTo>
                <a:lnTo>
                  <a:pt x="1180755" y="2212814"/>
                </a:lnTo>
                <a:lnTo>
                  <a:pt x="1233232" y="2215405"/>
                </a:lnTo>
                <a:lnTo>
                  <a:pt x="1286256" y="2216277"/>
                </a:lnTo>
                <a:lnTo>
                  <a:pt x="1286256" y="2537841"/>
                </a:lnTo>
                <a:lnTo>
                  <a:pt x="1233232" y="2536969"/>
                </a:lnTo>
                <a:lnTo>
                  <a:pt x="1180755" y="2534378"/>
                </a:lnTo>
                <a:lnTo>
                  <a:pt x="1128865" y="2530101"/>
                </a:lnTo>
                <a:lnTo>
                  <a:pt x="1077604" y="2524171"/>
                </a:lnTo>
                <a:lnTo>
                  <a:pt x="1027013" y="2516621"/>
                </a:lnTo>
                <a:lnTo>
                  <a:pt x="977134" y="2507487"/>
                </a:lnTo>
                <a:lnTo>
                  <a:pt x="928008" y="2496800"/>
                </a:lnTo>
                <a:lnTo>
                  <a:pt x="879677" y="2484595"/>
                </a:lnTo>
                <a:lnTo>
                  <a:pt x="832181" y="2470905"/>
                </a:lnTo>
                <a:lnTo>
                  <a:pt x="785562" y="2455765"/>
                </a:lnTo>
                <a:lnTo>
                  <a:pt x="739862" y="2439207"/>
                </a:lnTo>
                <a:lnTo>
                  <a:pt x="695121" y="2421265"/>
                </a:lnTo>
                <a:lnTo>
                  <a:pt x="651382" y="2401973"/>
                </a:lnTo>
                <a:lnTo>
                  <a:pt x="608685" y="2381364"/>
                </a:lnTo>
                <a:lnTo>
                  <a:pt x="567072" y="2359472"/>
                </a:lnTo>
                <a:lnTo>
                  <a:pt x="526584" y="2336331"/>
                </a:lnTo>
                <a:lnTo>
                  <a:pt x="487263" y="2311974"/>
                </a:lnTo>
                <a:lnTo>
                  <a:pt x="449150" y="2286435"/>
                </a:lnTo>
                <a:lnTo>
                  <a:pt x="412286" y="2259748"/>
                </a:lnTo>
                <a:lnTo>
                  <a:pt x="376713" y="2231945"/>
                </a:lnTo>
                <a:lnTo>
                  <a:pt x="342472" y="2203061"/>
                </a:lnTo>
                <a:lnTo>
                  <a:pt x="309605" y="2173130"/>
                </a:lnTo>
                <a:lnTo>
                  <a:pt x="278152" y="2142184"/>
                </a:lnTo>
                <a:lnTo>
                  <a:pt x="248155" y="2110258"/>
                </a:lnTo>
                <a:lnTo>
                  <a:pt x="219656" y="2077385"/>
                </a:lnTo>
                <a:lnTo>
                  <a:pt x="192696" y="2043599"/>
                </a:lnTo>
                <a:lnTo>
                  <a:pt x="167316" y="2008933"/>
                </a:lnTo>
                <a:lnTo>
                  <a:pt x="143558" y="1973421"/>
                </a:lnTo>
                <a:lnTo>
                  <a:pt x="121463" y="1937096"/>
                </a:lnTo>
                <a:lnTo>
                  <a:pt x="101072" y="1899993"/>
                </a:lnTo>
                <a:lnTo>
                  <a:pt x="82426" y="1862144"/>
                </a:lnTo>
                <a:lnTo>
                  <a:pt x="65568" y="1823584"/>
                </a:lnTo>
                <a:lnTo>
                  <a:pt x="50538" y="1784346"/>
                </a:lnTo>
                <a:lnTo>
                  <a:pt x="37378" y="1744464"/>
                </a:lnTo>
                <a:lnTo>
                  <a:pt x="26129" y="1703971"/>
                </a:lnTo>
                <a:lnTo>
                  <a:pt x="16833" y="1662900"/>
                </a:lnTo>
                <a:lnTo>
                  <a:pt x="9530" y="1621286"/>
                </a:lnTo>
                <a:lnTo>
                  <a:pt x="4263" y="1579163"/>
                </a:lnTo>
                <a:lnTo>
                  <a:pt x="1072" y="1536562"/>
                </a:lnTo>
                <a:lnTo>
                  <a:pt x="0" y="1493519"/>
                </a:lnTo>
                <a:lnTo>
                  <a:pt x="0" y="1171955"/>
                </a:lnTo>
                <a:lnTo>
                  <a:pt x="1155" y="1127491"/>
                </a:lnTo>
                <a:lnTo>
                  <a:pt x="4594" y="1083425"/>
                </a:lnTo>
                <a:lnTo>
                  <a:pt x="10275" y="1039799"/>
                </a:lnTo>
                <a:lnTo>
                  <a:pt x="18157" y="996657"/>
                </a:lnTo>
                <a:lnTo>
                  <a:pt x="28198" y="954042"/>
                </a:lnTo>
                <a:lnTo>
                  <a:pt x="40357" y="911998"/>
                </a:lnTo>
                <a:lnTo>
                  <a:pt x="54594" y="870567"/>
                </a:lnTo>
                <a:lnTo>
                  <a:pt x="70865" y="829794"/>
                </a:lnTo>
                <a:lnTo>
                  <a:pt x="89132" y="789720"/>
                </a:lnTo>
                <a:lnTo>
                  <a:pt x="109351" y="750391"/>
                </a:lnTo>
                <a:lnTo>
                  <a:pt x="131482" y="711847"/>
                </a:lnTo>
                <a:lnTo>
                  <a:pt x="155483" y="674134"/>
                </a:lnTo>
                <a:lnTo>
                  <a:pt x="181314" y="637295"/>
                </a:lnTo>
                <a:lnTo>
                  <a:pt x="208932" y="601371"/>
                </a:lnTo>
                <a:lnTo>
                  <a:pt x="238297" y="566408"/>
                </a:lnTo>
                <a:lnTo>
                  <a:pt x="269366" y="532447"/>
                </a:lnTo>
                <a:lnTo>
                  <a:pt x="302100" y="499533"/>
                </a:lnTo>
                <a:lnTo>
                  <a:pt x="336457" y="467708"/>
                </a:lnTo>
                <a:lnTo>
                  <a:pt x="372394" y="437016"/>
                </a:lnTo>
                <a:lnTo>
                  <a:pt x="409872" y="407500"/>
                </a:lnTo>
                <a:lnTo>
                  <a:pt x="448849" y="379203"/>
                </a:lnTo>
                <a:lnTo>
                  <a:pt x="489282" y="352169"/>
                </a:lnTo>
                <a:lnTo>
                  <a:pt x="531132" y="326440"/>
                </a:lnTo>
                <a:lnTo>
                  <a:pt x="574357" y="302061"/>
                </a:lnTo>
                <a:lnTo>
                  <a:pt x="618915" y="279074"/>
                </a:lnTo>
                <a:lnTo>
                  <a:pt x="664766" y="257522"/>
                </a:lnTo>
                <a:lnTo>
                  <a:pt x="711867" y="237450"/>
                </a:lnTo>
                <a:lnTo>
                  <a:pt x="760178" y="218899"/>
                </a:lnTo>
                <a:lnTo>
                  <a:pt x="809657" y="201913"/>
                </a:lnTo>
                <a:lnTo>
                  <a:pt x="860263" y="186537"/>
                </a:lnTo>
                <a:lnTo>
                  <a:pt x="911955" y="172812"/>
                </a:lnTo>
                <a:lnTo>
                  <a:pt x="964691" y="160781"/>
                </a:lnTo>
                <a:lnTo>
                  <a:pt x="964691" y="0"/>
                </a:lnTo>
                <a:lnTo>
                  <a:pt x="1286256" y="288416"/>
                </a:lnTo>
                <a:lnTo>
                  <a:pt x="964691" y="643127"/>
                </a:lnTo>
                <a:lnTo>
                  <a:pt x="964691" y="482345"/>
                </a:lnTo>
                <a:lnTo>
                  <a:pt x="911915" y="494390"/>
                </a:lnTo>
                <a:lnTo>
                  <a:pt x="860132" y="508153"/>
                </a:lnTo>
                <a:lnTo>
                  <a:pt x="809390" y="523593"/>
                </a:lnTo>
                <a:lnTo>
                  <a:pt x="759736" y="540668"/>
                </a:lnTo>
                <a:lnTo>
                  <a:pt x="711216" y="559337"/>
                </a:lnTo>
                <a:lnTo>
                  <a:pt x="663876" y="579558"/>
                </a:lnTo>
                <a:lnTo>
                  <a:pt x="617763" y="601289"/>
                </a:lnTo>
                <a:lnTo>
                  <a:pt x="572924" y="624488"/>
                </a:lnTo>
                <a:lnTo>
                  <a:pt x="529406" y="649115"/>
                </a:lnTo>
                <a:lnTo>
                  <a:pt x="487254" y="675127"/>
                </a:lnTo>
                <a:lnTo>
                  <a:pt x="446516" y="702482"/>
                </a:lnTo>
                <a:lnTo>
                  <a:pt x="407237" y="731140"/>
                </a:lnTo>
                <a:lnTo>
                  <a:pt x="369466" y="761057"/>
                </a:lnTo>
                <a:lnTo>
                  <a:pt x="333248" y="792194"/>
                </a:lnTo>
                <a:lnTo>
                  <a:pt x="298629" y="824507"/>
                </a:lnTo>
                <a:lnTo>
                  <a:pt x="265657" y="857956"/>
                </a:lnTo>
                <a:lnTo>
                  <a:pt x="234378" y="892498"/>
                </a:lnTo>
                <a:lnTo>
                  <a:pt x="204838" y="928093"/>
                </a:lnTo>
                <a:lnTo>
                  <a:pt x="177085" y="964698"/>
                </a:lnTo>
                <a:lnTo>
                  <a:pt x="151164" y="1002272"/>
                </a:lnTo>
                <a:lnTo>
                  <a:pt x="127123" y="1040772"/>
                </a:lnTo>
                <a:lnTo>
                  <a:pt x="105007" y="1080159"/>
                </a:lnTo>
                <a:lnTo>
                  <a:pt x="84864" y="1120389"/>
                </a:lnTo>
                <a:lnTo>
                  <a:pt x="66740" y="1161421"/>
                </a:lnTo>
                <a:lnTo>
                  <a:pt x="50682" y="1203213"/>
                </a:lnTo>
                <a:lnTo>
                  <a:pt x="36736" y="1245725"/>
                </a:lnTo>
                <a:lnTo>
                  <a:pt x="24948" y="1288913"/>
                </a:lnTo>
                <a:lnTo>
                  <a:pt x="15367" y="1332737"/>
                </a:lnTo>
              </a:path>
            </a:pathLst>
          </a:custGeom>
          <a:ln w="25908">
            <a:solidFill>
              <a:srgbClr val="007198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626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27"/>
    </mc:Choice>
    <mc:Fallback xmlns="">
      <p:transition spd="slow" advTm="11327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04AE5-C686-4727-8925-4DF60E861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6350" y="2674279"/>
            <a:ext cx="9639300" cy="1183346"/>
          </a:xfrm>
        </p:spPr>
        <p:txBody>
          <a:bodyPr/>
          <a:lstStyle/>
          <a:p>
            <a:r>
              <a:rPr lang="en-US" altLang="en-US" sz="5400" b="1" kern="0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Study objectives &amp; Study variables</a:t>
            </a:r>
            <a:endParaRPr lang="en-US" sz="80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8984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2"/>
    </mc:Choice>
    <mc:Fallback xmlns="">
      <p:transition spd="slow" advTm="1072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46EF58F-440D-48DC-AC0A-B139D19069E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66800" y="2379887"/>
            <a:ext cx="10058399" cy="1658713"/>
          </a:xfrm>
        </p:spPr>
        <p:txBody>
          <a:bodyPr/>
          <a:lstStyle/>
          <a:p>
            <a:r>
              <a:rPr lang="en-US" altLang="en-US" sz="6000" dirty="0">
                <a:solidFill>
                  <a:srgbClr val="FF0000"/>
                </a:solidFill>
                <a:latin typeface="Arial Black" panose="020B0A04020102020204" pitchFamily="34" charset="0"/>
              </a:rPr>
              <a:t>Study objectives</a:t>
            </a:r>
          </a:p>
        </p:txBody>
      </p:sp>
    </p:spTree>
    <p:extLst>
      <p:ext uri="{BB962C8B-B14F-4D97-AF65-F5344CB8AC3E}">
        <p14:creationId xmlns:p14="http://schemas.microsoft.com/office/powerpoint/2010/main" val="108685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4"/>
    </mc:Choice>
    <mc:Fallback xmlns="">
      <p:transition spd="slow" advTm="1214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E7AF192-511F-4451-8688-0CC0ABD5F6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Study objectives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A23A504-702E-499F-9AB9-590B3FEC71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1866900"/>
            <a:ext cx="9601200" cy="4000500"/>
          </a:xfrm>
        </p:spPr>
        <p:txBody>
          <a:bodyPr>
            <a:normAutofit fontScale="77500" lnSpcReduction="20000"/>
          </a:bodyPr>
          <a:lstStyle/>
          <a:p>
            <a:pPr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The second step is to formulate the research objectives. It is “WHAT of the study)</a:t>
            </a:r>
          </a:p>
          <a:p>
            <a:pPr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endParaRPr lang="en-US" altLang="en-US" sz="3600" dirty="0"/>
          </a:p>
          <a:p>
            <a:pPr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 You have to answer a major question: What do you want to Know? </a:t>
            </a:r>
          </a:p>
          <a:p>
            <a:pPr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endParaRPr lang="en-US" altLang="en-US" sz="3600" dirty="0"/>
          </a:p>
          <a:p>
            <a:pPr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It is not “What do you want to do? For example: My objective is to estimate the prevalence of anemia.  I can not say: My objective is to measure HB “It is methodology”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7385"/>
    </mc:Choice>
    <mc:Fallback xmlns="">
      <p:transition spd="slow" advTm="477385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169C2BF6-6BFC-49FA-9E54-94FD8BD494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General Objectives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60BE887E-43CA-404D-BD59-AC3EDC0B2F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 eaLnBrk="1" hangingPunct="1">
              <a:lnSpc>
                <a:spcPct val="90000"/>
              </a:lnSpc>
              <a:buClr>
                <a:srgbClr val="CC3300"/>
              </a:buClr>
              <a:buFont typeface="Wingdings" panose="05000000000000000000" pitchFamily="2" charset="2"/>
              <a:buNone/>
            </a:pPr>
            <a:r>
              <a:rPr lang="en-US" altLang="en-US" sz="4000" dirty="0"/>
              <a:t>The study objective could be stated </a:t>
            </a:r>
            <a:r>
              <a:rPr lang="en-US" altLang="en-US" sz="4000" b="1" dirty="0"/>
              <a:t>generally</a:t>
            </a:r>
            <a:r>
              <a:rPr lang="en-US" altLang="en-US" sz="4000" dirty="0"/>
              <a:t> as:</a:t>
            </a:r>
          </a:p>
          <a:p>
            <a:pPr algn="l" rtl="0" eaLnBrk="1" hangingPunct="1">
              <a:lnSpc>
                <a:spcPct val="90000"/>
              </a:lnSpc>
              <a:buClr>
                <a:srgbClr val="CC3300"/>
              </a:buClr>
              <a:buFont typeface="Wingdings" panose="05000000000000000000" pitchFamily="2" charset="2"/>
              <a:buNone/>
            </a:pPr>
            <a:endParaRPr lang="en-US" altLang="en-US" sz="4000" dirty="0"/>
          </a:p>
          <a:p>
            <a:pPr algn="l" rtl="0" eaLnBrk="1" hangingPunct="1">
              <a:lnSpc>
                <a:spcPct val="90000"/>
              </a:lnSpc>
              <a:buClr>
                <a:srgbClr val="CC3300"/>
              </a:buClr>
              <a:buFont typeface="Wingdings" panose="05000000000000000000" pitchFamily="2" charset="2"/>
              <a:buNone/>
            </a:pPr>
            <a:r>
              <a:rPr lang="en-US" altLang="en-US" sz="4000" dirty="0"/>
              <a:t>“</a:t>
            </a:r>
            <a:r>
              <a:rPr lang="en-US" altLang="en-US" sz="4000" b="1" dirty="0"/>
              <a:t>To</a:t>
            </a:r>
            <a:r>
              <a:rPr lang="en-US" altLang="en-US" sz="4000" dirty="0"/>
              <a:t> measure the prevalence of a specific disease in population X at time Y."</a:t>
            </a:r>
            <a:endParaRPr lang="en-US" altLang="en-US" sz="4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6"/>
    </mc:Choice>
    <mc:Fallback xmlns="">
      <p:transition spd="slow" advTm="1406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7B87ECC8-B102-460B-90EA-F7C24FAD7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Examples</a:t>
            </a:r>
            <a:endParaRPr lang="en-US" altLang="en-US" sz="4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EE5AFD8-0FAC-4D6F-A2AA-72DEC4D9DA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885950"/>
            <a:ext cx="10820400" cy="4429125"/>
          </a:xfrm>
        </p:spPr>
        <p:txBody>
          <a:bodyPr>
            <a:normAutofit lnSpcReduction="10000"/>
          </a:bodyPr>
          <a:lstStyle/>
          <a:p>
            <a:pPr lvl="1"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To determine maternal mortality rate in Gaza during the year 2020</a:t>
            </a:r>
          </a:p>
          <a:p>
            <a:pPr lvl="1"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endParaRPr lang="en-US" altLang="en-US" sz="3600" dirty="0"/>
          </a:p>
          <a:p>
            <a:pPr lvl="1"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To measure the incidence rate of brucellosis in Hebron district during the year 2020</a:t>
            </a:r>
          </a:p>
          <a:p>
            <a:pPr lvl="1"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endParaRPr lang="en-US" altLang="en-US" sz="3600" dirty="0"/>
          </a:p>
          <a:p>
            <a:pPr lvl="1" algn="l" rtl="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US" altLang="en-US" sz="3600" dirty="0"/>
              <a:t>To determine the serum cholesterol value among school children in Jerusalem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4"/>
    </mc:Choice>
    <mc:Fallback xmlns="">
      <p:transition spd="slow" advTm="464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038AA4AC-D872-424E-8B97-ED42FA544F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685800"/>
            <a:ext cx="9601200" cy="1104900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Specific Objectives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E4CC00EC-3577-4DF0-84C6-081882996C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 eaLnBrk="1" hangingPunct="1">
              <a:buFontTx/>
              <a:buNone/>
            </a:pPr>
            <a:r>
              <a:rPr lang="en-US" altLang="en-US" sz="4400" b="1" dirty="0"/>
              <a:t>Specific objectives</a:t>
            </a:r>
            <a:r>
              <a:rPr lang="en-US" altLang="en-US" sz="4400" dirty="0"/>
              <a:t> could answer the research questions in </a:t>
            </a:r>
            <a:r>
              <a:rPr lang="en-US" altLang="en-US" sz="4400" b="1" dirty="0"/>
              <a:t>specific groups</a:t>
            </a:r>
            <a:r>
              <a:rPr lang="en-US" altLang="en-US" sz="4400" dirty="0"/>
              <a:t>:</a:t>
            </a:r>
          </a:p>
          <a:p>
            <a:pPr algn="l" rtl="0" eaLnBrk="1" hangingPunct="1">
              <a:buFontTx/>
              <a:buNone/>
            </a:pPr>
            <a:r>
              <a:rPr lang="en-US" altLang="en-US" sz="4400" dirty="0"/>
              <a:t> </a:t>
            </a:r>
          </a:p>
          <a:p>
            <a:pPr lvl="1" algn="l" rtl="0">
              <a:buNone/>
            </a:pPr>
            <a:r>
              <a:rPr lang="en-US" altLang="en-US" sz="4400" dirty="0"/>
              <a:t> age, sex, ethnic groups or special groups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7"/>
    </mc:Choice>
    <mc:Fallback xmlns="">
      <p:transition spd="slow" advTm="1527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F9A63D41-50A8-4A9D-8FED-9D0FAEB12E2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695325"/>
            <a:ext cx="10744200" cy="5435600"/>
          </a:xfrm>
        </p:spPr>
        <p:txBody>
          <a:bodyPr>
            <a:normAutofit fontScale="92500" lnSpcReduction="20000"/>
          </a:bodyPr>
          <a:lstStyle/>
          <a:p>
            <a:pPr algn="l" rtl="0" eaLnBrk="1" hangingPunct="1">
              <a:lnSpc>
                <a:spcPct val="90000"/>
              </a:lnSpc>
              <a:buClr>
                <a:srgbClr val="CC3300"/>
              </a:buClr>
            </a:pPr>
            <a:r>
              <a:rPr lang="en-US" altLang="en-US" sz="3600" dirty="0"/>
              <a:t>In </a:t>
            </a:r>
            <a:r>
              <a:rPr lang="en-US" altLang="en-US" sz="3600" b="1" dirty="0"/>
              <a:t>analytic studies</a:t>
            </a:r>
            <a:r>
              <a:rPr lang="en-US" altLang="en-US" sz="3600" dirty="0"/>
              <a:t> the investigator examines </a:t>
            </a:r>
            <a:r>
              <a:rPr lang="en-US" altLang="en-US" sz="3600" b="1" dirty="0"/>
              <a:t>relationships between exposure (s) and outcome (s)</a:t>
            </a:r>
          </a:p>
          <a:p>
            <a:pPr algn="l" rtl="0" eaLnBrk="1" hangingPunct="1">
              <a:lnSpc>
                <a:spcPct val="90000"/>
              </a:lnSpc>
              <a:buClr>
                <a:srgbClr val="CC3300"/>
              </a:buClr>
            </a:pPr>
            <a:endParaRPr lang="en-US" altLang="en-US" sz="3600" dirty="0"/>
          </a:p>
          <a:p>
            <a:pPr algn="l" rtl="0" eaLnBrk="1" hangingPunct="1">
              <a:lnSpc>
                <a:spcPct val="90000"/>
              </a:lnSpc>
              <a:buClr>
                <a:srgbClr val="CC3300"/>
              </a:buClr>
            </a:pPr>
            <a:r>
              <a:rPr lang="en-US" altLang="en-US" sz="3600" dirty="0"/>
              <a:t>The study objective could be:</a:t>
            </a:r>
          </a:p>
          <a:p>
            <a:pPr algn="l" rtl="0" eaLnBrk="1" hangingPunct="1">
              <a:lnSpc>
                <a:spcPct val="90000"/>
              </a:lnSpc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en-US" altLang="en-US" sz="3600" dirty="0"/>
              <a:t>“To examine the association between anemia and parasitic infestations in Jenin preschool children.“</a:t>
            </a:r>
          </a:p>
          <a:p>
            <a:pPr algn="l" rtl="0" eaLnBrk="1" hangingPunct="1">
              <a:lnSpc>
                <a:spcPct val="90000"/>
              </a:lnSpc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en-US" altLang="en-US" sz="3600" dirty="0"/>
          </a:p>
          <a:p>
            <a:pPr algn="l" rtl="0" eaLnBrk="1" hangingPunct="1">
              <a:lnSpc>
                <a:spcPct val="90000"/>
              </a:lnSpc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en-US" altLang="en-US" sz="3600" dirty="0"/>
              <a:t>" To define risk factors associated with stroke in Gaza area "</a:t>
            </a:r>
          </a:p>
          <a:p>
            <a:pPr algn="l" rtl="0" eaLnBrk="1" hangingPunct="1">
              <a:lnSpc>
                <a:spcPct val="90000"/>
              </a:lnSpc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en-US" altLang="en-US" sz="3600" dirty="0"/>
          </a:p>
          <a:p>
            <a:pPr algn="l" rtl="0" eaLnBrk="1" hangingPunct="1">
              <a:lnSpc>
                <a:spcPct val="90000"/>
              </a:lnSpc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en-US" altLang="en-US" sz="3600" dirty="0"/>
              <a:t>" To test the hypothesis that hospitalization rate is higher among smokers than non smokers"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2"/>
    </mc:Choice>
    <mc:Fallback xmlns="">
      <p:transition spd="slow" advTm="1872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7325E68-15C2-4F7D-8007-56A93FFC08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Study Objectives Should be: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468587CB-F239-47A8-AC83-C5AD247FCCB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114425" y="1866900"/>
            <a:ext cx="5384800" cy="4457700"/>
          </a:xfrm>
        </p:spPr>
        <p:txBody>
          <a:bodyPr>
            <a:normAutofit lnSpcReduction="10000"/>
          </a:bodyPr>
          <a:lstStyle/>
          <a:p>
            <a:pPr algn="l" rtl="0" eaLnBrk="1" hangingPunct="1">
              <a:buClr>
                <a:srgbClr val="CC3300"/>
              </a:buClr>
            </a:pPr>
            <a:r>
              <a:rPr lang="en-US" altLang="en-US" sz="4000" dirty="0"/>
              <a:t>Clear.</a:t>
            </a:r>
          </a:p>
          <a:p>
            <a:pPr algn="l" rtl="0" eaLnBrk="1" hangingPunct="1">
              <a:buClr>
                <a:srgbClr val="CC3300"/>
              </a:buClr>
            </a:pPr>
            <a:r>
              <a:rPr lang="en-US" altLang="en-US" sz="4000" dirty="0"/>
              <a:t>Expressed in measurable terms</a:t>
            </a:r>
          </a:p>
          <a:p>
            <a:pPr algn="l" rtl="0" eaLnBrk="1" hangingPunct="1">
              <a:buClr>
                <a:srgbClr val="CC3300"/>
              </a:buClr>
            </a:pPr>
            <a:r>
              <a:rPr lang="en-US" altLang="en-US" sz="4000" dirty="0"/>
              <a:t>Meet the purpose of the study</a:t>
            </a:r>
          </a:p>
          <a:p>
            <a:pPr algn="l" rtl="0" eaLnBrk="1" hangingPunct="1">
              <a:buClr>
                <a:srgbClr val="CC3300"/>
              </a:buClr>
            </a:pPr>
            <a:r>
              <a:rPr lang="en-US" altLang="en-US" sz="4000" dirty="0"/>
              <a:t> Corresponds with the title</a:t>
            </a:r>
          </a:p>
          <a:p>
            <a:pPr algn="l" rtl="0" eaLnBrk="1" hangingPunct="1">
              <a:buClr>
                <a:srgbClr val="CC3300"/>
              </a:buClr>
              <a:buFont typeface="Wingdings" panose="05000000000000000000" pitchFamily="2" charset="2"/>
              <a:buNone/>
            </a:pPr>
            <a:endParaRPr lang="en-US" altLang="en-US" sz="54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4F60ED2-82CD-4250-965D-9DE12590F7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68353" y="1866900"/>
            <a:ext cx="4447786" cy="4457699"/>
          </a:xfrm>
        </p:spPr>
        <p:txBody>
          <a:bodyPr>
            <a:normAutofit lnSpcReduction="10000"/>
          </a:bodyPr>
          <a:lstStyle/>
          <a:p>
            <a:pPr algn="l" defTabSz="457200" rtl="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80000"/>
              <a:defRPr/>
            </a:pPr>
            <a:r>
              <a:rPr lang="en-US" sz="4000" kern="1200" dirty="0">
                <a:solidFill>
                  <a:prstClr val="black"/>
                </a:solidFill>
                <a:ea typeface="+mj-ea"/>
              </a:rPr>
              <a:t>Specific</a:t>
            </a:r>
          </a:p>
          <a:p>
            <a:pPr algn="l" defTabSz="457200" rtl="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80000"/>
              <a:defRPr/>
            </a:pPr>
            <a:r>
              <a:rPr lang="en-US" sz="4000" kern="1200" dirty="0">
                <a:solidFill>
                  <a:prstClr val="black"/>
                </a:solidFill>
                <a:ea typeface="+mj-ea"/>
              </a:rPr>
              <a:t>Measurable</a:t>
            </a:r>
          </a:p>
          <a:p>
            <a:pPr algn="l" defTabSz="457200" rtl="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80000"/>
              <a:defRPr/>
            </a:pPr>
            <a:r>
              <a:rPr lang="en-US" sz="4000" kern="1200" dirty="0">
                <a:solidFill>
                  <a:prstClr val="black"/>
                </a:solidFill>
                <a:ea typeface="+mj-ea"/>
              </a:rPr>
              <a:t>Attainable</a:t>
            </a:r>
          </a:p>
          <a:p>
            <a:pPr algn="l" defTabSz="457200" rtl="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80000"/>
              <a:defRPr/>
            </a:pPr>
            <a:r>
              <a:rPr lang="en-US" sz="4000" kern="1200" dirty="0">
                <a:solidFill>
                  <a:prstClr val="black"/>
                </a:solidFill>
                <a:ea typeface="+mj-ea"/>
              </a:rPr>
              <a:t>Reliable</a:t>
            </a:r>
          </a:p>
          <a:p>
            <a:pPr algn="l" defTabSz="457200" rtl="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80000"/>
              <a:defRPr/>
            </a:pPr>
            <a:r>
              <a:rPr lang="en-US" sz="4000" kern="1200" dirty="0">
                <a:solidFill>
                  <a:prstClr val="black"/>
                </a:solidFill>
                <a:ea typeface="+mj-ea"/>
              </a:rPr>
              <a:t>Time bound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831"/>
    </mc:Choice>
    <mc:Fallback xmlns="">
      <p:transition spd="slow" advTm="7283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BE000D9B-8F84-496F-BDB8-5751970060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Purpose and Aim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B1DD3422-5F00-4F5A-AFE8-359F737BC5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 eaLnBrk="1" hangingPunct="1">
              <a:lnSpc>
                <a:spcPct val="80000"/>
              </a:lnSpc>
              <a:buClr>
                <a:srgbClr val="CC3300"/>
              </a:buClr>
              <a:defRPr/>
            </a:pPr>
            <a:r>
              <a:rPr lang="en-US" altLang="en-US" sz="3600" b="1" dirty="0">
                <a:solidFill>
                  <a:srgbClr val="FF0000"/>
                </a:solidFill>
              </a:rPr>
              <a:t>Purpose</a:t>
            </a:r>
            <a:r>
              <a:rPr lang="en-US" altLang="en-US" sz="3600" dirty="0"/>
              <a:t> of the study is the “Why” of the study while objective of the study is “What” are you intending to know or to measure.  </a:t>
            </a:r>
          </a:p>
          <a:p>
            <a:pPr algn="l" rtl="0" eaLnBrk="1" hangingPunct="1">
              <a:lnSpc>
                <a:spcPct val="80000"/>
              </a:lnSpc>
              <a:buClr>
                <a:srgbClr val="CC3300"/>
              </a:buClr>
              <a:defRPr/>
            </a:pPr>
            <a:endParaRPr lang="en-US" altLang="en-US" sz="3600" dirty="0"/>
          </a:p>
          <a:p>
            <a:pPr algn="l" rtl="0" eaLnBrk="1" hangingPunct="1">
              <a:lnSpc>
                <a:spcPct val="80000"/>
              </a:lnSpc>
              <a:buClr>
                <a:srgbClr val="CC3300"/>
              </a:buClr>
              <a:defRPr/>
            </a:pPr>
            <a:r>
              <a:rPr lang="en-US" altLang="en-US" sz="3600" b="1" dirty="0">
                <a:solidFill>
                  <a:srgbClr val="FF0000"/>
                </a:solidFill>
              </a:rPr>
              <a:t>Aim</a:t>
            </a:r>
            <a:r>
              <a:rPr lang="en-US" altLang="en-US" sz="3600" dirty="0"/>
              <a:t> of the study is the desired out come of the study such as “Improvement of child immunization coverage”.   </a:t>
            </a:r>
          </a:p>
          <a:p>
            <a:pPr marL="0" indent="0" algn="l" rtl="0" eaLnBrk="1" hangingPunct="1">
              <a:lnSpc>
                <a:spcPct val="80000"/>
              </a:lnSpc>
              <a:buClr>
                <a:srgbClr val="CC3300"/>
              </a:buClr>
              <a:buFontTx/>
              <a:buNone/>
              <a:defRPr/>
            </a:pPr>
            <a:endParaRPr lang="en-US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15"/>
    </mc:Choice>
    <mc:Fallback xmlns="">
      <p:transition spd="slow" advTm="300015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BCB2E16-3AA9-480C-A65F-33CD6DAF90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Research questions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748329CB-7B28-4322-A818-6BA963E755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2325" y="1781175"/>
            <a:ext cx="10972800" cy="4667250"/>
          </a:xfrm>
        </p:spPr>
        <p:txBody>
          <a:bodyPr>
            <a:normAutofit fontScale="92500"/>
          </a:bodyPr>
          <a:lstStyle/>
          <a:p>
            <a:pPr algn="l" rtl="0"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altLang="en-US" sz="3600" dirty="0"/>
              <a:t>The term “</a:t>
            </a:r>
            <a:r>
              <a:rPr lang="en-US" altLang="en-US" sz="3600" b="1" dirty="0"/>
              <a:t>Research questions</a:t>
            </a:r>
            <a:r>
              <a:rPr lang="en-US" altLang="en-US" sz="3600" dirty="0"/>
              <a:t>” is similar to the study objectives and could replace them</a:t>
            </a:r>
          </a:p>
          <a:p>
            <a:pPr algn="l" rtl="0" eaLnBrk="1" hangingPunct="1">
              <a:lnSpc>
                <a:spcPct val="90000"/>
              </a:lnSpc>
              <a:buClr>
                <a:srgbClr val="FF0000"/>
              </a:buClr>
            </a:pPr>
            <a:endParaRPr lang="en-US" altLang="en-US" sz="3600" dirty="0"/>
          </a:p>
          <a:p>
            <a:pPr algn="l" rtl="0"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altLang="en-US" sz="3600" dirty="0"/>
              <a:t>The two terms “research questions” and “study objectives” could be seen for the same research but preferably not</a:t>
            </a:r>
          </a:p>
          <a:p>
            <a:pPr algn="l" rtl="0" eaLnBrk="1" hangingPunct="1">
              <a:lnSpc>
                <a:spcPct val="90000"/>
              </a:lnSpc>
              <a:buClr>
                <a:srgbClr val="FF0000"/>
              </a:buClr>
            </a:pPr>
            <a:endParaRPr lang="en-US" altLang="en-US" sz="3600" dirty="0"/>
          </a:p>
          <a:p>
            <a:pPr algn="l" rtl="0"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altLang="en-US" sz="3600" dirty="0"/>
              <a:t>If both are used try to match where each objective may require more than one question</a:t>
            </a: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endParaRPr lang="en-US" altLang="en-US" dirty="0"/>
          </a:p>
          <a:p>
            <a:pPr algn="l" rtl="0" eaLnBrk="1" hangingPunct="1">
              <a:lnSpc>
                <a:spcPct val="90000"/>
              </a:lnSpc>
            </a:pPr>
            <a:endParaRPr lang="en-US" altLang="en-US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61"/>
    </mc:Choice>
    <mc:Fallback xmlns="">
      <p:transition spd="slow" advTm="2726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3B50EA40-1958-4FA6-8A10-1A3F59D749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Research Hypothesis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DEB282EB-2B25-43A5-9DD8-CF0C5D8C4A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2285999"/>
            <a:ext cx="9601200" cy="4105275"/>
          </a:xfrm>
        </p:spPr>
        <p:txBody>
          <a:bodyPr>
            <a:normAutofit fontScale="77500" lnSpcReduction="20000"/>
          </a:bodyPr>
          <a:lstStyle/>
          <a:p>
            <a:pPr algn="l" rtl="0" eaLnBrk="1" hangingPunct="1">
              <a:lnSpc>
                <a:spcPct val="90000"/>
              </a:lnSpc>
              <a:spcAft>
                <a:spcPts val="1200"/>
              </a:spcAft>
              <a:buClr>
                <a:srgbClr val="FF0000"/>
              </a:buClr>
            </a:pPr>
            <a:r>
              <a:rPr lang="en-US" altLang="en-US" sz="3600" dirty="0"/>
              <a:t>The term “</a:t>
            </a:r>
            <a:r>
              <a:rPr lang="en-US" altLang="en-US" sz="3600" b="1" dirty="0"/>
              <a:t>Research Hypothesis</a:t>
            </a:r>
            <a:r>
              <a:rPr lang="en-US" altLang="en-US" sz="3600" dirty="0"/>
              <a:t>” is commonly used in analytic studies</a:t>
            </a:r>
          </a:p>
          <a:p>
            <a:pPr algn="l" rtl="0" eaLnBrk="1" hangingPunct="1">
              <a:lnSpc>
                <a:spcPct val="90000"/>
              </a:lnSpc>
              <a:spcAft>
                <a:spcPts val="1200"/>
              </a:spcAft>
              <a:buClr>
                <a:srgbClr val="FF0000"/>
              </a:buClr>
            </a:pPr>
            <a:endParaRPr lang="en-US" altLang="en-US" sz="3600" dirty="0"/>
          </a:p>
          <a:p>
            <a:pPr algn="l" rtl="0" eaLnBrk="1" hangingPunct="1">
              <a:lnSpc>
                <a:spcPct val="90000"/>
              </a:lnSpc>
              <a:spcAft>
                <a:spcPts val="1200"/>
              </a:spcAft>
              <a:buClr>
                <a:srgbClr val="FF0000"/>
              </a:buClr>
            </a:pPr>
            <a:r>
              <a:rPr lang="en-US" altLang="en-US" sz="3600" dirty="0"/>
              <a:t>Hypothesis is defined as “A predictive statement about relationships between independent and dependent variables”</a:t>
            </a:r>
          </a:p>
          <a:p>
            <a:pPr algn="l" rtl="0" eaLnBrk="1" hangingPunct="1">
              <a:lnSpc>
                <a:spcPct val="90000"/>
              </a:lnSpc>
              <a:spcAft>
                <a:spcPts val="1200"/>
              </a:spcAft>
              <a:buClr>
                <a:srgbClr val="FF0000"/>
              </a:buClr>
            </a:pPr>
            <a:endParaRPr lang="en-US" altLang="en-US" sz="3600" dirty="0"/>
          </a:p>
          <a:p>
            <a:pPr algn="l" rtl="0" eaLnBrk="1" hangingPunct="1">
              <a:lnSpc>
                <a:spcPct val="90000"/>
              </a:lnSpc>
              <a:spcAft>
                <a:spcPts val="1200"/>
              </a:spcAft>
              <a:buClr>
                <a:srgbClr val="FF0000"/>
              </a:buClr>
            </a:pPr>
            <a:r>
              <a:rPr lang="en-US" altLang="en-US" sz="3600" dirty="0"/>
              <a:t>In the text either it is written separate or under specific objectives</a:t>
            </a:r>
          </a:p>
          <a:p>
            <a:pPr marL="0" indent="0" algn="l" rtl="0" eaLnBrk="1" hangingPunct="1">
              <a:lnSpc>
                <a:spcPct val="90000"/>
              </a:lnSpc>
              <a:spcAft>
                <a:spcPts val="1200"/>
              </a:spcAft>
              <a:buClr>
                <a:srgbClr val="FF0000"/>
              </a:buClr>
              <a:buNone/>
            </a:pPr>
            <a:endParaRPr lang="en-US" altLang="en-US" sz="3600" dirty="0"/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endParaRPr lang="en-US" alt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468"/>
    </mc:Choice>
    <mc:Fallback xmlns="">
      <p:transition spd="slow" advTm="203468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46EF58F-440D-48DC-AC0A-B139D19069E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66800" y="2379887"/>
            <a:ext cx="10058399" cy="2098226"/>
          </a:xfrm>
        </p:spPr>
        <p:txBody>
          <a:bodyPr/>
          <a:lstStyle/>
          <a:p>
            <a:r>
              <a:rPr lang="en-US" altLang="en-US" sz="6600" dirty="0">
                <a:solidFill>
                  <a:srgbClr val="FF0000"/>
                </a:solidFill>
                <a:latin typeface="Arial Black" panose="020B0A04020102020204" pitchFamily="34" charset="0"/>
              </a:rPr>
              <a:t>Study variables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7"/>
    </mc:Choice>
    <mc:Fallback xmlns="">
      <p:transition spd="slow" advTm="1817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23853CB2-5813-4905-8CC1-4C907B2952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770501"/>
          </a:xfrm>
          <a:noFill/>
        </p:spPr>
        <p:txBody>
          <a:bodyPr/>
          <a:lstStyle/>
          <a:p>
            <a:pPr algn="ctr"/>
            <a:r>
              <a:rPr lang="en-US" altLang="en-US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Study variables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47DED2F0-2389-4545-8D56-383740CF7FBC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76275" y="1825625"/>
            <a:ext cx="11125200" cy="1879600"/>
          </a:xfrm>
        </p:spPr>
        <p:txBody>
          <a:bodyPr/>
          <a:lstStyle/>
          <a:p>
            <a:pPr algn="l" rtl="0">
              <a:buClr>
                <a:srgbClr val="000099"/>
              </a:buClr>
              <a:buFontTx/>
              <a:buNone/>
            </a:pPr>
            <a:r>
              <a:rPr lang="en-US" alt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variables are a group of characteristics of interest that investigator is welling to measure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3B226D-575C-4048-A0D7-3EFBEDEEB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1" y="3632200"/>
            <a:ext cx="10515600" cy="2860675"/>
          </a:xfrm>
        </p:spPr>
        <p:txBody>
          <a:bodyPr/>
          <a:lstStyle/>
          <a:p>
            <a:pPr marL="0" indent="0" algn="l" rtl="0">
              <a:buNone/>
            </a:pPr>
            <a:r>
              <a:rPr lang="en-US" altLang="en-US" sz="4000" dirty="0">
                <a:solidFill>
                  <a:srgbClr val="FF0000"/>
                </a:solidFill>
                <a:latin typeface="Arial Black" panose="020B0A04020102020204" pitchFamily="34" charset="0"/>
                <a:ea typeface="+mj-ea"/>
                <a:cs typeface="+mj-cs"/>
              </a:rPr>
              <a:t>Classification</a:t>
            </a:r>
          </a:p>
          <a:p>
            <a:pPr lvl="0" algn="l" rtl="0">
              <a:buClr>
                <a:srgbClr val="CC3300"/>
              </a:buClr>
            </a:pPr>
            <a:r>
              <a:rPr lang="en-US" altLang="en-US" sz="4000" dirty="0">
                <a:solidFill>
                  <a:prstClr val="black"/>
                </a:solidFill>
              </a:rPr>
              <a:t>Numeric variables</a:t>
            </a:r>
          </a:p>
          <a:p>
            <a:pPr lvl="0" algn="l" rtl="0">
              <a:buClr>
                <a:srgbClr val="CC3300"/>
              </a:buClr>
            </a:pPr>
            <a:r>
              <a:rPr lang="en-US" altLang="en-US" sz="4000" dirty="0">
                <a:solidFill>
                  <a:prstClr val="black"/>
                </a:solidFill>
              </a:rPr>
              <a:t>Categorical variables</a:t>
            </a:r>
          </a:p>
          <a:p>
            <a:pPr lvl="0" algn="l" rtl="0">
              <a:buClr>
                <a:srgbClr val="CC3300"/>
              </a:buClr>
            </a:pPr>
            <a:r>
              <a:rPr lang="en-US" altLang="en-US" sz="4000" dirty="0">
                <a:solidFill>
                  <a:prstClr val="black"/>
                </a:solidFill>
              </a:rPr>
              <a:t>Composite variable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6024"/>
    </mc:Choice>
    <mc:Fallback xmlns="">
      <p:transition spd="slow" advTm="916024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D7057F7F-057B-439F-878E-4EF0B811E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685800"/>
            <a:ext cx="9886950" cy="14859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Dependent and independent variables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B020F556-33D1-4071-A31D-8781761B2C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l" rtl="0">
              <a:lnSpc>
                <a:spcPct val="120000"/>
              </a:lnSpc>
              <a:buClr>
                <a:srgbClr val="000099"/>
              </a:buClr>
              <a:buFontTx/>
              <a:buNone/>
            </a:pPr>
            <a:r>
              <a:rPr lang="en-US" altLang="en-US" sz="3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Dependent variable </a:t>
            </a:r>
            <a:r>
              <a:rPr lang="en-US" alt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the variable of concern for the investigator that can be influenced by other variables</a:t>
            </a:r>
          </a:p>
          <a:p>
            <a:pPr algn="l" rtl="0">
              <a:lnSpc>
                <a:spcPct val="120000"/>
              </a:lnSpc>
              <a:buClr>
                <a:srgbClr val="000099"/>
              </a:buClr>
              <a:buFontTx/>
              <a:buNone/>
            </a:pPr>
            <a:r>
              <a:rPr lang="en-US" altLang="en-US" sz="3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 variables </a:t>
            </a:r>
            <a:r>
              <a:rPr lang="en-US" altLang="en-US" sz="3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variables that may affect the dependent variable</a:t>
            </a:r>
          </a:p>
          <a:p>
            <a:pPr algn="l" rtl="0">
              <a:lnSpc>
                <a:spcPct val="120000"/>
              </a:lnSpc>
              <a:buClr>
                <a:srgbClr val="000099"/>
              </a:buClr>
              <a:buFontTx/>
              <a:buNone/>
            </a:pPr>
            <a:endParaRPr lang="en-US" altLang="en-US" sz="3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>
              <a:buClr>
                <a:srgbClr val="000099"/>
              </a:buClr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Question:</a:t>
            </a:r>
          </a:p>
          <a:p>
            <a:pPr algn="l" rtl="0">
              <a:buClr>
                <a:srgbClr val="000099"/>
              </a:buClr>
              <a:buFontTx/>
              <a:buNone/>
            </a:pPr>
            <a:r>
              <a:rPr lang="en-US" alt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Anemia a dependent variable?!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8"/>
    </mc:Choice>
    <mc:Fallback xmlns="">
      <p:transition spd="slow" advTm="608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EA053368-7D26-435F-9918-F9AE86F8BC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n-US" altLang="en-US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Study variables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3B80EC-1BAE-4D36-8D78-EFE2C6432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altLang="en-US" sz="4000" dirty="0">
                <a:solidFill>
                  <a:srgbClr val="FF0000"/>
                </a:solidFill>
                <a:latin typeface="Arial Black" panose="020B0A04020102020204" pitchFamily="34" charset="0"/>
                <a:ea typeface="+mj-ea"/>
                <a:cs typeface="+mj-cs"/>
              </a:rPr>
              <a:t>Types</a:t>
            </a:r>
            <a:endParaRPr lang="en-US" sz="4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48E6844B-53D9-4A8F-952B-CD82BF9DAC22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algn="l" rtl="0">
              <a:buClr>
                <a:srgbClr val="CC3300"/>
              </a:buClr>
            </a:pPr>
            <a:r>
              <a:rPr lang="en-US" altLang="en-US" sz="4800" b="1" dirty="0">
                <a:solidFill>
                  <a:schemeClr val="tx1"/>
                </a:solidFill>
              </a:rPr>
              <a:t>Universal variables</a:t>
            </a:r>
          </a:p>
          <a:p>
            <a:pPr algn="l" rtl="0">
              <a:buClr>
                <a:srgbClr val="CC3300"/>
              </a:buClr>
            </a:pPr>
            <a:endParaRPr lang="en-US" altLang="en-US" sz="4800" b="1" dirty="0">
              <a:solidFill>
                <a:schemeClr val="tx1"/>
              </a:solidFill>
            </a:endParaRPr>
          </a:p>
          <a:p>
            <a:pPr algn="l" rtl="0">
              <a:buClr>
                <a:srgbClr val="CC3300"/>
              </a:buClr>
            </a:pPr>
            <a:r>
              <a:rPr lang="en-US" altLang="en-US" sz="4800" b="1" dirty="0">
                <a:solidFill>
                  <a:schemeClr val="tx1"/>
                </a:solidFill>
              </a:rPr>
              <a:t>Variables related to the study</a:t>
            </a:r>
          </a:p>
          <a:p>
            <a:pPr algn="l" rtl="0">
              <a:buClr>
                <a:srgbClr val="CC3300"/>
              </a:buClr>
            </a:pPr>
            <a:endParaRPr lang="en-US" altLang="en-US" sz="4800" b="1" dirty="0">
              <a:solidFill>
                <a:schemeClr val="tx1"/>
              </a:solidFill>
            </a:endParaRPr>
          </a:p>
          <a:p>
            <a:pPr algn="l" rtl="0">
              <a:buClr>
                <a:srgbClr val="CC3300"/>
              </a:buClr>
            </a:pPr>
            <a:r>
              <a:rPr lang="en-US" altLang="en-US" sz="4800" b="1" dirty="0">
                <a:solidFill>
                  <a:schemeClr val="tx1"/>
                </a:solidFill>
              </a:rPr>
              <a:t>Time variables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C2D37-C7A1-4171-B533-1478FB5734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altLang="en-US" sz="4000" dirty="0">
                <a:solidFill>
                  <a:srgbClr val="FF0000"/>
                </a:solidFill>
                <a:latin typeface="Arial Black" panose="020B0A04020102020204" pitchFamily="34" charset="0"/>
                <a:ea typeface="+mj-ea"/>
                <a:cs typeface="+mj-cs"/>
              </a:rPr>
              <a:t>Definitions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3979D-89C5-46F7-AD7B-6B1DB3A7083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55000" lnSpcReduction="20000"/>
          </a:bodyPr>
          <a:lstStyle/>
          <a:p>
            <a:pPr lvl="0" algn="l" rtl="0">
              <a:buClr>
                <a:srgbClr val="CC3300"/>
              </a:buClr>
            </a:pPr>
            <a:r>
              <a:rPr lang="en-US" altLang="en-US" sz="4800" b="1" dirty="0">
                <a:solidFill>
                  <a:schemeClr val="tx1"/>
                </a:solidFill>
              </a:rPr>
              <a:t>Conceptual definition</a:t>
            </a:r>
          </a:p>
          <a:p>
            <a:pPr lvl="0" algn="l" rtl="0">
              <a:buClr>
                <a:srgbClr val="CC3300"/>
              </a:buClr>
            </a:pPr>
            <a:endParaRPr lang="en-US" altLang="en-US" sz="4800" b="1" dirty="0">
              <a:solidFill>
                <a:schemeClr val="tx1"/>
              </a:solidFill>
            </a:endParaRPr>
          </a:p>
          <a:p>
            <a:pPr lvl="0" algn="l" rtl="0">
              <a:buClr>
                <a:srgbClr val="CC3300"/>
              </a:buClr>
            </a:pPr>
            <a:r>
              <a:rPr lang="en-US" altLang="en-US" sz="4800" b="1" dirty="0">
                <a:solidFill>
                  <a:schemeClr val="tx1"/>
                </a:solidFill>
              </a:rPr>
              <a:t>Operational definition</a:t>
            </a:r>
          </a:p>
          <a:p>
            <a:pPr algn="l" rt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266"/>
    </mc:Choice>
    <mc:Fallback xmlns="">
      <p:transition spd="slow" advTm="184266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0A5D1901-5048-4CB4-AA84-91615B5A7B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n-US" altLang="en-US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Scale of variable measurement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AF0128B6-8F70-4A80-893C-F0210A2AC8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Clr>
                <a:srgbClr val="CC3300"/>
              </a:buClr>
              <a:buNone/>
            </a:pPr>
            <a:endParaRPr lang="en-US" altLang="en-US" sz="4400" dirty="0">
              <a:solidFill>
                <a:srgbClr val="000099"/>
              </a:solidFill>
            </a:endParaRPr>
          </a:p>
          <a:p>
            <a:pPr algn="l" rtl="0">
              <a:buClr>
                <a:srgbClr val="CC3300"/>
              </a:buClr>
            </a:pPr>
            <a:r>
              <a:rPr lang="en-US" alt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lang="en-US" alt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Yes-No, Male-Female</a:t>
            </a:r>
          </a:p>
          <a:p>
            <a:pPr algn="l" rtl="0">
              <a:buClr>
                <a:srgbClr val="CC3300"/>
              </a:buClr>
            </a:pPr>
            <a:r>
              <a:rPr lang="en-US" alt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Ordinal</a:t>
            </a:r>
            <a:r>
              <a:rPr lang="en-US" alt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mild - moderate - sever</a:t>
            </a:r>
          </a:p>
          <a:p>
            <a:pPr algn="l" rtl="0">
              <a:buClr>
                <a:srgbClr val="CC3300"/>
              </a:buClr>
            </a:pPr>
            <a:r>
              <a:rPr lang="en-US" alt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Interval</a:t>
            </a:r>
            <a:r>
              <a:rPr lang="en-US" alt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0-6, 7-12, 13-18, 19+</a:t>
            </a:r>
          </a:p>
          <a:p>
            <a:pPr algn="l" rtl="0">
              <a:buClr>
                <a:srgbClr val="CC3300"/>
              </a:buClr>
            </a:pPr>
            <a:r>
              <a:rPr lang="en-US" alt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en-US" alt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as BMI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23"/>
    </mc:Choice>
    <mc:Fallback xmlns="">
      <p:transition spd="slow" advTm="43323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46EF58F-440D-48DC-AC0A-B139D19069E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66800" y="2379887"/>
            <a:ext cx="10058399" cy="2098226"/>
          </a:xfrm>
        </p:spPr>
        <p:txBody>
          <a:bodyPr/>
          <a:lstStyle/>
          <a:p>
            <a:r>
              <a:rPr lang="en-US" altLang="en-US" sz="6600" dirty="0">
                <a:solidFill>
                  <a:srgbClr val="FF0000"/>
                </a:solidFill>
                <a:latin typeface="Arial Black" panose="020B0A04020102020204" pitchFamily="34" charset="0"/>
              </a:rPr>
              <a:t>Data collection tool</a:t>
            </a:r>
          </a:p>
        </p:txBody>
      </p:sp>
    </p:spTree>
    <p:extLst>
      <p:ext uri="{BB962C8B-B14F-4D97-AF65-F5344CB8AC3E}">
        <p14:creationId xmlns:p14="http://schemas.microsoft.com/office/powerpoint/2010/main" val="399412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2"/>
    </mc:Choice>
    <mc:Fallback xmlns="">
      <p:transition spd="slow" advTm="1312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D4A5EB6-3866-424A-8F0C-AF22BFBB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Examples </a:t>
            </a:r>
            <a:endParaRPr lang="ar-SA" dirty="0"/>
          </a:p>
        </p:txBody>
      </p:sp>
      <p:sp>
        <p:nvSpPr>
          <p:cNvPr id="9" name="عنصر نائب للمحتوى 8">
            <a:extLst>
              <a:ext uri="{FF2B5EF4-FFF2-40B4-BE49-F238E27FC236}">
                <a16:creationId xmlns:a16="http://schemas.microsoft.com/office/drawing/2014/main" id="{E78D7E63-3E68-49BD-8428-CCD3F728F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7330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0"/>
    </mc:Choice>
    <mc:Fallback xmlns="">
      <p:transition spd="slow" advTm="188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EE16F68-8F40-4ED4-A242-A4FBABB9A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137793">
            <a:off x="1295400" y="2686050"/>
            <a:ext cx="9601200" cy="1485900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</a:rPr>
              <a:t>Thank you </a:t>
            </a:r>
            <a:endParaRPr lang="ar-SA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36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theme1.xml><?xml version="1.0" encoding="utf-8"?>
<a:theme xmlns:a="http://schemas.openxmlformats.org/drawingml/2006/main" name="قص">
  <a:themeElements>
    <a:clrScheme name="قص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قص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قص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TM10001105[[fn=قص]]</Template>
  <TotalTime>1343</TotalTime>
  <Words>1042</Words>
  <Application>Microsoft Office PowerPoint</Application>
  <PresentationFormat>شاشة عريضة</PresentationFormat>
  <Paragraphs>224</Paragraphs>
  <Slides>35</Slides>
  <Notes>17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35</vt:i4>
      </vt:variant>
    </vt:vector>
  </HeadingPairs>
  <TitlesOfParts>
    <vt:vector size="43" baseType="lpstr">
      <vt:lpstr>Angsana New</vt:lpstr>
      <vt:lpstr>Arial</vt:lpstr>
      <vt:lpstr>Arial Black</vt:lpstr>
      <vt:lpstr>Calibri</vt:lpstr>
      <vt:lpstr>Franklin Gothic Book</vt:lpstr>
      <vt:lpstr>Times New Roman</vt:lpstr>
      <vt:lpstr>Wingdings</vt:lpstr>
      <vt:lpstr>قص</vt:lpstr>
      <vt:lpstr>Research topic selection</vt:lpstr>
      <vt:lpstr>Research Steps</vt:lpstr>
      <vt:lpstr>Formulation of the topic</vt:lpstr>
      <vt:lpstr>Formulation of the topic</vt:lpstr>
      <vt:lpstr>Title of Research:</vt:lpstr>
      <vt:lpstr>Title of Research should be:</vt:lpstr>
      <vt:lpstr>Title of Research should avoid:</vt:lpstr>
      <vt:lpstr>Example of topics</vt:lpstr>
      <vt:lpstr>عرض تقديمي في PowerPoint</vt:lpstr>
      <vt:lpstr>Research Steps</vt:lpstr>
      <vt:lpstr>Problem Statement</vt:lpstr>
      <vt:lpstr>Introduction</vt:lpstr>
      <vt:lpstr>Problem Statement</vt:lpstr>
      <vt:lpstr>What information should be included in the statement of the problem?</vt:lpstr>
      <vt:lpstr>Justification of the study</vt:lpstr>
      <vt:lpstr>Research Steps</vt:lpstr>
      <vt:lpstr>Study objectives &amp; Study variables</vt:lpstr>
      <vt:lpstr>Study objectives</vt:lpstr>
      <vt:lpstr>Study objectives</vt:lpstr>
      <vt:lpstr>General Objectives</vt:lpstr>
      <vt:lpstr>Examples</vt:lpstr>
      <vt:lpstr>Specific Objectives</vt:lpstr>
      <vt:lpstr>عرض تقديمي في PowerPoint</vt:lpstr>
      <vt:lpstr>Study Objectives Should be:</vt:lpstr>
      <vt:lpstr>Purpose and Aim</vt:lpstr>
      <vt:lpstr>Research questions</vt:lpstr>
      <vt:lpstr>Research Hypothesis</vt:lpstr>
      <vt:lpstr>Study variables</vt:lpstr>
      <vt:lpstr>Study variables</vt:lpstr>
      <vt:lpstr>Dependent and independent variables</vt:lpstr>
      <vt:lpstr>Study variables</vt:lpstr>
      <vt:lpstr>Scale of variable measurement</vt:lpstr>
      <vt:lpstr>Data collection tool</vt:lpstr>
      <vt:lpstr>Examples 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Yehia Abed</dc:creator>
  <cp:lastModifiedBy>mohammed zimo</cp:lastModifiedBy>
  <cp:revision>26</cp:revision>
  <dcterms:created xsi:type="dcterms:W3CDTF">2019-08-16T07:14:05Z</dcterms:created>
  <dcterms:modified xsi:type="dcterms:W3CDTF">2021-03-11T07:42:10Z</dcterms:modified>
</cp:coreProperties>
</file>