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78" r:id="rId13"/>
    <p:sldId id="298" r:id="rId14"/>
    <p:sldId id="271" r:id="rId15"/>
    <p:sldId id="306" r:id="rId16"/>
    <p:sldId id="307" r:id="rId17"/>
    <p:sldId id="308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97" r:id="rId26"/>
    <p:sldId id="282" r:id="rId27"/>
    <p:sldId id="283" r:id="rId28"/>
    <p:sldId id="290" r:id="rId29"/>
    <p:sldId id="281" r:id="rId30"/>
    <p:sldId id="299" r:id="rId31"/>
    <p:sldId id="304" r:id="rId32"/>
    <p:sldId id="300" r:id="rId33"/>
    <p:sldId id="285" r:id="rId34"/>
    <p:sldId id="287" r:id="rId35"/>
    <p:sldId id="288" r:id="rId36"/>
    <p:sldId id="295" r:id="rId37"/>
    <p:sldId id="301" r:id="rId38"/>
    <p:sldId id="291" r:id="rId39"/>
    <p:sldId id="292" r:id="rId40"/>
    <p:sldId id="293" r:id="rId41"/>
    <p:sldId id="294" r:id="rId42"/>
    <p:sldId id="296" r:id="rId43"/>
    <p:sldId id="305" r:id="rId44"/>
    <p:sldId id="303" r:id="rId45"/>
    <p:sldId id="302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EF5CA1-91E3-42C1-8745-DBF9E00E35E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0C827F-C14B-4C7B-95EB-EF5CD9684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750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C827F-C14B-4C7B-95EB-EF5CD968432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05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C827F-C14B-4C7B-95EB-EF5CD96843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55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C827F-C14B-4C7B-95EB-EF5CD968432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780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F4D0B-44EC-431D-85E3-5345F2A29D1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F13C-3F5E-4307-84B7-191FAAD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344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F4D0B-44EC-431D-85E3-5345F2A29D1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F13C-3F5E-4307-84B7-191FAAD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17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F4D0B-44EC-431D-85E3-5345F2A29D1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F13C-3F5E-4307-84B7-191FAAD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11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F4D0B-44EC-431D-85E3-5345F2A29D1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F13C-3F5E-4307-84B7-191FAAD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403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F4D0B-44EC-431D-85E3-5345F2A29D1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F13C-3F5E-4307-84B7-191FAAD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147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F4D0B-44EC-431D-85E3-5345F2A29D1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F13C-3F5E-4307-84B7-191FAAD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89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F4D0B-44EC-431D-85E3-5345F2A29D1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F13C-3F5E-4307-84B7-191FAAD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143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F4D0B-44EC-431D-85E3-5345F2A29D1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F13C-3F5E-4307-84B7-191FAAD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21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F4D0B-44EC-431D-85E3-5345F2A29D1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F13C-3F5E-4307-84B7-191FAAD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212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F4D0B-44EC-431D-85E3-5345F2A29D1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F13C-3F5E-4307-84B7-191FAAD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963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F4D0B-44EC-431D-85E3-5345F2A29D1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4F13C-3F5E-4307-84B7-191FAAD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44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F4D0B-44EC-431D-85E3-5345F2A29D15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4F13C-3F5E-4307-84B7-191FAAD98C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25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62000" y="838200"/>
            <a:ext cx="7772400" cy="1470025"/>
          </a:xfrm>
        </p:spPr>
        <p:txBody>
          <a:bodyPr>
            <a:noAutofit/>
          </a:bodyPr>
          <a:lstStyle/>
          <a:p>
            <a:r>
              <a:rPr lang="en-US" sz="6000" dirty="0" smtClean="0">
                <a:latin typeface="Cooper Black" pitchFamily="18" charset="0"/>
              </a:rPr>
              <a:t>Embryology of Endocrine system</a:t>
            </a:r>
            <a:endParaRPr lang="en-US" sz="6000" dirty="0">
              <a:latin typeface="Cooper Black" pitchFamily="18" charset="0"/>
            </a:endParaRP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116" y="2625683"/>
            <a:ext cx="3999484" cy="2251117"/>
          </a:xfrm>
          <a:prstGeom prst="rect">
            <a:avLst/>
          </a:prstGeom>
        </p:spPr>
      </p:pic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5105400"/>
            <a:ext cx="6858000" cy="1524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Rounded MT Bold" pitchFamily="34" charset="0"/>
              </a:rPr>
              <a:t>Dr. Amjad A. Abu Alqumboz</a:t>
            </a:r>
          </a:p>
          <a:p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</a:rPr>
              <a:t>Palestinian Board of General </a:t>
            </a:r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</a:rPr>
              <a:t>Surgery</a:t>
            </a:r>
          </a:p>
          <a:p>
            <a:r>
              <a:rPr lang="en-US" sz="2400" dirty="0" smtClean="0">
                <a:solidFill>
                  <a:srgbClr val="0070C0"/>
                </a:solidFill>
                <a:latin typeface="Arial Rounded MT Bold" pitchFamily="34" charset="0"/>
              </a:rPr>
              <a:t>Al Makassed hospital – Jerusalem </a:t>
            </a:r>
            <a:endParaRPr lang="en-US" sz="2400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78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905000"/>
            <a:ext cx="5257800" cy="4359593"/>
          </a:xfrm>
        </p:spPr>
      </p:pic>
      <p:sp>
        <p:nvSpPr>
          <p:cNvPr id="5" name="عنوان 1"/>
          <p:cNvSpPr txBox="1">
            <a:spLocks/>
          </p:cNvSpPr>
          <p:nvPr/>
        </p:nvSpPr>
        <p:spPr>
          <a:xfrm>
            <a:off x="762000" y="762000"/>
            <a:ext cx="7772400" cy="708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C00000"/>
                </a:solidFill>
              </a:rPr>
              <a:t>Inner cell mass (</a:t>
            </a:r>
            <a:r>
              <a:rPr lang="en-US" b="1" dirty="0" err="1" smtClean="0">
                <a:solidFill>
                  <a:srgbClr val="C00000"/>
                </a:solidFill>
              </a:rPr>
              <a:t>embryoblast</a:t>
            </a:r>
            <a:r>
              <a:rPr lang="en-US" b="1" dirty="0" smtClean="0">
                <a:solidFill>
                  <a:srgbClr val="C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8665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>
            <a:normAutofit/>
          </a:bodyPr>
          <a:lstStyle/>
          <a:p>
            <a:pPr>
              <a:buFont typeface="Wingdings"/>
              <a:buChar char="Ø"/>
            </a:pPr>
            <a:r>
              <a:rPr lang="en-US" sz="3600" u="sng" dirty="0" err="1" smtClean="0"/>
              <a:t>Epiblast</a:t>
            </a:r>
            <a:r>
              <a:rPr lang="en-US" sz="3600" u="sng" dirty="0" smtClean="0"/>
              <a:t> :  </a:t>
            </a:r>
          </a:p>
          <a:p>
            <a:pPr marL="0" indent="0">
              <a:buNone/>
            </a:pPr>
            <a:r>
              <a:rPr lang="en-US" sz="3600" dirty="0" smtClean="0"/>
              <a:t>               contribute to the main embryo</a:t>
            </a:r>
          </a:p>
          <a:p>
            <a:pPr marL="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             form a primitive streak</a:t>
            </a:r>
          </a:p>
          <a:p>
            <a:pPr marL="0" indent="0">
              <a:buNone/>
            </a:pPr>
            <a:endParaRPr lang="en-US" sz="2000" dirty="0" smtClean="0"/>
          </a:p>
          <a:p>
            <a:pPr>
              <a:buFont typeface="Wingdings"/>
              <a:buChar char="Ø"/>
            </a:pPr>
            <a:r>
              <a:rPr lang="en-US" sz="3600" u="sng" dirty="0" smtClean="0"/>
              <a:t>Hypoblast </a:t>
            </a:r>
            <a:r>
              <a:rPr lang="en-US" sz="3600" dirty="0" smtClean="0"/>
              <a:t>:</a:t>
            </a:r>
          </a:p>
          <a:p>
            <a:pPr marL="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             contribute partially to the yolk sac</a:t>
            </a:r>
          </a:p>
          <a:p>
            <a:pPr marL="0" indent="0">
              <a:buNone/>
            </a:pPr>
            <a:r>
              <a:rPr lang="en-US" sz="3600" dirty="0"/>
              <a:t> </a:t>
            </a:r>
            <a:r>
              <a:rPr lang="en-US" sz="3600" dirty="0" smtClean="0"/>
              <a:t>              the remainder &gt;&gt; apoptosis</a:t>
            </a:r>
            <a:endParaRPr lang="en-US" sz="3600" dirty="0"/>
          </a:p>
        </p:txBody>
      </p:sp>
      <p:sp>
        <p:nvSpPr>
          <p:cNvPr id="4" name="عنوان 1"/>
          <p:cNvSpPr txBox="1">
            <a:spLocks/>
          </p:cNvSpPr>
          <p:nvPr/>
        </p:nvSpPr>
        <p:spPr>
          <a:xfrm>
            <a:off x="762000" y="762000"/>
            <a:ext cx="7772400" cy="708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C00000"/>
                </a:solidFill>
              </a:rPr>
              <a:t>Inner cell mass (</a:t>
            </a:r>
            <a:r>
              <a:rPr lang="en-US" b="1" dirty="0" err="1" smtClean="0">
                <a:solidFill>
                  <a:srgbClr val="C00000"/>
                </a:solidFill>
              </a:rPr>
              <a:t>embryoblast</a:t>
            </a:r>
            <a:r>
              <a:rPr lang="en-US" b="1" dirty="0" smtClean="0">
                <a:solidFill>
                  <a:srgbClr val="C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0945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51274"/>
            <a:ext cx="5995786" cy="612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65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04800"/>
            <a:ext cx="8305800" cy="182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 err="1" smtClean="0"/>
              <a:t>Epiblast</a:t>
            </a:r>
            <a:r>
              <a:rPr lang="en-US" sz="4000" b="1" dirty="0"/>
              <a:t>, </a:t>
            </a:r>
            <a:endParaRPr lang="en-US" sz="4000" b="1" dirty="0" smtClean="0"/>
          </a:p>
          <a:p>
            <a:r>
              <a:rPr lang="en-US" dirty="0" smtClean="0"/>
              <a:t>differentiates </a:t>
            </a:r>
            <a:r>
              <a:rPr lang="en-US" dirty="0"/>
              <a:t>into the three primary germ layers, </a:t>
            </a:r>
            <a:r>
              <a:rPr lang="en-US" dirty="0" smtClean="0"/>
              <a:t>ectoderm</a:t>
            </a:r>
            <a:r>
              <a:rPr lang="en-US" dirty="0"/>
              <a:t>, </a:t>
            </a:r>
            <a:r>
              <a:rPr lang="en-US" dirty="0" smtClean="0"/>
              <a:t>mesoderm</a:t>
            </a:r>
            <a:r>
              <a:rPr lang="en-US" dirty="0"/>
              <a:t>, and </a:t>
            </a:r>
            <a:r>
              <a:rPr lang="en-US" dirty="0" smtClean="0"/>
              <a:t>endoderm.</a:t>
            </a:r>
          </a:p>
        </p:txBody>
      </p:sp>
      <p:pic>
        <p:nvPicPr>
          <p:cNvPr id="1026" name="Picture 2" descr="What Is The Germ Layer Made Up O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9" t="16503" r="3316" b="10856"/>
          <a:stretch/>
        </p:blipFill>
        <p:spPr bwMode="auto">
          <a:xfrm>
            <a:off x="1295400" y="2286000"/>
            <a:ext cx="6558116" cy="426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65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867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500" dirty="0" smtClean="0"/>
              <a:t>      </a:t>
            </a:r>
            <a:r>
              <a:rPr lang="en-US" sz="3500" b="1" dirty="0" smtClean="0">
                <a:solidFill>
                  <a:srgbClr val="FF0000"/>
                </a:solidFill>
              </a:rPr>
              <a:t># Ectoderm (outer) :  </a:t>
            </a:r>
          </a:p>
          <a:p>
            <a:pPr marL="0" indent="0">
              <a:buNone/>
            </a:pPr>
            <a:r>
              <a:rPr lang="en-US" dirty="0" smtClean="0"/>
              <a:t>epidermis of skin , epithelial lining of mouth &amp; rectum , </a:t>
            </a:r>
            <a:r>
              <a:rPr lang="en-US" b="1" dirty="0" smtClean="0"/>
              <a:t>nervous system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sz="3500" b="1" dirty="0" smtClean="0">
                <a:solidFill>
                  <a:srgbClr val="FF0000"/>
                </a:solidFill>
              </a:rPr>
              <a:t># Mesoderm (middle) : </a:t>
            </a:r>
          </a:p>
          <a:p>
            <a:pPr marL="0" indent="0">
              <a:buNone/>
            </a:pPr>
            <a:r>
              <a:rPr lang="en-US" dirty="0" smtClean="0"/>
              <a:t>skeleton , muscle , dermis of skin , circulatory system , excretory sys. “</a:t>
            </a:r>
            <a:r>
              <a:rPr lang="en-US" b="1" dirty="0" smtClean="0"/>
              <a:t>ADRENAL CORTEX</a:t>
            </a:r>
            <a:r>
              <a:rPr lang="en-US" dirty="0" smtClean="0"/>
              <a:t>” , reproductive syst. , outer layers of respiratory &amp; digestive sys.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500" dirty="0" smtClean="0"/>
              <a:t>      </a:t>
            </a:r>
            <a:r>
              <a:rPr lang="en-US" sz="3500" b="1" dirty="0" smtClean="0">
                <a:solidFill>
                  <a:srgbClr val="FF0000"/>
                </a:solidFill>
              </a:rPr>
              <a:t># Endoderm (inner) :</a:t>
            </a:r>
          </a:p>
          <a:p>
            <a:pPr marL="0" indent="0">
              <a:buNone/>
            </a:pPr>
            <a:r>
              <a:rPr lang="en-US" dirty="0" smtClean="0"/>
              <a:t>Epithelial lining of respiratory &amp; digestive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65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47" t="27304" r="14260" b="35625"/>
          <a:stretch/>
        </p:blipFill>
        <p:spPr bwMode="auto">
          <a:xfrm>
            <a:off x="455270" y="1366684"/>
            <a:ext cx="8383930" cy="4424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665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Ectoderm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5334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&gt;&gt; Surface ectoderm : epithelium</a:t>
            </a:r>
          </a:p>
          <a:p>
            <a:pPr marL="0" indent="0">
              <a:buNone/>
            </a:pPr>
            <a:r>
              <a:rPr lang="en-US" dirty="0" smtClean="0"/>
              <a:t>&gt;&gt; </a:t>
            </a:r>
            <a:r>
              <a:rPr lang="en-US" dirty="0" err="1" smtClean="0"/>
              <a:t>Neuro</a:t>
            </a:r>
            <a:r>
              <a:rPr lang="en-US" dirty="0"/>
              <a:t>-</a:t>
            </a:r>
            <a:r>
              <a:rPr lang="en-US" dirty="0" smtClean="0"/>
              <a:t>ectoderm </a:t>
            </a:r>
          </a:p>
          <a:p>
            <a:pPr marL="0" indent="0">
              <a:buNone/>
            </a:pPr>
            <a:r>
              <a:rPr lang="en-US" sz="3800" b="1" dirty="0">
                <a:solidFill>
                  <a:srgbClr val="FF0000"/>
                </a:solidFill>
              </a:rPr>
              <a:t> </a:t>
            </a:r>
            <a:r>
              <a:rPr lang="en-US" sz="3800" b="1" dirty="0" smtClean="0">
                <a:solidFill>
                  <a:srgbClr val="FF0000"/>
                </a:solidFill>
              </a:rPr>
              <a:t>         1. Neural tube :  </a:t>
            </a:r>
            <a:r>
              <a:rPr lang="en-US" sz="3300" dirty="0" smtClean="0"/>
              <a:t>CNS neurons </a:t>
            </a:r>
            <a:endParaRPr lang="en-US" sz="3800" dirty="0" smtClean="0"/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i="1" u="sng" dirty="0" smtClean="0"/>
              <a:t>Forebrain</a:t>
            </a:r>
            <a:r>
              <a:rPr lang="en-US" i="1" u="sng" dirty="0"/>
              <a:t> (</a:t>
            </a:r>
            <a:r>
              <a:rPr lang="en-US" i="1" u="sng" dirty="0" smtClean="0"/>
              <a:t>pros encephalon) </a:t>
            </a:r>
            <a:r>
              <a:rPr lang="en-US" dirty="0" smtClean="0"/>
              <a:t>&gt; </a:t>
            </a:r>
            <a:r>
              <a:rPr lang="en-US" dirty="0"/>
              <a:t>develop into the telencephalon (cerebrum) and the diencephalon </a:t>
            </a:r>
            <a:r>
              <a:rPr lang="en-US" dirty="0" smtClean="0"/>
              <a:t>(optic </a:t>
            </a:r>
            <a:r>
              <a:rPr lang="en-US" dirty="0"/>
              <a:t>vesicles and </a:t>
            </a:r>
            <a:r>
              <a:rPr lang="en-US" b="1" dirty="0"/>
              <a:t>hypothalamus</a:t>
            </a:r>
            <a:r>
              <a:rPr lang="en-US" dirty="0" smtClean="0"/>
              <a:t>).</a:t>
            </a:r>
          </a:p>
          <a:p>
            <a:pPr marL="0" indent="0">
              <a:buNone/>
            </a:pPr>
            <a:endParaRPr lang="en-US" sz="1800" dirty="0" smtClean="0"/>
          </a:p>
          <a:p>
            <a:pPr>
              <a:buFontTx/>
              <a:buChar char="-"/>
            </a:pPr>
            <a:r>
              <a:rPr lang="en-US" i="1" u="sng" dirty="0" smtClean="0"/>
              <a:t>Midbrain</a:t>
            </a:r>
            <a:r>
              <a:rPr lang="en-US" i="1" u="sng" dirty="0"/>
              <a:t> (</a:t>
            </a:r>
            <a:r>
              <a:rPr lang="en-US" i="1" u="sng" dirty="0" err="1" smtClean="0"/>
              <a:t>mes</a:t>
            </a:r>
            <a:r>
              <a:rPr lang="en-US" i="1" u="sng" dirty="0" smtClean="0"/>
              <a:t> encephalon) </a:t>
            </a:r>
            <a:r>
              <a:rPr lang="en-US" dirty="0" smtClean="0"/>
              <a:t>&gt; stays </a:t>
            </a:r>
            <a:r>
              <a:rPr lang="en-US" dirty="0"/>
              <a:t>as the midbrain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i="1" u="sng" dirty="0" smtClean="0"/>
              <a:t>Hindbrain</a:t>
            </a:r>
            <a:r>
              <a:rPr lang="en-US" i="1" u="sng" dirty="0"/>
              <a:t> (</a:t>
            </a:r>
            <a:r>
              <a:rPr lang="en-US" i="1" u="sng" dirty="0" smtClean="0"/>
              <a:t>rhomb encephalon</a:t>
            </a:r>
            <a:r>
              <a:rPr lang="en-US" dirty="0"/>
              <a:t>) </a:t>
            </a:r>
            <a:r>
              <a:rPr lang="en-US" dirty="0" smtClean="0"/>
              <a:t>&gt; </a:t>
            </a:r>
            <a:r>
              <a:rPr lang="en-US" dirty="0"/>
              <a:t>develops into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</a:t>
            </a:r>
            <a:r>
              <a:rPr lang="en-US" dirty="0"/>
              <a:t> </a:t>
            </a:r>
            <a:r>
              <a:rPr lang="en-US" dirty="0" err="1"/>
              <a:t>metencephalon</a:t>
            </a:r>
            <a:r>
              <a:rPr lang="en-US" dirty="0"/>
              <a:t> (the pons and cerebellum) and the </a:t>
            </a:r>
            <a:r>
              <a:rPr lang="en-US" dirty="0" err="1"/>
              <a:t>myelencephalon</a:t>
            </a:r>
            <a:r>
              <a:rPr lang="en-US" dirty="0"/>
              <a:t> (the </a:t>
            </a:r>
            <a:r>
              <a:rPr lang="en-US" dirty="0" smtClean="0"/>
              <a:t>medulla </a:t>
            </a:r>
            <a:r>
              <a:rPr lang="en-US" dirty="0"/>
              <a:t>oblongata</a:t>
            </a:r>
            <a:r>
              <a:rPr lang="en-US" dirty="0" smtClean="0"/>
              <a:t>).</a:t>
            </a:r>
          </a:p>
          <a:p>
            <a:pPr marL="0" indent="0">
              <a:buNone/>
            </a:pPr>
            <a:endParaRPr lang="en-US" sz="1700" dirty="0" smtClean="0"/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i="1" u="sng" dirty="0" smtClean="0"/>
              <a:t>Spinal </a:t>
            </a:r>
            <a:r>
              <a:rPr lang="en-US" i="1" u="sng" dirty="0"/>
              <a:t>cord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665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62000" y="990600"/>
            <a:ext cx="77724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FF0000"/>
                </a:solidFill>
              </a:rPr>
              <a:t>. Neural crest : </a:t>
            </a:r>
          </a:p>
          <a:p>
            <a:pPr marL="0" indent="0">
              <a:buNone/>
            </a:pPr>
            <a:r>
              <a:rPr lang="en-US" dirty="0" smtClean="0"/>
              <a:t>-  Peripheral nervous system (PNS)neurons </a:t>
            </a:r>
          </a:p>
          <a:p>
            <a:pPr>
              <a:buFontTx/>
              <a:buChar char="-"/>
            </a:pPr>
            <a:r>
              <a:rPr lang="en-US" dirty="0" smtClean="0"/>
              <a:t>craniofacial</a:t>
            </a:r>
            <a:r>
              <a:rPr lang="en-US" dirty="0"/>
              <a:t> cartilage and bone, 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Schwann cells ,</a:t>
            </a:r>
            <a:r>
              <a:rPr lang="en-US" dirty="0"/>
              <a:t> </a:t>
            </a:r>
            <a:endParaRPr lang="en-US" dirty="0" smtClean="0"/>
          </a:p>
          <a:p>
            <a:pPr>
              <a:buFontTx/>
              <a:buChar char="-"/>
            </a:pPr>
            <a:r>
              <a:rPr lang="en-US" b="1" dirty="0" smtClean="0"/>
              <a:t>ADRENAL MEDULLA </a:t>
            </a:r>
            <a:endParaRPr lang="en-US" b="1" dirty="0"/>
          </a:p>
        </p:txBody>
      </p:sp>
      <p:sp>
        <p:nvSpPr>
          <p:cNvPr id="4" name="AutoShape 2" descr="Neural crest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Neural crest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65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01" t="24806" r="15867" b="23984"/>
          <a:stretch/>
        </p:blipFill>
        <p:spPr bwMode="auto">
          <a:xfrm>
            <a:off x="0" y="990600"/>
            <a:ext cx="9144000" cy="5744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665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38" t="23750" r="13455" b="27917"/>
          <a:stretch/>
        </p:blipFill>
        <p:spPr bwMode="auto">
          <a:xfrm>
            <a:off x="9195" y="838200"/>
            <a:ext cx="9134805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665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69" t="31176" r="8522" b="24395"/>
          <a:stretch/>
        </p:blipFill>
        <p:spPr bwMode="auto">
          <a:xfrm>
            <a:off x="21070" y="2133600"/>
            <a:ext cx="9092450" cy="430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6868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Embryological Development of the PITUITARY GLANDS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0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905000"/>
            <a:ext cx="6858000" cy="1920240"/>
          </a:xfrm>
        </p:spPr>
      </p:pic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6868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Embryological Development of the PITUITARY GLANDS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6" name="عنصر نائب للمحتوى 2"/>
          <p:cNvSpPr txBox="1">
            <a:spLocks/>
          </p:cNvSpPr>
          <p:nvPr/>
        </p:nvSpPr>
        <p:spPr>
          <a:xfrm>
            <a:off x="457200" y="4114800"/>
            <a:ext cx="8458200" cy="2514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 err="1">
                <a:solidFill>
                  <a:srgbClr val="00B050"/>
                </a:solidFill>
              </a:rPr>
              <a:t>Rathke's</a:t>
            </a:r>
            <a:r>
              <a:rPr lang="en-US" b="1" i="1" dirty="0">
                <a:solidFill>
                  <a:srgbClr val="00B050"/>
                </a:solidFill>
              </a:rPr>
              <a:t> pouch</a:t>
            </a:r>
            <a:r>
              <a:rPr lang="en-US" dirty="0"/>
              <a:t> : ectodermal diverticulum which grows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upwards</a:t>
            </a:r>
            <a:r>
              <a:rPr lang="en-US" dirty="0"/>
              <a:t> from the </a:t>
            </a:r>
            <a:r>
              <a:rPr lang="en-US" dirty="0">
                <a:solidFill>
                  <a:srgbClr val="FF3399"/>
                </a:solidFill>
              </a:rPr>
              <a:t>roof of </a:t>
            </a:r>
            <a:r>
              <a:rPr lang="en-US" dirty="0" err="1">
                <a:solidFill>
                  <a:srgbClr val="FF3399"/>
                </a:solidFill>
              </a:rPr>
              <a:t>stomodeum</a:t>
            </a:r>
            <a:r>
              <a:rPr lang="en-US" dirty="0">
                <a:solidFill>
                  <a:srgbClr val="FF3399"/>
                </a:solidFill>
              </a:rPr>
              <a:t> </a:t>
            </a:r>
            <a:r>
              <a:rPr lang="en-US" dirty="0"/>
              <a:t>and will develop into the </a:t>
            </a:r>
            <a:r>
              <a:rPr lang="en-US" b="1" dirty="0"/>
              <a:t>anterior pituitary or </a:t>
            </a:r>
            <a:r>
              <a:rPr lang="en-US" b="1" dirty="0" err="1"/>
              <a:t>adenohypophysis</a:t>
            </a:r>
            <a:r>
              <a:rPr lang="en-US" b="1" dirty="0"/>
              <a:t>.</a:t>
            </a:r>
          </a:p>
          <a:p>
            <a:r>
              <a:rPr lang="en-US" b="1" i="1" dirty="0">
                <a:solidFill>
                  <a:srgbClr val="00B050"/>
                </a:solidFill>
              </a:rPr>
              <a:t>Infundibulum</a:t>
            </a:r>
            <a:r>
              <a:rPr lang="en-US" dirty="0"/>
              <a:t> : ectodermal diverticulum which grows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inferiorl</a:t>
            </a:r>
            <a:r>
              <a:rPr lang="en-US" dirty="0"/>
              <a:t>y from the </a:t>
            </a:r>
            <a:r>
              <a:rPr lang="en-US" dirty="0">
                <a:solidFill>
                  <a:srgbClr val="FF3399"/>
                </a:solidFill>
              </a:rPr>
              <a:t>floor </a:t>
            </a:r>
            <a:r>
              <a:rPr lang="en-US" dirty="0" smtClean="0">
                <a:solidFill>
                  <a:srgbClr val="FF3399"/>
                </a:solidFill>
              </a:rPr>
              <a:t>of </a:t>
            </a:r>
            <a:r>
              <a:rPr lang="en-US" dirty="0">
                <a:solidFill>
                  <a:srgbClr val="FF3399"/>
                </a:solidFill>
              </a:rPr>
              <a:t>diencephalon </a:t>
            </a:r>
            <a:r>
              <a:rPr lang="en-US" dirty="0"/>
              <a:t>, will become the </a:t>
            </a:r>
            <a:r>
              <a:rPr lang="en-US" b="1" dirty="0"/>
              <a:t>posterior pituitary or </a:t>
            </a:r>
            <a:r>
              <a:rPr lang="en-US" b="1" dirty="0" err="1"/>
              <a:t>neurohypophysis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23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99" t="30449" r="12387" b="22708"/>
          <a:stretch/>
        </p:blipFill>
        <p:spPr bwMode="auto">
          <a:xfrm>
            <a:off x="0" y="2000865"/>
            <a:ext cx="9144000" cy="4933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304800" y="685800"/>
            <a:ext cx="86868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Embryological Development of the PITUITARY GLANDS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0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r>
              <a:rPr lang="en-US" dirty="0" smtClean="0"/>
              <a:t>During 2</a:t>
            </a:r>
            <a:r>
              <a:rPr lang="en-US" baseline="30000" dirty="0" smtClean="0"/>
              <a:t>nd</a:t>
            </a:r>
            <a:r>
              <a:rPr lang="en-US" dirty="0" smtClean="0"/>
              <a:t> month &gt;&gt; </a:t>
            </a:r>
            <a:r>
              <a:rPr lang="en-US" dirty="0" err="1" smtClean="0"/>
              <a:t>Rathke’s</a:t>
            </a:r>
            <a:r>
              <a:rPr lang="en-US" dirty="0" smtClean="0"/>
              <a:t> pouch contact with anterior surface of infundibulum then loss connection with </a:t>
            </a:r>
            <a:r>
              <a:rPr lang="en-US" dirty="0" err="1" smtClean="0"/>
              <a:t>stomodeum</a:t>
            </a:r>
            <a:r>
              <a:rPr lang="en-US" dirty="0" smtClean="0"/>
              <a:t> .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dirty="0" smtClean="0"/>
              <a:t>Cells in anterior wall of pouch increase rapidly and form </a:t>
            </a:r>
            <a:r>
              <a:rPr lang="en-US" b="1" u="sng" dirty="0" smtClean="0"/>
              <a:t>PARS DISTALIS </a:t>
            </a:r>
            <a:r>
              <a:rPr lang="en-US" dirty="0" smtClean="0"/>
              <a:t>of pituitary gland.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dirty="0" smtClean="0"/>
              <a:t>Upward extension of pars </a:t>
            </a:r>
            <a:r>
              <a:rPr lang="en-US" dirty="0" err="1" smtClean="0"/>
              <a:t>distalis</a:t>
            </a:r>
            <a:r>
              <a:rPr lang="en-US" dirty="0" smtClean="0"/>
              <a:t> around the stalk of infundibulum &gt;&gt; </a:t>
            </a:r>
            <a:r>
              <a:rPr lang="en-US" b="1" u="sng" dirty="0" smtClean="0"/>
              <a:t>PARS TUBERALIS </a:t>
            </a:r>
          </a:p>
          <a:p>
            <a:pPr marL="0" indent="0">
              <a:buNone/>
            </a:pPr>
            <a:endParaRPr lang="en-US" sz="1800" b="1" u="sng" dirty="0" smtClean="0"/>
          </a:p>
          <a:p>
            <a:r>
              <a:rPr lang="en-US" dirty="0" smtClean="0"/>
              <a:t>Posterior wall of pouch &gt;&gt; </a:t>
            </a:r>
            <a:r>
              <a:rPr lang="en-US" b="1" u="sng" dirty="0" smtClean="0"/>
              <a:t>PARS INTERMEDIA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2492302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3" y="707603"/>
            <a:ext cx="8890287" cy="5235997"/>
          </a:xfrm>
        </p:spPr>
      </p:pic>
    </p:spTree>
    <p:extLst>
      <p:ext uri="{BB962C8B-B14F-4D97-AF65-F5344CB8AC3E}">
        <p14:creationId xmlns:p14="http://schemas.microsoft.com/office/powerpoint/2010/main" val="3610590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Cavity of </a:t>
            </a:r>
            <a:r>
              <a:rPr lang="en-US" dirty="0" err="1" smtClean="0"/>
              <a:t>Rathke’s</a:t>
            </a:r>
            <a:r>
              <a:rPr lang="en-US" dirty="0" smtClean="0"/>
              <a:t> pouch is reduced to narrow cleft that may completely disappear.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Infundibulum has differentiated into  </a:t>
            </a:r>
            <a:r>
              <a:rPr lang="en-US" b="1" dirty="0" smtClean="0"/>
              <a:t>Stalk &amp; Pars Nervosa </a:t>
            </a:r>
            <a:r>
              <a:rPr lang="en-US" dirty="0" smtClean="0"/>
              <a:t>of pituitary gland.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10871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86800" cy="11430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Congenital anomalies of pituitary gland</a:t>
            </a:r>
            <a:endParaRPr lang="en-US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/>
          </a:bodyPr>
          <a:lstStyle/>
          <a:p>
            <a:r>
              <a:rPr lang="en-US" u="sng" dirty="0" err="1" smtClean="0">
                <a:solidFill>
                  <a:srgbClr val="FF0000"/>
                </a:solidFill>
              </a:rPr>
              <a:t>Agensis</a:t>
            </a:r>
            <a:r>
              <a:rPr lang="en-US" u="sng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: complete absence of the pituitary glands ( incompatible with life)</a:t>
            </a:r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u="sng" dirty="0" smtClean="0">
                <a:solidFill>
                  <a:srgbClr val="FF0000"/>
                </a:solidFill>
              </a:rPr>
              <a:t>Absence of anterior lobe </a:t>
            </a:r>
            <a:r>
              <a:rPr lang="en-US" dirty="0" smtClean="0"/>
              <a:t>:   No TSH,ACTH,FSH/LH</a:t>
            </a:r>
            <a:br>
              <a:rPr lang="en-US" dirty="0" smtClean="0"/>
            </a:br>
            <a:r>
              <a:rPr lang="en-US" sz="4000" dirty="0" smtClean="0"/>
              <a:t>why??</a:t>
            </a:r>
            <a:r>
              <a:rPr lang="en-US" dirty="0" smtClean="0"/>
              <a:t> Failure of development of </a:t>
            </a:r>
            <a:r>
              <a:rPr lang="en-US" dirty="0" err="1" smtClean="0"/>
              <a:t>Rathke’s</a:t>
            </a:r>
            <a:r>
              <a:rPr lang="en-US" dirty="0" smtClean="0"/>
              <a:t> pouch.</a:t>
            </a:r>
          </a:p>
          <a:p>
            <a:pPr marL="0" indent="0">
              <a:buNone/>
            </a:pPr>
            <a:endParaRPr lang="en-US" sz="1900" dirty="0" smtClean="0"/>
          </a:p>
          <a:p>
            <a:r>
              <a:rPr lang="en-US" u="sng" dirty="0" smtClean="0">
                <a:solidFill>
                  <a:srgbClr val="FF0000"/>
                </a:solidFill>
              </a:rPr>
              <a:t>Pharyngeal </a:t>
            </a:r>
            <a:r>
              <a:rPr lang="en-US" u="sng" dirty="0" err="1" smtClean="0">
                <a:solidFill>
                  <a:srgbClr val="FF0000"/>
                </a:solidFill>
              </a:rPr>
              <a:t>hypophysis</a:t>
            </a:r>
            <a:r>
              <a:rPr lang="en-US" u="sng" dirty="0" smtClean="0">
                <a:solidFill>
                  <a:srgbClr val="FF0000"/>
                </a:solidFill>
              </a:rPr>
              <a:t>  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pituitary @pharynx @</a:t>
            </a:r>
            <a:r>
              <a:rPr lang="en-US" dirty="0" err="1" smtClean="0"/>
              <a:t>Rathke’s</a:t>
            </a:r>
            <a:r>
              <a:rPr lang="en-US" dirty="0" smtClean="0"/>
              <a:t> pouch @pharyngeal pouch</a:t>
            </a:r>
          </a:p>
        </p:txBody>
      </p:sp>
    </p:spTree>
    <p:extLst>
      <p:ext uri="{BB962C8B-B14F-4D97-AF65-F5344CB8AC3E}">
        <p14:creationId xmlns:p14="http://schemas.microsoft.com/office/powerpoint/2010/main" val="11920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B050"/>
                </a:solidFill>
                <a:latin typeface="Cooper Black" pitchFamily="18" charset="0"/>
              </a:rPr>
              <a:t>CRANIO</a:t>
            </a:r>
            <a:r>
              <a:rPr lang="en-US" sz="4000" dirty="0" smtClean="0">
                <a:solidFill>
                  <a:srgbClr val="C00000"/>
                </a:solidFill>
                <a:latin typeface="Cooper Black" pitchFamily="18" charset="0"/>
              </a:rPr>
              <a:t>PHARYNGI</a:t>
            </a:r>
            <a:r>
              <a:rPr lang="en-US" sz="4000" dirty="0" smtClean="0">
                <a:solidFill>
                  <a:srgbClr val="FF3399"/>
                </a:solidFill>
                <a:latin typeface="Cooper Black" pitchFamily="18" charset="0"/>
              </a:rPr>
              <a:t>OMA</a:t>
            </a:r>
            <a:endParaRPr lang="en-US" sz="4000" dirty="0">
              <a:solidFill>
                <a:srgbClr val="FF3399"/>
              </a:solidFill>
              <a:latin typeface="Cooper Black" pitchFamily="18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798637"/>
            <a:ext cx="85344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Brain tumor arises from remnants of </a:t>
            </a:r>
            <a:r>
              <a:rPr lang="en-US" dirty="0" err="1" smtClean="0"/>
              <a:t>Rathke’s</a:t>
            </a:r>
            <a:r>
              <a:rPr lang="en-US" dirty="0" smtClean="0"/>
              <a:t> pouch and may cause pituitary dysfunction.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Can compress the optic </a:t>
            </a:r>
            <a:r>
              <a:rPr lang="en-US" dirty="0" err="1" smtClean="0"/>
              <a:t>chiasma</a:t>
            </a:r>
            <a:r>
              <a:rPr lang="en-US" dirty="0" smtClean="0"/>
              <a:t> &gt;&gt; </a:t>
            </a:r>
            <a:r>
              <a:rPr lang="en-US" b="1" dirty="0" err="1" smtClean="0">
                <a:solidFill>
                  <a:srgbClr val="FF0000"/>
                </a:solidFill>
              </a:rPr>
              <a:t>bitemporal</a:t>
            </a:r>
            <a:r>
              <a:rPr lang="en-US" b="1" dirty="0" smtClean="0">
                <a:solidFill>
                  <a:srgbClr val="FF0000"/>
                </a:solidFill>
              </a:rPr>
              <a:t> hemianopia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AutoShape 2" descr="Bitemporal hemianopsia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4201727"/>
            <a:ext cx="5129791" cy="258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0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07" t="23750" r="8755" b="22708"/>
          <a:stretch/>
        </p:blipFill>
        <p:spPr bwMode="auto">
          <a:xfrm>
            <a:off x="304800" y="0"/>
            <a:ext cx="848353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20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35"/>
          <a:stretch/>
        </p:blipFill>
        <p:spPr>
          <a:xfrm>
            <a:off x="645033" y="108156"/>
            <a:ext cx="7508367" cy="6445044"/>
          </a:xfrm>
        </p:spPr>
      </p:pic>
    </p:spTree>
    <p:extLst>
      <p:ext uri="{BB962C8B-B14F-4D97-AF65-F5344CB8AC3E}">
        <p14:creationId xmlns:p14="http://schemas.microsoft.com/office/powerpoint/2010/main" val="11920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79437"/>
            <a:ext cx="8458200" cy="6126163"/>
          </a:xfrm>
        </p:spPr>
        <p:txBody>
          <a:bodyPr>
            <a:normAutofit lnSpcReduction="10000"/>
          </a:bodyPr>
          <a:lstStyle/>
          <a:p>
            <a:r>
              <a:rPr lang="en-US" sz="4000" b="1" dirty="0" smtClean="0"/>
              <a:t>Pharyngeal pouches</a:t>
            </a:r>
            <a:r>
              <a:rPr lang="en-US" sz="3600" dirty="0" smtClean="0"/>
              <a:t>: </a:t>
            </a:r>
          </a:p>
          <a:p>
            <a:pPr marL="0" indent="0"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>- form </a:t>
            </a:r>
            <a:r>
              <a:rPr lang="en-US" dirty="0"/>
              <a:t>on the </a:t>
            </a:r>
            <a:r>
              <a:rPr lang="en-US" u="sng" dirty="0"/>
              <a:t>endodermal</a:t>
            </a:r>
            <a:r>
              <a:rPr lang="en-US" dirty="0"/>
              <a:t> side between the pharyngeal arches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dirty="0" smtClean="0"/>
              <a:t>- there is </a:t>
            </a:r>
            <a:r>
              <a:rPr lang="en-US" b="1" dirty="0" smtClean="0">
                <a:solidFill>
                  <a:srgbClr val="FF0000"/>
                </a:solidFill>
              </a:rPr>
              <a:t>FOUR </a:t>
            </a:r>
            <a:r>
              <a:rPr lang="en-US" dirty="0" smtClean="0"/>
              <a:t>, </a:t>
            </a:r>
            <a:r>
              <a:rPr lang="en-US" dirty="0"/>
              <a:t>as the fifth and sixth </a:t>
            </a:r>
            <a:r>
              <a:rPr lang="en-US" dirty="0" smtClean="0"/>
              <a:t>are </a:t>
            </a:r>
            <a:br>
              <a:rPr lang="en-US" dirty="0" smtClean="0"/>
            </a:br>
            <a:r>
              <a:rPr lang="en-US" dirty="0" smtClean="0"/>
              <a:t>   comprised </a:t>
            </a:r>
            <a:r>
              <a:rPr lang="en-US" dirty="0"/>
              <a:t>within the fourth 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1</a:t>
            </a:r>
            <a:r>
              <a:rPr lang="en-US" b="1" baseline="30000" dirty="0" smtClean="0">
                <a:solidFill>
                  <a:srgbClr val="C00000"/>
                </a:solidFill>
              </a:rPr>
              <a:t>st</a:t>
            </a:r>
            <a:r>
              <a:rPr lang="en-US" dirty="0" smtClean="0"/>
              <a:t> &gt; middle ear + Eustachian tube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2</a:t>
            </a:r>
            <a:r>
              <a:rPr lang="en-US" b="1" baseline="30000" dirty="0" smtClean="0">
                <a:solidFill>
                  <a:srgbClr val="C00000"/>
                </a:solidFill>
              </a:rPr>
              <a:t>nd</a:t>
            </a:r>
            <a:r>
              <a:rPr lang="en-US" dirty="0" smtClean="0"/>
              <a:t> &gt; palatine tonsil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3</a:t>
            </a:r>
            <a:r>
              <a:rPr lang="en-US" b="1" baseline="30000" dirty="0" smtClean="0">
                <a:solidFill>
                  <a:srgbClr val="C00000"/>
                </a:solidFill>
              </a:rPr>
              <a:t>rd</a:t>
            </a:r>
            <a:r>
              <a:rPr lang="en-US" dirty="0" smtClean="0"/>
              <a:t> &gt; </a:t>
            </a:r>
            <a:r>
              <a:rPr lang="en-US" dirty="0"/>
              <a:t>inferior parathyroid + thymus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4</a:t>
            </a:r>
            <a:r>
              <a:rPr lang="en-US" b="1" baseline="30000" dirty="0" smtClean="0">
                <a:solidFill>
                  <a:srgbClr val="C00000"/>
                </a:solidFill>
              </a:rPr>
              <a:t>th</a:t>
            </a:r>
            <a:r>
              <a:rPr lang="en-US" dirty="0"/>
              <a:t> &gt; superior parathyroid + small part of thyroid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1700" dirty="0" smtClean="0"/>
          </a:p>
        </p:txBody>
      </p:sp>
    </p:spTree>
    <p:extLst>
      <p:ext uri="{BB962C8B-B14F-4D97-AF65-F5344CB8AC3E}">
        <p14:creationId xmlns:p14="http://schemas.microsoft.com/office/powerpoint/2010/main" val="11920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39962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  Pharyngeal arches   </a:t>
            </a:r>
            <a:r>
              <a:rPr lang="en-US" sz="2800" u="sng" dirty="0" smtClean="0"/>
              <a:t>mesoderm</a:t>
            </a:r>
            <a:r>
              <a:rPr lang="en-US" sz="4000" b="1" dirty="0" smtClean="0"/>
              <a:t/>
            </a:r>
            <a:br>
              <a:rPr lang="en-US" sz="4000" b="1" dirty="0" smtClean="0"/>
            </a:br>
            <a:r>
              <a:rPr lang="en-US" sz="2800" dirty="0"/>
              <a:t>There are </a:t>
            </a:r>
            <a:r>
              <a:rPr lang="en-US" sz="2800" b="1" dirty="0"/>
              <a:t>five pairs of pharyngeal arches</a:t>
            </a:r>
            <a:r>
              <a:rPr lang="en-US" sz="2800" dirty="0"/>
              <a:t>, numbered 1, 2, 3, 4, and 6 for comparative embryology reasons</a:t>
            </a:r>
            <a:r>
              <a:rPr lang="en-US" sz="2800" b="1" dirty="0" smtClean="0"/>
              <a:t> </a:t>
            </a:r>
            <a:endParaRPr lang="en-US" sz="2800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28318"/>
            <a:ext cx="8229600" cy="3520082"/>
          </a:xfrm>
        </p:spPr>
      </p:pic>
    </p:spTree>
    <p:extLst>
      <p:ext uri="{BB962C8B-B14F-4D97-AF65-F5344CB8AC3E}">
        <p14:creationId xmlns:p14="http://schemas.microsoft.com/office/powerpoint/2010/main" val="11920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b="1" dirty="0" smtClean="0"/>
              <a:t>Pharyngeal clefts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Autofit/>
          </a:bodyPr>
          <a:lstStyle/>
          <a:p>
            <a:r>
              <a:rPr lang="en-US" u="sng" dirty="0" smtClean="0"/>
              <a:t>ectoderm</a:t>
            </a:r>
          </a:p>
          <a:p>
            <a:r>
              <a:rPr lang="en-US" dirty="0" smtClean="0"/>
              <a:t>There </a:t>
            </a:r>
            <a:r>
              <a:rPr lang="en-US" dirty="0"/>
              <a:t>are initially </a:t>
            </a:r>
            <a:r>
              <a:rPr lang="en-US" b="1" dirty="0">
                <a:solidFill>
                  <a:srgbClr val="FF0000"/>
                </a:solidFill>
              </a:rPr>
              <a:t>four</a:t>
            </a:r>
            <a:r>
              <a:rPr lang="en-US" dirty="0"/>
              <a:t> pharyngeal clefts. However, only the 1</a:t>
            </a:r>
            <a:r>
              <a:rPr lang="en-US" baseline="30000" dirty="0"/>
              <a:t>st</a:t>
            </a:r>
            <a:r>
              <a:rPr lang="en-US" dirty="0"/>
              <a:t> cleft gives rise to a permanent structure in the adult – the </a:t>
            </a:r>
            <a:r>
              <a:rPr lang="en-US" b="1" dirty="0"/>
              <a:t>external auditory meatus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2</a:t>
            </a:r>
            <a:r>
              <a:rPr lang="en-US" baseline="30000" dirty="0"/>
              <a:t>nd</a:t>
            </a:r>
            <a:r>
              <a:rPr lang="en-US" dirty="0"/>
              <a:t>, 3</a:t>
            </a:r>
            <a:r>
              <a:rPr lang="en-US" baseline="30000" dirty="0"/>
              <a:t>rd</a:t>
            </a:r>
            <a:r>
              <a:rPr lang="en-US" dirty="0"/>
              <a:t> and 4</a:t>
            </a:r>
            <a:r>
              <a:rPr lang="en-US" baseline="30000" dirty="0"/>
              <a:t>th</a:t>
            </a:r>
            <a:r>
              <a:rPr lang="en-US" dirty="0"/>
              <a:t> clefts only form temporary cervical sinuses – which are then obliterated by the rapidly </a:t>
            </a:r>
            <a:r>
              <a:rPr lang="en-US" dirty="0" smtClean="0"/>
              <a:t>proliferating </a:t>
            </a:r>
            <a:r>
              <a:rPr lang="en-US" dirty="0"/>
              <a:t> </a:t>
            </a:r>
            <a:r>
              <a:rPr lang="en-US" b="1" dirty="0"/>
              <a:t>2</a:t>
            </a:r>
            <a:r>
              <a:rPr lang="en-US" b="1" baseline="30000" dirty="0"/>
              <a:t>nd</a:t>
            </a:r>
            <a:r>
              <a:rPr lang="en-US" dirty="0"/>
              <a:t> </a:t>
            </a:r>
            <a:r>
              <a:rPr lang="en-US" b="1" dirty="0"/>
              <a:t>pharyngeal arch.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9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err="1" smtClean="0">
                <a:solidFill>
                  <a:schemeClr val="accent6">
                    <a:lumMod val="75000"/>
                  </a:schemeClr>
                </a:solidFill>
              </a:rPr>
              <a:t>Branchial</a:t>
            </a:r>
            <a:r>
              <a:rPr lang="en-US" sz="5400" b="1" dirty="0" smtClean="0">
                <a:solidFill>
                  <a:schemeClr val="accent6">
                    <a:lumMod val="75000"/>
                  </a:schemeClr>
                </a:solidFill>
              </a:rPr>
              <a:t> cyst</a:t>
            </a:r>
            <a:endParaRPr lang="en-US" sz="5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199" y="1951037"/>
            <a:ext cx="4151671" cy="4525963"/>
          </a:xfrm>
        </p:spPr>
        <p:txBody>
          <a:bodyPr>
            <a:normAutofit/>
          </a:bodyPr>
          <a:lstStyle/>
          <a:p>
            <a:r>
              <a:rPr lang="en-US" sz="4800" dirty="0" smtClean="0"/>
              <a:t>Due to failure </a:t>
            </a:r>
            <a:r>
              <a:rPr lang="en-US" sz="4800" dirty="0"/>
              <a:t>of obliteration of </a:t>
            </a:r>
            <a:r>
              <a:rPr lang="en-US" sz="4800" dirty="0" smtClean="0"/>
              <a:t>2</a:t>
            </a:r>
            <a:r>
              <a:rPr lang="en-US" sz="4800" baseline="30000" dirty="0" smtClean="0"/>
              <a:t>nd</a:t>
            </a:r>
            <a:r>
              <a:rPr lang="en-US" sz="4800" dirty="0" smtClean="0"/>
              <a:t>, 3</a:t>
            </a:r>
            <a:r>
              <a:rPr lang="en-US" sz="4800" baseline="30000" dirty="0" smtClean="0"/>
              <a:t>rd</a:t>
            </a:r>
            <a:r>
              <a:rPr lang="en-US" sz="4800" dirty="0"/>
              <a:t> </a:t>
            </a:r>
            <a:r>
              <a:rPr lang="en-US" sz="4800" dirty="0" smtClean="0"/>
              <a:t>&amp; 4</a:t>
            </a:r>
            <a:r>
              <a:rPr lang="en-US" sz="4800" baseline="30000" dirty="0" smtClean="0"/>
              <a:t>th</a:t>
            </a:r>
            <a:r>
              <a:rPr lang="en-US" sz="4800" dirty="0" smtClean="0"/>
              <a:t> </a:t>
            </a:r>
            <a:r>
              <a:rPr lang="en-US" sz="4800" dirty="0"/>
              <a:t> </a:t>
            </a:r>
            <a:r>
              <a:rPr lang="en-US" sz="4800" dirty="0" err="1"/>
              <a:t>branchial</a:t>
            </a:r>
            <a:r>
              <a:rPr lang="en-US" sz="4800" dirty="0"/>
              <a:t> </a:t>
            </a:r>
            <a:r>
              <a:rPr lang="en-US" sz="4800" dirty="0" smtClean="0"/>
              <a:t>clefts .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371" y="2057400"/>
            <a:ext cx="3963629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23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23" t="33086" r="9107" b="28869"/>
          <a:stretch/>
        </p:blipFill>
        <p:spPr bwMode="auto">
          <a:xfrm>
            <a:off x="94557" y="1946786"/>
            <a:ext cx="9049444" cy="392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Development of Tongue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03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32" t="28857" r="13029" b="53140"/>
          <a:stretch/>
        </p:blipFill>
        <p:spPr bwMode="auto">
          <a:xfrm>
            <a:off x="5638800" y="315726"/>
            <a:ext cx="2834640" cy="2598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1" t="24167" r="13792" b="30417"/>
          <a:stretch/>
        </p:blipFill>
        <p:spPr bwMode="auto">
          <a:xfrm>
            <a:off x="0" y="2574925"/>
            <a:ext cx="7239000" cy="428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903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78" t="33238" r="12621" b="28889"/>
          <a:stretch/>
        </p:blipFill>
        <p:spPr bwMode="auto">
          <a:xfrm>
            <a:off x="0" y="1718978"/>
            <a:ext cx="9144000" cy="454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Development of THYROID GLAND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63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87" t="30881" r="12387" b="30338"/>
          <a:stretch/>
        </p:blipFill>
        <p:spPr bwMode="auto">
          <a:xfrm>
            <a:off x="0" y="1628286"/>
            <a:ext cx="9144000" cy="4467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Development of THYROID GLAND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03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791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</a:t>
            </a:r>
            <a:r>
              <a:rPr lang="en-US" dirty="0" smtClean="0"/>
              <a:t>hyroid </a:t>
            </a:r>
            <a:r>
              <a:rPr lang="en-US" dirty="0"/>
              <a:t>gland initially arises as </a:t>
            </a:r>
            <a:r>
              <a:rPr lang="en-US" dirty="0" smtClean="0"/>
              <a:t>a midline </a:t>
            </a:r>
            <a:r>
              <a:rPr lang="en-US" dirty="0"/>
              <a:t>diverticulum in the floor of the pharynx. This </a:t>
            </a:r>
            <a:r>
              <a:rPr lang="en-US" dirty="0" smtClean="0"/>
              <a:t>tissue consists </a:t>
            </a:r>
            <a:r>
              <a:rPr lang="en-US" dirty="0"/>
              <a:t>of cells </a:t>
            </a:r>
            <a:r>
              <a:rPr lang="en-US" dirty="0" smtClean="0"/>
              <a:t>of </a:t>
            </a:r>
            <a:r>
              <a:rPr lang="en-US" b="1" dirty="0" smtClean="0">
                <a:solidFill>
                  <a:srgbClr val="FF0000"/>
                </a:solidFill>
              </a:rPr>
              <a:t>endodermal</a:t>
            </a:r>
            <a:r>
              <a:rPr lang="en-US" dirty="0" smtClean="0"/>
              <a:t> </a:t>
            </a:r>
            <a:r>
              <a:rPr lang="en-US" dirty="0"/>
              <a:t>origin. </a:t>
            </a:r>
            <a:endParaRPr lang="en-US" dirty="0" smtClean="0"/>
          </a:p>
          <a:p>
            <a:pPr marL="0" indent="0">
              <a:buNone/>
            </a:pPr>
            <a:endParaRPr lang="en-US" sz="1900" dirty="0" smtClean="0"/>
          </a:p>
          <a:p>
            <a:r>
              <a:rPr lang="en-US" dirty="0" smtClean="0"/>
              <a:t>This </a:t>
            </a:r>
            <a:r>
              <a:rPr lang="en-US" dirty="0"/>
              <a:t>point of origin corresponds to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foramen </a:t>
            </a:r>
            <a:r>
              <a:rPr lang="en-US" b="1" dirty="0">
                <a:solidFill>
                  <a:srgbClr val="FF0000"/>
                </a:solidFill>
              </a:rPr>
              <a:t>cecum</a:t>
            </a:r>
            <a:r>
              <a:rPr lang="en-US" dirty="0"/>
              <a:t> of the base of the tongue in a fully </a:t>
            </a:r>
            <a:r>
              <a:rPr lang="en-US" dirty="0" smtClean="0"/>
              <a:t>developed human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sz="1700" dirty="0" smtClean="0"/>
          </a:p>
          <a:p>
            <a:r>
              <a:rPr lang="en-US" dirty="0" smtClean="0"/>
              <a:t>The </a:t>
            </a:r>
            <a:r>
              <a:rPr lang="en-US" dirty="0"/>
              <a:t>main portion of this cellular structure descends </a:t>
            </a:r>
            <a:r>
              <a:rPr lang="en-US" dirty="0" smtClean="0"/>
              <a:t>into the </a:t>
            </a:r>
            <a:r>
              <a:rPr lang="en-US" dirty="0"/>
              <a:t>neck and develops into a </a:t>
            </a:r>
            <a:r>
              <a:rPr lang="en-US" dirty="0" err="1"/>
              <a:t>bilobed</a:t>
            </a:r>
            <a:r>
              <a:rPr lang="en-US" dirty="0"/>
              <a:t> solid organ. This </a:t>
            </a:r>
            <a:r>
              <a:rPr lang="en-US" dirty="0" smtClean="0"/>
              <a:t>structure becomes </a:t>
            </a:r>
            <a:r>
              <a:rPr lang="en-US" dirty="0"/>
              <a:t>the </a:t>
            </a:r>
            <a:r>
              <a:rPr lang="en-US" b="1" dirty="0" err="1">
                <a:solidFill>
                  <a:srgbClr val="FF0000"/>
                </a:solidFill>
              </a:rPr>
              <a:t>thyroglossal</a:t>
            </a:r>
            <a:r>
              <a:rPr lang="en-US" b="1" dirty="0">
                <a:solidFill>
                  <a:srgbClr val="FF0000"/>
                </a:solidFill>
              </a:rPr>
              <a:t> duct</a:t>
            </a:r>
            <a:r>
              <a:rPr lang="en-US" dirty="0"/>
              <a:t>, which is </a:t>
            </a:r>
            <a:r>
              <a:rPr lang="en-US" dirty="0" smtClean="0"/>
              <a:t>reabsorbed after 6 </a:t>
            </a:r>
            <a:r>
              <a:rPr lang="en-US" dirty="0"/>
              <a:t>weeks of age. </a:t>
            </a:r>
            <a:endParaRPr lang="en-US" dirty="0" smtClean="0"/>
          </a:p>
          <a:p>
            <a:pPr marL="0" indent="0">
              <a:buNone/>
            </a:pPr>
            <a:endParaRPr lang="en-US" sz="1700" dirty="0" smtClean="0"/>
          </a:p>
          <a:p>
            <a:r>
              <a:rPr lang="en-US" dirty="0" smtClean="0"/>
              <a:t>The </a:t>
            </a:r>
            <a:r>
              <a:rPr lang="en-US" dirty="0"/>
              <a:t>distal aspect of this path of descent may </a:t>
            </a:r>
            <a:r>
              <a:rPr lang="en-US" dirty="0" smtClean="0"/>
              <a:t>be retained </a:t>
            </a:r>
            <a:r>
              <a:rPr lang="en-US" dirty="0"/>
              <a:t>as a </a:t>
            </a:r>
            <a:r>
              <a:rPr lang="en-US" b="1" dirty="0">
                <a:solidFill>
                  <a:srgbClr val="FF0000"/>
                </a:solidFill>
              </a:rPr>
              <a:t>pyramidal lobe </a:t>
            </a:r>
            <a:r>
              <a:rPr lang="en-US" dirty="0"/>
              <a:t>in the adult thyroid.</a:t>
            </a:r>
          </a:p>
        </p:txBody>
      </p:sp>
    </p:spTree>
    <p:extLst>
      <p:ext uri="{BB962C8B-B14F-4D97-AF65-F5344CB8AC3E}">
        <p14:creationId xmlns:p14="http://schemas.microsoft.com/office/powerpoint/2010/main" val="50613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16" t="37708" r="34173" b="19055"/>
          <a:stretch/>
        </p:blipFill>
        <p:spPr bwMode="auto">
          <a:xfrm>
            <a:off x="1600200" y="915167"/>
            <a:ext cx="5638800" cy="4876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31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57912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Calcitonin-producing C cells</a:t>
            </a:r>
            <a:r>
              <a:rPr lang="en-US" dirty="0"/>
              <a:t> arise from the </a:t>
            </a:r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pharyngeal pouch </a:t>
            </a:r>
            <a:r>
              <a:rPr lang="en-US" dirty="0"/>
              <a:t>and migrate from the neural crest into the thyroid. </a:t>
            </a:r>
            <a:endParaRPr lang="en-US" dirty="0" smtClean="0"/>
          </a:p>
          <a:p>
            <a:r>
              <a:rPr lang="en-US" dirty="0" smtClean="0"/>
              <a:t>These cells </a:t>
            </a:r>
            <a:r>
              <a:rPr lang="en-US" dirty="0"/>
              <a:t>migrate into the lateral and posterior upper two thirds of </a:t>
            </a:r>
            <a:r>
              <a:rPr lang="en-US" dirty="0" smtClean="0"/>
              <a:t>the thyroid </a:t>
            </a:r>
            <a:r>
              <a:rPr lang="en-US" dirty="0"/>
              <a:t>lobes and are distributed among the follicles. </a:t>
            </a:r>
            <a:endParaRPr lang="en-US" dirty="0" smtClean="0"/>
          </a:p>
          <a:p>
            <a:r>
              <a:rPr lang="en-US" dirty="0" smtClean="0"/>
              <a:t>In adults, they </a:t>
            </a:r>
            <a:r>
              <a:rPr lang="en-US" dirty="0"/>
              <a:t>remain limited to the upper and middle areas of the </a:t>
            </a:r>
            <a:r>
              <a:rPr lang="en-US" dirty="0" smtClean="0"/>
              <a:t>gland, usually </a:t>
            </a:r>
            <a:r>
              <a:rPr lang="en-US" dirty="0"/>
              <a:t>in the posterior and medial aspects.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C cells are </a:t>
            </a:r>
            <a:r>
              <a:rPr lang="en-US" dirty="0" smtClean="0"/>
              <a:t>the only </a:t>
            </a:r>
            <a:r>
              <a:rPr lang="en-US" dirty="0"/>
              <a:t>component of the adult gland </a:t>
            </a:r>
            <a:r>
              <a:rPr lang="en-US" b="1" dirty="0">
                <a:solidFill>
                  <a:srgbClr val="FF0000"/>
                </a:solidFill>
              </a:rPr>
              <a:t>not of endodermal origin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443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87" t="30477" r="9341" b="23332"/>
          <a:stretch/>
        </p:blipFill>
        <p:spPr bwMode="auto">
          <a:xfrm>
            <a:off x="0" y="1828800"/>
            <a:ext cx="9144000" cy="4586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</a:rPr>
              <a:t>Lingual thyroid</a:t>
            </a:r>
            <a:endParaRPr lang="en-US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03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65" t="28808" r="8873" b="24375"/>
          <a:stretch/>
        </p:blipFill>
        <p:spPr bwMode="auto">
          <a:xfrm>
            <a:off x="0" y="1629373"/>
            <a:ext cx="9144000" cy="4695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11430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solidFill>
                  <a:srgbClr val="00B050"/>
                </a:solidFill>
              </a:rPr>
              <a:t>Thyroglossal</a:t>
            </a:r>
            <a:r>
              <a:rPr lang="en-US" sz="4000" b="1" dirty="0" smtClean="0">
                <a:solidFill>
                  <a:srgbClr val="00B050"/>
                </a:solidFill>
              </a:rPr>
              <a:t> duct</a:t>
            </a:r>
            <a:endParaRPr lang="en-US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03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36" t="24582" r="9341" b="27530"/>
          <a:stretch/>
        </p:blipFill>
        <p:spPr bwMode="auto">
          <a:xfrm>
            <a:off x="0" y="674670"/>
            <a:ext cx="9144000" cy="472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903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36" t="29479" r="8404" b="23750"/>
          <a:stretch/>
        </p:blipFill>
        <p:spPr bwMode="auto">
          <a:xfrm>
            <a:off x="0" y="1644445"/>
            <a:ext cx="9136380" cy="452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6868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Congenital anomalies of thyroid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85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874837"/>
            <a:ext cx="4648200" cy="4525963"/>
          </a:xfrm>
        </p:spPr>
        <p:txBody>
          <a:bodyPr/>
          <a:lstStyle/>
          <a:p>
            <a:r>
              <a:rPr lang="en-US" dirty="0" smtClean="0"/>
              <a:t>arise </a:t>
            </a:r>
            <a:r>
              <a:rPr lang="en-US" dirty="0"/>
              <a:t>from </a:t>
            </a:r>
            <a:r>
              <a:rPr lang="en-US" b="1" u="sng" dirty="0"/>
              <a:t>endodermal</a:t>
            </a:r>
            <a:r>
              <a:rPr lang="en-US" dirty="0"/>
              <a:t> epithelial </a:t>
            </a:r>
            <a:r>
              <a:rPr lang="en-US" dirty="0" smtClean="0"/>
              <a:t>cells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consist of a combination of chief and </a:t>
            </a:r>
            <a:r>
              <a:rPr lang="en-US" dirty="0" err="1"/>
              <a:t>oxyphil</a:t>
            </a:r>
            <a:r>
              <a:rPr lang="en-US" dirty="0"/>
              <a:t> cells, adipose </a:t>
            </a:r>
            <a:r>
              <a:rPr lang="en-US" dirty="0" smtClean="0"/>
              <a:t>tissue, and </a:t>
            </a:r>
            <a:r>
              <a:rPr lang="en-US" dirty="0" err="1"/>
              <a:t>fibrovascular</a:t>
            </a:r>
            <a:r>
              <a:rPr lang="en-US" dirty="0"/>
              <a:t> </a:t>
            </a:r>
            <a:r>
              <a:rPr lang="en-US" dirty="0" err="1"/>
              <a:t>stroma</a:t>
            </a:r>
            <a:r>
              <a:rPr lang="en-US" dirty="0"/>
              <a:t>.</a:t>
            </a:r>
          </a:p>
        </p:txBody>
      </p:sp>
      <p:sp>
        <p:nvSpPr>
          <p:cNvPr id="4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Development of PARATHYROID GLANDS</a:t>
            </a:r>
            <a:endParaRPr lang="en-US" sz="3600" b="1" dirty="0"/>
          </a:p>
        </p:txBody>
      </p:sp>
      <p:pic>
        <p:nvPicPr>
          <p:cNvPr id="5" name="عنصر نائب للمحتوى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73" t="18373"/>
          <a:stretch/>
        </p:blipFill>
        <p:spPr>
          <a:xfrm>
            <a:off x="5495324" y="2133600"/>
            <a:ext cx="3420076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9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Development of PARATHYROID GLANDS</a:t>
            </a:r>
            <a:endParaRPr lang="en-US" sz="3600" b="1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73" t="18373"/>
          <a:stretch/>
        </p:blipFill>
        <p:spPr>
          <a:xfrm>
            <a:off x="5495324" y="2133600"/>
            <a:ext cx="3420076" cy="3810000"/>
          </a:xfrm>
        </p:spPr>
      </p:pic>
      <p:sp>
        <p:nvSpPr>
          <p:cNvPr id="5" name="عنوان 1"/>
          <p:cNvSpPr txBox="1">
            <a:spLocks/>
          </p:cNvSpPr>
          <p:nvPr/>
        </p:nvSpPr>
        <p:spPr>
          <a:xfrm>
            <a:off x="228600" y="2057400"/>
            <a:ext cx="518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pharyngeal pouch   </a:t>
            </a:r>
            <a:br>
              <a:rPr lang="en-US" sz="2800" dirty="0" smtClean="0"/>
            </a:br>
            <a:r>
              <a:rPr lang="en-US" sz="2800" dirty="0" smtClean="0">
                <a:solidFill>
                  <a:srgbClr val="0070C0"/>
                </a:solidFill>
              </a:rPr>
              <a:t>inferior Parathyroid glands + Thymus 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228600" y="3962400"/>
            <a:ext cx="518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 smtClean="0"/>
              <a:t>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pharyngeal pouch   </a:t>
            </a:r>
            <a:br>
              <a:rPr lang="en-US" sz="2800" dirty="0" smtClean="0"/>
            </a:br>
            <a:r>
              <a:rPr lang="en-US" sz="2800" dirty="0" smtClean="0">
                <a:solidFill>
                  <a:srgbClr val="0070C0"/>
                </a:solidFill>
              </a:rPr>
              <a:t>superior Parathyroid glands </a:t>
            </a:r>
            <a:endParaRPr lang="en-US" sz="2800" dirty="0">
              <a:solidFill>
                <a:srgbClr val="0070C0"/>
              </a:solidFill>
            </a:endParaRPr>
          </a:p>
        </p:txBody>
      </p:sp>
      <p:cxnSp>
        <p:nvCxnSpPr>
          <p:cNvPr id="8" name="رابط كسهم مستقيم 7"/>
          <p:cNvCxnSpPr/>
          <p:nvPr/>
        </p:nvCxnSpPr>
        <p:spPr>
          <a:xfrm>
            <a:off x="4495800" y="2971800"/>
            <a:ext cx="12192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V="1">
            <a:off x="3962400" y="3276600"/>
            <a:ext cx="1676400" cy="1371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13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 George’s syndrome</a:t>
            </a:r>
            <a:endParaRPr lang="en-US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465637"/>
            <a:ext cx="7924800" cy="19351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 Congenital heart defects</a:t>
            </a:r>
          </a:p>
          <a:p>
            <a:pPr marL="0" indent="0">
              <a:buNone/>
            </a:pPr>
            <a:r>
              <a:rPr lang="en-US" dirty="0" smtClean="0"/>
              <a:t>2. Immune deficiency (thymus absence)</a:t>
            </a:r>
          </a:p>
          <a:p>
            <a:pPr marL="0" indent="0">
              <a:buNone/>
            </a:pPr>
            <a:r>
              <a:rPr lang="en-US" dirty="0" smtClean="0"/>
              <a:t>3. Hypocalcaemia (parathyroid absence)</a:t>
            </a:r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42" t="41042" r="19297" b="29657"/>
          <a:stretch/>
        </p:blipFill>
        <p:spPr bwMode="auto">
          <a:xfrm>
            <a:off x="1097280" y="1600200"/>
            <a:ext cx="6827520" cy="250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ضرب 3"/>
          <p:cNvSpPr/>
          <p:nvPr/>
        </p:nvSpPr>
        <p:spPr>
          <a:xfrm>
            <a:off x="1676400" y="1447800"/>
            <a:ext cx="1569720" cy="129047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ضرب 5"/>
          <p:cNvSpPr/>
          <p:nvPr/>
        </p:nvSpPr>
        <p:spPr>
          <a:xfrm>
            <a:off x="1676400" y="2976729"/>
            <a:ext cx="1569720" cy="1290471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85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</a:rPr>
              <a:t>Adrenal Glands</a:t>
            </a:r>
            <a:endParaRPr lang="en-US" b="1" dirty="0">
              <a:solidFill>
                <a:srgbClr val="00B050"/>
              </a:solidFill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39" t="24375" r="12386" b="22291"/>
          <a:stretch/>
        </p:blipFill>
        <p:spPr bwMode="auto">
          <a:xfrm>
            <a:off x="716280" y="1707101"/>
            <a:ext cx="7818120" cy="484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985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27" t="26260" r="14146" b="39485"/>
          <a:stretch/>
        </p:blipFill>
        <p:spPr bwMode="auto">
          <a:xfrm>
            <a:off x="6004259" y="914400"/>
            <a:ext cx="3063541" cy="4100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عنوان 1"/>
          <p:cNvSpPr>
            <a:spLocks noGrp="1"/>
          </p:cNvSpPr>
          <p:nvPr>
            <p:ph type="title"/>
          </p:nvPr>
        </p:nvSpPr>
        <p:spPr>
          <a:xfrm>
            <a:off x="1" y="1143000"/>
            <a:ext cx="6172200" cy="11430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Cooper Black" pitchFamily="18" charset="0"/>
              </a:rPr>
              <a:t>Mesoderm</a:t>
            </a:r>
            <a:r>
              <a:rPr lang="en-US" sz="2400" dirty="0" smtClean="0">
                <a:latin typeface="Cooper Black" pitchFamily="18" charset="0"/>
              </a:rPr>
              <a:t> &gt;&gt; mesodermal cells lining </a:t>
            </a:r>
            <a:r>
              <a:rPr lang="en-US" sz="2400" dirty="0">
                <a:latin typeface="Cooper Black" pitchFamily="18" charset="0"/>
              </a:rPr>
              <a:t> </a:t>
            </a:r>
            <a:r>
              <a:rPr lang="en-US" sz="2400" dirty="0" smtClean="0">
                <a:latin typeface="Cooper Black" pitchFamily="18" charset="0"/>
              </a:rPr>
              <a:t> </a:t>
            </a:r>
            <a:br>
              <a:rPr lang="en-US" sz="2400" dirty="0" smtClean="0">
                <a:latin typeface="Cooper Black" pitchFamily="18" charset="0"/>
              </a:rPr>
            </a:br>
            <a:r>
              <a:rPr lang="en-US" sz="2400" dirty="0">
                <a:latin typeface="Cooper Black" pitchFamily="18" charset="0"/>
              </a:rPr>
              <a:t> </a:t>
            </a:r>
            <a:r>
              <a:rPr lang="en-US" sz="2400" dirty="0" smtClean="0">
                <a:latin typeface="Cooper Black" pitchFamily="18" charset="0"/>
              </a:rPr>
              <a:t>                  the </a:t>
            </a:r>
            <a:r>
              <a:rPr lang="en-US" sz="2400" dirty="0" err="1" smtClean="0">
                <a:latin typeface="Cooper Black" pitchFamily="18" charset="0"/>
              </a:rPr>
              <a:t>coelomic</a:t>
            </a:r>
            <a:r>
              <a:rPr lang="en-US" sz="2400" dirty="0" smtClean="0">
                <a:latin typeface="Cooper Black" pitchFamily="18" charset="0"/>
              </a:rPr>
              <a:t> cavity</a:t>
            </a:r>
            <a:endParaRPr lang="en-US" sz="2400" dirty="0">
              <a:latin typeface="Cooper Black" pitchFamily="18" charset="0"/>
            </a:endParaRPr>
          </a:p>
        </p:txBody>
      </p:sp>
      <p:sp>
        <p:nvSpPr>
          <p:cNvPr id="6" name="عنوان 1"/>
          <p:cNvSpPr txBox="1">
            <a:spLocks/>
          </p:cNvSpPr>
          <p:nvPr/>
        </p:nvSpPr>
        <p:spPr>
          <a:xfrm>
            <a:off x="-152400" y="1905000"/>
            <a:ext cx="6400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00B050"/>
                </a:solidFill>
                <a:latin typeface="Cooper Black" pitchFamily="18" charset="0"/>
              </a:rPr>
              <a:t>Ectoderm</a:t>
            </a:r>
            <a:r>
              <a:rPr lang="en-US" sz="2000" dirty="0" smtClean="0">
                <a:latin typeface="Cooper Black" pitchFamily="18" charset="0"/>
              </a:rPr>
              <a:t> &gt; </a:t>
            </a:r>
            <a:r>
              <a:rPr lang="en-US" sz="2000" dirty="0" err="1" smtClean="0">
                <a:latin typeface="Cooper Black" pitchFamily="18" charset="0"/>
              </a:rPr>
              <a:t>Neuroectoderm</a:t>
            </a:r>
            <a:r>
              <a:rPr lang="en-US" sz="2000" dirty="0" smtClean="0">
                <a:latin typeface="Cooper Black" pitchFamily="18" charset="0"/>
              </a:rPr>
              <a:t> &gt; </a:t>
            </a:r>
            <a:r>
              <a:rPr lang="en-US" sz="2000" dirty="0" smtClean="0">
                <a:solidFill>
                  <a:srgbClr val="0070C0"/>
                </a:solidFill>
                <a:latin typeface="Cooper Black" pitchFamily="18" charset="0"/>
              </a:rPr>
              <a:t>neural crest</a:t>
            </a:r>
            <a:endParaRPr lang="en-US" sz="2000" dirty="0">
              <a:solidFill>
                <a:srgbClr val="0070C0"/>
              </a:solidFill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858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287963"/>
          </a:xfrm>
        </p:spPr>
        <p:txBody>
          <a:bodyPr>
            <a:noAutofit/>
          </a:bodyPr>
          <a:lstStyle/>
          <a:p>
            <a:r>
              <a:rPr lang="en-US" dirty="0" smtClean="0"/>
              <a:t>Cortex arises </a:t>
            </a:r>
            <a:r>
              <a:rPr lang="en-US" dirty="0"/>
              <a:t>from the </a:t>
            </a:r>
            <a:r>
              <a:rPr lang="en-US" dirty="0" err="1"/>
              <a:t>coelomic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mesodermal</a:t>
            </a:r>
            <a:r>
              <a:rPr lang="en-US" dirty="0"/>
              <a:t> tissue near </a:t>
            </a:r>
            <a:r>
              <a:rPr lang="en-US" dirty="0" smtClean="0"/>
              <a:t>the cephalic end of the </a:t>
            </a:r>
            <a:r>
              <a:rPr lang="en-US" dirty="0" err="1" smtClean="0"/>
              <a:t>mesonephros</a:t>
            </a:r>
            <a:r>
              <a:rPr lang="en-US" dirty="0" smtClean="0"/>
              <a:t> </a:t>
            </a:r>
            <a:r>
              <a:rPr lang="en-US" dirty="0"/>
              <a:t>during the </a:t>
            </a:r>
            <a:r>
              <a:rPr lang="en-US" b="1" dirty="0" smtClean="0">
                <a:solidFill>
                  <a:srgbClr val="FF0000"/>
                </a:solidFill>
              </a:rPr>
              <a:t>4</a:t>
            </a:r>
            <a:r>
              <a:rPr lang="en-US" b="1" baseline="30000" dirty="0" smtClean="0">
                <a:solidFill>
                  <a:srgbClr val="FF0000"/>
                </a:solidFill>
              </a:rPr>
              <a:t>th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to </a:t>
            </a:r>
            <a:r>
              <a:rPr lang="en-US" b="1" dirty="0" smtClean="0">
                <a:solidFill>
                  <a:srgbClr val="FF0000"/>
                </a:solidFill>
              </a:rPr>
              <a:t>5</a:t>
            </a:r>
            <a:r>
              <a:rPr lang="en-US" b="1" baseline="30000" dirty="0" smtClean="0">
                <a:solidFill>
                  <a:srgbClr val="FF0000"/>
                </a:solidFill>
              </a:rPr>
              <a:t>th</a:t>
            </a:r>
            <a:r>
              <a:rPr lang="en-US" b="1" dirty="0" smtClean="0">
                <a:solidFill>
                  <a:srgbClr val="FF0000"/>
                </a:solidFill>
              </a:rPr>
              <a:t> week </a:t>
            </a:r>
            <a:r>
              <a:rPr lang="en-US" dirty="0"/>
              <a:t>of gestation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dirty="0"/>
              <a:t>Biosynthetic activity can be detected as early as </a:t>
            </a:r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7</a:t>
            </a:r>
            <a:r>
              <a:rPr lang="en-US" baseline="30000" dirty="0" smtClean="0">
                <a:solidFill>
                  <a:srgbClr val="FF0000"/>
                </a:solidFill>
              </a:rPr>
              <a:t>th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week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dirty="0" smtClean="0"/>
              <a:t>Cortical </a:t>
            </a:r>
            <a:r>
              <a:rPr lang="en-US" dirty="0"/>
              <a:t>cell mass dominates the fetal adrenal </a:t>
            </a:r>
            <a:r>
              <a:rPr lang="en-US" dirty="0" smtClean="0"/>
              <a:t>at 4 </a:t>
            </a:r>
            <a:r>
              <a:rPr lang="en-US" dirty="0"/>
              <a:t>months of development, and </a:t>
            </a:r>
            <a:r>
              <a:rPr lang="en-US" dirty="0" err="1"/>
              <a:t>steroidogenesis</a:t>
            </a:r>
            <a:r>
              <a:rPr lang="en-US" dirty="0"/>
              <a:t> is </a:t>
            </a:r>
            <a:r>
              <a:rPr lang="en-US" dirty="0" smtClean="0"/>
              <a:t>maximum during </a:t>
            </a:r>
            <a:r>
              <a:rPr lang="en-US" dirty="0"/>
              <a:t>the third trimester.</a:t>
            </a:r>
          </a:p>
        </p:txBody>
      </p:sp>
    </p:spTree>
    <p:extLst>
      <p:ext uri="{BB962C8B-B14F-4D97-AF65-F5344CB8AC3E}">
        <p14:creationId xmlns:p14="http://schemas.microsoft.com/office/powerpoint/2010/main" val="139848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07" t="12230" r="34333" b="23280"/>
          <a:stretch/>
        </p:blipFill>
        <p:spPr bwMode="auto">
          <a:xfrm>
            <a:off x="4076942" y="0"/>
            <a:ext cx="5143258" cy="6717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9" t="77164" r="34979" b="6811"/>
          <a:stretch/>
        </p:blipFill>
        <p:spPr bwMode="auto">
          <a:xfrm>
            <a:off x="0" y="5127523"/>
            <a:ext cx="5119154" cy="1730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975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287963"/>
          </a:xfrm>
        </p:spPr>
        <p:txBody>
          <a:bodyPr>
            <a:noAutofit/>
          </a:bodyPr>
          <a:lstStyle/>
          <a:p>
            <a:r>
              <a:rPr lang="en-US" dirty="0"/>
              <a:t>The adrenal medulla arises from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ectodermal</a:t>
            </a:r>
            <a:r>
              <a:rPr lang="en-US" dirty="0" smtClean="0"/>
              <a:t> </a:t>
            </a:r>
            <a:r>
              <a:rPr lang="en-US" dirty="0"/>
              <a:t>tissues of the embryonic </a:t>
            </a:r>
            <a:r>
              <a:rPr lang="en-US" b="1" u="sng" dirty="0"/>
              <a:t>neural crest. </a:t>
            </a:r>
            <a:endParaRPr lang="en-US" b="1" u="sng" dirty="0" smtClean="0"/>
          </a:p>
          <a:p>
            <a:pPr marL="0" indent="0">
              <a:buNone/>
            </a:pPr>
            <a:endParaRPr lang="en-US" sz="2000" b="1" u="sng" dirty="0" smtClean="0"/>
          </a:p>
          <a:p>
            <a:r>
              <a:rPr lang="en-US" dirty="0" smtClean="0"/>
              <a:t>It </a:t>
            </a:r>
            <a:r>
              <a:rPr lang="en-US" dirty="0"/>
              <a:t>develops </a:t>
            </a:r>
            <a:r>
              <a:rPr lang="en-US" dirty="0" smtClean="0"/>
              <a:t>in parallel </a:t>
            </a:r>
            <a:r>
              <a:rPr lang="en-US" dirty="0"/>
              <a:t>with the sympathetic nervous system, beginning in </a:t>
            </a:r>
            <a:r>
              <a:rPr lang="en-US" dirty="0" smtClean="0"/>
              <a:t>the 5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to </a:t>
            </a:r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/>
              <a:t>week of gestation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dirty="0" smtClean="0"/>
              <a:t>Neural crest cells migrate to </a:t>
            </a:r>
            <a:r>
              <a:rPr lang="en-US" dirty="0" err="1" smtClean="0"/>
              <a:t>paraaortic</a:t>
            </a:r>
            <a:r>
              <a:rPr lang="en-US" dirty="0" smtClean="0"/>
              <a:t> and paravertebral areas and toward the medial aspect of the developing cortex to form medulla.</a:t>
            </a:r>
          </a:p>
        </p:txBody>
      </p:sp>
    </p:spTree>
    <p:extLst>
      <p:ext uri="{BB962C8B-B14F-4D97-AF65-F5344CB8AC3E}">
        <p14:creationId xmlns:p14="http://schemas.microsoft.com/office/powerpoint/2010/main" val="4275361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12837"/>
            <a:ext cx="8229600" cy="4525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09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739</Words>
  <Application>Microsoft Office PowerPoint</Application>
  <PresentationFormat>عرض على الشاشة (3:4)‏</PresentationFormat>
  <Paragraphs>126</Paragraphs>
  <Slides>45</Slides>
  <Notes>3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45</vt:i4>
      </vt:variant>
    </vt:vector>
  </HeadingPairs>
  <TitlesOfParts>
    <vt:vector size="46" baseType="lpstr">
      <vt:lpstr>نسق Office</vt:lpstr>
      <vt:lpstr>Embryology of Endocrine system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Ectoderm</vt:lpstr>
      <vt:lpstr>عرض تقديمي في PowerPoint</vt:lpstr>
      <vt:lpstr>عرض تقديمي في PowerPoint</vt:lpstr>
      <vt:lpstr>عرض تقديمي في PowerPoint</vt:lpstr>
      <vt:lpstr>Embryological Development of the PITUITARY GLANDS</vt:lpstr>
      <vt:lpstr>Embryological Development of the PITUITARY GLANDS</vt:lpstr>
      <vt:lpstr>Embryological Development of the PITUITARY GLANDS</vt:lpstr>
      <vt:lpstr>عرض تقديمي في PowerPoint</vt:lpstr>
      <vt:lpstr>عرض تقديمي في PowerPoint</vt:lpstr>
      <vt:lpstr>عرض تقديمي في PowerPoint</vt:lpstr>
      <vt:lpstr>Congenital anomalies of pituitary gland</vt:lpstr>
      <vt:lpstr>CRANIOPHARYNGIOMA</vt:lpstr>
      <vt:lpstr>عرض تقديمي في PowerPoint</vt:lpstr>
      <vt:lpstr>عرض تقديمي في PowerPoint</vt:lpstr>
      <vt:lpstr>عرض تقديمي في PowerPoint</vt:lpstr>
      <vt:lpstr>  Pharyngeal arches   mesoderm There are five pairs of pharyngeal arches, numbered 1, 2, 3, 4, and 6 for comparative embryology reasons </vt:lpstr>
      <vt:lpstr>Pharyngeal clefts</vt:lpstr>
      <vt:lpstr>Branchial cyst</vt:lpstr>
      <vt:lpstr>Development of Tongue</vt:lpstr>
      <vt:lpstr>عرض تقديمي في PowerPoint</vt:lpstr>
      <vt:lpstr>Development of THYROID GLAND</vt:lpstr>
      <vt:lpstr>Development of THYROID GLAND</vt:lpstr>
      <vt:lpstr>عرض تقديمي في PowerPoint</vt:lpstr>
      <vt:lpstr>عرض تقديمي في PowerPoint</vt:lpstr>
      <vt:lpstr>عرض تقديمي في PowerPoint</vt:lpstr>
      <vt:lpstr>Lingual thyroid</vt:lpstr>
      <vt:lpstr>Thyroglossal duct</vt:lpstr>
      <vt:lpstr>عرض تقديمي في PowerPoint</vt:lpstr>
      <vt:lpstr>Congenital anomalies of thyroid</vt:lpstr>
      <vt:lpstr>Development of PARATHYROID GLANDS</vt:lpstr>
      <vt:lpstr>Development of PARATHYROID GLANDS</vt:lpstr>
      <vt:lpstr>Di George’s syndrome</vt:lpstr>
      <vt:lpstr>Adrenal Glands</vt:lpstr>
      <vt:lpstr>Mesoderm &gt;&gt; mesodermal cells lining                       the coelomic cavity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56</cp:revision>
  <dcterms:created xsi:type="dcterms:W3CDTF">2021-11-02T14:28:40Z</dcterms:created>
  <dcterms:modified xsi:type="dcterms:W3CDTF">2022-11-15T15:41:48Z</dcterms:modified>
</cp:coreProperties>
</file>