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59" r:id="rId4"/>
    <p:sldId id="260" r:id="rId5"/>
    <p:sldId id="261" r:id="rId6"/>
    <p:sldId id="257" r:id="rId7"/>
    <p:sldId id="262" r:id="rId8"/>
    <p:sldId id="263" r:id="rId9"/>
    <p:sldId id="264" r:id="rId10"/>
    <p:sldId id="271" r:id="rId11"/>
    <p:sldId id="272" r:id="rId12"/>
    <p:sldId id="273" r:id="rId13"/>
    <p:sldId id="265" r:id="rId14"/>
    <p:sldId id="266" r:id="rId15"/>
    <p:sldId id="267" r:id="rId16"/>
    <p:sldId id="274" r:id="rId17"/>
    <p:sldId id="268" r:id="rId18"/>
    <p:sldId id="26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94660"/>
  </p:normalViewPr>
  <p:slideViewPr>
    <p:cSldViewPr snapToGrid="0">
      <p:cViewPr>
        <p:scale>
          <a:sx n="59" d="100"/>
          <a:sy n="59" d="100"/>
        </p:scale>
        <p:origin x="6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EB199-5BFD-4299-AC70-EDD54894CCDF}" type="datetimeFigureOut">
              <a:rPr lang="en-US" smtClean="0"/>
              <a:t>9/18/2023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530366-F324-4356-AC04-02565EF9D9C9}" type="slidenum">
              <a:rPr lang="en-US" smtClean="0"/>
              <a:t>‹#›</a:t>
            </a:fld>
            <a:endParaRPr lang="en-US"/>
          </a:p>
        </p:txBody>
      </p:sp>
    </p:spTree>
    <p:extLst>
      <p:ext uri="{BB962C8B-B14F-4D97-AF65-F5344CB8AC3E}">
        <p14:creationId xmlns:p14="http://schemas.microsoft.com/office/powerpoint/2010/main" val="131514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30366-F324-4356-AC04-02565EF9D9C9}" type="slidenum">
              <a:rPr lang="en-US" smtClean="0"/>
              <a:t>1</a:t>
            </a:fld>
            <a:endParaRPr lang="en-US"/>
          </a:p>
        </p:txBody>
      </p:sp>
    </p:spTree>
    <p:extLst>
      <p:ext uri="{BB962C8B-B14F-4D97-AF65-F5344CB8AC3E}">
        <p14:creationId xmlns:p14="http://schemas.microsoft.com/office/powerpoint/2010/main" val="1039131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0B8473A-E17C-4E1C-B7CB-834BEDA4A0E5}"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2470760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B8473A-E17C-4E1C-B7CB-834BEDA4A0E5}"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358728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B8473A-E17C-4E1C-B7CB-834BEDA4A0E5}"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4024748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B8473A-E17C-4E1C-B7CB-834BEDA4A0E5}"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1362234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B8473A-E17C-4E1C-B7CB-834BEDA4A0E5}" type="datetimeFigureOut">
              <a:rPr lang="en-US" smtClean="0"/>
              <a:t>9/18/2023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44199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B8473A-E17C-4E1C-B7CB-834BEDA4A0E5}" type="datetimeFigureOut">
              <a:rPr lang="en-US" smtClean="0"/>
              <a:t>9/18/2023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2841554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B8473A-E17C-4E1C-B7CB-834BEDA4A0E5}" type="datetimeFigureOut">
              <a:rPr lang="en-US" smtClean="0"/>
              <a:t>9/18/2023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343469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0B8473A-E17C-4E1C-B7CB-834BEDA4A0E5}"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3240554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0B8473A-E17C-4E1C-B7CB-834BEDA4A0E5}" type="datetimeFigureOut">
              <a:rPr lang="en-US" smtClean="0"/>
              <a:t>9/18/2023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1156683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B8473A-E17C-4E1C-B7CB-834BEDA4A0E5}"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1412831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B8473A-E17C-4E1C-B7CB-834BEDA4A0E5}" type="datetimeFigureOut">
              <a:rPr lang="en-US" smtClean="0"/>
              <a:t>9/18/2023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9A9520-200A-4BEC-9885-DAD7620F60E6}" type="slidenum">
              <a:rPr lang="en-US" smtClean="0"/>
              <a:t>‹#›</a:t>
            </a:fld>
            <a:endParaRPr lang="en-US"/>
          </a:p>
        </p:txBody>
      </p:sp>
    </p:spTree>
    <p:extLst>
      <p:ext uri="{BB962C8B-B14F-4D97-AF65-F5344CB8AC3E}">
        <p14:creationId xmlns:p14="http://schemas.microsoft.com/office/powerpoint/2010/main" val="319672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8473A-E17C-4E1C-B7CB-834BEDA4A0E5}" type="datetimeFigureOut">
              <a:rPr lang="en-US" smtClean="0"/>
              <a:t>9/18/2023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9A9520-200A-4BEC-9885-DAD7620F60E6}" type="slidenum">
              <a:rPr lang="en-US" smtClean="0"/>
              <a:t>‹#›</a:t>
            </a:fld>
            <a:endParaRPr lang="en-US"/>
          </a:p>
        </p:txBody>
      </p:sp>
    </p:spTree>
    <p:extLst>
      <p:ext uri="{BB962C8B-B14F-4D97-AF65-F5344CB8AC3E}">
        <p14:creationId xmlns:p14="http://schemas.microsoft.com/office/powerpoint/2010/main" val="3136496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207818"/>
            <a:ext cx="4059382" cy="3851564"/>
          </a:xfrm>
        </p:spPr>
        <p:txBody>
          <a:bodyPr>
            <a:normAutofit/>
          </a:bodyPr>
          <a:lstStyle/>
          <a:p>
            <a:r>
              <a:rPr lang="en-US" b="1" dirty="0"/>
              <a:t>PITUITARY GLAND DISORDERS</a:t>
            </a:r>
            <a:endParaRPr lang="en-US" dirty="0"/>
          </a:p>
        </p:txBody>
      </p:sp>
      <p:sp>
        <p:nvSpPr>
          <p:cNvPr id="3" name="Subtitle 2"/>
          <p:cNvSpPr>
            <a:spLocks noGrp="1"/>
          </p:cNvSpPr>
          <p:nvPr>
            <p:ph type="subTitle" idx="1"/>
          </p:nvPr>
        </p:nvSpPr>
        <p:spPr>
          <a:xfrm>
            <a:off x="110836" y="4530436"/>
            <a:ext cx="2784764" cy="2327564"/>
          </a:xfrm>
        </p:spPr>
        <p:txBody>
          <a:bodyPr/>
          <a:lstStyle/>
          <a:p>
            <a:r>
              <a:rPr lang="en-US" dirty="0" err="1"/>
              <a:t>Dr.Samaher</a:t>
            </a:r>
            <a:r>
              <a:rPr lang="en-US" dirty="0"/>
              <a:t> J. </a:t>
            </a:r>
            <a:r>
              <a:rPr lang="en-US" dirty="0" err="1"/>
              <a:t>Younis</a:t>
            </a:r>
            <a:endParaRPr lang="en-US" dirty="0"/>
          </a:p>
          <a:p>
            <a:r>
              <a:rPr lang="en-US" dirty="0"/>
              <a:t>BCPS</a:t>
            </a:r>
          </a:p>
        </p:txBody>
      </p:sp>
      <p:pic>
        <p:nvPicPr>
          <p:cNvPr id="2050" name="Picture 2" descr="Management of Patients With Pituitary Disord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563" y="0"/>
            <a:ext cx="90153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601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35526"/>
            <a:ext cx="12095018" cy="6511637"/>
          </a:xfrm>
        </p:spPr>
        <p:txBody>
          <a:bodyPr>
            <a:normAutofit/>
          </a:bodyPr>
          <a:lstStyle/>
          <a:p>
            <a:pPr marL="0" indent="0">
              <a:buNone/>
            </a:pPr>
            <a:r>
              <a:rPr lang="en-US" dirty="0"/>
              <a:t>The peptide hormones of the anterior pituitary are essential for the regulation of growth and  development, reproduction, responses to stress, and intermediary metabolism. Their synthesis and secretion are controlled by hypothalamic hormones and by hormones from the peripheral endocrine organs. A large number of disease states, as well as a diverse group of drugs, also affect their secretion. The complex interactions among the hypothalamus, pituitary, and peripheral endocrine glands provide elegant examples of integrated feedback regulation. Clinically, an improved understanding of the mechanisms that underlie these interactions provides the rationale for diagnosing and treating endocrine disorders and for predicting certain side effects of drugs that affect the endocrine system. Moreover, the elucidation of the structures of the anterior pituitary hormones and hypothalamic-releasing hormones makes it possible to produce synthetic peptide agonists and antagonists that have important diagnostic and therapeutic applications</a:t>
            </a:r>
          </a:p>
        </p:txBody>
      </p:sp>
    </p:spTree>
    <p:extLst>
      <p:ext uri="{BB962C8B-B14F-4D97-AF65-F5344CB8AC3E}">
        <p14:creationId xmlns:p14="http://schemas.microsoft.com/office/powerpoint/2010/main" val="3793237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5" y="235527"/>
            <a:ext cx="11804073" cy="6622473"/>
          </a:xfrm>
        </p:spPr>
        <p:txBody>
          <a:bodyPr>
            <a:normAutofit/>
          </a:bodyPr>
          <a:lstStyle/>
          <a:p>
            <a:pPr marL="0" indent="0">
              <a:buNone/>
            </a:pPr>
            <a:r>
              <a:rPr lang="en-US" dirty="0"/>
              <a:t>The anterior pituitary hormones can be classified into three different groups based on their structural features. </a:t>
            </a:r>
          </a:p>
          <a:p>
            <a:pPr>
              <a:buFont typeface="Wingdings" panose="05000000000000000000" pitchFamily="2" charset="2"/>
              <a:buChar char="Ø"/>
            </a:pPr>
            <a:r>
              <a:rPr lang="en-US" i="1" dirty="0"/>
              <a:t>Growth hormone </a:t>
            </a:r>
            <a:r>
              <a:rPr lang="en-US" dirty="0"/>
              <a:t>(GH) and </a:t>
            </a:r>
            <a:r>
              <a:rPr lang="en-US" i="1" dirty="0"/>
              <a:t>prolactin </a:t>
            </a:r>
            <a:r>
              <a:rPr lang="en-US" dirty="0"/>
              <a:t>(PRL) belong to the </a:t>
            </a:r>
            <a:r>
              <a:rPr lang="en-US" b="1" dirty="0" err="1">
                <a:solidFill>
                  <a:srgbClr val="FF0000"/>
                </a:solidFill>
              </a:rPr>
              <a:t>somatotropic</a:t>
            </a:r>
            <a:r>
              <a:rPr lang="en-US" dirty="0"/>
              <a:t> family of hormones, which in humans also includes </a:t>
            </a:r>
            <a:r>
              <a:rPr lang="en-US" i="1" dirty="0"/>
              <a:t>placental </a:t>
            </a:r>
            <a:r>
              <a:rPr lang="en-US" i="1" dirty="0" err="1"/>
              <a:t>lactogen</a:t>
            </a:r>
            <a:r>
              <a:rPr lang="en-US" dirty="0"/>
              <a:t>.</a:t>
            </a:r>
          </a:p>
          <a:p>
            <a:pPr>
              <a:buFont typeface="Wingdings" panose="05000000000000000000" pitchFamily="2" charset="2"/>
              <a:buChar char="Ø"/>
            </a:pPr>
            <a:r>
              <a:rPr lang="en-US" dirty="0"/>
              <a:t> The </a:t>
            </a:r>
            <a:r>
              <a:rPr lang="en-US" b="1" dirty="0">
                <a:solidFill>
                  <a:srgbClr val="FF0000"/>
                </a:solidFill>
              </a:rPr>
              <a:t>glycoprotein</a:t>
            </a:r>
            <a:r>
              <a:rPr lang="en-US" dirty="0"/>
              <a:t> hormones—</a:t>
            </a:r>
            <a:r>
              <a:rPr lang="en-US" i="1" dirty="0"/>
              <a:t>thyroid-stimulating hormone </a:t>
            </a:r>
            <a:r>
              <a:rPr lang="en-US" dirty="0"/>
              <a:t>(TSH, also called thyrotropin), </a:t>
            </a:r>
            <a:r>
              <a:rPr lang="en-US" i="1" dirty="0"/>
              <a:t>luteinizing hormone </a:t>
            </a:r>
            <a:r>
              <a:rPr lang="en-US" dirty="0"/>
              <a:t>(LH), and </a:t>
            </a:r>
            <a:r>
              <a:rPr lang="en-US" i="1" dirty="0"/>
              <a:t>follicle- stimulating hormone </a:t>
            </a:r>
            <a:r>
              <a:rPr lang="en-US" dirty="0"/>
              <a:t>(FSH)—share a common α-subunit but have different β-subunits that determine their distinct biological activities. In humans, the glycoprotein hormone family also includes </a:t>
            </a:r>
            <a:r>
              <a:rPr lang="en-US" i="1" dirty="0"/>
              <a:t>human chorionic gonadotropin </a:t>
            </a:r>
            <a:r>
              <a:rPr lang="en-US" dirty="0"/>
              <a:t>(</a:t>
            </a:r>
            <a:r>
              <a:rPr lang="en-US" dirty="0" err="1"/>
              <a:t>hCG</a:t>
            </a:r>
            <a:r>
              <a:rPr lang="en-US" dirty="0"/>
              <a:t>).</a:t>
            </a:r>
          </a:p>
          <a:p>
            <a:pPr>
              <a:buFont typeface="Wingdings" panose="05000000000000000000" pitchFamily="2" charset="2"/>
              <a:buChar char="Ø"/>
            </a:pPr>
            <a:r>
              <a:rPr lang="en-US" dirty="0"/>
              <a:t>  </a:t>
            </a:r>
            <a:r>
              <a:rPr lang="en-US" dirty="0" err="1"/>
              <a:t>C</a:t>
            </a:r>
            <a:r>
              <a:rPr lang="en-US" i="1" dirty="0" err="1"/>
              <a:t>orticotropin</a:t>
            </a:r>
            <a:r>
              <a:rPr lang="en-US" i="1" dirty="0"/>
              <a:t> </a:t>
            </a:r>
            <a:r>
              <a:rPr lang="en-US" dirty="0"/>
              <a:t>(adrenocorticotropic hormone; ACTH) and </a:t>
            </a:r>
            <a:r>
              <a:rPr lang="el-GR" dirty="0"/>
              <a:t>α-</a:t>
            </a:r>
            <a:r>
              <a:rPr lang="en-US" i="1" dirty="0"/>
              <a:t>melanocyte-stimulating hormone </a:t>
            </a:r>
            <a:r>
              <a:rPr lang="en-US" dirty="0"/>
              <a:t>(α-MSH) are part of a family of peptides derived from </a:t>
            </a:r>
            <a:r>
              <a:rPr lang="en-US" b="1" i="1" dirty="0">
                <a:solidFill>
                  <a:srgbClr val="FF0000"/>
                </a:solidFill>
              </a:rPr>
              <a:t>pro-</a:t>
            </a:r>
            <a:r>
              <a:rPr lang="en-US" b="1" i="1" dirty="0" err="1">
                <a:solidFill>
                  <a:srgbClr val="FF0000"/>
                </a:solidFill>
              </a:rPr>
              <a:t>opiomelanocortin</a:t>
            </a:r>
            <a:r>
              <a:rPr lang="en-US" i="1" dirty="0"/>
              <a:t> </a:t>
            </a:r>
            <a:r>
              <a:rPr lang="en-US" dirty="0"/>
              <a:t>(POMC) by proteolytic processing.</a:t>
            </a:r>
          </a:p>
        </p:txBody>
      </p:sp>
    </p:spTree>
    <p:extLst>
      <p:ext uri="{BB962C8B-B14F-4D97-AF65-F5344CB8AC3E}">
        <p14:creationId xmlns:p14="http://schemas.microsoft.com/office/powerpoint/2010/main" val="2020738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304800"/>
            <a:ext cx="11859491" cy="6553200"/>
          </a:xfrm>
        </p:spPr>
        <p:txBody>
          <a:bodyPr>
            <a:normAutofit/>
          </a:bodyPr>
          <a:lstStyle/>
          <a:p>
            <a:pPr marL="0" indent="0">
              <a:buNone/>
            </a:pPr>
            <a:r>
              <a:rPr lang="en-US" sz="3200" b="1" dirty="0"/>
              <a:t>Hypothalamic regulations</a:t>
            </a:r>
          </a:p>
          <a:p>
            <a:pPr marL="0" indent="0">
              <a:buNone/>
            </a:pPr>
            <a:r>
              <a:rPr lang="en-US" dirty="0"/>
              <a:t>The synthesis and release of anterior pituitary hormones are influenced by the central nervous system. Their secretion is positively regulated by a group of peptides referred to as </a:t>
            </a:r>
            <a:r>
              <a:rPr lang="en-US" i="1" dirty="0"/>
              <a:t>hypothalamic releasing hormones</a:t>
            </a:r>
            <a:r>
              <a:rPr lang="en-US" dirty="0"/>
              <a:t>, which are released from hypothalamic neurons in the region of the median eminence and reach the anterior pituitary through the </a:t>
            </a:r>
            <a:r>
              <a:rPr lang="en-US" b="1" dirty="0"/>
              <a:t>hypothalamic- </a:t>
            </a:r>
            <a:r>
              <a:rPr lang="en-US" b="1" dirty="0" err="1"/>
              <a:t>adenohypophyseal</a:t>
            </a:r>
            <a:r>
              <a:rPr lang="en-US" b="1" dirty="0"/>
              <a:t> portal system</a:t>
            </a:r>
            <a:r>
              <a:rPr lang="en-US" dirty="0"/>
              <a:t>. The hypothalamic releasing hormones include </a:t>
            </a:r>
            <a:r>
              <a:rPr lang="en-US" i="1" dirty="0"/>
              <a:t>growth hormone– releasing hormone </a:t>
            </a:r>
            <a:r>
              <a:rPr lang="en-US" dirty="0"/>
              <a:t>(GHRH), </a:t>
            </a:r>
            <a:r>
              <a:rPr lang="en-US" i="1" dirty="0"/>
              <a:t>gonadotropin-releasing hormone </a:t>
            </a:r>
            <a:r>
              <a:rPr lang="en-US" dirty="0"/>
              <a:t>(</a:t>
            </a:r>
            <a:r>
              <a:rPr lang="en-US" dirty="0" err="1"/>
              <a:t>GnRH</a:t>
            </a:r>
            <a:r>
              <a:rPr lang="en-US" dirty="0"/>
              <a:t>), </a:t>
            </a:r>
            <a:r>
              <a:rPr lang="en-US" i="1" dirty="0"/>
              <a:t>thyrotropin-releasing hormone </a:t>
            </a:r>
            <a:r>
              <a:rPr lang="en-US" dirty="0"/>
              <a:t>(TRH), and </a:t>
            </a:r>
            <a:r>
              <a:rPr lang="en-US" i="1" dirty="0" err="1"/>
              <a:t>corticotropin</a:t>
            </a:r>
            <a:r>
              <a:rPr lang="en-US" i="1" dirty="0"/>
              <a:t>-releasing hormone </a:t>
            </a:r>
            <a:r>
              <a:rPr lang="en-US" dirty="0"/>
              <a:t>(CRH).  S</a:t>
            </a:r>
            <a:r>
              <a:rPr lang="en-US" i="1" dirty="0"/>
              <a:t>omatostatin </a:t>
            </a:r>
            <a:r>
              <a:rPr lang="en-US" dirty="0"/>
              <a:t>(SST), another hypothalamic peptide,</a:t>
            </a:r>
          </a:p>
          <a:p>
            <a:pPr marL="0" indent="0">
              <a:buNone/>
            </a:pPr>
            <a:r>
              <a:rPr lang="en-US" dirty="0"/>
              <a:t> negatively regulates pituitary secretion of growth </a:t>
            </a:r>
          </a:p>
          <a:p>
            <a:pPr marL="0" indent="0">
              <a:buNone/>
            </a:pPr>
            <a:r>
              <a:rPr lang="en-US" dirty="0"/>
              <a:t>hormone and thyrotropin. The catecholamine</a:t>
            </a:r>
          </a:p>
          <a:p>
            <a:pPr marL="0" indent="0">
              <a:buNone/>
            </a:pPr>
            <a:r>
              <a:rPr lang="en-US" dirty="0"/>
              <a:t> </a:t>
            </a:r>
            <a:r>
              <a:rPr lang="en-US" i="1" dirty="0"/>
              <a:t>dopamine </a:t>
            </a:r>
            <a:r>
              <a:rPr lang="en-US" dirty="0"/>
              <a:t>inhibits the secretion of prolactin by </a:t>
            </a:r>
          </a:p>
          <a:p>
            <a:pPr marL="0" indent="0">
              <a:buNone/>
            </a:pPr>
            <a:r>
              <a:rPr lang="en-US" dirty="0" err="1"/>
              <a:t>lactotropes</a:t>
            </a:r>
            <a:r>
              <a:rPr lang="en-US" dirty="0"/>
              <a:t>.</a:t>
            </a:r>
          </a:p>
        </p:txBody>
      </p:sp>
      <p:pic>
        <p:nvPicPr>
          <p:cNvPr id="3074" name="Picture 2" descr="Pituitary Gland- Hypophysis- Master Gland - Online Biology N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8229" y="3929743"/>
            <a:ext cx="4778828" cy="305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79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458691" y="0"/>
            <a:ext cx="6733310" cy="6858000"/>
          </a:xfrm>
          <a:prstGeom prst="rect">
            <a:avLst/>
          </a:prstGeom>
        </p:spPr>
      </p:pic>
      <p:sp>
        <p:nvSpPr>
          <p:cNvPr id="5" name="Rectangle 4"/>
          <p:cNvSpPr/>
          <p:nvPr/>
        </p:nvSpPr>
        <p:spPr>
          <a:xfrm>
            <a:off x="130629" y="0"/>
            <a:ext cx="5328062" cy="6524863"/>
          </a:xfrm>
          <a:prstGeom prst="rect">
            <a:avLst/>
          </a:prstGeom>
        </p:spPr>
        <p:txBody>
          <a:bodyPr wrap="square">
            <a:spAutoFit/>
          </a:bodyPr>
          <a:lstStyle/>
          <a:p>
            <a:r>
              <a:rPr lang="en-US" sz="2200" b="1" i="1" dirty="0">
                <a:solidFill>
                  <a:srgbClr val="231F20"/>
                </a:solidFill>
                <a:latin typeface="Times-BoldItalic"/>
              </a:rPr>
              <a:t>Organization of the anterior and posterior pituitary gland. </a:t>
            </a:r>
            <a:r>
              <a:rPr lang="en-US" sz="2200" dirty="0">
                <a:solidFill>
                  <a:srgbClr val="231F20"/>
                </a:solidFill>
                <a:latin typeface="Times-Roman"/>
              </a:rPr>
              <a:t>Hypothalamic neurons in the </a:t>
            </a:r>
            <a:r>
              <a:rPr lang="en-US" sz="2200" dirty="0" err="1">
                <a:solidFill>
                  <a:srgbClr val="231F20"/>
                </a:solidFill>
                <a:latin typeface="Times-Roman"/>
              </a:rPr>
              <a:t>supraoptic</a:t>
            </a:r>
            <a:r>
              <a:rPr lang="en-US" sz="2200" dirty="0">
                <a:solidFill>
                  <a:srgbClr val="231F20"/>
                </a:solidFill>
                <a:latin typeface="Times-Roman"/>
              </a:rPr>
              <a:t> (SON) and paraventricular (PVN) nuclei synthesize arginine vasopressin (AVP) or oxytocin (OXY). Most of their axons project directly to the posterior pituitary, from which AVP and OXY are secreted into the systemic circulation to regulate their target tissues. Neurons that regulate the anterior lobe cluster in the </a:t>
            </a:r>
            <a:r>
              <a:rPr lang="en-US" sz="2200" dirty="0" err="1">
                <a:solidFill>
                  <a:srgbClr val="231F20"/>
                </a:solidFill>
                <a:latin typeface="Times-Roman"/>
              </a:rPr>
              <a:t>mediobasal</a:t>
            </a:r>
            <a:r>
              <a:rPr lang="en-US" sz="2200" dirty="0">
                <a:solidFill>
                  <a:srgbClr val="231F20"/>
                </a:solidFill>
                <a:latin typeface="Times-Roman"/>
              </a:rPr>
              <a:t> hypothalamus, including the PVN and the arcuate (ARC) nuclei. They secrete hypothalamic releasing hormones, which reach the anterior pituitary </a:t>
            </a:r>
            <a:r>
              <a:rPr lang="en-US" sz="2200" i="1" dirty="0">
                <a:solidFill>
                  <a:srgbClr val="231F20"/>
                </a:solidFill>
                <a:latin typeface="Times-Italic"/>
              </a:rPr>
              <a:t>via </a:t>
            </a:r>
            <a:r>
              <a:rPr lang="en-US" sz="2200" dirty="0">
                <a:solidFill>
                  <a:srgbClr val="231F20"/>
                </a:solidFill>
                <a:latin typeface="Times-Roman"/>
              </a:rPr>
              <a:t>the hypothalamic-</a:t>
            </a:r>
            <a:r>
              <a:rPr lang="en-US" sz="2200" dirty="0" err="1">
                <a:solidFill>
                  <a:srgbClr val="231F20"/>
                </a:solidFill>
                <a:latin typeface="Times-Roman"/>
              </a:rPr>
              <a:t>adenohypophyseal</a:t>
            </a:r>
            <a:r>
              <a:rPr lang="en-US" sz="2200" dirty="0">
                <a:solidFill>
                  <a:srgbClr val="231F20"/>
                </a:solidFill>
                <a:latin typeface="Times-Roman"/>
              </a:rPr>
              <a:t> portal system and stimulate distinct populations of pituitary cells. These cells, in turn, secrete the trophic hormones, which regulate endocrine organs and other tissues.</a:t>
            </a:r>
            <a:endParaRPr lang="en-US" sz="2200" dirty="0"/>
          </a:p>
        </p:txBody>
      </p:sp>
    </p:spTree>
    <p:extLst>
      <p:ext uri="{BB962C8B-B14F-4D97-AF65-F5344CB8AC3E}">
        <p14:creationId xmlns:p14="http://schemas.microsoft.com/office/powerpoint/2010/main" val="40706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AutoShape 2" descr="Pituitary Disorders: Types, Causes, Symptoms, Diagnosis and Treat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Understanding Pituitary Disorders | Brain Institute | OHS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83382" y="-144463"/>
            <a:ext cx="6761017" cy="79445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7 HYPERpituitarism-Nursing School Help ideas | endocrine system, nursing  school, endocr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263236"/>
            <a:ext cx="5999017" cy="753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182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817418"/>
            <a:ext cx="12192000" cy="6040581"/>
          </a:xfrm>
          <a:prstGeom prst="rect">
            <a:avLst/>
          </a:prstGeom>
        </p:spPr>
      </p:pic>
      <p:pic>
        <p:nvPicPr>
          <p:cNvPr id="5" name="Picture 4"/>
          <p:cNvPicPr>
            <a:picLocks noChangeAspect="1"/>
          </p:cNvPicPr>
          <p:nvPr/>
        </p:nvPicPr>
        <p:blipFill>
          <a:blip r:embed="rId3"/>
          <a:stretch>
            <a:fillRect/>
          </a:stretch>
        </p:blipFill>
        <p:spPr>
          <a:xfrm>
            <a:off x="133908" y="369711"/>
            <a:ext cx="5726566" cy="447706"/>
          </a:xfrm>
          <a:prstGeom prst="rect">
            <a:avLst/>
          </a:prstGeom>
        </p:spPr>
      </p:pic>
    </p:spTree>
    <p:extLst>
      <p:ext uri="{BB962C8B-B14F-4D97-AF65-F5344CB8AC3E}">
        <p14:creationId xmlns:p14="http://schemas.microsoft.com/office/powerpoint/2010/main" val="2229103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4" y="221672"/>
            <a:ext cx="12025745" cy="6636327"/>
          </a:xfrm>
        </p:spPr>
        <p:txBody>
          <a:bodyPr>
            <a:normAutofit fontScale="77500" lnSpcReduction="20000"/>
          </a:bodyPr>
          <a:lstStyle/>
          <a:p>
            <a:pPr marL="0" indent="0">
              <a:buNone/>
            </a:pPr>
            <a:r>
              <a:rPr lang="en-US" sz="4100" b="1" dirty="0"/>
              <a:t>Classification (focus on the common anterior pituitary disorders)</a:t>
            </a:r>
          </a:p>
          <a:p>
            <a:pPr marL="0" indent="0">
              <a:buNone/>
            </a:pPr>
            <a:r>
              <a:rPr lang="en-US" dirty="0"/>
              <a:t>1. </a:t>
            </a:r>
            <a:r>
              <a:rPr lang="en-US" sz="3100" b="1" dirty="0" err="1"/>
              <a:t>Hypersecretory</a:t>
            </a:r>
            <a:r>
              <a:rPr lang="en-US" sz="3100" b="1" dirty="0"/>
              <a:t> diseases</a:t>
            </a:r>
            <a:endParaRPr lang="en-US" b="1" dirty="0"/>
          </a:p>
          <a:p>
            <a:pPr marL="0" indent="0">
              <a:buNone/>
            </a:pPr>
            <a:r>
              <a:rPr lang="en-US" dirty="0"/>
              <a:t>a. Acromegaly and gigantism: Usually caused by growth hormone (GH)-secreting pituitary adenoma</a:t>
            </a:r>
          </a:p>
          <a:p>
            <a:pPr marL="0" indent="0">
              <a:buNone/>
            </a:pPr>
            <a:r>
              <a:rPr lang="en-US" dirty="0"/>
              <a:t>b. Hyperprolactinemia</a:t>
            </a:r>
          </a:p>
          <a:p>
            <a:pPr marL="0" indent="0">
              <a:buNone/>
            </a:pPr>
            <a:r>
              <a:rPr lang="en-US" dirty="0" err="1"/>
              <a:t>i</a:t>
            </a:r>
            <a:r>
              <a:rPr lang="en-US" dirty="0"/>
              <a:t>. Most common cause is </a:t>
            </a:r>
            <a:r>
              <a:rPr lang="en-US" dirty="0" err="1"/>
              <a:t>prolactinomas</a:t>
            </a:r>
            <a:r>
              <a:rPr lang="en-US" dirty="0"/>
              <a:t> (prolactin-secreting pituitary tumor).</a:t>
            </a:r>
          </a:p>
          <a:p>
            <a:pPr marL="0" indent="0">
              <a:buNone/>
            </a:pPr>
            <a:r>
              <a:rPr lang="en-US" dirty="0"/>
              <a:t>ii. Drug induced (e.g., serotonin reuptake inhibitors and some antipsychotics)</a:t>
            </a:r>
          </a:p>
          <a:p>
            <a:pPr marL="0" indent="0">
              <a:buNone/>
            </a:pPr>
            <a:r>
              <a:rPr lang="fr-FR" dirty="0"/>
              <a:t>iii. Central </a:t>
            </a:r>
            <a:r>
              <a:rPr lang="fr-FR" dirty="0" err="1"/>
              <a:t>nervous</a:t>
            </a:r>
            <a:r>
              <a:rPr lang="fr-FR" dirty="0"/>
              <a:t> system </a:t>
            </a:r>
            <a:r>
              <a:rPr lang="fr-FR" dirty="0" err="1"/>
              <a:t>lesions</a:t>
            </a:r>
            <a:endParaRPr lang="fr-FR" dirty="0"/>
          </a:p>
          <a:p>
            <a:pPr marL="0" indent="0">
              <a:buNone/>
            </a:pPr>
            <a:r>
              <a:rPr lang="en-US" dirty="0"/>
              <a:t>2. </a:t>
            </a:r>
            <a:r>
              <a:rPr lang="en-US" sz="3100" b="1" dirty="0" err="1"/>
              <a:t>Hyposecretory</a:t>
            </a:r>
            <a:r>
              <a:rPr lang="en-US" sz="3100" b="1" dirty="0"/>
              <a:t> disease</a:t>
            </a:r>
            <a:endParaRPr lang="en-US" b="1" dirty="0"/>
          </a:p>
          <a:p>
            <a:pPr marL="0" indent="0">
              <a:buNone/>
            </a:pPr>
            <a:r>
              <a:rPr lang="en-US" dirty="0"/>
              <a:t>a. GH deficiency</a:t>
            </a:r>
          </a:p>
          <a:p>
            <a:pPr marL="0" indent="0">
              <a:buNone/>
            </a:pPr>
            <a:r>
              <a:rPr lang="en-US" dirty="0" err="1"/>
              <a:t>i</a:t>
            </a:r>
            <a:r>
              <a:rPr lang="en-US" dirty="0"/>
              <a:t>. Congenital abnormality caused by GH gene deletion, GH-releasing hormone deficiency</a:t>
            </a:r>
          </a:p>
          <a:p>
            <a:pPr marL="0" indent="0">
              <a:buNone/>
            </a:pPr>
            <a:r>
              <a:rPr lang="en-US" dirty="0"/>
              <a:t>ii. Other causes are pituitary aplasia, head trauma, and central nervous system infection.</a:t>
            </a:r>
          </a:p>
          <a:p>
            <a:pPr marL="0" indent="0">
              <a:buNone/>
            </a:pPr>
            <a:r>
              <a:rPr lang="en-US" dirty="0"/>
              <a:t>iii. Idiopathic</a:t>
            </a:r>
          </a:p>
          <a:p>
            <a:pPr marL="0" indent="0">
              <a:buNone/>
            </a:pPr>
            <a:r>
              <a:rPr lang="en-US" dirty="0"/>
              <a:t>b. </a:t>
            </a:r>
            <a:r>
              <a:rPr lang="en-US" dirty="0" err="1"/>
              <a:t>Panhypopituitarism</a:t>
            </a:r>
            <a:r>
              <a:rPr lang="en-US" dirty="0"/>
              <a:t>: Result of partial or complete loss of anterior and posterior pituitary function.</a:t>
            </a:r>
          </a:p>
          <a:p>
            <a:pPr marL="0" indent="0">
              <a:buNone/>
            </a:pPr>
            <a:r>
              <a:rPr lang="en-US" dirty="0"/>
              <a:t>Can be caused by primary pituitary tumor, ischemic necrosis of the pituitary, trauma from surgery,</a:t>
            </a:r>
          </a:p>
          <a:p>
            <a:pPr marL="0" indent="0">
              <a:buNone/>
            </a:pPr>
            <a:r>
              <a:rPr lang="en-US" dirty="0"/>
              <a:t>or irradiation. Results in adrenocorticotropic hormone (ACTH) deficiency, GH deficiency, hypothyroidism,</a:t>
            </a:r>
          </a:p>
          <a:p>
            <a:pPr marL="0" indent="0">
              <a:buNone/>
            </a:pPr>
            <a:r>
              <a:rPr lang="en-US" dirty="0"/>
              <a:t>gonadotropin deficiency</a:t>
            </a:r>
          </a:p>
        </p:txBody>
      </p:sp>
    </p:spTree>
    <p:extLst>
      <p:ext uri="{BB962C8B-B14F-4D97-AF65-F5344CB8AC3E}">
        <p14:creationId xmlns:p14="http://schemas.microsoft.com/office/powerpoint/2010/main" val="2502150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764" y="263237"/>
            <a:ext cx="11236036" cy="651164"/>
          </a:xfrm>
        </p:spPr>
        <p:txBody>
          <a:bodyPr/>
          <a:lstStyle/>
          <a:p>
            <a:r>
              <a:rPr lang="en-US" dirty="0"/>
              <a:t>Hypersecretion of GH (Acromegaly)</a:t>
            </a:r>
          </a:p>
        </p:txBody>
      </p:sp>
      <p:pic>
        <p:nvPicPr>
          <p:cNvPr id="4" name="Picture 3"/>
          <p:cNvPicPr>
            <a:picLocks noChangeAspect="1"/>
          </p:cNvPicPr>
          <p:nvPr/>
        </p:nvPicPr>
        <p:blipFill>
          <a:blip r:embed="rId2"/>
          <a:stretch>
            <a:fillRect/>
          </a:stretch>
        </p:blipFill>
        <p:spPr>
          <a:xfrm>
            <a:off x="7051964" y="-152399"/>
            <a:ext cx="5140036" cy="7010399"/>
          </a:xfrm>
          <a:prstGeom prst="rect">
            <a:avLst/>
          </a:prstGeom>
        </p:spPr>
      </p:pic>
      <p:sp>
        <p:nvSpPr>
          <p:cNvPr id="5" name="Rectangle 4"/>
          <p:cNvSpPr/>
          <p:nvPr/>
        </p:nvSpPr>
        <p:spPr>
          <a:xfrm>
            <a:off x="13855" y="914401"/>
            <a:ext cx="6601689" cy="3416320"/>
          </a:xfrm>
          <a:prstGeom prst="rect">
            <a:avLst/>
          </a:prstGeom>
          <a:ln w="28575">
            <a:solidFill>
              <a:schemeClr val="tx1"/>
            </a:solidFill>
          </a:ln>
        </p:spPr>
        <p:txBody>
          <a:bodyPr wrap="square">
            <a:spAutoFit/>
          </a:bodyPr>
          <a:lstStyle/>
          <a:p>
            <a:r>
              <a:rPr lang="en-US" b="1" i="1" dirty="0">
                <a:solidFill>
                  <a:srgbClr val="231F20"/>
                </a:solidFill>
                <a:latin typeface="Times-BoldItalic"/>
              </a:rPr>
              <a:t>Secretion and actions of growth hormone.</a:t>
            </a:r>
          </a:p>
          <a:p>
            <a:r>
              <a:rPr lang="en-US" dirty="0">
                <a:solidFill>
                  <a:srgbClr val="231F20"/>
                </a:solidFill>
                <a:latin typeface="Times-Roman"/>
              </a:rPr>
              <a:t>Two hypothalamic factors, growth hormone-releasing hormone (GHRH) and somatostatin (SST), act on the </a:t>
            </a:r>
            <a:r>
              <a:rPr lang="en-US" dirty="0" err="1">
                <a:solidFill>
                  <a:srgbClr val="231F20"/>
                </a:solidFill>
                <a:latin typeface="Times-Roman"/>
              </a:rPr>
              <a:t>somatotropes</a:t>
            </a:r>
            <a:r>
              <a:rPr lang="en-US" dirty="0">
                <a:solidFill>
                  <a:srgbClr val="231F20"/>
                </a:solidFill>
                <a:latin typeface="Times-Roman"/>
              </a:rPr>
              <a:t> in the anterior pituitary to regulate growth hormone secretion. SST also inhibits GHRH release. Growth hormone exerts direct effects on target tissues and indirect effects mediated by stimulating the release of insulin-like growth factor-1 (IGF-1). The gastric peptide ghrelin enhances growth hormone release, directly by actions at the anterior  pituitary and indirectly by multiple actions on the hypothalamus. IGF-1 feeds back at the anterior pituitary to inhibit growth hormone secretion and also to inhibit further GHRH release by the hypothalamus.</a:t>
            </a:r>
            <a:endParaRPr lang="en-US" dirty="0"/>
          </a:p>
        </p:txBody>
      </p:sp>
      <p:sp>
        <p:nvSpPr>
          <p:cNvPr id="6" name="Rectangle 5"/>
          <p:cNvSpPr/>
          <p:nvPr/>
        </p:nvSpPr>
        <p:spPr>
          <a:xfrm>
            <a:off x="0" y="4411314"/>
            <a:ext cx="7717971" cy="2246769"/>
          </a:xfrm>
          <a:prstGeom prst="rect">
            <a:avLst/>
          </a:prstGeom>
          <a:solidFill>
            <a:schemeClr val="bg1">
              <a:lumMod val="95000"/>
            </a:schemeClr>
          </a:solidFill>
          <a:ln>
            <a:solidFill>
              <a:schemeClr val="tx1"/>
            </a:solidFill>
            <a:prstDash val="lgDash"/>
          </a:ln>
        </p:spPr>
        <p:txBody>
          <a:bodyPr wrap="square">
            <a:spAutoFit/>
          </a:bodyPr>
          <a:lstStyle/>
          <a:p>
            <a:r>
              <a:rPr lang="en-US" sz="2000" b="1" dirty="0">
                <a:latin typeface="TimesNewRomanPSMT"/>
              </a:rPr>
              <a:t>Therapeutics</a:t>
            </a:r>
          </a:p>
          <a:p>
            <a:r>
              <a:rPr lang="en-US" sz="2000" dirty="0">
                <a:latin typeface="TimesNewRomanPSMT"/>
              </a:rPr>
              <a:t>a. Treatment of choice is surgical resection of tumor, if causative.</a:t>
            </a:r>
          </a:p>
          <a:p>
            <a:r>
              <a:rPr lang="en-US" sz="2000" dirty="0">
                <a:latin typeface="TimesNewRomanPSMT"/>
              </a:rPr>
              <a:t>b. Pharmacotherapy usually reserved for:</a:t>
            </a:r>
          </a:p>
          <a:p>
            <a:r>
              <a:rPr lang="en-US" sz="2000" dirty="0" err="1">
                <a:latin typeface="TimesNewRomanPSMT"/>
              </a:rPr>
              <a:t>i</a:t>
            </a:r>
            <a:r>
              <a:rPr lang="en-US" sz="2000" dirty="0">
                <a:latin typeface="TimesNewRomanPSMT"/>
              </a:rPr>
              <a:t>. Control before surgery or irradiation</a:t>
            </a:r>
          </a:p>
          <a:p>
            <a:r>
              <a:rPr lang="en-US" sz="2000" dirty="0">
                <a:latin typeface="TimesNewRomanPSMT"/>
              </a:rPr>
              <a:t>ii. When surgery is not possible (usually requires lifelong pharmacotherapy)</a:t>
            </a:r>
          </a:p>
          <a:p>
            <a:r>
              <a:rPr lang="en-US" sz="2000" dirty="0">
                <a:latin typeface="TimesNewRomanPSMT"/>
              </a:rPr>
              <a:t>iii. Surgical failures or relapses after period of remission after surgery</a:t>
            </a:r>
            <a:endParaRPr lang="en-US" sz="2000" dirty="0"/>
          </a:p>
        </p:txBody>
      </p:sp>
    </p:spTree>
    <p:extLst>
      <p:ext uri="{BB962C8B-B14F-4D97-AF65-F5344CB8AC3E}">
        <p14:creationId xmlns:p14="http://schemas.microsoft.com/office/powerpoint/2010/main" val="1011685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3E2512-84CF-2525-65E5-4EF2CB2A3209}"/>
              </a:ext>
            </a:extLst>
          </p:cNvPr>
          <p:cNvSpPr>
            <a:spLocks noGrp="1"/>
          </p:cNvSpPr>
          <p:nvPr>
            <p:ph idx="1"/>
          </p:nvPr>
        </p:nvSpPr>
        <p:spPr>
          <a:xfrm>
            <a:off x="0" y="97972"/>
            <a:ext cx="12094029" cy="1551248"/>
          </a:xfrm>
          <a:ln w="19050">
            <a:solidFill>
              <a:schemeClr val="tx1"/>
            </a:solidFill>
          </a:ln>
        </p:spPr>
        <p:txBody>
          <a:bodyPr>
            <a:normAutofit fontScale="62500" lnSpcReduction="20000"/>
          </a:bodyPr>
          <a:lstStyle/>
          <a:p>
            <a:r>
              <a:rPr lang="en-GB" sz="2600" b="0" i="0" dirty="0">
                <a:solidFill>
                  <a:srgbClr val="231F20"/>
                </a:solidFill>
                <a:effectLst/>
              </a:rPr>
              <a:t>Somatostatin is synthesized as a 92-amino-acid precursor and processed by proteolytic cleavage to generate two predominant forms: SST-14 and SST-28. The somatostatins exert their effects by binding to and activating a family of five related G protein–coupled receptors that signal through Gi to inhibit cyclic AMP accumulation and to activate K+ channels and </a:t>
            </a:r>
            <a:r>
              <a:rPr lang="en-GB" sz="2600" b="0" i="0" dirty="0" err="1">
                <a:solidFill>
                  <a:srgbClr val="231F20"/>
                </a:solidFill>
                <a:effectLst/>
              </a:rPr>
              <a:t>phosphotyrosine</a:t>
            </a:r>
            <a:r>
              <a:rPr lang="en-GB" sz="2600" b="0" i="0" dirty="0">
                <a:solidFill>
                  <a:srgbClr val="231F20"/>
                </a:solidFill>
                <a:effectLst/>
              </a:rPr>
              <a:t> phosphatases. Each of the SST receptor subtypes (abbreviated SSTR or </a:t>
            </a:r>
            <a:r>
              <a:rPr lang="en-GB" sz="2600" b="0" i="0" dirty="0" err="1">
                <a:solidFill>
                  <a:srgbClr val="231F20"/>
                </a:solidFill>
                <a:effectLst/>
              </a:rPr>
              <a:t>sstr</a:t>
            </a:r>
            <a:r>
              <a:rPr lang="en-GB" sz="2600" b="0" i="0" dirty="0">
                <a:solidFill>
                  <a:srgbClr val="231F20"/>
                </a:solidFill>
                <a:effectLst/>
              </a:rPr>
              <a:t>) binds SST with nanomolar affinity; whereas receptor types 1 to 4 (SSTR1–4) bind the two SSTs with approximately equal affinity, type 5 (SSTR5) has a ten- to fifteenfold greater selectivity for somatostatin-28. SSTR2 and SSTR5 are the most important for regulation of GH secretion. SST exerts direct effects on </a:t>
            </a:r>
            <a:r>
              <a:rPr lang="en-GB" sz="2600" b="0" i="0" dirty="0" err="1">
                <a:solidFill>
                  <a:srgbClr val="231F20"/>
                </a:solidFill>
                <a:effectLst/>
              </a:rPr>
              <a:t>somatotropes</a:t>
            </a:r>
            <a:r>
              <a:rPr lang="en-GB" sz="2600" b="0" i="0" dirty="0">
                <a:solidFill>
                  <a:srgbClr val="231F20"/>
                </a:solidFill>
                <a:effectLst/>
              </a:rPr>
              <a:t> in the pituitary and indirect effects mediated </a:t>
            </a:r>
            <a:r>
              <a:rPr lang="en-GB" sz="2600" b="0" i="1" dirty="0">
                <a:solidFill>
                  <a:srgbClr val="231F20"/>
                </a:solidFill>
                <a:effectLst/>
              </a:rPr>
              <a:t>via </a:t>
            </a:r>
            <a:r>
              <a:rPr lang="en-GB" sz="2600" b="0" i="0" dirty="0">
                <a:solidFill>
                  <a:srgbClr val="231F20"/>
                </a:solidFill>
                <a:effectLst/>
              </a:rPr>
              <a:t>GHRH neurons in the arcuate nucleus</a:t>
            </a:r>
            <a:r>
              <a:rPr lang="en-GB" sz="1800" b="0" i="0" dirty="0">
                <a:solidFill>
                  <a:srgbClr val="231F20"/>
                </a:solidFill>
                <a:effectLst/>
                <a:latin typeface="Times-Roman"/>
              </a:rPr>
              <a:t>. </a:t>
            </a:r>
            <a:br>
              <a:rPr lang="en-GB" dirty="0"/>
            </a:br>
            <a:endParaRPr lang="en-US" dirty="0"/>
          </a:p>
        </p:txBody>
      </p:sp>
      <p:sp>
        <p:nvSpPr>
          <p:cNvPr id="5" name="TextBox 4">
            <a:extLst>
              <a:ext uri="{FF2B5EF4-FFF2-40B4-BE49-F238E27FC236}">
                <a16:creationId xmlns:a16="http://schemas.microsoft.com/office/drawing/2014/main" id="{3FB929B2-828A-E316-A0E4-0A93CDD0D006}"/>
              </a:ext>
            </a:extLst>
          </p:cNvPr>
          <p:cNvSpPr txBox="1"/>
          <p:nvPr/>
        </p:nvSpPr>
        <p:spPr>
          <a:xfrm>
            <a:off x="299357" y="1757800"/>
            <a:ext cx="11593286" cy="1200329"/>
          </a:xfrm>
          <a:prstGeom prst="rect">
            <a:avLst/>
          </a:prstGeom>
          <a:noFill/>
          <a:ln w="19050">
            <a:solidFill>
              <a:schemeClr val="tx1"/>
            </a:solidFill>
          </a:ln>
        </p:spPr>
        <p:txBody>
          <a:bodyPr wrap="square">
            <a:spAutoFit/>
          </a:bodyPr>
          <a:lstStyle/>
          <a:p>
            <a:r>
              <a:rPr lang="en-GB" sz="1800" b="1" i="0" dirty="0">
                <a:solidFill>
                  <a:srgbClr val="231F20"/>
                </a:solidFill>
                <a:effectLst/>
                <a:latin typeface="Times-Roman"/>
              </a:rPr>
              <a:t>Ghrelin </a:t>
            </a:r>
            <a:r>
              <a:rPr lang="en-GB" sz="1800" b="0" i="0" dirty="0">
                <a:solidFill>
                  <a:srgbClr val="231F20"/>
                </a:solidFill>
                <a:effectLst/>
                <a:latin typeface="Times-Roman"/>
              </a:rPr>
              <a:t>is synthesized predominantly in endocrine cells in the fundus of the stomach, but also is produced at lower levels at a number of other sites. Both fasting and </a:t>
            </a:r>
            <a:r>
              <a:rPr lang="en-GB" sz="1800" b="0" i="0" dirty="0" err="1">
                <a:solidFill>
                  <a:srgbClr val="231F20"/>
                </a:solidFill>
                <a:effectLst/>
                <a:latin typeface="Times-Roman"/>
              </a:rPr>
              <a:t>hypoglycemia</a:t>
            </a:r>
            <a:r>
              <a:rPr lang="en-GB" sz="1800" b="0" i="0" dirty="0">
                <a:solidFill>
                  <a:srgbClr val="231F20"/>
                </a:solidFill>
                <a:effectLst/>
                <a:latin typeface="Times-Roman"/>
              </a:rPr>
              <a:t> stimulate circulating ghrelin levels. In human beings and experimental animals, </a:t>
            </a:r>
            <a:r>
              <a:rPr lang="en-GB" sz="1800" b="1" i="0" dirty="0">
                <a:solidFill>
                  <a:srgbClr val="231F20"/>
                </a:solidFill>
                <a:effectLst/>
                <a:latin typeface="Times-Roman"/>
              </a:rPr>
              <a:t>ghrelin stimulates appetite and increases food intake</a:t>
            </a:r>
            <a:r>
              <a:rPr lang="en-GB" b="1" dirty="0"/>
              <a:t> </a:t>
            </a:r>
            <a:br>
              <a:rPr lang="en-GB" dirty="0"/>
            </a:br>
            <a:endParaRPr lang="en-US" dirty="0"/>
          </a:p>
        </p:txBody>
      </p:sp>
      <p:sp>
        <p:nvSpPr>
          <p:cNvPr id="7" name="TextBox 6">
            <a:extLst>
              <a:ext uri="{FF2B5EF4-FFF2-40B4-BE49-F238E27FC236}">
                <a16:creationId xmlns:a16="http://schemas.microsoft.com/office/drawing/2014/main" id="{4786D6C9-4B00-C08B-5F48-AB1B04800BBD}"/>
              </a:ext>
            </a:extLst>
          </p:cNvPr>
          <p:cNvSpPr txBox="1"/>
          <p:nvPr/>
        </p:nvSpPr>
        <p:spPr>
          <a:xfrm>
            <a:off x="130628" y="3066709"/>
            <a:ext cx="11713028" cy="3693319"/>
          </a:xfrm>
          <a:prstGeom prst="rect">
            <a:avLst/>
          </a:prstGeom>
          <a:noFill/>
          <a:ln w="12700">
            <a:solidFill>
              <a:schemeClr val="tx1"/>
            </a:solidFill>
          </a:ln>
        </p:spPr>
        <p:txBody>
          <a:bodyPr wrap="square">
            <a:spAutoFit/>
          </a:bodyPr>
          <a:lstStyle/>
          <a:p>
            <a:r>
              <a:rPr lang="en-GB" sz="1800" b="0" i="0" dirty="0">
                <a:solidFill>
                  <a:srgbClr val="231F20"/>
                </a:solidFill>
                <a:effectLst/>
                <a:latin typeface="Times-Roman"/>
              </a:rPr>
              <a:t>Several neurotransmitters, drugs, metabolites, and other stimuli modulate the release of GHRH and/or SST and thereby affect GH secretion. </a:t>
            </a:r>
            <a:r>
              <a:rPr lang="en-GB" sz="1800" b="1" i="0" dirty="0">
                <a:solidFill>
                  <a:srgbClr val="231F20"/>
                </a:solidFill>
                <a:effectLst/>
                <a:latin typeface="Times-Roman"/>
              </a:rPr>
              <a:t>5-hydroxytryptamine, and </a:t>
            </a:r>
            <a:r>
              <a:rPr lang="en-GB" b="1" dirty="0">
                <a:solidFill>
                  <a:srgbClr val="231F20"/>
                </a:solidFill>
                <a:latin typeface="Symbol" panose="05050102010706020507" pitchFamily="18" charset="2"/>
              </a:rPr>
              <a:t>a</a:t>
            </a:r>
            <a:r>
              <a:rPr lang="en-GB" sz="800" b="1" i="0" dirty="0">
                <a:solidFill>
                  <a:srgbClr val="231F20"/>
                </a:solidFill>
                <a:effectLst/>
                <a:latin typeface="Times-Roman"/>
              </a:rPr>
              <a:t>2 </a:t>
            </a:r>
            <a:r>
              <a:rPr lang="en-GB" sz="1800" b="1" i="0" dirty="0">
                <a:solidFill>
                  <a:srgbClr val="231F20"/>
                </a:solidFill>
                <a:effectLst/>
                <a:latin typeface="Times-Roman"/>
              </a:rPr>
              <a:t>adrenergic receptor agonists stimulate GH release, as do </a:t>
            </a:r>
            <a:r>
              <a:rPr lang="en-GB" sz="1800" b="1" i="0" dirty="0" err="1">
                <a:solidFill>
                  <a:srgbClr val="231F20"/>
                </a:solidFill>
                <a:effectLst/>
                <a:latin typeface="Times-Roman"/>
              </a:rPr>
              <a:t>hypoglycemia</a:t>
            </a:r>
            <a:r>
              <a:rPr lang="en-GB" sz="1800" b="1" i="0" dirty="0">
                <a:solidFill>
                  <a:srgbClr val="231F20"/>
                </a:solidFill>
                <a:effectLst/>
                <a:latin typeface="Times-Roman"/>
              </a:rPr>
              <a:t>, exercise, stress, emotional excitement, and ingestion of protein-rich meals</a:t>
            </a:r>
            <a:r>
              <a:rPr lang="en-GB" sz="1800" b="0" i="0" dirty="0">
                <a:solidFill>
                  <a:srgbClr val="231F20"/>
                </a:solidFill>
                <a:effectLst/>
                <a:latin typeface="Times-Roman"/>
              </a:rPr>
              <a:t>. In contrast, </a:t>
            </a:r>
            <a:r>
              <a:rPr lang="en-GB" sz="1800" b="1" i="0" dirty="0">
                <a:solidFill>
                  <a:srgbClr val="231F20"/>
                </a:solidFill>
                <a:effectLst/>
                <a:latin typeface="Symbol" panose="05050102010706020507" pitchFamily="18" charset="2"/>
              </a:rPr>
              <a:t>b </a:t>
            </a:r>
            <a:r>
              <a:rPr lang="en-GB" sz="1800" b="1" i="0" dirty="0">
                <a:solidFill>
                  <a:srgbClr val="231F20"/>
                </a:solidFill>
                <a:effectLst/>
                <a:latin typeface="Times-Roman"/>
              </a:rPr>
              <a:t>adrenergic receptor agonists, free fatty acids, insulin-like growth factor- 1 (IGF-1), and GH itself inhibit release, as does the administration of glucose to normal subjects in an oral glucose tolerance test. </a:t>
            </a:r>
            <a:r>
              <a:rPr lang="en-GB" sz="1800" b="0" i="0" dirty="0">
                <a:solidFill>
                  <a:srgbClr val="231F20"/>
                </a:solidFill>
                <a:effectLst/>
                <a:latin typeface="Times-Roman"/>
              </a:rPr>
              <a:t>These observations form the basis for provocative tests to assess the ability of the pituitary to secrete GH. Provocative stimuli include arginine, glucagon, insulin-induced </a:t>
            </a:r>
            <a:r>
              <a:rPr lang="en-GB" sz="1800" b="0" i="0" dirty="0" err="1">
                <a:solidFill>
                  <a:srgbClr val="231F20"/>
                </a:solidFill>
                <a:effectLst/>
                <a:latin typeface="Times-Roman"/>
              </a:rPr>
              <a:t>hypoglycemia</a:t>
            </a:r>
            <a:r>
              <a:rPr lang="en-GB" sz="1800" b="0" i="0" dirty="0">
                <a:solidFill>
                  <a:srgbClr val="231F20"/>
                </a:solidFill>
                <a:effectLst/>
                <a:latin typeface="Times-Roman"/>
              </a:rPr>
              <a:t>, </a:t>
            </a:r>
            <a:r>
              <a:rPr lang="en-GB" sz="1800" b="1" i="0" dirty="0">
                <a:solidFill>
                  <a:srgbClr val="231F20"/>
                </a:solidFill>
                <a:effectLst/>
                <a:latin typeface="Times-Roman"/>
              </a:rPr>
              <a:t>clonidine</a:t>
            </a:r>
            <a:r>
              <a:rPr lang="en-GB" sz="1800" b="0" i="0" dirty="0">
                <a:solidFill>
                  <a:srgbClr val="231F20"/>
                </a:solidFill>
                <a:effectLst/>
                <a:latin typeface="Times-Roman"/>
              </a:rPr>
              <a:t>, these agents all increase circulating GH levels in normal subjects </a:t>
            </a:r>
            <a:r>
              <a:rPr lang="en-GB" sz="1800" b="1" i="0" dirty="0">
                <a:solidFill>
                  <a:srgbClr val="231F20"/>
                </a:solidFill>
                <a:effectLst/>
                <a:latin typeface="Times-Roman"/>
              </a:rPr>
              <a:t>within 45 to 90 minutes</a:t>
            </a:r>
            <a:r>
              <a:rPr lang="en-GB" sz="1800" b="0" i="0" dirty="0">
                <a:solidFill>
                  <a:srgbClr val="231F20"/>
                </a:solidFill>
                <a:effectLst/>
                <a:latin typeface="Times-Roman"/>
              </a:rPr>
              <a:t>. At present, insulin-induced </a:t>
            </a:r>
            <a:r>
              <a:rPr lang="en-GB" sz="1800" b="0" i="0" dirty="0" err="1">
                <a:solidFill>
                  <a:srgbClr val="231F20"/>
                </a:solidFill>
                <a:effectLst/>
                <a:latin typeface="Times-Roman"/>
              </a:rPr>
              <a:t>hypoglycemia</a:t>
            </a:r>
            <a:r>
              <a:rPr lang="en-GB" sz="1800" b="0" i="0" dirty="0">
                <a:solidFill>
                  <a:srgbClr val="231F20"/>
                </a:solidFill>
                <a:effectLst/>
                <a:latin typeface="Times-Roman"/>
              </a:rPr>
              <a:t> is preferred by some authorities, whereas the FDA recommends two independent tests of GH deficiency to establish the diagnosis. When excess GH secretion is suspected, the failure of an oral glucose load to suppress GH is diagnostically useful. Finally, GH secretion in response to GHRH can be used to distinguish pituitary disease from hypothalamic disease.</a:t>
            </a:r>
            <a:r>
              <a:rPr lang="en-GB" dirty="0"/>
              <a:t> </a:t>
            </a:r>
            <a:br>
              <a:rPr lang="en-GB" dirty="0"/>
            </a:br>
            <a:br>
              <a:rPr lang="en-GB" dirty="0"/>
            </a:br>
            <a:endParaRPr lang="en-US" dirty="0"/>
          </a:p>
        </p:txBody>
      </p:sp>
    </p:spTree>
    <p:extLst>
      <p:ext uri="{BB962C8B-B14F-4D97-AF65-F5344CB8AC3E}">
        <p14:creationId xmlns:p14="http://schemas.microsoft.com/office/powerpoint/2010/main" val="89638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BF89215-4F4A-E3ED-DECC-E0D2BC51BCE5}"/>
              </a:ext>
            </a:extLst>
          </p:cNvPr>
          <p:cNvPicPr>
            <a:picLocks noGrp="1" noChangeAspect="1"/>
          </p:cNvPicPr>
          <p:nvPr>
            <p:ph idx="1"/>
          </p:nvPr>
        </p:nvPicPr>
        <p:blipFill>
          <a:blip r:embed="rId2"/>
          <a:stretch>
            <a:fillRect/>
          </a:stretch>
        </p:blipFill>
        <p:spPr>
          <a:xfrm>
            <a:off x="-217713" y="892630"/>
            <a:ext cx="6531428" cy="5519056"/>
          </a:xfrm>
        </p:spPr>
      </p:pic>
      <p:sp>
        <p:nvSpPr>
          <p:cNvPr id="7" name="TextBox 6">
            <a:extLst>
              <a:ext uri="{FF2B5EF4-FFF2-40B4-BE49-F238E27FC236}">
                <a16:creationId xmlns:a16="http://schemas.microsoft.com/office/drawing/2014/main" id="{D6DE7129-8488-9877-F8D5-9B9440ABAFE7}"/>
              </a:ext>
            </a:extLst>
          </p:cNvPr>
          <p:cNvSpPr txBox="1"/>
          <p:nvPr/>
        </p:nvSpPr>
        <p:spPr>
          <a:xfrm>
            <a:off x="6313714" y="141514"/>
            <a:ext cx="5878285" cy="7017306"/>
          </a:xfrm>
          <a:prstGeom prst="rect">
            <a:avLst/>
          </a:prstGeom>
          <a:noFill/>
        </p:spPr>
        <p:txBody>
          <a:bodyPr wrap="square">
            <a:spAutoFit/>
          </a:bodyPr>
          <a:lstStyle/>
          <a:p>
            <a:r>
              <a:rPr lang="en-GB" sz="1800" b="1" i="1" dirty="0">
                <a:solidFill>
                  <a:srgbClr val="231F20"/>
                </a:solidFill>
                <a:effectLst/>
                <a:latin typeface="Times-BoldItalic"/>
              </a:rPr>
              <a:t>Mechanisms of growth hormone and prolactin action and of GH receptor antagonism. A. </a:t>
            </a:r>
            <a:r>
              <a:rPr lang="en-GB" sz="1800" b="0" i="0" dirty="0">
                <a:solidFill>
                  <a:srgbClr val="231F20"/>
                </a:solidFill>
                <a:effectLst/>
                <a:latin typeface="Times-Roman"/>
              </a:rPr>
              <a:t>The binding of GH to</a:t>
            </a:r>
            <a:br>
              <a:rPr lang="en-GB" sz="1800" b="0" i="0" dirty="0">
                <a:solidFill>
                  <a:srgbClr val="231F20"/>
                </a:solidFill>
                <a:effectLst/>
                <a:latin typeface="Times-Roman"/>
              </a:rPr>
            </a:br>
            <a:r>
              <a:rPr lang="en-GB" sz="1800" b="0" i="0" dirty="0">
                <a:solidFill>
                  <a:srgbClr val="231F20"/>
                </a:solidFill>
                <a:effectLst/>
                <a:latin typeface="Times-Roman"/>
              </a:rPr>
              <a:t>two molecules of the growth hormone receptor (GHR) induces autophosphorylation of JAK2. JAK2 then phosphorylates cytoplasmic proteins that activate downstream </a:t>
            </a:r>
            <a:r>
              <a:rPr lang="en-GB" sz="1800" b="0" i="0" dirty="0" err="1">
                <a:solidFill>
                  <a:srgbClr val="231F20"/>
                </a:solidFill>
                <a:effectLst/>
                <a:latin typeface="Times-Roman"/>
              </a:rPr>
              <a:t>signaling</a:t>
            </a:r>
            <a:r>
              <a:rPr lang="en-GB" sz="1800" b="0" i="0" dirty="0">
                <a:solidFill>
                  <a:srgbClr val="231F20"/>
                </a:solidFill>
                <a:effectLst/>
                <a:latin typeface="Times-Roman"/>
              </a:rPr>
              <a:t> pathways, including signal transducer and activator of transcription (Stat)5 and mediators upstream of mitogen-activated protein kinase (MAPK), which ultimately modulate gene expression. The structurally related prolactin receptor also is a ligand-activated homodimer that recruits the JAK-Stat </a:t>
            </a:r>
            <a:r>
              <a:rPr lang="en-GB" sz="1800" b="0" i="0" dirty="0" err="1">
                <a:solidFill>
                  <a:srgbClr val="231F20"/>
                </a:solidFill>
                <a:effectLst/>
                <a:latin typeface="Times-Roman"/>
              </a:rPr>
              <a:t>signaling</a:t>
            </a:r>
            <a:r>
              <a:rPr lang="en-GB" sz="1800" b="0" i="0" dirty="0">
                <a:solidFill>
                  <a:srgbClr val="231F20"/>
                </a:solidFill>
                <a:effectLst/>
                <a:latin typeface="Times-Roman"/>
              </a:rPr>
              <a:t> pathway. The GHR also activates the insulin receptor substrate-1 (IRS-1), which may mediate the increased expression of glucose transporters on the plasma</a:t>
            </a:r>
            <a:br>
              <a:rPr lang="en-GB" sz="1800" b="0" i="0" dirty="0">
                <a:solidFill>
                  <a:srgbClr val="231F20"/>
                </a:solidFill>
                <a:effectLst/>
                <a:latin typeface="Times-Roman"/>
              </a:rPr>
            </a:br>
            <a:r>
              <a:rPr lang="en-GB" sz="1800" b="0" i="0" dirty="0">
                <a:solidFill>
                  <a:srgbClr val="231F20"/>
                </a:solidFill>
                <a:effectLst/>
                <a:latin typeface="Times-Roman"/>
              </a:rPr>
              <a:t>membrane. The diagram does not reflect the localization of the intracellular molecules, which presumably exist in multicomponent </a:t>
            </a:r>
            <a:r>
              <a:rPr lang="en-GB" sz="1800" b="0" i="0" dirty="0" err="1">
                <a:solidFill>
                  <a:srgbClr val="231F20"/>
                </a:solidFill>
                <a:effectLst/>
                <a:latin typeface="Times-Roman"/>
              </a:rPr>
              <a:t>signaling</a:t>
            </a:r>
            <a:r>
              <a:rPr lang="en-GB" sz="1800" b="0" i="0" dirty="0">
                <a:solidFill>
                  <a:srgbClr val="231F20"/>
                </a:solidFill>
                <a:effectLst/>
                <a:latin typeface="Times-Roman"/>
              </a:rPr>
              <a:t> complexes. </a:t>
            </a:r>
            <a:r>
              <a:rPr lang="en-GB" sz="1800" b="1" i="1" dirty="0">
                <a:solidFill>
                  <a:srgbClr val="231F20"/>
                </a:solidFill>
                <a:effectLst/>
                <a:latin typeface="Times-BoldItalic"/>
              </a:rPr>
              <a:t>B. </a:t>
            </a:r>
            <a:r>
              <a:rPr lang="en-GB" sz="1800" b="0" i="0" dirty="0" err="1">
                <a:solidFill>
                  <a:srgbClr val="231F20"/>
                </a:solidFill>
                <a:effectLst/>
                <a:latin typeface="Times-Roman"/>
              </a:rPr>
              <a:t>Pegvisomant</a:t>
            </a:r>
            <a:r>
              <a:rPr lang="en-GB" sz="1800" b="0" i="0" dirty="0">
                <a:solidFill>
                  <a:srgbClr val="231F20"/>
                </a:solidFill>
                <a:effectLst/>
                <a:latin typeface="Times-Roman"/>
              </a:rPr>
              <a:t>, a recombinant pegylated variant of human GH, contains mutations that increase the affinity for the GHR but do not activate downstream </a:t>
            </a:r>
            <a:r>
              <a:rPr lang="en-GB" sz="1800" b="0" i="0" dirty="0" err="1">
                <a:solidFill>
                  <a:srgbClr val="231F20"/>
                </a:solidFill>
                <a:effectLst/>
                <a:latin typeface="Times-Roman"/>
              </a:rPr>
              <a:t>signaling</a:t>
            </a:r>
            <a:r>
              <a:rPr lang="en-GB" sz="1800" b="0" i="0" dirty="0">
                <a:solidFill>
                  <a:srgbClr val="231F20"/>
                </a:solidFill>
                <a:effectLst/>
                <a:latin typeface="Times-Roman"/>
              </a:rPr>
              <a:t> by the GHR. It thus interferes with GH </a:t>
            </a:r>
            <a:r>
              <a:rPr lang="en-GB" sz="1800" b="0" i="0" dirty="0" err="1">
                <a:solidFill>
                  <a:srgbClr val="231F20"/>
                </a:solidFill>
                <a:effectLst/>
                <a:latin typeface="Times-Roman"/>
              </a:rPr>
              <a:t>signaling</a:t>
            </a:r>
            <a:r>
              <a:rPr lang="en-GB" sz="1800" b="0" i="0" dirty="0">
                <a:solidFill>
                  <a:srgbClr val="231F20"/>
                </a:solidFill>
                <a:effectLst/>
                <a:latin typeface="Times-Roman"/>
              </a:rPr>
              <a:t> in target tissues. JAK2, Janus</a:t>
            </a:r>
            <a:br>
              <a:rPr lang="en-GB" sz="1800" b="0" i="0" dirty="0">
                <a:solidFill>
                  <a:srgbClr val="231F20"/>
                </a:solidFill>
                <a:effectLst/>
                <a:latin typeface="Times-Roman"/>
              </a:rPr>
            </a:br>
            <a:r>
              <a:rPr lang="en-GB" sz="1800" b="0" i="0" dirty="0">
                <a:solidFill>
                  <a:srgbClr val="231F20"/>
                </a:solidFill>
                <a:effectLst/>
                <a:latin typeface="Times-Roman"/>
              </a:rPr>
              <a:t>kinase 2; IRS-1, insulin receptor substrate-1; PI3K, phosphatidyl inositol-3 kinase; STAT, signal transducer and activator of transcription; MAPK, mitogen-activated protein kinase; SHC, </a:t>
            </a:r>
            <a:r>
              <a:rPr lang="en-GB" sz="1800" b="0" i="0" dirty="0" err="1">
                <a:solidFill>
                  <a:srgbClr val="231F20"/>
                </a:solidFill>
                <a:effectLst/>
                <a:latin typeface="Times-Roman"/>
              </a:rPr>
              <a:t>Src</a:t>
            </a:r>
            <a:r>
              <a:rPr lang="en-GB" sz="1800" b="0" i="0" dirty="0">
                <a:solidFill>
                  <a:srgbClr val="231F20"/>
                </a:solidFill>
                <a:effectLst/>
                <a:latin typeface="Times-Roman"/>
              </a:rPr>
              <a:t> homology containing.</a:t>
            </a:r>
            <a:r>
              <a:rPr lang="en-GB" dirty="0"/>
              <a:t> </a:t>
            </a:r>
            <a:br>
              <a:rPr lang="en-GB" dirty="0"/>
            </a:br>
            <a:endParaRPr lang="en-US" dirty="0"/>
          </a:p>
        </p:txBody>
      </p:sp>
    </p:spTree>
    <p:extLst>
      <p:ext uri="{BB962C8B-B14F-4D97-AF65-F5344CB8AC3E}">
        <p14:creationId xmlns:p14="http://schemas.microsoft.com/office/powerpoint/2010/main" val="1848581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653D1-EE5D-2BD0-BAE3-2C260926B3FF}"/>
              </a:ext>
            </a:extLst>
          </p:cNvPr>
          <p:cNvSpPr>
            <a:spLocks noGrp="1"/>
          </p:cNvSpPr>
          <p:nvPr>
            <p:ph type="title"/>
          </p:nvPr>
        </p:nvSpPr>
        <p:spPr>
          <a:xfrm>
            <a:off x="152400" y="163287"/>
            <a:ext cx="11201400" cy="642256"/>
          </a:xfrm>
        </p:spPr>
        <p:txBody>
          <a:bodyPr>
            <a:normAutofit fontScale="90000"/>
          </a:bodyPr>
          <a:lstStyle/>
          <a:p>
            <a:r>
              <a:rPr lang="en-US" dirty="0"/>
              <a:t>ACROMEGALY</a:t>
            </a:r>
          </a:p>
        </p:txBody>
      </p:sp>
      <p:sp>
        <p:nvSpPr>
          <p:cNvPr id="3" name="Content Placeholder 2">
            <a:extLst>
              <a:ext uri="{FF2B5EF4-FFF2-40B4-BE49-F238E27FC236}">
                <a16:creationId xmlns:a16="http://schemas.microsoft.com/office/drawing/2014/main" id="{7E8FBF9C-2A35-5403-BE77-24FE5973E840}"/>
              </a:ext>
            </a:extLst>
          </p:cNvPr>
          <p:cNvSpPr>
            <a:spLocks noGrp="1"/>
          </p:cNvSpPr>
          <p:nvPr>
            <p:ph idx="1"/>
          </p:nvPr>
        </p:nvSpPr>
        <p:spPr>
          <a:xfrm>
            <a:off x="76201" y="805542"/>
            <a:ext cx="11963398" cy="6052457"/>
          </a:xfrm>
        </p:spPr>
        <p:txBody>
          <a:bodyPr>
            <a:normAutofit fontScale="85000" lnSpcReduction="20000"/>
          </a:bodyPr>
          <a:lstStyle/>
          <a:p>
            <a:r>
              <a:rPr lang="en-GB" sz="3000" b="1" i="0" dirty="0">
                <a:solidFill>
                  <a:srgbClr val="000000"/>
                </a:solidFill>
                <a:effectLst/>
                <a:latin typeface="Times New Roman" panose="02020603050405020304" pitchFamily="18" charset="0"/>
                <a:cs typeface="Times New Roman" panose="02020603050405020304" pitchFamily="18" charset="0"/>
              </a:rPr>
              <a:t>Diagnosis and clinical presentation</a:t>
            </a:r>
            <a:br>
              <a:rPr lang="en-GB" sz="3000" b="0" i="0" dirty="0">
                <a:solidFill>
                  <a:srgbClr val="000000"/>
                </a:solidFill>
                <a:effectLst/>
                <a:latin typeface="Times New Roman" panose="02020603050405020304" pitchFamily="18" charset="0"/>
                <a:cs typeface="Times New Roman" panose="02020603050405020304" pitchFamily="18" charset="0"/>
              </a:rPr>
            </a:br>
            <a:r>
              <a:rPr lang="en-GB" sz="3000" b="0" i="0" dirty="0">
                <a:solidFill>
                  <a:srgbClr val="000000"/>
                </a:solidFill>
                <a:effectLst/>
                <a:latin typeface="Times New Roman" panose="02020603050405020304" pitchFamily="18" charset="0"/>
                <a:cs typeface="Times New Roman" panose="02020603050405020304" pitchFamily="18" charset="0"/>
              </a:rPr>
              <a:t>a. Failure of an oral glucose tolerance test (OGTT) to suppress GH serum concentrations but with elevated IGF-1 (GH serum concentrations alone are unreliable, given the pulsatile pattern of release in the body.)</a:t>
            </a:r>
          </a:p>
          <a:p>
            <a:r>
              <a:rPr lang="en-US" sz="3000" b="1" i="0" dirty="0">
                <a:solidFill>
                  <a:srgbClr val="000000"/>
                </a:solidFill>
                <a:effectLst/>
                <a:latin typeface="Times New Roman" panose="02020603050405020304" pitchFamily="18" charset="0"/>
                <a:cs typeface="Times New Roman" panose="02020603050405020304" pitchFamily="18" charset="0"/>
              </a:rPr>
              <a:t>Clinical presentation </a:t>
            </a:r>
            <a:r>
              <a:rPr lang="en-US" sz="3000" b="0" i="0" dirty="0">
                <a:solidFill>
                  <a:srgbClr val="000000"/>
                </a:solidFill>
                <a:effectLst/>
                <a:latin typeface="Times New Roman" panose="02020603050405020304" pitchFamily="18" charset="0"/>
                <a:cs typeface="Times New Roman" panose="02020603050405020304" pitchFamily="18" charset="0"/>
              </a:rPr>
              <a:t>(Note that the disease has a slow onset, and many symptoms do not appear for years.)</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err="1">
                <a:solidFill>
                  <a:srgbClr val="000000"/>
                </a:solidFill>
                <a:effectLst/>
                <a:latin typeface="Times New Roman" panose="02020603050405020304" pitchFamily="18" charset="0"/>
                <a:cs typeface="Times New Roman" panose="02020603050405020304" pitchFamily="18" charset="0"/>
              </a:rPr>
              <a:t>i</a:t>
            </a:r>
            <a:r>
              <a:rPr lang="en-US" sz="3000" b="0" i="0" dirty="0">
                <a:solidFill>
                  <a:srgbClr val="000000"/>
                </a:solidFill>
                <a:effectLst/>
                <a:latin typeface="Times New Roman" panose="02020603050405020304" pitchFamily="18" charset="0"/>
                <a:cs typeface="Times New Roman" panose="02020603050405020304" pitchFamily="18" charset="0"/>
              </a:rPr>
              <a:t>. Excessive sweating</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a:solidFill>
                  <a:srgbClr val="000000"/>
                </a:solidFill>
                <a:effectLst/>
                <a:latin typeface="Times New Roman" panose="02020603050405020304" pitchFamily="18" charset="0"/>
                <a:cs typeface="Times New Roman" panose="02020603050405020304" pitchFamily="18" charset="0"/>
              </a:rPr>
              <a:t>ii. Osteoarthritis, joint pain, </a:t>
            </a:r>
            <a:r>
              <a:rPr lang="en-US" sz="3000" b="0" i="0" dirty="0" err="1">
                <a:solidFill>
                  <a:srgbClr val="000000"/>
                </a:solidFill>
                <a:effectLst/>
                <a:latin typeface="Times New Roman" panose="02020603050405020304" pitchFamily="18" charset="0"/>
                <a:cs typeface="Times New Roman" panose="02020603050405020304" pitchFamily="18" charset="0"/>
              </a:rPr>
              <a:t>paresthesias</a:t>
            </a:r>
            <a:r>
              <a:rPr lang="en-US" sz="3000" b="0" i="0" dirty="0">
                <a:solidFill>
                  <a:srgbClr val="000000"/>
                </a:solidFill>
                <a:effectLst/>
                <a:latin typeface="Times New Roman" panose="02020603050405020304" pitchFamily="18" charset="0"/>
                <a:cs typeface="Times New Roman" panose="02020603050405020304" pitchFamily="18" charset="0"/>
              </a:rPr>
              <a:t>, or neuropathies</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a:solidFill>
                  <a:srgbClr val="000000"/>
                </a:solidFill>
                <a:effectLst/>
                <a:latin typeface="Times New Roman" panose="02020603050405020304" pitchFamily="18" charset="0"/>
                <a:cs typeface="Times New Roman" panose="02020603050405020304" pitchFamily="18" charset="0"/>
              </a:rPr>
              <a:t>iii. Coarsening of facial features</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a:solidFill>
                  <a:srgbClr val="000000"/>
                </a:solidFill>
                <a:effectLst/>
                <a:latin typeface="Times New Roman" panose="02020603050405020304" pitchFamily="18" charset="0"/>
                <a:cs typeface="Times New Roman" panose="02020603050405020304" pitchFamily="18" charset="0"/>
              </a:rPr>
              <a:t>iv. Increased hand volume or ring size, increased shoe size</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a:solidFill>
                  <a:srgbClr val="000000"/>
                </a:solidFill>
                <a:effectLst/>
                <a:latin typeface="Times New Roman" panose="02020603050405020304" pitchFamily="18" charset="0"/>
                <a:cs typeface="Times New Roman" panose="02020603050405020304" pitchFamily="18" charset="0"/>
              </a:rPr>
              <a:t>v. Hypertension, heart disease, cardiomyopathy</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a:solidFill>
                  <a:srgbClr val="000000"/>
                </a:solidFill>
                <a:effectLst/>
                <a:latin typeface="Times New Roman" panose="02020603050405020304" pitchFamily="18" charset="0"/>
                <a:cs typeface="Times New Roman" panose="02020603050405020304" pitchFamily="18" charset="0"/>
              </a:rPr>
              <a:t>vi. Sleep apnea</a:t>
            </a:r>
            <a:br>
              <a:rPr lang="en-US" sz="3000" b="0" i="0" dirty="0">
                <a:solidFill>
                  <a:srgbClr val="000000"/>
                </a:solidFill>
                <a:effectLst/>
                <a:latin typeface="Times New Roman" panose="02020603050405020304" pitchFamily="18" charset="0"/>
                <a:cs typeface="Times New Roman" panose="02020603050405020304" pitchFamily="18" charset="0"/>
              </a:rPr>
            </a:br>
            <a:r>
              <a:rPr lang="en-US" sz="3000" b="0" i="0" dirty="0">
                <a:solidFill>
                  <a:srgbClr val="000000"/>
                </a:solidFill>
                <a:effectLst/>
                <a:latin typeface="Times New Roman" panose="02020603050405020304" pitchFamily="18" charset="0"/>
                <a:cs typeface="Times New Roman" panose="02020603050405020304" pitchFamily="18" charset="0"/>
              </a:rPr>
              <a:t>vii. T2D</a:t>
            </a:r>
          </a:p>
          <a:p>
            <a:r>
              <a:rPr lang="en-GB" sz="3000" b="1" i="0" dirty="0">
                <a:solidFill>
                  <a:srgbClr val="000000"/>
                </a:solidFill>
                <a:effectLst/>
                <a:latin typeface="Times New Roman" panose="02020603050405020304" pitchFamily="18" charset="0"/>
                <a:cs typeface="Times New Roman" panose="02020603050405020304" pitchFamily="18" charset="0"/>
              </a:rPr>
              <a:t>Therapy goals</a:t>
            </a:r>
            <a:br>
              <a:rPr lang="en-GB" sz="3000" b="1" i="0" dirty="0">
                <a:solidFill>
                  <a:srgbClr val="000000"/>
                </a:solidFill>
                <a:effectLst/>
                <a:latin typeface="Times New Roman" panose="02020603050405020304" pitchFamily="18" charset="0"/>
                <a:cs typeface="Times New Roman" panose="02020603050405020304" pitchFamily="18" charset="0"/>
              </a:rPr>
            </a:br>
            <a:r>
              <a:rPr lang="en-GB" sz="3000" b="0" i="0" dirty="0">
                <a:solidFill>
                  <a:srgbClr val="000000"/>
                </a:solidFill>
                <a:effectLst/>
                <a:latin typeface="Times New Roman" panose="02020603050405020304" pitchFamily="18" charset="0"/>
                <a:cs typeface="Times New Roman" panose="02020603050405020304" pitchFamily="18" charset="0"/>
              </a:rPr>
              <a:t>a. Reduce GH and IGF-1 concentrations</a:t>
            </a:r>
            <a:br>
              <a:rPr lang="en-GB" sz="3000" b="0" i="0" dirty="0">
                <a:solidFill>
                  <a:srgbClr val="000000"/>
                </a:solidFill>
                <a:effectLst/>
                <a:latin typeface="Times New Roman" panose="02020603050405020304" pitchFamily="18" charset="0"/>
                <a:cs typeface="Times New Roman" panose="02020603050405020304" pitchFamily="18" charset="0"/>
              </a:rPr>
            </a:br>
            <a:r>
              <a:rPr lang="en-GB" sz="3000" b="0" i="0" dirty="0">
                <a:solidFill>
                  <a:srgbClr val="000000"/>
                </a:solidFill>
                <a:effectLst/>
                <a:latin typeface="Times New Roman" panose="02020603050405020304" pitchFamily="18" charset="0"/>
                <a:cs typeface="Times New Roman" panose="02020603050405020304" pitchFamily="18" charset="0"/>
              </a:rPr>
              <a:t>b. Decrease mortality</a:t>
            </a:r>
            <a:br>
              <a:rPr lang="en-GB" sz="3000" b="0" i="0" dirty="0">
                <a:solidFill>
                  <a:srgbClr val="000000"/>
                </a:solidFill>
                <a:effectLst/>
                <a:latin typeface="Times New Roman" panose="02020603050405020304" pitchFamily="18" charset="0"/>
                <a:cs typeface="Times New Roman" panose="02020603050405020304" pitchFamily="18" charset="0"/>
              </a:rPr>
            </a:br>
            <a:r>
              <a:rPr lang="en-GB" sz="3000" b="0" i="0" dirty="0">
                <a:solidFill>
                  <a:srgbClr val="000000"/>
                </a:solidFill>
                <a:effectLst/>
                <a:latin typeface="Times New Roman" panose="02020603050405020304" pitchFamily="18" charset="0"/>
                <a:cs typeface="Times New Roman" panose="02020603050405020304" pitchFamily="18" charset="0"/>
              </a:rPr>
              <a:t>c. Improve clinical symptoms</a:t>
            </a:r>
            <a:br>
              <a:rPr lang="en-GB" sz="3000" b="0" i="0" dirty="0">
                <a:solidFill>
                  <a:srgbClr val="000000"/>
                </a:solidFill>
                <a:effectLst/>
                <a:latin typeface="Times New Roman" panose="02020603050405020304" pitchFamily="18" charset="0"/>
                <a:cs typeface="Times New Roman" panose="02020603050405020304" pitchFamily="18" charset="0"/>
              </a:rPr>
            </a:br>
            <a:r>
              <a:rPr lang="en-GB" sz="3000" b="0" i="0" dirty="0">
                <a:solidFill>
                  <a:srgbClr val="000000"/>
                </a:solidFill>
                <a:effectLst/>
                <a:latin typeface="Times New Roman" panose="02020603050405020304" pitchFamily="18" charset="0"/>
                <a:cs typeface="Times New Roman" panose="02020603050405020304" pitchFamily="18" charset="0"/>
              </a:rPr>
              <a:t>d. Normalize IGF-1 concentrations and suppressed GH concentrations after OGTT</a:t>
            </a:r>
            <a:r>
              <a:rPr lang="en-GB" sz="4300" dirty="0">
                <a:latin typeface="Times New Roman" panose="02020603050405020304" pitchFamily="18" charset="0"/>
                <a:cs typeface="Times New Roman" panose="02020603050405020304" pitchFamily="18" charset="0"/>
              </a:rPr>
              <a:t> </a:t>
            </a:r>
            <a:br>
              <a:rPr lang="en-GB" sz="4300" dirty="0">
                <a:latin typeface="Times New Roman" panose="02020603050405020304" pitchFamily="18" charset="0"/>
                <a:cs typeface="Times New Roman" panose="02020603050405020304" pitchFamily="18" charset="0"/>
              </a:rPr>
            </a:br>
            <a:br>
              <a:rPr lang="en-US" dirty="0"/>
            </a:br>
            <a:endParaRPr lang="en-US" dirty="0"/>
          </a:p>
        </p:txBody>
      </p:sp>
    </p:spTree>
    <p:extLst>
      <p:ext uri="{BB962C8B-B14F-4D97-AF65-F5344CB8AC3E}">
        <p14:creationId xmlns:p14="http://schemas.microsoft.com/office/powerpoint/2010/main" val="691758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5" y="290945"/>
            <a:ext cx="12025745" cy="6567055"/>
          </a:xfrm>
        </p:spPr>
        <p:txBody>
          <a:bodyPr>
            <a:normAutofit/>
          </a:bodyPr>
          <a:lstStyle/>
          <a:p>
            <a:pPr marL="0" indent="0">
              <a:buNone/>
            </a:pPr>
            <a:r>
              <a:rPr lang="en-US" b="1" dirty="0"/>
              <a:t>Dopamine agonists (e.g., </a:t>
            </a:r>
            <a:r>
              <a:rPr lang="en-US" b="1" dirty="0" err="1"/>
              <a:t>bromocriptine</a:t>
            </a:r>
            <a:r>
              <a:rPr lang="en-US" b="1" dirty="0"/>
              <a:t>, </a:t>
            </a:r>
            <a:r>
              <a:rPr lang="en-US" b="1" dirty="0" err="1"/>
              <a:t>cabergoline</a:t>
            </a:r>
            <a:r>
              <a:rPr lang="en-US" b="1" dirty="0"/>
              <a:t>)</a:t>
            </a:r>
          </a:p>
          <a:p>
            <a:pPr marL="0" indent="0">
              <a:buNone/>
            </a:pPr>
            <a:r>
              <a:rPr lang="en-US" dirty="0" err="1"/>
              <a:t>i</a:t>
            </a:r>
            <a:r>
              <a:rPr lang="en-US" dirty="0"/>
              <a:t>. Mechanism of action: Dopamine agonist that, in acromegaly, causes paradoxical decrease in GH production</a:t>
            </a:r>
          </a:p>
          <a:p>
            <a:pPr marL="0" indent="0">
              <a:buNone/>
            </a:pPr>
            <a:r>
              <a:rPr lang="en-US" dirty="0"/>
              <a:t>ii. Dosing (</a:t>
            </a:r>
            <a:r>
              <a:rPr lang="en-US" dirty="0" err="1"/>
              <a:t>bromocriptine</a:t>
            </a:r>
            <a:r>
              <a:rPr lang="en-US" dirty="0"/>
              <a:t> is most commonly used agent)</a:t>
            </a:r>
          </a:p>
          <a:p>
            <a:pPr marL="0" indent="0">
              <a:buNone/>
            </a:pPr>
            <a:r>
              <a:rPr lang="en-US" dirty="0"/>
              <a:t>(a) Initial: 1.25 mg/day by mouth</a:t>
            </a:r>
          </a:p>
          <a:p>
            <a:pPr marL="0" indent="0">
              <a:buNone/>
            </a:pPr>
            <a:r>
              <a:rPr lang="en-US" dirty="0"/>
              <a:t>(b) Maximal: 20–30 mg/day (can titrate once or twice weekly, as needed)</a:t>
            </a:r>
          </a:p>
          <a:p>
            <a:pPr marL="0" indent="0">
              <a:buNone/>
            </a:pPr>
            <a:r>
              <a:rPr lang="en-US" dirty="0"/>
              <a:t>iii. Adverse effects</a:t>
            </a:r>
          </a:p>
          <a:p>
            <a:pPr marL="0" indent="0">
              <a:buNone/>
            </a:pPr>
            <a:r>
              <a:rPr lang="en-US" dirty="0"/>
              <a:t>(a) Fatigue, dizziness, nervousness</a:t>
            </a:r>
          </a:p>
          <a:p>
            <a:pPr marL="0" indent="0">
              <a:buNone/>
            </a:pPr>
            <a:r>
              <a:rPr lang="en-US" dirty="0"/>
              <a:t>(b) Diarrhea, abdominal pain</a:t>
            </a:r>
          </a:p>
          <a:p>
            <a:pPr marL="0" indent="0">
              <a:buNone/>
            </a:pPr>
            <a:r>
              <a:rPr lang="en-US" dirty="0"/>
              <a:t>iv. Efficacy: Normalization of IGF-1 concentrations in about 10% of patients. More than 50% of patients experience symptomatic relief.</a:t>
            </a:r>
          </a:p>
        </p:txBody>
      </p:sp>
    </p:spTree>
    <p:extLst>
      <p:ext uri="{BB962C8B-B14F-4D97-AF65-F5344CB8AC3E}">
        <p14:creationId xmlns:p14="http://schemas.microsoft.com/office/powerpoint/2010/main" val="1388428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5" y="193964"/>
            <a:ext cx="12025745" cy="6664036"/>
          </a:xfrm>
        </p:spPr>
        <p:txBody>
          <a:bodyPr>
            <a:normAutofit fontScale="62500" lnSpcReduction="20000"/>
          </a:bodyPr>
          <a:lstStyle/>
          <a:p>
            <a:pPr marL="0" indent="0">
              <a:buNone/>
            </a:pPr>
            <a:r>
              <a:rPr lang="en-US" dirty="0"/>
              <a:t> </a:t>
            </a:r>
            <a:r>
              <a:rPr lang="en-US" sz="3300" b="1" dirty="0"/>
              <a:t>Somatostatin analog (e.g., octreotide,</a:t>
            </a:r>
            <a:r>
              <a:rPr lang="en-US" sz="1800" b="0" i="0" dirty="0">
                <a:solidFill>
                  <a:srgbClr val="231F20"/>
                </a:solidFill>
                <a:effectLst/>
                <a:latin typeface="Times-Roman"/>
              </a:rPr>
              <a:t> </a:t>
            </a:r>
            <a:r>
              <a:rPr lang="en-US" sz="3300" b="1" dirty="0" err="1"/>
              <a:t>Lanreotide</a:t>
            </a:r>
            <a:r>
              <a:rPr lang="en-US" sz="3300" b="1" dirty="0"/>
              <a:t> )</a:t>
            </a:r>
          </a:p>
          <a:p>
            <a:pPr marL="0" indent="0">
              <a:buNone/>
            </a:pPr>
            <a:r>
              <a:rPr lang="en-US" b="1" dirty="0"/>
              <a:t> Mechanism of action</a:t>
            </a:r>
            <a:r>
              <a:rPr lang="en-US" sz="4500" dirty="0"/>
              <a:t>: </a:t>
            </a:r>
            <a:r>
              <a:rPr lang="en-GB" sz="2600" b="0" i="0" dirty="0">
                <a:solidFill>
                  <a:srgbClr val="231F20"/>
                </a:solidFill>
                <a:effectLst/>
                <a:latin typeface="Times-Roman"/>
              </a:rPr>
              <a:t>an 8-amino-acid synthetic derivative of somatostatin that has a longer half-life and binds preferentially to SSTR-2 and SSTR-5 receptors</a:t>
            </a:r>
            <a:r>
              <a:rPr lang="en-GB" sz="4500" dirty="0">
                <a:solidFill>
                  <a:srgbClr val="231F20"/>
                </a:solidFill>
                <a:latin typeface="Times-Roman"/>
              </a:rPr>
              <a:t>.</a:t>
            </a:r>
            <a:r>
              <a:rPr lang="en-GB" dirty="0"/>
              <a:t> </a:t>
            </a:r>
            <a:r>
              <a:rPr lang="en-US" dirty="0"/>
              <a:t>Blocks GH secretion; 40 times more potent than endogenous somatostatin. </a:t>
            </a:r>
          </a:p>
          <a:p>
            <a:pPr marL="0" indent="0">
              <a:buNone/>
            </a:pPr>
            <a:r>
              <a:rPr lang="en-US" b="1" dirty="0"/>
              <a:t> Dosing</a:t>
            </a:r>
          </a:p>
          <a:p>
            <a:pPr marL="0" indent="0">
              <a:buNone/>
            </a:pPr>
            <a:r>
              <a:rPr lang="en-US" dirty="0"/>
              <a:t>(a) Initial: 50–100 mcg subcutaneously every 8 hours </a:t>
            </a:r>
            <a:r>
              <a:rPr lang="en-GB" sz="3100" b="1" i="0" dirty="0">
                <a:solidFill>
                  <a:srgbClr val="000000"/>
                </a:solidFill>
                <a:effectLst/>
                <a:latin typeface="TimesNewRomanPSMT"/>
              </a:rPr>
              <a:t>or 20 mg orally twice daily (Oral use is typically reserved for patients who require long-term maintenance and have responded to injectable octreotide)</a:t>
            </a:r>
            <a:r>
              <a:rPr lang="en-GB" sz="4600" b="1" dirty="0"/>
              <a:t> </a:t>
            </a:r>
            <a:endParaRPr lang="en-US" dirty="0"/>
          </a:p>
          <a:p>
            <a:pPr marL="0" indent="0">
              <a:buNone/>
            </a:pPr>
            <a:r>
              <a:rPr lang="en-US" dirty="0"/>
              <a:t>(b) Maximal: Little benefit greater than 600 mcg/day </a:t>
            </a:r>
            <a:r>
              <a:rPr lang="en-GB" sz="3100" b="1" i="0" dirty="0">
                <a:solidFill>
                  <a:srgbClr val="000000"/>
                </a:solidFill>
                <a:effectLst/>
                <a:latin typeface="TimesNewRomanPSMT"/>
              </a:rPr>
              <a:t>or 80 mg daily with oral administration</a:t>
            </a:r>
            <a:r>
              <a:rPr lang="en-GB" sz="4600" b="1" dirty="0"/>
              <a:t> </a:t>
            </a:r>
          </a:p>
          <a:p>
            <a:pPr marL="0" indent="0">
              <a:buNone/>
            </a:pPr>
            <a:r>
              <a:rPr lang="en-GB" sz="2900" dirty="0">
                <a:solidFill>
                  <a:srgbClr val="231F20"/>
                </a:solidFill>
                <a:latin typeface="Times-Roman"/>
              </a:rPr>
              <a:t>(c) B</a:t>
            </a:r>
            <a:r>
              <a:rPr lang="en-GB" sz="2900" b="0" i="0" dirty="0">
                <a:solidFill>
                  <a:srgbClr val="231F20"/>
                </a:solidFill>
                <a:effectLst/>
                <a:latin typeface="Times-Roman"/>
              </a:rPr>
              <a:t>ioactivity is virtually 100%, peak effects are seen within 30 minutes, serum half-life is approximately 90 minutes, and duration of action is approximately 12 hours.</a:t>
            </a:r>
            <a:r>
              <a:rPr lang="en-GB" sz="4400" dirty="0"/>
              <a:t> </a:t>
            </a:r>
            <a:endParaRPr lang="en-US" sz="4400" dirty="0"/>
          </a:p>
          <a:p>
            <a:pPr marL="0" indent="0">
              <a:buNone/>
            </a:pPr>
            <a:r>
              <a:rPr lang="en-US" dirty="0"/>
              <a:t>(d) If response is adequate, can be changed to long-acting octreotide formulation administered once monthly(</a:t>
            </a:r>
            <a:r>
              <a:rPr lang="en-US" dirty="0" err="1"/>
              <a:t>sandostatin</a:t>
            </a:r>
            <a:r>
              <a:rPr lang="en-US" dirty="0"/>
              <a:t> LAR)</a:t>
            </a:r>
          </a:p>
          <a:p>
            <a:pPr marL="0" indent="0">
              <a:buNone/>
            </a:pPr>
            <a:r>
              <a:rPr lang="en-GB" sz="2900" dirty="0">
                <a:solidFill>
                  <a:srgbClr val="000000"/>
                </a:solidFill>
                <a:latin typeface="TimesNewRomanPSMT"/>
              </a:rPr>
              <a:t>(e</a:t>
            </a:r>
            <a:r>
              <a:rPr lang="en-GB" sz="2900" dirty="0"/>
              <a:t>) Orally with a glass of water on an empty stomach at least 1 hour before a meal or at least 2 hours after a meal </a:t>
            </a:r>
            <a:endParaRPr lang="en-US" dirty="0"/>
          </a:p>
          <a:p>
            <a:pPr marL="0" indent="0">
              <a:buNone/>
            </a:pPr>
            <a:r>
              <a:rPr lang="en-US" b="1" dirty="0"/>
              <a:t> Adverse effects</a:t>
            </a:r>
          </a:p>
          <a:p>
            <a:pPr marL="0" indent="0">
              <a:buNone/>
            </a:pPr>
            <a:r>
              <a:rPr lang="en-US" dirty="0"/>
              <a:t>(a) Diarrhea, nausea, cramps, flatulence, fat malabsorption</a:t>
            </a:r>
          </a:p>
          <a:p>
            <a:pPr marL="0" indent="0">
              <a:buNone/>
            </a:pPr>
            <a:r>
              <a:rPr lang="en-US" dirty="0"/>
              <a:t>(b) Arrhythmias</a:t>
            </a:r>
          </a:p>
          <a:p>
            <a:pPr marL="0" indent="0">
              <a:buNone/>
            </a:pPr>
            <a:r>
              <a:rPr lang="en-US" dirty="0"/>
              <a:t>(c) Hypothyroidism</a:t>
            </a:r>
          </a:p>
          <a:p>
            <a:pPr marL="0" indent="0">
              <a:buNone/>
            </a:pPr>
            <a:r>
              <a:rPr lang="en-US" dirty="0"/>
              <a:t>(d) Biliary tract disorders</a:t>
            </a:r>
          </a:p>
          <a:p>
            <a:pPr marL="0" indent="0">
              <a:buNone/>
            </a:pPr>
            <a:r>
              <a:rPr lang="en-US" dirty="0"/>
              <a:t>(e) Changes in serum glucose concentrations (usually reduces)</a:t>
            </a:r>
          </a:p>
          <a:p>
            <a:pPr marL="0" indent="0">
              <a:buNone/>
            </a:pPr>
            <a:r>
              <a:rPr lang="en-US" dirty="0"/>
              <a:t>iv. Efficacy: 50%–60% of patients experience normalization of IGF-1 concentrations with good</a:t>
            </a:r>
          </a:p>
          <a:p>
            <a:pPr marL="0" indent="0">
              <a:buNone/>
            </a:pPr>
            <a:r>
              <a:rPr lang="en-US" dirty="0"/>
              <a:t>symptomatic relief as well. May shrink tumor mass in some patients</a:t>
            </a:r>
          </a:p>
          <a:p>
            <a:endParaRPr lang="en-US" dirty="0"/>
          </a:p>
        </p:txBody>
      </p:sp>
    </p:spTree>
    <p:extLst>
      <p:ext uri="{BB962C8B-B14F-4D97-AF65-F5344CB8AC3E}">
        <p14:creationId xmlns:p14="http://schemas.microsoft.com/office/powerpoint/2010/main" val="2735929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49382"/>
            <a:ext cx="12191999" cy="6428509"/>
          </a:xfrm>
        </p:spPr>
        <p:txBody>
          <a:bodyPr>
            <a:normAutofit/>
          </a:bodyPr>
          <a:lstStyle/>
          <a:p>
            <a:pPr marL="0" indent="0">
              <a:buNone/>
            </a:pPr>
            <a:r>
              <a:rPr lang="en-US" b="1" dirty="0"/>
              <a:t>GH receptor antagonist (e.g., </a:t>
            </a:r>
            <a:r>
              <a:rPr lang="en-US" b="1" dirty="0" err="1"/>
              <a:t>pegvisomant</a:t>
            </a:r>
            <a:r>
              <a:rPr lang="en-US" b="1" dirty="0"/>
              <a:t>)</a:t>
            </a:r>
          </a:p>
          <a:p>
            <a:pPr marL="0" indent="0">
              <a:buNone/>
            </a:pPr>
            <a:r>
              <a:rPr lang="en-US" dirty="0" err="1"/>
              <a:t>i</a:t>
            </a:r>
            <a:r>
              <a:rPr lang="en-US" dirty="0"/>
              <a:t>. Mechanism of action: GH derivative binds to liver GH receptors and inhibits IGF-1</a:t>
            </a:r>
          </a:p>
          <a:p>
            <a:pPr marL="0" indent="0">
              <a:buNone/>
            </a:pPr>
            <a:r>
              <a:rPr lang="en-US" dirty="0"/>
              <a:t>ii. Dosing</a:t>
            </a:r>
          </a:p>
          <a:p>
            <a:pPr marL="0" indent="0">
              <a:buNone/>
            </a:pPr>
            <a:r>
              <a:rPr lang="en-US" dirty="0"/>
              <a:t>(a) Initial: 40 mg once-daily subcutaneous injection loading dose and then 10 mg once daily</a:t>
            </a:r>
          </a:p>
          <a:p>
            <a:pPr marL="0" indent="0">
              <a:buNone/>
            </a:pPr>
            <a:r>
              <a:rPr lang="en-US" dirty="0"/>
              <a:t>(b) Maximal: 30 mg/day</a:t>
            </a:r>
          </a:p>
          <a:p>
            <a:pPr marL="0" indent="0">
              <a:buNone/>
            </a:pPr>
            <a:r>
              <a:rPr lang="en-US" dirty="0"/>
              <a:t>iii. Adverse effects</a:t>
            </a:r>
          </a:p>
          <a:p>
            <a:pPr marL="0" indent="0">
              <a:buNone/>
            </a:pPr>
            <a:r>
              <a:rPr lang="en-US" dirty="0"/>
              <a:t>(a) Nausea, vomiting</a:t>
            </a:r>
          </a:p>
          <a:p>
            <a:pPr marL="0" indent="0">
              <a:buNone/>
            </a:pPr>
            <a:r>
              <a:rPr lang="en-US" dirty="0"/>
              <a:t>(b) Flulike symptoms</a:t>
            </a:r>
          </a:p>
          <a:p>
            <a:pPr marL="0" indent="0">
              <a:buNone/>
            </a:pPr>
            <a:r>
              <a:rPr lang="en-US" dirty="0"/>
              <a:t>(c) Reversible elevations in hepatic transaminase</a:t>
            </a:r>
          </a:p>
          <a:p>
            <a:pPr marL="0" indent="0">
              <a:buNone/>
            </a:pPr>
            <a:r>
              <a:rPr lang="en-US" dirty="0"/>
              <a:t>iv. Efficacy: More than 95% of patients attain normal IGF-1 concentrations, and most have improved symptoms.</a:t>
            </a:r>
          </a:p>
        </p:txBody>
      </p:sp>
    </p:spTree>
    <p:extLst>
      <p:ext uri="{BB962C8B-B14F-4D97-AF65-F5344CB8AC3E}">
        <p14:creationId xmlns:p14="http://schemas.microsoft.com/office/powerpoint/2010/main" val="245934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62C81-929B-1B79-14A9-8AF23C11E452}"/>
              </a:ext>
            </a:extLst>
          </p:cNvPr>
          <p:cNvSpPr>
            <a:spLocks noGrp="1"/>
          </p:cNvSpPr>
          <p:nvPr>
            <p:ph type="title"/>
          </p:nvPr>
        </p:nvSpPr>
        <p:spPr>
          <a:xfrm>
            <a:off x="838200" y="97972"/>
            <a:ext cx="10515600" cy="1001486"/>
          </a:xfrm>
        </p:spPr>
        <p:txBody>
          <a:bodyPr/>
          <a:lstStyle/>
          <a:p>
            <a:r>
              <a:rPr lang="en-US" dirty="0"/>
              <a:t>GH DEFICIENCY </a:t>
            </a:r>
          </a:p>
        </p:txBody>
      </p:sp>
      <p:sp>
        <p:nvSpPr>
          <p:cNvPr id="3" name="Content Placeholder 2">
            <a:extLst>
              <a:ext uri="{FF2B5EF4-FFF2-40B4-BE49-F238E27FC236}">
                <a16:creationId xmlns:a16="http://schemas.microsoft.com/office/drawing/2014/main" id="{45A8AEC7-7B90-1FA0-BECC-973B948752AA}"/>
              </a:ext>
            </a:extLst>
          </p:cNvPr>
          <p:cNvSpPr>
            <a:spLocks noGrp="1"/>
          </p:cNvSpPr>
          <p:nvPr>
            <p:ph idx="1"/>
          </p:nvPr>
        </p:nvSpPr>
        <p:spPr>
          <a:xfrm>
            <a:off x="1" y="979714"/>
            <a:ext cx="12115800" cy="5780315"/>
          </a:xfrm>
        </p:spPr>
        <p:txBody>
          <a:bodyPr>
            <a:normAutofit fontScale="25000" lnSpcReduction="20000"/>
          </a:bodyPr>
          <a:lstStyle/>
          <a:p>
            <a:r>
              <a:rPr lang="en-GB" sz="11200" b="1" dirty="0">
                <a:effectLst/>
                <a:latin typeface="Formata-Italic"/>
              </a:rPr>
              <a:t>Treatment of Growth Hormone Deficiency</a:t>
            </a:r>
            <a:r>
              <a:rPr lang="en-GB" sz="3200" b="0" i="1" dirty="0">
                <a:solidFill>
                  <a:srgbClr val="00ADEF"/>
                </a:solidFill>
                <a:effectLst/>
                <a:latin typeface="Formata-Italic"/>
              </a:rPr>
              <a:t>.</a:t>
            </a:r>
          </a:p>
          <a:p>
            <a:r>
              <a:rPr lang="en-GB" sz="9600" b="0" i="1" dirty="0">
                <a:solidFill>
                  <a:srgbClr val="00ADEF"/>
                </a:solidFill>
                <a:effectLst/>
                <a:latin typeface="Formata-Italic"/>
              </a:rPr>
              <a:t> </a:t>
            </a:r>
            <a:r>
              <a:rPr lang="en-GB" sz="9600" b="0" i="0" dirty="0">
                <a:solidFill>
                  <a:srgbClr val="231F20"/>
                </a:solidFill>
                <a:effectLst/>
                <a:latin typeface="Times-Roman"/>
              </a:rPr>
              <a:t>Humans do not respond to GH from </a:t>
            </a:r>
            <a:r>
              <a:rPr lang="en-GB" sz="9600" b="0" i="0" dirty="0" err="1">
                <a:solidFill>
                  <a:srgbClr val="231F20"/>
                </a:solidFill>
                <a:effectLst/>
                <a:latin typeface="Times-Roman"/>
              </a:rPr>
              <a:t>nonprimate</a:t>
            </a:r>
            <a:r>
              <a:rPr lang="en-GB" sz="9600" b="0" i="0" dirty="0">
                <a:solidFill>
                  <a:srgbClr val="231F20"/>
                </a:solidFill>
                <a:effectLst/>
                <a:latin typeface="Times-Roman"/>
              </a:rPr>
              <a:t> species. GH for therapeutic use formerly was purified from human cadaver pituitaries and thus was available in very limited quantities and carried the risk of </a:t>
            </a:r>
            <a:r>
              <a:rPr lang="en-GB" sz="9600" b="1" i="0" dirty="0">
                <a:solidFill>
                  <a:srgbClr val="231F20"/>
                </a:solidFill>
                <a:effectLst/>
                <a:latin typeface="Times-Roman"/>
              </a:rPr>
              <a:t>Creutzfeldt-Jakob disease</a:t>
            </a:r>
            <a:r>
              <a:rPr lang="en-GB" sz="9600" b="0" i="0" dirty="0">
                <a:solidFill>
                  <a:srgbClr val="231F20"/>
                </a:solidFill>
                <a:effectLst/>
                <a:latin typeface="Times-Roman"/>
              </a:rPr>
              <a:t>.</a:t>
            </a:r>
            <a:br>
              <a:rPr lang="en-GB" sz="9600" b="0" i="0" dirty="0">
                <a:solidFill>
                  <a:srgbClr val="231F20"/>
                </a:solidFill>
                <a:effectLst/>
                <a:latin typeface="Times-Roman"/>
              </a:rPr>
            </a:br>
            <a:r>
              <a:rPr lang="en-GB" sz="9600" b="0" i="0" dirty="0">
                <a:solidFill>
                  <a:srgbClr val="231F20"/>
                </a:solidFill>
                <a:effectLst/>
                <a:latin typeface="Times-Roman"/>
              </a:rPr>
              <a:t>The production of human GH by recombinant DNA technology not only increased availability of the hormone, but also eliminated the risk of disease transmission associated with the pituitary-derived hormone.</a:t>
            </a:r>
            <a:br>
              <a:rPr lang="en-GB" sz="9600" b="0" i="0" dirty="0">
                <a:solidFill>
                  <a:srgbClr val="231F20"/>
                </a:solidFill>
                <a:effectLst/>
                <a:latin typeface="Times-Roman"/>
              </a:rPr>
            </a:br>
            <a:r>
              <a:rPr lang="en-GB" sz="9600" b="0" i="0" dirty="0">
                <a:solidFill>
                  <a:srgbClr val="231F20"/>
                </a:solidFill>
                <a:effectLst/>
                <a:latin typeface="Times-Roman"/>
              </a:rPr>
              <a:t>GH is used for replacement therapy in GH-deficient children, whether the deficiency is congenital or acquired. By convention, </a:t>
            </a:r>
            <a:r>
              <a:rPr lang="en-GB" sz="9600" b="1" i="1" dirty="0">
                <a:solidFill>
                  <a:srgbClr val="231F20"/>
                </a:solidFill>
                <a:effectLst/>
                <a:latin typeface="Times-Italic"/>
              </a:rPr>
              <a:t>somatropin</a:t>
            </a:r>
            <a:r>
              <a:rPr lang="en-GB" sz="9600" b="0" i="1" dirty="0">
                <a:solidFill>
                  <a:srgbClr val="231F20"/>
                </a:solidFill>
                <a:effectLst/>
                <a:latin typeface="Times-Italic"/>
              </a:rPr>
              <a:t> </a:t>
            </a:r>
            <a:r>
              <a:rPr lang="en-GB" sz="9600" b="0" i="0" dirty="0">
                <a:solidFill>
                  <a:srgbClr val="231F20"/>
                </a:solidFill>
                <a:effectLst/>
                <a:latin typeface="Times-Roman"/>
              </a:rPr>
              <a:t>refers to the many GH preparations whose sequences match that of native GH.</a:t>
            </a:r>
          </a:p>
          <a:p>
            <a:r>
              <a:rPr lang="en-GB" sz="9600" b="0" i="0" dirty="0">
                <a:solidFill>
                  <a:srgbClr val="231F20"/>
                </a:solidFill>
                <a:effectLst/>
                <a:latin typeface="Times-Roman"/>
              </a:rPr>
              <a:t> To mimic the normal pattern of secretion, they typically are administered to GH-deficient children in a dose of 40 </a:t>
            </a:r>
            <a:r>
              <a:rPr lang="en-GB" sz="9600" b="0" i="1" dirty="0" err="1">
                <a:solidFill>
                  <a:srgbClr val="231F20"/>
                </a:solidFill>
                <a:effectLst/>
                <a:latin typeface="Times-Italic"/>
              </a:rPr>
              <a:t>μ</a:t>
            </a:r>
            <a:r>
              <a:rPr lang="en-GB" sz="9600" b="0" i="0" dirty="0" err="1">
                <a:solidFill>
                  <a:srgbClr val="231F20"/>
                </a:solidFill>
                <a:effectLst/>
                <a:latin typeface="Times-Roman"/>
              </a:rPr>
              <a:t>g</a:t>
            </a:r>
            <a:r>
              <a:rPr lang="en-GB" sz="9600" b="0" i="0" dirty="0">
                <a:solidFill>
                  <a:srgbClr val="231F20"/>
                </a:solidFill>
                <a:effectLst/>
                <a:latin typeface="Times-Roman"/>
              </a:rPr>
              <a:t>/kg per day subcutaneously in the evening; although the circulating half-life of GH is only 20 minutes, its biological half-life is in the range of 9 to 17 hours, and once-daily administration is sufficient. Higher daily doses (</a:t>
            </a:r>
            <a:r>
              <a:rPr lang="en-GB" sz="9600" b="0" i="1" dirty="0">
                <a:solidFill>
                  <a:srgbClr val="231F20"/>
                </a:solidFill>
                <a:effectLst/>
                <a:latin typeface="Times-Italic"/>
              </a:rPr>
              <a:t>e.g., </a:t>
            </a:r>
            <a:r>
              <a:rPr lang="en-GB" sz="9600" b="0" i="0" dirty="0">
                <a:solidFill>
                  <a:srgbClr val="231F20"/>
                </a:solidFill>
                <a:effectLst/>
                <a:latin typeface="Times-Roman"/>
              </a:rPr>
              <a:t>50 </a:t>
            </a:r>
            <a:r>
              <a:rPr lang="en-GB" sz="9600" b="0" i="1" dirty="0" err="1">
                <a:solidFill>
                  <a:srgbClr val="231F20"/>
                </a:solidFill>
                <a:effectLst/>
                <a:latin typeface="Times-Italic"/>
              </a:rPr>
              <a:t>μ</a:t>
            </a:r>
            <a:r>
              <a:rPr lang="en-GB" sz="9600" b="0" i="0" dirty="0" err="1">
                <a:solidFill>
                  <a:srgbClr val="231F20"/>
                </a:solidFill>
                <a:effectLst/>
                <a:latin typeface="Times-Roman"/>
              </a:rPr>
              <a:t>g</a:t>
            </a:r>
            <a:r>
              <a:rPr lang="en-GB" sz="9600" b="0" i="0" dirty="0">
                <a:solidFill>
                  <a:srgbClr val="231F20"/>
                </a:solidFill>
                <a:effectLst/>
                <a:latin typeface="Times-Roman"/>
              </a:rPr>
              <a:t>/kg) are employed for patients with Turner’s syndrome, who have partial GH resistance. In children with overt GH deficiency, measurements of serum IGF-1 levels are used to monitor initial response and compliance; long-term response is monitored by close evaluation of height, sometimes in conjunction with measurements of serum IGF-1 levels.</a:t>
            </a:r>
          </a:p>
          <a:p>
            <a:r>
              <a:rPr lang="en-US" sz="7200" dirty="0"/>
              <a:t> </a:t>
            </a:r>
            <a:r>
              <a:rPr lang="en-US" sz="9600" dirty="0"/>
              <a:t>Once- or twice-monthly long-acting depot formulation is also available.</a:t>
            </a:r>
            <a:br>
              <a:rPr lang="en-GB" sz="8000" dirty="0"/>
            </a:br>
            <a:br>
              <a:rPr lang="en-GB" sz="6400" dirty="0"/>
            </a:br>
            <a:r>
              <a:rPr lang="en-GB" sz="3600" dirty="0"/>
              <a:t> </a:t>
            </a:r>
            <a:br>
              <a:rPr lang="en-GB" sz="3600" dirty="0"/>
            </a:br>
            <a:endParaRPr lang="en-US" dirty="0"/>
          </a:p>
        </p:txBody>
      </p:sp>
    </p:spTree>
    <p:extLst>
      <p:ext uri="{BB962C8B-B14F-4D97-AF65-F5344CB8AC3E}">
        <p14:creationId xmlns:p14="http://schemas.microsoft.com/office/powerpoint/2010/main" val="1451274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Hyperprolactinemia</a:t>
            </a:r>
          </a:p>
        </p:txBody>
      </p:sp>
      <p:sp>
        <p:nvSpPr>
          <p:cNvPr id="3" name="Content Placeholder 2"/>
          <p:cNvSpPr>
            <a:spLocks noGrp="1"/>
          </p:cNvSpPr>
          <p:nvPr>
            <p:ph idx="1"/>
          </p:nvPr>
        </p:nvSpPr>
        <p:spPr>
          <a:xfrm>
            <a:off x="89065" y="1393371"/>
            <a:ext cx="7062849" cy="5464629"/>
          </a:xfrm>
          <a:solidFill>
            <a:schemeClr val="bg1">
              <a:lumMod val="95000"/>
            </a:schemeClr>
          </a:solidFill>
          <a:ln w="38100">
            <a:solidFill>
              <a:schemeClr val="tx1"/>
            </a:solidFill>
          </a:ln>
        </p:spPr>
        <p:txBody>
          <a:bodyPr>
            <a:normAutofit/>
          </a:bodyPr>
          <a:lstStyle/>
          <a:p>
            <a:pPr marL="0" indent="0">
              <a:buNone/>
            </a:pPr>
            <a:r>
              <a:rPr lang="en-US" sz="1600" dirty="0"/>
              <a:t>Therapy goals</a:t>
            </a:r>
          </a:p>
          <a:p>
            <a:pPr marL="0" indent="0">
              <a:buNone/>
            </a:pPr>
            <a:r>
              <a:rPr lang="en-US" sz="1600" dirty="0"/>
              <a:t>a. Normalize prolactin concentrations</a:t>
            </a:r>
          </a:p>
          <a:p>
            <a:pPr marL="0" indent="0">
              <a:buNone/>
            </a:pPr>
            <a:r>
              <a:rPr lang="en-US" sz="1600" dirty="0"/>
              <a:t>b. Normalize gonadotropin secretion</a:t>
            </a:r>
          </a:p>
          <a:p>
            <a:pPr marL="0" indent="0">
              <a:buNone/>
            </a:pPr>
            <a:r>
              <a:rPr lang="en-US" sz="1600" dirty="0"/>
              <a:t>c. Relieve symptoms</a:t>
            </a:r>
          </a:p>
          <a:p>
            <a:pPr marL="0" indent="0">
              <a:buNone/>
            </a:pPr>
            <a:r>
              <a:rPr lang="en-US" sz="1600" dirty="0"/>
              <a:t>4. Therapeutics</a:t>
            </a:r>
          </a:p>
          <a:p>
            <a:pPr marL="0" indent="0">
              <a:buNone/>
            </a:pPr>
            <a:r>
              <a:rPr lang="en-US" sz="1600" dirty="0"/>
              <a:t>a</a:t>
            </a:r>
            <a:r>
              <a:rPr lang="en-US" b="1" dirty="0"/>
              <a:t>. </a:t>
            </a:r>
            <a:r>
              <a:rPr lang="en-GB" sz="1600" b="1" i="0" dirty="0">
                <a:solidFill>
                  <a:srgbClr val="000000"/>
                </a:solidFill>
                <a:effectLst/>
                <a:latin typeface="TimesNewRomanPSMT"/>
              </a:rPr>
              <a:t>Surgical resection of </a:t>
            </a:r>
            <a:r>
              <a:rPr lang="en-GB" sz="1600" b="1" i="0" dirty="0" err="1">
                <a:solidFill>
                  <a:srgbClr val="000000"/>
                </a:solidFill>
                <a:effectLst/>
                <a:latin typeface="TimesNewRomanPSMT"/>
              </a:rPr>
              <a:t>tumor</a:t>
            </a:r>
            <a:r>
              <a:rPr lang="en-GB" sz="1600" b="1" i="0" dirty="0">
                <a:solidFill>
                  <a:srgbClr val="000000"/>
                </a:solidFill>
                <a:effectLst/>
                <a:latin typeface="TimesNewRomanPSMT"/>
              </a:rPr>
              <a:t>, if </a:t>
            </a:r>
            <a:r>
              <a:rPr lang="en-GB" sz="1600" b="1" i="0" dirty="0" err="1">
                <a:solidFill>
                  <a:srgbClr val="000000"/>
                </a:solidFill>
                <a:effectLst/>
                <a:latin typeface="TimesNewRomanPSMT"/>
              </a:rPr>
              <a:t>tumor</a:t>
            </a:r>
            <a:r>
              <a:rPr lang="en-GB" sz="1600" b="1" i="0" dirty="0">
                <a:solidFill>
                  <a:srgbClr val="000000"/>
                </a:solidFill>
                <a:effectLst/>
                <a:latin typeface="TimesNewRomanPSMT"/>
              </a:rPr>
              <a:t> is very large, causes severe compression of adjacent tissues, or patient does not respond to pharmacotherapy</a:t>
            </a:r>
            <a:r>
              <a:rPr lang="en-GB" b="1" dirty="0"/>
              <a:t> </a:t>
            </a:r>
            <a:endParaRPr lang="en-US" sz="1600" dirty="0"/>
          </a:p>
          <a:p>
            <a:pPr marL="0" indent="0">
              <a:buNone/>
            </a:pPr>
            <a:r>
              <a:rPr lang="en-US" sz="1600" dirty="0"/>
              <a:t>ii. When surgery is not possible (usually requires lifelong pharmacotherapy)</a:t>
            </a:r>
          </a:p>
          <a:p>
            <a:pPr marL="0" indent="0">
              <a:buNone/>
            </a:pPr>
            <a:r>
              <a:rPr lang="en-US" sz="1600" dirty="0"/>
              <a:t>iii. Surgical failures or relapses after period of remission after surgery(Pharmacotherapy)</a:t>
            </a:r>
          </a:p>
          <a:p>
            <a:pPr marL="0" indent="0">
              <a:buNone/>
            </a:pPr>
            <a:r>
              <a:rPr lang="en-US" sz="1600" dirty="0"/>
              <a:t>c. Discontinue causative agent if drug induced.</a:t>
            </a:r>
          </a:p>
          <a:p>
            <a:pPr marL="0" indent="0">
              <a:buNone/>
            </a:pPr>
            <a:r>
              <a:rPr lang="en-US" sz="1600" dirty="0" err="1"/>
              <a:t>i</a:t>
            </a:r>
            <a:r>
              <a:rPr lang="en-US" sz="1600" dirty="0"/>
              <a:t>. Recheck prolactin concentration 3 days after discontinuation.</a:t>
            </a:r>
          </a:p>
          <a:p>
            <a:pPr marL="0" indent="0">
              <a:buNone/>
            </a:pPr>
            <a:r>
              <a:rPr lang="en-US" sz="1600" dirty="0"/>
              <a:t>ii. Select agent with similar action but no known effect on prolactin concentrations.</a:t>
            </a:r>
          </a:p>
          <a:p>
            <a:pPr marL="0" indent="0">
              <a:buNone/>
            </a:pPr>
            <a:r>
              <a:rPr lang="en-US" sz="1600" dirty="0"/>
              <a:t>iii. If discontinuation of causative agent not feasible, consider dopamine agonist</a:t>
            </a:r>
          </a:p>
        </p:txBody>
      </p:sp>
      <p:sp>
        <p:nvSpPr>
          <p:cNvPr id="5" name="TextBox 4">
            <a:extLst>
              <a:ext uri="{FF2B5EF4-FFF2-40B4-BE49-F238E27FC236}">
                <a16:creationId xmlns:a16="http://schemas.microsoft.com/office/drawing/2014/main" id="{1A67D5BD-193C-433B-65D7-691C8F9843D0}"/>
              </a:ext>
            </a:extLst>
          </p:cNvPr>
          <p:cNvSpPr txBox="1"/>
          <p:nvPr/>
        </p:nvSpPr>
        <p:spPr>
          <a:xfrm>
            <a:off x="7271656" y="1393371"/>
            <a:ext cx="4920343" cy="5632311"/>
          </a:xfrm>
          <a:prstGeom prst="rect">
            <a:avLst/>
          </a:prstGeom>
          <a:noFill/>
          <a:ln w="38100">
            <a:solidFill>
              <a:schemeClr val="tx1"/>
            </a:solidFill>
          </a:ln>
        </p:spPr>
        <p:txBody>
          <a:bodyPr wrap="square">
            <a:spAutoFit/>
          </a:bodyPr>
          <a:lstStyle/>
          <a:p>
            <a:r>
              <a:rPr lang="en-US" sz="1800" b="0" i="0" dirty="0">
                <a:solidFill>
                  <a:srgbClr val="000000"/>
                </a:solidFill>
                <a:effectLst/>
                <a:latin typeface="TimesNewRomanPSMT"/>
              </a:rPr>
              <a:t>Causes</a:t>
            </a:r>
            <a:br>
              <a:rPr lang="en-US" sz="1800" b="0" i="0" dirty="0">
                <a:solidFill>
                  <a:srgbClr val="000000"/>
                </a:solidFill>
                <a:effectLst/>
                <a:latin typeface="TimesNewRomanPSMT"/>
              </a:rPr>
            </a:br>
            <a:r>
              <a:rPr lang="en-US" sz="1800" b="0" i="0" dirty="0">
                <a:solidFill>
                  <a:srgbClr val="000000"/>
                </a:solidFill>
                <a:effectLst/>
                <a:latin typeface="TimesNewRomanPSMT"/>
              </a:rPr>
              <a:t>a. Direct: Pituitary tumor (lactotroph adenoma = prolactinoma accounting for around 40% of tumors)</a:t>
            </a:r>
            <a:br>
              <a:rPr lang="en-US" sz="1800" b="0" i="0" dirty="0">
                <a:solidFill>
                  <a:srgbClr val="000000"/>
                </a:solidFill>
                <a:effectLst/>
                <a:latin typeface="TimesNewRomanPSMT"/>
              </a:rPr>
            </a:br>
            <a:r>
              <a:rPr lang="en-US" sz="1800" b="0" i="0" dirty="0">
                <a:solidFill>
                  <a:srgbClr val="000000"/>
                </a:solidFill>
                <a:effectLst/>
                <a:latin typeface="TimesNewRomanPSMT"/>
              </a:rPr>
              <a:t>b. Indirect: Drug induced (most common nontumor cause), renal failure, hypothyroidism, breastfeeding</a:t>
            </a:r>
            <a:br>
              <a:rPr lang="en-US" sz="1800" b="0" i="0" dirty="0">
                <a:solidFill>
                  <a:srgbClr val="000000"/>
                </a:solidFill>
                <a:effectLst/>
                <a:latin typeface="TimesNewRomanPSMT"/>
              </a:rPr>
            </a:br>
            <a:r>
              <a:rPr lang="en-US" sz="1800" b="0" i="0" dirty="0">
                <a:solidFill>
                  <a:srgbClr val="000000"/>
                </a:solidFill>
                <a:effectLst/>
                <a:latin typeface="TimesNewRomanPSMT"/>
              </a:rPr>
              <a:t>c. Potential causative drugs: Typical antipsychotics, opiates, non-dihydropyridine calcium channel blockers, antidepressants</a:t>
            </a:r>
            <a:br>
              <a:rPr lang="en-US" sz="1800" b="0" i="0" dirty="0">
                <a:solidFill>
                  <a:srgbClr val="000000"/>
                </a:solidFill>
                <a:effectLst/>
                <a:latin typeface="TimesNewRomanPSMT"/>
              </a:rPr>
            </a:br>
            <a:r>
              <a:rPr lang="en-US" sz="1800" b="0" i="0" dirty="0">
                <a:solidFill>
                  <a:srgbClr val="000000"/>
                </a:solidFill>
                <a:effectLst/>
                <a:latin typeface="TimesNewRomanPSMT"/>
              </a:rPr>
              <a:t>2. Diagnosis and clinical presentation</a:t>
            </a:r>
            <a:br>
              <a:rPr lang="en-US" sz="1800" b="0" i="0" dirty="0">
                <a:solidFill>
                  <a:srgbClr val="000000"/>
                </a:solidFill>
                <a:effectLst/>
                <a:latin typeface="TimesNewRomanPSMT"/>
              </a:rPr>
            </a:br>
            <a:r>
              <a:rPr lang="en-US" sz="1800" b="0" i="0" dirty="0">
                <a:solidFill>
                  <a:srgbClr val="000000"/>
                </a:solidFill>
                <a:effectLst/>
                <a:latin typeface="TimesNewRomanPSMT"/>
              </a:rPr>
              <a:t>a. Elevated serum prolactin concentrations; may be challenging to find specific cause (unless drug induced)</a:t>
            </a:r>
            <a:br>
              <a:rPr lang="en-US" sz="1800" b="0" i="0" dirty="0">
                <a:solidFill>
                  <a:srgbClr val="000000"/>
                </a:solidFill>
                <a:effectLst/>
                <a:latin typeface="TimesNewRomanPSMT"/>
              </a:rPr>
            </a:br>
            <a:r>
              <a:rPr lang="en-US" sz="1800" b="0" i="0" dirty="0">
                <a:solidFill>
                  <a:srgbClr val="000000"/>
                </a:solidFill>
                <a:effectLst/>
                <a:latin typeface="TimesNewRomanPSMT"/>
              </a:rPr>
              <a:t>b. Clinical presentation</a:t>
            </a:r>
            <a:br>
              <a:rPr lang="en-US" sz="1800" b="0" i="0" dirty="0">
                <a:solidFill>
                  <a:srgbClr val="000000"/>
                </a:solidFill>
                <a:effectLst/>
                <a:latin typeface="TimesNewRomanPSMT"/>
              </a:rPr>
            </a:br>
            <a:r>
              <a:rPr lang="en-US" sz="1800" b="0" i="0" dirty="0" err="1">
                <a:solidFill>
                  <a:srgbClr val="000000"/>
                </a:solidFill>
                <a:effectLst/>
                <a:latin typeface="TimesNewRomanPSMT"/>
              </a:rPr>
              <a:t>i</a:t>
            </a:r>
            <a:r>
              <a:rPr lang="en-US" sz="1800" b="0" i="0" dirty="0">
                <a:solidFill>
                  <a:srgbClr val="000000"/>
                </a:solidFill>
                <a:effectLst/>
                <a:latin typeface="TimesNewRomanPSMT"/>
              </a:rPr>
              <a:t>. Amenorrhea, anovulation, infertility, hirsutism, and acne in women</a:t>
            </a:r>
            <a:br>
              <a:rPr lang="en-US" sz="1800" b="0" i="0" dirty="0">
                <a:solidFill>
                  <a:srgbClr val="000000"/>
                </a:solidFill>
                <a:effectLst/>
                <a:latin typeface="TimesNewRomanPSMT"/>
              </a:rPr>
            </a:br>
            <a:r>
              <a:rPr lang="en-US" sz="1800" b="0" i="0" dirty="0">
                <a:solidFill>
                  <a:srgbClr val="000000"/>
                </a:solidFill>
                <a:effectLst/>
                <a:latin typeface="TimesNewRomanPSMT"/>
              </a:rPr>
              <a:t>ii. Erectile dysfunction, decreased libido, gynecomastia, and reduced muscle mass in men</a:t>
            </a:r>
            <a:br>
              <a:rPr lang="en-US" sz="1800" b="0" i="0" dirty="0">
                <a:solidFill>
                  <a:srgbClr val="000000"/>
                </a:solidFill>
                <a:effectLst/>
                <a:latin typeface="TimesNewRomanPSMT"/>
              </a:rPr>
            </a:br>
            <a:r>
              <a:rPr lang="en-US" sz="1800" b="0" i="0" dirty="0">
                <a:solidFill>
                  <a:srgbClr val="000000"/>
                </a:solidFill>
                <a:effectLst/>
                <a:latin typeface="TimesNewRomanPSMT"/>
              </a:rPr>
              <a:t>iii. Headache, visual disturbances, bone loss</a:t>
            </a:r>
            <a:r>
              <a:rPr lang="en-US" dirty="0"/>
              <a:t> </a:t>
            </a:r>
            <a:br>
              <a:rPr lang="en-US" dirty="0"/>
            </a:br>
            <a:endParaRPr lang="en-US" dirty="0"/>
          </a:p>
        </p:txBody>
      </p:sp>
    </p:spTree>
    <p:extLst>
      <p:ext uri="{BB962C8B-B14F-4D97-AF65-F5344CB8AC3E}">
        <p14:creationId xmlns:p14="http://schemas.microsoft.com/office/powerpoint/2010/main" val="2272892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4" y="729343"/>
            <a:ext cx="10983686" cy="5447620"/>
          </a:xfrm>
        </p:spPr>
        <p:txBody>
          <a:bodyPr>
            <a:normAutofit fontScale="92500" lnSpcReduction="10000"/>
          </a:bodyPr>
          <a:lstStyle/>
          <a:p>
            <a:pPr marL="0" indent="0">
              <a:buNone/>
            </a:pPr>
            <a:r>
              <a:rPr lang="en-US" sz="3100" b="1" dirty="0"/>
              <a:t>Dopamine agonists</a:t>
            </a:r>
            <a:r>
              <a:rPr lang="en-GB" sz="3100" b="1" i="0" dirty="0">
                <a:solidFill>
                  <a:srgbClr val="000000"/>
                </a:solidFill>
                <a:effectLst/>
                <a:latin typeface="TimesNewRomanPSMT"/>
              </a:rPr>
              <a:t>(preferred to surgery in most cases)</a:t>
            </a:r>
            <a:r>
              <a:rPr lang="en-GB" sz="5200" b="1" dirty="0"/>
              <a:t> </a:t>
            </a:r>
            <a:br>
              <a:rPr lang="en-GB" dirty="0"/>
            </a:br>
            <a:endParaRPr lang="en-US" dirty="0"/>
          </a:p>
          <a:p>
            <a:pPr marL="0" indent="0">
              <a:buNone/>
            </a:pPr>
            <a:r>
              <a:rPr lang="en-US" b="1" dirty="0"/>
              <a:t>Cabergoline </a:t>
            </a:r>
            <a:r>
              <a:rPr lang="en-US" dirty="0"/>
              <a:t>(preferred agent according to the Endocrine Society guidelines, long-acting oral</a:t>
            </a:r>
          </a:p>
          <a:p>
            <a:pPr marL="0" indent="0">
              <a:buNone/>
            </a:pPr>
            <a:r>
              <a:rPr lang="en-US" dirty="0"/>
              <a:t>agent; adverse effect profile similar to that for bromocriptine but fewer gastrointestinal [GI] adverse effects)</a:t>
            </a:r>
          </a:p>
          <a:p>
            <a:pPr marL="0" indent="0">
              <a:buNone/>
            </a:pPr>
            <a:r>
              <a:rPr lang="en-US" dirty="0"/>
              <a:t>(a) Initial: 0.5 mg once weekly</a:t>
            </a:r>
          </a:p>
          <a:p>
            <a:pPr marL="0" indent="0">
              <a:buNone/>
            </a:pPr>
            <a:r>
              <a:rPr lang="en-US" dirty="0"/>
              <a:t>(b) Maximal: 4.5 mg/week</a:t>
            </a:r>
          </a:p>
          <a:p>
            <a:pPr marL="0" indent="0">
              <a:buNone/>
            </a:pPr>
            <a:r>
              <a:rPr lang="en-US" b="1" dirty="0"/>
              <a:t>Bromocriptine (</a:t>
            </a:r>
            <a:r>
              <a:rPr lang="en-US" dirty="0"/>
              <a:t>see previous text)</a:t>
            </a:r>
          </a:p>
          <a:p>
            <a:r>
              <a:rPr lang="en-US" dirty="0"/>
              <a:t>Efficacy: May restore fertility in more than 90% of women. Cabergoline may be easier for patients to take, given its weekly administration.</a:t>
            </a:r>
          </a:p>
          <a:p>
            <a:r>
              <a:rPr lang="en-US" dirty="0"/>
              <a:t>Consider tapering or discontinuing after 2 years of therapy if asymptomatic, prolactin concentrations normalized, and no tumor remnant by imagery</a:t>
            </a:r>
          </a:p>
        </p:txBody>
      </p:sp>
    </p:spTree>
    <p:extLst>
      <p:ext uri="{BB962C8B-B14F-4D97-AF65-F5344CB8AC3E}">
        <p14:creationId xmlns:p14="http://schemas.microsoft.com/office/powerpoint/2010/main" val="157912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13836</TotalTime>
  <Words>2769</Words>
  <Application>Microsoft Office PowerPoint</Application>
  <PresentationFormat>Widescreen</PresentationFormat>
  <Paragraphs>111</Paragraphs>
  <Slides>18</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vt:i4>
      </vt:variant>
    </vt:vector>
  </HeadingPairs>
  <TitlesOfParts>
    <vt:vector size="30" baseType="lpstr">
      <vt:lpstr>Arial</vt:lpstr>
      <vt:lpstr>Calibri</vt:lpstr>
      <vt:lpstr>Calibri Light</vt:lpstr>
      <vt:lpstr>Formata-Italic</vt:lpstr>
      <vt:lpstr>Symbol</vt:lpstr>
      <vt:lpstr>Times New Roman</vt:lpstr>
      <vt:lpstr>Times-BoldItalic</vt:lpstr>
      <vt:lpstr>Times-Italic</vt:lpstr>
      <vt:lpstr>TimesNewRomanPSMT</vt:lpstr>
      <vt:lpstr>Times-Roman</vt:lpstr>
      <vt:lpstr>Wingdings</vt:lpstr>
      <vt:lpstr>Office Theme</vt:lpstr>
      <vt:lpstr>PITUITARY GLAND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ACROMEGALY</vt:lpstr>
      <vt:lpstr>PowerPoint Presentation</vt:lpstr>
      <vt:lpstr>PowerPoint Presentation</vt:lpstr>
      <vt:lpstr>PowerPoint Presentation</vt:lpstr>
      <vt:lpstr>GH DEFICIENCY </vt:lpstr>
      <vt:lpstr>Hyperprolactinemia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PITUITARY GLAND DISORDERS</dc:title>
  <dc:creator>Windows User</dc:creator>
  <cp:lastModifiedBy>samaher younis</cp:lastModifiedBy>
  <cp:revision>33</cp:revision>
  <dcterms:created xsi:type="dcterms:W3CDTF">2021-11-07T16:32:09Z</dcterms:created>
  <dcterms:modified xsi:type="dcterms:W3CDTF">2023-09-27T03:01:32Z</dcterms:modified>
</cp:coreProperties>
</file>