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7" r:id="rId2"/>
    <p:sldId id="258" r:id="rId3"/>
    <p:sldId id="259" r:id="rId4"/>
    <p:sldId id="312" r:id="rId5"/>
    <p:sldId id="260" r:id="rId6"/>
    <p:sldId id="261" r:id="rId7"/>
    <p:sldId id="263" r:id="rId8"/>
    <p:sldId id="280" r:id="rId9"/>
    <p:sldId id="262" r:id="rId10"/>
    <p:sldId id="313" r:id="rId11"/>
    <p:sldId id="267" r:id="rId12"/>
    <p:sldId id="264" r:id="rId13"/>
    <p:sldId id="265" r:id="rId14"/>
    <p:sldId id="266" r:id="rId15"/>
    <p:sldId id="268" r:id="rId16"/>
    <p:sldId id="269" r:id="rId17"/>
    <p:sldId id="270" r:id="rId18"/>
    <p:sldId id="271" r:id="rId19"/>
    <p:sldId id="272" r:id="rId20"/>
    <p:sldId id="315" r:id="rId21"/>
    <p:sldId id="273" r:id="rId22"/>
    <p:sldId id="316" r:id="rId23"/>
    <p:sldId id="274" r:id="rId24"/>
    <p:sldId id="275" r:id="rId25"/>
    <p:sldId id="276" r:id="rId26"/>
    <p:sldId id="278" r:id="rId27"/>
    <p:sldId id="279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314" r:id="rId44"/>
    <p:sldId id="297" r:id="rId45"/>
    <p:sldId id="317" r:id="rId46"/>
    <p:sldId id="298" r:id="rId47"/>
    <p:sldId id="299" r:id="rId48"/>
    <p:sldId id="300" r:id="rId49"/>
    <p:sldId id="296" r:id="rId50"/>
    <p:sldId id="301" r:id="rId51"/>
    <p:sldId id="303" r:id="rId52"/>
    <p:sldId id="308" r:id="rId53"/>
    <p:sldId id="318" r:id="rId54"/>
    <p:sldId id="309" r:id="rId55"/>
    <p:sldId id="304" r:id="rId56"/>
    <p:sldId id="306" r:id="rId57"/>
    <p:sldId id="307" r:id="rId58"/>
    <p:sldId id="305" r:id="rId59"/>
    <p:sldId id="311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4" autoAdjust="0"/>
    <p:restoredTop sz="74733" autoAdjust="0"/>
  </p:normalViewPr>
  <p:slideViewPr>
    <p:cSldViewPr>
      <p:cViewPr>
        <p:scale>
          <a:sx n="56" d="100"/>
          <a:sy n="56" d="100"/>
        </p:scale>
        <p:origin x="-1628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651327-C9CA-4946-B476-EA8C53F54A96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A74A37-3EE7-4C30-9716-D6806170F5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82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events are responsible for the classic tissue damage observed in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autoimmune diseases, leading to dysfunction of the target organ.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744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26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945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91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SPIDDM is a disease form that presents clinical features close to type 2 diabetes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mellitus but progresses over several years with depression of pancreatic cell function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ultimately into an insulin-dependent status.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005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114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GAD</a:t>
            </a:r>
            <a:r>
              <a:rPr lang="en-US" sz="1400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smtClean="0"/>
              <a:t>glutamic acid decarboxylase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IA2 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insulinoma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associated-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autoantigen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639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585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709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GD is defined as a form of hyperthyroidism associated with a diffuse hyperplastic goiter, resulting from the stimulation of the TSH receptor (TSHR) by a TSHR autoantibody, known as thyroid stimulating antibody (</a:t>
            </a:r>
            <a:r>
              <a:rPr lang="en-US" dirty="0" err="1" smtClean="0"/>
              <a:t>TSAb</a:t>
            </a:r>
            <a:r>
              <a:rPr lang="en-US" dirty="0" smtClean="0"/>
              <a:t>).</a:t>
            </a:r>
          </a:p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8232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505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pathogenicity of anti-TSHR autoantibodies is demonstrated by the occurrence of neonatal Graves’ disease after passive </a:t>
            </a:r>
            <a:r>
              <a:rPr lang="en-US" dirty="0" err="1" smtClean="0"/>
              <a:t>transplacental</a:t>
            </a:r>
            <a:r>
              <a:rPr lang="en-US" dirty="0" smtClean="0"/>
              <a:t> transfer of </a:t>
            </a:r>
            <a:r>
              <a:rPr lang="en-US" dirty="0" err="1" smtClean="0"/>
              <a:t>IgG</a:t>
            </a:r>
            <a:r>
              <a:rPr lang="en-US" dirty="0" smtClean="0"/>
              <a:t> thyroid-stimulating autoantibodies from a mother with Graves’ disease to the fetus.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7997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TSAb</a:t>
            </a:r>
            <a:r>
              <a:rPr lang="en-US" dirty="0" smtClean="0"/>
              <a:t> Thyroid stimulating antibodies. 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750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1481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6093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3183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1109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4902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2049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]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355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TB tuberculosis</a:t>
            </a:r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 developed countries, the most common cause of primary adrenal failure is autoimmunity (75% to 80% of the cases of adrenal insufficiency), whereas TB is the 2nd most frequent cause.</a:t>
            </a:r>
          </a:p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7106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Approximately 50% to 60% of patients with autoimmune Addison’s disease (AAD) have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during their lifetime other autoimmune disorders. AAD can present in three main clinical forms: autoimmune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polyendocrine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syndrome type 1 (APS-1), </a:t>
            </a:r>
            <a:r>
              <a:rPr lang="fr-F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autoimmune</a:t>
            </a:r>
            <a:r>
              <a:rPr lang="fr-F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polyendocrine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syndrome type 2 (APS-2), and as an isolated disease.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2651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9209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410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2835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8692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Chvostek's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sign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twitching of facial muscles in response to tapping over the facial nerve. </a:t>
            </a:r>
          </a:p>
          <a:p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Trousseau's sign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carpopedal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spasm induced by pressure applied to the arm by an inflated sphygmomanometer cuff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4618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0851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Patients with steroid cell autoantibody–positive Addison’s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disease without ovarian failure are at high risk of developing ovarian failure, although the latency period can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 long. Lymphocytic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oophoritis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a consistent finding in patients with steroid cell autoantibody–positive ovarian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failure, supporting the autoimmune nature of idiopathic ovarian failure. The expression of MHC class II on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granulosa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cells of patients with ovarian failure may allow T lymphocytes to potentiate a local autoimmune response.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7968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9465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APS, several organ-specific autoimmune diseases are clustered. Although PAS I is caused by loss of central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tolerance, the precise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aetiology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PAS II is unknown. 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4147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 polarized Th2 response is associated with Graves’ disease (GD) and Th1 with T1DM. </a:t>
            </a:r>
          </a:p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285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261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2956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6114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74A37-3EE7-4C30-9716-D6806170F5C4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41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B200-4683-4B0E-A389-285D3E7FC7D5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2F21-239D-4EA8-B54E-ED10CE0B9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897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B200-4683-4B0E-A389-285D3E7FC7D5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2F21-239D-4EA8-B54E-ED10CE0B9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7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B200-4683-4B0E-A389-285D3E7FC7D5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2F21-239D-4EA8-B54E-ED10CE0B9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742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B200-4683-4B0E-A389-285D3E7FC7D5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2F21-239D-4EA8-B54E-ED10CE0B9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779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B200-4683-4B0E-A389-285D3E7FC7D5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2F21-239D-4EA8-B54E-ED10CE0B9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208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B200-4683-4B0E-A389-285D3E7FC7D5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2F21-239D-4EA8-B54E-ED10CE0B9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876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B200-4683-4B0E-A389-285D3E7FC7D5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2F21-239D-4EA8-B54E-ED10CE0B9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97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B200-4683-4B0E-A389-285D3E7FC7D5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2F21-239D-4EA8-B54E-ED10CE0B9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297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B200-4683-4B0E-A389-285D3E7FC7D5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2F21-239D-4EA8-B54E-ED10CE0B9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0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B200-4683-4B0E-A389-285D3E7FC7D5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2F21-239D-4EA8-B54E-ED10CE0B9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498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B200-4683-4B0E-A389-285D3E7FC7D5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2F21-239D-4EA8-B54E-ED10CE0B9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0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EB200-4683-4B0E-A389-285D3E7FC7D5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02F21-239D-4EA8-B54E-ED10CE0B9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968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7772400" cy="1470025"/>
          </a:xfrm>
        </p:spPr>
        <p:txBody>
          <a:bodyPr/>
          <a:lstStyle/>
          <a:p>
            <a:r>
              <a:rPr lang="en-US" b="1" dirty="0" smtClean="0"/>
              <a:t>Immunologic endocrine diseases</a:t>
            </a:r>
            <a:endParaRPr lang="en-US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43000" y="2514600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Malak Alshaikhali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MD, Al-Quds University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MSc Integrated Immunology, University Of Oxford.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177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Learning outcomes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Understand autoimmune disease of the </a:t>
            </a:r>
            <a:r>
              <a:rPr lang="en-US" dirty="0" smtClean="0"/>
              <a:t>pancreas.</a:t>
            </a:r>
            <a:endParaRPr lang="en-US" dirty="0" smtClean="0"/>
          </a:p>
          <a:p>
            <a:r>
              <a:rPr lang="en-US" dirty="0" smtClean="0"/>
              <a:t>Understand autoimmune disease of thyroid gland and parathyroid. </a:t>
            </a:r>
          </a:p>
          <a:p>
            <a:r>
              <a:rPr lang="en-US" dirty="0" smtClean="0"/>
              <a:t>Understand autoimmune disease of the adrenal gland. </a:t>
            </a:r>
          </a:p>
          <a:p>
            <a:r>
              <a:rPr lang="en-US" dirty="0" smtClean="0"/>
              <a:t>Understand autoimmune disease of other glands: </a:t>
            </a:r>
            <a:r>
              <a:rPr lang="en-US" dirty="0" smtClean="0"/>
              <a:t>pituitary and the ovaries.</a:t>
            </a:r>
            <a:endParaRPr lang="en-US" dirty="0" smtClean="0"/>
          </a:p>
          <a:p>
            <a:r>
              <a:rPr lang="en-US" dirty="0" smtClean="0"/>
              <a:t>Understand autoimmune </a:t>
            </a:r>
            <a:r>
              <a:rPr lang="en-US" dirty="0" err="1" smtClean="0"/>
              <a:t>polygandular</a:t>
            </a:r>
            <a:r>
              <a:rPr lang="en-US" dirty="0" smtClean="0"/>
              <a:t> syndromes. </a:t>
            </a:r>
          </a:p>
        </p:txBody>
      </p:sp>
    </p:spTree>
    <p:extLst>
      <p:ext uri="{BB962C8B-B14F-4D97-AF65-F5344CB8AC3E}">
        <p14:creationId xmlns:p14="http://schemas.microsoft.com/office/powerpoint/2010/main" val="16469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Endocrine glands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Endocrine cells may be localized in a </a:t>
            </a:r>
            <a:r>
              <a:rPr lang="en-US" dirty="0" smtClean="0"/>
              <a:t>defined glandular </a:t>
            </a:r>
            <a:r>
              <a:rPr lang="en-US" dirty="0"/>
              <a:t>organ such as the pancreas (</a:t>
            </a:r>
            <a:r>
              <a:rPr lang="en-US" dirty="0" smtClean="0"/>
              <a:t>islet cells</a:t>
            </a:r>
            <a:r>
              <a:rPr lang="en-US" dirty="0"/>
              <a:t>) or in </a:t>
            </a:r>
            <a:r>
              <a:rPr lang="en-US" dirty="0" smtClean="0"/>
              <a:t>other glands such as </a:t>
            </a:r>
            <a:r>
              <a:rPr lang="en-US" dirty="0"/>
              <a:t>adrenal </a:t>
            </a:r>
            <a:r>
              <a:rPr lang="en-US" dirty="0" smtClean="0"/>
              <a:t>gland, thyroid gland and the pituitary gland.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Others </a:t>
            </a:r>
            <a:r>
              <a:rPr lang="en-US" dirty="0" smtClean="0"/>
              <a:t>may be </a:t>
            </a:r>
            <a:r>
              <a:rPr lang="en-US" dirty="0"/>
              <a:t>distributed throughout a </a:t>
            </a:r>
            <a:r>
              <a:rPr lang="en-US" dirty="0" smtClean="0"/>
              <a:t>non-endocrine gland </a:t>
            </a:r>
            <a:r>
              <a:rPr lang="en-US" dirty="0"/>
              <a:t>such as the stomach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902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Endocrine glands</a:t>
            </a:r>
            <a:endParaRPr lang="en-US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600200"/>
            <a:ext cx="5193043" cy="5115148"/>
          </a:xfrm>
        </p:spPr>
      </p:pic>
    </p:spTree>
    <p:extLst>
      <p:ext uri="{BB962C8B-B14F-4D97-AF65-F5344CB8AC3E}">
        <p14:creationId xmlns:p14="http://schemas.microsoft.com/office/powerpoint/2010/main" val="2232520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Endocrine glands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Functional </a:t>
            </a:r>
            <a:r>
              <a:rPr lang="en-US" dirty="0" smtClean="0"/>
              <a:t>disorders of </a:t>
            </a:r>
            <a:r>
              <a:rPr lang="en-US" dirty="0"/>
              <a:t>the endocrine gland may </a:t>
            </a:r>
            <a:r>
              <a:rPr lang="en-US" dirty="0" smtClean="0"/>
              <a:t>result from over-activity </a:t>
            </a:r>
            <a:r>
              <a:rPr lang="en-US" dirty="0"/>
              <a:t>of the glands or atrophy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Over-activity</a:t>
            </a:r>
            <a:r>
              <a:rPr lang="en-US" dirty="0" smtClean="0"/>
              <a:t> results </a:t>
            </a:r>
            <a:r>
              <a:rPr lang="en-US" dirty="0"/>
              <a:t>in overproduction of </a:t>
            </a:r>
            <a:r>
              <a:rPr lang="en-US" dirty="0" smtClean="0"/>
              <a:t>a given hormone.</a:t>
            </a:r>
          </a:p>
          <a:p>
            <a:r>
              <a:rPr lang="en-US" b="1" dirty="0" smtClean="0"/>
              <a:t>Atrophy</a:t>
            </a:r>
            <a:r>
              <a:rPr lang="en-US" dirty="0" smtClean="0"/>
              <a:t> is </a:t>
            </a:r>
            <a:r>
              <a:rPr lang="en-US" dirty="0"/>
              <a:t>a </a:t>
            </a:r>
            <a:r>
              <a:rPr lang="en-US" dirty="0" smtClean="0"/>
              <a:t>failure to </a:t>
            </a:r>
            <a:r>
              <a:rPr lang="en-US" dirty="0"/>
              <a:t>produce the hormone</a:t>
            </a:r>
            <a:r>
              <a:rPr lang="en-US" dirty="0" smtClean="0"/>
              <a:t>.</a:t>
            </a:r>
          </a:p>
          <a:p>
            <a:r>
              <a:rPr lang="en-US" dirty="0"/>
              <a:t>The endocrine system is </a:t>
            </a:r>
            <a:r>
              <a:rPr lang="en-US" dirty="0" smtClean="0"/>
              <a:t>affected </a:t>
            </a:r>
            <a:r>
              <a:rPr lang="en-US" dirty="0"/>
              <a:t>by several autoimmune </a:t>
            </a:r>
            <a:r>
              <a:rPr lang="en-US" dirty="0" smtClean="0"/>
              <a:t>diseases</a:t>
            </a:r>
            <a:r>
              <a:rPr lang="ar-EG" dirty="0" smtClean="0"/>
              <a:t>ـــ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impact 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severity is different according to 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organs involved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3127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Endocrine glands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Autoimmune thyroid disorders (</a:t>
            </a:r>
            <a:r>
              <a:rPr lang="en-US" i="1" dirty="0"/>
              <a:t>i.e. </a:t>
            </a:r>
            <a:r>
              <a:rPr lang="en-US" dirty="0"/>
              <a:t>Hashimoto’s thyroiditis and Graves’ disease) and </a:t>
            </a:r>
            <a:r>
              <a:rPr lang="en-US" dirty="0" smtClean="0"/>
              <a:t>type 1 DM are </a:t>
            </a:r>
            <a:r>
              <a:rPr lang="en-US" dirty="0"/>
              <a:t>the most common autoimmune endocrine </a:t>
            </a:r>
            <a:r>
              <a:rPr lang="en-US" dirty="0" smtClean="0"/>
              <a:t>disorders.</a:t>
            </a:r>
          </a:p>
          <a:p>
            <a:r>
              <a:rPr lang="en-US" dirty="0"/>
              <a:t>Pathophysiology </a:t>
            </a:r>
            <a:r>
              <a:rPr lang="en-US" dirty="0" smtClean="0"/>
              <a:t>comprises a </a:t>
            </a:r>
            <a:r>
              <a:rPr lang="en-US" dirty="0"/>
              <a:t>complex interplay </a:t>
            </a:r>
            <a:r>
              <a:rPr lang="en-US" dirty="0" smtClean="0"/>
              <a:t>of genetic </a:t>
            </a:r>
            <a:r>
              <a:rPr lang="en-US" dirty="0"/>
              <a:t>predisposition </a:t>
            </a:r>
            <a:r>
              <a:rPr lang="en-US" dirty="0" smtClean="0"/>
              <a:t>and environmental/ endogenous factors.</a:t>
            </a:r>
          </a:p>
          <a:p>
            <a:r>
              <a:rPr lang="en-US" dirty="0" smtClean="0"/>
              <a:t>Autoimmune diseases are the result of a failure of T- and B-cell tolerance to self-antigens</a:t>
            </a:r>
            <a:r>
              <a:rPr lang="ar-EG" dirty="0" smtClean="0"/>
              <a:t>ـــ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this causes cellular and </a:t>
            </a:r>
            <a:r>
              <a:rPr lang="en-US" sz="3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humoral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immune responses that specifically target the affected tissue.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366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Endocrine autoimmunity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The </a:t>
            </a:r>
            <a:r>
              <a:rPr lang="en-US" b="1" dirty="0"/>
              <a:t>breakdown of </a:t>
            </a:r>
            <a:r>
              <a:rPr lang="en-US" b="1" dirty="0" smtClean="0"/>
              <a:t>immunological self-tolerance </a:t>
            </a:r>
            <a:r>
              <a:rPr lang="en-US" b="1" dirty="0"/>
              <a:t>leads to a cascade of </a:t>
            </a:r>
            <a:r>
              <a:rPr lang="en-US" b="1" dirty="0" smtClean="0"/>
              <a:t>events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smtClean="0"/>
              <a:t>Presentation </a:t>
            </a:r>
            <a:r>
              <a:rPr lang="en-US" dirty="0"/>
              <a:t>of host </a:t>
            </a:r>
            <a:r>
              <a:rPr lang="en-US" dirty="0" smtClean="0"/>
              <a:t>antigens.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/>
              <a:t>A</a:t>
            </a:r>
            <a:r>
              <a:rPr lang="en-US" dirty="0" smtClean="0"/>
              <a:t>ctivation and </a:t>
            </a:r>
            <a:r>
              <a:rPr lang="en-US" dirty="0"/>
              <a:t>expansion of </a:t>
            </a:r>
            <a:r>
              <a:rPr lang="en-US" dirty="0" err="1"/>
              <a:t>autoreactive</a:t>
            </a:r>
            <a:r>
              <a:rPr lang="en-US" dirty="0"/>
              <a:t> T </a:t>
            </a:r>
            <a:r>
              <a:rPr lang="en-US" dirty="0" smtClean="0"/>
              <a:t>cells.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/>
              <a:t>R</a:t>
            </a:r>
            <a:r>
              <a:rPr lang="en-US" dirty="0" smtClean="0"/>
              <a:t>elease </a:t>
            </a:r>
            <a:r>
              <a:rPr lang="en-US" dirty="0"/>
              <a:t>of pro-inflammatory </a:t>
            </a:r>
            <a:r>
              <a:rPr lang="en-US" dirty="0" smtClean="0"/>
              <a:t>cytokines.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/>
              <a:t>D</a:t>
            </a:r>
            <a:r>
              <a:rPr lang="en-US" dirty="0" smtClean="0"/>
              <a:t>ifferentiation </a:t>
            </a:r>
            <a:r>
              <a:rPr lang="en-US" dirty="0"/>
              <a:t>of self-reactive B cells </a:t>
            </a:r>
            <a:r>
              <a:rPr lang="en-US" dirty="0" smtClean="0"/>
              <a:t>with production </a:t>
            </a:r>
            <a:r>
              <a:rPr lang="en-US" dirty="0"/>
              <a:t>of organ-specific </a:t>
            </a:r>
            <a:r>
              <a:rPr lang="en-US" dirty="0" smtClean="0"/>
              <a:t>autoantibodies.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events are responsible for the classic tissue damage observed </a:t>
            </a:r>
            <a:r>
              <a:rPr lang="en-US" dirty="0" smtClean="0"/>
              <a:t>in autoimmune </a:t>
            </a:r>
            <a:r>
              <a:rPr lang="en-US" dirty="0"/>
              <a:t>diseases, leading to dysfunction of the target organ.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24988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Mechanisms of autoimmune tissue injury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Tissue damage in autoimmune </a:t>
            </a:r>
            <a:r>
              <a:rPr lang="en-US" dirty="0" smtClean="0"/>
              <a:t>diseases can </a:t>
            </a:r>
            <a:r>
              <a:rPr lang="en-US" dirty="0"/>
              <a:t>occur through several </a:t>
            </a:r>
            <a:r>
              <a:rPr lang="en-US" dirty="0" smtClean="0"/>
              <a:t>mechanisms, which </a:t>
            </a:r>
            <a:r>
              <a:rPr lang="en-US" dirty="0"/>
              <a:t>are analogous to three of the </a:t>
            </a:r>
            <a:r>
              <a:rPr lang="en-US" dirty="0" smtClean="0"/>
              <a:t>classical types </a:t>
            </a:r>
            <a:r>
              <a:rPr lang="en-US" dirty="0"/>
              <a:t>of hypersensitivity reactions</a:t>
            </a:r>
            <a:r>
              <a:rPr lang="en-US" dirty="0" smtClean="0"/>
              <a:t>:</a:t>
            </a:r>
          </a:p>
          <a:p>
            <a:r>
              <a:rPr lang="en-US" dirty="0" smtClean="0"/>
              <a:t>Type II: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caused 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by antibodies against altered self proteins</a:t>
            </a:r>
            <a:r>
              <a:rPr lang="fr-FR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3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e.g</a:t>
            </a:r>
            <a:r>
              <a:rPr lang="fr-FR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Graves </a:t>
            </a:r>
            <a:r>
              <a:rPr lang="fr-FR" sz="3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disease</a:t>
            </a:r>
            <a:r>
              <a:rPr lang="fr-FR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r>
              <a:rPr lang="fr-FR" dirty="0"/>
              <a:t>T</a:t>
            </a:r>
            <a:r>
              <a:rPr lang="fr-FR" dirty="0" smtClean="0"/>
              <a:t>ype III: 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caused by immune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complexes (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antigen-antibody complexes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).</a:t>
            </a:r>
            <a:endParaRPr lang="en-US" sz="3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 smtClean="0"/>
              <a:t>Type IV: 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delayed-type hypersensitivity, mediated by T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cells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e.g. IDDM and Hashimoto disease. </a:t>
            </a:r>
            <a:endParaRPr lang="en-US" sz="3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582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Autoimmune disease of the pancreas: </a:t>
            </a:r>
            <a:r>
              <a:rPr lang="en-US" b="1" dirty="0"/>
              <a:t>D</a:t>
            </a:r>
            <a:r>
              <a:rPr lang="en-US" b="1" dirty="0" smtClean="0"/>
              <a:t>iabetes </a:t>
            </a:r>
            <a:r>
              <a:rPr lang="en-US" b="1" dirty="0"/>
              <a:t>M</a:t>
            </a:r>
            <a:r>
              <a:rPr lang="en-US" b="1" dirty="0" smtClean="0"/>
              <a:t>ellitus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Previously referred to as </a:t>
            </a:r>
            <a:r>
              <a:rPr lang="en-US" dirty="0"/>
              <a:t>insulin-dependent diabetes mellitus (IDDM</a:t>
            </a:r>
            <a:r>
              <a:rPr lang="en-US" dirty="0" smtClean="0"/>
              <a:t>) or juvenile onset diabetes mellitus. </a:t>
            </a:r>
          </a:p>
          <a:p>
            <a:r>
              <a:rPr lang="en-US" dirty="0" smtClean="0"/>
              <a:t>The new </a:t>
            </a:r>
            <a:r>
              <a:rPr lang="en-US" dirty="0"/>
              <a:t>term </a:t>
            </a:r>
            <a:r>
              <a:rPr lang="en-US" dirty="0" smtClean="0"/>
              <a:t>is type 1 DM: type </a:t>
            </a:r>
            <a:r>
              <a:rPr lang="en-US" dirty="0"/>
              <a:t>1A </a:t>
            </a:r>
            <a:r>
              <a:rPr lang="en-US" dirty="0" smtClean="0"/>
              <a:t>for immune-mediated diabetes. </a:t>
            </a:r>
          </a:p>
          <a:p>
            <a:r>
              <a:rPr lang="en-US" dirty="0" smtClean="0"/>
              <a:t>Non–immune-mediated </a:t>
            </a:r>
            <a:r>
              <a:rPr lang="en-US" dirty="0"/>
              <a:t>diabetes with </a:t>
            </a:r>
            <a:r>
              <a:rPr lang="en-US" dirty="0" smtClean="0"/>
              <a:t>severe insulin </a:t>
            </a:r>
            <a:r>
              <a:rPr lang="en-US" dirty="0"/>
              <a:t>deficiency is termed type 1B.</a:t>
            </a:r>
          </a:p>
        </p:txBody>
      </p:sp>
    </p:spTree>
    <p:extLst>
      <p:ext uri="{BB962C8B-B14F-4D97-AF65-F5344CB8AC3E}">
        <p14:creationId xmlns:p14="http://schemas.microsoft.com/office/powerpoint/2010/main" val="2057585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Diabetes Mellitus: Etiology</a:t>
            </a:r>
            <a:endParaRPr lang="en-US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71600"/>
            <a:ext cx="6101061" cy="5191346"/>
          </a:xfrm>
        </p:spPr>
      </p:pic>
    </p:spTree>
    <p:extLst>
      <p:ext uri="{BB962C8B-B14F-4D97-AF65-F5344CB8AC3E}">
        <p14:creationId xmlns:p14="http://schemas.microsoft.com/office/powerpoint/2010/main" val="2896922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Diabetes Mellitus: Etiology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Like most other autoimmune </a:t>
            </a:r>
            <a:r>
              <a:rPr lang="en-US" dirty="0" smtClean="0"/>
              <a:t>diseases, IDDM </a:t>
            </a:r>
            <a:r>
              <a:rPr lang="en-US" dirty="0"/>
              <a:t>is </a:t>
            </a:r>
            <a:r>
              <a:rPr lang="en-US" dirty="0" smtClean="0"/>
              <a:t>multifactorial</a:t>
            </a:r>
            <a:r>
              <a:rPr lang="ar-EG" dirty="0" smtClean="0"/>
              <a:t>ـــ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interaction 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 genetic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environmental 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factors</a:t>
            </a:r>
            <a:r>
              <a:rPr lang="en-US" dirty="0" smtClean="0"/>
              <a:t>.</a:t>
            </a:r>
          </a:p>
          <a:p>
            <a:r>
              <a:rPr lang="en-US" dirty="0"/>
              <a:t>IDDM has a strong hereditary </a:t>
            </a:r>
            <a:r>
              <a:rPr lang="en-US" dirty="0" smtClean="0"/>
              <a:t>component: 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mainly related to MHC genes. </a:t>
            </a:r>
          </a:p>
          <a:p>
            <a:r>
              <a:rPr lang="en-US" dirty="0"/>
              <a:t>HLA-predisposing </a:t>
            </a:r>
            <a:r>
              <a:rPr lang="en-US" dirty="0" smtClean="0"/>
              <a:t>genes: 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HLA DR3 and DR4 or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DQA&amp;B haplotypes. </a:t>
            </a:r>
            <a:endParaRPr lang="en-US" sz="3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 smtClean="0"/>
              <a:t>Environmental triggers: </a:t>
            </a:r>
            <a:r>
              <a:rPr lang="en-US" sz="3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pancreatotropic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viruses e.g. Coxsackie B4, ?Cow’s 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milk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proteins</a:t>
            </a:r>
            <a:r>
              <a:rPr lang="en-US" sz="3000" dirty="0" smtClean="0"/>
              <a:t>. </a:t>
            </a:r>
          </a:p>
          <a:p>
            <a:r>
              <a:rPr lang="en-US" dirty="0" smtClean="0"/>
              <a:t>Environmental factors can also be protective: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hygiene hypothesis. </a:t>
            </a:r>
            <a:endParaRPr lang="en-US" sz="3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463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Diabetes Mellitus: Pathophysiology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Type 1 diabetes </a:t>
            </a:r>
            <a:r>
              <a:rPr lang="en-US" dirty="0" smtClean="0"/>
              <a:t>develops </a:t>
            </a:r>
            <a:r>
              <a:rPr lang="en-US" dirty="0"/>
              <a:t>due to destruction of </a:t>
            </a:r>
            <a:r>
              <a:rPr lang="en-US" dirty="0" smtClean="0"/>
              <a:t>pancreatic β cells. </a:t>
            </a:r>
          </a:p>
          <a:p>
            <a:r>
              <a:rPr lang="en-US" dirty="0"/>
              <a:t>Type 1A disease of autoimmune </a:t>
            </a:r>
            <a:r>
              <a:rPr lang="en-US" dirty="0" smtClean="0"/>
              <a:t>etiology includes: </a:t>
            </a:r>
            <a:r>
              <a:rPr lang="en-US" dirty="0"/>
              <a:t>the slow-progressing </a:t>
            </a:r>
            <a:r>
              <a:rPr lang="en-US" dirty="0" smtClean="0"/>
              <a:t>insulin-dependent DM (SPIDDM</a:t>
            </a:r>
            <a:r>
              <a:rPr lang="en-US" dirty="0"/>
              <a:t>) </a:t>
            </a:r>
            <a:r>
              <a:rPr lang="en-US" dirty="0" smtClean="0"/>
              <a:t>and </a:t>
            </a:r>
            <a:r>
              <a:rPr lang="en-US" dirty="0"/>
              <a:t>the </a:t>
            </a:r>
            <a:r>
              <a:rPr lang="en-US" dirty="0" smtClean="0"/>
              <a:t>rapid onset type</a:t>
            </a:r>
            <a:r>
              <a:rPr lang="en-US" dirty="0"/>
              <a:t>, which is typical of </a:t>
            </a:r>
            <a:r>
              <a:rPr lang="en-US" dirty="0" smtClean="0"/>
              <a:t>conventional IDDM.</a:t>
            </a:r>
          </a:p>
          <a:p>
            <a:r>
              <a:rPr lang="en-US" dirty="0" smtClean="0"/>
              <a:t>In both </a:t>
            </a:r>
            <a:r>
              <a:rPr lang="en-US" dirty="0"/>
              <a:t>forms of type 1A, the anti-islet </a:t>
            </a:r>
            <a:r>
              <a:rPr lang="en-US" dirty="0" smtClean="0"/>
              <a:t>autoantibody is detected</a:t>
            </a:r>
            <a:r>
              <a:rPr lang="ar-EG" dirty="0" smtClean="0"/>
              <a:t>ـــ </a:t>
            </a:r>
            <a:r>
              <a:rPr lang="en-US" dirty="0" smtClean="0"/>
              <a:t>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but not in type 1B.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220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Diabetes Mellitus: Pathophysiology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is selective destruction </a:t>
            </a:r>
            <a:r>
              <a:rPr lang="en-US" dirty="0"/>
              <a:t>of β </a:t>
            </a:r>
            <a:r>
              <a:rPr lang="en-US" dirty="0" smtClean="0"/>
              <a:t>cells</a:t>
            </a:r>
            <a:r>
              <a:rPr lang="ar-EG" dirty="0" smtClean="0"/>
              <a:t>ـــ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other 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islet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cells, 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glucagon-producing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cells, 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remain intact.</a:t>
            </a:r>
          </a:p>
          <a:p>
            <a:r>
              <a:rPr lang="en-US" dirty="0"/>
              <a:t>The β-cell destruction is due </a:t>
            </a:r>
            <a:r>
              <a:rPr lang="en-US" dirty="0" smtClean="0"/>
              <a:t>to apoptosis </a:t>
            </a:r>
            <a:r>
              <a:rPr lang="ar-EG" dirty="0" smtClean="0"/>
              <a:t>ـــ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free radicals and cytokines mediated. </a:t>
            </a:r>
          </a:p>
          <a:p>
            <a:r>
              <a:rPr lang="en-US" dirty="0" smtClean="0"/>
              <a:t>There is </a:t>
            </a:r>
            <a:r>
              <a:rPr lang="en-US" dirty="0"/>
              <a:t>i</a:t>
            </a:r>
            <a:r>
              <a:rPr lang="en-US" dirty="0" smtClean="0"/>
              <a:t>nitial phase of peripheral </a:t>
            </a:r>
            <a:r>
              <a:rPr lang="en-US" dirty="0" err="1" smtClean="0"/>
              <a:t>insulitis</a:t>
            </a:r>
            <a:r>
              <a:rPr lang="en-US" dirty="0" smtClean="0"/>
              <a:t> that progress to aggressive β cells destruction.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116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Diabetes Mellitus: Pathophysiology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inflammation is T-cell-mediated: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CD4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+&amp;CD8+ T cells specific to various </a:t>
            </a:r>
            <a:r>
              <a:rPr lang="el-GR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β-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cell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autoantigens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(insulin,  GAD, IA.2, tyrosine phosphatase)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 smtClean="0"/>
              <a:t>CD4+ T cells also have direct </a:t>
            </a:r>
            <a:r>
              <a:rPr lang="en-US" dirty="0" err="1" smtClean="0"/>
              <a:t>diabetogenic</a:t>
            </a:r>
            <a:r>
              <a:rPr lang="en-US" dirty="0" smtClean="0"/>
              <a:t> action through cytokine release. </a:t>
            </a:r>
          </a:p>
          <a:p>
            <a:r>
              <a:rPr lang="en-US" dirty="0"/>
              <a:t>No role for islet-specific </a:t>
            </a:r>
            <a:r>
              <a:rPr lang="en-US" dirty="0" smtClean="0"/>
              <a:t>autoantibodies, or for B cells in the pathogenesis of the disease.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974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Clinical </a:t>
            </a:r>
            <a:r>
              <a:rPr lang="en-US" b="1" dirty="0" smtClean="0"/>
              <a:t>features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are no </a:t>
            </a:r>
            <a:r>
              <a:rPr lang="en-US" dirty="0" smtClean="0"/>
              <a:t>symptoms specific to type </a:t>
            </a:r>
            <a:r>
              <a:rPr lang="en-US" dirty="0"/>
              <a:t>1 </a:t>
            </a:r>
            <a:r>
              <a:rPr lang="en-US" dirty="0" smtClean="0"/>
              <a:t>DM.</a:t>
            </a:r>
          </a:p>
          <a:p>
            <a:r>
              <a:rPr lang="en-US" dirty="0" smtClean="0"/>
              <a:t>Symptoms: weight loss</a:t>
            </a:r>
            <a:r>
              <a:rPr lang="en-US" dirty="0"/>
              <a:t>, polyuria and thirst due to marked </a:t>
            </a:r>
            <a:r>
              <a:rPr lang="en-US" dirty="0" smtClean="0"/>
              <a:t>hyperglycemia. </a:t>
            </a:r>
          </a:p>
          <a:p>
            <a:r>
              <a:rPr lang="en-US" dirty="0" smtClean="0"/>
              <a:t>Patients are prone </a:t>
            </a:r>
            <a:r>
              <a:rPr lang="en-US" dirty="0"/>
              <a:t>to diabetic coma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Some patients develop common </a:t>
            </a:r>
            <a:r>
              <a:rPr lang="en-US" dirty="0"/>
              <a:t>cold-like </a:t>
            </a:r>
            <a:r>
              <a:rPr lang="en-US" dirty="0" smtClean="0"/>
              <a:t>symptoms such </a:t>
            </a:r>
            <a:r>
              <a:rPr lang="en-US" dirty="0"/>
              <a:t>as upper abdominal pain, fever, </a:t>
            </a:r>
            <a:r>
              <a:rPr lang="en-US" dirty="0" smtClean="0"/>
              <a:t>and headache </a:t>
            </a:r>
            <a:r>
              <a:rPr lang="en-US" dirty="0"/>
              <a:t>before the onset of diabetes mellitus.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778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Laboratory findings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(1) </a:t>
            </a:r>
            <a:r>
              <a:rPr lang="en-US" b="1" dirty="0"/>
              <a:t>Routine </a:t>
            </a:r>
            <a:r>
              <a:rPr lang="en-US" b="1" dirty="0" smtClean="0"/>
              <a:t>tests</a:t>
            </a:r>
            <a:r>
              <a:rPr lang="en-US" dirty="0" smtClean="0"/>
              <a:t>: blood glucose, HbA1c. </a:t>
            </a:r>
          </a:p>
          <a:p>
            <a:r>
              <a:rPr lang="en-US" dirty="0"/>
              <a:t>(2) </a:t>
            </a:r>
            <a:r>
              <a:rPr lang="en-US" b="1" dirty="0"/>
              <a:t>Endocrine tests</a:t>
            </a:r>
            <a:r>
              <a:rPr lang="en-US" dirty="0" smtClean="0"/>
              <a:t>: </a:t>
            </a:r>
            <a:r>
              <a:rPr lang="en-US" dirty="0"/>
              <a:t>serum </a:t>
            </a:r>
            <a:r>
              <a:rPr lang="en-US" dirty="0" smtClean="0"/>
              <a:t> and urinary C peptide levels are </a:t>
            </a:r>
            <a:r>
              <a:rPr lang="en-US" dirty="0"/>
              <a:t>lowered due </a:t>
            </a:r>
            <a:r>
              <a:rPr lang="en-US" dirty="0" smtClean="0"/>
              <a:t>to depressed </a:t>
            </a:r>
            <a:r>
              <a:rPr lang="en-US" dirty="0"/>
              <a:t>insulin secretory </a:t>
            </a:r>
            <a:r>
              <a:rPr lang="en-US" dirty="0" smtClean="0"/>
              <a:t>function (</a:t>
            </a:r>
            <a:r>
              <a:rPr lang="en-US" dirty="0"/>
              <a:t>not </a:t>
            </a:r>
            <a:r>
              <a:rPr lang="en-US" dirty="0" smtClean="0"/>
              <a:t>with SPIDDM).</a:t>
            </a:r>
          </a:p>
          <a:p>
            <a:r>
              <a:rPr lang="en-US" dirty="0"/>
              <a:t>(3) </a:t>
            </a:r>
            <a:r>
              <a:rPr lang="en-US" b="1" dirty="0"/>
              <a:t>Immunological tests</a:t>
            </a:r>
            <a:r>
              <a:rPr lang="en-US" dirty="0" smtClean="0"/>
              <a:t>: Patients are </a:t>
            </a:r>
            <a:r>
              <a:rPr lang="en-US" dirty="0"/>
              <a:t>positive </a:t>
            </a:r>
            <a:r>
              <a:rPr lang="en-US" dirty="0" smtClean="0"/>
              <a:t>for a variety of anti-islet autoantibody such as anti-GAD antibody, anti-insulin autoantibody </a:t>
            </a:r>
            <a:r>
              <a:rPr lang="en-US" dirty="0"/>
              <a:t>(IAA), and IA-2 </a:t>
            </a:r>
            <a:r>
              <a:rPr lang="en-US" dirty="0" smtClean="0"/>
              <a:t>antibody.</a:t>
            </a:r>
          </a:p>
          <a:p>
            <a:r>
              <a:rPr lang="en-US" dirty="0" smtClean="0"/>
              <a:t>Patients often possess </a:t>
            </a:r>
            <a:r>
              <a:rPr lang="en-US" dirty="0"/>
              <a:t>HLA-DR4 or -DR9 and are </a:t>
            </a:r>
            <a:r>
              <a:rPr lang="en-US" dirty="0" smtClean="0"/>
              <a:t>negative for </a:t>
            </a:r>
            <a:r>
              <a:rPr lang="en-US" dirty="0"/>
              <a:t>HLA-DR2.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208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Diagnosis &amp; treatment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488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Diagnostic criteria for DM: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blood sugar and 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HbA1c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3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 smtClean="0"/>
              <a:t>The </a:t>
            </a:r>
            <a:r>
              <a:rPr lang="en-US" dirty="0"/>
              <a:t>presence of pancreatic </a:t>
            </a:r>
            <a:r>
              <a:rPr lang="en-US" dirty="0" smtClean="0"/>
              <a:t>autoantibodies: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at least one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type in 90% of individuals affected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present at diagnosis. </a:t>
            </a:r>
          </a:p>
          <a:p>
            <a:r>
              <a:rPr lang="en-US" dirty="0" smtClean="0"/>
              <a:t>Anti-GAD </a:t>
            </a:r>
            <a:r>
              <a:rPr lang="en-US" dirty="0"/>
              <a:t>antibody can be measured </a:t>
            </a:r>
            <a:r>
              <a:rPr lang="en-US" dirty="0" smtClean="0"/>
              <a:t>routinely and </a:t>
            </a:r>
            <a:r>
              <a:rPr lang="en-US" dirty="0"/>
              <a:t>must be determined positively </a:t>
            </a:r>
            <a:r>
              <a:rPr lang="en-US" dirty="0" smtClean="0"/>
              <a:t>when type </a:t>
            </a:r>
            <a:r>
              <a:rPr lang="en-US" dirty="0"/>
              <a:t>1 diabetes mellitus is suspected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Treatment</a:t>
            </a:r>
            <a:r>
              <a:rPr lang="en-US" dirty="0" smtClean="0"/>
              <a:t>: insulin replacement.</a:t>
            </a:r>
          </a:p>
          <a:p>
            <a:r>
              <a:rPr lang="en-US" dirty="0" smtClean="0"/>
              <a:t>Screening for other autoimmune diseases e.g. HT and Celiac disease.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656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Autoimmune thyroid diseases: Graves disease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Graves’ disease</a:t>
            </a:r>
            <a:r>
              <a:rPr lang="en-US" dirty="0"/>
              <a:t> Graves’ disease is an </a:t>
            </a:r>
            <a:r>
              <a:rPr lang="en-US" dirty="0" smtClean="0"/>
              <a:t>organ-specific autoimmune disease </a:t>
            </a:r>
            <a:r>
              <a:rPr lang="en-US" dirty="0"/>
              <a:t>of the thyroid </a:t>
            </a:r>
            <a:r>
              <a:rPr lang="en-US" dirty="0" smtClean="0"/>
              <a:t>mediated by </a:t>
            </a:r>
            <a:r>
              <a:rPr lang="en-US" dirty="0"/>
              <a:t>stimulatory (agonistic) autoantibodies</a:t>
            </a:r>
            <a:r>
              <a:rPr lang="en-US" dirty="0" smtClean="0"/>
              <a:t>.</a:t>
            </a:r>
          </a:p>
          <a:p>
            <a:r>
              <a:rPr lang="en-US" dirty="0"/>
              <a:t>Autoantibodies to the </a:t>
            </a:r>
            <a:r>
              <a:rPr lang="en-US" dirty="0" smtClean="0"/>
              <a:t>thyroid-stimulating hormone </a:t>
            </a:r>
            <a:r>
              <a:rPr lang="en-US" dirty="0"/>
              <a:t>receptor (TSHR) </a:t>
            </a:r>
            <a:r>
              <a:rPr lang="en-US" dirty="0" smtClean="0"/>
              <a:t>cause hyperthyroidism </a:t>
            </a:r>
            <a:r>
              <a:rPr lang="en-US" dirty="0"/>
              <a:t>in patients with </a:t>
            </a:r>
            <a:r>
              <a:rPr lang="en-US" dirty="0" smtClean="0"/>
              <a:t>Graves’ disease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err="1" smtClean="0"/>
              <a:t>TSAb</a:t>
            </a:r>
            <a:r>
              <a:rPr lang="en-US" dirty="0" smtClean="0"/>
              <a:t> </a:t>
            </a:r>
            <a:r>
              <a:rPr lang="en-US" dirty="0"/>
              <a:t>bind to </a:t>
            </a:r>
            <a:r>
              <a:rPr lang="en-US" dirty="0" smtClean="0"/>
              <a:t>and activate </a:t>
            </a:r>
            <a:r>
              <a:rPr lang="en-US" dirty="0"/>
              <a:t>the TSH receptor on thyroid cells.</a:t>
            </a:r>
          </a:p>
        </p:txBody>
      </p:sp>
    </p:spTree>
    <p:extLst>
      <p:ext uri="{BB962C8B-B14F-4D97-AF65-F5344CB8AC3E}">
        <p14:creationId xmlns:p14="http://schemas.microsoft.com/office/powerpoint/2010/main" val="3941867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Graves disease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GD can </a:t>
            </a:r>
            <a:r>
              <a:rPr lang="en-US" dirty="0"/>
              <a:t>present </a:t>
            </a:r>
            <a:r>
              <a:rPr lang="en-US" dirty="0" smtClean="0"/>
              <a:t>as </a:t>
            </a:r>
            <a:r>
              <a:rPr lang="en-US" dirty="0"/>
              <a:t>an isolated disorder or as </a:t>
            </a:r>
            <a:r>
              <a:rPr lang="en-US" dirty="0" smtClean="0"/>
              <a:t>an overlap </a:t>
            </a:r>
            <a:r>
              <a:rPr lang="en-US" dirty="0"/>
              <a:t>disorder with </a:t>
            </a:r>
            <a:r>
              <a:rPr lang="en-US" dirty="0" smtClean="0"/>
              <a:t>thyroiditis.</a:t>
            </a:r>
            <a:endParaRPr lang="en-US" dirty="0"/>
          </a:p>
          <a:p>
            <a:r>
              <a:rPr lang="en-US" dirty="0" smtClean="0"/>
              <a:t>It affects </a:t>
            </a:r>
            <a:r>
              <a:rPr lang="en-US" dirty="0"/>
              <a:t>the eyes (Graves’ </a:t>
            </a:r>
            <a:r>
              <a:rPr lang="en-US" dirty="0" err="1" smtClean="0"/>
              <a:t>ophthalmopathy</a:t>
            </a:r>
            <a:r>
              <a:rPr lang="en-US" dirty="0" smtClean="0"/>
              <a:t>) and </a:t>
            </a:r>
            <a:r>
              <a:rPr lang="en-US" dirty="0"/>
              <a:t>the skin (localized </a:t>
            </a:r>
            <a:r>
              <a:rPr lang="en-US" dirty="0" err="1"/>
              <a:t>dermopathy</a:t>
            </a:r>
            <a:r>
              <a:rPr lang="en-US" dirty="0"/>
              <a:t> or myxedema</a:t>
            </a:r>
            <a:r>
              <a:rPr lang="en-US" dirty="0" smtClean="0"/>
              <a:t>), cause??</a:t>
            </a:r>
          </a:p>
          <a:p>
            <a:r>
              <a:rPr lang="en-US" dirty="0" smtClean="0"/>
              <a:t>Exophthalmos </a:t>
            </a:r>
            <a:r>
              <a:rPr lang="en-US" dirty="0"/>
              <a:t>and </a:t>
            </a:r>
            <a:r>
              <a:rPr lang="en-US" dirty="0" smtClean="0"/>
              <a:t>pretibial myxedema cannot </a:t>
            </a:r>
            <a:r>
              <a:rPr lang="en-US" dirty="0"/>
              <a:t>be </a:t>
            </a:r>
            <a:r>
              <a:rPr lang="en-US" dirty="0" smtClean="0"/>
              <a:t>explained by </a:t>
            </a:r>
            <a:r>
              <a:rPr lang="en-US" dirty="0"/>
              <a:t>excess thyroid hormones </a:t>
            </a:r>
            <a:r>
              <a:rPr lang="ar-EG" dirty="0" smtClean="0"/>
              <a:t>ــــ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considered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be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due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the reactions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 antibody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TSH receptors in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adipocytes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en-US" sz="3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4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49389"/>
            <a:ext cx="7086600" cy="6005894"/>
          </a:xfrm>
        </p:spPr>
      </p:pic>
    </p:spTree>
    <p:extLst>
      <p:ext uri="{BB962C8B-B14F-4D97-AF65-F5344CB8AC3E}">
        <p14:creationId xmlns:p14="http://schemas.microsoft.com/office/powerpoint/2010/main" val="237257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Graves disease: Pathogenesis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GD occur </a:t>
            </a:r>
            <a:r>
              <a:rPr lang="en-US" dirty="0"/>
              <a:t>in genetically susceptible </a:t>
            </a:r>
            <a:r>
              <a:rPr lang="en-US" dirty="0" smtClean="0"/>
              <a:t>individuals.</a:t>
            </a:r>
          </a:p>
          <a:p>
            <a:r>
              <a:rPr lang="en-US" dirty="0" smtClean="0"/>
              <a:t> More in  females.  </a:t>
            </a:r>
          </a:p>
          <a:p>
            <a:r>
              <a:rPr lang="en-US" dirty="0" smtClean="0"/>
              <a:t>HLA genes involved: </a:t>
            </a:r>
            <a:r>
              <a:rPr lang="en-US" dirty="0"/>
              <a:t>HLA-DR3 and </a:t>
            </a:r>
            <a:r>
              <a:rPr lang="en-US" dirty="0" smtClean="0"/>
              <a:t>HLA DQA1.</a:t>
            </a:r>
          </a:p>
          <a:p>
            <a:r>
              <a:rPr lang="en-US" dirty="0" smtClean="0"/>
              <a:t>The anti-TSHR autoantibodies are </a:t>
            </a:r>
            <a:r>
              <a:rPr lang="en-US" i="1" u="sng" dirty="0" smtClean="0"/>
              <a:t>pathogenic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They </a:t>
            </a:r>
            <a:r>
              <a:rPr lang="en-US" dirty="0"/>
              <a:t>inhibit binding of TSH to its </a:t>
            </a:r>
            <a:r>
              <a:rPr lang="en-US" dirty="0" smtClean="0"/>
              <a:t>receptor by </a:t>
            </a:r>
            <a:r>
              <a:rPr lang="en-US" dirty="0"/>
              <a:t>binding to </a:t>
            </a:r>
            <a:r>
              <a:rPr lang="en-US" dirty="0" smtClean="0"/>
              <a:t>TSHR</a:t>
            </a:r>
            <a:r>
              <a:rPr lang="ar-EG" dirty="0" smtClean="0"/>
              <a:t>ــــ </a:t>
            </a:r>
            <a:r>
              <a:rPr lang="en-US" dirty="0" smtClean="0"/>
              <a:t>they stimulate </a:t>
            </a:r>
            <a:r>
              <a:rPr lang="en-US" dirty="0"/>
              <a:t>TSHR </a:t>
            </a:r>
            <a:r>
              <a:rPr lang="en-US" dirty="0" smtClean="0"/>
              <a:t>signaling, causing </a:t>
            </a:r>
            <a:r>
              <a:rPr lang="en-US" dirty="0"/>
              <a:t>increased production of </a:t>
            </a:r>
            <a:r>
              <a:rPr lang="en-US" dirty="0" smtClean="0"/>
              <a:t>thyroid hormone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2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9600"/>
            <a:ext cx="8083959" cy="5715000"/>
          </a:xfrm>
        </p:spPr>
      </p:pic>
    </p:spTree>
    <p:extLst>
      <p:ext uri="{BB962C8B-B14F-4D97-AF65-F5344CB8AC3E}">
        <p14:creationId xmlns:p14="http://schemas.microsoft.com/office/powerpoint/2010/main" val="24533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Pathogenesis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Thyroid autoantibodies develop by sensitization </a:t>
            </a:r>
            <a:r>
              <a:rPr lang="en-US" dirty="0"/>
              <a:t>to a </a:t>
            </a:r>
            <a:r>
              <a:rPr lang="en-US" dirty="0" smtClean="0"/>
              <a:t>number of </a:t>
            </a:r>
            <a:r>
              <a:rPr lang="en-US" u="sng" dirty="0"/>
              <a:t>thyroid </a:t>
            </a:r>
            <a:r>
              <a:rPr lang="en-US" u="sng" dirty="0" smtClean="0"/>
              <a:t>antigens  </a:t>
            </a:r>
            <a:r>
              <a:rPr lang="en-US" dirty="0" smtClean="0"/>
              <a:t>in thyroid tissue </a:t>
            </a:r>
            <a:r>
              <a:rPr lang="ar-EG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ـــ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thyroid peroxidase, TSHR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thyroglobulin, and the sodium-iodide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cotransporter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r>
              <a:rPr lang="en-US" dirty="0"/>
              <a:t>The production of </a:t>
            </a:r>
            <a:r>
              <a:rPr lang="en-US" dirty="0" err="1"/>
              <a:t>TSAb</a:t>
            </a:r>
            <a:r>
              <a:rPr lang="en-US" dirty="0"/>
              <a:t> depends </a:t>
            </a:r>
            <a:r>
              <a:rPr lang="en-US" dirty="0" smtClean="0"/>
              <a:t>on </a:t>
            </a:r>
            <a:r>
              <a:rPr lang="en-US" dirty="0"/>
              <a:t>T cells that recognize multiple epitopes of the TSHR.</a:t>
            </a:r>
          </a:p>
          <a:p>
            <a:r>
              <a:rPr lang="en-US" dirty="0" smtClean="0"/>
              <a:t>Autoantibodies can be stimulating, inhibitory or blocking. </a:t>
            </a:r>
          </a:p>
          <a:p>
            <a:r>
              <a:rPr lang="en-US" dirty="0"/>
              <a:t>Clinical hyperthyroidism develops </a:t>
            </a:r>
            <a:r>
              <a:rPr lang="en-US" dirty="0" smtClean="0"/>
              <a:t>if </a:t>
            </a:r>
            <a:r>
              <a:rPr lang="en-US" dirty="0" err="1" smtClean="0"/>
              <a:t>TSAb</a:t>
            </a:r>
            <a:r>
              <a:rPr lang="en-US" dirty="0" smtClean="0"/>
              <a:t> </a:t>
            </a:r>
            <a:r>
              <a:rPr lang="en-US" dirty="0"/>
              <a:t>predominates in the circulation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11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Clinical features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Merseburg’s</a:t>
            </a:r>
            <a:r>
              <a:rPr lang="en-US" dirty="0"/>
              <a:t> </a:t>
            </a:r>
            <a:r>
              <a:rPr lang="en-US" dirty="0" smtClean="0"/>
              <a:t>triad: palpitations</a:t>
            </a:r>
            <a:r>
              <a:rPr lang="en-US" dirty="0"/>
              <a:t>, </a:t>
            </a:r>
            <a:r>
              <a:rPr lang="en-US" dirty="0" smtClean="0"/>
              <a:t>Goiter, and exophthalmos. </a:t>
            </a:r>
          </a:p>
          <a:p>
            <a:r>
              <a:rPr lang="en-US" b="1" dirty="0"/>
              <a:t>Physical findings </a:t>
            </a:r>
            <a:r>
              <a:rPr lang="en-US" b="1" dirty="0" smtClean="0"/>
              <a:t>include:</a:t>
            </a:r>
          </a:p>
          <a:p>
            <a:pPr marL="514350" indent="-514350">
              <a:buAutoNum type="arabicParenBoth"/>
            </a:pPr>
            <a:r>
              <a:rPr lang="en-US" dirty="0" smtClean="0"/>
              <a:t>diffuse </a:t>
            </a:r>
            <a:r>
              <a:rPr lang="en-US" dirty="0" err="1" smtClean="0"/>
              <a:t>throid</a:t>
            </a:r>
            <a:r>
              <a:rPr lang="en-US" dirty="0" smtClean="0"/>
              <a:t> enlargement. </a:t>
            </a:r>
            <a:endParaRPr lang="fr-FR" dirty="0" smtClean="0"/>
          </a:p>
          <a:p>
            <a:pPr marL="514350" indent="-514350">
              <a:buAutoNum type="arabicParenBoth"/>
            </a:pPr>
            <a:r>
              <a:rPr lang="fr-FR" dirty="0" err="1" smtClean="0"/>
              <a:t>ocular</a:t>
            </a:r>
            <a:r>
              <a:rPr lang="fr-FR" dirty="0" smtClean="0"/>
              <a:t> </a:t>
            </a:r>
            <a:r>
              <a:rPr lang="fr-FR" dirty="0" err="1" smtClean="0"/>
              <a:t>symptoms</a:t>
            </a:r>
            <a:r>
              <a:rPr lang="fr-FR" dirty="0" smtClean="0"/>
              <a:t>: </a:t>
            </a:r>
            <a:r>
              <a:rPr lang="en-US" dirty="0" smtClean="0"/>
              <a:t>exophthalmos</a:t>
            </a:r>
            <a:r>
              <a:rPr lang="en-US" dirty="0"/>
              <a:t>, lid lag </a:t>
            </a:r>
          </a:p>
          <a:p>
            <a:pPr marL="514350" indent="-514350">
              <a:buAutoNum type="arabicParenBoth"/>
            </a:pPr>
            <a:r>
              <a:rPr lang="en-US" dirty="0" smtClean="0"/>
              <a:t>tachycardia </a:t>
            </a:r>
            <a:r>
              <a:rPr lang="en-US" dirty="0"/>
              <a:t>and atrial </a:t>
            </a:r>
            <a:r>
              <a:rPr lang="en-US" dirty="0" smtClean="0"/>
              <a:t>fibrillation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(4</a:t>
            </a:r>
            <a:r>
              <a:rPr lang="en-US" dirty="0"/>
              <a:t>) </a:t>
            </a:r>
            <a:r>
              <a:rPr lang="en-US" dirty="0" smtClean="0"/>
              <a:t>warm moist skin</a:t>
            </a:r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5) </a:t>
            </a:r>
            <a:r>
              <a:rPr lang="en-US" dirty="0" smtClean="0"/>
              <a:t>Tremors</a:t>
            </a:r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6) </a:t>
            </a:r>
            <a:r>
              <a:rPr lang="en-US" dirty="0" smtClean="0"/>
              <a:t>pretibial myxedema</a:t>
            </a:r>
            <a:r>
              <a:rPr lang="en-US" dirty="0"/>
              <a:t>.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4393630"/>
            <a:ext cx="245745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6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Laboratory findings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Endocrine </a:t>
            </a:r>
            <a:r>
              <a:rPr lang="en-US" b="1" dirty="0"/>
              <a:t>tests</a:t>
            </a:r>
            <a:r>
              <a:rPr lang="en-US" dirty="0" smtClean="0"/>
              <a:t>: </a:t>
            </a:r>
            <a:r>
              <a:rPr lang="en-US" dirty="0"/>
              <a:t>Low serum TSH </a:t>
            </a:r>
            <a:r>
              <a:rPr lang="en-US" dirty="0" smtClean="0"/>
              <a:t>level and increased free </a:t>
            </a:r>
            <a:r>
              <a:rPr lang="en-US" dirty="0"/>
              <a:t>T3 and free </a:t>
            </a:r>
            <a:r>
              <a:rPr lang="en-US" dirty="0" smtClean="0"/>
              <a:t>T4, </a:t>
            </a:r>
            <a:r>
              <a:rPr lang="en-US" dirty="0"/>
              <a:t>elevated </a:t>
            </a:r>
            <a:r>
              <a:rPr lang="en-US" dirty="0" smtClean="0"/>
              <a:t>radioactive iodine uptake. </a:t>
            </a:r>
          </a:p>
          <a:p>
            <a:r>
              <a:rPr lang="en-US" b="1" dirty="0" smtClean="0"/>
              <a:t>Immunological </a:t>
            </a:r>
            <a:r>
              <a:rPr lang="en-US" b="1" dirty="0"/>
              <a:t>tests</a:t>
            </a:r>
            <a:r>
              <a:rPr lang="en-US" dirty="0" smtClean="0"/>
              <a:t>: </a:t>
            </a:r>
            <a:r>
              <a:rPr lang="en-US" dirty="0"/>
              <a:t>Patients are </a:t>
            </a:r>
            <a:r>
              <a:rPr lang="en-US" dirty="0" smtClean="0"/>
              <a:t>positive for </a:t>
            </a:r>
            <a:r>
              <a:rPr lang="en-US" dirty="0"/>
              <a:t>anti-TSH receptor </a:t>
            </a:r>
            <a:r>
              <a:rPr lang="en-US" dirty="0" smtClean="0"/>
              <a:t>antibody </a:t>
            </a:r>
            <a:r>
              <a:rPr lang="en-US" dirty="0"/>
              <a:t>or thyroid stimulating antibody (</a:t>
            </a:r>
            <a:r>
              <a:rPr lang="en-US" dirty="0" err="1"/>
              <a:t>TSAb</a:t>
            </a:r>
            <a:r>
              <a:rPr lang="en-US" dirty="0" smtClean="0"/>
              <a:t>). </a:t>
            </a:r>
          </a:p>
          <a:p>
            <a:r>
              <a:rPr lang="en-US" b="1" dirty="0"/>
              <a:t>Imaging diagnosis</a:t>
            </a:r>
            <a:r>
              <a:rPr lang="en-US" dirty="0" smtClean="0"/>
              <a:t>: USS shows </a:t>
            </a:r>
            <a:r>
              <a:rPr lang="en-US" dirty="0"/>
              <a:t>diffuse enlargement of </a:t>
            </a:r>
            <a:r>
              <a:rPr lang="en-US" dirty="0" smtClean="0"/>
              <a:t>the thyroid.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0341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Diagnosis &amp; Treatment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D</a:t>
            </a:r>
            <a:r>
              <a:rPr lang="en-US" b="1" dirty="0" smtClean="0"/>
              <a:t>iagnosis</a:t>
            </a:r>
            <a:r>
              <a:rPr lang="en-US" dirty="0" smtClean="0"/>
              <a:t> clinical </a:t>
            </a:r>
            <a:r>
              <a:rPr lang="en-US" dirty="0"/>
              <a:t>and biochemical </a:t>
            </a:r>
            <a:r>
              <a:rPr lang="en-US" dirty="0" smtClean="0"/>
              <a:t>appearance of hyperthyroidism</a:t>
            </a:r>
            <a:r>
              <a:rPr lang="en-US" dirty="0"/>
              <a:t> </a:t>
            </a:r>
            <a:r>
              <a:rPr lang="en-US" dirty="0" smtClean="0"/>
              <a:t>+ </a:t>
            </a:r>
            <a:r>
              <a:rPr lang="en-US" dirty="0"/>
              <a:t>positivity of TSHR </a:t>
            </a:r>
            <a:r>
              <a:rPr lang="en-US" dirty="0" smtClean="0"/>
              <a:t>antibodies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3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TRAb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99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% sensitivity and </a:t>
            </a:r>
            <a:r>
              <a:rPr lang="en-US" sz="3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specifity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). </a:t>
            </a:r>
            <a:endParaRPr lang="en-US" sz="3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Treatment: </a:t>
            </a:r>
          </a:p>
          <a:p>
            <a:r>
              <a:rPr lang="en-US" b="1" dirty="0" err="1" smtClean="0"/>
              <a:t>Antithyroid</a:t>
            </a:r>
            <a:r>
              <a:rPr lang="en-US" b="1" dirty="0" smtClean="0"/>
              <a:t> </a:t>
            </a:r>
            <a:r>
              <a:rPr lang="en-US" b="1" dirty="0"/>
              <a:t>drugs</a:t>
            </a:r>
            <a:r>
              <a:rPr lang="en-US" dirty="0" smtClean="0"/>
              <a:t>: </a:t>
            </a:r>
            <a:r>
              <a:rPr lang="en-US" dirty="0" err="1" smtClean="0"/>
              <a:t>methimazole</a:t>
            </a:r>
            <a:r>
              <a:rPr lang="en-US" dirty="0" smtClean="0"/>
              <a:t>, </a:t>
            </a:r>
            <a:r>
              <a:rPr lang="en-US" dirty="0" err="1" smtClean="0"/>
              <a:t>propylthiouracil</a:t>
            </a:r>
            <a:endParaRPr lang="en-US" dirty="0" smtClean="0"/>
          </a:p>
          <a:p>
            <a:r>
              <a:rPr lang="en-US" b="1" dirty="0"/>
              <a:t>Radioactive iodine therapy</a:t>
            </a:r>
            <a:r>
              <a:rPr lang="en-US" dirty="0" smtClean="0"/>
              <a:t>: if drugs cannot be used or no response to them. </a:t>
            </a:r>
          </a:p>
          <a:p>
            <a:r>
              <a:rPr lang="en-US" b="1" dirty="0"/>
              <a:t>Subtotal </a:t>
            </a:r>
            <a:r>
              <a:rPr lang="en-US" b="1" dirty="0" smtClean="0"/>
              <a:t>thyroidectomy: </a:t>
            </a:r>
            <a:r>
              <a:rPr lang="en-US" dirty="0"/>
              <a:t>for refractory juvenile </a:t>
            </a:r>
            <a:r>
              <a:rPr lang="en-US" dirty="0" smtClean="0"/>
              <a:t>cases </a:t>
            </a:r>
            <a:r>
              <a:rPr lang="en-US" dirty="0"/>
              <a:t>with notable enlargement of the thyroid</a:t>
            </a:r>
          </a:p>
        </p:txBody>
      </p:sp>
    </p:spTree>
    <p:extLst>
      <p:ext uri="{BB962C8B-B14F-4D97-AF65-F5344CB8AC3E}">
        <p14:creationId xmlns:p14="http://schemas.microsoft.com/office/powerpoint/2010/main" val="36723130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Autoimmune thyroid diseases: </a:t>
            </a:r>
            <a:r>
              <a:rPr lang="en-US" b="1" dirty="0"/>
              <a:t>Hashimoto’s Disease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Hashimoto thyroiditis (HT) is an organ-specific </a:t>
            </a:r>
            <a:r>
              <a:rPr lang="en-US" dirty="0"/>
              <a:t>c</a:t>
            </a:r>
            <a:r>
              <a:rPr lang="en-US" dirty="0" smtClean="0"/>
              <a:t>hronic progressive </a:t>
            </a:r>
            <a:r>
              <a:rPr lang="en-US" dirty="0"/>
              <a:t>autoimmune </a:t>
            </a:r>
            <a:r>
              <a:rPr lang="en-US" dirty="0" smtClean="0"/>
              <a:t>thyroiditis</a:t>
            </a:r>
            <a:r>
              <a:rPr lang="en-US" dirty="0"/>
              <a:t> </a:t>
            </a:r>
            <a:r>
              <a:rPr lang="en-US" dirty="0" smtClean="0"/>
              <a:t>that affect middle-aged women. </a:t>
            </a:r>
          </a:p>
          <a:p>
            <a:r>
              <a:rPr lang="en-US" dirty="0" smtClean="0"/>
              <a:t>Differentiated from </a:t>
            </a:r>
            <a:r>
              <a:rPr lang="en-US" dirty="0"/>
              <a:t>transient thyroiditis syndromes associated </a:t>
            </a:r>
            <a:r>
              <a:rPr lang="en-US" dirty="0" smtClean="0"/>
              <a:t>with postpartum </a:t>
            </a:r>
            <a:r>
              <a:rPr lang="en-US" dirty="0"/>
              <a:t>disease, de </a:t>
            </a:r>
            <a:r>
              <a:rPr lang="en-US" dirty="0" err="1"/>
              <a:t>Quervain</a:t>
            </a:r>
            <a:r>
              <a:rPr lang="en-US" dirty="0"/>
              <a:t> thyroiditis, </a:t>
            </a:r>
            <a:r>
              <a:rPr lang="en-US" dirty="0" smtClean="0"/>
              <a:t>by </a:t>
            </a:r>
            <a:r>
              <a:rPr lang="en-US" dirty="0"/>
              <a:t>the presence of </a:t>
            </a:r>
            <a:r>
              <a:rPr lang="en-US" dirty="0" smtClean="0"/>
              <a:t>high-titer </a:t>
            </a:r>
            <a:r>
              <a:rPr lang="en-US" dirty="0" err="1" smtClean="0"/>
              <a:t>antithyroid</a:t>
            </a:r>
            <a:r>
              <a:rPr lang="en-US" dirty="0" smtClean="0"/>
              <a:t> </a:t>
            </a:r>
            <a:r>
              <a:rPr lang="en-US" dirty="0"/>
              <a:t>antibodies and clinical </a:t>
            </a:r>
            <a:r>
              <a:rPr lang="en-US" dirty="0" smtClean="0"/>
              <a:t>presentation (persistent).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5541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Hashimoto’s Disease: Pathogenesis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Thyroiditis </a:t>
            </a:r>
            <a:r>
              <a:rPr lang="en-US" dirty="0" smtClean="0"/>
              <a:t>occur </a:t>
            </a:r>
            <a:r>
              <a:rPr lang="en-US" dirty="0"/>
              <a:t>in </a:t>
            </a:r>
            <a:r>
              <a:rPr lang="en-US" dirty="0" smtClean="0"/>
              <a:t>genetically susceptible populations. </a:t>
            </a:r>
          </a:p>
          <a:p>
            <a:r>
              <a:rPr lang="en-US" dirty="0" smtClean="0"/>
              <a:t>Environmental triggers: some viruses are thought to </a:t>
            </a:r>
            <a:r>
              <a:rPr lang="en-US" dirty="0"/>
              <a:t>induce autoimmunity in the thyroid,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e.g.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human </a:t>
            </a:r>
            <a:r>
              <a:rPr lang="fr-FR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T-</a:t>
            </a:r>
            <a:r>
              <a:rPr lang="fr-FR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cell</a:t>
            </a:r>
            <a:r>
              <a:rPr lang="fr-FR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lymphotropic</a:t>
            </a: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virus type </a:t>
            </a:r>
            <a:r>
              <a:rPr lang="fr-FR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1. </a:t>
            </a:r>
          </a:p>
          <a:p>
            <a:r>
              <a:rPr lang="en-US" dirty="0"/>
              <a:t>T cells play a critical role in the development of </a:t>
            </a:r>
            <a:r>
              <a:rPr lang="en-US" dirty="0" smtClean="0"/>
              <a:t>HT, interacting </a:t>
            </a:r>
            <a:r>
              <a:rPr lang="en-US" dirty="0"/>
              <a:t>with thyroid follicular cells and </a:t>
            </a:r>
            <a:r>
              <a:rPr lang="en-US" dirty="0" smtClean="0"/>
              <a:t>extracellular matrix</a:t>
            </a:r>
            <a:r>
              <a:rPr lang="en-US" dirty="0"/>
              <a:t>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06429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Pathogenesis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 cells may destroy thyroid tissue by direct cytotoxicity  or indirectly by cytokine secretion </a:t>
            </a:r>
            <a:r>
              <a:rPr lang="en-US" dirty="0" err="1" smtClean="0"/>
              <a:t>e.g</a:t>
            </a:r>
            <a:r>
              <a:rPr lang="en-US" dirty="0" smtClean="0"/>
              <a:t> </a:t>
            </a:r>
            <a:r>
              <a:rPr lang="en-US" dirty="0"/>
              <a:t>IL-1</a:t>
            </a:r>
            <a:r>
              <a:rPr lang="el-GR" dirty="0"/>
              <a:t>β, </a:t>
            </a:r>
            <a:r>
              <a:rPr lang="en-US" dirty="0"/>
              <a:t>IL-6,IL-2, </a:t>
            </a:r>
            <a:r>
              <a:rPr lang="en-US" dirty="0" smtClean="0"/>
              <a:t>IL- 8</a:t>
            </a:r>
            <a:r>
              <a:rPr lang="en-US" dirty="0"/>
              <a:t>, and IL-10</a:t>
            </a:r>
            <a:r>
              <a:rPr lang="en-US" dirty="0" smtClean="0"/>
              <a:t>.</a:t>
            </a:r>
          </a:p>
          <a:p>
            <a:r>
              <a:rPr lang="en-US" dirty="0"/>
              <a:t>Most patients with autoimmune hypothyroidism </a:t>
            </a:r>
            <a:r>
              <a:rPr lang="en-US" dirty="0" smtClean="0"/>
              <a:t>caused by </a:t>
            </a:r>
            <a:r>
              <a:rPr lang="en-US" dirty="0"/>
              <a:t>HT have serum antibodies to </a:t>
            </a:r>
            <a:r>
              <a:rPr lang="en-US" u="sng" dirty="0"/>
              <a:t>thyroglobulin (TG)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u="sng" dirty="0" smtClean="0"/>
              <a:t>thyroid </a:t>
            </a:r>
            <a:r>
              <a:rPr lang="en-US" u="sng" dirty="0"/>
              <a:t>peroxidase (TPO</a:t>
            </a:r>
            <a:r>
              <a:rPr lang="en-US" dirty="0"/>
              <a:t>) and occasionally to the </a:t>
            </a:r>
            <a:r>
              <a:rPr lang="en-US" dirty="0" smtClean="0"/>
              <a:t>TSHR.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4876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Pathogenesis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</a:t>
            </a:r>
            <a:r>
              <a:rPr lang="en-US" dirty="0" smtClean="0"/>
              <a:t>hyroglobulin </a:t>
            </a:r>
            <a:r>
              <a:rPr lang="en-US" dirty="0"/>
              <a:t>antibody positivity alone is not sufficient to cause thyroid </a:t>
            </a:r>
            <a:r>
              <a:rPr lang="en-US" dirty="0" smtClean="0"/>
              <a:t>dysfunction, ??role in disease perpetuation??  </a:t>
            </a:r>
          </a:p>
          <a:p>
            <a:r>
              <a:rPr lang="en-US" dirty="0" smtClean="0"/>
              <a:t>Thyroid </a:t>
            </a:r>
            <a:r>
              <a:rPr lang="en-US" dirty="0"/>
              <a:t>peroxidase is a major </a:t>
            </a:r>
            <a:r>
              <a:rPr lang="en-US" dirty="0" err="1"/>
              <a:t>autoantigen</a:t>
            </a:r>
            <a:r>
              <a:rPr lang="en-US" dirty="0"/>
              <a:t>, </a:t>
            </a:r>
            <a:r>
              <a:rPr lang="en-US" dirty="0" smtClean="0"/>
              <a:t>and autoantibodies </a:t>
            </a:r>
            <a:r>
              <a:rPr lang="en-US" dirty="0"/>
              <a:t>to TPO are closely associated with disease activity</a:t>
            </a:r>
            <a:r>
              <a:rPr lang="en-US" dirty="0" smtClean="0"/>
              <a:t>.</a:t>
            </a:r>
          </a:p>
          <a:p>
            <a:r>
              <a:rPr lang="en-US" dirty="0"/>
              <a:t>It is not clear whether immune responses to </a:t>
            </a:r>
            <a:r>
              <a:rPr lang="en-US" dirty="0" smtClean="0"/>
              <a:t>these </a:t>
            </a:r>
            <a:r>
              <a:rPr lang="en-US" dirty="0" err="1" smtClean="0"/>
              <a:t>autoantigens</a:t>
            </a:r>
            <a:r>
              <a:rPr lang="en-US" dirty="0" smtClean="0"/>
              <a:t> </a:t>
            </a:r>
            <a:r>
              <a:rPr lang="en-US" dirty="0"/>
              <a:t>initiate thyroiditis or if they are secondary </a:t>
            </a:r>
            <a:r>
              <a:rPr lang="en-US" dirty="0" smtClean="0"/>
              <a:t>to thyroid </a:t>
            </a:r>
            <a:r>
              <a:rPr lang="en-US" dirty="0"/>
              <a:t>destruction.</a:t>
            </a:r>
          </a:p>
        </p:txBody>
      </p:sp>
    </p:spTree>
    <p:extLst>
      <p:ext uri="{BB962C8B-B14F-4D97-AF65-F5344CB8AC3E}">
        <p14:creationId xmlns:p14="http://schemas.microsoft.com/office/powerpoint/2010/main" val="11110449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Clinical features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Firm diffuse enlargement of the </a:t>
            </a:r>
            <a:r>
              <a:rPr lang="en-US" dirty="0" smtClean="0"/>
              <a:t>thyroid.</a:t>
            </a:r>
          </a:p>
          <a:p>
            <a:r>
              <a:rPr lang="en-US" dirty="0" smtClean="0"/>
              <a:t>Thyroid </a:t>
            </a:r>
            <a:r>
              <a:rPr lang="en-US" dirty="0" err="1" smtClean="0"/>
              <a:t>hypofunction</a:t>
            </a:r>
            <a:r>
              <a:rPr lang="en-US" dirty="0" smtClean="0"/>
              <a:t>. </a:t>
            </a:r>
          </a:p>
          <a:p>
            <a:r>
              <a:rPr lang="en-US" dirty="0" smtClean="0"/>
              <a:t>Signs and symptoms of hypothyroidism: weight gain, cold sensitivity, hoarseness, </a:t>
            </a:r>
            <a:r>
              <a:rPr lang="en-US" dirty="0" err="1" smtClean="0"/>
              <a:t>bradycardia</a:t>
            </a:r>
            <a:r>
              <a:rPr lang="en-US" dirty="0" smtClean="0"/>
              <a:t>.  </a:t>
            </a:r>
            <a:endParaRPr lang="en-US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4191000"/>
            <a:ext cx="3062287" cy="207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4388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Laboratory findings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Endocrine tests</a:t>
            </a:r>
            <a:r>
              <a:rPr lang="en-US" dirty="0"/>
              <a:t>: </a:t>
            </a:r>
            <a:r>
              <a:rPr lang="en-US" dirty="0" smtClean="0"/>
              <a:t>Serum free </a:t>
            </a:r>
            <a:r>
              <a:rPr lang="en-US" dirty="0"/>
              <a:t>T3 and free </a:t>
            </a:r>
            <a:r>
              <a:rPr lang="en-US" dirty="0" smtClean="0"/>
              <a:t>T4 </a:t>
            </a:r>
            <a:r>
              <a:rPr lang="en-US" dirty="0"/>
              <a:t>are lowered and TSH is elevated. </a:t>
            </a:r>
            <a:endParaRPr lang="en-US" dirty="0" smtClean="0"/>
          </a:p>
          <a:p>
            <a:r>
              <a:rPr lang="en-US" b="1" dirty="0" smtClean="0"/>
              <a:t>Immunological </a:t>
            </a:r>
            <a:r>
              <a:rPr lang="en-US" b="1" dirty="0"/>
              <a:t>tests</a:t>
            </a:r>
            <a:r>
              <a:rPr lang="en-US" dirty="0"/>
              <a:t>: Patients are </a:t>
            </a:r>
            <a:r>
              <a:rPr lang="en-US" dirty="0" smtClean="0"/>
              <a:t>positive for </a:t>
            </a:r>
            <a:r>
              <a:rPr lang="en-US" dirty="0"/>
              <a:t>anti-thyroid peroxidase (TPO) </a:t>
            </a:r>
            <a:r>
              <a:rPr lang="en-US" dirty="0" smtClean="0"/>
              <a:t>antibody and </a:t>
            </a:r>
            <a:r>
              <a:rPr lang="en-US" dirty="0"/>
              <a:t>for anti-thyroglobulin (</a:t>
            </a:r>
            <a:r>
              <a:rPr lang="en-US" dirty="0" smtClean="0"/>
              <a:t>TG) </a:t>
            </a:r>
            <a:r>
              <a:rPr lang="en-US" dirty="0"/>
              <a:t>antibody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04663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Diagnosis &amp; Treatment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Diagnosis: </a:t>
            </a:r>
            <a:r>
              <a:rPr lang="en-US" dirty="0" smtClean="0"/>
              <a:t>primary </a:t>
            </a:r>
            <a:r>
              <a:rPr lang="en-US" dirty="0"/>
              <a:t>hypothyroidism without any other </a:t>
            </a:r>
            <a:r>
              <a:rPr lang="en-US" dirty="0" smtClean="0"/>
              <a:t>cause+ positive autoantibodies</a:t>
            </a:r>
            <a:r>
              <a:rPr lang="en-US" dirty="0"/>
              <a:t>, </a:t>
            </a:r>
            <a:r>
              <a:rPr lang="en-US" dirty="0" smtClean="0"/>
              <a:t>anti-</a:t>
            </a:r>
            <a:r>
              <a:rPr lang="en-US" dirty="0" err="1" smtClean="0"/>
              <a:t>thyroperoxidase</a:t>
            </a:r>
            <a:r>
              <a:rPr lang="en-US" dirty="0" smtClean="0"/>
              <a:t> (TPO-</a:t>
            </a:r>
            <a:r>
              <a:rPr lang="en-US" dirty="0" err="1" smtClean="0"/>
              <a:t>Ab</a:t>
            </a:r>
            <a:r>
              <a:rPr lang="en-US" dirty="0"/>
              <a:t>) and anti-thyroglobulin (</a:t>
            </a:r>
            <a:r>
              <a:rPr lang="en-US" dirty="0" err="1"/>
              <a:t>Tg-Ab</a:t>
            </a:r>
            <a:r>
              <a:rPr lang="en-US" dirty="0"/>
              <a:t>). </a:t>
            </a:r>
            <a:endParaRPr lang="en-US" dirty="0" smtClean="0"/>
          </a:p>
          <a:p>
            <a:r>
              <a:rPr lang="en-US" dirty="0"/>
              <a:t>TPO-Abs are present in 95% of affected patients: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considered the best serological marker for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diagnosis (most sensitive and specific)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b="1" dirty="0" smtClean="0"/>
          </a:p>
          <a:p>
            <a:endParaRPr lang="en-US" b="1" dirty="0"/>
          </a:p>
          <a:p>
            <a:r>
              <a:rPr lang="en-US" b="1" dirty="0" smtClean="0"/>
              <a:t>Treatment</a:t>
            </a:r>
            <a:r>
              <a:rPr lang="en-US" b="1" dirty="0"/>
              <a:t>: </a:t>
            </a:r>
            <a:r>
              <a:rPr lang="en-US" dirty="0"/>
              <a:t>thyroid hormone </a:t>
            </a:r>
            <a:r>
              <a:rPr lang="en-US" dirty="0" smtClean="0"/>
              <a:t>replacement</a:t>
            </a:r>
            <a:r>
              <a:rPr lang="en-US" b="1" dirty="0" smtClean="0"/>
              <a:t>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722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Autoimmune disease of the adrenal gland: Addison’s disease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Addison’s disease </a:t>
            </a:r>
            <a:r>
              <a:rPr lang="en-US" dirty="0"/>
              <a:t>is a chronic disorder of the adrenal </a:t>
            </a:r>
            <a:r>
              <a:rPr lang="en-US" dirty="0" smtClean="0"/>
              <a:t>cortex, characterized </a:t>
            </a:r>
            <a:r>
              <a:rPr lang="en-US" dirty="0"/>
              <a:t>by deficient production of </a:t>
            </a:r>
            <a:r>
              <a:rPr lang="en-US" dirty="0" smtClean="0"/>
              <a:t>adrenocortical hormones </a:t>
            </a:r>
            <a:r>
              <a:rPr lang="en-US" dirty="0"/>
              <a:t>together with increased secretion of </a:t>
            </a:r>
            <a:r>
              <a:rPr lang="en-US" dirty="0" smtClean="0"/>
              <a:t>pituitary adrenocorticotrophic </a:t>
            </a:r>
            <a:r>
              <a:rPr lang="en-US" dirty="0"/>
              <a:t>hormone (ACTH</a:t>
            </a:r>
            <a:r>
              <a:rPr lang="en-US" dirty="0" smtClean="0"/>
              <a:t>).</a:t>
            </a:r>
          </a:p>
          <a:p>
            <a:r>
              <a:rPr lang="en-US" b="1" dirty="0" smtClean="0"/>
              <a:t>Causes: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</a:t>
            </a:r>
            <a:r>
              <a:rPr lang="en-US" dirty="0" smtClean="0"/>
              <a:t>utoimmune :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idiopathic, most common cause of primary adrenal failure in developed countries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Infections: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TB, 2nd most common cause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Metastatic Tumors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Drugs. </a:t>
            </a:r>
          </a:p>
        </p:txBody>
      </p:sp>
    </p:spTree>
    <p:extLst>
      <p:ext uri="{BB962C8B-B14F-4D97-AF65-F5344CB8AC3E}">
        <p14:creationId xmlns:p14="http://schemas.microsoft.com/office/powerpoint/2010/main" val="2860228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Addison’s disease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Autoimmune </a:t>
            </a:r>
            <a:r>
              <a:rPr lang="en-US" dirty="0"/>
              <a:t>Addison’s disease (AAD</a:t>
            </a:r>
            <a:r>
              <a:rPr lang="en-US" dirty="0" smtClean="0"/>
              <a:t>) </a:t>
            </a:r>
            <a:r>
              <a:rPr lang="en-US" dirty="0"/>
              <a:t>can present in three main clinical </a:t>
            </a:r>
            <a:r>
              <a:rPr lang="en-US" dirty="0" smtClean="0"/>
              <a:t>forms:</a:t>
            </a:r>
          </a:p>
          <a:p>
            <a:pPr>
              <a:buFontTx/>
              <a:buChar char="-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 part of autoimmune polyendocrine </a:t>
            </a:r>
            <a:r>
              <a:rPr lang="fr-FR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syndrome type1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&amp; type2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APS-1&amp;2).</a:t>
            </a:r>
          </a:p>
          <a:p>
            <a:pPr>
              <a:buFontTx/>
              <a:buChar char="-"/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As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 isolated disease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r>
              <a:rPr lang="en-US" dirty="0" smtClean="0"/>
              <a:t>More than half of patients with AAD have other autoimmune disorders: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e.g.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10% of patients with AAD have type I DM.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3333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Addison’s disease: Pathogenesis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AD is </a:t>
            </a:r>
            <a:r>
              <a:rPr lang="en-US" dirty="0"/>
              <a:t>caused by </a:t>
            </a:r>
            <a:r>
              <a:rPr lang="en-US" dirty="0" smtClean="0"/>
              <a:t>destruction of </a:t>
            </a:r>
            <a:r>
              <a:rPr lang="en-US" dirty="0"/>
              <a:t>the adrenal cortices resulting in </a:t>
            </a:r>
            <a:r>
              <a:rPr lang="en-US" dirty="0" smtClean="0"/>
              <a:t>chronic adrenocortical </a:t>
            </a:r>
            <a:r>
              <a:rPr lang="en-US" dirty="0"/>
              <a:t>insufficiency.</a:t>
            </a:r>
            <a:endParaRPr lang="en-US" dirty="0" smtClean="0"/>
          </a:p>
          <a:p>
            <a:r>
              <a:rPr lang="en-US" dirty="0" smtClean="0"/>
              <a:t>There is major </a:t>
            </a:r>
            <a:r>
              <a:rPr lang="en-US" dirty="0"/>
              <a:t>association is </a:t>
            </a:r>
            <a:r>
              <a:rPr lang="en-US" dirty="0" smtClean="0"/>
              <a:t>with HLA </a:t>
            </a:r>
            <a:r>
              <a:rPr lang="en-US" dirty="0"/>
              <a:t>B8 and DR3</a:t>
            </a:r>
            <a:r>
              <a:rPr lang="en-US" dirty="0" smtClean="0"/>
              <a:t>, and HLA-DR4 haplotypes. </a:t>
            </a:r>
          </a:p>
          <a:p>
            <a:r>
              <a:rPr lang="en-US" dirty="0" smtClean="0"/>
              <a:t>Characterized by the </a:t>
            </a:r>
            <a:r>
              <a:rPr lang="en-US" dirty="0"/>
              <a:t>presence of antibodies to the adrenal </a:t>
            </a:r>
            <a:r>
              <a:rPr lang="en-US" dirty="0" smtClean="0"/>
              <a:t>cortex enzyme </a:t>
            </a:r>
            <a:r>
              <a:rPr lang="en-US" u="sng" dirty="0"/>
              <a:t>21-hydroxylase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ar-EG" dirty="0" smtClean="0"/>
              <a:t>ــــ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found in more than 90% of recent onset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cases.</a:t>
            </a:r>
            <a:endParaRPr lang="en-US" sz="3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role of </a:t>
            </a:r>
            <a:r>
              <a:rPr lang="en-US" dirty="0" smtClean="0"/>
              <a:t>autoantibodies </a:t>
            </a:r>
            <a:r>
              <a:rPr lang="en-US" dirty="0"/>
              <a:t>in </a:t>
            </a:r>
            <a:r>
              <a:rPr lang="en-US" dirty="0" smtClean="0"/>
              <a:t>the pathogenesis </a:t>
            </a:r>
            <a:r>
              <a:rPr lang="en-US" dirty="0"/>
              <a:t>of AAD is </a:t>
            </a:r>
            <a:r>
              <a:rPr lang="en-US" dirty="0" smtClean="0"/>
              <a:t>unclear</a:t>
            </a:r>
            <a:r>
              <a:rPr lang="ar-EG" dirty="0" smtClean="0"/>
              <a:t>ـــ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clinically useful 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because they have a high diagnostic accuracy.</a:t>
            </a:r>
          </a:p>
        </p:txBody>
      </p:sp>
    </p:spTree>
    <p:extLst>
      <p:ext uri="{BB962C8B-B14F-4D97-AF65-F5344CB8AC3E}">
        <p14:creationId xmlns:p14="http://schemas.microsoft.com/office/powerpoint/2010/main" val="160750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600200"/>
            <a:ext cx="5105400" cy="4572000"/>
          </a:xfr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Clinical features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/>
              <a:t> </a:t>
            </a:r>
            <a:r>
              <a:rPr lang="en-US" dirty="0"/>
              <a:t>Hyperpigmentation due to increased </a:t>
            </a:r>
            <a:r>
              <a:rPr lang="en-US" dirty="0" smtClean="0"/>
              <a:t>secretion of </a:t>
            </a:r>
            <a:r>
              <a:rPr lang="en-US" dirty="0"/>
              <a:t>ACTH is a characteristic clinical feature.</a:t>
            </a:r>
          </a:p>
          <a:p>
            <a:r>
              <a:rPr lang="en-US" dirty="0"/>
              <a:t>Aldosterone-cortisol-adrenal androgen </a:t>
            </a:r>
            <a:r>
              <a:rPr lang="en-US" dirty="0" smtClean="0"/>
              <a:t>deficit symptoms </a:t>
            </a:r>
            <a:r>
              <a:rPr lang="en-US" dirty="0"/>
              <a:t>are also noted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524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Laboratory findings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Routine </a:t>
            </a:r>
            <a:r>
              <a:rPr lang="en-US" b="1" dirty="0" smtClean="0"/>
              <a:t>tests: </a:t>
            </a:r>
            <a:r>
              <a:rPr lang="en-US" sz="3000" dirty="0" smtClean="0"/>
              <a:t>Hypoglycemia, </a:t>
            </a:r>
            <a:r>
              <a:rPr lang="en-US" sz="3000" dirty="0" err="1" smtClean="0"/>
              <a:t>hyponatremia</a:t>
            </a:r>
            <a:r>
              <a:rPr lang="en-US" sz="3000" dirty="0"/>
              <a:t>, hyperkalemia, and </a:t>
            </a:r>
            <a:r>
              <a:rPr lang="en-US" sz="3000" dirty="0" smtClean="0"/>
              <a:t>peripheral blood eosinophilia</a:t>
            </a:r>
            <a:r>
              <a:rPr lang="en-US" dirty="0" smtClean="0"/>
              <a:t>. </a:t>
            </a:r>
          </a:p>
          <a:p>
            <a:r>
              <a:rPr lang="en-US" b="1" dirty="0"/>
              <a:t>Endocrine tests</a:t>
            </a:r>
            <a:r>
              <a:rPr lang="en-US" dirty="0"/>
              <a:t>: </a:t>
            </a:r>
            <a:r>
              <a:rPr lang="en-US" sz="3000" dirty="0"/>
              <a:t>Diagnostic findings include elevated plasma ACTH, low plasma and urine cortisol levels, low plasma aldosterone, and no or low plasma cortisol in the rapid ACTH test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r>
              <a:rPr lang="en-US" b="1" dirty="0" smtClean="0"/>
              <a:t>Immunological </a:t>
            </a:r>
            <a:r>
              <a:rPr lang="en-US" b="1" dirty="0"/>
              <a:t>tests</a:t>
            </a:r>
            <a:r>
              <a:rPr lang="en-US" dirty="0"/>
              <a:t>: </a:t>
            </a:r>
            <a:r>
              <a:rPr lang="en-US" sz="3000" dirty="0"/>
              <a:t>Autoantibodies recognizing steroid-synthesizing enzymes. </a:t>
            </a:r>
          </a:p>
        </p:txBody>
      </p:sp>
    </p:spTree>
    <p:extLst>
      <p:ext uri="{BB962C8B-B14F-4D97-AF65-F5344CB8AC3E}">
        <p14:creationId xmlns:p14="http://schemas.microsoft.com/office/powerpoint/2010/main" val="149546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Diagnosis and treatment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AAD </a:t>
            </a:r>
            <a:r>
              <a:rPr lang="en-US" dirty="0"/>
              <a:t>is diagnosed by measurement of serum morning cortisol+ ACTH level and ACTH stimulation </a:t>
            </a:r>
            <a:r>
              <a:rPr lang="en-US" dirty="0" smtClean="0"/>
              <a:t>test.</a:t>
            </a:r>
          </a:p>
          <a:p>
            <a:r>
              <a:rPr lang="en-US" dirty="0" smtClean="0"/>
              <a:t>Measurement of 21-hydroxylase autoantibodies:  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usually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present&gt;90% of AAD cases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b="1" dirty="0" smtClean="0"/>
              <a:t>Treatment</a:t>
            </a:r>
            <a:r>
              <a:rPr lang="en-US" dirty="0" smtClean="0"/>
              <a:t>: lifelong oral </a:t>
            </a:r>
            <a:r>
              <a:rPr lang="en-US" dirty="0"/>
              <a:t>hydrocortisone and fludrocortisone </a:t>
            </a:r>
            <a:r>
              <a:rPr lang="en-US" dirty="0" smtClean="0"/>
              <a:t>replacement. </a:t>
            </a:r>
            <a:endParaRPr lang="en-US" dirty="0"/>
          </a:p>
          <a:p>
            <a:r>
              <a:rPr lang="en-US" dirty="0" smtClean="0"/>
              <a:t>Patients’ need life-long evaluation for other autoimmune diseases.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2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Autoimmune parathyroid disease: Idiopathic hypoparathyroidism.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Idiopathic hypoparathyroidism (IH) results from </a:t>
            </a:r>
            <a:r>
              <a:rPr lang="en-US" dirty="0" smtClean="0"/>
              <a:t>deficient parathyroid </a:t>
            </a:r>
            <a:r>
              <a:rPr lang="en-US" dirty="0"/>
              <a:t>hormone (PTH) secretion without </a:t>
            </a:r>
            <a:r>
              <a:rPr lang="en-US" dirty="0" smtClean="0"/>
              <a:t>an identifiable cause. </a:t>
            </a:r>
          </a:p>
          <a:p>
            <a:r>
              <a:rPr lang="en-US" dirty="0"/>
              <a:t>An autoimmune cause for IH has been </a:t>
            </a:r>
            <a:r>
              <a:rPr lang="en-US" dirty="0" smtClean="0"/>
              <a:t>suggested because </a:t>
            </a:r>
            <a:r>
              <a:rPr lang="en-US" dirty="0"/>
              <a:t>of its association with other </a:t>
            </a:r>
            <a:r>
              <a:rPr lang="en-US" dirty="0" smtClean="0"/>
              <a:t>autoimmune conditions.</a:t>
            </a:r>
          </a:p>
          <a:p>
            <a:r>
              <a:rPr lang="en-US" dirty="0" smtClean="0"/>
              <a:t>It can happen as a component of APS-1 or sporadically </a:t>
            </a:r>
            <a:r>
              <a:rPr lang="ar-EG" dirty="0" smtClean="0"/>
              <a:t>ـــ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most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often in women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affected by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HT.</a:t>
            </a:r>
          </a:p>
        </p:txBody>
      </p:sp>
    </p:spTree>
    <p:extLst>
      <p:ext uri="{BB962C8B-B14F-4D97-AF65-F5344CB8AC3E}">
        <p14:creationId xmlns:p14="http://schemas.microsoft.com/office/powerpoint/2010/main" val="20597293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Idiopathic hypoparathyroidism: </a:t>
            </a:r>
            <a:r>
              <a:rPr lang="en-US" b="1" dirty="0"/>
              <a:t>Pathogenesis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Autoantibodies </a:t>
            </a:r>
            <a:r>
              <a:rPr lang="en-US" dirty="0"/>
              <a:t>to the parathyroid </a:t>
            </a:r>
            <a:r>
              <a:rPr lang="en-US" dirty="0" smtClean="0"/>
              <a:t>glands </a:t>
            </a:r>
            <a:r>
              <a:rPr lang="en-US" dirty="0"/>
              <a:t>mitochondrial antigens </a:t>
            </a:r>
            <a:r>
              <a:rPr lang="en-US" dirty="0" smtClean="0"/>
              <a:t>were detected: not </a:t>
            </a:r>
            <a:r>
              <a:rPr lang="en-US" dirty="0" smtClean="0"/>
              <a:t>specific.</a:t>
            </a:r>
            <a:endParaRPr lang="en-US" dirty="0" smtClean="0"/>
          </a:p>
          <a:p>
            <a:r>
              <a:rPr lang="en-US" dirty="0"/>
              <a:t>The function of the </a:t>
            </a:r>
            <a:r>
              <a:rPr lang="en-US" dirty="0" smtClean="0"/>
              <a:t>parathyroid antibodies is that they inhibit </a:t>
            </a:r>
            <a:r>
              <a:rPr lang="en-US" dirty="0"/>
              <a:t>the secretion of PTH by </a:t>
            </a:r>
            <a:r>
              <a:rPr lang="en-US" dirty="0" smtClean="0"/>
              <a:t>binding </a:t>
            </a:r>
            <a:r>
              <a:rPr lang="en-US" dirty="0"/>
              <a:t>to the cell surfaces of human </a:t>
            </a:r>
            <a:r>
              <a:rPr lang="en-US" dirty="0" smtClean="0"/>
              <a:t>parathyroid cells.</a:t>
            </a:r>
          </a:p>
          <a:p>
            <a:r>
              <a:rPr lang="en-US" dirty="0" smtClean="0"/>
              <a:t>Antibodies </a:t>
            </a:r>
            <a:r>
              <a:rPr lang="en-US" dirty="0"/>
              <a:t>to the calcium sensing </a:t>
            </a:r>
            <a:r>
              <a:rPr lang="en-US" dirty="0" smtClean="0"/>
              <a:t>receptor were also detected.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2492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Idiopathic hypoparathyroidism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r>
              <a:rPr lang="fr-FR" b="1" dirty="0" err="1"/>
              <a:t>Clinical</a:t>
            </a:r>
            <a:r>
              <a:rPr lang="fr-FR" b="1" dirty="0"/>
              <a:t> </a:t>
            </a:r>
            <a:r>
              <a:rPr lang="fr-FR" b="1" dirty="0" smtClean="0"/>
              <a:t>manifestations </a:t>
            </a:r>
            <a:r>
              <a:rPr lang="en-US" dirty="0" smtClean="0"/>
              <a:t>are related </a:t>
            </a:r>
            <a:r>
              <a:rPr lang="en-US" dirty="0"/>
              <a:t>to </a:t>
            </a:r>
            <a:r>
              <a:rPr lang="en-US" dirty="0" smtClean="0"/>
              <a:t>hypocalcaemia: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Positive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Chvostek’s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/Trousseau’s signs, muscle cramps,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tetany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fatigue, anxiety. </a:t>
            </a:r>
          </a:p>
          <a:p>
            <a:r>
              <a:rPr lang="en-US" b="1" dirty="0" smtClean="0"/>
              <a:t>Diagnosis</a:t>
            </a:r>
            <a:r>
              <a:rPr lang="en-US" dirty="0" smtClean="0"/>
              <a:t>: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low calcium levels, elevated serum phosphorus levels, and low/absent  PTH.</a:t>
            </a:r>
          </a:p>
          <a:p>
            <a:r>
              <a:rPr lang="en-US" dirty="0"/>
              <a:t>Specific autoantibodies </a:t>
            </a:r>
            <a:r>
              <a:rPr lang="en-US" dirty="0" smtClean="0"/>
              <a:t>testing </a:t>
            </a:r>
            <a:r>
              <a:rPr lang="en-US" dirty="0"/>
              <a:t> </a:t>
            </a:r>
            <a:r>
              <a:rPr lang="en-US" dirty="0" smtClean="0"/>
              <a:t>if autoimmune form is suspected and search for the associated diseases </a:t>
            </a:r>
            <a:r>
              <a:rPr lang="en-US" dirty="0"/>
              <a:t>i</a:t>
            </a:r>
            <a:r>
              <a:rPr lang="en-US" dirty="0" smtClean="0"/>
              <a:t>f an APS </a:t>
            </a:r>
            <a:r>
              <a:rPr lang="en-US" dirty="0"/>
              <a:t>is </a:t>
            </a:r>
            <a:r>
              <a:rPr lang="en-US" dirty="0" smtClean="0"/>
              <a:t>suspected. </a:t>
            </a:r>
          </a:p>
          <a:p>
            <a:r>
              <a:rPr lang="en-US" b="1" dirty="0" smtClean="0"/>
              <a:t>Treatment</a:t>
            </a:r>
            <a:r>
              <a:rPr lang="en-US" dirty="0" smtClean="0"/>
              <a:t>: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calcium and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 supplementation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7841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Chvostek’s</a:t>
            </a:r>
            <a:r>
              <a:rPr lang="en-US" b="1" dirty="0"/>
              <a:t> </a:t>
            </a:r>
            <a:r>
              <a:rPr lang="en-US" b="1" dirty="0" smtClean="0"/>
              <a:t>&amp;Trousseau’s </a:t>
            </a:r>
            <a:r>
              <a:rPr lang="en-US" b="1" dirty="0"/>
              <a:t>signs</a:t>
            </a:r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905000"/>
            <a:ext cx="6781800" cy="4114800"/>
          </a:xfrm>
        </p:spPr>
      </p:pic>
    </p:spTree>
    <p:extLst>
      <p:ext uri="{BB962C8B-B14F-4D97-AF65-F5344CB8AC3E}">
        <p14:creationId xmlns:p14="http://schemas.microsoft.com/office/powerpoint/2010/main" val="29284810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Premature ovarian failure POF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is a condition of ovarian failure that occurs </a:t>
            </a:r>
            <a:r>
              <a:rPr lang="en-US" dirty="0" smtClean="0"/>
              <a:t>before or </a:t>
            </a:r>
            <a:r>
              <a:rPr lang="en-US" dirty="0"/>
              <a:t>after puberty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POF </a:t>
            </a:r>
            <a:r>
              <a:rPr lang="en-US" dirty="0"/>
              <a:t>is defined as </a:t>
            </a:r>
            <a:r>
              <a:rPr lang="en-US" dirty="0" smtClean="0"/>
              <a:t>amenorrhea, elevated </a:t>
            </a:r>
            <a:r>
              <a:rPr lang="en-US" dirty="0"/>
              <a:t>gonadotropin levels, and </a:t>
            </a:r>
            <a:r>
              <a:rPr lang="en-US" dirty="0" err="1" smtClean="0"/>
              <a:t>hypoestrogenism</a:t>
            </a:r>
            <a:r>
              <a:rPr lang="en-US" dirty="0" smtClean="0"/>
              <a:t> before </a:t>
            </a:r>
            <a:r>
              <a:rPr lang="en-US" dirty="0"/>
              <a:t>age 40 years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incidence of </a:t>
            </a:r>
            <a:r>
              <a:rPr lang="en-US" dirty="0" smtClean="0"/>
              <a:t>POF </a:t>
            </a:r>
            <a:r>
              <a:rPr lang="en-US" dirty="0"/>
              <a:t>is approximately 1</a:t>
            </a:r>
            <a:r>
              <a:rPr lang="en-US" dirty="0" smtClean="0"/>
              <a:t>%.</a:t>
            </a:r>
          </a:p>
          <a:p>
            <a:r>
              <a:rPr lang="en-US" dirty="0" smtClean="0"/>
              <a:t>There is  association </a:t>
            </a:r>
            <a:r>
              <a:rPr lang="en-US" dirty="0"/>
              <a:t>of POF with several autoimmune </a:t>
            </a:r>
            <a:r>
              <a:rPr lang="en-US" dirty="0" smtClean="0"/>
              <a:t>conditions.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1668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533400"/>
            <a:ext cx="8046156" cy="5592763"/>
          </a:xfrm>
        </p:spPr>
      </p:pic>
    </p:spTree>
    <p:extLst>
      <p:ext uri="{BB962C8B-B14F-4D97-AF65-F5344CB8AC3E}">
        <p14:creationId xmlns:p14="http://schemas.microsoft.com/office/powerpoint/2010/main" val="11612770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Premature ovarian failure POF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Two distinct clinical scenarios can be identified with </a:t>
            </a:r>
            <a:r>
              <a:rPr lang="en-US" b="1" dirty="0" smtClean="0"/>
              <a:t>this condition: </a:t>
            </a:r>
          </a:p>
          <a:p>
            <a:r>
              <a:rPr lang="en-US" b="1" dirty="0" smtClean="0"/>
              <a:t>First</a:t>
            </a:r>
            <a:r>
              <a:rPr lang="en-US" dirty="0" smtClean="0"/>
              <a:t>: </a:t>
            </a:r>
            <a:r>
              <a:rPr lang="en-US" dirty="0"/>
              <a:t>Idiopathic POF with </a:t>
            </a:r>
            <a:r>
              <a:rPr lang="en-US" dirty="0" smtClean="0"/>
              <a:t>adrenal autoimmunity.</a:t>
            </a:r>
          </a:p>
          <a:p>
            <a:pPr>
              <a:buFontTx/>
              <a:buChar char="-"/>
            </a:pPr>
            <a:r>
              <a:rPr lang="en-US" dirty="0"/>
              <a:t>A</a:t>
            </a:r>
            <a:r>
              <a:rPr lang="en-US" dirty="0" smtClean="0"/>
              <a:t>bout 25% </a:t>
            </a:r>
            <a:r>
              <a:rPr lang="en-US" dirty="0"/>
              <a:t>of women with </a:t>
            </a:r>
            <a:r>
              <a:rPr lang="en-US" dirty="0" smtClean="0"/>
              <a:t>AAD have amenorrhea, </a:t>
            </a:r>
            <a:r>
              <a:rPr lang="en-US" dirty="0"/>
              <a:t>and 10% </a:t>
            </a:r>
            <a:r>
              <a:rPr lang="en-US" dirty="0" smtClean="0"/>
              <a:t>have ovarian failure. </a:t>
            </a:r>
          </a:p>
          <a:p>
            <a:pPr>
              <a:buFontTx/>
              <a:buChar char="-"/>
            </a:pPr>
            <a:r>
              <a:rPr lang="en-US" dirty="0" smtClean="0"/>
              <a:t>Proposed mechanism: </a:t>
            </a:r>
            <a:r>
              <a:rPr lang="en-US" u="sng" dirty="0"/>
              <a:t>Steroid cell autoantibodie</a:t>
            </a:r>
            <a:r>
              <a:rPr lang="en-US" dirty="0"/>
              <a:t>s </a:t>
            </a:r>
            <a:r>
              <a:rPr lang="en-US" dirty="0" smtClean="0"/>
              <a:t>in AAD </a:t>
            </a:r>
            <a:r>
              <a:rPr lang="en-US" b="1" dirty="0" smtClean="0"/>
              <a:t>cross-react</a:t>
            </a:r>
            <a:r>
              <a:rPr lang="en-US" dirty="0" smtClean="0"/>
              <a:t> </a:t>
            </a:r>
            <a:r>
              <a:rPr lang="en-US" dirty="0"/>
              <a:t>with the theca </a:t>
            </a:r>
            <a:r>
              <a:rPr lang="en-US" dirty="0" smtClean="0"/>
              <a:t>internal/</a:t>
            </a:r>
            <a:r>
              <a:rPr lang="en-US" dirty="0" err="1" smtClean="0"/>
              <a:t>granulosa</a:t>
            </a:r>
            <a:r>
              <a:rPr lang="en-US" dirty="0" smtClean="0"/>
              <a:t> layers </a:t>
            </a:r>
            <a:r>
              <a:rPr lang="en-US" dirty="0"/>
              <a:t>of the ovarian </a:t>
            </a:r>
            <a:r>
              <a:rPr lang="en-US" dirty="0" smtClean="0"/>
              <a:t>follicles</a:t>
            </a:r>
            <a:r>
              <a:rPr lang="ar-EG" dirty="0" smtClean="0"/>
              <a:t>ــــ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its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presence is a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marker for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association of Addison’s disease and ovarian failure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r>
              <a:rPr lang="en-US" dirty="0" smtClean="0"/>
              <a:t>Immunologic findings in </a:t>
            </a:r>
            <a:r>
              <a:rPr lang="en-US" dirty="0"/>
              <a:t>steroid cell autoantibody–positive </a:t>
            </a:r>
            <a:r>
              <a:rPr lang="en-US" dirty="0" smtClean="0"/>
              <a:t>ovarian failure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Lymphocytic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oophoritis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T cells invasion.  </a:t>
            </a:r>
          </a:p>
          <a:p>
            <a:pPr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000990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Premature ovarian failure POF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Second</a:t>
            </a:r>
            <a:r>
              <a:rPr lang="en-US" dirty="0" smtClean="0"/>
              <a:t>: </a:t>
            </a:r>
            <a:r>
              <a:rPr lang="en-US" dirty="0"/>
              <a:t>Idiopathic POF with exclusive manifestations of </a:t>
            </a:r>
            <a:r>
              <a:rPr lang="en-US" dirty="0" smtClean="0"/>
              <a:t>ovarian autoimmunity. </a:t>
            </a:r>
          </a:p>
          <a:p>
            <a:pPr>
              <a:buFontTx/>
              <a:buChar char="-"/>
            </a:pPr>
            <a:r>
              <a:rPr lang="en-US" dirty="0" smtClean="0"/>
              <a:t>The </a:t>
            </a:r>
            <a:r>
              <a:rPr lang="en-US" dirty="0"/>
              <a:t>great majority (90% to 98%) </a:t>
            </a:r>
            <a:r>
              <a:rPr lang="en-US" dirty="0" smtClean="0"/>
              <a:t>of women </a:t>
            </a:r>
            <a:r>
              <a:rPr lang="en-US" dirty="0"/>
              <a:t>with ovarian failure neither have Addison’s </a:t>
            </a:r>
            <a:r>
              <a:rPr lang="en-US" dirty="0" smtClean="0"/>
              <a:t>disease nor </a:t>
            </a:r>
            <a:r>
              <a:rPr lang="en-US" dirty="0"/>
              <a:t>steroid cell </a:t>
            </a:r>
            <a:r>
              <a:rPr lang="en-US" dirty="0" smtClean="0"/>
              <a:t>autoantibodies.</a:t>
            </a:r>
          </a:p>
          <a:p>
            <a:pPr>
              <a:buFontTx/>
              <a:buChar char="-"/>
            </a:pPr>
            <a:r>
              <a:rPr lang="en-US" dirty="0" smtClean="0"/>
              <a:t>Lymphocytic infiltration </a:t>
            </a:r>
            <a:r>
              <a:rPr lang="en-US" dirty="0"/>
              <a:t>is </a:t>
            </a:r>
            <a:r>
              <a:rPr lang="en-US" dirty="0" smtClean="0"/>
              <a:t>absent. </a:t>
            </a:r>
          </a:p>
          <a:p>
            <a:pPr>
              <a:buFontTx/>
              <a:buChar char="-"/>
            </a:pPr>
            <a:r>
              <a:rPr lang="en-US" dirty="0"/>
              <a:t>14% </a:t>
            </a:r>
            <a:r>
              <a:rPr lang="en-US" dirty="0" smtClean="0"/>
              <a:t>have thyroid autoimmunity.</a:t>
            </a:r>
          </a:p>
          <a:p>
            <a:r>
              <a:rPr lang="en-US" dirty="0"/>
              <a:t>O</a:t>
            </a:r>
            <a:r>
              <a:rPr lang="en-US" dirty="0" smtClean="0"/>
              <a:t>varian </a:t>
            </a:r>
            <a:r>
              <a:rPr lang="en-US" dirty="0"/>
              <a:t>follicles </a:t>
            </a:r>
            <a:r>
              <a:rPr lang="en-US" dirty="0" smtClean="0"/>
              <a:t>remain</a:t>
            </a:r>
            <a:r>
              <a:rPr lang="ar-EG" dirty="0" smtClean="0"/>
              <a:t>ــــ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patients have resistant 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ovary syndrome that is insensitive 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ovulation 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induction with exogenous </a:t>
            </a:r>
            <a:r>
              <a:rPr lang="en-US" sz="3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gonadotrophins</a:t>
            </a:r>
            <a:endParaRPr lang="en-US" sz="3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2546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Clinical features</a:t>
            </a:r>
            <a:endParaRPr lang="en-US" dirty="0"/>
          </a:p>
        </p:txBody>
      </p:sp>
      <p:pic>
        <p:nvPicPr>
          <p:cNvPr id="6" name="عنصر نائب للمحتوى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048000"/>
            <a:ext cx="8991600" cy="1993944"/>
          </a:xfr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057400"/>
            <a:ext cx="6963747" cy="66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4249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Treatment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Autoimmune ovarian </a:t>
            </a:r>
            <a:r>
              <a:rPr lang="en-US" dirty="0"/>
              <a:t>failure is a waxing and waning disease </a:t>
            </a:r>
            <a:r>
              <a:rPr lang="en-US" dirty="0" smtClean="0"/>
              <a:t>susceptible to </a:t>
            </a:r>
            <a:r>
              <a:rPr lang="en-US" dirty="0"/>
              <a:t>spontaneous remissions and </a:t>
            </a:r>
            <a:r>
              <a:rPr lang="en-US" dirty="0" smtClean="0"/>
              <a:t>occasional conceptions.</a:t>
            </a:r>
          </a:p>
          <a:p>
            <a:r>
              <a:rPr lang="en-US" dirty="0"/>
              <a:t>Screening for other autoimmune </a:t>
            </a:r>
            <a:r>
              <a:rPr lang="en-US" dirty="0" err="1" smtClean="0"/>
              <a:t>endocrinopathies</a:t>
            </a:r>
            <a:r>
              <a:rPr lang="en-US" dirty="0" smtClean="0"/>
              <a:t> (</a:t>
            </a:r>
            <a:r>
              <a:rPr lang="en-US" dirty="0" err="1" smtClean="0"/>
              <a:t>eg</a:t>
            </a:r>
            <a:r>
              <a:rPr lang="en-US" dirty="0"/>
              <a:t>, Addison’s disease, thyroid </a:t>
            </a:r>
            <a:r>
              <a:rPr lang="en-US" dirty="0" smtClean="0"/>
              <a:t>autoimmunity, pernicious </a:t>
            </a:r>
            <a:r>
              <a:rPr lang="en-US" dirty="0"/>
              <a:t>anemia) should be considered in </a:t>
            </a:r>
            <a:r>
              <a:rPr lang="en-US" dirty="0" smtClean="0"/>
              <a:t>patients with </a:t>
            </a:r>
            <a:r>
              <a:rPr lang="en-US" dirty="0"/>
              <a:t>idiopathic </a:t>
            </a:r>
            <a:r>
              <a:rPr lang="en-US" dirty="0" smtClean="0"/>
              <a:t>POF.</a:t>
            </a:r>
          </a:p>
          <a:p>
            <a:r>
              <a:rPr lang="en-US" dirty="0"/>
              <a:t>Ovum donation is the treatment of choice for </a:t>
            </a:r>
            <a:r>
              <a:rPr lang="en-US" dirty="0" smtClean="0"/>
              <a:t>infertility.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8200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Autoimmune </a:t>
            </a:r>
            <a:r>
              <a:rPr lang="en-US" b="1" dirty="0" err="1" smtClean="0"/>
              <a:t>polyendocrine</a:t>
            </a:r>
            <a:r>
              <a:rPr lang="en-US" b="1" dirty="0" smtClean="0"/>
              <a:t> syndromes APS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autoimmune polyendocrine syndromes are a </a:t>
            </a:r>
            <a:r>
              <a:rPr lang="en-US" dirty="0" smtClean="0"/>
              <a:t>group of </a:t>
            </a:r>
            <a:r>
              <a:rPr lang="en-US" dirty="0"/>
              <a:t>autoimmune disorders characterized by </a:t>
            </a:r>
            <a:r>
              <a:rPr lang="en-US" dirty="0" smtClean="0"/>
              <a:t>multiple autoimmune </a:t>
            </a:r>
            <a:r>
              <a:rPr lang="en-US" dirty="0"/>
              <a:t>disorders, including endocrine </a:t>
            </a:r>
            <a:r>
              <a:rPr lang="en-US" dirty="0" smtClean="0"/>
              <a:t>gland failure </a:t>
            </a:r>
            <a:r>
              <a:rPr lang="en-US" dirty="0"/>
              <a:t>or hyperactivity (</a:t>
            </a:r>
            <a:r>
              <a:rPr lang="en-US" dirty="0" err="1"/>
              <a:t>eg</a:t>
            </a:r>
            <a:r>
              <a:rPr lang="en-US" dirty="0"/>
              <a:t>, Graves’ disease</a:t>
            </a:r>
            <a:r>
              <a:rPr lang="en-US" dirty="0" smtClean="0"/>
              <a:t>).</a:t>
            </a:r>
          </a:p>
          <a:p>
            <a:r>
              <a:rPr lang="en-US" dirty="0" smtClean="0"/>
              <a:t>Characterized </a:t>
            </a:r>
            <a:r>
              <a:rPr lang="en-US" dirty="0"/>
              <a:t>by the </a:t>
            </a:r>
            <a:r>
              <a:rPr lang="en-US" dirty="0" smtClean="0"/>
              <a:t>coexistence of </a:t>
            </a:r>
            <a:r>
              <a:rPr lang="en-US" dirty="0"/>
              <a:t>at least two glandular autoimmune </a:t>
            </a:r>
            <a:r>
              <a:rPr lang="en-US" dirty="0" smtClean="0"/>
              <a:t>mediated diseases. </a:t>
            </a:r>
          </a:p>
        </p:txBody>
      </p:sp>
    </p:spTree>
    <p:extLst>
      <p:ext uri="{BB962C8B-B14F-4D97-AF65-F5344CB8AC3E}">
        <p14:creationId xmlns:p14="http://schemas.microsoft.com/office/powerpoint/2010/main" val="42904055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Autoimmune </a:t>
            </a:r>
            <a:r>
              <a:rPr lang="en-US" b="1" dirty="0" err="1" smtClean="0"/>
              <a:t>polyendocrine</a:t>
            </a:r>
            <a:r>
              <a:rPr lang="en-US" b="1" dirty="0" smtClean="0"/>
              <a:t> syndromes APS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comprise a wide spectrum of autoimmune disorders and are divided into :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Very rare juvenile (APS type I)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Relatively common adult type (APS II)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Without adrenal failure type (APS III)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4367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APS: Pathogenesis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Cell-mediated immune processes play an important role </a:t>
            </a:r>
            <a:r>
              <a:rPr lang="en-US" dirty="0" smtClean="0"/>
              <a:t>in the </a:t>
            </a:r>
            <a:r>
              <a:rPr lang="en-US" dirty="0"/>
              <a:t>immunopathogenesis of </a:t>
            </a:r>
            <a:r>
              <a:rPr lang="en-US" dirty="0" smtClean="0"/>
              <a:t>APS.</a:t>
            </a:r>
          </a:p>
          <a:p>
            <a:r>
              <a:rPr lang="en-US" dirty="0"/>
              <a:t>Lymphocyte infiltrations of the various glands </a:t>
            </a:r>
            <a:r>
              <a:rPr lang="en-US" dirty="0" smtClean="0"/>
              <a:t>are associated </a:t>
            </a:r>
            <a:r>
              <a:rPr lang="en-US" dirty="0"/>
              <a:t>with functional loss of epithelial cells </a:t>
            </a:r>
            <a:r>
              <a:rPr lang="en-US" dirty="0" smtClean="0"/>
              <a:t>with scarring.</a:t>
            </a:r>
          </a:p>
          <a:p>
            <a:r>
              <a:rPr lang="en-US" dirty="0"/>
              <a:t>The cellular defect in </a:t>
            </a:r>
            <a:r>
              <a:rPr lang="en-US" dirty="0" smtClean="0"/>
              <a:t>APS </a:t>
            </a:r>
            <a:r>
              <a:rPr lang="en-US" dirty="0"/>
              <a:t>may be </a:t>
            </a:r>
            <a:r>
              <a:rPr lang="en-US" dirty="0" smtClean="0"/>
              <a:t>associated with </a:t>
            </a:r>
            <a:r>
              <a:rPr lang="en-US" dirty="0"/>
              <a:t>abnormal balances in cytokine production </a:t>
            </a:r>
            <a:r>
              <a:rPr lang="en-US" dirty="0" smtClean="0"/>
              <a:t>by T-cells</a:t>
            </a:r>
            <a:r>
              <a:rPr lang="en-US" dirty="0"/>
              <a:t>.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1521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APS: Pathogenesis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APS </a:t>
            </a:r>
            <a:r>
              <a:rPr lang="en-US" dirty="0"/>
              <a:t>I results from biased Th2 immune responses to self-antigens and defective protective Th1 responses against invasion of yeast Candida </a:t>
            </a:r>
            <a:r>
              <a:rPr lang="en-US" dirty="0" err="1"/>
              <a:t>albicans</a:t>
            </a:r>
            <a:r>
              <a:rPr lang="en-US" dirty="0"/>
              <a:t>.</a:t>
            </a:r>
          </a:p>
          <a:p>
            <a:r>
              <a:rPr lang="en-US" dirty="0"/>
              <a:t>A dominance of T-helper cells and a deficiency of T suppressor cells is seen in endocrine autoimmunity</a:t>
            </a:r>
          </a:p>
        </p:txBody>
      </p:sp>
    </p:spTree>
    <p:extLst>
      <p:ext uri="{BB962C8B-B14F-4D97-AF65-F5344CB8AC3E}">
        <p14:creationId xmlns:p14="http://schemas.microsoft.com/office/powerpoint/2010/main" val="13312935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APS: </a:t>
            </a:r>
            <a:r>
              <a:rPr lang="en-US" b="1" dirty="0" err="1" smtClean="0"/>
              <a:t>Immunogenesis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A </a:t>
            </a:r>
            <a:r>
              <a:rPr lang="en-US" b="1" dirty="0"/>
              <a:t>hypothesis for the </a:t>
            </a:r>
            <a:r>
              <a:rPr lang="en-US" b="1" dirty="0" smtClean="0"/>
              <a:t>pathogenesis of APS is as follows: </a:t>
            </a:r>
            <a:r>
              <a:rPr lang="en-US" dirty="0"/>
              <a:t>mainly APS I</a:t>
            </a:r>
          </a:p>
          <a:p>
            <a:r>
              <a:rPr lang="en-US" dirty="0" smtClean="0"/>
              <a:t>A </a:t>
            </a:r>
            <a:r>
              <a:rPr lang="en-US" dirty="0"/>
              <a:t>genetically predisposed person </a:t>
            </a:r>
            <a:r>
              <a:rPr lang="en-US" dirty="0" smtClean="0"/>
              <a:t>might develop </a:t>
            </a:r>
            <a:r>
              <a:rPr lang="en-US" dirty="0"/>
              <a:t>an autoimmune process after initiation by </a:t>
            </a:r>
            <a:r>
              <a:rPr lang="en-US" dirty="0" smtClean="0"/>
              <a:t>an infectious </a:t>
            </a:r>
            <a:r>
              <a:rPr lang="en-US" dirty="0"/>
              <a:t>agent.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might initiate </a:t>
            </a:r>
            <a:r>
              <a:rPr lang="en-US" dirty="0" smtClean="0"/>
              <a:t>a TH2-dependent immune </a:t>
            </a:r>
            <a:r>
              <a:rPr lang="en-US" dirty="0"/>
              <a:t>process which is primarily of </a:t>
            </a:r>
            <a:r>
              <a:rPr lang="en-US" dirty="0" err="1"/>
              <a:t>humoral</a:t>
            </a:r>
            <a:r>
              <a:rPr lang="en-US" dirty="0"/>
              <a:t> </a:t>
            </a:r>
            <a:r>
              <a:rPr lang="en-US" dirty="0" smtClean="0"/>
              <a:t>origin and </a:t>
            </a:r>
            <a:r>
              <a:rPr lang="en-US" dirty="0"/>
              <a:t>partly local.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immune process </a:t>
            </a:r>
            <a:r>
              <a:rPr lang="en-US" dirty="0" smtClean="0"/>
              <a:t>becomes chronic due </a:t>
            </a:r>
            <a:r>
              <a:rPr lang="en-US" dirty="0"/>
              <a:t>to deficient T-suppressor cell activity.</a:t>
            </a:r>
          </a:p>
        </p:txBody>
      </p:sp>
    </p:spTree>
    <p:extLst>
      <p:ext uri="{BB962C8B-B14F-4D97-AF65-F5344CB8AC3E}">
        <p14:creationId xmlns:p14="http://schemas.microsoft.com/office/powerpoint/2010/main" val="5464374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Autoimmune polyendocrine syndrome type 1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dirty="0"/>
              <a:t>major </a:t>
            </a:r>
            <a:r>
              <a:rPr lang="en-US" dirty="0" smtClean="0"/>
              <a:t>components of </a:t>
            </a:r>
            <a:r>
              <a:rPr lang="en-US" dirty="0"/>
              <a:t>APS-1 are chronic mucocutaneous </a:t>
            </a:r>
            <a:r>
              <a:rPr lang="en-US" dirty="0" smtClean="0"/>
              <a:t>candidiasis, hypoparathyroidism</a:t>
            </a:r>
            <a:r>
              <a:rPr lang="en-US" dirty="0"/>
              <a:t>, and autoimmune adrenal </a:t>
            </a:r>
            <a:r>
              <a:rPr lang="en-US" dirty="0" smtClean="0"/>
              <a:t>insufficiency (Addison disease).</a:t>
            </a:r>
          </a:p>
          <a:p>
            <a:r>
              <a:rPr lang="en-US" dirty="0" smtClean="0"/>
              <a:t>To define this syndrome, at least two of these diseases had to be present in one individual. </a:t>
            </a:r>
          </a:p>
          <a:p>
            <a:r>
              <a:rPr lang="en-US" dirty="0" smtClean="0"/>
              <a:t>It is a rare disorder, usually </a:t>
            </a:r>
            <a:r>
              <a:rPr lang="en-US" dirty="0"/>
              <a:t>manifests in infancy or childhood </a:t>
            </a:r>
            <a:r>
              <a:rPr lang="en-US" dirty="0" smtClean="0"/>
              <a:t>at age </a:t>
            </a:r>
            <a:r>
              <a:rPr lang="en-US" dirty="0"/>
              <a:t>3–5 or in early </a:t>
            </a:r>
            <a:r>
              <a:rPr lang="en-US" dirty="0" smtClean="0"/>
              <a:t>adolescence.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166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APS 1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783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most patients, mucocutaneous candidiasis precedes the other immune disorders, usually followed by hypoparathyroidism. </a:t>
            </a:r>
          </a:p>
          <a:p>
            <a:r>
              <a:rPr lang="en-US" b="1" dirty="0" smtClean="0"/>
              <a:t>Cause</a:t>
            </a:r>
            <a:r>
              <a:rPr lang="en-US" dirty="0" smtClean="0"/>
              <a:t>: </a:t>
            </a:r>
            <a:r>
              <a:rPr lang="en-US" dirty="0"/>
              <a:t>mutations of the </a:t>
            </a:r>
            <a:r>
              <a:rPr lang="en-US" dirty="0" smtClean="0"/>
              <a:t>AIRE (autoimmune </a:t>
            </a:r>
            <a:r>
              <a:rPr lang="en-US" dirty="0"/>
              <a:t>regulator) </a:t>
            </a:r>
            <a:r>
              <a:rPr lang="en-US" dirty="0" smtClean="0"/>
              <a:t>gene. </a:t>
            </a:r>
          </a:p>
          <a:p>
            <a:r>
              <a:rPr lang="en-US" dirty="0"/>
              <a:t>The spectrum of associated minor clinical </a:t>
            </a:r>
            <a:r>
              <a:rPr lang="en-US" dirty="0" smtClean="0"/>
              <a:t>diseases include: 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other autoimmune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endocrinopathies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autoimmune GI diseases, chronic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active hepatitis, autoimmune skin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diseases, ectodermal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dystrophy,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keratoconjunctivitis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asplenia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cholelithiasis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mucosal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cancer.</a:t>
            </a: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5191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APS 1: </a:t>
            </a:r>
            <a:r>
              <a:rPr lang="en-US" b="1" dirty="0"/>
              <a:t>Treatment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Hormonal substitution </a:t>
            </a:r>
            <a:r>
              <a:rPr lang="en-US" dirty="0" smtClean="0"/>
              <a:t>is </a:t>
            </a:r>
            <a:r>
              <a:rPr lang="en-US" dirty="0"/>
              <a:t>the </a:t>
            </a:r>
            <a:r>
              <a:rPr lang="en-US" dirty="0" smtClean="0"/>
              <a:t>mainstay of </a:t>
            </a:r>
            <a:r>
              <a:rPr lang="en-US" dirty="0"/>
              <a:t>treatment for the different endocrine </a:t>
            </a:r>
            <a:r>
              <a:rPr lang="en-US" dirty="0" smtClean="0"/>
              <a:t>failures. </a:t>
            </a:r>
          </a:p>
          <a:p>
            <a:r>
              <a:rPr lang="en-US" dirty="0"/>
              <a:t>Mucocutaneous candidiasis is treated with </a:t>
            </a:r>
            <a:r>
              <a:rPr lang="en-US" dirty="0" smtClean="0"/>
              <a:t>antifungal drugs </a:t>
            </a:r>
            <a:r>
              <a:rPr lang="en-US" dirty="0"/>
              <a:t>such as fluconazole and ketoconazole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Oral candidiasis requires aggressive therapy, because mucosal cancer is thought to be preventable with antifungal therapy. </a:t>
            </a:r>
          </a:p>
          <a:p>
            <a:r>
              <a:rPr lang="en-US" dirty="0"/>
              <a:t>Screening of </a:t>
            </a:r>
            <a:r>
              <a:rPr lang="en-US" dirty="0" smtClean="0"/>
              <a:t>affected individuals </a:t>
            </a:r>
            <a:r>
              <a:rPr lang="en-US" dirty="0"/>
              <a:t>for other new </a:t>
            </a:r>
            <a:r>
              <a:rPr lang="en-US" dirty="0" smtClean="0"/>
              <a:t>associated disorders </a:t>
            </a:r>
            <a:r>
              <a:rPr lang="en-US" dirty="0"/>
              <a:t>is necessary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24270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Autoimmune polyendocrine syndrome type 2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APS-2, also known </a:t>
            </a:r>
            <a:r>
              <a:rPr lang="en-US" dirty="0" smtClean="0"/>
              <a:t>as Schmidt’s </a:t>
            </a:r>
            <a:r>
              <a:rPr lang="en-US" dirty="0"/>
              <a:t>or Carpenter’s </a:t>
            </a:r>
            <a:r>
              <a:rPr lang="en-US" dirty="0" smtClean="0"/>
              <a:t>syndrome.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most common of </a:t>
            </a:r>
            <a:r>
              <a:rPr lang="en-US" dirty="0" smtClean="0"/>
              <a:t>the </a:t>
            </a:r>
            <a:r>
              <a:rPr lang="en-US" dirty="0" err="1" smtClean="0"/>
              <a:t>immunoendocrinopathies</a:t>
            </a:r>
            <a:r>
              <a:rPr lang="en-US" dirty="0" smtClean="0"/>
              <a:t>.</a:t>
            </a:r>
          </a:p>
          <a:p>
            <a:r>
              <a:rPr lang="en-US" dirty="0"/>
              <a:t>It occurs more frequently in </a:t>
            </a:r>
            <a:r>
              <a:rPr lang="en-US" dirty="0" smtClean="0"/>
              <a:t>females.</a:t>
            </a:r>
          </a:p>
          <a:p>
            <a:r>
              <a:rPr lang="en-US" dirty="0"/>
              <a:t>C</a:t>
            </a:r>
            <a:r>
              <a:rPr lang="en-US" dirty="0" smtClean="0"/>
              <a:t>ommonly </a:t>
            </a:r>
            <a:r>
              <a:rPr lang="en-US" dirty="0"/>
              <a:t>diagnosed between 20 </a:t>
            </a:r>
            <a:r>
              <a:rPr lang="en-US" dirty="0" smtClean="0"/>
              <a:t>and 40 </a:t>
            </a:r>
            <a:r>
              <a:rPr lang="en-US" dirty="0"/>
              <a:t>years of </a:t>
            </a:r>
            <a:r>
              <a:rPr lang="en-US" dirty="0" smtClean="0"/>
              <a:t>age.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b="1" dirty="0"/>
              <a:t>APS-2 is usually defined by the </a:t>
            </a:r>
            <a:r>
              <a:rPr lang="en-US" b="1" dirty="0" smtClean="0"/>
              <a:t>occurrence of </a:t>
            </a:r>
            <a:r>
              <a:rPr lang="en-US" b="1" dirty="0"/>
              <a:t>two or more of the </a:t>
            </a:r>
            <a:r>
              <a:rPr lang="en-US" b="1" dirty="0" smtClean="0"/>
              <a:t>following: </a:t>
            </a:r>
          </a:p>
          <a:p>
            <a:pPr>
              <a:buFontTx/>
              <a:buChar char="-"/>
            </a:pPr>
            <a:r>
              <a:rPr lang="en-US" dirty="0" smtClean="0"/>
              <a:t>AAD</a:t>
            </a:r>
            <a:r>
              <a:rPr lang="en-US" dirty="0"/>
              <a:t>, type 1 </a:t>
            </a:r>
            <a:r>
              <a:rPr lang="en-US" dirty="0" smtClean="0"/>
              <a:t>DM, </a:t>
            </a:r>
            <a:r>
              <a:rPr lang="en-US" dirty="0"/>
              <a:t>and autoimmune </a:t>
            </a:r>
            <a:r>
              <a:rPr lang="en-US" dirty="0" smtClean="0"/>
              <a:t>thyroid disease</a:t>
            </a:r>
            <a:r>
              <a:rPr lang="en-US" dirty="0"/>
              <a:t>.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Other </a:t>
            </a:r>
            <a:r>
              <a:rPr lang="en-US" dirty="0"/>
              <a:t>endocrine and </a:t>
            </a:r>
            <a:r>
              <a:rPr lang="en-US" dirty="0" err="1"/>
              <a:t>nonendocrine</a:t>
            </a:r>
            <a:r>
              <a:rPr lang="en-US" dirty="0"/>
              <a:t> disorders </a:t>
            </a:r>
            <a:r>
              <a:rPr lang="en-US" dirty="0" smtClean="0"/>
              <a:t>are associated </a:t>
            </a:r>
            <a:r>
              <a:rPr lang="en-US" dirty="0"/>
              <a:t>with </a:t>
            </a:r>
            <a:r>
              <a:rPr lang="en-US" dirty="0" smtClean="0"/>
              <a:t>APS-2. 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126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APS2: Treatment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treatment of </a:t>
            </a:r>
            <a:r>
              <a:rPr lang="en-US" dirty="0" smtClean="0"/>
              <a:t>APS 2 </a:t>
            </a:r>
            <a:r>
              <a:rPr lang="en-US" dirty="0"/>
              <a:t>includes </a:t>
            </a:r>
            <a:r>
              <a:rPr lang="en-US" dirty="0" smtClean="0"/>
              <a:t>early diagnosis </a:t>
            </a:r>
            <a:r>
              <a:rPr lang="en-US" dirty="0"/>
              <a:t>of associated disorders and long-term </a:t>
            </a:r>
            <a:r>
              <a:rPr lang="en-US" dirty="0" smtClean="0"/>
              <a:t>follow up.</a:t>
            </a:r>
          </a:p>
          <a:p>
            <a:r>
              <a:rPr lang="en-US" dirty="0"/>
              <a:t>Patients with suspected </a:t>
            </a:r>
            <a:r>
              <a:rPr lang="en-US" dirty="0" smtClean="0"/>
              <a:t>AAD and hypothyroidism </a:t>
            </a:r>
            <a:r>
              <a:rPr lang="en-US" dirty="0"/>
              <a:t>should be evaluated and treated </a:t>
            </a:r>
            <a:r>
              <a:rPr lang="en-US" dirty="0" smtClean="0"/>
              <a:t>for adrenal </a:t>
            </a:r>
            <a:r>
              <a:rPr lang="en-US" dirty="0"/>
              <a:t>insufficiency before replacement of thyroid </a:t>
            </a:r>
            <a:r>
              <a:rPr lang="en-US" dirty="0" smtClean="0"/>
              <a:t>hormones to </a:t>
            </a:r>
            <a:r>
              <a:rPr lang="en-US" dirty="0"/>
              <a:t>avoid </a:t>
            </a:r>
            <a:r>
              <a:rPr lang="en-US" dirty="0" err="1"/>
              <a:t>Addisonian</a:t>
            </a:r>
            <a:r>
              <a:rPr lang="en-US" dirty="0"/>
              <a:t> crisis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420579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6308</TotalTime>
  <Words>3378</Words>
  <Application>Microsoft Office PowerPoint</Application>
  <PresentationFormat>عرض على الشاشة (3:4)‏</PresentationFormat>
  <Paragraphs>319</Paragraphs>
  <Slides>59</Slides>
  <Notes>36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59</vt:i4>
      </vt:variant>
    </vt:vector>
  </HeadingPairs>
  <TitlesOfParts>
    <vt:vector size="60" baseType="lpstr">
      <vt:lpstr>نسق Office</vt:lpstr>
      <vt:lpstr>Immunologic endocrine diseases</vt:lpstr>
      <vt:lpstr>Learning outcomes</vt:lpstr>
      <vt:lpstr>Endocrine glands</vt:lpstr>
      <vt:lpstr>Endocrine glands</vt:lpstr>
      <vt:lpstr>Endocrine glands</vt:lpstr>
      <vt:lpstr>Endocrine glands</vt:lpstr>
      <vt:lpstr>Endocrine autoimmunity</vt:lpstr>
      <vt:lpstr>Mechanisms of autoimmune tissue injury </vt:lpstr>
      <vt:lpstr>Autoimmune disease of the pancreas: Diabetes Mellitus </vt:lpstr>
      <vt:lpstr>Diabetes Mellitus: Etiology</vt:lpstr>
      <vt:lpstr>Diabetes Mellitus: Etiology</vt:lpstr>
      <vt:lpstr>Diabetes Mellitus: Pathophysiology</vt:lpstr>
      <vt:lpstr>Diabetes Mellitus: Pathophysiology</vt:lpstr>
      <vt:lpstr>Diabetes Mellitus: Pathophysiology</vt:lpstr>
      <vt:lpstr>Clinical features</vt:lpstr>
      <vt:lpstr>Laboratory findings</vt:lpstr>
      <vt:lpstr>Diagnosis &amp; treatment</vt:lpstr>
      <vt:lpstr>Autoimmune thyroid diseases: Graves disease</vt:lpstr>
      <vt:lpstr>Graves disease</vt:lpstr>
      <vt:lpstr>عرض تقديمي في PowerPoint</vt:lpstr>
      <vt:lpstr>Graves disease: Pathogenesis</vt:lpstr>
      <vt:lpstr>عرض تقديمي في PowerPoint</vt:lpstr>
      <vt:lpstr>Pathogenesis</vt:lpstr>
      <vt:lpstr>Clinical features</vt:lpstr>
      <vt:lpstr>Laboratory findings</vt:lpstr>
      <vt:lpstr>Diagnosis &amp; Treatment</vt:lpstr>
      <vt:lpstr>Autoimmune thyroid diseases: Hashimoto’s Disease</vt:lpstr>
      <vt:lpstr>Hashimoto’s Disease: Pathogenesis</vt:lpstr>
      <vt:lpstr>Pathogenesis</vt:lpstr>
      <vt:lpstr>Pathogenesis</vt:lpstr>
      <vt:lpstr>Clinical features</vt:lpstr>
      <vt:lpstr>Laboratory findings</vt:lpstr>
      <vt:lpstr>Diagnosis &amp; Treatment</vt:lpstr>
      <vt:lpstr>Autoimmune disease of the adrenal gland: Addison’s disease</vt:lpstr>
      <vt:lpstr>Addison’s disease</vt:lpstr>
      <vt:lpstr>Addison’s disease: Pathogenesis</vt:lpstr>
      <vt:lpstr>Clinical features</vt:lpstr>
      <vt:lpstr>Laboratory findings</vt:lpstr>
      <vt:lpstr>Diagnosis and treatment</vt:lpstr>
      <vt:lpstr>Autoimmune parathyroid disease: Idiopathic hypoparathyroidism. </vt:lpstr>
      <vt:lpstr>Idiopathic hypoparathyroidism: Pathogenesis</vt:lpstr>
      <vt:lpstr>Idiopathic hypoparathyroidism</vt:lpstr>
      <vt:lpstr>Chvostek’s &amp;Trousseau’s signs</vt:lpstr>
      <vt:lpstr>Premature ovarian failure POF</vt:lpstr>
      <vt:lpstr>عرض تقديمي في PowerPoint</vt:lpstr>
      <vt:lpstr>Premature ovarian failure POF</vt:lpstr>
      <vt:lpstr>Premature ovarian failure POF</vt:lpstr>
      <vt:lpstr>Clinical features</vt:lpstr>
      <vt:lpstr>Treatment</vt:lpstr>
      <vt:lpstr>Autoimmune polyendocrine syndromes APS</vt:lpstr>
      <vt:lpstr>Autoimmune polyendocrine syndromes APS</vt:lpstr>
      <vt:lpstr>APS: Pathogenesis</vt:lpstr>
      <vt:lpstr>APS: Pathogenesis</vt:lpstr>
      <vt:lpstr>APS: Immunogenesis</vt:lpstr>
      <vt:lpstr>Autoimmune polyendocrine syndrome type 1</vt:lpstr>
      <vt:lpstr>APS 1</vt:lpstr>
      <vt:lpstr>APS 1: Treatment</vt:lpstr>
      <vt:lpstr>Autoimmune polyendocrine syndrome type 2</vt:lpstr>
      <vt:lpstr>APS2: Treatment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Immunologic endocrine diseases</dc:title>
  <dc:creator>Anon</dc:creator>
  <cp:lastModifiedBy>Malak</cp:lastModifiedBy>
  <cp:revision>121</cp:revision>
  <dcterms:created xsi:type="dcterms:W3CDTF">2021-11-12T08:33:29Z</dcterms:created>
  <dcterms:modified xsi:type="dcterms:W3CDTF">2022-11-12T08:58:09Z</dcterms:modified>
</cp:coreProperties>
</file>