
<file path=[Content_Types].xml><?xml version="1.0" encoding="utf-8"?>
<Types xmlns="http://schemas.openxmlformats.org/package/2006/content-types">
  <Default Extension="gif" ContentType="image/gif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9.jpg" ContentType="image/jpeg"/>
  <Override PartName="/ppt/notesSlides/notesSlide3.xml" ContentType="application/vnd.openxmlformats-officedocument.presentationml.notesSlide+xml"/>
  <Override PartName="/ppt/media/image30.jpg" ContentType="image/jpeg"/>
  <Override PartName="/ppt/media/image31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360" r:id="rId4"/>
    <p:sldId id="361" r:id="rId5"/>
    <p:sldId id="259" r:id="rId6"/>
    <p:sldId id="258" r:id="rId7"/>
    <p:sldId id="260" r:id="rId8"/>
    <p:sldId id="362" r:id="rId9"/>
    <p:sldId id="363" r:id="rId10"/>
    <p:sldId id="262" r:id="rId11"/>
    <p:sldId id="364" r:id="rId12"/>
    <p:sldId id="261" r:id="rId13"/>
    <p:sldId id="264" r:id="rId14"/>
    <p:sldId id="266" r:id="rId15"/>
    <p:sldId id="267" r:id="rId16"/>
    <p:sldId id="350" r:id="rId17"/>
    <p:sldId id="365" r:id="rId18"/>
    <p:sldId id="268" r:id="rId19"/>
    <p:sldId id="270" r:id="rId20"/>
    <p:sldId id="272" r:id="rId21"/>
    <p:sldId id="273" r:id="rId22"/>
    <p:sldId id="290" r:id="rId23"/>
    <p:sldId id="357" r:id="rId24"/>
    <p:sldId id="351" r:id="rId25"/>
    <p:sldId id="353" r:id="rId26"/>
    <p:sldId id="354" r:id="rId27"/>
    <p:sldId id="355" r:id="rId28"/>
    <p:sldId id="356" r:id="rId29"/>
    <p:sldId id="292" r:id="rId30"/>
    <p:sldId id="293" r:id="rId31"/>
    <p:sldId id="346" r:id="rId32"/>
    <p:sldId id="294" r:id="rId33"/>
    <p:sldId id="295" r:id="rId34"/>
    <p:sldId id="296" r:id="rId35"/>
    <p:sldId id="347" r:id="rId36"/>
    <p:sldId id="299" r:id="rId37"/>
    <p:sldId id="300" r:id="rId38"/>
    <p:sldId id="301" r:id="rId39"/>
    <p:sldId id="302" r:id="rId40"/>
    <p:sldId id="303" r:id="rId41"/>
    <p:sldId id="304" r:id="rId42"/>
    <p:sldId id="348" r:id="rId43"/>
    <p:sldId id="306" r:id="rId44"/>
    <p:sldId id="307" r:id="rId45"/>
    <p:sldId id="308" r:id="rId46"/>
    <p:sldId id="309" r:id="rId47"/>
    <p:sldId id="311" r:id="rId48"/>
    <p:sldId id="312" r:id="rId49"/>
    <p:sldId id="313" r:id="rId50"/>
    <p:sldId id="314" r:id="rId51"/>
    <p:sldId id="315" r:id="rId52"/>
    <p:sldId id="318" r:id="rId53"/>
    <p:sldId id="319" r:id="rId54"/>
    <p:sldId id="320" r:id="rId55"/>
    <p:sldId id="327" r:id="rId56"/>
    <p:sldId id="328" r:id="rId57"/>
    <p:sldId id="335" r:id="rId58"/>
    <p:sldId id="358" r:id="rId59"/>
    <p:sldId id="359" r:id="rId60"/>
  </p:sldIdLst>
  <p:sldSz cx="10693400" cy="7562850"/>
  <p:notesSz cx="10693400" cy="7562850"/>
  <p:defaultTextStyle>
    <a:defPPr>
      <a:defRPr lang="en-US"/>
    </a:defPPr>
    <a:lvl1pPr marL="0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40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76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113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149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188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228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264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303" algn="l" defTabSz="91407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26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B1EF4D-D384-45CC-86C3-356C968A5FD7}" type="datetimeFigureOut">
              <a:rPr lang="en-US" smtClean="0"/>
              <a:t>2/15/2021</a:t>
            </a:fld>
            <a:endParaRPr lang="en-US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2F83D-9F1F-4608-9AB5-9DEE7876D4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50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7040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4076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1113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8149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188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228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264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303" algn="l" defTabSz="91407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C2F83D-9F1F-4608-9AB5-9DEE7876D4F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695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69900" marR="5080" indent="-457200">
              <a:lnSpc>
                <a:spcPct val="96400"/>
              </a:lnSpc>
              <a:spcBef>
                <a:spcPts val="20"/>
              </a:spcBef>
              <a:buFont typeface="Wingdings" pitchFamily="2" charset="2"/>
              <a:buChar char="§"/>
            </a:pPr>
            <a:r>
              <a:rPr lang="en-US" sz="1200" spc="10" dirty="0">
                <a:solidFill>
                  <a:srgbClr val="211E0F"/>
                </a:solidFill>
                <a:latin typeface="+mn-lt"/>
                <a:cs typeface="Calibri"/>
              </a:rPr>
              <a:t>The </a:t>
            </a:r>
            <a:r>
              <a:rPr lang="en-US" sz="1200" spc="15" dirty="0">
                <a:solidFill>
                  <a:srgbClr val="211E0F"/>
                </a:solidFill>
                <a:latin typeface="+mn-lt"/>
                <a:cs typeface="Calibri"/>
              </a:rPr>
              <a:t>Act </a:t>
            </a:r>
            <a:r>
              <a:rPr lang="en-US" sz="1200" spc="5" dirty="0">
                <a:solidFill>
                  <a:srgbClr val="211E0F"/>
                </a:solidFill>
                <a:latin typeface="+mn-lt"/>
                <a:cs typeface="Calibri"/>
              </a:rPr>
              <a:t>applies </a:t>
            </a:r>
            <a:r>
              <a:rPr lang="en-US" sz="1200" spc="-5" dirty="0">
                <a:solidFill>
                  <a:srgbClr val="211E0F"/>
                </a:solidFill>
                <a:latin typeface="+mn-lt"/>
                <a:cs typeface="Calibri"/>
              </a:rPr>
              <a:t>to </a:t>
            </a:r>
            <a:r>
              <a:rPr lang="en-US" sz="1200" spc="5" dirty="0">
                <a:solidFill>
                  <a:srgbClr val="211E0F"/>
                </a:solidFill>
                <a:latin typeface="+mn-lt"/>
                <a:cs typeface="Calibri"/>
              </a:rPr>
              <a:t>all </a:t>
            </a:r>
            <a:r>
              <a:rPr lang="en-US" sz="1200" spc="10" dirty="0">
                <a:solidFill>
                  <a:srgbClr val="211E0F"/>
                </a:solidFill>
                <a:latin typeface="+mn-lt"/>
                <a:cs typeface="Calibri"/>
              </a:rPr>
              <a:t>medical and health research on  </a:t>
            </a:r>
            <a:r>
              <a:rPr lang="en-US" sz="1200" u="heavy" spc="15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human </a:t>
            </a:r>
            <a:r>
              <a:rPr lang="en-US" sz="1200" u="heavy" spc="10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beings, </a:t>
            </a:r>
            <a:r>
              <a:rPr lang="en-US" sz="1200" u="heavy" spc="15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human </a:t>
            </a:r>
            <a:r>
              <a:rPr lang="en-US" sz="1200" u="heavy" spc="10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biological </a:t>
            </a:r>
            <a:r>
              <a:rPr lang="en-US" sz="1200" u="heavy" spc="5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material </a:t>
            </a:r>
            <a:r>
              <a:rPr lang="en-US" sz="1200" u="heavy" spc="10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or personal </a:t>
            </a:r>
            <a:r>
              <a:rPr lang="en-US" sz="1200" spc="10" dirty="0">
                <a:solidFill>
                  <a:srgbClr val="211E0F"/>
                </a:solidFill>
                <a:latin typeface="+mn-lt"/>
                <a:cs typeface="Calibri"/>
              </a:rPr>
              <a:t> </a:t>
            </a:r>
            <a:r>
              <a:rPr lang="en-US" sz="1200" u="heavy" spc="10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health </a:t>
            </a:r>
            <a:r>
              <a:rPr lang="en-US" sz="1200" u="heavy" spc="5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+mn-lt"/>
                <a:cs typeface="Calibri"/>
              </a:rPr>
              <a:t>data</a:t>
            </a:r>
            <a:endParaRPr lang="en-US" sz="1200" spc="5" dirty="0">
              <a:solidFill>
                <a:srgbClr val="211E0F"/>
              </a:solidFill>
              <a:latin typeface="+mn-lt"/>
              <a:cs typeface="Calibri"/>
            </a:endParaRPr>
          </a:p>
          <a:p>
            <a:pPr marL="469900" marR="5080" indent="-457200">
              <a:lnSpc>
                <a:spcPct val="96400"/>
              </a:lnSpc>
              <a:spcBef>
                <a:spcPts val="20"/>
              </a:spcBef>
              <a:buFont typeface="Wingdings" pitchFamily="2" charset="2"/>
              <a:buChar char="§"/>
            </a:pPr>
            <a:endParaRPr lang="en-US" sz="1200" spc="5" dirty="0">
              <a:solidFill>
                <a:srgbClr val="211E0F"/>
              </a:solidFill>
              <a:latin typeface="+mn-lt"/>
              <a:cs typeface="Calibri"/>
            </a:endParaRPr>
          </a:p>
          <a:p>
            <a:pPr marL="469900" marR="5080" indent="-457200">
              <a:lnSpc>
                <a:spcPct val="96400"/>
              </a:lnSpc>
              <a:spcBef>
                <a:spcPts val="20"/>
              </a:spcBef>
              <a:buFont typeface="Wingdings" pitchFamily="2" charset="2"/>
              <a:buChar char="§"/>
            </a:pPr>
            <a:r>
              <a:rPr lang="en-US" sz="1200" spc="10" dirty="0">
                <a:solidFill>
                  <a:srgbClr val="211E0F"/>
                </a:solidFill>
                <a:latin typeface="+mn-lt"/>
                <a:cs typeface="Calibri"/>
              </a:rPr>
              <a:t>Such research also </a:t>
            </a:r>
            <a:r>
              <a:rPr lang="en-US" sz="1200" spc="5" dirty="0">
                <a:solidFill>
                  <a:srgbClr val="211E0F"/>
                </a:solidFill>
                <a:latin typeface="+mn-lt"/>
                <a:cs typeface="Calibri"/>
              </a:rPr>
              <a:t>includes pilot </a:t>
            </a:r>
            <a:r>
              <a:rPr lang="en-US" sz="1200" dirty="0">
                <a:solidFill>
                  <a:srgbClr val="211E0F"/>
                </a:solidFill>
                <a:latin typeface="+mn-lt"/>
                <a:cs typeface="Calibri"/>
              </a:rPr>
              <a:t>studies </a:t>
            </a:r>
            <a:r>
              <a:rPr lang="en-US" sz="1200" spc="10" dirty="0">
                <a:solidFill>
                  <a:srgbClr val="211E0F"/>
                </a:solidFill>
                <a:latin typeface="+mn-lt"/>
                <a:cs typeface="Calibri"/>
              </a:rPr>
              <a:t>and  </a:t>
            </a:r>
            <a:r>
              <a:rPr lang="en-US" sz="1200" dirty="0">
                <a:solidFill>
                  <a:srgbClr val="211E0F"/>
                </a:solidFill>
                <a:latin typeface="+mn-lt"/>
                <a:cs typeface="Calibri"/>
              </a:rPr>
              <a:t>experimental</a:t>
            </a:r>
            <a:r>
              <a:rPr lang="en-US" sz="1200" spc="50" dirty="0">
                <a:solidFill>
                  <a:srgbClr val="211E0F"/>
                </a:solidFill>
                <a:latin typeface="+mn-lt"/>
                <a:cs typeface="Calibri"/>
              </a:rPr>
              <a:t> </a:t>
            </a:r>
            <a:r>
              <a:rPr lang="en-US" sz="1200" spc="10" dirty="0">
                <a:solidFill>
                  <a:srgbClr val="211E0F"/>
                </a:solidFill>
                <a:latin typeface="+mn-lt"/>
                <a:cs typeface="Calibri"/>
              </a:rPr>
              <a:t>treatments</a:t>
            </a:r>
            <a:endParaRPr lang="en-US" sz="1200" dirty="0">
              <a:latin typeface="+mn-lt"/>
              <a:cs typeface="Calibri"/>
            </a:endParaRPr>
          </a:p>
          <a:p>
            <a:endParaRPr lang="en-US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2F83D-9F1F-4608-9AB5-9DEE7876D4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2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is Evidence Based Medicine?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D24AE-BF6E-437E-BAA7-EDD367DDEE4D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0998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It is the care of patients using the best available research evidence to guide clinical decision making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As shown in this figure 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D24AE-BF6E-437E-BAA7-EDD367DDEE4D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5350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pyramid</a:t>
            </a:r>
            <a:r>
              <a:rPr lang="en-US" baseline="0" dirty="0"/>
              <a:t> illustrates different </a:t>
            </a:r>
            <a:r>
              <a:rPr lang="en-US" dirty="0"/>
              <a:t>levels of evidence.</a:t>
            </a:r>
          </a:p>
          <a:p>
            <a:r>
              <a:rPr lang="en-US" dirty="0"/>
              <a:t>Evidence</a:t>
            </a:r>
            <a:r>
              <a:rPr lang="en-US" baseline="0" dirty="0"/>
              <a:t> levels are A, B, C, D, E and M</a:t>
            </a:r>
          </a:p>
          <a:p>
            <a:r>
              <a:rPr lang="en-US" baseline="0" dirty="0"/>
              <a:t>The strongest evidence is level A, such as meta-analysis</a:t>
            </a:r>
          </a:p>
          <a:p>
            <a:r>
              <a:rPr lang="en-US" baseline="0" dirty="0"/>
              <a:t>The weakest is level M such as manufacturers’ recommendation 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D24AE-BF6E-437E-BAA7-EDD367DDEE4D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8094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41688" y="566738"/>
            <a:ext cx="4010025" cy="28368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</a:t>
            </a:r>
            <a:r>
              <a:rPr lang="en-US" baseline="0" dirty="0"/>
              <a:t> another way to classify levels of evidence from 1 to 5</a:t>
            </a:r>
          </a:p>
          <a:p>
            <a:r>
              <a:rPr lang="en-US" baseline="0" dirty="0"/>
              <a:t>Level one includes meta-analysis and randomized controlled trials</a:t>
            </a:r>
          </a:p>
          <a:p>
            <a:r>
              <a:rPr lang="en-US" baseline="0" dirty="0"/>
              <a:t>Level 5 includes case reports, expert opinions and personal observations</a:t>
            </a: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3D24AE-BF6E-437E-BAA7-EDD367DDEE4D}" type="slidenum">
              <a:rPr lang="nb-NO" smtClean="0"/>
              <a:t>28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3654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6"/>
            <a:ext cx="9089390" cy="500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200"/>
            <a:ext cx="7485380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2161" y="802083"/>
            <a:ext cx="8649075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A0D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7418" y="1871935"/>
            <a:ext cx="8258573" cy="384721"/>
          </a:xfrm>
        </p:spPr>
        <p:txBody>
          <a:bodyPr lIns="0" tIns="0" rIns="0" bIns="0"/>
          <a:lstStyle>
            <a:lvl1pPr>
              <a:defRPr sz="2500" b="0" i="0">
                <a:solidFill>
                  <a:srgbClr val="211E0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2161" y="802083"/>
            <a:ext cx="8649075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A0D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9"/>
            <a:ext cx="4651629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9"/>
            <a:ext cx="4651629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2161" y="802083"/>
            <a:ext cx="8649075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00A0D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2161" y="802086"/>
            <a:ext cx="8649075" cy="5001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50" b="1" i="0">
                <a:solidFill>
                  <a:srgbClr val="00A0D4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7418" y="1871935"/>
            <a:ext cx="8258573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211E0F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3"/>
            <a:ext cx="342188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3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2/15/2021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3"/>
            <a:ext cx="245948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040">
        <a:defRPr>
          <a:latin typeface="+mn-lt"/>
          <a:ea typeface="+mn-ea"/>
          <a:cs typeface="+mn-cs"/>
        </a:defRPr>
      </a:lvl2pPr>
      <a:lvl3pPr marL="914076">
        <a:defRPr>
          <a:latin typeface="+mn-lt"/>
          <a:ea typeface="+mn-ea"/>
          <a:cs typeface="+mn-cs"/>
        </a:defRPr>
      </a:lvl3pPr>
      <a:lvl4pPr marL="1371113">
        <a:defRPr>
          <a:latin typeface="+mn-lt"/>
          <a:ea typeface="+mn-ea"/>
          <a:cs typeface="+mn-cs"/>
        </a:defRPr>
      </a:lvl4pPr>
      <a:lvl5pPr marL="1828149">
        <a:defRPr>
          <a:latin typeface="+mn-lt"/>
          <a:ea typeface="+mn-ea"/>
          <a:cs typeface="+mn-cs"/>
        </a:defRPr>
      </a:lvl5pPr>
      <a:lvl6pPr marL="2285188">
        <a:defRPr>
          <a:latin typeface="+mn-lt"/>
          <a:ea typeface="+mn-ea"/>
          <a:cs typeface="+mn-cs"/>
        </a:defRPr>
      </a:lvl6pPr>
      <a:lvl7pPr marL="2742228">
        <a:defRPr>
          <a:latin typeface="+mn-lt"/>
          <a:ea typeface="+mn-ea"/>
          <a:cs typeface="+mn-cs"/>
        </a:defRPr>
      </a:lvl7pPr>
      <a:lvl8pPr marL="3199264">
        <a:defRPr>
          <a:latin typeface="+mn-lt"/>
          <a:ea typeface="+mn-ea"/>
          <a:cs typeface="+mn-cs"/>
        </a:defRPr>
      </a:lvl8pPr>
      <a:lvl9pPr marL="3656303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040">
        <a:defRPr>
          <a:latin typeface="+mn-lt"/>
          <a:ea typeface="+mn-ea"/>
          <a:cs typeface="+mn-cs"/>
        </a:defRPr>
      </a:lvl2pPr>
      <a:lvl3pPr marL="914076">
        <a:defRPr>
          <a:latin typeface="+mn-lt"/>
          <a:ea typeface="+mn-ea"/>
          <a:cs typeface="+mn-cs"/>
        </a:defRPr>
      </a:lvl3pPr>
      <a:lvl4pPr marL="1371113">
        <a:defRPr>
          <a:latin typeface="+mn-lt"/>
          <a:ea typeface="+mn-ea"/>
          <a:cs typeface="+mn-cs"/>
        </a:defRPr>
      </a:lvl4pPr>
      <a:lvl5pPr marL="1828149">
        <a:defRPr>
          <a:latin typeface="+mn-lt"/>
          <a:ea typeface="+mn-ea"/>
          <a:cs typeface="+mn-cs"/>
        </a:defRPr>
      </a:lvl5pPr>
      <a:lvl6pPr marL="2285188">
        <a:defRPr>
          <a:latin typeface="+mn-lt"/>
          <a:ea typeface="+mn-ea"/>
          <a:cs typeface="+mn-cs"/>
        </a:defRPr>
      </a:lvl6pPr>
      <a:lvl7pPr marL="2742228">
        <a:defRPr>
          <a:latin typeface="+mn-lt"/>
          <a:ea typeface="+mn-ea"/>
          <a:cs typeface="+mn-cs"/>
        </a:defRPr>
      </a:lvl7pPr>
      <a:lvl8pPr marL="3199264">
        <a:defRPr>
          <a:latin typeface="+mn-lt"/>
          <a:ea typeface="+mn-ea"/>
          <a:cs typeface="+mn-cs"/>
        </a:defRPr>
      </a:lvl8pPr>
      <a:lvl9pPr marL="3656303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3.jp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3.jp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jpg"/><Relationship Id="rId7" Type="http://schemas.openxmlformats.org/officeDocument/2006/relationships/image" Target="../media/image54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jp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7" Type="http://schemas.openxmlformats.org/officeDocument/2006/relationships/image" Target="../media/image64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3089" y="1873378"/>
            <a:ext cx="8245474" cy="4321175"/>
          </a:xfrm>
          <a:custGeom>
            <a:avLst/>
            <a:gdLst/>
            <a:ahLst/>
            <a:cxnLst/>
            <a:rect l="l" t="t" r="r" b="b"/>
            <a:pathLst>
              <a:path w="8245475" h="4321175">
                <a:moveTo>
                  <a:pt x="0" y="0"/>
                </a:moveTo>
                <a:lnTo>
                  <a:pt x="0" y="4320552"/>
                </a:lnTo>
                <a:lnTo>
                  <a:pt x="8244852" y="4320552"/>
                </a:lnTo>
                <a:lnTo>
                  <a:pt x="8244852" y="0"/>
                </a:lnTo>
                <a:lnTo>
                  <a:pt x="0" y="0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44612" y="6222885"/>
            <a:ext cx="8241804" cy="2133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450222" y="3407493"/>
            <a:ext cx="5703570" cy="1183011"/>
          </a:xfrm>
          <a:prstGeom prst="rect">
            <a:avLst/>
          </a:prstGeom>
        </p:spPr>
        <p:txBody>
          <a:bodyPr vert="horz" wrap="square" lIns="0" tIns="13330" rIns="0" bIns="0" rtlCol="0">
            <a:spAutoFit/>
          </a:bodyPr>
          <a:lstStyle/>
          <a:p>
            <a:pPr marL="12696" algn="ctr">
              <a:spcBef>
                <a:spcPts val="105"/>
              </a:spcBef>
            </a:pPr>
            <a:r>
              <a:rPr lang="en-US" sz="3800" spc="-5" dirty="0">
                <a:solidFill>
                  <a:srgbClr val="FFFFFF"/>
                </a:solidFill>
                <a:latin typeface="Calibri"/>
                <a:cs typeface="Calibri"/>
              </a:rPr>
              <a:t>Introduction and </a:t>
            </a:r>
            <a:r>
              <a:rPr sz="3800" spc="-5" dirty="0">
                <a:solidFill>
                  <a:srgbClr val="FFFFFF"/>
                </a:solidFill>
                <a:latin typeface="Calibri"/>
                <a:cs typeface="Calibri"/>
              </a:rPr>
              <a:t>Methods in medical</a:t>
            </a:r>
            <a:r>
              <a:rPr sz="38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spc="-10" dirty="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1307" y="6495052"/>
            <a:ext cx="3581400" cy="868828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 algn="ctr">
              <a:spcBef>
                <a:spcPts val="95"/>
              </a:spcBef>
            </a:pPr>
            <a:r>
              <a:rPr lang="en-US" b="1" spc="-5" dirty="0">
                <a:solidFill>
                  <a:srgbClr val="605046"/>
                </a:solidFill>
                <a:latin typeface="Calibri"/>
                <a:cs typeface="Calibri"/>
              </a:rPr>
              <a:t>Mohammed </a:t>
            </a:r>
            <a:r>
              <a:rPr lang="en-US" b="1" spc="-5" dirty="0" err="1">
                <a:solidFill>
                  <a:srgbClr val="605046"/>
                </a:solidFill>
                <a:latin typeface="Calibri"/>
                <a:cs typeface="Calibri"/>
              </a:rPr>
              <a:t>Zimmo</a:t>
            </a:r>
            <a:endParaRPr lang="en-US" b="1" spc="-5" dirty="0">
              <a:solidFill>
                <a:srgbClr val="605046"/>
              </a:solidFill>
              <a:latin typeface="Calibri"/>
              <a:cs typeface="Calibri"/>
            </a:endParaRPr>
          </a:p>
          <a:p>
            <a:pPr marL="12696" algn="ctr">
              <a:spcBef>
                <a:spcPts val="95"/>
              </a:spcBef>
            </a:pPr>
            <a:r>
              <a:rPr lang="en-US" b="1" spc="-5" dirty="0">
                <a:solidFill>
                  <a:srgbClr val="605046"/>
                </a:solidFill>
                <a:latin typeface="Calibri"/>
                <a:cs typeface="Calibri"/>
              </a:rPr>
              <a:t>PhD</a:t>
            </a:r>
          </a:p>
          <a:p>
            <a:pPr marL="12696" algn="ctr">
              <a:spcBef>
                <a:spcPts val="95"/>
              </a:spcBef>
            </a:pPr>
            <a:r>
              <a:rPr lang="en-US" b="1" spc="-5" dirty="0">
                <a:solidFill>
                  <a:srgbClr val="605046"/>
                </a:solidFill>
                <a:latin typeface="Calibri"/>
                <a:cs typeface="Calibri"/>
              </a:rPr>
              <a:t>Al </a:t>
            </a:r>
            <a:r>
              <a:rPr lang="en-US" b="1" spc="-5" dirty="0" err="1">
                <a:solidFill>
                  <a:srgbClr val="605046"/>
                </a:solidFill>
                <a:latin typeface="Calibri"/>
                <a:cs typeface="Calibri"/>
              </a:rPr>
              <a:t>Azhar</a:t>
            </a:r>
            <a:r>
              <a:rPr lang="en-US" b="1" spc="-5" dirty="0">
                <a:solidFill>
                  <a:srgbClr val="605046"/>
                </a:solidFill>
                <a:latin typeface="Calibri"/>
                <a:cs typeface="Calibri"/>
              </a:rPr>
              <a:t> University</a:t>
            </a:r>
            <a:endParaRPr b="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721" y="671704"/>
            <a:ext cx="5019675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5" dirty="0"/>
              <a:t>What </a:t>
            </a:r>
            <a:r>
              <a:rPr spc="-25" dirty="0"/>
              <a:t>characterizes </a:t>
            </a:r>
            <a:r>
              <a:rPr spc="-21" dirty="0"/>
              <a:t>research?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54362" y="1885649"/>
            <a:ext cx="4390390" cy="4445443"/>
          </a:xfrm>
          <a:prstGeom prst="rect">
            <a:avLst/>
          </a:prstGeom>
        </p:spPr>
        <p:txBody>
          <a:bodyPr vert="horz" wrap="square" lIns="0" tIns="13330" rIns="0" bIns="0" rtlCol="0">
            <a:spAutoFit/>
          </a:bodyPr>
          <a:lstStyle/>
          <a:p>
            <a:pPr marL="228518" indent="-216458">
              <a:lnSpc>
                <a:spcPct val="150000"/>
              </a:lnSpc>
              <a:spcBef>
                <a:spcPts val="105"/>
              </a:spcBef>
              <a:buChar char="-"/>
              <a:tabLst>
                <a:tab pos="229154" algn="l"/>
              </a:tabLst>
            </a:pP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Searching </a:t>
            </a:r>
            <a:r>
              <a:rPr sz="3200" spc="-30" dirty="0">
                <a:solidFill>
                  <a:srgbClr val="211E0F"/>
                </a:solidFill>
                <a:latin typeface="Calibri"/>
                <a:cs typeface="Calibri"/>
              </a:rPr>
              <a:t>for</a:t>
            </a:r>
            <a:r>
              <a:rPr sz="3200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211E0F"/>
                </a:solidFill>
                <a:latin typeface="Calibri"/>
                <a:cs typeface="Calibri"/>
              </a:rPr>
              <a:t>knowledge</a:t>
            </a:r>
            <a:endParaRPr sz="3200" dirty="0">
              <a:latin typeface="Calibri"/>
              <a:cs typeface="Calibri"/>
            </a:endParaRPr>
          </a:p>
          <a:p>
            <a:pPr marL="228518" indent="-216458">
              <a:lnSpc>
                <a:spcPct val="150000"/>
              </a:lnSpc>
              <a:spcBef>
                <a:spcPts val="5"/>
              </a:spcBef>
              <a:buChar char="-"/>
              <a:tabLst>
                <a:tab pos="229154" algn="l"/>
              </a:tabLst>
            </a:pPr>
            <a:r>
              <a:rPr sz="3200" spc="-5" dirty="0">
                <a:solidFill>
                  <a:srgbClr val="211E0F"/>
                </a:solidFill>
                <a:latin typeface="Calibri"/>
                <a:cs typeface="Calibri"/>
              </a:rPr>
              <a:t>Using </a:t>
            </a:r>
            <a:r>
              <a:rPr sz="3200" dirty="0">
                <a:solidFill>
                  <a:srgbClr val="211E0F"/>
                </a:solidFill>
                <a:latin typeface="Calibri"/>
                <a:cs typeface="Calibri"/>
              </a:rPr>
              <a:t>a </a:t>
            </a: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scientific</a:t>
            </a:r>
            <a:r>
              <a:rPr sz="3200" spc="-2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211E0F"/>
                </a:solidFill>
                <a:latin typeface="Calibri"/>
                <a:cs typeface="Calibri"/>
              </a:rPr>
              <a:t>method</a:t>
            </a:r>
            <a:endParaRPr sz="3200" dirty="0">
              <a:latin typeface="Calibri"/>
              <a:cs typeface="Calibri"/>
            </a:endParaRPr>
          </a:p>
          <a:p>
            <a:pPr marL="228518" indent="-216458">
              <a:lnSpc>
                <a:spcPct val="150000"/>
              </a:lnSpc>
              <a:buChar char="-"/>
              <a:tabLst>
                <a:tab pos="229154" algn="l"/>
              </a:tabLst>
            </a:pPr>
            <a:r>
              <a:rPr sz="3200" spc="-21" dirty="0">
                <a:solidFill>
                  <a:srgbClr val="211E0F"/>
                </a:solidFill>
                <a:latin typeface="Calibri"/>
                <a:cs typeface="Calibri"/>
              </a:rPr>
              <a:t>Systematic</a:t>
            </a: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 approach</a:t>
            </a:r>
            <a:endParaRPr sz="3200" dirty="0">
              <a:latin typeface="Calibri"/>
              <a:cs typeface="Calibri"/>
            </a:endParaRPr>
          </a:p>
          <a:p>
            <a:pPr marL="228518" indent="-216458">
              <a:lnSpc>
                <a:spcPct val="150000"/>
              </a:lnSpc>
              <a:buChar char="-"/>
              <a:tabLst>
                <a:tab pos="229154" algn="l"/>
              </a:tabLst>
            </a:pP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Detailed</a:t>
            </a:r>
            <a:r>
              <a:rPr sz="3200" spc="-2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documentation</a:t>
            </a:r>
            <a:endParaRPr sz="3200" dirty="0">
              <a:latin typeface="Calibri"/>
              <a:cs typeface="Calibri"/>
            </a:endParaRPr>
          </a:p>
          <a:p>
            <a:pPr marL="228518" indent="-216458">
              <a:lnSpc>
                <a:spcPct val="150000"/>
              </a:lnSpc>
              <a:buChar char="-"/>
              <a:tabLst>
                <a:tab pos="229154" algn="l"/>
              </a:tabLst>
            </a:pP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Publication</a:t>
            </a:r>
            <a:endParaRPr sz="3200" dirty="0">
              <a:latin typeface="Calibri"/>
              <a:cs typeface="Calibri"/>
            </a:endParaRPr>
          </a:p>
          <a:p>
            <a:pPr marL="228518" indent="-216458">
              <a:lnSpc>
                <a:spcPct val="150000"/>
              </a:lnSpc>
              <a:buChar char="-"/>
              <a:tabLst>
                <a:tab pos="229154" algn="l"/>
              </a:tabLst>
            </a:pPr>
            <a:r>
              <a:rPr sz="3200" spc="-15" dirty="0">
                <a:solidFill>
                  <a:srgbClr val="211E0F"/>
                </a:solidFill>
                <a:latin typeface="Calibri"/>
                <a:cs typeface="Calibri"/>
              </a:rPr>
              <a:t>Ethical</a:t>
            </a:r>
            <a:r>
              <a:rPr sz="320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200" spc="-5" dirty="0">
                <a:solidFill>
                  <a:srgbClr val="211E0F"/>
                </a:solidFill>
                <a:latin typeface="Calibri"/>
                <a:cs typeface="Calibri"/>
              </a:rPr>
              <a:t>principles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94929" y="4282547"/>
            <a:ext cx="3115516" cy="214455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863" y="2100792"/>
            <a:ext cx="1344507" cy="28570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432017" y="884519"/>
            <a:ext cx="9538008" cy="1901596"/>
          </a:xfrm>
          <a:prstGeom prst="rect">
            <a:avLst/>
          </a:prstGeom>
        </p:spPr>
        <p:txBody>
          <a:bodyPr vert="horz" wrap="square" lIns="0" tIns="673149" rIns="0" bIns="0" rtlCol="0">
            <a:spAutoFit/>
          </a:bodyPr>
          <a:lstStyle/>
          <a:p>
            <a:pPr marL="3797606" marR="5602" indent="-2508396">
              <a:spcBef>
                <a:spcPts val="110"/>
              </a:spcBef>
            </a:pPr>
            <a:r>
              <a:rPr sz="3970" spc="-11" dirty="0"/>
              <a:t>Introduction </a:t>
            </a:r>
            <a:r>
              <a:rPr sz="3970" spc="-28" dirty="0"/>
              <a:t>to </a:t>
            </a:r>
            <a:r>
              <a:rPr sz="3970" spc="-17" dirty="0"/>
              <a:t>Research:</a:t>
            </a:r>
            <a:r>
              <a:rPr sz="3970" spc="-77" dirty="0"/>
              <a:t> </a:t>
            </a:r>
            <a:r>
              <a:rPr sz="3970" spc="-17" dirty="0"/>
              <a:t>General  </a:t>
            </a:r>
            <a:r>
              <a:rPr sz="3970" spc="-6" dirty="0"/>
              <a:t>Concepts</a:t>
            </a:r>
            <a:endParaRPr sz="3970"/>
          </a:p>
        </p:txBody>
      </p:sp>
      <p:sp>
        <p:nvSpPr>
          <p:cNvPr id="4" name="object 4"/>
          <p:cNvSpPr txBox="1"/>
          <p:nvPr/>
        </p:nvSpPr>
        <p:spPr>
          <a:xfrm>
            <a:off x="1736420" y="2764782"/>
            <a:ext cx="7873067" cy="3273434"/>
          </a:xfrm>
          <a:prstGeom prst="rect">
            <a:avLst/>
          </a:prstGeom>
        </p:spPr>
        <p:txBody>
          <a:bodyPr vert="horz" wrap="square" lIns="0" tIns="14706" rIns="0" bIns="0" rtlCol="0">
            <a:spAutoFit/>
          </a:bodyPr>
          <a:lstStyle/>
          <a:p>
            <a:pPr marL="716384" indent="-703079">
              <a:spcBef>
                <a:spcPts val="116"/>
              </a:spcBef>
              <a:buFont typeface="Wingdings"/>
              <a:buChar char=""/>
              <a:tabLst>
                <a:tab pos="716384" algn="l"/>
                <a:tab pos="717085" algn="l"/>
              </a:tabLst>
            </a:pPr>
            <a:r>
              <a:rPr sz="3529" spc="-6" dirty="0">
                <a:solidFill>
                  <a:srgbClr val="FFFFFF"/>
                </a:solidFill>
                <a:latin typeface="Calibri"/>
                <a:cs typeface="Calibri"/>
              </a:rPr>
              <a:t>What </a:t>
            </a:r>
            <a:r>
              <a:rPr sz="3529" dirty="0">
                <a:solidFill>
                  <a:srgbClr val="FFFFFF"/>
                </a:solidFill>
                <a:latin typeface="Calibri"/>
                <a:cs typeface="Calibri"/>
              </a:rPr>
              <a:t>is </a:t>
            </a:r>
            <a:r>
              <a:rPr sz="3529" spc="-11" dirty="0">
                <a:solidFill>
                  <a:srgbClr val="FFFFFF"/>
                </a:solidFill>
                <a:latin typeface="Calibri"/>
                <a:cs typeface="Calibri"/>
              </a:rPr>
              <a:t>research?</a:t>
            </a:r>
            <a:endParaRPr sz="3529" dirty="0">
              <a:latin typeface="Calibri"/>
              <a:cs typeface="Calibri"/>
            </a:endParaRPr>
          </a:p>
          <a:p>
            <a:pPr marL="716384" indent="-703079">
              <a:buFont typeface="Wingdings"/>
              <a:buChar char=""/>
              <a:tabLst>
                <a:tab pos="716384" algn="l"/>
                <a:tab pos="717085" algn="l"/>
              </a:tabLst>
            </a:pPr>
            <a:r>
              <a:rPr sz="3529" spc="-17" dirty="0">
                <a:solidFill>
                  <a:srgbClr val="FFFFFF"/>
                </a:solidFill>
                <a:latin typeface="Calibri"/>
                <a:cs typeface="Calibri"/>
              </a:rPr>
              <a:t>Characteristics </a:t>
            </a:r>
            <a:r>
              <a:rPr sz="3529" spc="-6" dirty="0">
                <a:solidFill>
                  <a:srgbClr val="FFFFFF"/>
                </a:solidFill>
                <a:latin typeface="Calibri"/>
                <a:cs typeface="Calibri"/>
              </a:rPr>
              <a:t>of the Scientific</a:t>
            </a:r>
            <a:r>
              <a:rPr sz="3529" spc="28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29" spc="-6" dirty="0">
                <a:solidFill>
                  <a:srgbClr val="FFFFFF"/>
                </a:solidFill>
                <a:latin typeface="Calibri"/>
                <a:cs typeface="Calibri"/>
              </a:rPr>
              <a:t>Method</a:t>
            </a:r>
            <a:endParaRPr sz="3529" dirty="0">
              <a:latin typeface="Calibri"/>
              <a:cs typeface="Calibri"/>
            </a:endParaRPr>
          </a:p>
          <a:p>
            <a:pPr marL="716384" indent="-703079">
              <a:buFont typeface="Wingdings"/>
              <a:buChar char=""/>
              <a:tabLst>
                <a:tab pos="716384" algn="l"/>
                <a:tab pos="717085" algn="l"/>
              </a:tabLst>
            </a:pPr>
            <a:r>
              <a:rPr sz="3529" spc="-17" dirty="0">
                <a:solidFill>
                  <a:srgbClr val="FFFFFF"/>
                </a:solidFill>
                <a:latin typeface="Calibri"/>
                <a:cs typeface="Calibri"/>
              </a:rPr>
              <a:t>Characteristics </a:t>
            </a:r>
            <a:r>
              <a:rPr sz="3529" spc="-6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3529" spc="-11" dirty="0">
                <a:solidFill>
                  <a:srgbClr val="FFFFFF"/>
                </a:solidFill>
                <a:latin typeface="Calibri"/>
                <a:cs typeface="Calibri"/>
              </a:rPr>
              <a:t>Scientific</a:t>
            </a:r>
            <a:r>
              <a:rPr sz="3529" spc="39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29" spc="-11" dirty="0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endParaRPr sz="3529" dirty="0">
              <a:latin typeface="Calibri"/>
              <a:cs typeface="Calibri"/>
            </a:endParaRPr>
          </a:p>
          <a:p>
            <a:pPr marL="716384" indent="-703079">
              <a:buFont typeface="Wingdings"/>
              <a:buChar char=""/>
              <a:tabLst>
                <a:tab pos="716384" algn="l"/>
                <a:tab pos="717085" algn="l"/>
              </a:tabLst>
            </a:pPr>
            <a:r>
              <a:rPr sz="3529" spc="-11" dirty="0">
                <a:solidFill>
                  <a:srgbClr val="FFFFFF"/>
                </a:solidFill>
                <a:latin typeface="Calibri"/>
                <a:cs typeface="Calibri"/>
              </a:rPr>
              <a:t>General Approaches </a:t>
            </a:r>
            <a:r>
              <a:rPr sz="3529" spc="-22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3529" spc="6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529" spc="-17" dirty="0">
                <a:solidFill>
                  <a:srgbClr val="FFFFFF"/>
                </a:solidFill>
                <a:latin typeface="Calibri"/>
                <a:cs typeface="Calibri"/>
              </a:rPr>
              <a:t>Research</a:t>
            </a:r>
            <a:endParaRPr sz="3529" dirty="0">
              <a:latin typeface="Calibri"/>
              <a:cs typeface="Calibri"/>
            </a:endParaRPr>
          </a:p>
          <a:p>
            <a:pPr marL="14006" marR="2247892">
              <a:buFont typeface="Wingdings"/>
              <a:buChar char=""/>
              <a:tabLst>
                <a:tab pos="716384" algn="l"/>
                <a:tab pos="717085" algn="l"/>
              </a:tabLst>
            </a:pPr>
            <a:r>
              <a:rPr sz="3529" spc="-33" dirty="0">
                <a:solidFill>
                  <a:srgbClr val="FFFFFF"/>
                </a:solidFill>
                <a:latin typeface="Calibri"/>
                <a:cs typeface="Calibri"/>
              </a:rPr>
              <a:t>Types </a:t>
            </a:r>
            <a:r>
              <a:rPr sz="3529" spc="-6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3529" spc="-17" dirty="0">
                <a:solidFill>
                  <a:srgbClr val="FFFFFF"/>
                </a:solidFill>
                <a:latin typeface="Calibri"/>
                <a:cs typeface="Calibri"/>
              </a:rPr>
              <a:t>Research </a:t>
            </a:r>
            <a:r>
              <a:rPr sz="3529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3529" spc="-6" dirty="0">
                <a:solidFill>
                  <a:srgbClr val="FFFFFF"/>
                </a:solidFill>
                <a:latin typeface="Calibri"/>
                <a:cs typeface="Calibri"/>
              </a:rPr>
              <a:t>Public  </a:t>
            </a:r>
            <a:r>
              <a:rPr sz="3529" spc="-17" dirty="0">
                <a:solidFill>
                  <a:srgbClr val="FFFFFF"/>
                </a:solidFill>
                <a:latin typeface="Calibri"/>
                <a:cs typeface="Calibri"/>
              </a:rPr>
              <a:t>Administration</a:t>
            </a:r>
            <a:endParaRPr sz="3529" dirty="0">
              <a:latin typeface="Calibri"/>
              <a:cs typeface="Calibri"/>
            </a:endParaRP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F6EC0A9-6FFE-4D4F-ACDB-6AA9AB1A1452}"/>
              </a:ext>
            </a:extLst>
          </p:cNvPr>
          <p:cNvSpPr txBox="1"/>
          <p:nvPr/>
        </p:nvSpPr>
        <p:spPr>
          <a:xfrm>
            <a:off x="2169795" y="3190875"/>
            <a:ext cx="7139305" cy="2952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49605" indent="-637540" algn="l" rtl="0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649605" algn="l"/>
                <a:tab pos="650240" algn="l"/>
              </a:tabLst>
            </a:pPr>
            <a:r>
              <a:rPr sz="3200" spc="-5" dirty="0">
                <a:latin typeface="Calibri"/>
                <a:cs typeface="Calibri"/>
              </a:rPr>
              <a:t>What </a:t>
            </a:r>
            <a:r>
              <a:rPr sz="3200" dirty="0">
                <a:latin typeface="Calibri"/>
                <a:cs typeface="Calibri"/>
              </a:rPr>
              <a:t>is </a:t>
            </a:r>
            <a:r>
              <a:rPr sz="3200" spc="-10" dirty="0">
                <a:latin typeface="Calibri"/>
                <a:cs typeface="Calibri"/>
              </a:rPr>
              <a:t>research?</a:t>
            </a:r>
            <a:endParaRPr sz="3200" dirty="0">
              <a:latin typeface="Calibri"/>
              <a:cs typeface="Calibri"/>
            </a:endParaRPr>
          </a:p>
          <a:p>
            <a:pPr marL="649605" indent="-637540" algn="l" rtl="0">
              <a:lnSpc>
                <a:spcPct val="100000"/>
              </a:lnSpc>
              <a:buFont typeface="Wingdings"/>
              <a:buChar char=""/>
              <a:tabLst>
                <a:tab pos="649605" algn="l"/>
                <a:tab pos="650240" algn="l"/>
              </a:tabLst>
            </a:pPr>
            <a:r>
              <a:rPr sz="3200" spc="-15" dirty="0">
                <a:latin typeface="Calibri"/>
                <a:cs typeface="Calibri"/>
              </a:rPr>
              <a:t>Characteristics </a:t>
            </a:r>
            <a:r>
              <a:rPr sz="3200" spc="-5" dirty="0">
                <a:latin typeface="Calibri"/>
                <a:cs typeface="Calibri"/>
              </a:rPr>
              <a:t>of the Scientific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Method</a:t>
            </a:r>
            <a:endParaRPr sz="3200" dirty="0">
              <a:latin typeface="Calibri"/>
              <a:cs typeface="Calibri"/>
            </a:endParaRPr>
          </a:p>
          <a:p>
            <a:pPr marL="649605" indent="-637540" algn="l" rtl="0">
              <a:lnSpc>
                <a:spcPct val="100000"/>
              </a:lnSpc>
              <a:buFont typeface="Wingdings"/>
              <a:buChar char=""/>
              <a:tabLst>
                <a:tab pos="649605" algn="l"/>
                <a:tab pos="650240" algn="l"/>
              </a:tabLst>
            </a:pPr>
            <a:r>
              <a:rPr sz="3200" spc="-15" dirty="0">
                <a:latin typeface="Calibri"/>
                <a:cs typeface="Calibri"/>
              </a:rPr>
              <a:t>Characteristics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0" dirty="0">
                <a:latin typeface="Calibri"/>
                <a:cs typeface="Calibri"/>
              </a:rPr>
              <a:t>Scientific</a:t>
            </a:r>
            <a:r>
              <a:rPr sz="3200" spc="3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Knowledge</a:t>
            </a:r>
            <a:endParaRPr sz="3200" dirty="0">
              <a:latin typeface="Calibri"/>
              <a:cs typeface="Calibri"/>
            </a:endParaRPr>
          </a:p>
          <a:p>
            <a:pPr marL="649605" indent="-637540" algn="l" rtl="0">
              <a:lnSpc>
                <a:spcPct val="100000"/>
              </a:lnSpc>
              <a:buFont typeface="Wingdings"/>
              <a:buChar char=""/>
              <a:tabLst>
                <a:tab pos="649605" algn="l"/>
                <a:tab pos="650240" algn="l"/>
              </a:tabLst>
            </a:pPr>
            <a:r>
              <a:rPr sz="3200" spc="-10" dirty="0">
                <a:latin typeface="Calibri"/>
                <a:cs typeface="Calibri"/>
              </a:rPr>
              <a:t>General Approaches </a:t>
            </a:r>
            <a:r>
              <a:rPr sz="3200" spc="-20" dirty="0">
                <a:latin typeface="Calibri"/>
                <a:cs typeface="Calibri"/>
              </a:rPr>
              <a:t>to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Research</a:t>
            </a:r>
            <a:endParaRPr sz="3200" dirty="0">
              <a:latin typeface="Calibri"/>
              <a:cs typeface="Calibri"/>
            </a:endParaRPr>
          </a:p>
          <a:p>
            <a:pPr marL="12700" marR="2038350" algn="l" rtl="0">
              <a:lnSpc>
                <a:spcPct val="100000"/>
              </a:lnSpc>
              <a:buFont typeface="Wingdings"/>
              <a:buChar char=""/>
              <a:tabLst>
                <a:tab pos="649605" algn="l"/>
                <a:tab pos="650240" algn="l"/>
              </a:tabLst>
            </a:pPr>
            <a:r>
              <a:rPr sz="3200" spc="-30" dirty="0">
                <a:latin typeface="Calibri"/>
                <a:cs typeface="Calibri"/>
              </a:rPr>
              <a:t>Types </a:t>
            </a:r>
            <a:r>
              <a:rPr sz="3200" spc="-5" dirty="0">
                <a:latin typeface="Calibri"/>
                <a:cs typeface="Calibri"/>
              </a:rPr>
              <a:t>of </a:t>
            </a:r>
            <a:r>
              <a:rPr sz="3200" spc="-15" dirty="0">
                <a:latin typeface="Calibri"/>
                <a:cs typeface="Calibri"/>
              </a:rPr>
              <a:t>Research </a:t>
            </a:r>
            <a:r>
              <a:rPr sz="3200" dirty="0">
                <a:latin typeface="Calibri"/>
                <a:cs typeface="Calibri"/>
              </a:rPr>
              <a:t>in </a:t>
            </a:r>
            <a:r>
              <a:rPr sz="3200" spc="-5" dirty="0">
                <a:latin typeface="Calibri"/>
                <a:cs typeface="Calibri"/>
              </a:rPr>
              <a:t>Public  </a:t>
            </a:r>
            <a:r>
              <a:rPr sz="3200" spc="-15" dirty="0">
                <a:latin typeface="Calibri"/>
                <a:cs typeface="Calibri"/>
              </a:rPr>
              <a:t>Administration</a:t>
            </a:r>
            <a:endParaRPr sz="3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1949" y="2900913"/>
            <a:ext cx="4572023" cy="3516638"/>
          </a:xfrm>
          <a:prstGeom prst="rect">
            <a:avLst/>
          </a:prstGeom>
        </p:spPr>
        <p:txBody>
          <a:bodyPr vert="horz" wrap="square" lIns="0" tIns="64423" rIns="0" bIns="0" rtlCol="0">
            <a:spAutoFit/>
          </a:bodyPr>
          <a:lstStyle/>
          <a:p>
            <a:pPr marL="392156" marR="5602" indent="-378850">
              <a:lnSpc>
                <a:spcPct val="90000"/>
              </a:lnSpc>
              <a:spcBef>
                <a:spcPts val="506"/>
              </a:spcBef>
              <a:buFont typeface="Arial"/>
              <a:buChar char="•"/>
              <a:tabLst>
                <a:tab pos="392156" algn="l"/>
                <a:tab pos="392856" algn="l"/>
              </a:tabLst>
            </a:pPr>
            <a:r>
              <a:rPr sz="3308" spc="-17" dirty="0">
                <a:latin typeface="Calibri"/>
                <a:cs typeface="Calibri"/>
              </a:rPr>
              <a:t>Research </a:t>
            </a:r>
            <a:r>
              <a:rPr sz="3308" dirty="0">
                <a:latin typeface="Calibri"/>
                <a:cs typeface="Calibri"/>
              </a:rPr>
              <a:t>is an</a:t>
            </a:r>
            <a:r>
              <a:rPr sz="3308" spc="-116" dirty="0">
                <a:latin typeface="Calibri"/>
                <a:cs typeface="Calibri"/>
              </a:rPr>
              <a:t> </a:t>
            </a:r>
            <a:r>
              <a:rPr sz="3308" u="heavy" spc="-22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organized  </a:t>
            </a:r>
            <a:r>
              <a:rPr sz="3308" u="heavy" spc="-6" dirty="0">
                <a:uFill>
                  <a:solidFill>
                    <a:srgbClr val="FFFFFF"/>
                  </a:solidFill>
                </a:uFill>
                <a:latin typeface="Calibri"/>
                <a:cs typeface="Calibri"/>
              </a:rPr>
              <a:t>inquiry</a:t>
            </a:r>
            <a:r>
              <a:rPr sz="3308" spc="-6" dirty="0">
                <a:latin typeface="Calibri"/>
                <a:cs typeface="Calibri"/>
              </a:rPr>
              <a:t> carried out </a:t>
            </a:r>
            <a:r>
              <a:rPr sz="3308" spc="-17" dirty="0">
                <a:latin typeface="Calibri"/>
                <a:cs typeface="Calibri"/>
              </a:rPr>
              <a:t>to  provide </a:t>
            </a:r>
            <a:r>
              <a:rPr sz="3308" spc="-11" dirty="0">
                <a:latin typeface="Calibri"/>
                <a:cs typeface="Calibri"/>
              </a:rPr>
              <a:t>information </a:t>
            </a:r>
            <a:r>
              <a:rPr sz="3308" spc="-28" dirty="0">
                <a:latin typeface="Calibri"/>
                <a:cs typeface="Calibri"/>
              </a:rPr>
              <a:t>for  </a:t>
            </a:r>
            <a:r>
              <a:rPr sz="3308" spc="-6" dirty="0">
                <a:latin typeface="Calibri"/>
                <a:cs typeface="Calibri"/>
              </a:rPr>
              <a:t>solving</a:t>
            </a:r>
            <a:r>
              <a:rPr sz="3308" spc="-28" dirty="0">
                <a:latin typeface="Calibri"/>
                <a:cs typeface="Calibri"/>
              </a:rPr>
              <a:t> </a:t>
            </a:r>
            <a:r>
              <a:rPr sz="3308" spc="-11" dirty="0">
                <a:latin typeface="Calibri"/>
                <a:cs typeface="Calibri"/>
              </a:rPr>
              <a:t>problems.</a:t>
            </a:r>
            <a:endParaRPr sz="3308" dirty="0">
              <a:latin typeface="Calibri"/>
              <a:cs typeface="Calibri"/>
            </a:endParaRPr>
          </a:p>
          <a:p>
            <a:pPr>
              <a:spcBef>
                <a:spcPts val="17"/>
              </a:spcBef>
              <a:buClr>
                <a:srgbClr val="FFFFFF"/>
              </a:buClr>
              <a:buFont typeface="Arial"/>
              <a:buChar char="•"/>
            </a:pPr>
            <a:endParaRPr sz="4521" dirty="0">
              <a:latin typeface="Times New Roman"/>
              <a:cs typeface="Times New Roman"/>
            </a:endParaRPr>
          </a:p>
          <a:p>
            <a:pPr marL="392156" marR="307422" indent="-378850">
              <a:lnSpc>
                <a:spcPts val="3573"/>
              </a:lnSpc>
              <a:buFont typeface="Arial"/>
              <a:buChar char="•"/>
              <a:tabLst>
                <a:tab pos="392156" algn="l"/>
                <a:tab pos="392856" algn="l"/>
              </a:tabLst>
            </a:pPr>
            <a:r>
              <a:rPr sz="3308" dirty="0">
                <a:latin typeface="Calibri"/>
                <a:cs typeface="Calibri"/>
              </a:rPr>
              <a:t>It is the </a:t>
            </a:r>
            <a:r>
              <a:rPr sz="3308" spc="-17" dirty="0">
                <a:latin typeface="Calibri"/>
                <a:cs typeface="Calibri"/>
              </a:rPr>
              <a:t>cornerstone</a:t>
            </a:r>
            <a:r>
              <a:rPr sz="3308" spc="-160" dirty="0">
                <a:latin typeface="Calibri"/>
                <a:cs typeface="Calibri"/>
              </a:rPr>
              <a:t> </a:t>
            </a:r>
            <a:r>
              <a:rPr sz="3308" spc="-6" dirty="0">
                <a:latin typeface="Calibri"/>
                <a:cs typeface="Calibri"/>
              </a:rPr>
              <a:t>of  </a:t>
            </a:r>
            <a:r>
              <a:rPr sz="3308" spc="-11" dirty="0">
                <a:latin typeface="Calibri"/>
                <a:cs typeface="Calibri"/>
              </a:rPr>
              <a:t>every</a:t>
            </a:r>
            <a:r>
              <a:rPr sz="3308" spc="-17" dirty="0">
                <a:latin typeface="Calibri"/>
                <a:cs typeface="Calibri"/>
              </a:rPr>
              <a:t> </a:t>
            </a:r>
            <a:r>
              <a:rPr sz="3308" spc="-6" dirty="0">
                <a:latin typeface="Calibri"/>
                <a:cs typeface="Calibri"/>
              </a:rPr>
              <a:t>science.</a:t>
            </a:r>
            <a:endParaRPr sz="3308" dirty="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40926" y="200025"/>
            <a:ext cx="1344507" cy="285707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4" name="object 4"/>
          <p:cNvSpPr/>
          <p:nvPr/>
        </p:nvSpPr>
        <p:spPr>
          <a:xfrm>
            <a:off x="6394995" y="336127"/>
            <a:ext cx="3993604" cy="49578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5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863" y="3362748"/>
            <a:ext cx="1344507" cy="28570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3887" y="660209"/>
            <a:ext cx="5508976" cy="1846951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1864840" algn="l"/>
              </a:tabLst>
            </a:pPr>
            <a:r>
              <a:rPr sz="5955" spc="-17" dirty="0"/>
              <a:t>What	</a:t>
            </a:r>
            <a:r>
              <a:rPr sz="5955" dirty="0"/>
              <a:t>is</a:t>
            </a:r>
            <a:r>
              <a:rPr sz="5955" spc="-55" dirty="0"/>
              <a:t> </a:t>
            </a:r>
            <a:r>
              <a:rPr sz="5955" spc="-22" dirty="0"/>
              <a:t>research?</a:t>
            </a:r>
            <a:endParaRPr sz="5955"/>
          </a:p>
        </p:txBody>
      </p:sp>
      <p:sp>
        <p:nvSpPr>
          <p:cNvPr id="4" name="object 4"/>
          <p:cNvSpPr txBox="1"/>
          <p:nvPr/>
        </p:nvSpPr>
        <p:spPr>
          <a:xfrm>
            <a:off x="2153495" y="3256672"/>
            <a:ext cx="4056209" cy="11341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  <a:tabLst>
                <a:tab pos="1610639" algn="l"/>
              </a:tabLst>
            </a:pPr>
            <a:r>
              <a:rPr sz="7278" spc="-132" dirty="0">
                <a:latin typeface="Calibri"/>
                <a:cs typeface="Calibri"/>
              </a:rPr>
              <a:t>R</a:t>
            </a:r>
            <a:r>
              <a:rPr sz="7278" dirty="0">
                <a:latin typeface="Calibri"/>
                <a:cs typeface="Calibri"/>
              </a:rPr>
              <a:t>e	</a:t>
            </a:r>
            <a:r>
              <a:rPr sz="7278" spc="-6" dirty="0" err="1">
                <a:latin typeface="Calibri"/>
                <a:cs typeface="Calibri"/>
              </a:rPr>
              <a:t>Sea</a:t>
            </a:r>
            <a:r>
              <a:rPr sz="7278" spc="-116" dirty="0" err="1">
                <a:latin typeface="Calibri"/>
                <a:cs typeface="Calibri"/>
              </a:rPr>
              <a:t>r</a:t>
            </a:r>
            <a:r>
              <a:rPr sz="7278" dirty="0" err="1">
                <a:latin typeface="Calibri"/>
                <a:cs typeface="Calibri"/>
              </a:rPr>
              <a:t>h</a:t>
            </a:r>
            <a:endParaRPr sz="7278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05592" y="4371128"/>
            <a:ext cx="336127" cy="420158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30480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76200" y="0"/>
                </a:lnTo>
                <a:lnTo>
                  <a:pt x="76200" y="228600"/>
                </a:lnTo>
                <a:lnTo>
                  <a:pt x="0" y="228600"/>
                </a:lnTo>
                <a:lnTo>
                  <a:pt x="152400" y="381000"/>
                </a:lnTo>
                <a:lnTo>
                  <a:pt x="304800" y="22860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8" name="object 8"/>
          <p:cNvSpPr/>
          <p:nvPr/>
        </p:nvSpPr>
        <p:spPr>
          <a:xfrm>
            <a:off x="4934373" y="4406500"/>
            <a:ext cx="336127" cy="420158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30480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76200" y="0"/>
                </a:lnTo>
                <a:lnTo>
                  <a:pt x="76200" y="228600"/>
                </a:lnTo>
                <a:lnTo>
                  <a:pt x="0" y="228600"/>
                </a:lnTo>
                <a:lnTo>
                  <a:pt x="152400" y="381000"/>
                </a:lnTo>
                <a:lnTo>
                  <a:pt x="304800" y="22860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10" name="object 10"/>
          <p:cNvSpPr/>
          <p:nvPr/>
        </p:nvSpPr>
        <p:spPr>
          <a:xfrm>
            <a:off x="8166100" y="4467225"/>
            <a:ext cx="336127" cy="420158"/>
          </a:xfrm>
          <a:custGeom>
            <a:avLst/>
            <a:gdLst/>
            <a:ahLst/>
            <a:cxnLst/>
            <a:rect l="l" t="t" r="r" b="b"/>
            <a:pathLst>
              <a:path w="304800" h="381000">
                <a:moveTo>
                  <a:pt x="304800" y="228600"/>
                </a:moveTo>
                <a:lnTo>
                  <a:pt x="228600" y="228600"/>
                </a:lnTo>
                <a:lnTo>
                  <a:pt x="228600" y="0"/>
                </a:lnTo>
                <a:lnTo>
                  <a:pt x="76200" y="0"/>
                </a:lnTo>
                <a:lnTo>
                  <a:pt x="76200" y="228600"/>
                </a:lnTo>
                <a:lnTo>
                  <a:pt x="0" y="228600"/>
                </a:lnTo>
                <a:lnTo>
                  <a:pt x="152400" y="381000"/>
                </a:lnTo>
                <a:lnTo>
                  <a:pt x="304800" y="228600"/>
                </a:lnTo>
                <a:close/>
              </a:path>
            </a:pathLst>
          </a:custGeom>
          <a:solidFill>
            <a:srgbClr val="FFFF00"/>
          </a:solidFill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 sz="1985"/>
          </a:p>
        </p:txBody>
      </p:sp>
      <p:sp>
        <p:nvSpPr>
          <p:cNvPr id="11" name="object 11"/>
          <p:cNvSpPr txBox="1"/>
          <p:nvPr/>
        </p:nvSpPr>
        <p:spPr>
          <a:xfrm>
            <a:off x="2298700" y="5076825"/>
            <a:ext cx="755585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dirty="0">
                <a:latin typeface="Calibri"/>
                <a:cs typeface="Calibri"/>
              </a:rPr>
              <a:t>a</a:t>
            </a:r>
            <a:r>
              <a:rPr sz="2647" spc="-55" dirty="0">
                <a:latin typeface="Calibri"/>
                <a:cs typeface="Calibri"/>
              </a:rPr>
              <a:t>g</a:t>
            </a:r>
            <a:r>
              <a:rPr sz="2647" dirty="0">
                <a:latin typeface="Calibri"/>
                <a:cs typeface="Calibri"/>
              </a:rPr>
              <a:t>ain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814779" y="5076825"/>
            <a:ext cx="560910" cy="421497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2647" spc="-6" dirty="0">
                <a:latin typeface="Calibri"/>
                <a:cs typeface="Calibri"/>
              </a:rPr>
              <a:t>find</a:t>
            </a:r>
            <a:endParaRPr sz="2647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79019" y="3172640"/>
            <a:ext cx="2873883" cy="1134128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>
              <a:spcBef>
                <a:spcPts val="110"/>
              </a:spcBef>
            </a:pPr>
            <a:r>
              <a:rPr sz="7278" dirty="0">
                <a:latin typeface="Calibri"/>
                <a:cs typeface="Calibri"/>
              </a:rPr>
              <a:t>P</a:t>
            </a:r>
            <a:r>
              <a:rPr sz="7278" spc="-121" dirty="0">
                <a:latin typeface="Calibri"/>
                <a:cs typeface="Calibri"/>
              </a:rPr>
              <a:t>r</a:t>
            </a:r>
            <a:r>
              <a:rPr sz="7278" spc="-6" dirty="0">
                <a:latin typeface="Calibri"/>
                <a:cs typeface="Calibri"/>
              </a:rPr>
              <a:t>ocess</a:t>
            </a:r>
            <a:endParaRPr sz="7278" dirty="0">
              <a:latin typeface="Calibri"/>
              <a:cs typeface="Calibri"/>
            </a:endParaRP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B2EAD754-CA96-4E91-A12F-611E6D3AD39D}"/>
              </a:ext>
            </a:extLst>
          </p:cNvPr>
          <p:cNvSpPr txBox="1"/>
          <p:nvPr/>
        </p:nvSpPr>
        <p:spPr>
          <a:xfrm>
            <a:off x="7023100" y="4924425"/>
            <a:ext cx="2770710" cy="828852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614844" indent="-265405">
              <a:spcBef>
                <a:spcPts val="5453"/>
              </a:spcBef>
              <a:buSzPct val="95833"/>
              <a:buFont typeface="Wingdings"/>
              <a:buChar char=""/>
              <a:tabLst>
                <a:tab pos="615544" algn="l"/>
              </a:tabLst>
            </a:pPr>
            <a:r>
              <a:rPr lang="en-US" sz="2647" spc="-11" dirty="0">
                <a:latin typeface="Calibri"/>
                <a:cs typeface="Calibri"/>
              </a:rPr>
              <a:t>Step by</a:t>
            </a:r>
            <a:r>
              <a:rPr lang="en-US" sz="2647" spc="-39" dirty="0">
                <a:latin typeface="Calibri"/>
                <a:cs typeface="Calibri"/>
              </a:rPr>
              <a:t> </a:t>
            </a:r>
            <a:r>
              <a:rPr lang="en-US" sz="2647" spc="-17" dirty="0">
                <a:latin typeface="Calibri"/>
                <a:cs typeface="Calibri"/>
              </a:rPr>
              <a:t>step</a:t>
            </a:r>
            <a:endParaRPr lang="en-US" sz="2647" dirty="0">
              <a:latin typeface="Calibri"/>
              <a:cs typeface="Calibri"/>
            </a:endParaRPr>
          </a:p>
          <a:p>
            <a:pPr marL="614844" indent="-265405">
              <a:buSzPct val="95833"/>
              <a:buFont typeface="Wingdings"/>
              <a:buChar char=""/>
              <a:tabLst>
                <a:tab pos="615544" algn="l"/>
              </a:tabLst>
            </a:pPr>
            <a:r>
              <a:rPr lang="en-US" sz="2647" dirty="0">
                <a:latin typeface="Calibri"/>
                <a:cs typeface="Calibri"/>
              </a:rPr>
              <a:t>Phases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0" grpId="0" animBg="1"/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21752" y="6350905"/>
            <a:ext cx="8269236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198384" y="2787912"/>
            <a:ext cx="7900033" cy="2919373"/>
          </a:xfrm>
          <a:prstGeom prst="rect">
            <a:avLst/>
          </a:prstGeom>
        </p:spPr>
        <p:txBody>
          <a:bodyPr vert="horz" wrap="square" lIns="0" tIns="46339" rIns="0" bIns="0" rtlCol="0">
            <a:spAutoFit/>
          </a:bodyPr>
          <a:lstStyle/>
          <a:p>
            <a:pPr marL="355472" marR="5080" indent="-342778">
              <a:lnSpc>
                <a:spcPct val="150000"/>
              </a:lnSpc>
              <a:spcBef>
                <a:spcPts val="365"/>
              </a:spcBef>
              <a:buClr>
                <a:srgbClr val="009BCC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5" dirty="0">
                <a:solidFill>
                  <a:srgbClr val="231F20"/>
                </a:solidFill>
                <a:latin typeface="Arial"/>
                <a:cs typeface="Arial"/>
              </a:rPr>
              <a:t>Research</a:t>
            </a:r>
            <a:r>
              <a:rPr sz="3000" b="1"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000" spc="-5" dirty="0">
                <a:solidFill>
                  <a:srgbClr val="231F20"/>
                </a:solidFill>
                <a:latin typeface="Arial"/>
                <a:cs typeface="Arial"/>
              </a:rPr>
              <a:t>can be defined to be </a:t>
            </a:r>
            <a:endParaRPr lang="en-US" sz="3000" spc="-5" dirty="0">
              <a:solidFill>
                <a:srgbClr val="231F20"/>
              </a:solidFill>
              <a:latin typeface="Arial"/>
              <a:cs typeface="Arial"/>
            </a:endParaRPr>
          </a:p>
          <a:p>
            <a:pPr marL="812512" marR="5080" lvl="1" indent="-342778">
              <a:lnSpc>
                <a:spcPct val="150000"/>
              </a:lnSpc>
              <a:spcBef>
                <a:spcPts val="365"/>
              </a:spcBef>
              <a:buClr>
                <a:srgbClr val="009BCC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lang="en-US" sz="3000" b="1" spc="-5" dirty="0">
                <a:solidFill>
                  <a:srgbClr val="231F20"/>
                </a:solidFill>
                <a:latin typeface="Arial"/>
                <a:cs typeface="Arial"/>
              </a:rPr>
              <a:t>S</a:t>
            </a:r>
            <a:r>
              <a:rPr sz="3000" b="1" spc="-5" dirty="0">
                <a:solidFill>
                  <a:srgbClr val="231F20"/>
                </a:solidFill>
                <a:latin typeface="Arial"/>
                <a:cs typeface="Arial"/>
              </a:rPr>
              <a:t>earch for knowledge </a:t>
            </a:r>
            <a:endParaRPr lang="en-US" sz="3000" b="1" spc="-5" dirty="0">
              <a:solidFill>
                <a:srgbClr val="231F20"/>
              </a:solidFill>
              <a:latin typeface="Arial"/>
              <a:cs typeface="Arial"/>
            </a:endParaRPr>
          </a:p>
          <a:p>
            <a:pPr marL="812512" marR="5080" lvl="1" indent="-342778">
              <a:lnSpc>
                <a:spcPct val="150000"/>
              </a:lnSpc>
              <a:spcBef>
                <a:spcPts val="365"/>
              </a:spcBef>
              <a:buClr>
                <a:srgbClr val="009BCC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lang="en-US" sz="3000" spc="-5" dirty="0">
                <a:solidFill>
                  <a:srgbClr val="231F20"/>
                </a:solidFill>
                <a:latin typeface="Arial"/>
                <a:cs typeface="Arial"/>
              </a:rPr>
              <a:t>O</a:t>
            </a:r>
            <a:r>
              <a:rPr sz="3000" spc="-5" dirty="0">
                <a:solidFill>
                  <a:srgbClr val="231F20"/>
                </a:solidFill>
                <a:latin typeface="Arial"/>
                <a:cs typeface="Arial"/>
              </a:rPr>
              <a:t>r any systematic investigation to  </a:t>
            </a:r>
            <a:r>
              <a:rPr sz="3000" b="1" spc="-5" dirty="0">
                <a:solidFill>
                  <a:srgbClr val="231F20"/>
                </a:solidFill>
                <a:latin typeface="Arial"/>
                <a:cs typeface="Arial"/>
              </a:rPr>
              <a:t>establish</a:t>
            </a:r>
            <a:r>
              <a:rPr sz="3000" b="1" spc="-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231F20"/>
                </a:solidFill>
                <a:latin typeface="Arial"/>
                <a:cs typeface="Arial"/>
              </a:rPr>
              <a:t>facts</a:t>
            </a:r>
            <a:endParaRPr sz="3000" b="1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05345" y="602361"/>
            <a:ext cx="2008632" cy="15270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685300" y="619839"/>
            <a:ext cx="2328400" cy="582207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3700" b="0" spc="-21" dirty="0">
                <a:latin typeface="Times New Roman"/>
                <a:cs typeface="Times New Roman"/>
              </a:rPr>
              <a:t>Wikipedia</a:t>
            </a:r>
            <a:endParaRPr sz="3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5345" y="602361"/>
            <a:ext cx="2008632" cy="15270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41256" y="2424686"/>
            <a:ext cx="7320280" cy="3359890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 marR="565585" algn="just">
              <a:spcBef>
                <a:spcPts val="100"/>
              </a:spcBef>
            </a:pPr>
            <a:r>
              <a:rPr sz="3200" spc="-10" dirty="0">
                <a:solidFill>
                  <a:srgbClr val="231F20"/>
                </a:solidFill>
                <a:latin typeface="Calibri"/>
                <a:cs typeface="Calibri"/>
              </a:rPr>
              <a:t>Research is</a:t>
            </a:r>
            <a:endParaRPr lang="en-US" sz="3200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12696" marR="565585" algn="just">
              <a:spcBef>
                <a:spcPts val="100"/>
              </a:spcBef>
            </a:pPr>
            <a:endParaRPr lang="en-US" sz="3200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469735" marR="565585" indent="-457040" algn="just">
              <a:spcBef>
                <a:spcPts val="100"/>
              </a:spcBef>
              <a:buFont typeface="Wingdings" pitchFamily="2" charset="2"/>
              <a:buChar char="§"/>
            </a:pPr>
            <a:r>
              <a:rPr lang="en-US" sz="3200" spc="-10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3200" spc="-10" dirty="0">
                <a:solidFill>
                  <a:srgbClr val="231F20"/>
                </a:solidFill>
                <a:latin typeface="Calibri"/>
                <a:cs typeface="Calibri"/>
              </a:rPr>
              <a:t>o see what </a:t>
            </a:r>
            <a:r>
              <a:rPr sz="3200" b="1" spc="-5" dirty="0">
                <a:solidFill>
                  <a:srgbClr val="231F20"/>
                </a:solidFill>
                <a:latin typeface="Calibri"/>
                <a:cs typeface="Calibri"/>
              </a:rPr>
              <a:t>everybody else  </a:t>
            </a:r>
            <a:r>
              <a:rPr sz="3200" b="1" spc="-10" dirty="0">
                <a:solidFill>
                  <a:srgbClr val="231F20"/>
                </a:solidFill>
                <a:latin typeface="Calibri"/>
                <a:cs typeface="Calibri"/>
              </a:rPr>
              <a:t>has seen</a:t>
            </a:r>
            <a:endParaRPr lang="en-US" sz="3200" b="1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469735" marR="565585" indent="-457040" algn="just">
              <a:spcBef>
                <a:spcPts val="100"/>
              </a:spcBef>
              <a:buFont typeface="Wingdings" pitchFamily="2" charset="2"/>
              <a:buChar char="§"/>
            </a:pPr>
            <a:endParaRPr lang="en-US" sz="3200" b="1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469735" marR="565585" indent="-457040" algn="just">
              <a:spcBef>
                <a:spcPts val="100"/>
              </a:spcBef>
              <a:buFont typeface="Wingdings" pitchFamily="2" charset="2"/>
              <a:buChar char="§"/>
            </a:pPr>
            <a:r>
              <a:rPr lang="en-US" sz="3200" spc="-10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3200" spc="-10" dirty="0">
                <a:solidFill>
                  <a:srgbClr val="231F20"/>
                </a:solidFill>
                <a:latin typeface="Calibri"/>
                <a:cs typeface="Calibri"/>
              </a:rPr>
              <a:t>o think </a:t>
            </a:r>
            <a:r>
              <a:rPr sz="3200" spc="-5" dirty="0">
                <a:solidFill>
                  <a:srgbClr val="231F20"/>
                </a:solidFill>
                <a:latin typeface="Calibri"/>
                <a:cs typeface="Calibri"/>
              </a:rPr>
              <a:t>what </a:t>
            </a:r>
            <a:r>
              <a:rPr sz="3200" b="1" spc="-10" dirty="0">
                <a:solidFill>
                  <a:srgbClr val="231F20"/>
                </a:solidFill>
                <a:latin typeface="Calibri"/>
                <a:cs typeface="Calibri"/>
              </a:rPr>
              <a:t>nobody </a:t>
            </a:r>
            <a:r>
              <a:rPr sz="3200" b="1" spc="-5" dirty="0">
                <a:solidFill>
                  <a:srgbClr val="231F20"/>
                </a:solidFill>
                <a:latin typeface="Calibri"/>
                <a:cs typeface="Calibri"/>
              </a:rPr>
              <a:t>else</a:t>
            </a:r>
            <a:r>
              <a:rPr lang="en-US" sz="3200" b="1" spc="-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231F20"/>
                </a:solidFill>
                <a:latin typeface="Calibri"/>
                <a:cs typeface="Calibri"/>
              </a:rPr>
              <a:t>has</a:t>
            </a:r>
            <a:r>
              <a:rPr sz="3200" b="1" spc="-1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231F20"/>
                </a:solidFill>
                <a:latin typeface="Calibri"/>
                <a:cs typeface="Calibri"/>
              </a:rPr>
              <a:t>thought</a:t>
            </a:r>
            <a:endParaRPr sz="3200" b="1" dirty="0">
              <a:latin typeface="Calibri"/>
              <a:cs typeface="Calibri"/>
            </a:endParaRPr>
          </a:p>
          <a:p>
            <a:pPr marL="4071443">
              <a:spcBef>
                <a:spcPts val="515"/>
              </a:spcBef>
            </a:pPr>
            <a:r>
              <a:rPr i="1" dirty="0">
                <a:solidFill>
                  <a:srgbClr val="231F20"/>
                </a:solidFill>
                <a:latin typeface="Calibri"/>
                <a:cs typeface="Calibri"/>
              </a:rPr>
              <a:t>Albert </a:t>
            </a:r>
            <a:r>
              <a:rPr i="1" spc="-5" dirty="0">
                <a:solidFill>
                  <a:srgbClr val="231F20"/>
                </a:solidFill>
                <a:latin typeface="Calibri"/>
                <a:cs typeface="Calibri"/>
              </a:rPr>
              <a:t>Szent-Gyorgyi (1893 </a:t>
            </a:r>
            <a:r>
              <a:rPr i="1" dirty="0">
                <a:solidFill>
                  <a:srgbClr val="231F20"/>
                </a:solidFill>
                <a:latin typeface="Calibri"/>
                <a:cs typeface="Calibri"/>
              </a:rPr>
              <a:t>–</a:t>
            </a:r>
            <a:r>
              <a:rPr i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231F20"/>
                </a:solidFill>
                <a:latin typeface="Calibri"/>
                <a:cs typeface="Calibri"/>
              </a:rPr>
              <a:t>1986)</a:t>
            </a:r>
            <a:endParaRPr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05345" y="602361"/>
            <a:ext cx="2008632" cy="15270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641256" y="2424686"/>
            <a:ext cx="7320280" cy="3826685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 marR="565585" algn="just">
              <a:spcBef>
                <a:spcPts val="100"/>
              </a:spcBef>
            </a:pPr>
            <a:r>
              <a:rPr sz="3200" spc="-10" dirty="0">
                <a:solidFill>
                  <a:srgbClr val="231F20"/>
                </a:solidFill>
                <a:latin typeface="Calibri"/>
                <a:cs typeface="Calibri"/>
              </a:rPr>
              <a:t>Research is</a:t>
            </a:r>
            <a:endParaRPr lang="en-US" sz="3200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12696" marR="565585" algn="just">
              <a:spcBef>
                <a:spcPts val="100"/>
              </a:spcBef>
            </a:pPr>
            <a:endParaRPr lang="en-US" sz="3200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12695" marR="565585" algn="just">
              <a:spcBef>
                <a:spcPts val="100"/>
              </a:spcBef>
            </a:pPr>
            <a:r>
              <a:rPr lang="en-US" sz="3200" spc="-10" dirty="0">
                <a:solidFill>
                  <a:srgbClr val="231F20"/>
                </a:solidFill>
                <a:latin typeface="Calibri"/>
                <a:cs typeface="Calibri"/>
              </a:rPr>
              <a:t>Research is the systematic process of  collecting and analyzing  information to increase our  understanding of the world in general and of the phenomenon  under study in particular.</a:t>
            </a:r>
          </a:p>
          <a:p>
            <a:pPr marL="4071443">
              <a:spcBef>
                <a:spcPts val="515"/>
              </a:spcBef>
            </a:pPr>
            <a:r>
              <a:rPr i="1" dirty="0">
                <a:solidFill>
                  <a:srgbClr val="231F20"/>
                </a:solidFill>
                <a:latin typeface="Calibri"/>
                <a:cs typeface="Calibri"/>
              </a:rPr>
              <a:t>Albert </a:t>
            </a:r>
            <a:r>
              <a:rPr i="1" spc="-5" dirty="0">
                <a:solidFill>
                  <a:srgbClr val="231F20"/>
                </a:solidFill>
                <a:latin typeface="Calibri"/>
                <a:cs typeface="Calibri"/>
              </a:rPr>
              <a:t>Szent-Gyorgyi (1893 </a:t>
            </a:r>
            <a:r>
              <a:rPr i="1" dirty="0">
                <a:solidFill>
                  <a:srgbClr val="231F20"/>
                </a:solidFill>
                <a:latin typeface="Calibri"/>
                <a:cs typeface="Calibri"/>
              </a:rPr>
              <a:t>–</a:t>
            </a:r>
            <a:r>
              <a:rPr i="1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i="1" spc="-5" dirty="0">
                <a:solidFill>
                  <a:srgbClr val="231F20"/>
                </a:solidFill>
                <a:latin typeface="Calibri"/>
                <a:cs typeface="Calibri"/>
              </a:rPr>
              <a:t>1986)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2357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7918" y="407778"/>
            <a:ext cx="9151781" cy="75280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rtl="0">
              <a:spcBef>
                <a:spcPts val="110"/>
              </a:spcBef>
            </a:pPr>
            <a:r>
              <a:rPr lang="en-US" sz="4800" spc="-39" dirty="0"/>
              <a:t>Who </a:t>
            </a:r>
            <a:r>
              <a:rPr sz="4800" spc="-17" dirty="0"/>
              <a:t>conduct</a:t>
            </a:r>
            <a:r>
              <a:rPr sz="4800" spc="44" dirty="0"/>
              <a:t> </a:t>
            </a:r>
            <a:r>
              <a:rPr sz="4800" spc="-22" dirty="0"/>
              <a:t>research?</a:t>
            </a:r>
            <a:endParaRPr sz="4800" dirty="0"/>
          </a:p>
        </p:txBody>
      </p:sp>
      <p:sp>
        <p:nvSpPr>
          <p:cNvPr id="3" name="object 3"/>
          <p:cNvSpPr txBox="1"/>
          <p:nvPr/>
        </p:nvSpPr>
        <p:spPr>
          <a:xfrm>
            <a:off x="1316317" y="1859845"/>
            <a:ext cx="8341543" cy="3339795"/>
          </a:xfrm>
          <a:prstGeom prst="rect">
            <a:avLst/>
          </a:prstGeom>
        </p:spPr>
        <p:txBody>
          <a:bodyPr vert="horz" wrap="square" lIns="0" tIns="13305" rIns="0" bIns="0" rtlCol="0">
            <a:spAutoFit/>
          </a:bodyPr>
          <a:lstStyle/>
          <a:p>
            <a:pPr marL="471206" marR="5602" indent="-457200">
              <a:spcBef>
                <a:spcPts val="105"/>
              </a:spcBef>
              <a:buFont typeface="Arial" panose="020B0604020202020204" pitchFamily="34" charset="0"/>
              <a:buChar char="•"/>
              <a:tabLst>
                <a:tab pos="3294808" algn="l"/>
              </a:tabLst>
            </a:pPr>
            <a:r>
              <a:rPr sz="3088" spc="-11" dirty="0">
                <a:latin typeface="Calibri"/>
                <a:cs typeface="Calibri"/>
              </a:rPr>
              <a:t>Students, </a:t>
            </a:r>
            <a:r>
              <a:rPr sz="3088" spc="-22" dirty="0">
                <a:latin typeface="Calibri"/>
                <a:cs typeface="Calibri"/>
              </a:rPr>
              <a:t>professors, </a:t>
            </a:r>
            <a:r>
              <a:rPr sz="3088" spc="-17" dirty="0">
                <a:latin typeface="Calibri"/>
                <a:cs typeface="Calibri"/>
              </a:rPr>
              <a:t>researchers, research  </a:t>
            </a:r>
            <a:r>
              <a:rPr sz="3088" spc="-22" dirty="0">
                <a:latin typeface="Calibri"/>
                <a:cs typeface="Calibri"/>
              </a:rPr>
              <a:t>centers, </a:t>
            </a:r>
            <a:r>
              <a:rPr sz="3088" spc="-17" dirty="0">
                <a:latin typeface="Calibri"/>
                <a:cs typeface="Calibri"/>
              </a:rPr>
              <a:t>government, practitioners, newspaper  </a:t>
            </a:r>
            <a:r>
              <a:rPr sz="3088" spc="-11" dirty="0">
                <a:latin typeface="Calibri"/>
                <a:cs typeface="Calibri"/>
              </a:rPr>
              <a:t>people, </a:t>
            </a:r>
            <a:r>
              <a:rPr sz="3088" spc="-6" dirty="0">
                <a:latin typeface="Calibri"/>
                <a:cs typeface="Calibri"/>
              </a:rPr>
              <a:t>TV </a:t>
            </a:r>
            <a:r>
              <a:rPr sz="3088" spc="-17" dirty="0">
                <a:latin typeface="Calibri"/>
                <a:cs typeface="Calibri"/>
              </a:rPr>
              <a:t>networks, </a:t>
            </a:r>
            <a:r>
              <a:rPr sz="3088" spc="-22" dirty="0">
                <a:latin typeface="Calibri"/>
                <a:cs typeface="Calibri"/>
              </a:rPr>
              <a:t>market </a:t>
            </a:r>
            <a:r>
              <a:rPr sz="3088" spc="-17" dirty="0">
                <a:latin typeface="Calibri"/>
                <a:cs typeface="Calibri"/>
              </a:rPr>
              <a:t>research </a:t>
            </a:r>
            <a:r>
              <a:rPr sz="3088" spc="-11" dirty="0">
                <a:latin typeface="Calibri"/>
                <a:cs typeface="Calibri"/>
              </a:rPr>
              <a:t>firms,  schools, hospitals, social </a:t>
            </a:r>
            <a:r>
              <a:rPr sz="3088" spc="-6" dirty="0">
                <a:latin typeface="Calibri"/>
                <a:cs typeface="Calibri"/>
              </a:rPr>
              <a:t>service, </a:t>
            </a:r>
            <a:r>
              <a:rPr sz="3088" spc="-11" dirty="0">
                <a:latin typeface="Calibri"/>
                <a:cs typeface="Calibri"/>
              </a:rPr>
              <a:t>political parties,  consulting firms, </a:t>
            </a:r>
            <a:r>
              <a:rPr sz="3088" spc="-6" dirty="0">
                <a:latin typeface="Calibri"/>
                <a:cs typeface="Calibri"/>
              </a:rPr>
              <a:t>HR </a:t>
            </a:r>
            <a:r>
              <a:rPr sz="3088" spc="-11" dirty="0">
                <a:latin typeface="Calibri"/>
                <a:cs typeface="Calibri"/>
              </a:rPr>
              <a:t>departments, public </a:t>
            </a:r>
            <a:r>
              <a:rPr sz="3088" spc="-22" dirty="0">
                <a:latin typeface="Calibri"/>
                <a:cs typeface="Calibri"/>
              </a:rPr>
              <a:t>interest  </a:t>
            </a:r>
            <a:r>
              <a:rPr sz="3088" spc="-17" dirty="0">
                <a:latin typeface="Calibri"/>
                <a:cs typeface="Calibri"/>
              </a:rPr>
              <a:t>organizations, insurance, law </a:t>
            </a:r>
            <a:r>
              <a:rPr sz="3088" spc="-11" dirty="0">
                <a:latin typeface="Calibri"/>
                <a:cs typeface="Calibri"/>
              </a:rPr>
              <a:t>firms conduct </a:t>
            </a:r>
            <a:r>
              <a:rPr sz="3088" spc="-17" dirty="0">
                <a:latin typeface="Calibri"/>
                <a:cs typeface="Calibri"/>
              </a:rPr>
              <a:t>research  </a:t>
            </a:r>
            <a:r>
              <a:rPr sz="3088" spc="-6" dirty="0">
                <a:latin typeface="Calibri"/>
                <a:cs typeface="Calibri"/>
              </a:rPr>
              <a:t>as </a:t>
            </a:r>
            <a:r>
              <a:rPr sz="3088" spc="-11" dirty="0">
                <a:latin typeface="Calibri"/>
                <a:cs typeface="Calibri"/>
              </a:rPr>
              <a:t>part </a:t>
            </a:r>
            <a:r>
              <a:rPr sz="3088" dirty="0">
                <a:latin typeface="Calibri"/>
                <a:cs typeface="Calibri"/>
              </a:rPr>
              <a:t>of </a:t>
            </a:r>
            <a:r>
              <a:rPr sz="3088" spc="-6" dirty="0">
                <a:latin typeface="Calibri"/>
                <a:cs typeface="Calibri"/>
              </a:rPr>
              <a:t>their </a:t>
            </a:r>
            <a:r>
              <a:rPr sz="3088" spc="-11" dirty="0">
                <a:latin typeface="Calibri"/>
                <a:cs typeface="Calibri"/>
              </a:rPr>
              <a:t>jobs</a:t>
            </a:r>
            <a:endParaRPr lang="en-US" sz="3088" spc="-11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689623" y="4489306"/>
            <a:ext cx="7775460" cy="1380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28586" y="3880485"/>
            <a:ext cx="5906135" cy="2720340"/>
          </a:xfrm>
          <a:custGeom>
            <a:avLst/>
            <a:gdLst/>
            <a:ahLst/>
            <a:cxnLst/>
            <a:rect l="l" t="t" r="r" b="b"/>
            <a:pathLst>
              <a:path w="5906134" h="2720340">
                <a:moveTo>
                  <a:pt x="0" y="1360170"/>
                </a:moveTo>
                <a:lnTo>
                  <a:pt x="2727" y="1301168"/>
                </a:lnTo>
                <a:lnTo>
                  <a:pt x="10837" y="1242808"/>
                </a:lnTo>
                <a:lnTo>
                  <a:pt x="24219" y="1185142"/>
                </a:lnTo>
                <a:lnTo>
                  <a:pt x="42761" y="1128219"/>
                </a:lnTo>
                <a:lnTo>
                  <a:pt x="66352" y="1072092"/>
                </a:lnTo>
                <a:lnTo>
                  <a:pt x="94883" y="1016811"/>
                </a:lnTo>
                <a:lnTo>
                  <a:pt x="128241" y="962427"/>
                </a:lnTo>
                <a:lnTo>
                  <a:pt x="166317" y="908992"/>
                </a:lnTo>
                <a:lnTo>
                  <a:pt x="209000" y="856556"/>
                </a:lnTo>
                <a:lnTo>
                  <a:pt x="256179" y="805170"/>
                </a:lnTo>
                <a:lnTo>
                  <a:pt x="307742" y="754885"/>
                </a:lnTo>
                <a:lnTo>
                  <a:pt x="363580" y="705753"/>
                </a:lnTo>
                <a:lnTo>
                  <a:pt x="423582" y="657825"/>
                </a:lnTo>
                <a:lnTo>
                  <a:pt x="455109" y="634327"/>
                </a:lnTo>
                <a:lnTo>
                  <a:pt x="487636" y="611150"/>
                </a:lnTo>
                <a:lnTo>
                  <a:pt x="521149" y="588300"/>
                </a:lnTo>
                <a:lnTo>
                  <a:pt x="555633" y="565782"/>
                </a:lnTo>
                <a:lnTo>
                  <a:pt x="591074" y="543603"/>
                </a:lnTo>
                <a:lnTo>
                  <a:pt x="627460" y="521770"/>
                </a:lnTo>
                <a:lnTo>
                  <a:pt x="664776" y="500288"/>
                </a:lnTo>
                <a:lnTo>
                  <a:pt x="703008" y="479165"/>
                </a:lnTo>
                <a:lnTo>
                  <a:pt x="742142" y="458406"/>
                </a:lnTo>
                <a:lnTo>
                  <a:pt x="782165" y="438019"/>
                </a:lnTo>
                <a:lnTo>
                  <a:pt x="823063" y="418009"/>
                </a:lnTo>
                <a:lnTo>
                  <a:pt x="864822" y="398383"/>
                </a:lnTo>
                <a:lnTo>
                  <a:pt x="907428" y="379147"/>
                </a:lnTo>
                <a:lnTo>
                  <a:pt x="950866" y="360307"/>
                </a:lnTo>
                <a:lnTo>
                  <a:pt x="995125" y="341870"/>
                </a:lnTo>
                <a:lnTo>
                  <a:pt x="1040188" y="323843"/>
                </a:lnTo>
                <a:lnTo>
                  <a:pt x="1086044" y="306231"/>
                </a:lnTo>
                <a:lnTo>
                  <a:pt x="1132677" y="289042"/>
                </a:lnTo>
                <a:lnTo>
                  <a:pt x="1180074" y="272281"/>
                </a:lnTo>
                <a:lnTo>
                  <a:pt x="1228221" y="255954"/>
                </a:lnTo>
                <a:lnTo>
                  <a:pt x="1277104" y="240069"/>
                </a:lnTo>
                <a:lnTo>
                  <a:pt x="1326710" y="224632"/>
                </a:lnTo>
                <a:lnTo>
                  <a:pt x="1377024" y="209648"/>
                </a:lnTo>
                <a:lnTo>
                  <a:pt x="1428033" y="195125"/>
                </a:lnTo>
                <a:lnTo>
                  <a:pt x="1479723" y="181068"/>
                </a:lnTo>
                <a:lnTo>
                  <a:pt x="1532080" y="167485"/>
                </a:lnTo>
                <a:lnTo>
                  <a:pt x="1585090" y="154381"/>
                </a:lnTo>
                <a:lnTo>
                  <a:pt x="1638740" y="141763"/>
                </a:lnTo>
                <a:lnTo>
                  <a:pt x="1693015" y="129637"/>
                </a:lnTo>
                <a:lnTo>
                  <a:pt x="1747901" y="118010"/>
                </a:lnTo>
                <a:lnTo>
                  <a:pt x="1803386" y="106888"/>
                </a:lnTo>
                <a:lnTo>
                  <a:pt x="1859454" y="96277"/>
                </a:lnTo>
                <a:lnTo>
                  <a:pt x="1916092" y="86184"/>
                </a:lnTo>
                <a:lnTo>
                  <a:pt x="1973287" y="76615"/>
                </a:lnTo>
                <a:lnTo>
                  <a:pt x="2031024" y="67577"/>
                </a:lnTo>
                <a:lnTo>
                  <a:pt x="2089289" y="59075"/>
                </a:lnTo>
                <a:lnTo>
                  <a:pt x="2148069" y="51117"/>
                </a:lnTo>
                <a:lnTo>
                  <a:pt x="2207351" y="43708"/>
                </a:lnTo>
                <a:lnTo>
                  <a:pt x="2267119" y="36856"/>
                </a:lnTo>
                <a:lnTo>
                  <a:pt x="2327360" y="30565"/>
                </a:lnTo>
                <a:lnTo>
                  <a:pt x="2388060" y="24844"/>
                </a:lnTo>
                <a:lnTo>
                  <a:pt x="2449206" y="19698"/>
                </a:lnTo>
                <a:lnTo>
                  <a:pt x="2510784" y="15133"/>
                </a:lnTo>
                <a:lnTo>
                  <a:pt x="2572779" y="11156"/>
                </a:lnTo>
                <a:lnTo>
                  <a:pt x="2635179" y="7774"/>
                </a:lnTo>
                <a:lnTo>
                  <a:pt x="2697968" y="4992"/>
                </a:lnTo>
                <a:lnTo>
                  <a:pt x="2761134" y="2817"/>
                </a:lnTo>
                <a:lnTo>
                  <a:pt x="2824662" y="1256"/>
                </a:lnTo>
                <a:lnTo>
                  <a:pt x="2888538" y="315"/>
                </a:lnTo>
                <a:lnTo>
                  <a:pt x="2952750" y="0"/>
                </a:lnTo>
                <a:lnTo>
                  <a:pt x="3016961" y="315"/>
                </a:lnTo>
                <a:lnTo>
                  <a:pt x="3080838" y="1256"/>
                </a:lnTo>
                <a:lnTo>
                  <a:pt x="3144367" y="2817"/>
                </a:lnTo>
                <a:lnTo>
                  <a:pt x="3207533" y="4992"/>
                </a:lnTo>
                <a:lnTo>
                  <a:pt x="3270323" y="7774"/>
                </a:lnTo>
                <a:lnTo>
                  <a:pt x="3332722" y="11156"/>
                </a:lnTo>
                <a:lnTo>
                  <a:pt x="3394718" y="15133"/>
                </a:lnTo>
                <a:lnTo>
                  <a:pt x="3456296" y="19698"/>
                </a:lnTo>
                <a:lnTo>
                  <a:pt x="3517443" y="24844"/>
                </a:lnTo>
                <a:lnTo>
                  <a:pt x="3578144" y="30565"/>
                </a:lnTo>
                <a:lnTo>
                  <a:pt x="3638385" y="36856"/>
                </a:lnTo>
                <a:lnTo>
                  <a:pt x="3698154" y="43708"/>
                </a:lnTo>
                <a:lnTo>
                  <a:pt x="3757435" y="51117"/>
                </a:lnTo>
                <a:lnTo>
                  <a:pt x="3816216" y="59075"/>
                </a:lnTo>
                <a:lnTo>
                  <a:pt x="3874481" y="67577"/>
                </a:lnTo>
                <a:lnTo>
                  <a:pt x="3932219" y="76615"/>
                </a:lnTo>
                <a:lnTo>
                  <a:pt x="3989414" y="86184"/>
                </a:lnTo>
                <a:lnTo>
                  <a:pt x="4046052" y="96277"/>
                </a:lnTo>
                <a:lnTo>
                  <a:pt x="4102121" y="106888"/>
                </a:lnTo>
                <a:lnTo>
                  <a:pt x="4157605" y="118010"/>
                </a:lnTo>
                <a:lnTo>
                  <a:pt x="4212492" y="129637"/>
                </a:lnTo>
                <a:lnTo>
                  <a:pt x="4266767" y="141763"/>
                </a:lnTo>
                <a:lnTo>
                  <a:pt x="4320417" y="154381"/>
                </a:lnTo>
                <a:lnTo>
                  <a:pt x="4373427" y="167485"/>
                </a:lnTo>
                <a:lnTo>
                  <a:pt x="4425784" y="181068"/>
                </a:lnTo>
                <a:lnTo>
                  <a:pt x="4477475" y="195125"/>
                </a:lnTo>
                <a:lnTo>
                  <a:pt x="4528484" y="209648"/>
                </a:lnTo>
                <a:lnTo>
                  <a:pt x="4578798" y="224632"/>
                </a:lnTo>
                <a:lnTo>
                  <a:pt x="4628404" y="240069"/>
                </a:lnTo>
                <a:lnTo>
                  <a:pt x="4677288" y="255954"/>
                </a:lnTo>
                <a:lnTo>
                  <a:pt x="4725435" y="272281"/>
                </a:lnTo>
                <a:lnTo>
                  <a:pt x="4772833" y="289042"/>
                </a:lnTo>
                <a:lnTo>
                  <a:pt x="4819466" y="306231"/>
                </a:lnTo>
                <a:lnTo>
                  <a:pt x="4865321" y="323843"/>
                </a:lnTo>
                <a:lnTo>
                  <a:pt x="4910385" y="341870"/>
                </a:lnTo>
                <a:lnTo>
                  <a:pt x="4954643" y="360307"/>
                </a:lnTo>
                <a:lnTo>
                  <a:pt x="4998082" y="379147"/>
                </a:lnTo>
                <a:lnTo>
                  <a:pt x="5040688" y="398383"/>
                </a:lnTo>
                <a:lnTo>
                  <a:pt x="5082447" y="418009"/>
                </a:lnTo>
                <a:lnTo>
                  <a:pt x="5123345" y="438019"/>
                </a:lnTo>
                <a:lnTo>
                  <a:pt x="5163368" y="458406"/>
                </a:lnTo>
                <a:lnTo>
                  <a:pt x="5202503" y="479165"/>
                </a:lnTo>
                <a:lnTo>
                  <a:pt x="5240735" y="500288"/>
                </a:lnTo>
                <a:lnTo>
                  <a:pt x="5278051" y="521770"/>
                </a:lnTo>
                <a:lnTo>
                  <a:pt x="5314437" y="543603"/>
                </a:lnTo>
                <a:lnTo>
                  <a:pt x="5349878" y="565782"/>
                </a:lnTo>
                <a:lnTo>
                  <a:pt x="5384362" y="588300"/>
                </a:lnTo>
                <a:lnTo>
                  <a:pt x="5417875" y="611150"/>
                </a:lnTo>
                <a:lnTo>
                  <a:pt x="5450402" y="634327"/>
                </a:lnTo>
                <a:lnTo>
                  <a:pt x="5481929" y="657825"/>
                </a:lnTo>
                <a:lnTo>
                  <a:pt x="5512444" y="681635"/>
                </a:lnTo>
                <a:lnTo>
                  <a:pt x="5570377" y="730172"/>
                </a:lnTo>
                <a:lnTo>
                  <a:pt x="5624092" y="779887"/>
                </a:lnTo>
                <a:lnTo>
                  <a:pt x="5673477" y="830728"/>
                </a:lnTo>
                <a:lnTo>
                  <a:pt x="5718422" y="882646"/>
                </a:lnTo>
                <a:lnTo>
                  <a:pt x="5758815" y="935588"/>
                </a:lnTo>
                <a:lnTo>
                  <a:pt x="5794546" y="989504"/>
                </a:lnTo>
                <a:lnTo>
                  <a:pt x="5825505" y="1044343"/>
                </a:lnTo>
                <a:lnTo>
                  <a:pt x="5851580" y="1100053"/>
                </a:lnTo>
                <a:lnTo>
                  <a:pt x="5872660" y="1156584"/>
                </a:lnTo>
                <a:lnTo>
                  <a:pt x="5888636" y="1213885"/>
                </a:lnTo>
                <a:lnTo>
                  <a:pt x="5899395" y="1271905"/>
                </a:lnTo>
                <a:lnTo>
                  <a:pt x="5904828" y="1330592"/>
                </a:lnTo>
                <a:lnTo>
                  <a:pt x="5905512" y="1360170"/>
                </a:lnTo>
                <a:lnTo>
                  <a:pt x="5904828" y="1389747"/>
                </a:lnTo>
                <a:lnTo>
                  <a:pt x="5899395" y="1448434"/>
                </a:lnTo>
                <a:lnTo>
                  <a:pt x="5888636" y="1506454"/>
                </a:lnTo>
                <a:lnTo>
                  <a:pt x="5872660" y="1563755"/>
                </a:lnTo>
                <a:lnTo>
                  <a:pt x="5851580" y="1620286"/>
                </a:lnTo>
                <a:lnTo>
                  <a:pt x="5825505" y="1675996"/>
                </a:lnTo>
                <a:lnTo>
                  <a:pt x="5794546" y="1730835"/>
                </a:lnTo>
                <a:lnTo>
                  <a:pt x="5758815" y="1784751"/>
                </a:lnTo>
                <a:lnTo>
                  <a:pt x="5718422" y="1837693"/>
                </a:lnTo>
                <a:lnTo>
                  <a:pt x="5673477" y="1889611"/>
                </a:lnTo>
                <a:lnTo>
                  <a:pt x="5624092" y="1940452"/>
                </a:lnTo>
                <a:lnTo>
                  <a:pt x="5570377" y="1990167"/>
                </a:lnTo>
                <a:lnTo>
                  <a:pt x="5512444" y="2038704"/>
                </a:lnTo>
                <a:lnTo>
                  <a:pt x="5481929" y="2062514"/>
                </a:lnTo>
                <a:lnTo>
                  <a:pt x="5450402" y="2086012"/>
                </a:lnTo>
                <a:lnTo>
                  <a:pt x="5417875" y="2109189"/>
                </a:lnTo>
                <a:lnTo>
                  <a:pt x="5384362" y="2132039"/>
                </a:lnTo>
                <a:lnTo>
                  <a:pt x="5349878" y="2154557"/>
                </a:lnTo>
                <a:lnTo>
                  <a:pt x="5314437" y="2176736"/>
                </a:lnTo>
                <a:lnTo>
                  <a:pt x="5278051" y="2198569"/>
                </a:lnTo>
                <a:lnTo>
                  <a:pt x="5240735" y="2220051"/>
                </a:lnTo>
                <a:lnTo>
                  <a:pt x="5202503" y="2241174"/>
                </a:lnTo>
                <a:lnTo>
                  <a:pt x="5163368" y="2261933"/>
                </a:lnTo>
                <a:lnTo>
                  <a:pt x="5123345" y="2282320"/>
                </a:lnTo>
                <a:lnTo>
                  <a:pt x="5082447" y="2302330"/>
                </a:lnTo>
                <a:lnTo>
                  <a:pt x="5040688" y="2321956"/>
                </a:lnTo>
                <a:lnTo>
                  <a:pt x="4998082" y="2341192"/>
                </a:lnTo>
                <a:lnTo>
                  <a:pt x="4954643" y="2360032"/>
                </a:lnTo>
                <a:lnTo>
                  <a:pt x="4910385" y="2378469"/>
                </a:lnTo>
                <a:lnTo>
                  <a:pt x="4865321" y="2396496"/>
                </a:lnTo>
                <a:lnTo>
                  <a:pt x="4819466" y="2414108"/>
                </a:lnTo>
                <a:lnTo>
                  <a:pt x="4772833" y="2431297"/>
                </a:lnTo>
                <a:lnTo>
                  <a:pt x="4725435" y="2448058"/>
                </a:lnTo>
                <a:lnTo>
                  <a:pt x="4677288" y="2464385"/>
                </a:lnTo>
                <a:lnTo>
                  <a:pt x="4628404" y="2480270"/>
                </a:lnTo>
                <a:lnTo>
                  <a:pt x="4578798" y="2495707"/>
                </a:lnTo>
                <a:lnTo>
                  <a:pt x="4528484" y="2510691"/>
                </a:lnTo>
                <a:lnTo>
                  <a:pt x="4477475" y="2525214"/>
                </a:lnTo>
                <a:lnTo>
                  <a:pt x="4425784" y="2539271"/>
                </a:lnTo>
                <a:lnTo>
                  <a:pt x="4373427" y="2552854"/>
                </a:lnTo>
                <a:lnTo>
                  <a:pt x="4320417" y="2565958"/>
                </a:lnTo>
                <a:lnTo>
                  <a:pt x="4266767" y="2578576"/>
                </a:lnTo>
                <a:lnTo>
                  <a:pt x="4212492" y="2590702"/>
                </a:lnTo>
                <a:lnTo>
                  <a:pt x="4157605" y="2602329"/>
                </a:lnTo>
                <a:lnTo>
                  <a:pt x="4102121" y="2613451"/>
                </a:lnTo>
                <a:lnTo>
                  <a:pt x="4046052" y="2624062"/>
                </a:lnTo>
                <a:lnTo>
                  <a:pt x="3989414" y="2634155"/>
                </a:lnTo>
                <a:lnTo>
                  <a:pt x="3932219" y="2643724"/>
                </a:lnTo>
                <a:lnTo>
                  <a:pt x="3874481" y="2652762"/>
                </a:lnTo>
                <a:lnTo>
                  <a:pt x="3816216" y="2661264"/>
                </a:lnTo>
                <a:lnTo>
                  <a:pt x="3757435" y="2669222"/>
                </a:lnTo>
                <a:lnTo>
                  <a:pt x="3698154" y="2676631"/>
                </a:lnTo>
                <a:lnTo>
                  <a:pt x="3638385" y="2683483"/>
                </a:lnTo>
                <a:lnTo>
                  <a:pt x="3578144" y="2689774"/>
                </a:lnTo>
                <a:lnTo>
                  <a:pt x="3517443" y="2695495"/>
                </a:lnTo>
                <a:lnTo>
                  <a:pt x="3456296" y="2700641"/>
                </a:lnTo>
                <a:lnTo>
                  <a:pt x="3394718" y="2705206"/>
                </a:lnTo>
                <a:lnTo>
                  <a:pt x="3332722" y="2709183"/>
                </a:lnTo>
                <a:lnTo>
                  <a:pt x="3270323" y="2712565"/>
                </a:lnTo>
                <a:lnTo>
                  <a:pt x="3207533" y="2715347"/>
                </a:lnTo>
                <a:lnTo>
                  <a:pt x="3144367" y="2717522"/>
                </a:lnTo>
                <a:lnTo>
                  <a:pt x="3080838" y="2719083"/>
                </a:lnTo>
                <a:lnTo>
                  <a:pt x="3016961" y="2720024"/>
                </a:lnTo>
                <a:lnTo>
                  <a:pt x="2952750" y="2720340"/>
                </a:lnTo>
                <a:lnTo>
                  <a:pt x="2888538" y="2720024"/>
                </a:lnTo>
                <a:lnTo>
                  <a:pt x="2824662" y="2719083"/>
                </a:lnTo>
                <a:lnTo>
                  <a:pt x="2761134" y="2717522"/>
                </a:lnTo>
                <a:lnTo>
                  <a:pt x="2697968" y="2715347"/>
                </a:lnTo>
                <a:lnTo>
                  <a:pt x="2635179" y="2712565"/>
                </a:lnTo>
                <a:lnTo>
                  <a:pt x="2572779" y="2709183"/>
                </a:lnTo>
                <a:lnTo>
                  <a:pt x="2510784" y="2705206"/>
                </a:lnTo>
                <a:lnTo>
                  <a:pt x="2449206" y="2700641"/>
                </a:lnTo>
                <a:lnTo>
                  <a:pt x="2388060" y="2695495"/>
                </a:lnTo>
                <a:lnTo>
                  <a:pt x="2327360" y="2689774"/>
                </a:lnTo>
                <a:lnTo>
                  <a:pt x="2267119" y="2683483"/>
                </a:lnTo>
                <a:lnTo>
                  <a:pt x="2207351" y="2676631"/>
                </a:lnTo>
                <a:lnTo>
                  <a:pt x="2148069" y="2669222"/>
                </a:lnTo>
                <a:lnTo>
                  <a:pt x="2089289" y="2661264"/>
                </a:lnTo>
                <a:lnTo>
                  <a:pt x="2031024" y="2652762"/>
                </a:lnTo>
                <a:lnTo>
                  <a:pt x="1973287" y="2643724"/>
                </a:lnTo>
                <a:lnTo>
                  <a:pt x="1916092" y="2634155"/>
                </a:lnTo>
                <a:lnTo>
                  <a:pt x="1859454" y="2624062"/>
                </a:lnTo>
                <a:lnTo>
                  <a:pt x="1803386" y="2613451"/>
                </a:lnTo>
                <a:lnTo>
                  <a:pt x="1747901" y="2602329"/>
                </a:lnTo>
                <a:lnTo>
                  <a:pt x="1693015" y="2590702"/>
                </a:lnTo>
                <a:lnTo>
                  <a:pt x="1638740" y="2578576"/>
                </a:lnTo>
                <a:lnTo>
                  <a:pt x="1585090" y="2565958"/>
                </a:lnTo>
                <a:lnTo>
                  <a:pt x="1532080" y="2552854"/>
                </a:lnTo>
                <a:lnTo>
                  <a:pt x="1479723" y="2539271"/>
                </a:lnTo>
                <a:lnTo>
                  <a:pt x="1428033" y="2525214"/>
                </a:lnTo>
                <a:lnTo>
                  <a:pt x="1377024" y="2510691"/>
                </a:lnTo>
                <a:lnTo>
                  <a:pt x="1326710" y="2495707"/>
                </a:lnTo>
                <a:lnTo>
                  <a:pt x="1277104" y="2480270"/>
                </a:lnTo>
                <a:lnTo>
                  <a:pt x="1228221" y="2464385"/>
                </a:lnTo>
                <a:lnTo>
                  <a:pt x="1180074" y="2448058"/>
                </a:lnTo>
                <a:lnTo>
                  <a:pt x="1132677" y="2431297"/>
                </a:lnTo>
                <a:lnTo>
                  <a:pt x="1086044" y="2414108"/>
                </a:lnTo>
                <a:lnTo>
                  <a:pt x="1040188" y="2396496"/>
                </a:lnTo>
                <a:lnTo>
                  <a:pt x="995125" y="2378469"/>
                </a:lnTo>
                <a:lnTo>
                  <a:pt x="950866" y="2360032"/>
                </a:lnTo>
                <a:lnTo>
                  <a:pt x="907428" y="2341192"/>
                </a:lnTo>
                <a:lnTo>
                  <a:pt x="864822" y="2321956"/>
                </a:lnTo>
                <a:lnTo>
                  <a:pt x="823063" y="2302330"/>
                </a:lnTo>
                <a:lnTo>
                  <a:pt x="782165" y="2282320"/>
                </a:lnTo>
                <a:lnTo>
                  <a:pt x="742142" y="2261933"/>
                </a:lnTo>
                <a:lnTo>
                  <a:pt x="703008" y="2241174"/>
                </a:lnTo>
                <a:lnTo>
                  <a:pt x="664776" y="2220051"/>
                </a:lnTo>
                <a:lnTo>
                  <a:pt x="627460" y="2198569"/>
                </a:lnTo>
                <a:lnTo>
                  <a:pt x="591074" y="2176736"/>
                </a:lnTo>
                <a:lnTo>
                  <a:pt x="555633" y="2154557"/>
                </a:lnTo>
                <a:lnTo>
                  <a:pt x="521149" y="2132039"/>
                </a:lnTo>
                <a:lnTo>
                  <a:pt x="487636" y="2109189"/>
                </a:lnTo>
                <a:lnTo>
                  <a:pt x="455109" y="2086012"/>
                </a:lnTo>
                <a:lnTo>
                  <a:pt x="423582" y="2062514"/>
                </a:lnTo>
                <a:lnTo>
                  <a:pt x="393068" y="2038704"/>
                </a:lnTo>
                <a:lnTo>
                  <a:pt x="335134" y="1990167"/>
                </a:lnTo>
                <a:lnTo>
                  <a:pt x="281419" y="1940452"/>
                </a:lnTo>
                <a:lnTo>
                  <a:pt x="232034" y="1889611"/>
                </a:lnTo>
                <a:lnTo>
                  <a:pt x="187090" y="1837693"/>
                </a:lnTo>
                <a:lnTo>
                  <a:pt x="146697" y="1784751"/>
                </a:lnTo>
                <a:lnTo>
                  <a:pt x="110965" y="1730835"/>
                </a:lnTo>
                <a:lnTo>
                  <a:pt x="80007" y="1675996"/>
                </a:lnTo>
                <a:lnTo>
                  <a:pt x="53932" y="1620286"/>
                </a:lnTo>
                <a:lnTo>
                  <a:pt x="32852" y="1563755"/>
                </a:lnTo>
                <a:lnTo>
                  <a:pt x="16876" y="1506454"/>
                </a:lnTo>
                <a:lnTo>
                  <a:pt x="6117" y="1448434"/>
                </a:lnTo>
                <a:lnTo>
                  <a:pt x="684" y="1389747"/>
                </a:lnTo>
                <a:lnTo>
                  <a:pt x="0" y="1360170"/>
                </a:lnTo>
                <a:close/>
              </a:path>
            </a:pathLst>
          </a:custGeom>
          <a:ln w="28956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71034" y="2127105"/>
            <a:ext cx="4191000" cy="1143000"/>
          </a:xfrm>
          <a:custGeom>
            <a:avLst/>
            <a:gdLst/>
            <a:ahLst/>
            <a:cxnLst/>
            <a:rect l="l" t="t" r="r" b="b"/>
            <a:pathLst>
              <a:path w="4191000" h="1143000">
                <a:moveTo>
                  <a:pt x="0" y="1143000"/>
                </a:moveTo>
                <a:lnTo>
                  <a:pt x="4190999" y="1143000"/>
                </a:lnTo>
                <a:lnTo>
                  <a:pt x="4190999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194825" y="2127105"/>
            <a:ext cx="4267835" cy="1143000"/>
          </a:xfrm>
          <a:custGeom>
            <a:avLst/>
            <a:gdLst/>
            <a:ahLst/>
            <a:cxnLst/>
            <a:rect l="l" t="t" r="r" b="b"/>
            <a:pathLst>
              <a:path w="4267834" h="1143000">
                <a:moveTo>
                  <a:pt x="0" y="0"/>
                </a:moveTo>
                <a:lnTo>
                  <a:pt x="0" y="1142999"/>
                </a:lnTo>
                <a:lnTo>
                  <a:pt x="4267212" y="1142999"/>
                </a:lnTo>
                <a:lnTo>
                  <a:pt x="4267212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3825" y="2127105"/>
            <a:ext cx="4267835" cy="1143000"/>
          </a:xfrm>
          <a:custGeom>
            <a:avLst/>
            <a:gdLst/>
            <a:ahLst/>
            <a:cxnLst/>
            <a:rect l="l" t="t" r="r" b="b"/>
            <a:pathLst>
              <a:path w="4267835" h="1143000">
                <a:moveTo>
                  <a:pt x="0" y="0"/>
                </a:moveTo>
                <a:lnTo>
                  <a:pt x="0" y="1143000"/>
                </a:lnTo>
                <a:lnTo>
                  <a:pt x="4267212" y="1142999"/>
                </a:lnTo>
                <a:lnTo>
                  <a:pt x="426721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03825" y="2127105"/>
            <a:ext cx="4267835" cy="1143000"/>
          </a:xfrm>
          <a:custGeom>
            <a:avLst/>
            <a:gdLst/>
            <a:ahLst/>
            <a:cxnLst/>
            <a:rect l="l" t="t" r="r" b="b"/>
            <a:pathLst>
              <a:path w="4267835" h="1143000">
                <a:moveTo>
                  <a:pt x="0" y="0"/>
                </a:moveTo>
                <a:lnTo>
                  <a:pt x="0" y="1143000"/>
                </a:lnTo>
                <a:lnTo>
                  <a:pt x="4267212" y="1142999"/>
                </a:lnTo>
                <a:lnTo>
                  <a:pt x="4267212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51EA8423-E538-488E-BC01-EF172CC8A8A8}"/>
              </a:ext>
            </a:extLst>
          </p:cNvPr>
          <p:cNvSpPr txBox="1">
            <a:spLocks/>
          </p:cNvSpPr>
          <p:nvPr/>
        </p:nvSpPr>
        <p:spPr>
          <a:xfrm>
            <a:off x="1147918" y="407778"/>
            <a:ext cx="9151781" cy="75280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4006" defTabSz="914400" rtl="0">
              <a:spcBef>
                <a:spcPts val="110"/>
              </a:spcBef>
            </a:pPr>
            <a:r>
              <a:rPr lang="en-US" sz="4800" b="1" spc="-39" dirty="0">
                <a:solidFill>
                  <a:srgbClr val="00A0D4"/>
                </a:solidFill>
                <a:latin typeface="Calibri"/>
                <a:cs typeface="Calibri"/>
              </a:rPr>
              <a:t>Why conduct research?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7918" y="407778"/>
            <a:ext cx="9151781" cy="752806"/>
          </a:xfrm>
          <a:prstGeom prst="rect">
            <a:avLst/>
          </a:prstGeom>
        </p:spPr>
        <p:txBody>
          <a:bodyPr vert="horz" wrap="square" lIns="0" tIns="14005" rIns="0" bIns="0" rtlCol="0">
            <a:spAutoFit/>
          </a:bodyPr>
          <a:lstStyle/>
          <a:p>
            <a:pPr marL="14006" rtl="0">
              <a:spcBef>
                <a:spcPts val="110"/>
              </a:spcBef>
            </a:pPr>
            <a:r>
              <a:rPr lang="en-US" sz="4800" spc="-39" dirty="0"/>
              <a:t>Why</a:t>
            </a:r>
            <a:r>
              <a:rPr sz="4800" spc="-39" dirty="0"/>
              <a:t> </a:t>
            </a:r>
            <a:r>
              <a:rPr sz="4800" spc="-17" dirty="0"/>
              <a:t>conduct</a:t>
            </a:r>
            <a:r>
              <a:rPr sz="4800" spc="44" dirty="0"/>
              <a:t> </a:t>
            </a:r>
            <a:r>
              <a:rPr sz="4800" spc="-22" dirty="0"/>
              <a:t>research?</a:t>
            </a:r>
            <a:endParaRPr sz="48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3A0D92B4-217C-4FA8-AF44-13CC4742C186}"/>
              </a:ext>
            </a:extLst>
          </p:cNvPr>
          <p:cNvSpPr/>
          <p:nvPr/>
        </p:nvSpPr>
        <p:spPr>
          <a:xfrm>
            <a:off x="165100" y="3074289"/>
            <a:ext cx="1219200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262D9B73-9481-4988-A16D-74BDFAA503CA}"/>
              </a:ext>
            </a:extLst>
          </p:cNvPr>
          <p:cNvSpPr txBox="1"/>
          <p:nvPr/>
        </p:nvSpPr>
        <p:spPr>
          <a:xfrm>
            <a:off x="1384300" y="1557350"/>
            <a:ext cx="5930899" cy="55380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45"/>
              </a:spcBef>
            </a:pPr>
            <a:endParaRPr sz="3300" dirty="0">
              <a:latin typeface="Times New Roman"/>
              <a:cs typeface="Times New Roman"/>
            </a:endParaRPr>
          </a:p>
          <a:p>
            <a:pPr marL="12700" marR="274955">
              <a:lnSpc>
                <a:spcPct val="100000"/>
              </a:lnSpc>
            </a:pPr>
            <a:r>
              <a:rPr sz="3200" spc="-15" dirty="0">
                <a:latin typeface="Calibri"/>
                <a:cs typeface="Calibri"/>
              </a:rPr>
              <a:t>RESEARCH </a:t>
            </a:r>
            <a:r>
              <a:rPr sz="3200" spc="-10" dirty="0">
                <a:latin typeface="Calibri"/>
                <a:cs typeface="Calibri"/>
              </a:rPr>
              <a:t>concerns  </a:t>
            </a:r>
            <a:r>
              <a:rPr sz="3200" spc="-5" dirty="0">
                <a:latin typeface="Calibri"/>
                <a:cs typeface="Calibri"/>
              </a:rPr>
              <a:t>with </a:t>
            </a:r>
            <a:r>
              <a:rPr sz="3200" spc="-65" dirty="0">
                <a:latin typeface="Calibri"/>
                <a:cs typeface="Calibri"/>
              </a:rPr>
              <a:t>WHAT </a:t>
            </a:r>
            <a:r>
              <a:rPr sz="3200" spc="-10" dirty="0">
                <a:latin typeface="Calibri"/>
                <a:cs typeface="Calibri"/>
              </a:rPr>
              <a:t>(facts </a:t>
            </a:r>
            <a:r>
              <a:rPr sz="3200" dirty="0">
                <a:latin typeface="Calibri"/>
                <a:cs typeface="Calibri"/>
              </a:rPr>
              <a:t>and  </a:t>
            </a:r>
            <a:r>
              <a:rPr sz="3200" spc="-5" dirty="0">
                <a:latin typeface="Calibri"/>
                <a:cs typeface="Calibri"/>
              </a:rPr>
              <a:t>conclusions) </a:t>
            </a:r>
            <a:r>
              <a:rPr sz="3200" dirty="0">
                <a:latin typeface="Calibri"/>
                <a:cs typeface="Calibri"/>
              </a:rPr>
              <a:t>and </a:t>
            </a:r>
            <a:r>
              <a:rPr sz="3200" spc="-15" dirty="0">
                <a:latin typeface="Calibri"/>
                <a:cs typeface="Calibri"/>
              </a:rPr>
              <a:t>HOW  </a:t>
            </a:r>
            <a:r>
              <a:rPr sz="3200" spc="-10" dirty="0">
                <a:latin typeface="Calibri"/>
                <a:cs typeface="Calibri"/>
              </a:rPr>
              <a:t>(scientific; </a:t>
            </a:r>
            <a:r>
              <a:rPr sz="3200" spc="-5" dirty="0">
                <a:latin typeface="Calibri"/>
                <a:cs typeface="Calibri"/>
              </a:rPr>
              <a:t>critical  </a:t>
            </a:r>
            <a:r>
              <a:rPr sz="3200" spc="-10" dirty="0">
                <a:latin typeface="Calibri"/>
                <a:cs typeface="Calibri"/>
              </a:rPr>
              <a:t>components).</a:t>
            </a:r>
            <a:endParaRPr sz="3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ar-SA" sz="33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ar-SA" sz="33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lang="ar-SA" sz="335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3350" dirty="0">
              <a:latin typeface="Times New Roman"/>
              <a:cs typeface="Times New Roman"/>
            </a:endParaRPr>
          </a:p>
          <a:p>
            <a:pPr marL="12700" marR="5080">
              <a:lnSpc>
                <a:spcPct val="99800"/>
              </a:lnSpc>
            </a:pPr>
            <a:r>
              <a:rPr sz="3200" spc="-15" dirty="0">
                <a:latin typeface="Calibri"/>
                <a:cs typeface="Calibri"/>
              </a:rPr>
              <a:t>Research </a:t>
            </a:r>
            <a:r>
              <a:rPr sz="3200" dirty="0">
                <a:latin typeface="Calibri"/>
                <a:cs typeface="Calibri"/>
              </a:rPr>
              <a:t>is a </a:t>
            </a:r>
            <a:r>
              <a:rPr sz="3200" spc="-5" dirty="0">
                <a:latin typeface="Arial"/>
                <a:cs typeface="Arial"/>
              </a:rPr>
              <a:t>iterative  </a:t>
            </a:r>
            <a:r>
              <a:rPr sz="3200" spc="-10" dirty="0">
                <a:latin typeface="Calibri"/>
                <a:cs typeface="Calibri"/>
              </a:rPr>
              <a:t>process that eventually  seeks </a:t>
            </a:r>
            <a:r>
              <a:rPr sz="3200" spc="-25" dirty="0">
                <a:latin typeface="Calibri"/>
                <a:cs typeface="Calibri"/>
              </a:rPr>
              <a:t>to </a:t>
            </a:r>
            <a:r>
              <a:rPr sz="3200" spc="-10" dirty="0">
                <a:latin typeface="Calibri"/>
                <a:cs typeface="Calibri"/>
              </a:rPr>
              <a:t>explain </a:t>
            </a:r>
            <a:r>
              <a:rPr sz="3200" spc="-5" dirty="0">
                <a:latin typeface="Calibri"/>
                <a:cs typeface="Calibri"/>
              </a:rPr>
              <a:t>or </a:t>
            </a:r>
            <a:r>
              <a:rPr sz="3200" spc="-15" dirty="0">
                <a:latin typeface="Calibri"/>
                <a:cs typeface="Calibri"/>
              </a:rPr>
              <a:t>solve  </a:t>
            </a:r>
            <a:r>
              <a:rPr sz="3200" dirty="0">
                <a:latin typeface="Calibri"/>
                <a:cs typeface="Calibri"/>
              </a:rPr>
              <a:t>an </a:t>
            </a:r>
            <a:r>
              <a:rPr sz="3200" spc="-10" dirty="0">
                <a:latin typeface="Calibri"/>
                <a:cs typeface="Calibri"/>
              </a:rPr>
              <a:t>identified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problem.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40F4F3BD-216C-44B0-B2C2-CF4601DBE2C2}"/>
              </a:ext>
            </a:extLst>
          </p:cNvPr>
          <p:cNvSpPr/>
          <p:nvPr/>
        </p:nvSpPr>
        <p:spPr>
          <a:xfrm>
            <a:off x="7172452" y="1624965"/>
            <a:ext cx="3279648" cy="3355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2BA167E0-6AC9-4F1E-8A5C-DDE42AA96AD3}"/>
              </a:ext>
            </a:extLst>
          </p:cNvPr>
          <p:cNvSpPr/>
          <p:nvPr/>
        </p:nvSpPr>
        <p:spPr>
          <a:xfrm>
            <a:off x="7401052" y="5053965"/>
            <a:ext cx="3279648" cy="23850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6932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716" y="671704"/>
            <a:ext cx="3312160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21" dirty="0"/>
              <a:t>Research</a:t>
            </a:r>
            <a:r>
              <a:rPr spc="-105" dirty="0"/>
              <a:t> </a:t>
            </a:r>
            <a:r>
              <a:rPr spc="-5" dirty="0"/>
              <a:t>principles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654365" y="1890221"/>
            <a:ext cx="6490335" cy="3864516"/>
          </a:xfrm>
          <a:prstGeom prst="rect">
            <a:avLst/>
          </a:prstGeom>
        </p:spPr>
        <p:txBody>
          <a:bodyPr vert="horz" wrap="square" lIns="0" tIns="14599" rIns="0" bIns="0" rtlCol="0">
            <a:spAutoFit/>
          </a:bodyPr>
          <a:lstStyle/>
          <a:p>
            <a:pPr marL="321831" indent="-309771">
              <a:spcBef>
                <a:spcPts val="114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30" dirty="0">
                <a:solidFill>
                  <a:srgbClr val="211E0F"/>
                </a:solidFill>
                <a:latin typeface="Calibri"/>
                <a:cs typeface="Calibri"/>
              </a:rPr>
              <a:t>Truth</a:t>
            </a:r>
            <a:endParaRPr sz="2600" dirty="0">
              <a:latin typeface="Calibri"/>
              <a:cs typeface="Calibri"/>
            </a:endParaRPr>
          </a:p>
          <a:p>
            <a:pPr marL="321831" indent="-309771">
              <a:spcBef>
                <a:spcPts val="15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Honesty</a:t>
            </a:r>
            <a:endParaRPr sz="2600" dirty="0">
              <a:latin typeface="Calibri"/>
              <a:cs typeface="Calibri"/>
            </a:endParaRPr>
          </a:p>
          <a:p>
            <a:pPr marL="321831" indent="-309771">
              <a:spcBef>
                <a:spcPts val="15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Transparency/complete</a:t>
            </a:r>
            <a:r>
              <a:rPr sz="2600" spc="-3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openness</a:t>
            </a:r>
            <a:endParaRPr sz="2600" dirty="0">
              <a:latin typeface="Calibri"/>
              <a:cs typeface="Calibri"/>
            </a:endParaRPr>
          </a:p>
          <a:p>
            <a:pPr>
              <a:spcBef>
                <a:spcPts val="40"/>
              </a:spcBef>
              <a:buClr>
                <a:srgbClr val="C71B62"/>
              </a:buClr>
              <a:buFont typeface="Wingdings"/>
              <a:buChar char=""/>
            </a:pPr>
            <a:endParaRPr sz="2700" dirty="0">
              <a:latin typeface="Times New Roman"/>
              <a:cs typeface="Times New Roman"/>
            </a:endParaRPr>
          </a:p>
          <a:p>
            <a:pPr marL="321831" indent="-309771"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Systematic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errors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prevented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by…</a:t>
            </a:r>
            <a:endParaRPr sz="2600" dirty="0">
              <a:latin typeface="Calibri"/>
              <a:cs typeface="Calibri"/>
            </a:endParaRPr>
          </a:p>
          <a:p>
            <a:pPr marL="720468" lvl="1" indent="-307865">
              <a:lnSpc>
                <a:spcPts val="2390"/>
              </a:lnSpc>
              <a:spcBef>
                <a:spcPts val="50"/>
              </a:spcBef>
              <a:buClr>
                <a:srgbClr val="C71B62"/>
              </a:buClr>
              <a:buFont typeface="Wingdings"/>
              <a:buChar char=""/>
              <a:tabLst>
                <a:tab pos="720468" algn="l"/>
                <a:tab pos="721104" algn="l"/>
              </a:tabLst>
            </a:pPr>
            <a:r>
              <a:rPr sz="2100" spc="5" dirty="0">
                <a:solidFill>
                  <a:srgbClr val="211E0F"/>
                </a:solidFill>
                <a:latin typeface="Calibri"/>
                <a:cs typeface="Calibri"/>
              </a:rPr>
              <a:t>good</a:t>
            </a:r>
            <a:r>
              <a:rPr sz="2100" spc="-3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100" spc="5" dirty="0">
                <a:solidFill>
                  <a:srgbClr val="211E0F"/>
                </a:solidFill>
                <a:latin typeface="Calibri"/>
                <a:cs typeface="Calibri"/>
              </a:rPr>
              <a:t>design</a:t>
            </a:r>
            <a:endParaRPr sz="2100" dirty="0">
              <a:latin typeface="Calibri"/>
              <a:cs typeface="Calibri"/>
            </a:endParaRPr>
          </a:p>
          <a:p>
            <a:pPr marL="321831" indent="-309771">
              <a:lnSpc>
                <a:spcPts val="3110"/>
              </a:lnSpc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Random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errors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corrected</a:t>
            </a:r>
            <a:r>
              <a:rPr sz="2600" spc="-2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by…</a:t>
            </a:r>
            <a:endParaRPr sz="2600" dirty="0">
              <a:latin typeface="Calibri"/>
              <a:cs typeface="Calibri"/>
            </a:endParaRPr>
          </a:p>
          <a:p>
            <a:pPr marL="720468" lvl="1" indent="-307865">
              <a:lnSpc>
                <a:spcPts val="2390"/>
              </a:lnSpc>
              <a:spcBef>
                <a:spcPts val="44"/>
              </a:spcBef>
              <a:buClr>
                <a:srgbClr val="C71B62"/>
              </a:buClr>
              <a:buFont typeface="Wingdings"/>
              <a:buChar char=""/>
              <a:tabLst>
                <a:tab pos="720468" algn="l"/>
                <a:tab pos="721104" algn="l"/>
              </a:tabLst>
            </a:pPr>
            <a:r>
              <a:rPr sz="2100" spc="-10" dirty="0">
                <a:solidFill>
                  <a:srgbClr val="211E0F"/>
                </a:solidFill>
                <a:latin typeface="Calibri"/>
                <a:cs typeface="Calibri"/>
              </a:rPr>
              <a:t>statistical </a:t>
            </a:r>
            <a:r>
              <a:rPr sz="2100" dirty="0">
                <a:solidFill>
                  <a:srgbClr val="211E0F"/>
                </a:solidFill>
                <a:latin typeface="Calibri"/>
                <a:cs typeface="Calibri"/>
              </a:rPr>
              <a:t>methods</a:t>
            </a:r>
            <a:endParaRPr sz="2100" dirty="0">
              <a:latin typeface="Calibri"/>
              <a:cs typeface="Calibri"/>
            </a:endParaRPr>
          </a:p>
          <a:p>
            <a:pPr marL="321831" marR="5080" indent="-309771">
              <a:lnSpc>
                <a:spcPts val="3129"/>
              </a:lnSpc>
              <a:spcBef>
                <a:spcPts val="86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Other </a:t>
            </a:r>
            <a:r>
              <a:rPr sz="2600" spc="-25" dirty="0">
                <a:solidFill>
                  <a:srgbClr val="211E0F"/>
                </a:solidFill>
                <a:latin typeface="Calibri"/>
                <a:cs typeface="Calibri"/>
              </a:rPr>
              <a:t>“errors”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are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corrected over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time and by 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experience ....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877076" y="606933"/>
            <a:ext cx="1804417" cy="25679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102622" y="2013080"/>
            <a:ext cx="3003550" cy="2737283"/>
          </a:xfrm>
          <a:prstGeom prst="rect">
            <a:avLst/>
          </a:prstGeom>
        </p:spPr>
        <p:txBody>
          <a:bodyPr vert="horz" wrap="square" lIns="0" tIns="13330" rIns="0" bIns="0" rtlCol="0">
            <a:spAutoFit/>
          </a:bodyPr>
          <a:lstStyle/>
          <a:p>
            <a:pPr marL="12696" marR="5080">
              <a:lnSpc>
                <a:spcPct val="99800"/>
              </a:lnSpc>
              <a:spcBef>
                <a:spcPts val="105"/>
              </a:spcBef>
            </a:pPr>
            <a:r>
              <a:rPr sz="5900" b="0" spc="-21" dirty="0">
                <a:solidFill>
                  <a:srgbClr val="231F20"/>
                </a:solidFill>
              </a:rPr>
              <a:t>What </a:t>
            </a:r>
            <a:r>
              <a:rPr sz="5900" b="0" spc="-10" dirty="0">
                <a:solidFill>
                  <a:srgbClr val="231F20"/>
                </a:solidFill>
              </a:rPr>
              <a:t>is  </a:t>
            </a:r>
            <a:r>
              <a:rPr sz="5900" b="0" spc="-15" dirty="0">
                <a:solidFill>
                  <a:srgbClr val="231F20"/>
                </a:solidFill>
              </a:rPr>
              <a:t>medical  </a:t>
            </a:r>
            <a:r>
              <a:rPr sz="5900" b="0" spc="-86" dirty="0">
                <a:solidFill>
                  <a:srgbClr val="231F20"/>
                </a:solidFill>
              </a:rPr>
              <a:t>r</a:t>
            </a:r>
            <a:r>
              <a:rPr sz="5900" b="0" dirty="0">
                <a:solidFill>
                  <a:srgbClr val="231F20"/>
                </a:solidFill>
              </a:rPr>
              <a:t>e</a:t>
            </a:r>
            <a:r>
              <a:rPr sz="5900" b="0" spc="-10" dirty="0">
                <a:solidFill>
                  <a:srgbClr val="231F20"/>
                </a:solidFill>
              </a:rPr>
              <a:t>sea</a:t>
            </a:r>
            <a:r>
              <a:rPr sz="5900" b="0" spc="-100" dirty="0">
                <a:solidFill>
                  <a:srgbClr val="231F20"/>
                </a:solidFill>
              </a:rPr>
              <a:t>r</a:t>
            </a:r>
            <a:r>
              <a:rPr sz="5900" b="0" spc="-5" dirty="0">
                <a:solidFill>
                  <a:srgbClr val="231F20"/>
                </a:solidFill>
              </a:rPr>
              <a:t>ch?</a:t>
            </a:r>
            <a:endParaRPr sz="5900"/>
          </a:p>
        </p:txBody>
      </p:sp>
      <p:sp>
        <p:nvSpPr>
          <p:cNvPr id="5" name="object 5"/>
          <p:cNvSpPr/>
          <p:nvPr/>
        </p:nvSpPr>
        <p:spPr>
          <a:xfrm>
            <a:off x="1523505" y="1847411"/>
            <a:ext cx="3046476" cy="36561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xfrm>
            <a:off x="1217418" y="1871933"/>
            <a:ext cx="8258573" cy="3131621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357376" indent="-342778">
              <a:lnSpc>
                <a:spcPts val="2935"/>
              </a:lnSpc>
              <a:spcBef>
                <a:spcPts val="120"/>
              </a:spcBef>
              <a:buFont typeface="Wingdings" pitchFamily="2" charset="2"/>
              <a:buChar char="§"/>
            </a:pPr>
            <a:endParaRPr lang="en-US" spc="-5" dirty="0"/>
          </a:p>
          <a:p>
            <a:pPr marL="357376" indent="-342778">
              <a:lnSpc>
                <a:spcPts val="2935"/>
              </a:lnSpc>
              <a:spcBef>
                <a:spcPts val="120"/>
              </a:spcBef>
              <a:buFont typeface="Wingdings" pitchFamily="2" charset="2"/>
              <a:buChar char="§"/>
            </a:pPr>
            <a:endParaRPr spc="-5" dirty="0"/>
          </a:p>
          <a:p>
            <a:pPr marL="14599" marR="429742">
              <a:lnSpc>
                <a:spcPct val="150000"/>
              </a:lnSpc>
              <a:spcBef>
                <a:spcPts val="130"/>
              </a:spcBef>
            </a:pPr>
            <a:r>
              <a:rPr sz="2900" spc="5" dirty="0"/>
              <a:t>Activities </a:t>
            </a:r>
            <a:r>
              <a:rPr sz="2900" spc="-5" dirty="0"/>
              <a:t>that are </a:t>
            </a:r>
            <a:r>
              <a:rPr sz="2900" dirty="0"/>
              <a:t>carried </a:t>
            </a:r>
            <a:r>
              <a:rPr sz="2900" spc="5" dirty="0"/>
              <a:t>out with </a:t>
            </a:r>
            <a:r>
              <a:rPr sz="2900" dirty="0"/>
              <a:t>scientific methodology </a:t>
            </a:r>
            <a:r>
              <a:rPr sz="2900" spc="-10" dirty="0"/>
              <a:t>to  </a:t>
            </a:r>
            <a:r>
              <a:rPr sz="2900" spc="-5" dirty="0"/>
              <a:t>provide </a:t>
            </a:r>
            <a:r>
              <a:rPr sz="2900" dirty="0"/>
              <a:t>new knowledge </a:t>
            </a:r>
            <a:r>
              <a:rPr sz="2900" spc="5" dirty="0"/>
              <a:t>about </a:t>
            </a:r>
            <a:r>
              <a:rPr sz="2900" dirty="0"/>
              <a:t>health </a:t>
            </a:r>
            <a:r>
              <a:rPr sz="2900" spc="5" dirty="0"/>
              <a:t>and</a:t>
            </a:r>
            <a:r>
              <a:rPr sz="2900" spc="60" dirty="0"/>
              <a:t> </a:t>
            </a:r>
            <a:r>
              <a:rPr sz="2900" dirty="0"/>
              <a:t>disease</a:t>
            </a:r>
          </a:p>
          <a:p>
            <a:pPr marL="1905">
              <a:spcBef>
                <a:spcPts val="44"/>
              </a:spcBef>
            </a:pPr>
            <a:endParaRPr sz="2200" dirty="0">
              <a:latin typeface="Times New Roman"/>
              <a:cs typeface="Times New Roman"/>
            </a:endParaRPr>
          </a:p>
        </p:txBody>
      </p:sp>
      <p:sp>
        <p:nvSpPr>
          <p:cNvPr id="6" name="object 4"/>
          <p:cNvSpPr txBox="1">
            <a:spLocks noGrp="1"/>
          </p:cNvSpPr>
          <p:nvPr>
            <p:ph type="title"/>
          </p:nvPr>
        </p:nvSpPr>
        <p:spPr>
          <a:xfrm>
            <a:off x="1219717" y="671704"/>
            <a:ext cx="6489184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lang="en-US" spc="-10" dirty="0"/>
              <a:t>Medical and health care research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716" y="671704"/>
            <a:ext cx="4130040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21" dirty="0"/>
              <a:t>Research </a:t>
            </a:r>
            <a:r>
              <a:rPr spc="-10" dirty="0"/>
              <a:t>vs. </a:t>
            </a:r>
            <a:r>
              <a:rPr spc="-5" dirty="0"/>
              <a:t>health</a:t>
            </a:r>
            <a:r>
              <a:rPr spc="-55" dirty="0"/>
              <a:t> </a:t>
            </a:r>
            <a:r>
              <a:rPr spc="-25" dirty="0"/>
              <a:t>care</a:t>
            </a:r>
          </a:p>
        </p:txBody>
      </p:sp>
      <p:sp>
        <p:nvSpPr>
          <p:cNvPr id="7" name="object 7"/>
          <p:cNvSpPr/>
          <p:nvPr/>
        </p:nvSpPr>
        <p:spPr>
          <a:xfrm>
            <a:off x="6064455" y="3738768"/>
            <a:ext cx="2165584" cy="2594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89993" y="3778393"/>
            <a:ext cx="1905000" cy="23911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7971" y="1189100"/>
            <a:ext cx="3624084" cy="25496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97970" y="3586367"/>
            <a:ext cx="2289060" cy="152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89995" y="1381124"/>
            <a:ext cx="3240036" cy="2165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69236" cy="3017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716" y="671704"/>
            <a:ext cx="4130040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21" dirty="0"/>
              <a:t>Research </a:t>
            </a:r>
            <a:r>
              <a:rPr spc="-10" dirty="0"/>
              <a:t>vs. </a:t>
            </a:r>
            <a:r>
              <a:rPr spc="-5" dirty="0"/>
              <a:t>health</a:t>
            </a:r>
            <a:r>
              <a:rPr spc="-55" dirty="0"/>
              <a:t> </a:t>
            </a:r>
            <a:r>
              <a:rPr spc="-25" dirty="0"/>
              <a:t>care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079504" y="1871931"/>
            <a:ext cx="4829175" cy="797654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12696">
              <a:spcBef>
                <a:spcPts val="120"/>
              </a:spcBef>
            </a:pPr>
            <a:r>
              <a:rPr sz="2500" b="1" i="1" spc="5" dirty="0">
                <a:solidFill>
                  <a:srgbClr val="211E0F"/>
                </a:solidFill>
                <a:latin typeface="Calibri"/>
                <a:cs typeface="Calibri"/>
              </a:rPr>
              <a:t>Health </a:t>
            </a:r>
            <a:r>
              <a:rPr sz="2500" b="1" i="1" dirty="0">
                <a:solidFill>
                  <a:srgbClr val="211E0F"/>
                </a:solidFill>
                <a:latin typeface="Calibri"/>
                <a:cs typeface="Calibri"/>
              </a:rPr>
              <a:t>care</a:t>
            </a:r>
            <a:r>
              <a:rPr lang="en-US" sz="2500" b="1" i="1" dirty="0">
                <a:solidFill>
                  <a:srgbClr val="211E0F"/>
                </a:solidFill>
                <a:latin typeface="Calibri"/>
                <a:cs typeface="Calibri"/>
              </a:rPr>
              <a:t>:</a:t>
            </a:r>
          </a:p>
          <a:p>
            <a:pPr marL="469735" lvl="1">
              <a:spcBef>
                <a:spcPts val="120"/>
              </a:spcBef>
            </a:pPr>
            <a:r>
              <a:rPr sz="2500" i="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lang="en-US" sz="2500" i="1" dirty="0">
                <a:solidFill>
                  <a:srgbClr val="211E0F"/>
                </a:solidFill>
                <a:latin typeface="Calibri"/>
                <a:cs typeface="Calibri"/>
              </a:rPr>
              <a:t>A</a:t>
            </a:r>
            <a:r>
              <a:rPr sz="2500" i="1" spc="5" dirty="0">
                <a:solidFill>
                  <a:srgbClr val="211E0F"/>
                </a:solidFill>
                <a:latin typeface="Calibri"/>
                <a:cs typeface="Calibri"/>
              </a:rPr>
              <a:t>ims at producing</a:t>
            </a:r>
            <a:r>
              <a:rPr sz="2500" i="1" dirty="0">
                <a:solidFill>
                  <a:srgbClr val="211E0F"/>
                </a:solidFill>
                <a:latin typeface="Calibri"/>
                <a:cs typeface="Calibri"/>
              </a:rPr>
              <a:t> health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81264" y="4181484"/>
            <a:ext cx="3601085" cy="1195825"/>
          </a:xfrm>
          <a:prstGeom prst="rect">
            <a:avLst/>
          </a:prstGeom>
        </p:spPr>
        <p:txBody>
          <a:bodyPr vert="horz" wrap="square" lIns="0" tIns="41260" rIns="0" bIns="0" rtlCol="0">
            <a:spAutoFit/>
          </a:bodyPr>
          <a:lstStyle/>
          <a:p>
            <a:pPr marL="12696" marR="5080">
              <a:lnSpc>
                <a:spcPts val="2870"/>
              </a:lnSpc>
              <a:spcBef>
                <a:spcPts val="325"/>
              </a:spcBef>
            </a:pPr>
            <a:r>
              <a:rPr sz="2500" b="1" i="1" spc="-5" dirty="0">
                <a:solidFill>
                  <a:srgbClr val="211E0F"/>
                </a:solidFill>
                <a:latin typeface="Calibri"/>
                <a:cs typeface="Calibri"/>
              </a:rPr>
              <a:t>Research</a:t>
            </a:r>
            <a:r>
              <a:rPr lang="en-US" sz="2500" b="1" i="1" spc="-5" dirty="0">
                <a:solidFill>
                  <a:srgbClr val="211E0F"/>
                </a:solidFill>
                <a:latin typeface="Calibri"/>
                <a:cs typeface="Calibri"/>
              </a:rPr>
              <a:t>:</a:t>
            </a:r>
          </a:p>
          <a:p>
            <a:pPr marL="469735" marR="5080" lvl="1">
              <a:lnSpc>
                <a:spcPts val="2870"/>
              </a:lnSpc>
              <a:spcBef>
                <a:spcPts val="325"/>
              </a:spcBef>
            </a:pPr>
            <a:r>
              <a:rPr lang="en-US" sz="2500" i="1" spc="5" dirty="0">
                <a:solidFill>
                  <a:srgbClr val="211E0F"/>
                </a:solidFill>
                <a:latin typeface="Calibri"/>
                <a:cs typeface="Calibri"/>
              </a:rPr>
              <a:t>A</a:t>
            </a:r>
            <a:r>
              <a:rPr sz="2500" i="1" spc="5" dirty="0">
                <a:solidFill>
                  <a:srgbClr val="211E0F"/>
                </a:solidFill>
                <a:latin typeface="Calibri"/>
                <a:cs typeface="Calibri"/>
              </a:rPr>
              <a:t>ims at </a:t>
            </a:r>
            <a:r>
              <a:rPr sz="2500" i="1" dirty="0">
                <a:solidFill>
                  <a:srgbClr val="211E0F"/>
                </a:solidFill>
                <a:latin typeface="Calibri"/>
                <a:cs typeface="Calibri"/>
              </a:rPr>
              <a:t>producing  knowledge</a:t>
            </a:r>
            <a:endParaRPr sz="25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064455" y="3738768"/>
            <a:ext cx="2165584" cy="259439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189993" y="3778393"/>
            <a:ext cx="1905000" cy="23911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997971" y="1189100"/>
            <a:ext cx="3624084" cy="25496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997970" y="3586367"/>
            <a:ext cx="2289060" cy="1523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89995" y="1381124"/>
            <a:ext cx="3240036" cy="216560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0635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6FB842-C20C-4C4C-8FBC-C8DAE2E75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161" y="802083"/>
            <a:ext cx="8649075" cy="677108"/>
          </a:xfrm>
        </p:spPr>
        <p:txBody>
          <a:bodyPr/>
          <a:lstStyle/>
          <a:p>
            <a:r>
              <a:rPr lang="en-US" sz="4400" dirty="0"/>
              <a:t>Purpose of Research</a:t>
            </a:r>
            <a:endParaRPr lang="ar-SA" sz="4400" dirty="0"/>
          </a:p>
        </p:txBody>
      </p:sp>
      <p:sp>
        <p:nvSpPr>
          <p:cNvPr id="4" name="object 2">
            <a:extLst>
              <a:ext uri="{FF2B5EF4-FFF2-40B4-BE49-F238E27FC236}">
                <a16:creationId xmlns:a16="http://schemas.microsoft.com/office/drawing/2014/main" id="{E0B45BB1-554F-4DA8-BC19-F14018BC5C7D}"/>
              </a:ext>
            </a:extLst>
          </p:cNvPr>
          <p:cNvSpPr/>
          <p:nvPr/>
        </p:nvSpPr>
        <p:spPr>
          <a:xfrm>
            <a:off x="152400" y="3248025"/>
            <a:ext cx="1219200" cy="2590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B63D0C7B-8206-475F-9AA8-B681E92BBBA8}"/>
              </a:ext>
            </a:extLst>
          </p:cNvPr>
          <p:cNvSpPr txBox="1"/>
          <p:nvPr/>
        </p:nvSpPr>
        <p:spPr>
          <a:xfrm>
            <a:off x="2395220" y="3419475"/>
            <a:ext cx="2951480" cy="203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17269" indent="-1005205">
              <a:lnSpc>
                <a:spcPct val="100000"/>
              </a:lnSpc>
              <a:spcBef>
                <a:spcPts val="105"/>
              </a:spcBef>
              <a:buFont typeface="Wingdings"/>
              <a:buChar char=""/>
              <a:tabLst>
                <a:tab pos="1017269" algn="l"/>
                <a:tab pos="1017905" algn="l"/>
              </a:tabLst>
            </a:pPr>
            <a:r>
              <a:rPr sz="4400" spc="-20" dirty="0">
                <a:latin typeface="Calibri"/>
                <a:cs typeface="Calibri"/>
              </a:rPr>
              <a:t>explore</a:t>
            </a:r>
            <a:endParaRPr sz="4400" dirty="0">
              <a:latin typeface="Calibri"/>
              <a:cs typeface="Calibri"/>
            </a:endParaRPr>
          </a:p>
          <a:p>
            <a:pPr marL="1017269" indent="-1005205">
              <a:lnSpc>
                <a:spcPct val="100000"/>
              </a:lnSpc>
              <a:buFont typeface="Wingdings"/>
              <a:buChar char=""/>
              <a:tabLst>
                <a:tab pos="1017269" algn="l"/>
                <a:tab pos="1017905" algn="l"/>
              </a:tabLst>
            </a:pPr>
            <a:r>
              <a:rPr sz="4400" spc="-5" dirty="0">
                <a:latin typeface="Calibri"/>
                <a:cs typeface="Calibri"/>
              </a:rPr>
              <a:t>describe</a:t>
            </a:r>
            <a:endParaRPr sz="4400" dirty="0">
              <a:latin typeface="Calibri"/>
              <a:cs typeface="Calibri"/>
            </a:endParaRPr>
          </a:p>
          <a:p>
            <a:pPr marL="1144905" indent="-1132840">
              <a:lnSpc>
                <a:spcPct val="100000"/>
              </a:lnSpc>
              <a:buFont typeface="Wingdings"/>
              <a:buChar char=""/>
              <a:tabLst>
                <a:tab pos="1144905" algn="l"/>
                <a:tab pos="1145540" algn="l"/>
              </a:tabLst>
            </a:pPr>
            <a:r>
              <a:rPr sz="4400" spc="-15" dirty="0">
                <a:latin typeface="Calibri"/>
                <a:cs typeface="Calibri"/>
              </a:rPr>
              <a:t>explain</a:t>
            </a:r>
            <a:endParaRPr sz="4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54488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716" y="737239"/>
            <a:ext cx="7382509" cy="1094529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6" marR="5080">
              <a:lnSpc>
                <a:spcPts val="4198"/>
              </a:lnSpc>
              <a:spcBef>
                <a:spcPts val="135"/>
              </a:spcBef>
            </a:pPr>
            <a:r>
              <a:rPr sz="3400" spc="-15" dirty="0">
                <a:solidFill>
                  <a:srgbClr val="009ECE"/>
                </a:solidFill>
              </a:rPr>
              <a:t>Differences between </a:t>
            </a:r>
            <a:r>
              <a:rPr sz="3400" spc="-5" dirty="0">
                <a:solidFill>
                  <a:srgbClr val="009ECE"/>
                </a:solidFill>
              </a:rPr>
              <a:t>health </a:t>
            </a:r>
            <a:r>
              <a:rPr sz="3400" spc="-15" dirty="0">
                <a:solidFill>
                  <a:srgbClr val="009ECE"/>
                </a:solidFill>
              </a:rPr>
              <a:t>research </a:t>
            </a:r>
            <a:r>
              <a:rPr sz="3400" spc="-5" dirty="0">
                <a:solidFill>
                  <a:srgbClr val="009ECE"/>
                </a:solidFill>
              </a:rPr>
              <a:t>and  health </a:t>
            </a:r>
            <a:r>
              <a:rPr sz="3400" spc="-21" dirty="0">
                <a:solidFill>
                  <a:srgbClr val="009ECE"/>
                </a:solidFill>
              </a:rPr>
              <a:t>care</a:t>
            </a:r>
            <a:endParaRPr sz="3400"/>
          </a:p>
        </p:txBody>
      </p:sp>
      <p:sp>
        <p:nvSpPr>
          <p:cNvPr id="4" name="object 4"/>
          <p:cNvSpPr txBox="1"/>
          <p:nvPr/>
        </p:nvSpPr>
        <p:spPr>
          <a:xfrm>
            <a:off x="1216672" y="2134746"/>
            <a:ext cx="2974340" cy="3323308"/>
          </a:xfrm>
          <a:prstGeom prst="rect">
            <a:avLst/>
          </a:prstGeom>
        </p:spPr>
        <p:txBody>
          <a:bodyPr vert="horz" wrap="square" lIns="0" tIns="103468" rIns="0" bIns="0" rtlCol="0">
            <a:spAutoFit/>
          </a:bodyPr>
          <a:lstStyle/>
          <a:p>
            <a:pPr marL="355472" indent="-342778">
              <a:spcBef>
                <a:spcPts val="815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Aims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Funding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4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Documentation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Ethics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Legal</a:t>
            </a:r>
            <a:r>
              <a:rPr sz="3000" spc="-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regulations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………………….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720" y="6910922"/>
            <a:ext cx="1047115" cy="16606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November 25,</a:t>
            </a:r>
            <a:r>
              <a:rPr sz="1000" spc="-21" dirty="0">
                <a:solidFill>
                  <a:srgbClr val="9A9D9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2015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92668" y="6902688"/>
            <a:ext cx="160020" cy="16451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dirty="0">
                <a:solidFill>
                  <a:srgbClr val="7F7F7E"/>
                </a:solidFill>
                <a:latin typeface="Trebuchet MS"/>
                <a:cs typeface="Trebuchet MS"/>
              </a:rPr>
              <a:t>13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205236" y="2635376"/>
            <a:ext cx="2999231" cy="35722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93"/>
            <a:ext cx="8276856" cy="3017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232420" y="6626745"/>
            <a:ext cx="8255520" cy="670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717" y="696929"/>
            <a:ext cx="5247640" cy="386643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6">
              <a:spcBef>
                <a:spcPts val="135"/>
              </a:spcBef>
            </a:pPr>
            <a:r>
              <a:rPr sz="2400" spc="15" dirty="0">
                <a:latin typeface="Arial"/>
                <a:cs typeface="Arial"/>
              </a:rPr>
              <a:t>Health Research Act 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716" y="1881082"/>
            <a:ext cx="7714615" cy="812385"/>
          </a:xfrm>
          <a:prstGeom prst="rect">
            <a:avLst/>
          </a:prstGeom>
        </p:spPr>
        <p:txBody>
          <a:bodyPr vert="horz" wrap="square" lIns="0" tIns="42528" rIns="0" bIns="0" rtlCol="0">
            <a:spAutoFit/>
          </a:bodyPr>
          <a:lstStyle/>
          <a:p>
            <a:pPr marL="355472" marR="5080" indent="-343412">
              <a:lnSpc>
                <a:spcPts val="2980"/>
              </a:lnSpc>
              <a:spcBef>
                <a:spcPts val="334"/>
              </a:spcBef>
              <a:buClr>
                <a:srgbClr val="009BCC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2600" i="1" spc="10" dirty="0">
                <a:solidFill>
                  <a:srgbClr val="211E0F"/>
                </a:solidFill>
                <a:latin typeface="Arial"/>
                <a:cs typeface="Arial"/>
              </a:rPr>
              <a:t>”The </a:t>
            </a:r>
            <a:r>
              <a:rPr sz="2600" i="1" spc="5" dirty="0">
                <a:solidFill>
                  <a:srgbClr val="211E0F"/>
                </a:solidFill>
                <a:latin typeface="Arial"/>
                <a:cs typeface="Arial"/>
              </a:rPr>
              <a:t>aim of </a:t>
            </a:r>
            <a:r>
              <a:rPr sz="2600" i="1" dirty="0">
                <a:solidFill>
                  <a:srgbClr val="211E0F"/>
                </a:solidFill>
                <a:latin typeface="Arial"/>
                <a:cs typeface="Arial"/>
              </a:rPr>
              <a:t>this act is </a:t>
            </a:r>
            <a:r>
              <a:rPr sz="2600" i="1" spc="5" dirty="0">
                <a:solidFill>
                  <a:srgbClr val="211E0F"/>
                </a:solidFill>
                <a:latin typeface="Arial"/>
                <a:cs typeface="Arial"/>
              </a:rPr>
              <a:t>to </a:t>
            </a:r>
            <a:r>
              <a:rPr sz="2600" i="1" dirty="0">
                <a:solidFill>
                  <a:srgbClr val="211E0F"/>
                </a:solidFill>
                <a:latin typeface="Arial"/>
                <a:cs typeface="Arial"/>
              </a:rPr>
              <a:t>promote </a:t>
            </a:r>
            <a:r>
              <a:rPr sz="2600" i="1" spc="5" dirty="0">
                <a:solidFill>
                  <a:srgbClr val="211E0F"/>
                </a:solidFill>
                <a:latin typeface="Arial"/>
                <a:cs typeface="Arial"/>
              </a:rPr>
              <a:t>good and</a:t>
            </a:r>
            <a:r>
              <a:rPr sz="2600" i="1" spc="-155" dirty="0">
                <a:solidFill>
                  <a:srgbClr val="211E0F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211E0F"/>
                </a:solidFill>
                <a:latin typeface="Arial"/>
                <a:cs typeface="Arial"/>
              </a:rPr>
              <a:t>ethical  responsible </a:t>
            </a:r>
            <a:r>
              <a:rPr sz="2600" i="1" spc="-5" dirty="0">
                <a:solidFill>
                  <a:srgbClr val="211E0F"/>
                </a:solidFill>
                <a:latin typeface="Arial"/>
                <a:cs typeface="Arial"/>
              </a:rPr>
              <a:t>medical</a:t>
            </a:r>
            <a:r>
              <a:rPr sz="2600" i="1" spc="-35" dirty="0">
                <a:solidFill>
                  <a:srgbClr val="211E0F"/>
                </a:solidFill>
                <a:latin typeface="Arial"/>
                <a:cs typeface="Arial"/>
              </a:rPr>
              <a:t> </a:t>
            </a:r>
            <a:r>
              <a:rPr sz="2600" i="1" dirty="0">
                <a:solidFill>
                  <a:srgbClr val="211E0F"/>
                </a:solidFill>
                <a:latin typeface="Arial"/>
                <a:cs typeface="Arial"/>
              </a:rPr>
              <a:t>research”</a:t>
            </a:r>
            <a:endParaRPr sz="2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683012" y="3049904"/>
            <a:ext cx="3328428" cy="33177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7847" y="2808309"/>
            <a:ext cx="5380355" cy="2642235"/>
          </a:xfrm>
          <a:prstGeom prst="rect">
            <a:avLst/>
          </a:prstGeom>
        </p:spPr>
        <p:txBody>
          <a:bodyPr vert="horz" wrap="square" lIns="0" tIns="89503" rIns="0" bIns="0" rtlCol="0">
            <a:spAutoFit/>
          </a:bodyPr>
          <a:lstStyle/>
          <a:p>
            <a:pPr marL="355472" marR="5080" indent="-44434">
              <a:lnSpc>
                <a:spcPts val="2497"/>
              </a:lnSpc>
              <a:spcBef>
                <a:spcPts val="705"/>
              </a:spcBef>
            </a:pP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Medical </a:t>
            </a:r>
            <a:r>
              <a:rPr sz="2600" spc="-10" dirty="0">
                <a:solidFill>
                  <a:srgbClr val="231F20"/>
                </a:solidFill>
                <a:latin typeface="Calibri"/>
                <a:cs typeface="Calibri"/>
              </a:rPr>
              <a:t>research </a:t>
            </a:r>
            <a:r>
              <a:rPr sz="2600" dirty="0">
                <a:solidFill>
                  <a:srgbClr val="231F20"/>
                </a:solidFill>
                <a:latin typeface="Calibri"/>
                <a:cs typeface="Calibri"/>
              </a:rPr>
              <a:t>should be</a:t>
            </a:r>
            <a:r>
              <a:rPr sz="2600" spc="-6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600" spc="-21" dirty="0">
                <a:solidFill>
                  <a:srgbClr val="231F20"/>
                </a:solidFill>
                <a:latin typeface="Calibri"/>
                <a:cs typeface="Calibri"/>
              </a:rPr>
              <a:t>organized  </a:t>
            </a: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as </a:t>
            </a:r>
            <a:r>
              <a:rPr sz="2600" dirty="0">
                <a:solidFill>
                  <a:srgbClr val="231F20"/>
                </a:solidFill>
                <a:latin typeface="Calibri"/>
                <a:cs typeface="Calibri"/>
              </a:rPr>
              <a:t>a </a:t>
            </a:r>
            <a:r>
              <a:rPr sz="2600" spc="-10" dirty="0">
                <a:solidFill>
                  <a:srgbClr val="231F20"/>
                </a:solidFill>
                <a:latin typeface="Calibri"/>
                <a:cs typeface="Calibri"/>
              </a:rPr>
              <a:t>project </a:t>
            </a:r>
            <a:r>
              <a:rPr sz="2600" dirty="0">
                <a:solidFill>
                  <a:srgbClr val="231F20"/>
                </a:solidFill>
                <a:latin typeface="Calibri"/>
                <a:cs typeface="Calibri"/>
              </a:rPr>
              <a:t>and</a:t>
            </a:r>
            <a:r>
              <a:rPr sz="26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600" spc="-15" dirty="0">
                <a:solidFill>
                  <a:srgbClr val="231F20"/>
                </a:solidFill>
                <a:latin typeface="Calibri"/>
                <a:cs typeface="Calibri"/>
              </a:rPr>
              <a:t>have:</a:t>
            </a:r>
            <a:endParaRPr sz="2600">
              <a:latin typeface="Calibri"/>
              <a:cs typeface="Calibri"/>
            </a:endParaRPr>
          </a:p>
          <a:p>
            <a:pPr>
              <a:spcBef>
                <a:spcPts val="30"/>
              </a:spcBef>
            </a:pPr>
            <a:endParaRPr sz="2700">
              <a:latin typeface="Times New Roman"/>
              <a:cs typeface="Times New Roman"/>
            </a:endParaRPr>
          </a:p>
          <a:p>
            <a:pPr marL="355472" indent="-342778">
              <a:spcBef>
                <a:spcPts val="5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Responsible</a:t>
            </a:r>
            <a:r>
              <a:rPr sz="2600" spc="-6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institution</a:t>
            </a:r>
            <a:endParaRPr sz="2600">
              <a:latin typeface="Calibri"/>
              <a:cs typeface="Calibri"/>
            </a:endParaRPr>
          </a:p>
          <a:p>
            <a:pPr marL="355472" indent="-343412">
              <a:buClr>
                <a:srgbClr val="009ECE"/>
              </a:buClr>
              <a:buFont typeface="Wingdings"/>
              <a:buChar char=""/>
              <a:tabLst>
                <a:tab pos="354839" algn="l"/>
                <a:tab pos="356109" algn="l"/>
              </a:tabLst>
            </a:pPr>
            <a:r>
              <a:rPr sz="2600" spc="-10" dirty="0">
                <a:solidFill>
                  <a:srgbClr val="231F20"/>
                </a:solidFill>
                <a:latin typeface="Calibri"/>
                <a:cs typeface="Calibri"/>
              </a:rPr>
              <a:t>Project</a:t>
            </a:r>
            <a:r>
              <a:rPr sz="2600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leader</a:t>
            </a:r>
            <a:endParaRPr sz="2600">
              <a:latin typeface="Calibri"/>
              <a:cs typeface="Calibri"/>
            </a:endParaRPr>
          </a:p>
          <a:p>
            <a:pPr marL="355472" marR="135842" indent="-343412">
              <a:lnSpc>
                <a:spcPct val="80000"/>
              </a:lnSpc>
              <a:spcBef>
                <a:spcPts val="625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6109" algn="l"/>
              </a:tabLst>
            </a:pPr>
            <a:r>
              <a:rPr sz="2600" spc="-15" dirty="0">
                <a:solidFill>
                  <a:srgbClr val="231F20"/>
                </a:solidFill>
                <a:latin typeface="Calibri"/>
                <a:cs typeface="Calibri"/>
              </a:rPr>
              <a:t>Protocol </a:t>
            </a: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(in </a:t>
            </a:r>
            <a:r>
              <a:rPr sz="2600" dirty="0">
                <a:solidFill>
                  <a:srgbClr val="231F20"/>
                </a:solidFill>
                <a:latin typeface="Calibri"/>
                <a:cs typeface="Calibri"/>
              </a:rPr>
              <a:t>which </a:t>
            </a: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all funding should  be</a:t>
            </a:r>
            <a:r>
              <a:rPr sz="2600" spc="-2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31F20"/>
                </a:solidFill>
                <a:latin typeface="Calibri"/>
                <a:cs typeface="Calibri"/>
              </a:rPr>
              <a:t>described)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57845" y="1080722"/>
            <a:ext cx="3456304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21" dirty="0">
                <a:solidFill>
                  <a:srgbClr val="009ECE"/>
                </a:solidFill>
              </a:rPr>
              <a:t>Legal</a:t>
            </a:r>
            <a:r>
              <a:rPr sz="3400" spc="-50" dirty="0">
                <a:solidFill>
                  <a:srgbClr val="009ECE"/>
                </a:solidFill>
              </a:rPr>
              <a:t> </a:t>
            </a:r>
            <a:r>
              <a:rPr sz="3400" spc="-15" dirty="0">
                <a:solidFill>
                  <a:srgbClr val="009ECE"/>
                </a:solidFill>
              </a:rPr>
              <a:t>requirements</a:t>
            </a:r>
            <a:endParaRPr sz="3400"/>
          </a:p>
        </p:txBody>
      </p:sp>
      <p:sp>
        <p:nvSpPr>
          <p:cNvPr id="5" name="object 5"/>
          <p:cNvSpPr/>
          <p:nvPr/>
        </p:nvSpPr>
        <p:spPr>
          <a:xfrm>
            <a:off x="6711653" y="698315"/>
            <a:ext cx="2962886" cy="28749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311668" y="6350905"/>
            <a:ext cx="8278380" cy="1706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19721" y="691516"/>
            <a:ext cx="7141845" cy="432807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6">
              <a:spcBef>
                <a:spcPts val="135"/>
              </a:spcBef>
            </a:pPr>
            <a:r>
              <a:rPr sz="2700" spc="15" dirty="0">
                <a:latin typeface="Arial"/>
                <a:cs typeface="Arial"/>
              </a:rPr>
              <a:t>Four </a:t>
            </a:r>
            <a:r>
              <a:rPr sz="2700" spc="10" dirty="0">
                <a:latin typeface="Arial"/>
                <a:cs typeface="Arial"/>
              </a:rPr>
              <a:t>basic principles for medical</a:t>
            </a:r>
            <a:r>
              <a:rPr sz="2700" dirty="0">
                <a:latin typeface="Arial"/>
                <a:cs typeface="Arial"/>
              </a:rPr>
              <a:t> </a:t>
            </a:r>
            <a:r>
              <a:rPr sz="2700" spc="10" dirty="0">
                <a:latin typeface="Arial"/>
                <a:cs typeface="Arial"/>
              </a:rPr>
              <a:t>research</a:t>
            </a:r>
            <a:endParaRPr sz="27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712" y="1897842"/>
            <a:ext cx="7966075" cy="4415942"/>
          </a:xfrm>
          <a:prstGeom prst="rect">
            <a:avLst/>
          </a:prstGeom>
        </p:spPr>
        <p:txBody>
          <a:bodyPr vert="horz" wrap="square" lIns="0" tIns="29835" rIns="0" bIns="0" rtlCol="0">
            <a:spAutoFit/>
          </a:bodyPr>
          <a:lstStyle/>
          <a:p>
            <a:pPr marL="355472" marR="171389" indent="-343412">
              <a:lnSpc>
                <a:spcPts val="2980"/>
              </a:lnSpc>
              <a:spcBef>
                <a:spcPts val="235"/>
              </a:spcBef>
              <a:buClr>
                <a:srgbClr val="009BCC"/>
              </a:buClr>
              <a:buFont typeface="Calibri"/>
              <a:buChar char="•"/>
              <a:tabLst>
                <a:tab pos="428474" algn="l"/>
                <a:tab pos="429107" algn="l"/>
              </a:tabLst>
            </a:pPr>
            <a:r>
              <a:rPr b="1" dirty="0"/>
              <a:t>	</a:t>
            </a:r>
            <a:r>
              <a:rPr sz="2500" b="1" spc="-15" dirty="0">
                <a:solidFill>
                  <a:srgbClr val="211E0F"/>
                </a:solidFill>
                <a:latin typeface="Calibri"/>
                <a:cs typeface="Calibri"/>
              </a:rPr>
              <a:t>Safe </a:t>
            </a:r>
            <a:r>
              <a:rPr sz="2500" b="1" spc="5" dirty="0">
                <a:solidFill>
                  <a:srgbClr val="211E0F"/>
                </a:solidFill>
                <a:latin typeface="Calibri"/>
                <a:cs typeface="Calibri"/>
              </a:rPr>
              <a:t>and sound</a:t>
            </a:r>
            <a:endParaRPr lang="en-US" sz="2500" b="1" spc="5" dirty="0">
              <a:solidFill>
                <a:srgbClr val="211E0F"/>
              </a:solidFill>
              <a:latin typeface="Calibri"/>
              <a:cs typeface="Calibri"/>
            </a:endParaRPr>
          </a:p>
          <a:p>
            <a:pPr marL="812512" marR="171389" lvl="1" indent="-343412">
              <a:lnSpc>
                <a:spcPts val="2980"/>
              </a:lnSpc>
              <a:spcBef>
                <a:spcPts val="235"/>
              </a:spcBef>
              <a:buClr>
                <a:srgbClr val="009BCC"/>
              </a:buClr>
              <a:buFont typeface="Calibri"/>
              <a:buChar char="•"/>
              <a:tabLst>
                <a:tab pos="428474" algn="l"/>
                <a:tab pos="429107" algn="l"/>
              </a:tabLst>
            </a:pPr>
            <a:r>
              <a:rPr lang="en-US" sz="2500" dirty="0">
                <a:solidFill>
                  <a:srgbClr val="231F20"/>
                </a:solidFill>
                <a:latin typeface="Calibri"/>
                <a:cs typeface="Calibri"/>
              </a:rPr>
              <a:t>L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imits </a:t>
            </a:r>
            <a:r>
              <a:rPr sz="2500" spc="-10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what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we are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allowed</a:t>
            </a:r>
            <a:r>
              <a:rPr sz="2500" spc="-1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00" spc="-10" dirty="0">
                <a:solidFill>
                  <a:srgbClr val="231F20"/>
                </a:solidFill>
                <a:latin typeface="Calibri"/>
                <a:cs typeface="Calibri"/>
              </a:rPr>
              <a:t>to  do,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a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general,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superior</a:t>
            </a:r>
            <a:r>
              <a:rPr sz="2500" spc="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principle</a:t>
            </a:r>
            <a:endParaRPr sz="2500" dirty="0">
              <a:latin typeface="Calibri"/>
              <a:cs typeface="Calibri"/>
            </a:endParaRPr>
          </a:p>
          <a:p>
            <a:pPr marL="428474" indent="-416413">
              <a:spcBef>
                <a:spcPts val="575"/>
              </a:spcBef>
              <a:buClr>
                <a:srgbClr val="009BCC"/>
              </a:buClr>
              <a:buChar char="•"/>
              <a:tabLst>
                <a:tab pos="428474" algn="l"/>
                <a:tab pos="429107" algn="l"/>
              </a:tabLst>
            </a:pPr>
            <a:r>
              <a:rPr sz="2500" b="1" dirty="0">
                <a:solidFill>
                  <a:srgbClr val="231F20"/>
                </a:solidFill>
                <a:latin typeface="Calibri"/>
                <a:cs typeface="Calibri"/>
              </a:rPr>
              <a:t>Board </a:t>
            </a:r>
            <a:r>
              <a:rPr sz="2500" b="1" spc="-5" dirty="0">
                <a:solidFill>
                  <a:srgbClr val="231F20"/>
                </a:solidFill>
                <a:latin typeface="Calibri"/>
                <a:cs typeface="Calibri"/>
              </a:rPr>
              <a:t>review </a:t>
            </a:r>
            <a:endParaRPr lang="en-US" sz="2500" b="1" spc="-5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885511" lvl="1" indent="-416413">
              <a:spcBef>
                <a:spcPts val="575"/>
              </a:spcBef>
              <a:buClr>
                <a:srgbClr val="009BCC"/>
              </a:buClr>
              <a:buChar char="•"/>
              <a:tabLst>
                <a:tab pos="428474" algn="l"/>
                <a:tab pos="429107" algn="l"/>
              </a:tabLst>
            </a:pPr>
            <a:r>
              <a:rPr lang="en-US" sz="2500" spc="-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pproval from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an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independent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body</a:t>
            </a:r>
            <a:endParaRPr sz="2500" dirty="0">
              <a:latin typeface="Calibri"/>
              <a:cs typeface="Calibri"/>
            </a:endParaRPr>
          </a:p>
          <a:p>
            <a:pPr marL="428474" indent="-416413">
              <a:spcBef>
                <a:spcPts val="625"/>
              </a:spcBef>
              <a:buClr>
                <a:srgbClr val="009BCC"/>
              </a:buClr>
              <a:buChar char="•"/>
              <a:tabLst>
                <a:tab pos="428474" algn="l"/>
                <a:tab pos="429107" algn="l"/>
              </a:tabLst>
            </a:pPr>
            <a:r>
              <a:rPr sz="2500" b="1" spc="-5" dirty="0">
                <a:solidFill>
                  <a:srgbClr val="231F20"/>
                </a:solidFill>
                <a:latin typeface="Calibri"/>
                <a:cs typeface="Calibri"/>
              </a:rPr>
              <a:t>Informed consent </a:t>
            </a:r>
            <a:endParaRPr lang="en-US" sz="2500" b="1" spc="-5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885511" lvl="1" indent="-416413">
              <a:spcBef>
                <a:spcPts val="625"/>
              </a:spcBef>
              <a:buClr>
                <a:srgbClr val="009BCC"/>
              </a:buClr>
              <a:buChar char="•"/>
              <a:tabLst>
                <a:tab pos="428474" algn="l"/>
                <a:tab pos="429107" algn="l"/>
              </a:tabLst>
            </a:pPr>
            <a:r>
              <a:rPr lang="en-US" sz="2500" spc="-5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utonomy</a:t>
            </a:r>
            <a:endParaRPr sz="2500" dirty="0">
              <a:latin typeface="Calibri"/>
              <a:cs typeface="Calibri"/>
            </a:endParaRPr>
          </a:p>
          <a:p>
            <a:pPr marL="355472" marR="582089" indent="-343412">
              <a:lnSpc>
                <a:spcPts val="2980"/>
              </a:lnSpc>
              <a:spcBef>
                <a:spcPts val="755"/>
              </a:spcBef>
              <a:buClr>
                <a:srgbClr val="009BCC"/>
              </a:buClr>
              <a:buFont typeface="Calibri"/>
              <a:buChar char="•"/>
              <a:tabLst>
                <a:tab pos="428474" algn="l"/>
                <a:tab pos="429107" algn="l"/>
              </a:tabLst>
            </a:pPr>
            <a:r>
              <a:rPr b="1" dirty="0"/>
              <a:t>	</a:t>
            </a:r>
            <a:r>
              <a:rPr sz="2500" b="1" dirty="0">
                <a:solidFill>
                  <a:srgbClr val="231F20"/>
                </a:solidFill>
                <a:latin typeface="Calibri"/>
                <a:cs typeface="Calibri"/>
              </a:rPr>
              <a:t>Proportionality </a:t>
            </a:r>
            <a:endParaRPr lang="en-US" sz="2500" b="1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812512" marR="582089" lvl="1" indent="-343412">
              <a:lnSpc>
                <a:spcPts val="2980"/>
              </a:lnSpc>
              <a:spcBef>
                <a:spcPts val="755"/>
              </a:spcBef>
              <a:buClr>
                <a:srgbClr val="009BCC"/>
              </a:buClr>
              <a:buFont typeface="Calibri"/>
              <a:buChar char="•"/>
              <a:tabLst>
                <a:tab pos="428474" algn="l"/>
                <a:tab pos="429107" algn="l"/>
              </a:tabLst>
            </a:pPr>
            <a:r>
              <a:rPr lang="en-US" sz="250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cceptable risk, i.e. risks </a:t>
            </a:r>
            <a:r>
              <a:rPr sz="2500" spc="10" dirty="0">
                <a:solidFill>
                  <a:srgbClr val="231F20"/>
                </a:solidFill>
                <a:latin typeface="Calibri"/>
                <a:cs typeface="Calibri"/>
              </a:rPr>
              <a:t>and 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burdens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should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be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proportionate </a:t>
            </a:r>
            <a:r>
              <a:rPr sz="2500" spc="-10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potential</a:t>
            </a:r>
            <a:r>
              <a:rPr sz="2500" spc="18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benefits</a:t>
            </a:r>
            <a:endParaRPr sz="25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9720" y="6910922"/>
            <a:ext cx="1047115" cy="16606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November 25,</a:t>
            </a:r>
            <a:r>
              <a:rPr sz="1000" spc="-21" dirty="0">
                <a:solidFill>
                  <a:srgbClr val="9A9D9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2015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92668" y="6902688"/>
            <a:ext cx="160020" cy="16451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dirty="0">
                <a:solidFill>
                  <a:srgbClr val="7F7F7E"/>
                </a:solidFill>
                <a:latin typeface="Trebuchet MS"/>
                <a:cs typeface="Trebuchet MS"/>
              </a:rPr>
              <a:t>35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533919" y="577980"/>
            <a:ext cx="5836932" cy="6629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68319" y="671828"/>
            <a:ext cx="4983722" cy="627732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 algn="ctr">
              <a:spcBef>
                <a:spcPts val="95"/>
              </a:spcBef>
            </a:pPr>
            <a:r>
              <a:rPr lang="en-US" sz="4000" spc="-10" dirty="0">
                <a:solidFill>
                  <a:srgbClr val="594538"/>
                </a:solidFill>
                <a:latin typeface="Arial"/>
                <a:cs typeface="Arial"/>
              </a:rPr>
              <a:t>Research Steps</a:t>
            </a:r>
            <a:endParaRPr lang="en-US" sz="400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9500" y="1662561"/>
            <a:ext cx="7836649" cy="4767968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3034221" marR="2595593" algn="ctr">
              <a:spcBef>
                <a:spcPts val="100"/>
              </a:spcBef>
            </a:pP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Identifying research  topics/questions</a:t>
            </a:r>
            <a:endParaRPr lang="en-US" dirty="0">
              <a:latin typeface="Arial"/>
              <a:cs typeface="Arial"/>
            </a:endParaRPr>
          </a:p>
          <a:p>
            <a:pPr>
              <a:spcBef>
                <a:spcPts val="55"/>
              </a:spcBef>
            </a:pPr>
            <a:endParaRPr lang="ar-SA" sz="2100" dirty="0">
              <a:latin typeface="Times New Roman"/>
              <a:cs typeface="Times New Roman"/>
            </a:endParaRPr>
          </a:p>
          <a:p>
            <a:pPr marL="161867" algn="ctr">
              <a:tabLst>
                <a:tab pos="4485318" algn="l"/>
              </a:tabLst>
            </a:pPr>
            <a:r>
              <a:rPr lang="en-US" spc="-5" dirty="0">
                <a:solidFill>
                  <a:srgbClr val="231F20"/>
                </a:solidFill>
                <a:latin typeface="Arial"/>
                <a:cs typeface="Arial"/>
              </a:rPr>
              <a:t>Budget + Budget Justification	</a:t>
            </a:r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Problem statement</a:t>
            </a:r>
            <a:endParaRPr lang="en-US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 dirty="0">
              <a:latin typeface="Times New Roman"/>
              <a:cs typeface="Times New Roman"/>
            </a:endParaRPr>
          </a:p>
          <a:p>
            <a:pPr>
              <a:spcBef>
                <a:spcPts val="21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297709"/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Data Analysis</a:t>
            </a:r>
            <a:endParaRPr lang="en-US" dirty="0">
              <a:latin typeface="Arial"/>
              <a:cs typeface="Arial"/>
            </a:endParaRPr>
          </a:p>
          <a:p>
            <a:pPr marR="5080" algn="r">
              <a:spcBef>
                <a:spcPts val="1180"/>
              </a:spcBef>
            </a:pPr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Study objectives</a:t>
            </a:r>
            <a:endParaRPr lang="en-US" dirty="0">
              <a:latin typeface="Arial"/>
              <a:cs typeface="Arial"/>
            </a:endParaRPr>
          </a:p>
          <a:p>
            <a:pPr>
              <a:spcBef>
                <a:spcPts val="21"/>
              </a:spcBef>
            </a:pPr>
            <a:endParaRPr sz="2100" dirty="0">
              <a:latin typeface="Times New Roman"/>
              <a:cs typeface="Times New Roman"/>
            </a:endParaRPr>
          </a:p>
          <a:p>
            <a:pPr marL="12696" marR="6175087"/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Data collection</a:t>
            </a:r>
            <a:endParaRPr sz="1600" dirty="0">
              <a:latin typeface="Times New Roman"/>
              <a:cs typeface="Times New Roman"/>
            </a:endParaRPr>
          </a:p>
          <a:p>
            <a:pPr marR="53956" algn="r"/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Study methods</a:t>
            </a:r>
            <a:endParaRPr lang="en-US" dirty="0">
              <a:latin typeface="Arial"/>
              <a:cs typeface="Arial"/>
            </a:endParaRPr>
          </a:p>
          <a:p>
            <a:pPr marL="583993">
              <a:spcBef>
                <a:spcPts val="1140"/>
              </a:spcBef>
            </a:pPr>
            <a:r>
              <a:rPr lang="en-US" spc="-5" dirty="0">
                <a:solidFill>
                  <a:srgbClr val="231F20"/>
                </a:solidFill>
                <a:latin typeface="Arial"/>
                <a:cs typeface="Arial"/>
              </a:rPr>
              <a:t>Study variables </a:t>
            </a:r>
            <a:endParaRPr lang="en-US" dirty="0">
              <a:latin typeface="Arial"/>
              <a:cs typeface="Arial"/>
            </a:endParaRPr>
          </a:p>
          <a:p>
            <a:pPr marL="3297654">
              <a:spcBef>
                <a:spcPts val="1775"/>
              </a:spcBef>
            </a:pPr>
            <a:r>
              <a:rPr lang="en-US" spc="-10" dirty="0">
                <a:solidFill>
                  <a:srgbClr val="231F20"/>
                </a:solidFill>
                <a:latin typeface="Arial"/>
                <a:cs typeface="Arial"/>
              </a:rPr>
              <a:t>Study Population</a:t>
            </a:r>
            <a:endParaRPr lang="ar-SA" spc="-10" dirty="0">
              <a:solidFill>
                <a:srgbClr val="231F20"/>
              </a:solidFill>
              <a:latin typeface="Arial"/>
              <a:cs typeface="Arial"/>
            </a:endParaRPr>
          </a:p>
          <a:p>
            <a:pPr marL="3297654">
              <a:spcBef>
                <a:spcPts val="1775"/>
              </a:spcBef>
            </a:pPr>
            <a:r>
              <a:rPr lang="en-US" dirty="0">
                <a:latin typeface="Arial"/>
                <a:cs typeface="Arial"/>
              </a:rPr>
              <a:t>     &amp; Sampling</a:t>
            </a:r>
          </a:p>
        </p:txBody>
      </p:sp>
      <p:sp>
        <p:nvSpPr>
          <p:cNvPr id="6" name="object 6"/>
          <p:cNvSpPr/>
          <p:nvPr/>
        </p:nvSpPr>
        <p:spPr>
          <a:xfrm>
            <a:off x="5636018" y="3977022"/>
            <a:ext cx="1285240" cy="1332865"/>
          </a:xfrm>
          <a:custGeom>
            <a:avLst/>
            <a:gdLst/>
            <a:ahLst/>
            <a:cxnLst/>
            <a:rect l="l" t="t" r="r" b="b"/>
            <a:pathLst>
              <a:path w="1285240" h="1332864">
                <a:moveTo>
                  <a:pt x="321183" y="1332611"/>
                </a:moveTo>
                <a:lnTo>
                  <a:pt x="321183" y="690245"/>
                </a:lnTo>
                <a:lnTo>
                  <a:pt x="0" y="1044575"/>
                </a:lnTo>
                <a:lnTo>
                  <a:pt x="321183" y="1332611"/>
                </a:lnTo>
                <a:close/>
              </a:path>
              <a:path w="1285240" h="1332864">
                <a:moveTo>
                  <a:pt x="1284790" y="175552"/>
                </a:moveTo>
                <a:lnTo>
                  <a:pt x="1284392" y="131986"/>
                </a:lnTo>
                <a:lnTo>
                  <a:pt x="1281734" y="88175"/>
                </a:lnTo>
                <a:lnTo>
                  <a:pt x="1276779" y="44165"/>
                </a:lnTo>
                <a:lnTo>
                  <a:pt x="1269492" y="0"/>
                </a:lnTo>
                <a:lnTo>
                  <a:pt x="1259925" y="43850"/>
                </a:lnTo>
                <a:lnTo>
                  <a:pt x="1248155" y="87065"/>
                </a:lnTo>
                <a:lnTo>
                  <a:pt x="1234230" y="129601"/>
                </a:lnTo>
                <a:lnTo>
                  <a:pt x="1218194" y="171417"/>
                </a:lnTo>
                <a:lnTo>
                  <a:pt x="1200096" y="212472"/>
                </a:lnTo>
                <a:lnTo>
                  <a:pt x="1179980" y="252724"/>
                </a:lnTo>
                <a:lnTo>
                  <a:pt x="1157894" y="292131"/>
                </a:lnTo>
                <a:lnTo>
                  <a:pt x="1133884" y="330652"/>
                </a:lnTo>
                <a:lnTo>
                  <a:pt x="1107997" y="368245"/>
                </a:lnTo>
                <a:lnTo>
                  <a:pt x="1080279" y="404868"/>
                </a:lnTo>
                <a:lnTo>
                  <a:pt x="1050776" y="440479"/>
                </a:lnTo>
                <a:lnTo>
                  <a:pt x="1019534" y="475038"/>
                </a:lnTo>
                <a:lnTo>
                  <a:pt x="986601" y="508501"/>
                </a:lnTo>
                <a:lnTo>
                  <a:pt x="952023" y="540829"/>
                </a:lnTo>
                <a:lnTo>
                  <a:pt x="915846" y="571979"/>
                </a:lnTo>
                <a:lnTo>
                  <a:pt x="878117" y="601908"/>
                </a:lnTo>
                <a:lnTo>
                  <a:pt x="838881" y="630577"/>
                </a:lnTo>
                <a:lnTo>
                  <a:pt x="798186" y="657943"/>
                </a:lnTo>
                <a:lnTo>
                  <a:pt x="756078" y="683964"/>
                </a:lnTo>
                <a:lnTo>
                  <a:pt x="712604" y="708598"/>
                </a:lnTo>
                <a:lnTo>
                  <a:pt x="667809" y="731805"/>
                </a:lnTo>
                <a:lnTo>
                  <a:pt x="621741" y="753543"/>
                </a:lnTo>
                <a:lnTo>
                  <a:pt x="574445" y="773769"/>
                </a:lnTo>
                <a:lnTo>
                  <a:pt x="525968" y="792442"/>
                </a:lnTo>
                <a:lnTo>
                  <a:pt x="476163" y="809580"/>
                </a:lnTo>
                <a:lnTo>
                  <a:pt x="425626" y="824972"/>
                </a:lnTo>
                <a:lnTo>
                  <a:pt x="373918" y="838727"/>
                </a:lnTo>
                <a:lnTo>
                  <a:pt x="321183" y="850772"/>
                </a:lnTo>
                <a:lnTo>
                  <a:pt x="321183" y="1171956"/>
                </a:lnTo>
                <a:lnTo>
                  <a:pt x="373953" y="1159914"/>
                </a:lnTo>
                <a:lnTo>
                  <a:pt x="425658" y="1146181"/>
                </a:lnTo>
                <a:lnTo>
                  <a:pt x="476357" y="1130765"/>
                </a:lnTo>
                <a:lnTo>
                  <a:pt x="525529" y="1113883"/>
                </a:lnTo>
                <a:lnTo>
                  <a:pt x="573687" y="1095387"/>
                </a:lnTo>
                <a:lnTo>
                  <a:pt x="620601" y="1075390"/>
                </a:lnTo>
                <a:lnTo>
                  <a:pt x="666235" y="1053936"/>
                </a:lnTo>
                <a:lnTo>
                  <a:pt x="710552" y="1031071"/>
                </a:lnTo>
                <a:lnTo>
                  <a:pt x="753516" y="1006840"/>
                </a:lnTo>
                <a:lnTo>
                  <a:pt x="795091" y="981286"/>
                </a:lnTo>
                <a:lnTo>
                  <a:pt x="835241" y="954456"/>
                </a:lnTo>
                <a:lnTo>
                  <a:pt x="873929" y="926394"/>
                </a:lnTo>
                <a:lnTo>
                  <a:pt x="911118" y="897145"/>
                </a:lnTo>
                <a:lnTo>
                  <a:pt x="946774" y="866753"/>
                </a:lnTo>
                <a:lnTo>
                  <a:pt x="980858" y="835264"/>
                </a:lnTo>
                <a:lnTo>
                  <a:pt x="1013336" y="802723"/>
                </a:lnTo>
                <a:lnTo>
                  <a:pt x="1044170" y="769174"/>
                </a:lnTo>
                <a:lnTo>
                  <a:pt x="1073324" y="734663"/>
                </a:lnTo>
                <a:lnTo>
                  <a:pt x="1100763" y="699233"/>
                </a:lnTo>
                <a:lnTo>
                  <a:pt x="1126449" y="662931"/>
                </a:lnTo>
                <a:lnTo>
                  <a:pt x="1150346" y="625801"/>
                </a:lnTo>
                <a:lnTo>
                  <a:pt x="1172419" y="587887"/>
                </a:lnTo>
                <a:lnTo>
                  <a:pt x="1192631" y="549236"/>
                </a:lnTo>
                <a:lnTo>
                  <a:pt x="1210945" y="509890"/>
                </a:lnTo>
                <a:lnTo>
                  <a:pt x="1227325" y="469897"/>
                </a:lnTo>
                <a:lnTo>
                  <a:pt x="1241735" y="429299"/>
                </a:lnTo>
                <a:lnTo>
                  <a:pt x="1254138" y="388143"/>
                </a:lnTo>
                <a:lnTo>
                  <a:pt x="1264499" y="346473"/>
                </a:lnTo>
                <a:lnTo>
                  <a:pt x="1272781" y="304334"/>
                </a:lnTo>
                <a:lnTo>
                  <a:pt x="1278948" y="261771"/>
                </a:lnTo>
                <a:lnTo>
                  <a:pt x="1282963" y="218829"/>
                </a:lnTo>
                <a:lnTo>
                  <a:pt x="1284790" y="175552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36031" y="2771789"/>
            <a:ext cx="1285240" cy="1365885"/>
          </a:xfrm>
          <a:custGeom>
            <a:avLst/>
            <a:gdLst/>
            <a:ahLst/>
            <a:cxnLst/>
            <a:rect l="l" t="t" r="r" b="b"/>
            <a:pathLst>
              <a:path w="1285240" h="1365885">
                <a:moveTo>
                  <a:pt x="1284731" y="1365758"/>
                </a:moveTo>
                <a:lnTo>
                  <a:pt x="1284731" y="1044575"/>
                </a:lnTo>
                <a:lnTo>
                  <a:pt x="1283660" y="1001522"/>
                </a:lnTo>
                <a:lnTo>
                  <a:pt x="1280473" y="958912"/>
                </a:lnTo>
                <a:lnTo>
                  <a:pt x="1275211" y="916779"/>
                </a:lnTo>
                <a:lnTo>
                  <a:pt x="1267917" y="875156"/>
                </a:lnTo>
                <a:lnTo>
                  <a:pt x="1258631" y="834076"/>
                </a:lnTo>
                <a:lnTo>
                  <a:pt x="1247394" y="793573"/>
                </a:lnTo>
                <a:lnTo>
                  <a:pt x="1234249" y="753682"/>
                </a:lnTo>
                <a:lnTo>
                  <a:pt x="1219236" y="714434"/>
                </a:lnTo>
                <a:lnTo>
                  <a:pt x="1202397" y="675865"/>
                </a:lnTo>
                <a:lnTo>
                  <a:pt x="1183772" y="638008"/>
                </a:lnTo>
                <a:lnTo>
                  <a:pt x="1163404" y="600896"/>
                </a:lnTo>
                <a:lnTo>
                  <a:pt x="1141334" y="564563"/>
                </a:lnTo>
                <a:lnTo>
                  <a:pt x="1117603" y="529042"/>
                </a:lnTo>
                <a:lnTo>
                  <a:pt x="1092252" y="494368"/>
                </a:lnTo>
                <a:lnTo>
                  <a:pt x="1065322" y="460573"/>
                </a:lnTo>
                <a:lnTo>
                  <a:pt x="1036856" y="427692"/>
                </a:lnTo>
                <a:lnTo>
                  <a:pt x="1006894" y="395758"/>
                </a:lnTo>
                <a:lnTo>
                  <a:pt x="975477" y="364804"/>
                </a:lnTo>
                <a:lnTo>
                  <a:pt x="942648" y="334865"/>
                </a:lnTo>
                <a:lnTo>
                  <a:pt x="908446" y="305974"/>
                </a:lnTo>
                <a:lnTo>
                  <a:pt x="872915" y="278165"/>
                </a:lnTo>
                <a:lnTo>
                  <a:pt x="836094" y="251470"/>
                </a:lnTo>
                <a:lnTo>
                  <a:pt x="798025" y="225925"/>
                </a:lnTo>
                <a:lnTo>
                  <a:pt x="758750" y="201562"/>
                </a:lnTo>
                <a:lnTo>
                  <a:pt x="718310" y="178415"/>
                </a:lnTo>
                <a:lnTo>
                  <a:pt x="676746" y="156517"/>
                </a:lnTo>
                <a:lnTo>
                  <a:pt x="634100" y="135903"/>
                </a:lnTo>
                <a:lnTo>
                  <a:pt x="590413" y="116606"/>
                </a:lnTo>
                <a:lnTo>
                  <a:pt x="545726" y="98659"/>
                </a:lnTo>
                <a:lnTo>
                  <a:pt x="500080" y="82097"/>
                </a:lnTo>
                <a:lnTo>
                  <a:pt x="453517" y="66952"/>
                </a:lnTo>
                <a:lnTo>
                  <a:pt x="406078" y="53259"/>
                </a:lnTo>
                <a:lnTo>
                  <a:pt x="357805" y="41051"/>
                </a:lnTo>
                <a:lnTo>
                  <a:pt x="308739" y="30362"/>
                </a:lnTo>
                <a:lnTo>
                  <a:pt x="258921" y="21224"/>
                </a:lnTo>
                <a:lnTo>
                  <a:pt x="208392" y="13673"/>
                </a:lnTo>
                <a:lnTo>
                  <a:pt x="157195" y="7741"/>
                </a:lnTo>
                <a:lnTo>
                  <a:pt x="105369" y="3463"/>
                </a:lnTo>
                <a:lnTo>
                  <a:pt x="52957" y="871"/>
                </a:lnTo>
                <a:lnTo>
                  <a:pt x="0" y="0"/>
                </a:lnTo>
                <a:lnTo>
                  <a:pt x="0" y="321183"/>
                </a:lnTo>
                <a:lnTo>
                  <a:pt x="52957" y="322054"/>
                </a:lnTo>
                <a:lnTo>
                  <a:pt x="105369" y="324646"/>
                </a:lnTo>
                <a:lnTo>
                  <a:pt x="157195" y="328924"/>
                </a:lnTo>
                <a:lnTo>
                  <a:pt x="208392" y="334856"/>
                </a:lnTo>
                <a:lnTo>
                  <a:pt x="258921" y="342407"/>
                </a:lnTo>
                <a:lnTo>
                  <a:pt x="308739" y="351545"/>
                </a:lnTo>
                <a:lnTo>
                  <a:pt x="357805" y="362234"/>
                </a:lnTo>
                <a:lnTo>
                  <a:pt x="406078" y="374442"/>
                </a:lnTo>
                <a:lnTo>
                  <a:pt x="453517" y="388135"/>
                </a:lnTo>
                <a:lnTo>
                  <a:pt x="500080" y="403280"/>
                </a:lnTo>
                <a:lnTo>
                  <a:pt x="545726" y="419842"/>
                </a:lnTo>
                <a:lnTo>
                  <a:pt x="590413" y="437789"/>
                </a:lnTo>
                <a:lnTo>
                  <a:pt x="634100" y="457086"/>
                </a:lnTo>
                <a:lnTo>
                  <a:pt x="676746" y="477700"/>
                </a:lnTo>
                <a:lnTo>
                  <a:pt x="718310" y="499598"/>
                </a:lnTo>
                <a:lnTo>
                  <a:pt x="758750" y="522745"/>
                </a:lnTo>
                <a:lnTo>
                  <a:pt x="798025" y="547108"/>
                </a:lnTo>
                <a:lnTo>
                  <a:pt x="836094" y="572653"/>
                </a:lnTo>
                <a:lnTo>
                  <a:pt x="872915" y="599348"/>
                </a:lnTo>
                <a:lnTo>
                  <a:pt x="908446" y="627157"/>
                </a:lnTo>
                <a:lnTo>
                  <a:pt x="942648" y="656048"/>
                </a:lnTo>
                <a:lnTo>
                  <a:pt x="975477" y="685987"/>
                </a:lnTo>
                <a:lnTo>
                  <a:pt x="1006894" y="716941"/>
                </a:lnTo>
                <a:lnTo>
                  <a:pt x="1036856" y="748875"/>
                </a:lnTo>
                <a:lnTo>
                  <a:pt x="1065322" y="781756"/>
                </a:lnTo>
                <a:lnTo>
                  <a:pt x="1092252" y="815551"/>
                </a:lnTo>
                <a:lnTo>
                  <a:pt x="1117603" y="850225"/>
                </a:lnTo>
                <a:lnTo>
                  <a:pt x="1141334" y="885746"/>
                </a:lnTo>
                <a:lnTo>
                  <a:pt x="1163404" y="922079"/>
                </a:lnTo>
                <a:lnTo>
                  <a:pt x="1183772" y="959191"/>
                </a:lnTo>
                <a:lnTo>
                  <a:pt x="1202397" y="997048"/>
                </a:lnTo>
                <a:lnTo>
                  <a:pt x="1219236" y="1035617"/>
                </a:lnTo>
                <a:lnTo>
                  <a:pt x="1234249" y="1074865"/>
                </a:lnTo>
                <a:lnTo>
                  <a:pt x="1247394" y="1114756"/>
                </a:lnTo>
                <a:lnTo>
                  <a:pt x="1258631" y="1155259"/>
                </a:lnTo>
                <a:lnTo>
                  <a:pt x="1267917" y="1196339"/>
                </a:lnTo>
                <a:lnTo>
                  <a:pt x="1275211" y="1237962"/>
                </a:lnTo>
                <a:lnTo>
                  <a:pt x="1280473" y="1280095"/>
                </a:lnTo>
                <a:lnTo>
                  <a:pt x="1283660" y="1322705"/>
                </a:lnTo>
                <a:lnTo>
                  <a:pt x="1284731" y="1365758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636031" y="2771792"/>
            <a:ext cx="1285240" cy="2538095"/>
          </a:xfrm>
          <a:custGeom>
            <a:avLst/>
            <a:gdLst/>
            <a:ahLst/>
            <a:cxnLst/>
            <a:rect l="l" t="t" r="r" b="b"/>
            <a:pathLst>
              <a:path w="1285240" h="2538095">
                <a:moveTo>
                  <a:pt x="1284731" y="1365758"/>
                </a:moveTo>
                <a:lnTo>
                  <a:pt x="1283660" y="1322705"/>
                </a:lnTo>
                <a:lnTo>
                  <a:pt x="1280473" y="1280095"/>
                </a:lnTo>
                <a:lnTo>
                  <a:pt x="1275211" y="1237962"/>
                </a:lnTo>
                <a:lnTo>
                  <a:pt x="1267917" y="1196339"/>
                </a:lnTo>
                <a:lnTo>
                  <a:pt x="1258631" y="1155259"/>
                </a:lnTo>
                <a:lnTo>
                  <a:pt x="1247394" y="1114756"/>
                </a:lnTo>
                <a:lnTo>
                  <a:pt x="1234249" y="1074865"/>
                </a:lnTo>
                <a:lnTo>
                  <a:pt x="1219236" y="1035617"/>
                </a:lnTo>
                <a:lnTo>
                  <a:pt x="1202397" y="997048"/>
                </a:lnTo>
                <a:lnTo>
                  <a:pt x="1183772" y="959191"/>
                </a:lnTo>
                <a:lnTo>
                  <a:pt x="1163404" y="922079"/>
                </a:lnTo>
                <a:lnTo>
                  <a:pt x="1141334" y="885746"/>
                </a:lnTo>
                <a:lnTo>
                  <a:pt x="1117603" y="850225"/>
                </a:lnTo>
                <a:lnTo>
                  <a:pt x="1092252" y="815551"/>
                </a:lnTo>
                <a:lnTo>
                  <a:pt x="1065322" y="781756"/>
                </a:lnTo>
                <a:lnTo>
                  <a:pt x="1036856" y="748875"/>
                </a:lnTo>
                <a:lnTo>
                  <a:pt x="1006894" y="716941"/>
                </a:lnTo>
                <a:lnTo>
                  <a:pt x="975477" y="685987"/>
                </a:lnTo>
                <a:lnTo>
                  <a:pt x="942648" y="656048"/>
                </a:lnTo>
                <a:lnTo>
                  <a:pt x="908446" y="627157"/>
                </a:lnTo>
                <a:lnTo>
                  <a:pt x="872915" y="599348"/>
                </a:lnTo>
                <a:lnTo>
                  <a:pt x="836094" y="572653"/>
                </a:lnTo>
                <a:lnTo>
                  <a:pt x="798025" y="547108"/>
                </a:lnTo>
                <a:lnTo>
                  <a:pt x="758750" y="522745"/>
                </a:lnTo>
                <a:lnTo>
                  <a:pt x="718310" y="499598"/>
                </a:lnTo>
                <a:lnTo>
                  <a:pt x="676746" y="477700"/>
                </a:lnTo>
                <a:lnTo>
                  <a:pt x="634100" y="457086"/>
                </a:lnTo>
                <a:lnTo>
                  <a:pt x="590413" y="437789"/>
                </a:lnTo>
                <a:lnTo>
                  <a:pt x="545726" y="419842"/>
                </a:lnTo>
                <a:lnTo>
                  <a:pt x="500080" y="403280"/>
                </a:lnTo>
                <a:lnTo>
                  <a:pt x="453517" y="388135"/>
                </a:lnTo>
                <a:lnTo>
                  <a:pt x="406078" y="374442"/>
                </a:lnTo>
                <a:lnTo>
                  <a:pt x="357805" y="362234"/>
                </a:lnTo>
                <a:lnTo>
                  <a:pt x="308739" y="351545"/>
                </a:lnTo>
                <a:lnTo>
                  <a:pt x="258921" y="342407"/>
                </a:lnTo>
                <a:lnTo>
                  <a:pt x="208392" y="334856"/>
                </a:lnTo>
                <a:lnTo>
                  <a:pt x="157195" y="328924"/>
                </a:lnTo>
                <a:lnTo>
                  <a:pt x="105369" y="324646"/>
                </a:lnTo>
                <a:lnTo>
                  <a:pt x="52957" y="322054"/>
                </a:lnTo>
                <a:lnTo>
                  <a:pt x="0" y="321183"/>
                </a:lnTo>
                <a:lnTo>
                  <a:pt x="0" y="0"/>
                </a:lnTo>
                <a:lnTo>
                  <a:pt x="52957" y="871"/>
                </a:lnTo>
                <a:lnTo>
                  <a:pt x="105369" y="3463"/>
                </a:lnTo>
                <a:lnTo>
                  <a:pt x="157195" y="7741"/>
                </a:lnTo>
                <a:lnTo>
                  <a:pt x="208392" y="13673"/>
                </a:lnTo>
                <a:lnTo>
                  <a:pt x="258921" y="21224"/>
                </a:lnTo>
                <a:lnTo>
                  <a:pt x="308739" y="30362"/>
                </a:lnTo>
                <a:lnTo>
                  <a:pt x="357805" y="41051"/>
                </a:lnTo>
                <a:lnTo>
                  <a:pt x="406078" y="53259"/>
                </a:lnTo>
                <a:lnTo>
                  <a:pt x="453517" y="66952"/>
                </a:lnTo>
                <a:lnTo>
                  <a:pt x="500080" y="82097"/>
                </a:lnTo>
                <a:lnTo>
                  <a:pt x="545726" y="98659"/>
                </a:lnTo>
                <a:lnTo>
                  <a:pt x="590413" y="116606"/>
                </a:lnTo>
                <a:lnTo>
                  <a:pt x="634100" y="135903"/>
                </a:lnTo>
                <a:lnTo>
                  <a:pt x="676746" y="156517"/>
                </a:lnTo>
                <a:lnTo>
                  <a:pt x="718310" y="178415"/>
                </a:lnTo>
                <a:lnTo>
                  <a:pt x="758750" y="201562"/>
                </a:lnTo>
                <a:lnTo>
                  <a:pt x="798025" y="225925"/>
                </a:lnTo>
                <a:lnTo>
                  <a:pt x="836094" y="251470"/>
                </a:lnTo>
                <a:lnTo>
                  <a:pt x="872915" y="278165"/>
                </a:lnTo>
                <a:lnTo>
                  <a:pt x="908446" y="305974"/>
                </a:lnTo>
                <a:lnTo>
                  <a:pt x="942648" y="334865"/>
                </a:lnTo>
                <a:lnTo>
                  <a:pt x="975477" y="364804"/>
                </a:lnTo>
                <a:lnTo>
                  <a:pt x="1006894" y="395758"/>
                </a:lnTo>
                <a:lnTo>
                  <a:pt x="1036856" y="427692"/>
                </a:lnTo>
                <a:lnTo>
                  <a:pt x="1065322" y="460573"/>
                </a:lnTo>
                <a:lnTo>
                  <a:pt x="1092252" y="494368"/>
                </a:lnTo>
                <a:lnTo>
                  <a:pt x="1117603" y="529042"/>
                </a:lnTo>
                <a:lnTo>
                  <a:pt x="1141334" y="564563"/>
                </a:lnTo>
                <a:lnTo>
                  <a:pt x="1163404" y="600896"/>
                </a:lnTo>
                <a:lnTo>
                  <a:pt x="1183772" y="638008"/>
                </a:lnTo>
                <a:lnTo>
                  <a:pt x="1202397" y="675865"/>
                </a:lnTo>
                <a:lnTo>
                  <a:pt x="1219236" y="714434"/>
                </a:lnTo>
                <a:lnTo>
                  <a:pt x="1234249" y="753682"/>
                </a:lnTo>
                <a:lnTo>
                  <a:pt x="1247394" y="793573"/>
                </a:lnTo>
                <a:lnTo>
                  <a:pt x="1258631" y="834076"/>
                </a:lnTo>
                <a:lnTo>
                  <a:pt x="1267917" y="875156"/>
                </a:lnTo>
                <a:lnTo>
                  <a:pt x="1275211" y="916779"/>
                </a:lnTo>
                <a:lnTo>
                  <a:pt x="1280473" y="958912"/>
                </a:lnTo>
                <a:lnTo>
                  <a:pt x="1283660" y="1001522"/>
                </a:lnTo>
                <a:lnTo>
                  <a:pt x="1284731" y="1044575"/>
                </a:lnTo>
                <a:lnTo>
                  <a:pt x="1284731" y="1365758"/>
                </a:lnTo>
                <a:lnTo>
                  <a:pt x="1283577" y="1410234"/>
                </a:lnTo>
                <a:lnTo>
                  <a:pt x="1280142" y="1454313"/>
                </a:lnTo>
                <a:lnTo>
                  <a:pt x="1274466" y="1497953"/>
                </a:lnTo>
                <a:lnTo>
                  <a:pt x="1266592" y="1541109"/>
                </a:lnTo>
                <a:lnTo>
                  <a:pt x="1256561" y="1583738"/>
                </a:lnTo>
                <a:lnTo>
                  <a:pt x="1244414" y="1625797"/>
                </a:lnTo>
                <a:lnTo>
                  <a:pt x="1230192" y="1667242"/>
                </a:lnTo>
                <a:lnTo>
                  <a:pt x="1213937" y="1708030"/>
                </a:lnTo>
                <a:lnTo>
                  <a:pt x="1195690" y="1748119"/>
                </a:lnTo>
                <a:lnTo>
                  <a:pt x="1175492" y="1787463"/>
                </a:lnTo>
                <a:lnTo>
                  <a:pt x="1153384" y="1826021"/>
                </a:lnTo>
                <a:lnTo>
                  <a:pt x="1129409" y="1863748"/>
                </a:lnTo>
                <a:lnTo>
                  <a:pt x="1103606" y="1900602"/>
                </a:lnTo>
                <a:lnTo>
                  <a:pt x="1076018" y="1936539"/>
                </a:lnTo>
                <a:lnTo>
                  <a:pt x="1046686" y="1971515"/>
                </a:lnTo>
                <a:lnTo>
                  <a:pt x="1015650" y="2005488"/>
                </a:lnTo>
                <a:lnTo>
                  <a:pt x="982953" y="2038414"/>
                </a:lnTo>
                <a:lnTo>
                  <a:pt x="948636" y="2070250"/>
                </a:lnTo>
                <a:lnTo>
                  <a:pt x="912740" y="2100951"/>
                </a:lnTo>
                <a:lnTo>
                  <a:pt x="875305" y="2130476"/>
                </a:lnTo>
                <a:lnTo>
                  <a:pt x="836375" y="2158780"/>
                </a:lnTo>
                <a:lnTo>
                  <a:pt x="795989" y="2185821"/>
                </a:lnTo>
                <a:lnTo>
                  <a:pt x="754189" y="2211555"/>
                </a:lnTo>
                <a:lnTo>
                  <a:pt x="711017" y="2235938"/>
                </a:lnTo>
                <a:lnTo>
                  <a:pt x="666513" y="2258927"/>
                </a:lnTo>
                <a:lnTo>
                  <a:pt x="620720" y="2280479"/>
                </a:lnTo>
                <a:lnTo>
                  <a:pt x="573678" y="2300551"/>
                </a:lnTo>
                <a:lnTo>
                  <a:pt x="525428" y="2319099"/>
                </a:lnTo>
                <a:lnTo>
                  <a:pt x="476013" y="2336080"/>
                </a:lnTo>
                <a:lnTo>
                  <a:pt x="425472" y="2351450"/>
                </a:lnTo>
                <a:lnTo>
                  <a:pt x="373848" y="2365166"/>
                </a:lnTo>
                <a:lnTo>
                  <a:pt x="321182" y="2377186"/>
                </a:lnTo>
                <a:lnTo>
                  <a:pt x="321182" y="2537841"/>
                </a:lnTo>
                <a:lnTo>
                  <a:pt x="0" y="2249805"/>
                </a:lnTo>
                <a:lnTo>
                  <a:pt x="321182" y="1895475"/>
                </a:lnTo>
                <a:lnTo>
                  <a:pt x="321182" y="2056003"/>
                </a:lnTo>
                <a:lnTo>
                  <a:pt x="373918" y="2043957"/>
                </a:lnTo>
                <a:lnTo>
                  <a:pt x="425658" y="2030193"/>
                </a:lnTo>
                <a:lnTo>
                  <a:pt x="476357" y="2014750"/>
                </a:lnTo>
                <a:lnTo>
                  <a:pt x="525968" y="1997672"/>
                </a:lnTo>
                <a:lnTo>
                  <a:pt x="574445" y="1978999"/>
                </a:lnTo>
                <a:lnTo>
                  <a:pt x="621741" y="1958773"/>
                </a:lnTo>
                <a:lnTo>
                  <a:pt x="667809" y="1937035"/>
                </a:lnTo>
                <a:lnTo>
                  <a:pt x="712604" y="1913828"/>
                </a:lnTo>
                <a:lnTo>
                  <a:pt x="756078" y="1889194"/>
                </a:lnTo>
                <a:lnTo>
                  <a:pt x="798186" y="1863173"/>
                </a:lnTo>
                <a:lnTo>
                  <a:pt x="838881" y="1835807"/>
                </a:lnTo>
                <a:lnTo>
                  <a:pt x="878117" y="1807138"/>
                </a:lnTo>
                <a:lnTo>
                  <a:pt x="915846" y="1777209"/>
                </a:lnTo>
                <a:lnTo>
                  <a:pt x="952023" y="1746059"/>
                </a:lnTo>
                <a:lnTo>
                  <a:pt x="986601" y="1713731"/>
                </a:lnTo>
                <a:lnTo>
                  <a:pt x="1019534" y="1680268"/>
                </a:lnTo>
                <a:lnTo>
                  <a:pt x="1050776" y="1645709"/>
                </a:lnTo>
                <a:lnTo>
                  <a:pt x="1080279" y="1610098"/>
                </a:lnTo>
                <a:lnTo>
                  <a:pt x="1107997" y="1573475"/>
                </a:lnTo>
                <a:lnTo>
                  <a:pt x="1133884" y="1535882"/>
                </a:lnTo>
                <a:lnTo>
                  <a:pt x="1157894" y="1497361"/>
                </a:lnTo>
                <a:lnTo>
                  <a:pt x="1179980" y="1457954"/>
                </a:lnTo>
                <a:lnTo>
                  <a:pt x="1200096" y="1417702"/>
                </a:lnTo>
                <a:lnTo>
                  <a:pt x="1218194" y="1376647"/>
                </a:lnTo>
                <a:lnTo>
                  <a:pt x="1234230" y="1334831"/>
                </a:lnTo>
                <a:lnTo>
                  <a:pt x="1248155" y="1292295"/>
                </a:lnTo>
                <a:lnTo>
                  <a:pt x="1259925" y="1249080"/>
                </a:lnTo>
                <a:lnTo>
                  <a:pt x="1269491" y="1205230"/>
                </a:lnTo>
              </a:path>
            </a:pathLst>
          </a:custGeom>
          <a:ln w="25907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834657" y="2660146"/>
            <a:ext cx="1286511" cy="1332865"/>
          </a:xfrm>
          <a:custGeom>
            <a:avLst/>
            <a:gdLst/>
            <a:ahLst/>
            <a:cxnLst/>
            <a:rect l="l" t="t" r="r" b="b"/>
            <a:pathLst>
              <a:path w="1286510" h="1332864">
                <a:moveTo>
                  <a:pt x="964684" y="482345"/>
                </a:moveTo>
                <a:lnTo>
                  <a:pt x="964684" y="160781"/>
                </a:lnTo>
                <a:lnTo>
                  <a:pt x="911840" y="172823"/>
                </a:lnTo>
                <a:lnTo>
                  <a:pt x="860097" y="186546"/>
                </a:lnTo>
                <a:lnTo>
                  <a:pt x="809383" y="201942"/>
                </a:lnTo>
                <a:lnTo>
                  <a:pt x="760060" y="218854"/>
                </a:lnTo>
                <a:lnTo>
                  <a:pt x="711839" y="237350"/>
                </a:lnTo>
                <a:lnTo>
                  <a:pt x="664864" y="257347"/>
                </a:lnTo>
                <a:lnTo>
                  <a:pt x="619172" y="278801"/>
                </a:lnTo>
                <a:lnTo>
                  <a:pt x="574798" y="301666"/>
                </a:lnTo>
                <a:lnTo>
                  <a:pt x="531781" y="325897"/>
                </a:lnTo>
                <a:lnTo>
                  <a:pt x="490154" y="351451"/>
                </a:lnTo>
                <a:lnTo>
                  <a:pt x="449956" y="378281"/>
                </a:lnTo>
                <a:lnTo>
                  <a:pt x="411223" y="406343"/>
                </a:lnTo>
                <a:lnTo>
                  <a:pt x="373989" y="435592"/>
                </a:lnTo>
                <a:lnTo>
                  <a:pt x="338293" y="465984"/>
                </a:lnTo>
                <a:lnTo>
                  <a:pt x="304171" y="497473"/>
                </a:lnTo>
                <a:lnTo>
                  <a:pt x="271658" y="530014"/>
                </a:lnTo>
                <a:lnTo>
                  <a:pt x="240790" y="563563"/>
                </a:lnTo>
                <a:lnTo>
                  <a:pt x="211606" y="598074"/>
                </a:lnTo>
                <a:lnTo>
                  <a:pt x="184139" y="633504"/>
                </a:lnTo>
                <a:lnTo>
                  <a:pt x="158428" y="669806"/>
                </a:lnTo>
                <a:lnTo>
                  <a:pt x="134508" y="706936"/>
                </a:lnTo>
                <a:lnTo>
                  <a:pt x="112416" y="744850"/>
                </a:lnTo>
                <a:lnTo>
                  <a:pt x="92187" y="783501"/>
                </a:lnTo>
                <a:lnTo>
                  <a:pt x="73859" y="822847"/>
                </a:lnTo>
                <a:lnTo>
                  <a:pt x="57467" y="862840"/>
                </a:lnTo>
                <a:lnTo>
                  <a:pt x="43048" y="903438"/>
                </a:lnTo>
                <a:lnTo>
                  <a:pt x="30639" y="944594"/>
                </a:lnTo>
                <a:lnTo>
                  <a:pt x="20274" y="986264"/>
                </a:lnTo>
                <a:lnTo>
                  <a:pt x="11992" y="1028403"/>
                </a:lnTo>
                <a:lnTo>
                  <a:pt x="5828" y="1070966"/>
                </a:lnTo>
                <a:lnTo>
                  <a:pt x="1818" y="1113908"/>
                </a:lnTo>
                <a:lnTo>
                  <a:pt x="0" y="1157185"/>
                </a:lnTo>
                <a:lnTo>
                  <a:pt x="408" y="1200751"/>
                </a:lnTo>
                <a:lnTo>
                  <a:pt x="3080" y="1244562"/>
                </a:lnTo>
                <a:lnTo>
                  <a:pt x="8051" y="1288572"/>
                </a:lnTo>
                <a:lnTo>
                  <a:pt x="15359" y="1332737"/>
                </a:lnTo>
                <a:lnTo>
                  <a:pt x="24941" y="1288913"/>
                </a:lnTo>
                <a:lnTo>
                  <a:pt x="36728" y="1245725"/>
                </a:lnTo>
                <a:lnTo>
                  <a:pt x="50674" y="1203213"/>
                </a:lnTo>
                <a:lnTo>
                  <a:pt x="66732" y="1161421"/>
                </a:lnTo>
                <a:lnTo>
                  <a:pt x="84856" y="1120389"/>
                </a:lnTo>
                <a:lnTo>
                  <a:pt x="104999" y="1080159"/>
                </a:lnTo>
                <a:lnTo>
                  <a:pt x="127115" y="1040772"/>
                </a:lnTo>
                <a:lnTo>
                  <a:pt x="151156" y="1002272"/>
                </a:lnTo>
                <a:lnTo>
                  <a:pt x="177077" y="964698"/>
                </a:lnTo>
                <a:lnTo>
                  <a:pt x="204830" y="928093"/>
                </a:lnTo>
                <a:lnTo>
                  <a:pt x="234370" y="892498"/>
                </a:lnTo>
                <a:lnTo>
                  <a:pt x="265649" y="857956"/>
                </a:lnTo>
                <a:lnTo>
                  <a:pt x="298621" y="824507"/>
                </a:lnTo>
                <a:lnTo>
                  <a:pt x="333240" y="792194"/>
                </a:lnTo>
                <a:lnTo>
                  <a:pt x="369458" y="761057"/>
                </a:lnTo>
                <a:lnTo>
                  <a:pt x="407230" y="731140"/>
                </a:lnTo>
                <a:lnTo>
                  <a:pt x="446508" y="702482"/>
                </a:lnTo>
                <a:lnTo>
                  <a:pt x="487246" y="675127"/>
                </a:lnTo>
                <a:lnTo>
                  <a:pt x="529398" y="649115"/>
                </a:lnTo>
                <a:lnTo>
                  <a:pt x="572917" y="624488"/>
                </a:lnTo>
                <a:lnTo>
                  <a:pt x="617756" y="601289"/>
                </a:lnTo>
                <a:lnTo>
                  <a:pt x="663868" y="579558"/>
                </a:lnTo>
                <a:lnTo>
                  <a:pt x="711208" y="559337"/>
                </a:lnTo>
                <a:lnTo>
                  <a:pt x="760060" y="540554"/>
                </a:lnTo>
                <a:lnTo>
                  <a:pt x="809492" y="523560"/>
                </a:lnTo>
                <a:lnTo>
                  <a:pt x="860125" y="508153"/>
                </a:lnTo>
                <a:lnTo>
                  <a:pt x="911907" y="494390"/>
                </a:lnTo>
                <a:lnTo>
                  <a:pt x="964684" y="482345"/>
                </a:lnTo>
                <a:close/>
              </a:path>
              <a:path w="1286510" h="1332864">
                <a:moveTo>
                  <a:pt x="1286248" y="288416"/>
                </a:moveTo>
                <a:lnTo>
                  <a:pt x="964684" y="0"/>
                </a:lnTo>
                <a:lnTo>
                  <a:pt x="964684" y="643127"/>
                </a:lnTo>
                <a:lnTo>
                  <a:pt x="1286248" y="288416"/>
                </a:lnTo>
                <a:close/>
              </a:path>
            </a:pathLst>
          </a:custGeom>
          <a:solidFill>
            <a:srgbClr val="00A0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834649" y="3832112"/>
            <a:ext cx="1286511" cy="1365885"/>
          </a:xfrm>
          <a:custGeom>
            <a:avLst/>
            <a:gdLst/>
            <a:ahLst/>
            <a:cxnLst/>
            <a:rect l="l" t="t" r="r" b="b"/>
            <a:pathLst>
              <a:path w="1286510" h="1365885">
                <a:moveTo>
                  <a:pt x="1286256" y="1365885"/>
                </a:moveTo>
                <a:lnTo>
                  <a:pt x="1286256" y="1044321"/>
                </a:lnTo>
                <a:lnTo>
                  <a:pt x="1233232" y="1043449"/>
                </a:lnTo>
                <a:lnTo>
                  <a:pt x="1180755" y="1040858"/>
                </a:lnTo>
                <a:lnTo>
                  <a:pt x="1128865" y="1036581"/>
                </a:lnTo>
                <a:lnTo>
                  <a:pt x="1077604" y="1030651"/>
                </a:lnTo>
                <a:lnTo>
                  <a:pt x="1027013" y="1023101"/>
                </a:lnTo>
                <a:lnTo>
                  <a:pt x="977134" y="1013967"/>
                </a:lnTo>
                <a:lnTo>
                  <a:pt x="928008" y="1003280"/>
                </a:lnTo>
                <a:lnTo>
                  <a:pt x="879677" y="991075"/>
                </a:lnTo>
                <a:lnTo>
                  <a:pt x="832181" y="977385"/>
                </a:lnTo>
                <a:lnTo>
                  <a:pt x="785562" y="962245"/>
                </a:lnTo>
                <a:lnTo>
                  <a:pt x="739862" y="945687"/>
                </a:lnTo>
                <a:lnTo>
                  <a:pt x="695121" y="927745"/>
                </a:lnTo>
                <a:lnTo>
                  <a:pt x="651382" y="908453"/>
                </a:lnTo>
                <a:lnTo>
                  <a:pt x="608685" y="887844"/>
                </a:lnTo>
                <a:lnTo>
                  <a:pt x="567072" y="865952"/>
                </a:lnTo>
                <a:lnTo>
                  <a:pt x="526584" y="842811"/>
                </a:lnTo>
                <a:lnTo>
                  <a:pt x="487263" y="818454"/>
                </a:lnTo>
                <a:lnTo>
                  <a:pt x="449150" y="792915"/>
                </a:lnTo>
                <a:lnTo>
                  <a:pt x="412286" y="766228"/>
                </a:lnTo>
                <a:lnTo>
                  <a:pt x="376713" y="738425"/>
                </a:lnTo>
                <a:lnTo>
                  <a:pt x="342472" y="709541"/>
                </a:lnTo>
                <a:lnTo>
                  <a:pt x="309605" y="679610"/>
                </a:lnTo>
                <a:lnTo>
                  <a:pt x="278152" y="648664"/>
                </a:lnTo>
                <a:lnTo>
                  <a:pt x="248155" y="616738"/>
                </a:lnTo>
                <a:lnTo>
                  <a:pt x="219656" y="583865"/>
                </a:lnTo>
                <a:lnTo>
                  <a:pt x="192696" y="550079"/>
                </a:lnTo>
                <a:lnTo>
                  <a:pt x="167316" y="515413"/>
                </a:lnTo>
                <a:lnTo>
                  <a:pt x="143558" y="479901"/>
                </a:lnTo>
                <a:lnTo>
                  <a:pt x="121463" y="443576"/>
                </a:lnTo>
                <a:lnTo>
                  <a:pt x="101072" y="406473"/>
                </a:lnTo>
                <a:lnTo>
                  <a:pt x="82426" y="368624"/>
                </a:lnTo>
                <a:lnTo>
                  <a:pt x="65568" y="330064"/>
                </a:lnTo>
                <a:lnTo>
                  <a:pt x="50538" y="290826"/>
                </a:lnTo>
                <a:lnTo>
                  <a:pt x="37378" y="250944"/>
                </a:lnTo>
                <a:lnTo>
                  <a:pt x="26129" y="210451"/>
                </a:lnTo>
                <a:lnTo>
                  <a:pt x="16833" y="169380"/>
                </a:lnTo>
                <a:lnTo>
                  <a:pt x="9530" y="127766"/>
                </a:lnTo>
                <a:lnTo>
                  <a:pt x="4263" y="85643"/>
                </a:lnTo>
                <a:lnTo>
                  <a:pt x="1072" y="43042"/>
                </a:lnTo>
                <a:lnTo>
                  <a:pt x="0" y="0"/>
                </a:lnTo>
                <a:lnTo>
                  <a:pt x="0" y="321564"/>
                </a:lnTo>
                <a:lnTo>
                  <a:pt x="1072" y="364606"/>
                </a:lnTo>
                <a:lnTo>
                  <a:pt x="4263" y="407207"/>
                </a:lnTo>
                <a:lnTo>
                  <a:pt x="9530" y="449330"/>
                </a:lnTo>
                <a:lnTo>
                  <a:pt x="16833" y="490944"/>
                </a:lnTo>
                <a:lnTo>
                  <a:pt x="26129" y="532015"/>
                </a:lnTo>
                <a:lnTo>
                  <a:pt x="37378" y="572508"/>
                </a:lnTo>
                <a:lnTo>
                  <a:pt x="50538" y="612390"/>
                </a:lnTo>
                <a:lnTo>
                  <a:pt x="65568" y="651628"/>
                </a:lnTo>
                <a:lnTo>
                  <a:pt x="82426" y="690188"/>
                </a:lnTo>
                <a:lnTo>
                  <a:pt x="101072" y="728037"/>
                </a:lnTo>
                <a:lnTo>
                  <a:pt x="121463" y="765140"/>
                </a:lnTo>
                <a:lnTo>
                  <a:pt x="143558" y="801465"/>
                </a:lnTo>
                <a:lnTo>
                  <a:pt x="167316" y="836977"/>
                </a:lnTo>
                <a:lnTo>
                  <a:pt x="192696" y="871643"/>
                </a:lnTo>
                <a:lnTo>
                  <a:pt x="219656" y="905429"/>
                </a:lnTo>
                <a:lnTo>
                  <a:pt x="248155" y="938302"/>
                </a:lnTo>
                <a:lnTo>
                  <a:pt x="278152" y="970228"/>
                </a:lnTo>
                <a:lnTo>
                  <a:pt x="309605" y="1001174"/>
                </a:lnTo>
                <a:lnTo>
                  <a:pt x="342472" y="1031105"/>
                </a:lnTo>
                <a:lnTo>
                  <a:pt x="376713" y="1059989"/>
                </a:lnTo>
                <a:lnTo>
                  <a:pt x="412286" y="1087792"/>
                </a:lnTo>
                <a:lnTo>
                  <a:pt x="449150" y="1114479"/>
                </a:lnTo>
                <a:lnTo>
                  <a:pt x="487263" y="1140018"/>
                </a:lnTo>
                <a:lnTo>
                  <a:pt x="526584" y="1164375"/>
                </a:lnTo>
                <a:lnTo>
                  <a:pt x="567072" y="1187516"/>
                </a:lnTo>
                <a:lnTo>
                  <a:pt x="608685" y="1209408"/>
                </a:lnTo>
                <a:lnTo>
                  <a:pt x="651382" y="1230017"/>
                </a:lnTo>
                <a:lnTo>
                  <a:pt x="695121" y="1249309"/>
                </a:lnTo>
                <a:lnTo>
                  <a:pt x="739862" y="1267251"/>
                </a:lnTo>
                <a:lnTo>
                  <a:pt x="785562" y="1283809"/>
                </a:lnTo>
                <a:lnTo>
                  <a:pt x="832181" y="1298949"/>
                </a:lnTo>
                <a:lnTo>
                  <a:pt x="879677" y="1312639"/>
                </a:lnTo>
                <a:lnTo>
                  <a:pt x="928008" y="1324844"/>
                </a:lnTo>
                <a:lnTo>
                  <a:pt x="977134" y="1335531"/>
                </a:lnTo>
                <a:lnTo>
                  <a:pt x="1027013" y="1344665"/>
                </a:lnTo>
                <a:lnTo>
                  <a:pt x="1077604" y="1352215"/>
                </a:lnTo>
                <a:lnTo>
                  <a:pt x="1128865" y="1358145"/>
                </a:lnTo>
                <a:lnTo>
                  <a:pt x="1180755" y="1362422"/>
                </a:lnTo>
                <a:lnTo>
                  <a:pt x="1233232" y="1365013"/>
                </a:lnTo>
                <a:lnTo>
                  <a:pt x="1286256" y="1365885"/>
                </a:lnTo>
                <a:close/>
              </a:path>
            </a:pathLst>
          </a:custGeom>
          <a:solidFill>
            <a:srgbClr val="007E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34649" y="2660159"/>
            <a:ext cx="1286511" cy="2538095"/>
          </a:xfrm>
          <a:custGeom>
            <a:avLst/>
            <a:gdLst/>
            <a:ahLst/>
            <a:cxnLst/>
            <a:rect l="l" t="t" r="r" b="b"/>
            <a:pathLst>
              <a:path w="1286510" h="2538095">
                <a:moveTo>
                  <a:pt x="0" y="1171955"/>
                </a:moveTo>
                <a:lnTo>
                  <a:pt x="1072" y="1214998"/>
                </a:lnTo>
                <a:lnTo>
                  <a:pt x="4263" y="1257599"/>
                </a:lnTo>
                <a:lnTo>
                  <a:pt x="9530" y="1299722"/>
                </a:lnTo>
                <a:lnTo>
                  <a:pt x="16833" y="1341336"/>
                </a:lnTo>
                <a:lnTo>
                  <a:pt x="26129" y="1382407"/>
                </a:lnTo>
                <a:lnTo>
                  <a:pt x="37378" y="1422900"/>
                </a:lnTo>
                <a:lnTo>
                  <a:pt x="50538" y="1462782"/>
                </a:lnTo>
                <a:lnTo>
                  <a:pt x="65568" y="1502020"/>
                </a:lnTo>
                <a:lnTo>
                  <a:pt x="82426" y="1540580"/>
                </a:lnTo>
                <a:lnTo>
                  <a:pt x="101072" y="1578429"/>
                </a:lnTo>
                <a:lnTo>
                  <a:pt x="121463" y="1615532"/>
                </a:lnTo>
                <a:lnTo>
                  <a:pt x="143558" y="1651857"/>
                </a:lnTo>
                <a:lnTo>
                  <a:pt x="167316" y="1687369"/>
                </a:lnTo>
                <a:lnTo>
                  <a:pt x="192696" y="1722035"/>
                </a:lnTo>
                <a:lnTo>
                  <a:pt x="219656" y="1755821"/>
                </a:lnTo>
                <a:lnTo>
                  <a:pt x="248155" y="1788694"/>
                </a:lnTo>
                <a:lnTo>
                  <a:pt x="278152" y="1820620"/>
                </a:lnTo>
                <a:lnTo>
                  <a:pt x="309605" y="1851566"/>
                </a:lnTo>
                <a:lnTo>
                  <a:pt x="342472" y="1881497"/>
                </a:lnTo>
                <a:lnTo>
                  <a:pt x="376713" y="1910381"/>
                </a:lnTo>
                <a:lnTo>
                  <a:pt x="412286" y="1938184"/>
                </a:lnTo>
                <a:lnTo>
                  <a:pt x="449150" y="1964871"/>
                </a:lnTo>
                <a:lnTo>
                  <a:pt x="487263" y="1990410"/>
                </a:lnTo>
                <a:lnTo>
                  <a:pt x="526584" y="2014767"/>
                </a:lnTo>
                <a:lnTo>
                  <a:pt x="567072" y="2037908"/>
                </a:lnTo>
                <a:lnTo>
                  <a:pt x="608685" y="2059800"/>
                </a:lnTo>
                <a:lnTo>
                  <a:pt x="651382" y="2080409"/>
                </a:lnTo>
                <a:lnTo>
                  <a:pt x="695121" y="2099701"/>
                </a:lnTo>
                <a:lnTo>
                  <a:pt x="739862" y="2117643"/>
                </a:lnTo>
                <a:lnTo>
                  <a:pt x="785562" y="2134201"/>
                </a:lnTo>
                <a:lnTo>
                  <a:pt x="832181" y="2149341"/>
                </a:lnTo>
                <a:lnTo>
                  <a:pt x="879677" y="2163031"/>
                </a:lnTo>
                <a:lnTo>
                  <a:pt x="928008" y="2175236"/>
                </a:lnTo>
                <a:lnTo>
                  <a:pt x="977134" y="2185923"/>
                </a:lnTo>
                <a:lnTo>
                  <a:pt x="1027013" y="2195057"/>
                </a:lnTo>
                <a:lnTo>
                  <a:pt x="1077604" y="2202607"/>
                </a:lnTo>
                <a:lnTo>
                  <a:pt x="1128865" y="2208537"/>
                </a:lnTo>
                <a:lnTo>
                  <a:pt x="1180755" y="2212814"/>
                </a:lnTo>
                <a:lnTo>
                  <a:pt x="1233232" y="2215405"/>
                </a:lnTo>
                <a:lnTo>
                  <a:pt x="1286256" y="2216277"/>
                </a:lnTo>
                <a:lnTo>
                  <a:pt x="1286256" y="2537841"/>
                </a:lnTo>
                <a:lnTo>
                  <a:pt x="1233232" y="2536969"/>
                </a:lnTo>
                <a:lnTo>
                  <a:pt x="1180755" y="2534378"/>
                </a:lnTo>
                <a:lnTo>
                  <a:pt x="1128865" y="2530101"/>
                </a:lnTo>
                <a:lnTo>
                  <a:pt x="1077604" y="2524171"/>
                </a:lnTo>
                <a:lnTo>
                  <a:pt x="1027013" y="2516621"/>
                </a:lnTo>
                <a:lnTo>
                  <a:pt x="977134" y="2507487"/>
                </a:lnTo>
                <a:lnTo>
                  <a:pt x="928008" y="2496800"/>
                </a:lnTo>
                <a:lnTo>
                  <a:pt x="879677" y="2484595"/>
                </a:lnTo>
                <a:lnTo>
                  <a:pt x="832181" y="2470905"/>
                </a:lnTo>
                <a:lnTo>
                  <a:pt x="785562" y="2455765"/>
                </a:lnTo>
                <a:lnTo>
                  <a:pt x="739862" y="2439207"/>
                </a:lnTo>
                <a:lnTo>
                  <a:pt x="695121" y="2421265"/>
                </a:lnTo>
                <a:lnTo>
                  <a:pt x="651382" y="2401973"/>
                </a:lnTo>
                <a:lnTo>
                  <a:pt x="608685" y="2381364"/>
                </a:lnTo>
                <a:lnTo>
                  <a:pt x="567072" y="2359472"/>
                </a:lnTo>
                <a:lnTo>
                  <a:pt x="526584" y="2336331"/>
                </a:lnTo>
                <a:lnTo>
                  <a:pt x="487263" y="2311974"/>
                </a:lnTo>
                <a:lnTo>
                  <a:pt x="449150" y="2286435"/>
                </a:lnTo>
                <a:lnTo>
                  <a:pt x="412286" y="2259748"/>
                </a:lnTo>
                <a:lnTo>
                  <a:pt x="376713" y="2231945"/>
                </a:lnTo>
                <a:lnTo>
                  <a:pt x="342472" y="2203061"/>
                </a:lnTo>
                <a:lnTo>
                  <a:pt x="309605" y="2173130"/>
                </a:lnTo>
                <a:lnTo>
                  <a:pt x="278152" y="2142184"/>
                </a:lnTo>
                <a:lnTo>
                  <a:pt x="248155" y="2110258"/>
                </a:lnTo>
                <a:lnTo>
                  <a:pt x="219656" y="2077385"/>
                </a:lnTo>
                <a:lnTo>
                  <a:pt x="192696" y="2043599"/>
                </a:lnTo>
                <a:lnTo>
                  <a:pt x="167316" y="2008933"/>
                </a:lnTo>
                <a:lnTo>
                  <a:pt x="143558" y="1973421"/>
                </a:lnTo>
                <a:lnTo>
                  <a:pt x="121463" y="1937096"/>
                </a:lnTo>
                <a:lnTo>
                  <a:pt x="101072" y="1899993"/>
                </a:lnTo>
                <a:lnTo>
                  <a:pt x="82426" y="1862144"/>
                </a:lnTo>
                <a:lnTo>
                  <a:pt x="65568" y="1823584"/>
                </a:lnTo>
                <a:lnTo>
                  <a:pt x="50538" y="1784346"/>
                </a:lnTo>
                <a:lnTo>
                  <a:pt x="37378" y="1744464"/>
                </a:lnTo>
                <a:lnTo>
                  <a:pt x="26129" y="1703971"/>
                </a:lnTo>
                <a:lnTo>
                  <a:pt x="16833" y="1662900"/>
                </a:lnTo>
                <a:lnTo>
                  <a:pt x="9530" y="1621286"/>
                </a:lnTo>
                <a:lnTo>
                  <a:pt x="4263" y="1579163"/>
                </a:lnTo>
                <a:lnTo>
                  <a:pt x="1072" y="1536562"/>
                </a:lnTo>
                <a:lnTo>
                  <a:pt x="0" y="1493519"/>
                </a:lnTo>
                <a:lnTo>
                  <a:pt x="0" y="1171955"/>
                </a:lnTo>
                <a:lnTo>
                  <a:pt x="1155" y="1127491"/>
                </a:lnTo>
                <a:lnTo>
                  <a:pt x="4594" y="1083425"/>
                </a:lnTo>
                <a:lnTo>
                  <a:pt x="10275" y="1039799"/>
                </a:lnTo>
                <a:lnTo>
                  <a:pt x="18157" y="996657"/>
                </a:lnTo>
                <a:lnTo>
                  <a:pt x="28198" y="954042"/>
                </a:lnTo>
                <a:lnTo>
                  <a:pt x="40357" y="911998"/>
                </a:lnTo>
                <a:lnTo>
                  <a:pt x="54594" y="870567"/>
                </a:lnTo>
                <a:lnTo>
                  <a:pt x="70865" y="829794"/>
                </a:lnTo>
                <a:lnTo>
                  <a:pt x="89132" y="789720"/>
                </a:lnTo>
                <a:lnTo>
                  <a:pt x="109351" y="750391"/>
                </a:lnTo>
                <a:lnTo>
                  <a:pt x="131482" y="711847"/>
                </a:lnTo>
                <a:lnTo>
                  <a:pt x="155483" y="674134"/>
                </a:lnTo>
                <a:lnTo>
                  <a:pt x="181314" y="637295"/>
                </a:lnTo>
                <a:lnTo>
                  <a:pt x="208932" y="601371"/>
                </a:lnTo>
                <a:lnTo>
                  <a:pt x="238297" y="566408"/>
                </a:lnTo>
                <a:lnTo>
                  <a:pt x="269366" y="532447"/>
                </a:lnTo>
                <a:lnTo>
                  <a:pt x="302100" y="499533"/>
                </a:lnTo>
                <a:lnTo>
                  <a:pt x="336457" y="467708"/>
                </a:lnTo>
                <a:lnTo>
                  <a:pt x="372394" y="437016"/>
                </a:lnTo>
                <a:lnTo>
                  <a:pt x="409872" y="407500"/>
                </a:lnTo>
                <a:lnTo>
                  <a:pt x="448849" y="379203"/>
                </a:lnTo>
                <a:lnTo>
                  <a:pt x="489282" y="352169"/>
                </a:lnTo>
                <a:lnTo>
                  <a:pt x="531132" y="326440"/>
                </a:lnTo>
                <a:lnTo>
                  <a:pt x="574357" y="302061"/>
                </a:lnTo>
                <a:lnTo>
                  <a:pt x="618915" y="279074"/>
                </a:lnTo>
                <a:lnTo>
                  <a:pt x="664766" y="257522"/>
                </a:lnTo>
                <a:lnTo>
                  <a:pt x="711867" y="237450"/>
                </a:lnTo>
                <a:lnTo>
                  <a:pt x="760178" y="218899"/>
                </a:lnTo>
                <a:lnTo>
                  <a:pt x="809657" y="201913"/>
                </a:lnTo>
                <a:lnTo>
                  <a:pt x="860263" y="186537"/>
                </a:lnTo>
                <a:lnTo>
                  <a:pt x="911955" y="172812"/>
                </a:lnTo>
                <a:lnTo>
                  <a:pt x="964691" y="160781"/>
                </a:lnTo>
                <a:lnTo>
                  <a:pt x="964691" y="0"/>
                </a:lnTo>
                <a:lnTo>
                  <a:pt x="1286256" y="288416"/>
                </a:lnTo>
                <a:lnTo>
                  <a:pt x="964691" y="643127"/>
                </a:lnTo>
                <a:lnTo>
                  <a:pt x="964691" y="482345"/>
                </a:lnTo>
                <a:lnTo>
                  <a:pt x="911915" y="494390"/>
                </a:lnTo>
                <a:lnTo>
                  <a:pt x="860132" y="508153"/>
                </a:lnTo>
                <a:lnTo>
                  <a:pt x="809390" y="523593"/>
                </a:lnTo>
                <a:lnTo>
                  <a:pt x="759736" y="540668"/>
                </a:lnTo>
                <a:lnTo>
                  <a:pt x="711216" y="559337"/>
                </a:lnTo>
                <a:lnTo>
                  <a:pt x="663876" y="579558"/>
                </a:lnTo>
                <a:lnTo>
                  <a:pt x="617763" y="601289"/>
                </a:lnTo>
                <a:lnTo>
                  <a:pt x="572924" y="624488"/>
                </a:lnTo>
                <a:lnTo>
                  <a:pt x="529406" y="649115"/>
                </a:lnTo>
                <a:lnTo>
                  <a:pt x="487254" y="675127"/>
                </a:lnTo>
                <a:lnTo>
                  <a:pt x="446516" y="702482"/>
                </a:lnTo>
                <a:lnTo>
                  <a:pt x="407237" y="731140"/>
                </a:lnTo>
                <a:lnTo>
                  <a:pt x="369466" y="761057"/>
                </a:lnTo>
                <a:lnTo>
                  <a:pt x="333248" y="792194"/>
                </a:lnTo>
                <a:lnTo>
                  <a:pt x="298629" y="824507"/>
                </a:lnTo>
                <a:lnTo>
                  <a:pt x="265657" y="857956"/>
                </a:lnTo>
                <a:lnTo>
                  <a:pt x="234378" y="892498"/>
                </a:lnTo>
                <a:lnTo>
                  <a:pt x="204838" y="928093"/>
                </a:lnTo>
                <a:lnTo>
                  <a:pt x="177085" y="964698"/>
                </a:lnTo>
                <a:lnTo>
                  <a:pt x="151164" y="1002272"/>
                </a:lnTo>
                <a:lnTo>
                  <a:pt x="127123" y="1040772"/>
                </a:lnTo>
                <a:lnTo>
                  <a:pt x="105007" y="1080159"/>
                </a:lnTo>
                <a:lnTo>
                  <a:pt x="84864" y="1120389"/>
                </a:lnTo>
                <a:lnTo>
                  <a:pt x="66740" y="1161421"/>
                </a:lnTo>
                <a:lnTo>
                  <a:pt x="50682" y="1203213"/>
                </a:lnTo>
                <a:lnTo>
                  <a:pt x="36736" y="1245725"/>
                </a:lnTo>
                <a:lnTo>
                  <a:pt x="24948" y="1288913"/>
                </a:lnTo>
                <a:lnTo>
                  <a:pt x="15367" y="1332737"/>
                </a:lnTo>
              </a:path>
            </a:pathLst>
          </a:custGeom>
          <a:ln w="25908">
            <a:solidFill>
              <a:srgbClr val="00719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0462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"/>
            <a:ext cx="10693400" cy="756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44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421" y="1365768"/>
            <a:ext cx="4475982" cy="56088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54720" cy="1260475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bg1"/>
                </a:solidFill>
              </a:rPr>
              <a:t>What is evidence?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6100" y="1724025"/>
            <a:ext cx="7574492" cy="976995"/>
          </a:xfrm>
        </p:spPr>
        <p:txBody>
          <a:bodyPr>
            <a:normAutofit/>
          </a:bodyPr>
          <a:lstStyle/>
          <a:p>
            <a:r>
              <a:rPr lang="en-US" sz="3200" b="1" dirty="0"/>
              <a:t>What is Evidence Based Medicine?</a:t>
            </a:r>
          </a:p>
          <a:p>
            <a:endParaRPr lang="en-US" sz="3200" b="1" dirty="0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12" t="11047" r="4357" b="7743"/>
          <a:stretch/>
        </p:blipFill>
        <p:spPr>
          <a:xfrm>
            <a:off x="1871348" y="3452871"/>
            <a:ext cx="3576349" cy="350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6470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700" y="504826"/>
            <a:ext cx="5334000" cy="685800"/>
          </a:xfrm>
        </p:spPr>
        <p:txBody>
          <a:bodyPr>
            <a:normAutofit/>
          </a:bodyPr>
          <a:lstStyle/>
          <a:p>
            <a:r>
              <a:rPr lang="en-US" dirty="0"/>
              <a:t>Evidence Based Medicine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223" y="1764669"/>
            <a:ext cx="10301428" cy="3193202"/>
          </a:xfrm>
        </p:spPr>
        <p:txBody>
          <a:bodyPr>
            <a:normAutofit/>
          </a:bodyPr>
          <a:lstStyle/>
          <a:p>
            <a:r>
              <a:rPr lang="en-US" b="1" dirty="0"/>
              <a:t>Is the care of patients using the best available research evidence to guide clinical decision making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8223" y="6397611"/>
            <a:ext cx="10793847" cy="505424"/>
          </a:xfrm>
          <a:prstGeom prst="rect">
            <a:avLst/>
          </a:prstGeom>
          <a:noFill/>
        </p:spPr>
        <p:txBody>
          <a:bodyPr wrap="none" lIns="104296" tIns="52148" rIns="104296" bIns="52148" rtlCol="0">
            <a:spAutoFit/>
          </a:bodyPr>
          <a:lstStyle/>
          <a:p>
            <a:pPr lvl="1"/>
            <a:r>
              <a:rPr lang="en-US" sz="1300" dirty="0"/>
              <a:t>Sackett DL, Straus SE, Richardson WS, et al. Evidence-based medicine: How to practice and teach EBM, 2nd </a:t>
            </a:r>
            <a:r>
              <a:rPr lang="en-US" sz="1300" dirty="0" err="1"/>
              <a:t>ed</a:t>
            </a:r>
            <a:r>
              <a:rPr lang="en-US" sz="1300" dirty="0"/>
              <a:t>, Churchill Livingstone, Edinburgh 2000.</a:t>
            </a:r>
          </a:p>
          <a:p>
            <a:pPr lvl="1"/>
            <a:r>
              <a:rPr lang="en-US" sz="1300" dirty="0"/>
              <a:t>Sackett DL, Rosenberg WM, Gray JA, et al. Evidence based medicine: what it is and what it isn't. BMJ 1996; 312:71.</a:t>
            </a:r>
            <a:endParaRPr lang="nb-NO" sz="13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042" y="3613364"/>
            <a:ext cx="7318348" cy="2268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57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602"/>
            <a:ext cx="8554720" cy="1260475"/>
          </a:xfrm>
        </p:spPr>
        <p:txBody>
          <a:bodyPr>
            <a:normAutofit/>
          </a:bodyPr>
          <a:lstStyle/>
          <a:p>
            <a:r>
              <a:rPr lang="nb-NO" b="1" dirty="0">
                <a:solidFill>
                  <a:schemeClr val="bg1"/>
                </a:solidFill>
              </a:rPr>
              <a:t>Levels of evidence</a:t>
            </a:r>
            <a:endParaRPr lang="nb-NO" dirty="0">
              <a:solidFill>
                <a:schemeClr val="bg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0" y="1512571"/>
            <a:ext cx="9624060" cy="4957868"/>
          </a:xfrm>
        </p:spPr>
      </p:pic>
      <p:sp>
        <p:nvSpPr>
          <p:cNvPr id="5" name="TextBox 4"/>
          <p:cNvSpPr txBox="1"/>
          <p:nvPr/>
        </p:nvSpPr>
        <p:spPr>
          <a:xfrm>
            <a:off x="356448" y="6667918"/>
            <a:ext cx="8042260" cy="305369"/>
          </a:xfrm>
          <a:prstGeom prst="rect">
            <a:avLst/>
          </a:prstGeom>
          <a:noFill/>
        </p:spPr>
        <p:txBody>
          <a:bodyPr wrap="none" lIns="104296" tIns="52148" rIns="104296" bIns="52148" rtlCol="0">
            <a:spAutoFit/>
          </a:bodyPr>
          <a:lstStyle/>
          <a:p>
            <a:r>
              <a:rPr lang="nb-NO" sz="1300" dirty="0"/>
              <a:t>Armola RR, Bourgault AM, Halm MA, et al. AACN levels of evidence: what's new?  J.Crit Care Nurse. 2009;29(4):70-3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74700" y="504826"/>
            <a:ext cx="5334000" cy="6858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200" b="1" i="0">
                <a:solidFill>
                  <a:srgbClr val="00A0D4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/>
              <a:t>Evidence Based Medicine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414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54720" cy="492443"/>
          </a:xfrm>
        </p:spPr>
        <p:txBody>
          <a:bodyPr/>
          <a:lstStyle/>
          <a:p>
            <a:r>
              <a:rPr lang="nb-NO" b="1" dirty="0">
                <a:solidFill>
                  <a:schemeClr val="bg1"/>
                </a:solidFill>
              </a:rPr>
              <a:t>Levels of evidence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6443"/>
            <a:ext cx="10693400" cy="5630122"/>
          </a:xfrm>
        </p:spPr>
      </p:pic>
      <p:sp>
        <p:nvSpPr>
          <p:cNvPr id="5" name="TextBox 4"/>
          <p:cNvSpPr txBox="1"/>
          <p:nvPr/>
        </p:nvSpPr>
        <p:spPr>
          <a:xfrm>
            <a:off x="3297133" y="6666561"/>
            <a:ext cx="7356881" cy="305369"/>
          </a:xfrm>
          <a:prstGeom prst="rect">
            <a:avLst/>
          </a:prstGeom>
          <a:noFill/>
        </p:spPr>
        <p:txBody>
          <a:bodyPr wrap="none" lIns="104296" tIns="52148" rIns="104296" bIns="52148" rtlCol="0">
            <a:spAutoFit/>
          </a:bodyPr>
          <a:lstStyle/>
          <a:p>
            <a:r>
              <a:rPr lang="nb-NO" sz="1300" dirty="0"/>
              <a:t>https://www.hydroassoc.org/research-101-levels-of-evidence-in-hydrocephalus-clinical-research-studies/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74700" y="504826"/>
            <a:ext cx="5334000" cy="6858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>
              <a:defRPr sz="3200" b="1" i="0">
                <a:solidFill>
                  <a:srgbClr val="00A0D4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en-US"/>
              <a:t>Evidence Based Medicine</a:t>
            </a:r>
            <a:endParaRPr lang="nb-NO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0329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93973" y="501860"/>
            <a:ext cx="5994510" cy="46507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75470" y="5273179"/>
            <a:ext cx="7539355" cy="784825"/>
          </a:xfrm>
          <a:prstGeom prst="rect">
            <a:avLst/>
          </a:prstGeom>
        </p:spPr>
        <p:txBody>
          <a:bodyPr vert="horz" wrap="square" lIns="0" tIns="15235" rIns="0" bIns="0" rtlCol="0">
            <a:spAutoFit/>
          </a:bodyPr>
          <a:lstStyle/>
          <a:p>
            <a:pPr marL="236136" indent="-224074">
              <a:spcBef>
                <a:spcPts val="120"/>
              </a:spcBef>
              <a:buClr>
                <a:srgbClr val="C71B62"/>
              </a:buClr>
              <a:buFont typeface="Wingdings"/>
              <a:buChar char=""/>
              <a:tabLst>
                <a:tab pos="236771" algn="l"/>
              </a:tabLst>
            </a:pP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Many </a:t>
            </a:r>
            <a:r>
              <a:rPr sz="2500" spc="-15" dirty="0">
                <a:solidFill>
                  <a:srgbClr val="231F20"/>
                </a:solidFill>
                <a:latin typeface="Calibri"/>
                <a:cs typeface="Calibri"/>
              </a:rPr>
              <a:t>ways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of classifying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tools </a:t>
            </a:r>
            <a:r>
              <a:rPr sz="2500" spc="10" dirty="0">
                <a:solidFill>
                  <a:srgbClr val="231F20"/>
                </a:solidFill>
                <a:latin typeface="Calibri"/>
                <a:cs typeface="Calibri"/>
              </a:rPr>
              <a:t>–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describe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your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 methods!</a:t>
            </a:r>
            <a:endParaRPr sz="2500">
              <a:latin typeface="Calibri"/>
              <a:cs typeface="Calibri"/>
            </a:endParaRPr>
          </a:p>
          <a:p>
            <a:pPr marL="231693" indent="-219633">
              <a:spcBef>
                <a:spcPts val="10"/>
              </a:spcBef>
              <a:buClr>
                <a:srgbClr val="C71B62"/>
              </a:buClr>
              <a:buFont typeface="Wingdings"/>
              <a:buChar char=""/>
              <a:tabLst>
                <a:tab pos="232327" algn="l"/>
              </a:tabLst>
            </a:pPr>
            <a:r>
              <a:rPr sz="2500" spc="10" dirty="0">
                <a:solidFill>
                  <a:srgbClr val="231F20"/>
                </a:solidFill>
                <a:latin typeface="Calibri"/>
                <a:cs typeface="Calibri"/>
              </a:rPr>
              <a:t>A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combination </a:t>
            </a:r>
            <a:r>
              <a:rPr sz="2500" spc="5" dirty="0">
                <a:solidFill>
                  <a:srgbClr val="231F20"/>
                </a:solidFill>
                <a:latin typeface="Calibri"/>
                <a:cs typeface="Calibri"/>
              </a:rPr>
              <a:t>of </a:t>
            </a:r>
            <a:r>
              <a:rPr sz="2500" spc="-15" dirty="0">
                <a:solidFill>
                  <a:srgbClr val="231F20"/>
                </a:solidFill>
                <a:latin typeface="Calibri"/>
                <a:cs typeface="Calibri"/>
              </a:rPr>
              <a:t>different </a:t>
            </a:r>
            <a:r>
              <a:rPr sz="2500" spc="-5" dirty="0">
                <a:solidFill>
                  <a:srgbClr val="231F20"/>
                </a:solidFill>
                <a:latin typeface="Calibri"/>
                <a:cs typeface="Calibri"/>
              </a:rPr>
              <a:t>tools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is frequently</a:t>
            </a:r>
            <a:r>
              <a:rPr sz="2500" spc="114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500" dirty="0">
                <a:solidFill>
                  <a:srgbClr val="231F20"/>
                </a:solidFill>
                <a:latin typeface="Calibri"/>
                <a:cs typeface="Calibri"/>
              </a:rPr>
              <a:t>used</a:t>
            </a:r>
            <a:endParaRPr sz="2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2161" y="802084"/>
            <a:ext cx="8649075" cy="998975"/>
          </a:xfrm>
          <a:prstGeom prst="rect">
            <a:avLst/>
          </a:prstGeom>
        </p:spPr>
        <p:txBody>
          <a:bodyPr vert="horz" wrap="square" lIns="0" tIns="49514" rIns="0" bIns="0" rtlCol="0">
            <a:spAutoFit/>
          </a:bodyPr>
          <a:lstStyle/>
          <a:p>
            <a:pPr marL="667148" marR="5080">
              <a:lnSpc>
                <a:spcPts val="3688"/>
              </a:lnSpc>
              <a:spcBef>
                <a:spcPts val="390"/>
              </a:spcBef>
            </a:pPr>
            <a:r>
              <a:rPr spc="-21" dirty="0"/>
              <a:t>Research </a:t>
            </a:r>
            <a:r>
              <a:rPr spc="-10" dirty="0"/>
              <a:t>methods </a:t>
            </a:r>
            <a:r>
              <a:rPr spc="-5" dirty="0"/>
              <a:t>in </a:t>
            </a:r>
            <a:r>
              <a:rPr spc="-10" dirty="0"/>
              <a:t>epidemiology </a:t>
            </a:r>
            <a:r>
              <a:rPr spc="-5" dirty="0"/>
              <a:t>and </a:t>
            </a:r>
            <a:r>
              <a:rPr spc="-15" dirty="0"/>
              <a:t>clinical  </a:t>
            </a:r>
            <a:r>
              <a:rPr spc="-10" dirty="0"/>
              <a:t>medicine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2747" y="2293244"/>
            <a:ext cx="2961005" cy="3131114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73926" indent="-161867">
              <a:spcBef>
                <a:spcPts val="100"/>
              </a:spcBef>
              <a:buChar char="-"/>
              <a:tabLst>
                <a:tab pos="174564" algn="l"/>
              </a:tabLst>
            </a:pPr>
            <a:r>
              <a:rPr sz="2400" spc="-10" dirty="0">
                <a:solidFill>
                  <a:srgbClr val="211E0F"/>
                </a:solidFill>
                <a:latin typeface="Calibri"/>
                <a:cs typeface="Calibri"/>
              </a:rPr>
              <a:t>Knowledge research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211E0F"/>
              </a:buClr>
              <a:buFont typeface="Calibri"/>
              <a:buChar char="-"/>
            </a:pPr>
            <a:endParaRPr sz="2400" dirty="0">
              <a:latin typeface="Times New Roman"/>
              <a:cs typeface="Times New Roman"/>
            </a:endParaRPr>
          </a:p>
          <a:p>
            <a:pPr marL="173926" indent="-161867">
              <a:lnSpc>
                <a:spcPts val="2745"/>
              </a:lnSpc>
              <a:spcBef>
                <a:spcPts val="5"/>
              </a:spcBef>
              <a:buChar char="-"/>
              <a:tabLst>
                <a:tab pos="174564" algn="l"/>
              </a:tabLst>
            </a:pP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Descriptive</a:t>
            </a:r>
            <a:r>
              <a:rPr sz="2400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11E0F"/>
                </a:solidFill>
                <a:latin typeface="Calibri"/>
                <a:cs typeface="Calibri"/>
              </a:rPr>
              <a:t>methods</a:t>
            </a:r>
            <a:endParaRPr sz="2400" dirty="0">
              <a:latin typeface="Calibri"/>
              <a:cs typeface="Calibri"/>
            </a:endParaRPr>
          </a:p>
          <a:p>
            <a:pPr marL="492584">
              <a:lnSpc>
                <a:spcPts val="2625"/>
              </a:lnSpc>
            </a:pP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description of</a:t>
            </a:r>
            <a:r>
              <a:rPr sz="2400" spc="-5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reality</a:t>
            </a:r>
            <a:endParaRPr sz="2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174564" marR="113623" indent="-174564">
              <a:lnSpc>
                <a:spcPct val="90100"/>
              </a:lnSpc>
              <a:spcBef>
                <a:spcPts val="5"/>
              </a:spcBef>
              <a:buChar char="-"/>
              <a:tabLst>
                <a:tab pos="174564" algn="l"/>
                <a:tab pos="1515206" algn="l"/>
              </a:tabLst>
            </a:pP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Analytical	methods  </a:t>
            </a:r>
            <a:r>
              <a:rPr sz="2400" spc="-10" dirty="0">
                <a:solidFill>
                  <a:srgbClr val="211E0F"/>
                </a:solidFill>
                <a:latin typeface="Calibri"/>
                <a:cs typeface="Calibri"/>
              </a:rPr>
              <a:t>testing </a:t>
            </a: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one or </a:t>
            </a:r>
            <a:r>
              <a:rPr sz="2400" spc="-21" dirty="0">
                <a:solidFill>
                  <a:srgbClr val="211E0F"/>
                </a:solidFill>
                <a:latin typeface="Calibri"/>
                <a:cs typeface="Calibri"/>
              </a:rPr>
              <a:t>more  </a:t>
            </a:r>
            <a:r>
              <a:rPr sz="2400" spc="-10" dirty="0">
                <a:solidFill>
                  <a:srgbClr val="211E0F"/>
                </a:solidFill>
                <a:latin typeface="Calibri"/>
                <a:cs typeface="Calibri"/>
              </a:rPr>
              <a:t>hypotheses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54003" y="3260221"/>
            <a:ext cx="3502165" cy="2939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2161" y="802084"/>
            <a:ext cx="8649075" cy="998975"/>
          </a:xfrm>
          <a:prstGeom prst="rect">
            <a:avLst/>
          </a:prstGeom>
        </p:spPr>
        <p:txBody>
          <a:bodyPr vert="horz" wrap="square" lIns="0" tIns="49514" rIns="0" bIns="0" rtlCol="0">
            <a:spAutoFit/>
          </a:bodyPr>
          <a:lstStyle/>
          <a:p>
            <a:pPr marL="667148" marR="5080">
              <a:lnSpc>
                <a:spcPts val="3688"/>
              </a:lnSpc>
              <a:spcBef>
                <a:spcPts val="390"/>
              </a:spcBef>
            </a:pPr>
            <a:r>
              <a:rPr spc="-21" dirty="0"/>
              <a:t>Research </a:t>
            </a:r>
            <a:r>
              <a:rPr spc="-10" dirty="0"/>
              <a:t>methods </a:t>
            </a:r>
            <a:r>
              <a:rPr spc="-5" dirty="0"/>
              <a:t>in </a:t>
            </a:r>
            <a:r>
              <a:rPr spc="-10" dirty="0"/>
              <a:t>epidemiology </a:t>
            </a:r>
            <a:r>
              <a:rPr spc="-5" dirty="0"/>
              <a:t>and </a:t>
            </a:r>
            <a:r>
              <a:rPr spc="-15" dirty="0"/>
              <a:t>clinical  </a:t>
            </a:r>
            <a:r>
              <a:rPr spc="-10" dirty="0"/>
              <a:t>medicine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2747" y="2293244"/>
            <a:ext cx="2961005" cy="3161887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73926" indent="-161867">
              <a:spcBef>
                <a:spcPts val="100"/>
              </a:spcBef>
              <a:buChar char="-"/>
              <a:tabLst>
                <a:tab pos="174564" algn="l"/>
              </a:tabLst>
            </a:pPr>
            <a:r>
              <a:rPr sz="2600" b="1" spc="-10" dirty="0">
                <a:solidFill>
                  <a:srgbClr val="211E0F"/>
                </a:solidFill>
                <a:latin typeface="Calibri"/>
                <a:cs typeface="Calibri"/>
              </a:rPr>
              <a:t>Knowledge research</a:t>
            </a:r>
            <a:endParaRPr sz="26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211E0F"/>
              </a:buClr>
              <a:buFont typeface="Calibri"/>
              <a:buChar char="-"/>
            </a:pPr>
            <a:endParaRPr sz="2400" dirty="0">
              <a:latin typeface="Times New Roman"/>
              <a:cs typeface="Times New Roman"/>
            </a:endParaRPr>
          </a:p>
          <a:p>
            <a:pPr marL="173926" indent="-161867">
              <a:lnSpc>
                <a:spcPts val="2745"/>
              </a:lnSpc>
              <a:spcBef>
                <a:spcPts val="5"/>
              </a:spcBef>
              <a:buChar char="-"/>
              <a:tabLst>
                <a:tab pos="174564" algn="l"/>
              </a:tabLst>
            </a:pP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Descriptive</a:t>
            </a:r>
            <a:r>
              <a:rPr sz="2400" spc="-2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methods</a:t>
            </a:r>
          </a:p>
          <a:p>
            <a:pPr marL="492584">
              <a:lnSpc>
                <a:spcPts val="2625"/>
              </a:lnSpc>
            </a:pP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description of</a:t>
            </a:r>
            <a:r>
              <a:rPr sz="2400" spc="-5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reality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cs typeface="Times New Roman"/>
            </a:endParaRPr>
          </a:p>
          <a:p>
            <a:pPr marL="174564" marR="113623" indent="-174564">
              <a:lnSpc>
                <a:spcPct val="90100"/>
              </a:lnSpc>
              <a:spcBef>
                <a:spcPts val="5"/>
              </a:spcBef>
              <a:buChar char="-"/>
              <a:tabLst>
                <a:tab pos="174564" algn="l"/>
                <a:tab pos="1515206" algn="l"/>
              </a:tabLst>
            </a:pP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Analytical	methods 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testing </a:t>
            </a: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one or </a:t>
            </a:r>
            <a:r>
              <a:rPr sz="2400" spc="-2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more 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hypotheses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54003" y="3260221"/>
            <a:ext cx="3502165" cy="2939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888217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6668" y="821642"/>
            <a:ext cx="3641090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15" dirty="0">
                <a:solidFill>
                  <a:srgbClr val="009ECE"/>
                </a:solidFill>
              </a:rPr>
              <a:t>Knowledge</a:t>
            </a:r>
            <a:r>
              <a:rPr sz="3400" spc="-50" dirty="0">
                <a:solidFill>
                  <a:srgbClr val="009ECE"/>
                </a:solidFill>
              </a:rPr>
              <a:t> </a:t>
            </a:r>
            <a:r>
              <a:rPr sz="3400" spc="-15" dirty="0">
                <a:solidFill>
                  <a:srgbClr val="009ECE"/>
                </a:solidFill>
              </a:rPr>
              <a:t>research</a:t>
            </a:r>
            <a:endParaRPr sz="3400"/>
          </a:p>
        </p:txBody>
      </p:sp>
      <p:sp>
        <p:nvSpPr>
          <p:cNvPr id="4" name="object 4"/>
          <p:cNvSpPr txBox="1"/>
          <p:nvPr/>
        </p:nvSpPr>
        <p:spPr>
          <a:xfrm>
            <a:off x="1230996" y="2256629"/>
            <a:ext cx="8084184" cy="4213312"/>
          </a:xfrm>
          <a:prstGeom prst="rect">
            <a:avLst/>
          </a:prstGeom>
        </p:spPr>
        <p:txBody>
          <a:bodyPr vert="horz" wrap="square" lIns="0" tIns="57764" rIns="0" bIns="0" rtlCol="0">
            <a:spAutoFit/>
          </a:bodyPr>
          <a:lstStyle/>
          <a:p>
            <a:pPr marL="355472" indent="-342778">
              <a:spcBef>
                <a:spcPts val="455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b="1" spc="-21" dirty="0">
                <a:solidFill>
                  <a:srgbClr val="231F20"/>
                </a:solidFill>
                <a:latin typeface="Calibri"/>
                <a:cs typeface="Calibri"/>
              </a:rPr>
              <a:t>Systematic</a:t>
            </a:r>
            <a:r>
              <a:rPr sz="3000" b="1" spc="-3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b="1" spc="-21" dirty="0">
                <a:solidFill>
                  <a:srgbClr val="231F20"/>
                </a:solidFill>
                <a:latin typeface="Calibri"/>
                <a:cs typeface="Calibri"/>
              </a:rPr>
              <a:t>reviews</a:t>
            </a:r>
            <a:endParaRPr sz="3000" b="1" dirty="0">
              <a:latin typeface="Calibri"/>
              <a:cs typeface="Calibri"/>
            </a:endParaRPr>
          </a:p>
          <a:p>
            <a:pPr marL="355472" marR="5080">
              <a:lnSpc>
                <a:spcPct val="90000"/>
              </a:lnSpc>
              <a:spcBef>
                <a:spcPts val="720"/>
              </a:spcBef>
            </a:pPr>
            <a:r>
              <a:rPr lang="en-US" sz="3000" dirty="0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review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of the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literature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on </a:t>
            </a: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a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single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question that 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tries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3000" spc="-35" dirty="0">
                <a:solidFill>
                  <a:srgbClr val="231F20"/>
                </a:solidFill>
                <a:latin typeface="Calibri"/>
                <a:cs typeface="Calibri"/>
              </a:rPr>
              <a:t>identify,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appraise,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select and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synthesize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all  high quality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research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evidence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relevant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that  question</a:t>
            </a:r>
            <a:endParaRPr lang="en-US" sz="3000" spc="-10" dirty="0">
              <a:solidFill>
                <a:srgbClr val="231F20"/>
              </a:solidFill>
              <a:latin typeface="Calibri"/>
              <a:cs typeface="Calibri"/>
            </a:endParaRPr>
          </a:p>
          <a:p>
            <a:pPr marL="355472" marR="5080">
              <a:lnSpc>
                <a:spcPct val="90000"/>
              </a:lnSpc>
              <a:spcBef>
                <a:spcPts val="720"/>
              </a:spcBef>
            </a:pPr>
            <a:endParaRPr sz="3000" dirty="0">
              <a:latin typeface="Calibri"/>
              <a:cs typeface="Calibri"/>
            </a:endParaRPr>
          </a:p>
          <a:p>
            <a:pPr marL="355472" indent="-342778">
              <a:spcBef>
                <a:spcPts val="365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b="1" spc="-10" dirty="0">
                <a:solidFill>
                  <a:srgbClr val="231F20"/>
                </a:solidFill>
                <a:latin typeface="Calibri"/>
                <a:cs typeface="Calibri"/>
              </a:rPr>
              <a:t>Meta-analyses</a:t>
            </a:r>
            <a:endParaRPr sz="3000" b="1" dirty="0">
              <a:latin typeface="Calibri"/>
              <a:cs typeface="Calibri"/>
            </a:endParaRPr>
          </a:p>
          <a:p>
            <a:pPr marL="355472" marR="1031508">
              <a:lnSpc>
                <a:spcPts val="3240"/>
              </a:lnSpc>
              <a:spcBef>
                <a:spcPts val="765"/>
              </a:spcBef>
            </a:pPr>
            <a:r>
              <a:rPr lang="en-US" sz="3000" spc="-10" dirty="0">
                <a:solidFill>
                  <a:srgbClr val="231F20"/>
                </a:solidFill>
                <a:latin typeface="Calibri"/>
                <a:cs typeface="Calibri"/>
              </a:rPr>
              <a:t>C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ombines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results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of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several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studies that  address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 same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research</a:t>
            </a:r>
            <a:r>
              <a:rPr sz="3000" spc="-3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question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219720" y="6910922"/>
            <a:ext cx="1047115" cy="16606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November 25,</a:t>
            </a:r>
            <a:r>
              <a:rPr sz="1000" spc="-21" dirty="0">
                <a:solidFill>
                  <a:srgbClr val="9A9D9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2015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392668" y="6902688"/>
            <a:ext cx="160020" cy="16451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dirty="0">
                <a:solidFill>
                  <a:srgbClr val="7F7F7E"/>
                </a:solidFill>
                <a:latin typeface="Trebuchet MS"/>
                <a:cs typeface="Trebuchet MS"/>
              </a:rPr>
              <a:t>39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54601" y="683137"/>
            <a:ext cx="2674619" cy="18912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9721" y="914022"/>
            <a:ext cx="1594485" cy="3164323"/>
          </a:xfrm>
          <a:prstGeom prst="rect">
            <a:avLst/>
          </a:prstGeom>
        </p:spPr>
        <p:txBody>
          <a:bodyPr vert="horz" wrap="square" lIns="0" tIns="13330" rIns="0" bIns="0" rtlCol="0">
            <a:spAutoFit/>
          </a:bodyPr>
          <a:lstStyle/>
          <a:p>
            <a:pPr marL="12696">
              <a:spcBef>
                <a:spcPts val="105"/>
              </a:spcBef>
            </a:pPr>
            <a:r>
              <a:rPr sz="2100" b="1" spc="-15" dirty="0">
                <a:solidFill>
                  <a:srgbClr val="009ECE"/>
                </a:solidFill>
                <a:latin typeface="Calibri"/>
                <a:cs typeface="Calibri"/>
              </a:rPr>
              <a:t>Systematic</a:t>
            </a:r>
            <a:endParaRPr sz="2100">
              <a:latin typeface="Calibri"/>
              <a:cs typeface="Calibri"/>
            </a:endParaRPr>
          </a:p>
          <a:p>
            <a:pPr marL="12696" marR="5080">
              <a:lnSpc>
                <a:spcPct val="175000"/>
              </a:lnSpc>
            </a:pPr>
            <a:r>
              <a:rPr sz="2100" b="1" spc="-5" dirty="0">
                <a:solidFill>
                  <a:srgbClr val="009ECE"/>
                </a:solidFill>
                <a:latin typeface="Calibri"/>
                <a:cs typeface="Calibri"/>
              </a:rPr>
              <a:t>assessment </a:t>
            </a:r>
            <a:r>
              <a:rPr sz="2100" b="1" dirty="0">
                <a:solidFill>
                  <a:srgbClr val="009ECE"/>
                </a:solidFill>
                <a:latin typeface="Calibri"/>
                <a:cs typeface="Calibri"/>
              </a:rPr>
              <a:t>of  </a:t>
            </a:r>
            <a:r>
              <a:rPr sz="2100" b="1" spc="-10" dirty="0">
                <a:solidFill>
                  <a:srgbClr val="009ECE"/>
                </a:solidFill>
                <a:latin typeface="Calibri"/>
                <a:cs typeface="Calibri"/>
              </a:rPr>
              <a:t>existing  research </a:t>
            </a:r>
            <a:r>
              <a:rPr sz="2100" b="1" dirty="0">
                <a:solidFill>
                  <a:srgbClr val="009ECE"/>
                </a:solidFill>
                <a:latin typeface="Calibri"/>
                <a:cs typeface="Calibri"/>
              </a:rPr>
              <a:t>is  </a:t>
            </a:r>
            <a:r>
              <a:rPr sz="2100" b="1" spc="-15" dirty="0">
                <a:solidFill>
                  <a:srgbClr val="009ECE"/>
                </a:solidFill>
                <a:latin typeface="Calibri"/>
                <a:cs typeface="Calibri"/>
              </a:rPr>
              <a:t>always</a:t>
            </a:r>
            <a:r>
              <a:rPr sz="2100" b="1" spc="-70" dirty="0">
                <a:solidFill>
                  <a:srgbClr val="009ECE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009ECE"/>
                </a:solidFill>
                <a:latin typeface="Calibri"/>
                <a:cs typeface="Calibri"/>
              </a:rPr>
              <a:t>needed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17668" y="528916"/>
            <a:ext cx="5284635" cy="5878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718" y="737237"/>
            <a:ext cx="3262630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25" dirty="0">
                <a:solidFill>
                  <a:srgbClr val="009ECE"/>
                </a:solidFill>
              </a:rPr>
              <a:t>Systematic</a:t>
            </a:r>
            <a:r>
              <a:rPr sz="3400" spc="-30" dirty="0">
                <a:solidFill>
                  <a:srgbClr val="009ECE"/>
                </a:solidFill>
              </a:rPr>
              <a:t> </a:t>
            </a:r>
            <a:r>
              <a:rPr sz="3400" spc="-15" dirty="0">
                <a:solidFill>
                  <a:srgbClr val="009ECE"/>
                </a:solidFill>
              </a:rPr>
              <a:t>review</a:t>
            </a:r>
            <a:endParaRPr sz="3400"/>
          </a:p>
        </p:txBody>
      </p:sp>
      <p:sp>
        <p:nvSpPr>
          <p:cNvPr id="4" name="object 4"/>
          <p:cNvSpPr/>
          <p:nvPr/>
        </p:nvSpPr>
        <p:spPr>
          <a:xfrm>
            <a:off x="1232421" y="1464948"/>
            <a:ext cx="4102620" cy="1932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03921" y="3885073"/>
            <a:ext cx="3274060" cy="955675"/>
          </a:xfrm>
          <a:custGeom>
            <a:avLst/>
            <a:gdLst/>
            <a:ahLst/>
            <a:cxnLst/>
            <a:rect l="l" t="t" r="r" b="b"/>
            <a:pathLst>
              <a:path w="3274060" h="955675">
                <a:moveTo>
                  <a:pt x="3273564" y="477773"/>
                </a:moveTo>
                <a:lnTo>
                  <a:pt x="3272052" y="457046"/>
                </a:lnTo>
                <a:lnTo>
                  <a:pt x="3267556" y="436544"/>
                </a:lnTo>
                <a:lnTo>
                  <a:pt x="3249860" y="396289"/>
                </a:lnTo>
                <a:lnTo>
                  <a:pt x="3220967" y="357153"/>
                </a:lnTo>
                <a:lnTo>
                  <a:pt x="3181368" y="319278"/>
                </a:lnTo>
                <a:lnTo>
                  <a:pt x="3131555" y="282808"/>
                </a:lnTo>
                <a:lnTo>
                  <a:pt x="3072019" y="247886"/>
                </a:lnTo>
                <a:lnTo>
                  <a:pt x="3003250" y="214656"/>
                </a:lnTo>
                <a:lnTo>
                  <a:pt x="2965558" y="198720"/>
                </a:lnTo>
                <a:lnTo>
                  <a:pt x="2925742" y="183261"/>
                </a:lnTo>
                <a:lnTo>
                  <a:pt x="2883863" y="168296"/>
                </a:lnTo>
                <a:lnTo>
                  <a:pt x="2839984" y="153844"/>
                </a:lnTo>
                <a:lnTo>
                  <a:pt x="2794165" y="139922"/>
                </a:lnTo>
                <a:lnTo>
                  <a:pt x="2746468" y="126548"/>
                </a:lnTo>
                <a:lnTo>
                  <a:pt x="2696954" y="113741"/>
                </a:lnTo>
                <a:lnTo>
                  <a:pt x="2645685" y="101517"/>
                </a:lnTo>
                <a:lnTo>
                  <a:pt x="2592722" y="89896"/>
                </a:lnTo>
                <a:lnTo>
                  <a:pt x="2538127" y="78894"/>
                </a:lnTo>
                <a:lnTo>
                  <a:pt x="2481960" y="68531"/>
                </a:lnTo>
                <a:lnTo>
                  <a:pt x="2424284" y="58823"/>
                </a:lnTo>
                <a:lnTo>
                  <a:pt x="2365160" y="49789"/>
                </a:lnTo>
                <a:lnTo>
                  <a:pt x="2304649" y="41446"/>
                </a:lnTo>
                <a:lnTo>
                  <a:pt x="2242813" y="33813"/>
                </a:lnTo>
                <a:lnTo>
                  <a:pt x="2179712" y="26908"/>
                </a:lnTo>
                <a:lnTo>
                  <a:pt x="2115410" y="20747"/>
                </a:lnTo>
                <a:lnTo>
                  <a:pt x="2049965" y="15350"/>
                </a:lnTo>
                <a:lnTo>
                  <a:pt x="1983442" y="10734"/>
                </a:lnTo>
                <a:lnTo>
                  <a:pt x="1915899" y="6918"/>
                </a:lnTo>
                <a:lnTo>
                  <a:pt x="1847400" y="3918"/>
                </a:lnTo>
                <a:lnTo>
                  <a:pt x="1778006" y="1753"/>
                </a:lnTo>
                <a:lnTo>
                  <a:pt x="1707777" y="441"/>
                </a:lnTo>
                <a:lnTo>
                  <a:pt x="1636776" y="0"/>
                </a:lnTo>
                <a:lnTo>
                  <a:pt x="1565774" y="441"/>
                </a:lnTo>
                <a:lnTo>
                  <a:pt x="1495545" y="1753"/>
                </a:lnTo>
                <a:lnTo>
                  <a:pt x="1426151" y="3918"/>
                </a:lnTo>
                <a:lnTo>
                  <a:pt x="1357652" y="6918"/>
                </a:lnTo>
                <a:lnTo>
                  <a:pt x="1290110" y="10734"/>
                </a:lnTo>
                <a:lnTo>
                  <a:pt x="1223586" y="15350"/>
                </a:lnTo>
                <a:lnTo>
                  <a:pt x="1158143" y="20747"/>
                </a:lnTo>
                <a:lnTo>
                  <a:pt x="1093840" y="26908"/>
                </a:lnTo>
                <a:lnTo>
                  <a:pt x="1030740" y="33813"/>
                </a:lnTo>
                <a:lnTo>
                  <a:pt x="968904" y="41446"/>
                </a:lnTo>
                <a:lnTo>
                  <a:pt x="908393" y="49789"/>
                </a:lnTo>
                <a:lnTo>
                  <a:pt x="849270" y="58823"/>
                </a:lnTo>
                <a:lnTo>
                  <a:pt x="791594" y="68531"/>
                </a:lnTo>
                <a:lnTo>
                  <a:pt x="735428" y="78894"/>
                </a:lnTo>
                <a:lnTo>
                  <a:pt x="680833" y="89896"/>
                </a:lnTo>
                <a:lnTo>
                  <a:pt x="627871" y="101517"/>
                </a:lnTo>
                <a:lnTo>
                  <a:pt x="576603" y="113741"/>
                </a:lnTo>
                <a:lnTo>
                  <a:pt x="527089" y="126548"/>
                </a:lnTo>
                <a:lnTo>
                  <a:pt x="479393" y="139922"/>
                </a:lnTo>
                <a:lnTo>
                  <a:pt x="433574" y="153844"/>
                </a:lnTo>
                <a:lnTo>
                  <a:pt x="389695" y="168296"/>
                </a:lnTo>
                <a:lnTo>
                  <a:pt x="347817" y="183261"/>
                </a:lnTo>
                <a:lnTo>
                  <a:pt x="308001" y="198720"/>
                </a:lnTo>
                <a:lnTo>
                  <a:pt x="270309" y="214656"/>
                </a:lnTo>
                <a:lnTo>
                  <a:pt x="234802" y="231051"/>
                </a:lnTo>
                <a:lnTo>
                  <a:pt x="170590" y="265145"/>
                </a:lnTo>
                <a:lnTo>
                  <a:pt x="115854" y="300858"/>
                </a:lnTo>
                <a:lnTo>
                  <a:pt x="71087" y="338049"/>
                </a:lnTo>
                <a:lnTo>
                  <a:pt x="36781" y="376572"/>
                </a:lnTo>
                <a:lnTo>
                  <a:pt x="13425" y="416286"/>
                </a:lnTo>
                <a:lnTo>
                  <a:pt x="1512" y="457046"/>
                </a:lnTo>
                <a:lnTo>
                  <a:pt x="0" y="477774"/>
                </a:lnTo>
                <a:lnTo>
                  <a:pt x="1512" y="498501"/>
                </a:lnTo>
                <a:lnTo>
                  <a:pt x="13425" y="539261"/>
                </a:lnTo>
                <a:lnTo>
                  <a:pt x="36781" y="578975"/>
                </a:lnTo>
                <a:lnTo>
                  <a:pt x="71087" y="617498"/>
                </a:lnTo>
                <a:lnTo>
                  <a:pt x="115854" y="654689"/>
                </a:lnTo>
                <a:lnTo>
                  <a:pt x="170590" y="690402"/>
                </a:lnTo>
                <a:lnTo>
                  <a:pt x="234802" y="724496"/>
                </a:lnTo>
                <a:lnTo>
                  <a:pt x="270309" y="740891"/>
                </a:lnTo>
                <a:lnTo>
                  <a:pt x="308001" y="756827"/>
                </a:lnTo>
                <a:lnTo>
                  <a:pt x="347817" y="772286"/>
                </a:lnTo>
                <a:lnTo>
                  <a:pt x="389695" y="787251"/>
                </a:lnTo>
                <a:lnTo>
                  <a:pt x="433574" y="801703"/>
                </a:lnTo>
                <a:lnTo>
                  <a:pt x="479393" y="815625"/>
                </a:lnTo>
                <a:lnTo>
                  <a:pt x="527089" y="828999"/>
                </a:lnTo>
                <a:lnTo>
                  <a:pt x="576603" y="841806"/>
                </a:lnTo>
                <a:lnTo>
                  <a:pt x="627871" y="854030"/>
                </a:lnTo>
                <a:lnTo>
                  <a:pt x="680833" y="865651"/>
                </a:lnTo>
                <a:lnTo>
                  <a:pt x="735428" y="876653"/>
                </a:lnTo>
                <a:lnTo>
                  <a:pt x="791594" y="887016"/>
                </a:lnTo>
                <a:lnTo>
                  <a:pt x="849270" y="896724"/>
                </a:lnTo>
                <a:lnTo>
                  <a:pt x="908393" y="905758"/>
                </a:lnTo>
                <a:lnTo>
                  <a:pt x="968904" y="914101"/>
                </a:lnTo>
                <a:lnTo>
                  <a:pt x="1030740" y="921734"/>
                </a:lnTo>
                <a:lnTo>
                  <a:pt x="1093840" y="928639"/>
                </a:lnTo>
                <a:lnTo>
                  <a:pt x="1158143" y="934800"/>
                </a:lnTo>
                <a:lnTo>
                  <a:pt x="1223586" y="940197"/>
                </a:lnTo>
                <a:lnTo>
                  <a:pt x="1290110" y="944813"/>
                </a:lnTo>
                <a:lnTo>
                  <a:pt x="1357652" y="948629"/>
                </a:lnTo>
                <a:lnTo>
                  <a:pt x="1426151" y="951629"/>
                </a:lnTo>
                <a:lnTo>
                  <a:pt x="1495545" y="953794"/>
                </a:lnTo>
                <a:lnTo>
                  <a:pt x="1565774" y="955106"/>
                </a:lnTo>
                <a:lnTo>
                  <a:pt x="1636776" y="955547"/>
                </a:lnTo>
                <a:lnTo>
                  <a:pt x="1707777" y="955106"/>
                </a:lnTo>
                <a:lnTo>
                  <a:pt x="1778006" y="953794"/>
                </a:lnTo>
                <a:lnTo>
                  <a:pt x="1847400" y="951629"/>
                </a:lnTo>
                <a:lnTo>
                  <a:pt x="1915899" y="948629"/>
                </a:lnTo>
                <a:lnTo>
                  <a:pt x="1983442" y="944813"/>
                </a:lnTo>
                <a:lnTo>
                  <a:pt x="2049965" y="940197"/>
                </a:lnTo>
                <a:lnTo>
                  <a:pt x="2115410" y="934800"/>
                </a:lnTo>
                <a:lnTo>
                  <a:pt x="2179712" y="928639"/>
                </a:lnTo>
                <a:lnTo>
                  <a:pt x="2242813" y="921734"/>
                </a:lnTo>
                <a:lnTo>
                  <a:pt x="2304649" y="914101"/>
                </a:lnTo>
                <a:lnTo>
                  <a:pt x="2365160" y="905758"/>
                </a:lnTo>
                <a:lnTo>
                  <a:pt x="2424284" y="896724"/>
                </a:lnTo>
                <a:lnTo>
                  <a:pt x="2481960" y="887016"/>
                </a:lnTo>
                <a:lnTo>
                  <a:pt x="2538127" y="876653"/>
                </a:lnTo>
                <a:lnTo>
                  <a:pt x="2592722" y="865651"/>
                </a:lnTo>
                <a:lnTo>
                  <a:pt x="2645685" y="854030"/>
                </a:lnTo>
                <a:lnTo>
                  <a:pt x="2696954" y="841806"/>
                </a:lnTo>
                <a:lnTo>
                  <a:pt x="2746468" y="828999"/>
                </a:lnTo>
                <a:lnTo>
                  <a:pt x="2794165" y="815625"/>
                </a:lnTo>
                <a:lnTo>
                  <a:pt x="2839984" y="801703"/>
                </a:lnTo>
                <a:lnTo>
                  <a:pt x="2883863" y="787251"/>
                </a:lnTo>
                <a:lnTo>
                  <a:pt x="2925742" y="772286"/>
                </a:lnTo>
                <a:lnTo>
                  <a:pt x="2965558" y="756827"/>
                </a:lnTo>
                <a:lnTo>
                  <a:pt x="3003250" y="740891"/>
                </a:lnTo>
                <a:lnTo>
                  <a:pt x="3038758" y="724496"/>
                </a:lnTo>
                <a:lnTo>
                  <a:pt x="3102971" y="690402"/>
                </a:lnTo>
                <a:lnTo>
                  <a:pt x="3157708" y="654689"/>
                </a:lnTo>
                <a:lnTo>
                  <a:pt x="3202475" y="617498"/>
                </a:lnTo>
                <a:lnTo>
                  <a:pt x="3236783" y="578975"/>
                </a:lnTo>
                <a:lnTo>
                  <a:pt x="3260139" y="539261"/>
                </a:lnTo>
                <a:lnTo>
                  <a:pt x="3272052" y="498501"/>
                </a:lnTo>
                <a:lnTo>
                  <a:pt x="3273564" y="477773"/>
                </a:lnTo>
                <a:close/>
              </a:path>
            </a:pathLst>
          </a:custGeom>
          <a:solidFill>
            <a:srgbClr val="EAEB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03921" y="3885073"/>
            <a:ext cx="3274060" cy="955675"/>
          </a:xfrm>
          <a:custGeom>
            <a:avLst/>
            <a:gdLst/>
            <a:ahLst/>
            <a:cxnLst/>
            <a:rect l="l" t="t" r="r" b="b"/>
            <a:pathLst>
              <a:path w="3274060" h="955675">
                <a:moveTo>
                  <a:pt x="0" y="477774"/>
                </a:moveTo>
                <a:lnTo>
                  <a:pt x="6007" y="436544"/>
                </a:lnTo>
                <a:lnTo>
                  <a:pt x="23703" y="396289"/>
                </a:lnTo>
                <a:lnTo>
                  <a:pt x="52596" y="357153"/>
                </a:lnTo>
                <a:lnTo>
                  <a:pt x="92194" y="319278"/>
                </a:lnTo>
                <a:lnTo>
                  <a:pt x="142007" y="282808"/>
                </a:lnTo>
                <a:lnTo>
                  <a:pt x="201542" y="247886"/>
                </a:lnTo>
                <a:lnTo>
                  <a:pt x="270309" y="214656"/>
                </a:lnTo>
                <a:lnTo>
                  <a:pt x="308001" y="198720"/>
                </a:lnTo>
                <a:lnTo>
                  <a:pt x="347817" y="183261"/>
                </a:lnTo>
                <a:lnTo>
                  <a:pt x="389695" y="168296"/>
                </a:lnTo>
                <a:lnTo>
                  <a:pt x="433574" y="153844"/>
                </a:lnTo>
                <a:lnTo>
                  <a:pt x="479393" y="139922"/>
                </a:lnTo>
                <a:lnTo>
                  <a:pt x="527089" y="126548"/>
                </a:lnTo>
                <a:lnTo>
                  <a:pt x="576603" y="113741"/>
                </a:lnTo>
                <a:lnTo>
                  <a:pt x="627871" y="101517"/>
                </a:lnTo>
                <a:lnTo>
                  <a:pt x="680833" y="89896"/>
                </a:lnTo>
                <a:lnTo>
                  <a:pt x="735428" y="78894"/>
                </a:lnTo>
                <a:lnTo>
                  <a:pt x="791594" y="68531"/>
                </a:lnTo>
                <a:lnTo>
                  <a:pt x="849270" y="58823"/>
                </a:lnTo>
                <a:lnTo>
                  <a:pt x="908393" y="49789"/>
                </a:lnTo>
                <a:lnTo>
                  <a:pt x="968904" y="41446"/>
                </a:lnTo>
                <a:lnTo>
                  <a:pt x="1030740" y="33813"/>
                </a:lnTo>
                <a:lnTo>
                  <a:pt x="1093840" y="26908"/>
                </a:lnTo>
                <a:lnTo>
                  <a:pt x="1158143" y="20747"/>
                </a:lnTo>
                <a:lnTo>
                  <a:pt x="1223586" y="15350"/>
                </a:lnTo>
                <a:lnTo>
                  <a:pt x="1290110" y="10734"/>
                </a:lnTo>
                <a:lnTo>
                  <a:pt x="1357652" y="6918"/>
                </a:lnTo>
                <a:lnTo>
                  <a:pt x="1426151" y="3918"/>
                </a:lnTo>
                <a:lnTo>
                  <a:pt x="1495545" y="1753"/>
                </a:lnTo>
                <a:lnTo>
                  <a:pt x="1565774" y="441"/>
                </a:lnTo>
                <a:lnTo>
                  <a:pt x="1636776" y="0"/>
                </a:lnTo>
                <a:lnTo>
                  <a:pt x="1707777" y="441"/>
                </a:lnTo>
                <a:lnTo>
                  <a:pt x="1778006" y="1753"/>
                </a:lnTo>
                <a:lnTo>
                  <a:pt x="1847400" y="3918"/>
                </a:lnTo>
                <a:lnTo>
                  <a:pt x="1915899" y="6918"/>
                </a:lnTo>
                <a:lnTo>
                  <a:pt x="1983442" y="10734"/>
                </a:lnTo>
                <a:lnTo>
                  <a:pt x="2049965" y="15350"/>
                </a:lnTo>
                <a:lnTo>
                  <a:pt x="2115410" y="20747"/>
                </a:lnTo>
                <a:lnTo>
                  <a:pt x="2179712" y="26908"/>
                </a:lnTo>
                <a:lnTo>
                  <a:pt x="2242813" y="33813"/>
                </a:lnTo>
                <a:lnTo>
                  <a:pt x="2304649" y="41446"/>
                </a:lnTo>
                <a:lnTo>
                  <a:pt x="2365160" y="49789"/>
                </a:lnTo>
                <a:lnTo>
                  <a:pt x="2424284" y="58823"/>
                </a:lnTo>
                <a:lnTo>
                  <a:pt x="2481960" y="68531"/>
                </a:lnTo>
                <a:lnTo>
                  <a:pt x="2538127" y="78894"/>
                </a:lnTo>
                <a:lnTo>
                  <a:pt x="2592722" y="89896"/>
                </a:lnTo>
                <a:lnTo>
                  <a:pt x="2645685" y="101517"/>
                </a:lnTo>
                <a:lnTo>
                  <a:pt x="2696954" y="113741"/>
                </a:lnTo>
                <a:lnTo>
                  <a:pt x="2746468" y="126548"/>
                </a:lnTo>
                <a:lnTo>
                  <a:pt x="2794165" y="139922"/>
                </a:lnTo>
                <a:lnTo>
                  <a:pt x="2839984" y="153844"/>
                </a:lnTo>
                <a:lnTo>
                  <a:pt x="2883863" y="168296"/>
                </a:lnTo>
                <a:lnTo>
                  <a:pt x="2925742" y="183261"/>
                </a:lnTo>
                <a:lnTo>
                  <a:pt x="2965558" y="198720"/>
                </a:lnTo>
                <a:lnTo>
                  <a:pt x="3003250" y="214656"/>
                </a:lnTo>
                <a:lnTo>
                  <a:pt x="3038758" y="231051"/>
                </a:lnTo>
                <a:lnTo>
                  <a:pt x="3102971" y="265145"/>
                </a:lnTo>
                <a:lnTo>
                  <a:pt x="3157708" y="300858"/>
                </a:lnTo>
                <a:lnTo>
                  <a:pt x="3202475" y="338049"/>
                </a:lnTo>
                <a:lnTo>
                  <a:pt x="3236783" y="376572"/>
                </a:lnTo>
                <a:lnTo>
                  <a:pt x="3260139" y="416286"/>
                </a:lnTo>
                <a:lnTo>
                  <a:pt x="3272052" y="457046"/>
                </a:lnTo>
                <a:lnTo>
                  <a:pt x="3273564" y="477773"/>
                </a:lnTo>
                <a:lnTo>
                  <a:pt x="3272052" y="498501"/>
                </a:lnTo>
                <a:lnTo>
                  <a:pt x="3260139" y="539261"/>
                </a:lnTo>
                <a:lnTo>
                  <a:pt x="3236783" y="578975"/>
                </a:lnTo>
                <a:lnTo>
                  <a:pt x="3202475" y="617498"/>
                </a:lnTo>
                <a:lnTo>
                  <a:pt x="3157708" y="654689"/>
                </a:lnTo>
                <a:lnTo>
                  <a:pt x="3102971" y="690402"/>
                </a:lnTo>
                <a:lnTo>
                  <a:pt x="3038758" y="724496"/>
                </a:lnTo>
                <a:lnTo>
                  <a:pt x="3003250" y="740891"/>
                </a:lnTo>
                <a:lnTo>
                  <a:pt x="2965558" y="756827"/>
                </a:lnTo>
                <a:lnTo>
                  <a:pt x="2925742" y="772286"/>
                </a:lnTo>
                <a:lnTo>
                  <a:pt x="2883863" y="787251"/>
                </a:lnTo>
                <a:lnTo>
                  <a:pt x="2839984" y="801703"/>
                </a:lnTo>
                <a:lnTo>
                  <a:pt x="2794165" y="815625"/>
                </a:lnTo>
                <a:lnTo>
                  <a:pt x="2746468" y="828999"/>
                </a:lnTo>
                <a:lnTo>
                  <a:pt x="2696954" y="841806"/>
                </a:lnTo>
                <a:lnTo>
                  <a:pt x="2645685" y="854030"/>
                </a:lnTo>
                <a:lnTo>
                  <a:pt x="2592722" y="865651"/>
                </a:lnTo>
                <a:lnTo>
                  <a:pt x="2538127" y="876653"/>
                </a:lnTo>
                <a:lnTo>
                  <a:pt x="2481960" y="887016"/>
                </a:lnTo>
                <a:lnTo>
                  <a:pt x="2424284" y="896724"/>
                </a:lnTo>
                <a:lnTo>
                  <a:pt x="2365160" y="905758"/>
                </a:lnTo>
                <a:lnTo>
                  <a:pt x="2304649" y="914101"/>
                </a:lnTo>
                <a:lnTo>
                  <a:pt x="2242813" y="921734"/>
                </a:lnTo>
                <a:lnTo>
                  <a:pt x="2179712" y="928639"/>
                </a:lnTo>
                <a:lnTo>
                  <a:pt x="2115410" y="934800"/>
                </a:lnTo>
                <a:lnTo>
                  <a:pt x="2049965" y="940197"/>
                </a:lnTo>
                <a:lnTo>
                  <a:pt x="1983442" y="944813"/>
                </a:lnTo>
                <a:lnTo>
                  <a:pt x="1915899" y="948629"/>
                </a:lnTo>
                <a:lnTo>
                  <a:pt x="1847400" y="951629"/>
                </a:lnTo>
                <a:lnTo>
                  <a:pt x="1778006" y="953794"/>
                </a:lnTo>
                <a:lnTo>
                  <a:pt x="1707777" y="955106"/>
                </a:lnTo>
                <a:lnTo>
                  <a:pt x="1636776" y="955547"/>
                </a:lnTo>
                <a:lnTo>
                  <a:pt x="1565774" y="955106"/>
                </a:lnTo>
                <a:lnTo>
                  <a:pt x="1495545" y="953794"/>
                </a:lnTo>
                <a:lnTo>
                  <a:pt x="1426151" y="951629"/>
                </a:lnTo>
                <a:lnTo>
                  <a:pt x="1357652" y="948629"/>
                </a:lnTo>
                <a:lnTo>
                  <a:pt x="1290110" y="944813"/>
                </a:lnTo>
                <a:lnTo>
                  <a:pt x="1223586" y="940197"/>
                </a:lnTo>
                <a:lnTo>
                  <a:pt x="1158143" y="934800"/>
                </a:lnTo>
                <a:lnTo>
                  <a:pt x="1093840" y="928639"/>
                </a:lnTo>
                <a:lnTo>
                  <a:pt x="1030740" y="921734"/>
                </a:lnTo>
                <a:lnTo>
                  <a:pt x="968904" y="914101"/>
                </a:lnTo>
                <a:lnTo>
                  <a:pt x="908393" y="905758"/>
                </a:lnTo>
                <a:lnTo>
                  <a:pt x="849270" y="896724"/>
                </a:lnTo>
                <a:lnTo>
                  <a:pt x="791594" y="887016"/>
                </a:lnTo>
                <a:lnTo>
                  <a:pt x="735428" y="876653"/>
                </a:lnTo>
                <a:lnTo>
                  <a:pt x="680833" y="865651"/>
                </a:lnTo>
                <a:lnTo>
                  <a:pt x="627871" y="854030"/>
                </a:lnTo>
                <a:lnTo>
                  <a:pt x="576603" y="841806"/>
                </a:lnTo>
                <a:lnTo>
                  <a:pt x="527089" y="828999"/>
                </a:lnTo>
                <a:lnTo>
                  <a:pt x="479393" y="815625"/>
                </a:lnTo>
                <a:lnTo>
                  <a:pt x="433574" y="801703"/>
                </a:lnTo>
                <a:lnTo>
                  <a:pt x="389695" y="787251"/>
                </a:lnTo>
                <a:lnTo>
                  <a:pt x="347817" y="772286"/>
                </a:lnTo>
                <a:lnTo>
                  <a:pt x="308001" y="756827"/>
                </a:lnTo>
                <a:lnTo>
                  <a:pt x="270309" y="740891"/>
                </a:lnTo>
                <a:lnTo>
                  <a:pt x="234802" y="724496"/>
                </a:lnTo>
                <a:lnTo>
                  <a:pt x="170590" y="690402"/>
                </a:lnTo>
                <a:lnTo>
                  <a:pt x="115854" y="654689"/>
                </a:lnTo>
                <a:lnTo>
                  <a:pt x="71087" y="617498"/>
                </a:lnTo>
                <a:lnTo>
                  <a:pt x="36781" y="578975"/>
                </a:lnTo>
                <a:lnTo>
                  <a:pt x="13425" y="539261"/>
                </a:lnTo>
                <a:lnTo>
                  <a:pt x="1512" y="498501"/>
                </a:lnTo>
                <a:lnTo>
                  <a:pt x="0" y="477774"/>
                </a:lnTo>
                <a:close/>
              </a:path>
            </a:pathLst>
          </a:custGeom>
          <a:ln w="9144">
            <a:solidFill>
              <a:srgbClr val="EEEDE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22410" y="4090046"/>
            <a:ext cx="1955164" cy="566818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 marR="5080" indent="341508">
              <a:spcBef>
                <a:spcPts val="100"/>
              </a:spcBef>
            </a:pP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Synthesis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of 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comparable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results</a:t>
            </a:r>
            <a:endParaRPr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270727" y="5413641"/>
            <a:ext cx="502717" cy="47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55104" y="5964823"/>
            <a:ext cx="2313305" cy="25840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All relevant single</a:t>
            </a:r>
            <a:r>
              <a:rPr sz="1600" spc="-5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231F20"/>
                </a:solidFill>
                <a:latin typeface="Arial"/>
                <a:cs typeface="Arial"/>
              </a:rPr>
              <a:t>studies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226816" y="5413641"/>
            <a:ext cx="501404" cy="47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59804" y="5413641"/>
            <a:ext cx="502717" cy="47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48663" y="5413641"/>
            <a:ext cx="501404" cy="47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237739" y="5413641"/>
            <a:ext cx="501404" cy="477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86673" y="4887861"/>
            <a:ext cx="137159" cy="477520"/>
          </a:xfrm>
          <a:custGeom>
            <a:avLst/>
            <a:gdLst/>
            <a:ahLst/>
            <a:cxnLst/>
            <a:rect l="l" t="t" r="r" b="b"/>
            <a:pathLst>
              <a:path w="137160" h="477520">
                <a:moveTo>
                  <a:pt x="137160" y="171450"/>
                </a:moveTo>
                <a:lnTo>
                  <a:pt x="68580" y="0"/>
                </a:lnTo>
                <a:lnTo>
                  <a:pt x="0" y="171450"/>
                </a:lnTo>
                <a:lnTo>
                  <a:pt x="34290" y="171450"/>
                </a:lnTo>
                <a:lnTo>
                  <a:pt x="34290" y="477012"/>
                </a:lnTo>
                <a:lnTo>
                  <a:pt x="102870" y="477012"/>
                </a:lnTo>
                <a:lnTo>
                  <a:pt x="102870" y="171450"/>
                </a:lnTo>
                <a:lnTo>
                  <a:pt x="137160" y="171450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72119" y="4887861"/>
            <a:ext cx="135889" cy="477520"/>
          </a:xfrm>
          <a:custGeom>
            <a:avLst/>
            <a:gdLst/>
            <a:ahLst/>
            <a:cxnLst/>
            <a:rect l="l" t="t" r="r" b="b"/>
            <a:pathLst>
              <a:path w="135889" h="477520">
                <a:moveTo>
                  <a:pt x="135636" y="169545"/>
                </a:moveTo>
                <a:lnTo>
                  <a:pt x="67817" y="0"/>
                </a:lnTo>
                <a:lnTo>
                  <a:pt x="0" y="169545"/>
                </a:lnTo>
                <a:lnTo>
                  <a:pt x="33909" y="169545"/>
                </a:lnTo>
                <a:lnTo>
                  <a:pt x="33909" y="477012"/>
                </a:lnTo>
                <a:lnTo>
                  <a:pt x="101727" y="477012"/>
                </a:lnTo>
                <a:lnTo>
                  <a:pt x="101727" y="169545"/>
                </a:lnTo>
                <a:lnTo>
                  <a:pt x="135636" y="169545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327665" y="4887861"/>
            <a:ext cx="135889" cy="477520"/>
          </a:xfrm>
          <a:custGeom>
            <a:avLst/>
            <a:gdLst/>
            <a:ahLst/>
            <a:cxnLst/>
            <a:rect l="l" t="t" r="r" b="b"/>
            <a:pathLst>
              <a:path w="135889" h="477520">
                <a:moveTo>
                  <a:pt x="135636" y="169545"/>
                </a:moveTo>
                <a:lnTo>
                  <a:pt x="67817" y="0"/>
                </a:lnTo>
                <a:lnTo>
                  <a:pt x="0" y="169545"/>
                </a:lnTo>
                <a:lnTo>
                  <a:pt x="33909" y="169545"/>
                </a:lnTo>
                <a:lnTo>
                  <a:pt x="33909" y="477012"/>
                </a:lnTo>
                <a:lnTo>
                  <a:pt x="101727" y="477012"/>
                </a:lnTo>
                <a:lnTo>
                  <a:pt x="101727" y="169545"/>
                </a:lnTo>
                <a:lnTo>
                  <a:pt x="135636" y="169545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76688" y="4886338"/>
            <a:ext cx="293370" cy="358776"/>
          </a:xfrm>
          <a:custGeom>
            <a:avLst/>
            <a:gdLst/>
            <a:ahLst/>
            <a:cxnLst/>
            <a:rect l="l" t="t" r="r" b="b"/>
            <a:pathLst>
              <a:path w="293370" h="358775">
                <a:moveTo>
                  <a:pt x="148844" y="78104"/>
                </a:moveTo>
                <a:lnTo>
                  <a:pt x="0" y="0"/>
                </a:lnTo>
                <a:lnTo>
                  <a:pt x="41656" y="162813"/>
                </a:lnTo>
                <a:lnTo>
                  <a:pt x="68453" y="141731"/>
                </a:lnTo>
                <a:lnTo>
                  <a:pt x="122047" y="209559"/>
                </a:lnTo>
                <a:lnTo>
                  <a:pt x="122047" y="99313"/>
                </a:lnTo>
                <a:lnTo>
                  <a:pt x="148844" y="78104"/>
                </a:lnTo>
                <a:close/>
              </a:path>
              <a:path w="293370" h="358775">
                <a:moveTo>
                  <a:pt x="293243" y="315975"/>
                </a:moveTo>
                <a:lnTo>
                  <a:pt x="122047" y="99313"/>
                </a:lnTo>
                <a:lnTo>
                  <a:pt x="122047" y="209559"/>
                </a:lnTo>
                <a:lnTo>
                  <a:pt x="239649" y="358393"/>
                </a:lnTo>
                <a:lnTo>
                  <a:pt x="293243" y="315975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692249" y="4858020"/>
            <a:ext cx="196850" cy="361315"/>
          </a:xfrm>
          <a:custGeom>
            <a:avLst/>
            <a:gdLst/>
            <a:ahLst/>
            <a:cxnLst/>
            <a:rect l="l" t="t" r="r" b="b"/>
            <a:pathLst>
              <a:path w="196850" h="361314">
                <a:moveTo>
                  <a:pt x="103962" y="270661"/>
                </a:moveTo>
                <a:lnTo>
                  <a:pt x="103962" y="109220"/>
                </a:lnTo>
                <a:lnTo>
                  <a:pt x="0" y="331851"/>
                </a:lnTo>
                <a:lnTo>
                  <a:pt x="61861" y="360807"/>
                </a:lnTo>
                <a:lnTo>
                  <a:pt x="103962" y="270661"/>
                </a:lnTo>
                <a:close/>
              </a:path>
              <a:path w="196850" h="361314">
                <a:moveTo>
                  <a:pt x="196761" y="152527"/>
                </a:moveTo>
                <a:lnTo>
                  <a:pt x="192671" y="0"/>
                </a:lnTo>
                <a:lnTo>
                  <a:pt x="73025" y="94742"/>
                </a:lnTo>
                <a:lnTo>
                  <a:pt x="103962" y="109220"/>
                </a:lnTo>
                <a:lnTo>
                  <a:pt x="103962" y="270661"/>
                </a:lnTo>
                <a:lnTo>
                  <a:pt x="165836" y="138176"/>
                </a:lnTo>
                <a:lnTo>
                  <a:pt x="196761" y="152527"/>
                </a:lnTo>
                <a:close/>
              </a:path>
            </a:pathLst>
          </a:custGeom>
          <a:solidFill>
            <a:srgbClr val="9294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35310" y="351663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1601724" y="451231"/>
                </a:moveTo>
                <a:lnTo>
                  <a:pt x="1601724" y="50165"/>
                </a:lnTo>
                <a:lnTo>
                  <a:pt x="1597779" y="30646"/>
                </a:lnTo>
                <a:lnTo>
                  <a:pt x="1587023" y="14700"/>
                </a:lnTo>
                <a:lnTo>
                  <a:pt x="1571077" y="3944"/>
                </a:lnTo>
                <a:lnTo>
                  <a:pt x="1551559" y="0"/>
                </a:lnTo>
                <a:lnTo>
                  <a:pt x="50165" y="0"/>
                </a:lnTo>
                <a:lnTo>
                  <a:pt x="30646" y="3944"/>
                </a:lnTo>
                <a:lnTo>
                  <a:pt x="14700" y="14700"/>
                </a:lnTo>
                <a:lnTo>
                  <a:pt x="3944" y="30646"/>
                </a:lnTo>
                <a:lnTo>
                  <a:pt x="0" y="50165"/>
                </a:lnTo>
                <a:lnTo>
                  <a:pt x="0" y="451231"/>
                </a:lnTo>
                <a:lnTo>
                  <a:pt x="3944" y="470749"/>
                </a:lnTo>
                <a:lnTo>
                  <a:pt x="14700" y="486695"/>
                </a:lnTo>
                <a:lnTo>
                  <a:pt x="30646" y="497451"/>
                </a:lnTo>
                <a:lnTo>
                  <a:pt x="50165" y="501396"/>
                </a:lnTo>
                <a:lnTo>
                  <a:pt x="1551559" y="501396"/>
                </a:lnTo>
                <a:lnTo>
                  <a:pt x="1571077" y="497451"/>
                </a:lnTo>
                <a:lnTo>
                  <a:pt x="1587023" y="486695"/>
                </a:lnTo>
                <a:lnTo>
                  <a:pt x="1597779" y="470749"/>
                </a:lnTo>
                <a:lnTo>
                  <a:pt x="1601724" y="451231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35310" y="351663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0" y="50165"/>
                </a:moveTo>
                <a:lnTo>
                  <a:pt x="14700" y="14700"/>
                </a:lnTo>
                <a:lnTo>
                  <a:pt x="50165" y="0"/>
                </a:lnTo>
                <a:lnTo>
                  <a:pt x="1551559" y="0"/>
                </a:lnTo>
                <a:lnTo>
                  <a:pt x="1571077" y="3944"/>
                </a:lnTo>
                <a:lnTo>
                  <a:pt x="1587023" y="14700"/>
                </a:lnTo>
                <a:lnTo>
                  <a:pt x="1597779" y="30646"/>
                </a:lnTo>
                <a:lnTo>
                  <a:pt x="1601724" y="50165"/>
                </a:lnTo>
                <a:lnTo>
                  <a:pt x="1601724" y="451231"/>
                </a:lnTo>
                <a:lnTo>
                  <a:pt x="1587023" y="486695"/>
                </a:lnTo>
                <a:lnTo>
                  <a:pt x="1551559" y="501396"/>
                </a:lnTo>
                <a:lnTo>
                  <a:pt x="50165" y="501396"/>
                </a:lnTo>
                <a:lnTo>
                  <a:pt x="30646" y="497451"/>
                </a:lnTo>
                <a:lnTo>
                  <a:pt x="14700" y="486695"/>
                </a:lnTo>
                <a:lnTo>
                  <a:pt x="3944" y="470749"/>
                </a:lnTo>
                <a:lnTo>
                  <a:pt x="0" y="451231"/>
                </a:lnTo>
                <a:lnTo>
                  <a:pt x="0" y="50165"/>
                </a:lnTo>
                <a:close/>
              </a:path>
            </a:pathLst>
          </a:custGeom>
          <a:ln w="25908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6155074" y="470487"/>
            <a:ext cx="1360805" cy="212234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Formulate</a:t>
            </a:r>
            <a:r>
              <a:rPr sz="1300" spc="-35" dirty="0">
                <a:solidFill>
                  <a:srgbClr val="007198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Question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6721881" y="884304"/>
            <a:ext cx="225551" cy="187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035310" y="1102998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1601724" y="451230"/>
                </a:moveTo>
                <a:lnTo>
                  <a:pt x="1601724" y="50164"/>
                </a:lnTo>
                <a:lnTo>
                  <a:pt x="1597779" y="30646"/>
                </a:lnTo>
                <a:lnTo>
                  <a:pt x="1587023" y="14700"/>
                </a:lnTo>
                <a:lnTo>
                  <a:pt x="1571077" y="3944"/>
                </a:lnTo>
                <a:lnTo>
                  <a:pt x="1551559" y="0"/>
                </a:lnTo>
                <a:lnTo>
                  <a:pt x="50165" y="0"/>
                </a:lnTo>
                <a:lnTo>
                  <a:pt x="30646" y="3944"/>
                </a:lnTo>
                <a:lnTo>
                  <a:pt x="14700" y="14700"/>
                </a:lnTo>
                <a:lnTo>
                  <a:pt x="3944" y="30646"/>
                </a:lnTo>
                <a:lnTo>
                  <a:pt x="0" y="50164"/>
                </a:lnTo>
                <a:lnTo>
                  <a:pt x="0" y="451230"/>
                </a:lnTo>
                <a:lnTo>
                  <a:pt x="3944" y="470749"/>
                </a:lnTo>
                <a:lnTo>
                  <a:pt x="14700" y="486695"/>
                </a:lnTo>
                <a:lnTo>
                  <a:pt x="30646" y="497451"/>
                </a:lnTo>
                <a:lnTo>
                  <a:pt x="50165" y="501395"/>
                </a:lnTo>
                <a:lnTo>
                  <a:pt x="1551559" y="501395"/>
                </a:lnTo>
                <a:lnTo>
                  <a:pt x="1571077" y="497451"/>
                </a:lnTo>
                <a:lnTo>
                  <a:pt x="1587023" y="486695"/>
                </a:lnTo>
                <a:lnTo>
                  <a:pt x="1597779" y="470749"/>
                </a:lnTo>
                <a:lnTo>
                  <a:pt x="1601724" y="451230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035310" y="1102998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0" y="50164"/>
                </a:moveTo>
                <a:lnTo>
                  <a:pt x="14700" y="14700"/>
                </a:lnTo>
                <a:lnTo>
                  <a:pt x="50165" y="0"/>
                </a:lnTo>
                <a:lnTo>
                  <a:pt x="1551559" y="0"/>
                </a:lnTo>
                <a:lnTo>
                  <a:pt x="1571077" y="3944"/>
                </a:lnTo>
                <a:lnTo>
                  <a:pt x="1587023" y="14700"/>
                </a:lnTo>
                <a:lnTo>
                  <a:pt x="1597779" y="30646"/>
                </a:lnTo>
                <a:lnTo>
                  <a:pt x="1601724" y="50164"/>
                </a:lnTo>
                <a:lnTo>
                  <a:pt x="1601724" y="451230"/>
                </a:lnTo>
                <a:lnTo>
                  <a:pt x="1587023" y="486695"/>
                </a:lnTo>
                <a:lnTo>
                  <a:pt x="1551559" y="501395"/>
                </a:lnTo>
                <a:lnTo>
                  <a:pt x="50165" y="501395"/>
                </a:lnTo>
                <a:lnTo>
                  <a:pt x="30646" y="497451"/>
                </a:lnTo>
                <a:lnTo>
                  <a:pt x="14700" y="486695"/>
                </a:lnTo>
                <a:lnTo>
                  <a:pt x="3944" y="470749"/>
                </a:lnTo>
                <a:lnTo>
                  <a:pt x="0" y="451230"/>
                </a:lnTo>
                <a:lnTo>
                  <a:pt x="0" y="50164"/>
                </a:lnTo>
                <a:close/>
              </a:path>
            </a:pathLst>
          </a:custGeom>
          <a:ln w="25908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132219" y="1132208"/>
            <a:ext cx="1405255" cy="404494"/>
          </a:xfrm>
          <a:prstGeom prst="rect">
            <a:avLst/>
          </a:prstGeom>
        </p:spPr>
        <p:txBody>
          <a:bodyPr vert="horz" wrap="square" lIns="0" tIns="31739" rIns="0" bIns="0" rtlCol="0">
            <a:spAutoFit/>
          </a:bodyPr>
          <a:lstStyle/>
          <a:p>
            <a:pPr marL="484968" marR="5080" indent="-472272">
              <a:lnSpc>
                <a:spcPts val="1429"/>
              </a:lnSpc>
              <a:spcBef>
                <a:spcPts val="250"/>
              </a:spcBef>
            </a:pP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Systematic</a:t>
            </a:r>
            <a:r>
              <a:rPr sz="1300" spc="-60" dirty="0">
                <a:solidFill>
                  <a:srgbClr val="00719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literature  search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6721881" y="1635636"/>
            <a:ext cx="225551" cy="1874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035310" y="1855851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1601724" y="451230"/>
                </a:moveTo>
                <a:lnTo>
                  <a:pt x="1601724" y="50164"/>
                </a:lnTo>
                <a:lnTo>
                  <a:pt x="1597779" y="30646"/>
                </a:lnTo>
                <a:lnTo>
                  <a:pt x="1587023" y="14700"/>
                </a:lnTo>
                <a:lnTo>
                  <a:pt x="1571077" y="3944"/>
                </a:lnTo>
                <a:lnTo>
                  <a:pt x="1551559" y="0"/>
                </a:lnTo>
                <a:lnTo>
                  <a:pt x="50165" y="0"/>
                </a:lnTo>
                <a:lnTo>
                  <a:pt x="30646" y="3944"/>
                </a:lnTo>
                <a:lnTo>
                  <a:pt x="14700" y="14700"/>
                </a:lnTo>
                <a:lnTo>
                  <a:pt x="3944" y="30646"/>
                </a:lnTo>
                <a:lnTo>
                  <a:pt x="0" y="50164"/>
                </a:lnTo>
                <a:lnTo>
                  <a:pt x="0" y="451230"/>
                </a:lnTo>
                <a:lnTo>
                  <a:pt x="3944" y="470749"/>
                </a:lnTo>
                <a:lnTo>
                  <a:pt x="14700" y="486695"/>
                </a:lnTo>
                <a:lnTo>
                  <a:pt x="30646" y="497451"/>
                </a:lnTo>
                <a:lnTo>
                  <a:pt x="50165" y="501395"/>
                </a:lnTo>
                <a:lnTo>
                  <a:pt x="1551559" y="501395"/>
                </a:lnTo>
                <a:lnTo>
                  <a:pt x="1571077" y="497451"/>
                </a:lnTo>
                <a:lnTo>
                  <a:pt x="1587023" y="486695"/>
                </a:lnTo>
                <a:lnTo>
                  <a:pt x="1597779" y="470749"/>
                </a:lnTo>
                <a:lnTo>
                  <a:pt x="1601724" y="451230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035310" y="1855851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0" y="50164"/>
                </a:moveTo>
                <a:lnTo>
                  <a:pt x="14700" y="14700"/>
                </a:lnTo>
                <a:lnTo>
                  <a:pt x="50165" y="0"/>
                </a:lnTo>
                <a:lnTo>
                  <a:pt x="1551559" y="0"/>
                </a:lnTo>
                <a:lnTo>
                  <a:pt x="1571077" y="3944"/>
                </a:lnTo>
                <a:lnTo>
                  <a:pt x="1587023" y="14700"/>
                </a:lnTo>
                <a:lnTo>
                  <a:pt x="1597779" y="30646"/>
                </a:lnTo>
                <a:lnTo>
                  <a:pt x="1601724" y="50164"/>
                </a:lnTo>
                <a:lnTo>
                  <a:pt x="1601724" y="451230"/>
                </a:lnTo>
                <a:lnTo>
                  <a:pt x="1587023" y="486695"/>
                </a:lnTo>
                <a:lnTo>
                  <a:pt x="1551559" y="501395"/>
                </a:lnTo>
                <a:lnTo>
                  <a:pt x="50165" y="501395"/>
                </a:lnTo>
                <a:lnTo>
                  <a:pt x="30646" y="497451"/>
                </a:lnTo>
                <a:lnTo>
                  <a:pt x="14700" y="486695"/>
                </a:lnTo>
                <a:lnTo>
                  <a:pt x="3944" y="470749"/>
                </a:lnTo>
                <a:lnTo>
                  <a:pt x="0" y="451230"/>
                </a:lnTo>
                <a:lnTo>
                  <a:pt x="0" y="50164"/>
                </a:lnTo>
                <a:close/>
              </a:path>
            </a:pathLst>
          </a:custGeom>
          <a:ln w="25908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318146" y="1974982"/>
            <a:ext cx="1034415" cy="212234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Choose</a:t>
            </a:r>
            <a:r>
              <a:rPr sz="1300" spc="-50" dirty="0">
                <a:solidFill>
                  <a:srgbClr val="007198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studies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721881" y="2386969"/>
            <a:ext cx="225551" cy="1889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35310" y="2607182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1601724" y="451230"/>
                </a:moveTo>
                <a:lnTo>
                  <a:pt x="1601724" y="50164"/>
                </a:lnTo>
                <a:lnTo>
                  <a:pt x="1597779" y="30646"/>
                </a:lnTo>
                <a:lnTo>
                  <a:pt x="1587023" y="14700"/>
                </a:lnTo>
                <a:lnTo>
                  <a:pt x="1571077" y="3944"/>
                </a:lnTo>
                <a:lnTo>
                  <a:pt x="1551559" y="0"/>
                </a:lnTo>
                <a:lnTo>
                  <a:pt x="50165" y="0"/>
                </a:lnTo>
                <a:lnTo>
                  <a:pt x="30646" y="3944"/>
                </a:lnTo>
                <a:lnTo>
                  <a:pt x="14700" y="14700"/>
                </a:lnTo>
                <a:lnTo>
                  <a:pt x="3944" y="30646"/>
                </a:lnTo>
                <a:lnTo>
                  <a:pt x="0" y="50164"/>
                </a:lnTo>
                <a:lnTo>
                  <a:pt x="0" y="451230"/>
                </a:lnTo>
                <a:lnTo>
                  <a:pt x="3944" y="470749"/>
                </a:lnTo>
                <a:lnTo>
                  <a:pt x="14700" y="486695"/>
                </a:lnTo>
                <a:lnTo>
                  <a:pt x="30646" y="497451"/>
                </a:lnTo>
                <a:lnTo>
                  <a:pt x="50165" y="501395"/>
                </a:lnTo>
                <a:lnTo>
                  <a:pt x="1551559" y="501395"/>
                </a:lnTo>
                <a:lnTo>
                  <a:pt x="1571077" y="497451"/>
                </a:lnTo>
                <a:lnTo>
                  <a:pt x="1587023" y="486695"/>
                </a:lnTo>
                <a:lnTo>
                  <a:pt x="1597779" y="470749"/>
                </a:lnTo>
                <a:lnTo>
                  <a:pt x="1601724" y="451230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35310" y="2607182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0" y="50164"/>
                </a:moveTo>
                <a:lnTo>
                  <a:pt x="14700" y="14700"/>
                </a:lnTo>
                <a:lnTo>
                  <a:pt x="50165" y="0"/>
                </a:lnTo>
                <a:lnTo>
                  <a:pt x="1551559" y="0"/>
                </a:lnTo>
                <a:lnTo>
                  <a:pt x="1571077" y="3944"/>
                </a:lnTo>
                <a:lnTo>
                  <a:pt x="1587023" y="14700"/>
                </a:lnTo>
                <a:lnTo>
                  <a:pt x="1597779" y="30646"/>
                </a:lnTo>
                <a:lnTo>
                  <a:pt x="1601724" y="50164"/>
                </a:lnTo>
                <a:lnTo>
                  <a:pt x="1601724" y="451230"/>
                </a:lnTo>
                <a:lnTo>
                  <a:pt x="1587023" y="486695"/>
                </a:lnTo>
                <a:lnTo>
                  <a:pt x="1551559" y="501395"/>
                </a:lnTo>
                <a:lnTo>
                  <a:pt x="50165" y="501395"/>
                </a:lnTo>
                <a:lnTo>
                  <a:pt x="30646" y="497451"/>
                </a:lnTo>
                <a:lnTo>
                  <a:pt x="14700" y="486695"/>
                </a:lnTo>
                <a:lnTo>
                  <a:pt x="3944" y="470749"/>
                </a:lnTo>
                <a:lnTo>
                  <a:pt x="0" y="451230"/>
                </a:lnTo>
                <a:lnTo>
                  <a:pt x="0" y="50164"/>
                </a:lnTo>
                <a:close/>
              </a:path>
            </a:pathLst>
          </a:custGeom>
          <a:ln w="25908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721881" y="3139824"/>
            <a:ext cx="225551" cy="187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035310" y="3358528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1601724" y="451230"/>
                </a:moveTo>
                <a:lnTo>
                  <a:pt x="1601724" y="50164"/>
                </a:lnTo>
                <a:lnTo>
                  <a:pt x="1597779" y="30646"/>
                </a:lnTo>
                <a:lnTo>
                  <a:pt x="1587023" y="14700"/>
                </a:lnTo>
                <a:lnTo>
                  <a:pt x="1571077" y="3944"/>
                </a:lnTo>
                <a:lnTo>
                  <a:pt x="1551559" y="0"/>
                </a:lnTo>
                <a:lnTo>
                  <a:pt x="50165" y="0"/>
                </a:lnTo>
                <a:lnTo>
                  <a:pt x="30646" y="3944"/>
                </a:lnTo>
                <a:lnTo>
                  <a:pt x="14700" y="14700"/>
                </a:lnTo>
                <a:lnTo>
                  <a:pt x="3944" y="30646"/>
                </a:lnTo>
                <a:lnTo>
                  <a:pt x="0" y="50164"/>
                </a:lnTo>
                <a:lnTo>
                  <a:pt x="0" y="451230"/>
                </a:lnTo>
                <a:lnTo>
                  <a:pt x="3944" y="470749"/>
                </a:lnTo>
                <a:lnTo>
                  <a:pt x="14700" y="486695"/>
                </a:lnTo>
                <a:lnTo>
                  <a:pt x="30646" y="497451"/>
                </a:lnTo>
                <a:lnTo>
                  <a:pt x="50165" y="501395"/>
                </a:lnTo>
                <a:lnTo>
                  <a:pt x="1551559" y="501395"/>
                </a:lnTo>
                <a:lnTo>
                  <a:pt x="1571077" y="497451"/>
                </a:lnTo>
                <a:lnTo>
                  <a:pt x="1587023" y="486695"/>
                </a:lnTo>
                <a:lnTo>
                  <a:pt x="1597779" y="470749"/>
                </a:lnTo>
                <a:lnTo>
                  <a:pt x="1601724" y="451230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035310" y="3358528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0" y="50164"/>
                </a:moveTo>
                <a:lnTo>
                  <a:pt x="14700" y="14700"/>
                </a:lnTo>
                <a:lnTo>
                  <a:pt x="50165" y="0"/>
                </a:lnTo>
                <a:lnTo>
                  <a:pt x="1551559" y="0"/>
                </a:lnTo>
                <a:lnTo>
                  <a:pt x="1571077" y="3944"/>
                </a:lnTo>
                <a:lnTo>
                  <a:pt x="1587023" y="14700"/>
                </a:lnTo>
                <a:lnTo>
                  <a:pt x="1597779" y="30646"/>
                </a:lnTo>
                <a:lnTo>
                  <a:pt x="1601724" y="50164"/>
                </a:lnTo>
                <a:lnTo>
                  <a:pt x="1601724" y="451230"/>
                </a:lnTo>
                <a:lnTo>
                  <a:pt x="1587023" y="486695"/>
                </a:lnTo>
                <a:lnTo>
                  <a:pt x="1551559" y="501395"/>
                </a:lnTo>
                <a:lnTo>
                  <a:pt x="50165" y="501395"/>
                </a:lnTo>
                <a:lnTo>
                  <a:pt x="30646" y="497451"/>
                </a:lnTo>
                <a:lnTo>
                  <a:pt x="14700" y="486695"/>
                </a:lnTo>
                <a:lnTo>
                  <a:pt x="3944" y="470749"/>
                </a:lnTo>
                <a:lnTo>
                  <a:pt x="0" y="451230"/>
                </a:lnTo>
                <a:lnTo>
                  <a:pt x="0" y="50164"/>
                </a:lnTo>
                <a:close/>
              </a:path>
            </a:pathLst>
          </a:custGeom>
          <a:ln w="25908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098691" y="2726953"/>
            <a:ext cx="1473199" cy="1066164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Assess </a:t>
            </a: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study</a:t>
            </a: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quality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12061" marR="5080" indent="-1270" algn="ctr">
              <a:lnSpc>
                <a:spcPts val="1429"/>
              </a:lnSpc>
              <a:spcBef>
                <a:spcPts val="815"/>
              </a:spcBef>
            </a:pP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Extract </a:t>
            </a: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data,  </a:t>
            </a: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synthesize </a:t>
            </a: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(&amp;</a:t>
            </a:r>
            <a:r>
              <a:rPr sz="1300" spc="-55" dirty="0">
                <a:solidFill>
                  <a:srgbClr val="007198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007198"/>
                </a:solidFill>
                <a:latin typeface="Calibri"/>
                <a:cs typeface="Calibri"/>
              </a:rPr>
              <a:t>GRADE)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721881" y="3891170"/>
            <a:ext cx="225551" cy="1874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35310" y="4111383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1601724" y="451230"/>
                </a:moveTo>
                <a:lnTo>
                  <a:pt x="1601724" y="50164"/>
                </a:lnTo>
                <a:lnTo>
                  <a:pt x="1597779" y="30646"/>
                </a:lnTo>
                <a:lnTo>
                  <a:pt x="1587023" y="14700"/>
                </a:lnTo>
                <a:lnTo>
                  <a:pt x="1571077" y="3944"/>
                </a:lnTo>
                <a:lnTo>
                  <a:pt x="1551559" y="0"/>
                </a:lnTo>
                <a:lnTo>
                  <a:pt x="50165" y="0"/>
                </a:lnTo>
                <a:lnTo>
                  <a:pt x="30646" y="3944"/>
                </a:lnTo>
                <a:lnTo>
                  <a:pt x="14700" y="14700"/>
                </a:lnTo>
                <a:lnTo>
                  <a:pt x="3944" y="30646"/>
                </a:lnTo>
                <a:lnTo>
                  <a:pt x="0" y="50164"/>
                </a:lnTo>
                <a:lnTo>
                  <a:pt x="0" y="451230"/>
                </a:lnTo>
                <a:lnTo>
                  <a:pt x="3944" y="470749"/>
                </a:lnTo>
                <a:lnTo>
                  <a:pt x="14700" y="486695"/>
                </a:lnTo>
                <a:lnTo>
                  <a:pt x="30646" y="497451"/>
                </a:lnTo>
                <a:lnTo>
                  <a:pt x="50165" y="501395"/>
                </a:lnTo>
                <a:lnTo>
                  <a:pt x="1551559" y="501395"/>
                </a:lnTo>
                <a:lnTo>
                  <a:pt x="1571077" y="497451"/>
                </a:lnTo>
                <a:lnTo>
                  <a:pt x="1587023" y="486695"/>
                </a:lnTo>
                <a:lnTo>
                  <a:pt x="1597779" y="470749"/>
                </a:lnTo>
                <a:lnTo>
                  <a:pt x="1601724" y="451230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035310" y="4111383"/>
            <a:ext cx="1602105" cy="501650"/>
          </a:xfrm>
          <a:custGeom>
            <a:avLst/>
            <a:gdLst/>
            <a:ahLst/>
            <a:cxnLst/>
            <a:rect l="l" t="t" r="r" b="b"/>
            <a:pathLst>
              <a:path w="1602104" h="501650">
                <a:moveTo>
                  <a:pt x="0" y="50164"/>
                </a:moveTo>
                <a:lnTo>
                  <a:pt x="14700" y="14700"/>
                </a:lnTo>
                <a:lnTo>
                  <a:pt x="50165" y="0"/>
                </a:lnTo>
                <a:lnTo>
                  <a:pt x="1551559" y="0"/>
                </a:lnTo>
                <a:lnTo>
                  <a:pt x="1571077" y="3944"/>
                </a:lnTo>
                <a:lnTo>
                  <a:pt x="1587023" y="14700"/>
                </a:lnTo>
                <a:lnTo>
                  <a:pt x="1597779" y="30646"/>
                </a:lnTo>
                <a:lnTo>
                  <a:pt x="1601724" y="50164"/>
                </a:lnTo>
                <a:lnTo>
                  <a:pt x="1601724" y="451230"/>
                </a:lnTo>
                <a:lnTo>
                  <a:pt x="1587023" y="486695"/>
                </a:lnTo>
                <a:lnTo>
                  <a:pt x="1551559" y="501395"/>
                </a:lnTo>
                <a:lnTo>
                  <a:pt x="50165" y="501395"/>
                </a:lnTo>
                <a:lnTo>
                  <a:pt x="30646" y="497451"/>
                </a:lnTo>
                <a:lnTo>
                  <a:pt x="14700" y="486695"/>
                </a:lnTo>
                <a:lnTo>
                  <a:pt x="3944" y="470749"/>
                </a:lnTo>
                <a:lnTo>
                  <a:pt x="0" y="451230"/>
                </a:lnTo>
                <a:lnTo>
                  <a:pt x="0" y="50164"/>
                </a:lnTo>
                <a:close/>
              </a:path>
            </a:pathLst>
          </a:custGeom>
          <a:ln w="25908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405010" y="4231142"/>
            <a:ext cx="861060" cy="212234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300" spc="-15" dirty="0">
                <a:solidFill>
                  <a:srgbClr val="007198"/>
                </a:solidFill>
                <a:latin typeface="Calibri"/>
                <a:cs typeface="Calibri"/>
              </a:rPr>
              <a:t>Write</a:t>
            </a:r>
            <a:r>
              <a:rPr sz="1300" spc="-60" dirty="0">
                <a:solidFill>
                  <a:srgbClr val="007198"/>
                </a:solidFill>
                <a:latin typeface="Calibri"/>
                <a:cs typeface="Calibri"/>
              </a:rPr>
              <a:t> </a:t>
            </a:r>
            <a:r>
              <a:rPr sz="1300" spc="-5" dirty="0">
                <a:solidFill>
                  <a:srgbClr val="007198"/>
                </a:solidFill>
                <a:latin typeface="Calibri"/>
                <a:cs typeface="Calibri"/>
              </a:rPr>
              <a:t>report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6072649" y="5070741"/>
            <a:ext cx="3757295" cy="1385570"/>
          </a:xfrm>
          <a:custGeom>
            <a:avLst/>
            <a:gdLst/>
            <a:ahLst/>
            <a:cxnLst/>
            <a:rect l="l" t="t" r="r" b="b"/>
            <a:pathLst>
              <a:path w="3757295" h="1385570">
                <a:moveTo>
                  <a:pt x="0" y="0"/>
                </a:moveTo>
                <a:lnTo>
                  <a:pt x="0" y="1385315"/>
                </a:lnTo>
                <a:lnTo>
                  <a:pt x="3756672" y="1385315"/>
                </a:lnTo>
                <a:lnTo>
                  <a:pt x="3756672" y="0"/>
                </a:lnTo>
                <a:lnTo>
                  <a:pt x="0" y="0"/>
                </a:lnTo>
                <a:close/>
              </a:path>
            </a:pathLst>
          </a:custGeom>
          <a:solidFill>
            <a:srgbClr val="C7EA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6152664" y="5095503"/>
            <a:ext cx="3573779" cy="1797283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2900" b="1" spc="-75" dirty="0">
                <a:solidFill>
                  <a:srgbClr val="02A3D5"/>
                </a:solidFill>
                <a:latin typeface="Arial"/>
                <a:cs typeface="Arial"/>
              </a:rPr>
              <a:t>Two</a:t>
            </a:r>
            <a:r>
              <a:rPr sz="2900" b="1" dirty="0">
                <a:solidFill>
                  <a:srgbClr val="02A3D5"/>
                </a:solidFill>
                <a:latin typeface="Arial"/>
                <a:cs typeface="Arial"/>
              </a:rPr>
              <a:t> </a:t>
            </a:r>
            <a:r>
              <a:rPr sz="2900" b="1" spc="-5" dirty="0">
                <a:solidFill>
                  <a:srgbClr val="02A3D5"/>
                </a:solidFill>
                <a:latin typeface="Arial"/>
                <a:cs typeface="Arial"/>
              </a:rPr>
              <a:t>results:</a:t>
            </a:r>
            <a:endParaRPr sz="2900">
              <a:latin typeface="Arial"/>
              <a:cs typeface="Arial"/>
            </a:endParaRPr>
          </a:p>
          <a:p>
            <a:pPr marL="298979" indent="-286917">
              <a:buFont typeface="Arial"/>
              <a:buChar char="•"/>
              <a:tabLst>
                <a:tab pos="298979" algn="l"/>
                <a:tab pos="299614" algn="l"/>
              </a:tabLst>
            </a:pPr>
            <a:r>
              <a:rPr sz="2900" b="1" spc="-5" dirty="0">
                <a:solidFill>
                  <a:srgbClr val="02A3D5"/>
                </a:solidFill>
                <a:latin typeface="Arial"/>
                <a:cs typeface="Arial"/>
              </a:rPr>
              <a:t>Estimated</a:t>
            </a:r>
            <a:r>
              <a:rPr sz="2900" b="1" spc="5" dirty="0">
                <a:solidFill>
                  <a:srgbClr val="02A3D5"/>
                </a:solidFill>
                <a:latin typeface="Arial"/>
                <a:cs typeface="Arial"/>
              </a:rPr>
              <a:t> </a:t>
            </a:r>
            <a:r>
              <a:rPr sz="2900" b="1" spc="-5" dirty="0">
                <a:solidFill>
                  <a:srgbClr val="02A3D5"/>
                </a:solidFill>
                <a:latin typeface="Arial"/>
                <a:cs typeface="Arial"/>
              </a:rPr>
              <a:t>effect</a:t>
            </a:r>
            <a:endParaRPr sz="2900">
              <a:latin typeface="Arial"/>
              <a:cs typeface="Arial"/>
            </a:endParaRPr>
          </a:p>
          <a:p>
            <a:pPr marL="298979" indent="-286917">
              <a:buFont typeface="Arial"/>
              <a:buChar char="•"/>
              <a:tabLst>
                <a:tab pos="298979" algn="l"/>
                <a:tab pos="299614" algn="l"/>
              </a:tabLst>
            </a:pPr>
            <a:r>
              <a:rPr sz="2900" b="1" spc="-5" dirty="0">
                <a:solidFill>
                  <a:srgbClr val="02A3D5"/>
                </a:solidFill>
                <a:latin typeface="Arial"/>
                <a:cs typeface="Arial"/>
              </a:rPr>
              <a:t>Quality of</a:t>
            </a:r>
            <a:r>
              <a:rPr sz="2900" b="1" spc="-15" dirty="0">
                <a:solidFill>
                  <a:srgbClr val="02A3D5"/>
                </a:solidFill>
                <a:latin typeface="Arial"/>
                <a:cs typeface="Arial"/>
              </a:rPr>
              <a:t> </a:t>
            </a:r>
            <a:r>
              <a:rPr sz="2900" b="1" spc="-5" dirty="0">
                <a:solidFill>
                  <a:srgbClr val="02A3D5"/>
                </a:solidFill>
                <a:latin typeface="Arial"/>
                <a:cs typeface="Arial"/>
              </a:rPr>
              <a:t>evidence</a:t>
            </a:r>
            <a:endParaRPr sz="2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2161" y="802084"/>
            <a:ext cx="8649075" cy="998975"/>
          </a:xfrm>
          <a:prstGeom prst="rect">
            <a:avLst/>
          </a:prstGeom>
        </p:spPr>
        <p:txBody>
          <a:bodyPr vert="horz" wrap="square" lIns="0" tIns="49514" rIns="0" bIns="0" rtlCol="0">
            <a:spAutoFit/>
          </a:bodyPr>
          <a:lstStyle/>
          <a:p>
            <a:pPr marL="667148" marR="5080">
              <a:lnSpc>
                <a:spcPts val="3688"/>
              </a:lnSpc>
              <a:spcBef>
                <a:spcPts val="390"/>
              </a:spcBef>
            </a:pPr>
            <a:r>
              <a:rPr spc="-21" dirty="0"/>
              <a:t>Research </a:t>
            </a:r>
            <a:r>
              <a:rPr spc="-10" dirty="0"/>
              <a:t>methods </a:t>
            </a:r>
            <a:r>
              <a:rPr spc="-5" dirty="0"/>
              <a:t>in </a:t>
            </a:r>
            <a:r>
              <a:rPr spc="-10" dirty="0"/>
              <a:t>epidemiology </a:t>
            </a:r>
            <a:r>
              <a:rPr spc="-5" dirty="0"/>
              <a:t>and </a:t>
            </a:r>
            <a:r>
              <a:rPr spc="-15" dirty="0"/>
              <a:t>clinical  </a:t>
            </a:r>
            <a:r>
              <a:rPr spc="-10" dirty="0"/>
              <a:t>medicine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2743" y="2293249"/>
            <a:ext cx="3436356" cy="2797689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73926" indent="-161867">
              <a:spcBef>
                <a:spcPts val="100"/>
              </a:spcBef>
              <a:buChar char="-"/>
              <a:tabLst>
                <a:tab pos="174564" algn="l"/>
              </a:tabLst>
            </a:pP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Knowledge research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211E0F"/>
              </a:buClr>
              <a:buFont typeface="Calibri"/>
              <a:buChar char="-"/>
            </a:pPr>
            <a:endParaRPr sz="2400" dirty="0">
              <a:latin typeface="Times New Roman"/>
              <a:cs typeface="Times New Roman"/>
            </a:endParaRPr>
          </a:p>
          <a:p>
            <a:pPr marL="173926" indent="-161867">
              <a:lnSpc>
                <a:spcPts val="2745"/>
              </a:lnSpc>
              <a:spcBef>
                <a:spcPts val="5"/>
              </a:spcBef>
              <a:buChar char="-"/>
              <a:tabLst>
                <a:tab pos="174564" algn="l"/>
              </a:tabLst>
            </a:pPr>
            <a:r>
              <a:rPr sz="2600" b="1" spc="-5" dirty="0">
                <a:solidFill>
                  <a:srgbClr val="211E0F"/>
                </a:solidFill>
                <a:latin typeface="Calibri"/>
                <a:cs typeface="Calibri"/>
              </a:rPr>
              <a:t>Descriptive</a:t>
            </a:r>
            <a:r>
              <a:rPr sz="2600" b="1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11E0F"/>
                </a:solidFill>
                <a:latin typeface="Calibri"/>
                <a:cs typeface="Calibri"/>
              </a:rPr>
              <a:t>methods</a:t>
            </a:r>
            <a:endParaRPr sz="2600" b="1" dirty="0">
              <a:latin typeface="Calibri"/>
              <a:cs typeface="Calibri"/>
            </a:endParaRPr>
          </a:p>
          <a:p>
            <a:pPr marL="492584">
              <a:lnSpc>
                <a:spcPts val="2625"/>
              </a:lnSpc>
            </a:pPr>
            <a:r>
              <a:rPr sz="2600" b="1" spc="-5" dirty="0">
                <a:solidFill>
                  <a:srgbClr val="211E0F"/>
                </a:solidFill>
                <a:latin typeface="Calibri"/>
                <a:cs typeface="Calibri"/>
              </a:rPr>
              <a:t>description of</a:t>
            </a:r>
            <a:r>
              <a:rPr sz="2600" b="1" spc="-5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b="1" spc="-5" dirty="0">
                <a:solidFill>
                  <a:srgbClr val="211E0F"/>
                </a:solidFill>
                <a:latin typeface="Calibri"/>
                <a:cs typeface="Calibri"/>
              </a:rPr>
              <a:t>reality</a:t>
            </a:r>
            <a:endParaRPr sz="2600" b="1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174564" marR="113623" indent="-174564">
              <a:lnSpc>
                <a:spcPct val="90100"/>
              </a:lnSpc>
              <a:spcBef>
                <a:spcPts val="5"/>
              </a:spcBef>
              <a:buChar char="-"/>
              <a:tabLst>
                <a:tab pos="174564" algn="l"/>
                <a:tab pos="1515206" algn="l"/>
              </a:tabLst>
            </a:pP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Analytical	methods 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testing </a:t>
            </a: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one or </a:t>
            </a:r>
            <a:r>
              <a:rPr sz="2400" spc="-2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more 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hypotheses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54003" y="3260221"/>
            <a:ext cx="3502165" cy="2939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60751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8746" y="976708"/>
            <a:ext cx="6315710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0" dirty="0"/>
              <a:t>Descriptive methods </a:t>
            </a:r>
            <a:r>
              <a:rPr spc="-5" dirty="0"/>
              <a:t>– no</a:t>
            </a:r>
            <a:r>
              <a:rPr spc="-75" dirty="0"/>
              <a:t> </a:t>
            </a:r>
            <a:r>
              <a:rPr spc="-15" dirty="0"/>
              <a:t>hypothesis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1513" y="1960629"/>
            <a:ext cx="4171950" cy="2692402"/>
          </a:xfrm>
          <a:prstGeom prst="rect">
            <a:avLst/>
          </a:prstGeom>
        </p:spPr>
        <p:txBody>
          <a:bodyPr vert="horz" wrap="square" lIns="0" tIns="14600" rIns="0" bIns="0" rtlCol="0">
            <a:spAutoFit/>
          </a:bodyPr>
          <a:lstStyle/>
          <a:p>
            <a:pPr marL="321831" indent="-309771">
              <a:spcBef>
                <a:spcPts val="115"/>
              </a:spcBef>
              <a:buClr>
                <a:srgbClr val="C71B62"/>
              </a:buClr>
              <a:buFont typeface="Wingdings"/>
              <a:buChar char=""/>
              <a:tabLst>
                <a:tab pos="322465" algn="l"/>
              </a:tabLst>
            </a:pPr>
            <a:r>
              <a:rPr lang="en-US" sz="3000" spc="-5" dirty="0">
                <a:solidFill>
                  <a:srgbClr val="211E0F"/>
                </a:solidFill>
                <a:latin typeface="Calibri"/>
                <a:cs typeface="Calibri"/>
              </a:rPr>
              <a:t>C</a:t>
            </a:r>
            <a:r>
              <a:rPr sz="3000" spc="-5" dirty="0">
                <a:solidFill>
                  <a:srgbClr val="211E0F"/>
                </a:solidFill>
                <a:latin typeface="Calibri"/>
                <a:cs typeface="Calibri"/>
              </a:rPr>
              <a:t>ase</a:t>
            </a:r>
            <a:r>
              <a:rPr sz="3000" spc="1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11E0F"/>
                </a:solidFill>
                <a:latin typeface="Calibri"/>
                <a:cs typeface="Calibri"/>
              </a:rPr>
              <a:t>reports</a:t>
            </a:r>
            <a:endParaRPr sz="3000" dirty="0">
              <a:latin typeface="Calibri"/>
              <a:cs typeface="Calibri"/>
            </a:endParaRPr>
          </a:p>
          <a:p>
            <a:pPr>
              <a:spcBef>
                <a:spcPts val="35"/>
              </a:spcBef>
              <a:buClr>
                <a:srgbClr val="C71B62"/>
              </a:buClr>
              <a:buFont typeface="Wingdings"/>
              <a:buChar char=""/>
            </a:pPr>
            <a:endParaRPr sz="2700" dirty="0">
              <a:latin typeface="Times New Roman"/>
              <a:cs typeface="Times New Roman"/>
            </a:endParaRPr>
          </a:p>
          <a:p>
            <a:pPr marL="321831" indent="-309771">
              <a:buClr>
                <a:srgbClr val="C71B62"/>
              </a:buClr>
              <a:buFont typeface="Wingdings"/>
              <a:buChar char=""/>
              <a:tabLst>
                <a:tab pos="322465" algn="l"/>
              </a:tabLst>
            </a:pPr>
            <a:r>
              <a:rPr lang="en-US" sz="3000" dirty="0">
                <a:solidFill>
                  <a:srgbClr val="211E0F"/>
                </a:solidFill>
                <a:latin typeface="Calibri"/>
                <a:cs typeface="Calibri"/>
              </a:rPr>
              <a:t>D</a:t>
            </a:r>
            <a:r>
              <a:rPr sz="3000" dirty="0">
                <a:solidFill>
                  <a:srgbClr val="211E0F"/>
                </a:solidFill>
                <a:latin typeface="Calibri"/>
                <a:cs typeface="Calibri"/>
              </a:rPr>
              <a:t>escriptive</a:t>
            </a:r>
            <a:r>
              <a:rPr sz="3000" spc="-44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000" spc="5" dirty="0">
                <a:solidFill>
                  <a:srgbClr val="211E0F"/>
                </a:solidFill>
                <a:latin typeface="Calibri"/>
                <a:cs typeface="Calibri"/>
              </a:rPr>
              <a:t>epidemiology</a:t>
            </a:r>
            <a:endParaRPr sz="3000" dirty="0">
              <a:latin typeface="Calibri"/>
              <a:cs typeface="Calibri"/>
            </a:endParaRPr>
          </a:p>
          <a:p>
            <a:pPr>
              <a:spcBef>
                <a:spcPts val="44"/>
              </a:spcBef>
              <a:buClr>
                <a:srgbClr val="C71B62"/>
              </a:buClr>
              <a:buFont typeface="Wingdings"/>
              <a:buChar char=""/>
            </a:pPr>
            <a:endParaRPr sz="2700" dirty="0">
              <a:latin typeface="Times New Roman"/>
              <a:cs typeface="Times New Roman"/>
            </a:endParaRPr>
          </a:p>
          <a:p>
            <a:pPr marL="321831" indent="-309771">
              <a:buClr>
                <a:srgbClr val="C71B62"/>
              </a:buClr>
              <a:buFont typeface="Wingdings"/>
              <a:buChar char=""/>
              <a:tabLst>
                <a:tab pos="322465" algn="l"/>
              </a:tabLst>
            </a:pPr>
            <a:r>
              <a:rPr lang="en-US" sz="3000" spc="-5" dirty="0">
                <a:solidFill>
                  <a:srgbClr val="211E0F"/>
                </a:solidFill>
                <a:latin typeface="Calibri"/>
                <a:cs typeface="Calibri"/>
              </a:rPr>
              <a:t>Q</a:t>
            </a:r>
            <a:r>
              <a:rPr sz="3000" spc="-5" dirty="0">
                <a:solidFill>
                  <a:srgbClr val="211E0F"/>
                </a:solidFill>
                <a:latin typeface="Calibri"/>
                <a:cs typeface="Calibri"/>
              </a:rPr>
              <a:t>ualitative</a:t>
            </a:r>
            <a:r>
              <a:rPr sz="3000" spc="2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211E0F"/>
                </a:solidFill>
                <a:latin typeface="Calibri"/>
                <a:cs typeface="Calibri"/>
              </a:rPr>
              <a:t>studies</a:t>
            </a:r>
            <a:endParaRPr sz="30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070841" y="3482736"/>
            <a:ext cx="2306104" cy="2124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63612" y="654603"/>
            <a:ext cx="3156857" cy="39848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049288" y="2454023"/>
            <a:ext cx="3575316" cy="44958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43188" y="2447925"/>
            <a:ext cx="3587750" cy="4508500"/>
          </a:xfrm>
          <a:custGeom>
            <a:avLst/>
            <a:gdLst/>
            <a:ahLst/>
            <a:cxnLst/>
            <a:rect l="l" t="t" r="r" b="b"/>
            <a:pathLst>
              <a:path w="3587750" h="4508500">
                <a:moveTo>
                  <a:pt x="0" y="0"/>
                </a:moveTo>
                <a:lnTo>
                  <a:pt x="0" y="4508004"/>
                </a:lnTo>
                <a:lnTo>
                  <a:pt x="3587508" y="4508004"/>
                </a:lnTo>
                <a:lnTo>
                  <a:pt x="3587508" y="0"/>
                </a:lnTo>
                <a:lnTo>
                  <a:pt x="0" y="0"/>
                </a:lnTo>
                <a:close/>
              </a:path>
            </a:pathLst>
          </a:custGeom>
          <a:ln w="12192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59160" y="446912"/>
            <a:ext cx="3314700" cy="45887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758700" y="3749435"/>
            <a:ext cx="3756672" cy="30708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54133" y="3744861"/>
            <a:ext cx="3766185" cy="3080385"/>
          </a:xfrm>
          <a:custGeom>
            <a:avLst/>
            <a:gdLst/>
            <a:ahLst/>
            <a:cxnLst/>
            <a:rect l="l" t="t" r="r" b="b"/>
            <a:pathLst>
              <a:path w="3766184" h="3080384">
                <a:moveTo>
                  <a:pt x="0" y="0"/>
                </a:moveTo>
                <a:lnTo>
                  <a:pt x="0" y="3080004"/>
                </a:lnTo>
                <a:lnTo>
                  <a:pt x="3765816" y="3080004"/>
                </a:lnTo>
                <a:lnTo>
                  <a:pt x="3765816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3608718" y="401575"/>
            <a:ext cx="2258060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10" dirty="0">
                <a:solidFill>
                  <a:srgbClr val="009ECE"/>
                </a:solidFill>
              </a:rPr>
              <a:t>Case</a:t>
            </a:r>
            <a:r>
              <a:rPr sz="3400" spc="-65" dirty="0">
                <a:solidFill>
                  <a:srgbClr val="009ECE"/>
                </a:solidFill>
              </a:rPr>
              <a:t> </a:t>
            </a:r>
            <a:r>
              <a:rPr sz="3400" spc="-10" dirty="0">
                <a:solidFill>
                  <a:srgbClr val="009ECE"/>
                </a:solidFill>
              </a:rPr>
              <a:t>reports</a:t>
            </a:r>
            <a:endParaRPr sz="34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748670"/>
            <a:ext cx="3995929" cy="746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52253" y="1319596"/>
            <a:ext cx="3533309" cy="44375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44399" y="5748058"/>
            <a:ext cx="4274832" cy="132064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28348" y="6823341"/>
            <a:ext cx="425196" cy="2453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28349" y="6626745"/>
            <a:ext cx="4259591" cy="1965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54469" y="349377"/>
            <a:ext cx="4681740" cy="42738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527057" y="349377"/>
            <a:ext cx="425195" cy="5730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54468" y="4614049"/>
            <a:ext cx="4373880" cy="2134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232420" y="6626747"/>
            <a:ext cx="3995929" cy="12191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228348" y="922400"/>
            <a:ext cx="723900" cy="58262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245243" y="513715"/>
            <a:ext cx="4566920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10" dirty="0">
                <a:solidFill>
                  <a:srgbClr val="009BCC"/>
                </a:solidFill>
              </a:rPr>
              <a:t>Descriptive</a:t>
            </a:r>
            <a:r>
              <a:rPr sz="3400" dirty="0">
                <a:solidFill>
                  <a:srgbClr val="009BCC"/>
                </a:solidFill>
              </a:rPr>
              <a:t> </a:t>
            </a:r>
            <a:r>
              <a:rPr sz="3400" spc="-10" dirty="0">
                <a:solidFill>
                  <a:srgbClr val="009BCC"/>
                </a:solidFill>
              </a:rPr>
              <a:t>epidemiology</a:t>
            </a:r>
            <a:endParaRPr sz="34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7517" y="6626745"/>
            <a:ext cx="2630424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54449" y="349376"/>
            <a:ext cx="4718338" cy="42931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63631" y="349377"/>
            <a:ext cx="1293889" cy="62773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63628" y="6823342"/>
            <a:ext cx="1280172" cy="384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1608" y="4633353"/>
            <a:ext cx="4741176" cy="25740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32420" y="6626745"/>
            <a:ext cx="5625096" cy="1965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38694" y="970613"/>
            <a:ext cx="3467735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5" dirty="0"/>
              <a:t>Qualitative</a:t>
            </a:r>
            <a:r>
              <a:rPr spc="-44" dirty="0"/>
              <a:t> </a:t>
            </a:r>
            <a:r>
              <a:rPr spc="-21" dirty="0"/>
              <a:t>research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3036" y="1800225"/>
            <a:ext cx="7823200" cy="4588436"/>
          </a:xfrm>
          <a:prstGeom prst="rect">
            <a:avLst/>
          </a:prstGeom>
        </p:spPr>
        <p:txBody>
          <a:bodyPr vert="horz" wrap="square" lIns="0" tIns="33008" rIns="0" bIns="0" rtlCol="0">
            <a:spAutoFit/>
          </a:bodyPr>
          <a:lstStyle/>
          <a:p>
            <a:pPr marL="12061" marR="205031">
              <a:lnSpc>
                <a:spcPct val="150000"/>
              </a:lnSpc>
              <a:spcBef>
                <a:spcPts val="260"/>
              </a:spcBef>
              <a:buClr>
                <a:srgbClr val="C71B62"/>
              </a:buClr>
              <a:tabLst>
                <a:tab pos="321831" algn="l"/>
                <a:tab pos="322465" algn="l"/>
              </a:tabLst>
            </a:pPr>
            <a:r>
              <a:rPr lang="en-US" sz="2600" spc="-10" dirty="0">
                <a:solidFill>
                  <a:srgbClr val="211E0F"/>
                </a:solidFill>
                <a:latin typeface="Calibri"/>
                <a:cs typeface="Calibri"/>
              </a:rPr>
              <a:t>Q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ualitative research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methods</a:t>
            </a:r>
            <a:endParaRPr lang="en-US" sz="2600" spc="-5" dirty="0">
              <a:solidFill>
                <a:srgbClr val="211E0F"/>
              </a:solidFill>
              <a:latin typeface="Calibri"/>
              <a:cs typeface="Calibri"/>
            </a:endParaRPr>
          </a:p>
          <a:p>
            <a:pPr marL="321831" marR="205031" indent="-309771">
              <a:spcBef>
                <a:spcPts val="260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-21" dirty="0">
                <a:solidFill>
                  <a:srgbClr val="211E0F"/>
                </a:solidFill>
                <a:latin typeface="Calibri"/>
                <a:cs typeface="Calibri"/>
              </a:rPr>
              <a:t>I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nvolve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the 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systematic 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collection,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organization,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and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interpretation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of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textual 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material derived from talk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or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observation</a:t>
            </a:r>
            <a:endParaRPr lang="en-US" sz="2600" spc="-10" dirty="0">
              <a:solidFill>
                <a:srgbClr val="211E0F"/>
              </a:solidFill>
              <a:latin typeface="Calibri"/>
              <a:cs typeface="Calibri"/>
            </a:endParaRPr>
          </a:p>
          <a:p>
            <a:pPr marL="321831" marR="205031" indent="-309771">
              <a:spcBef>
                <a:spcPts val="260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It is used in  the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exploration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of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meanings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of social phenomena as 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experienced by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individuals themselves, in their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natural  </a:t>
            </a:r>
            <a:r>
              <a:rPr sz="2600" spc="-35" dirty="0">
                <a:solidFill>
                  <a:srgbClr val="211E0F"/>
                </a:solidFill>
                <a:latin typeface="Calibri"/>
                <a:cs typeface="Calibri"/>
              </a:rPr>
              <a:t>context</a:t>
            </a:r>
            <a:endParaRPr sz="2600" dirty="0">
              <a:latin typeface="Calibri"/>
              <a:cs typeface="Calibri"/>
            </a:endParaRPr>
          </a:p>
          <a:p>
            <a:pPr marR="5080" algn="r">
              <a:lnSpc>
                <a:spcPts val="2095"/>
              </a:lnSpc>
              <a:tabLst>
                <a:tab pos="309135" algn="l"/>
              </a:tabLst>
            </a:pPr>
            <a:r>
              <a:rPr dirty="0">
                <a:solidFill>
                  <a:srgbClr val="C71B62"/>
                </a:solidFill>
                <a:latin typeface="Arial"/>
                <a:cs typeface="Arial"/>
              </a:rPr>
              <a:t>–	</a:t>
            </a:r>
            <a:r>
              <a:rPr i="1" spc="-5" dirty="0">
                <a:solidFill>
                  <a:srgbClr val="211E0F"/>
                </a:solidFill>
                <a:latin typeface="Calibri"/>
                <a:cs typeface="Calibri"/>
              </a:rPr>
              <a:t>Malterud </a:t>
            </a:r>
            <a:r>
              <a:rPr i="1" dirty="0">
                <a:solidFill>
                  <a:srgbClr val="211E0F"/>
                </a:solidFill>
                <a:latin typeface="Calibri"/>
                <a:cs typeface="Calibri"/>
              </a:rPr>
              <a:t>K. </a:t>
            </a:r>
            <a:r>
              <a:rPr i="1" spc="-10" dirty="0">
                <a:solidFill>
                  <a:srgbClr val="211E0F"/>
                </a:solidFill>
                <a:latin typeface="Calibri"/>
                <a:cs typeface="Calibri"/>
              </a:rPr>
              <a:t>Lancet</a:t>
            </a:r>
            <a:r>
              <a:rPr i="1" spc="-3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i="1" dirty="0">
                <a:solidFill>
                  <a:srgbClr val="211E0F"/>
                </a:solidFill>
                <a:latin typeface="Calibri"/>
                <a:cs typeface="Calibri"/>
              </a:rPr>
              <a:t>2001</a:t>
            </a:r>
            <a:endParaRPr dirty="0">
              <a:latin typeface="Calibri"/>
              <a:cs typeface="Calibri"/>
            </a:endParaRPr>
          </a:p>
          <a:p>
            <a:pPr>
              <a:spcBef>
                <a:spcPts val="25"/>
              </a:spcBef>
            </a:pPr>
            <a:endParaRPr sz="2400" dirty="0">
              <a:latin typeface="Times New Roman"/>
              <a:cs typeface="Times New Roman"/>
            </a:endParaRPr>
          </a:p>
          <a:p>
            <a:pPr marL="321831" marR="928040" indent="-309771">
              <a:lnSpc>
                <a:spcPts val="3290"/>
              </a:lnSpc>
              <a:spcBef>
                <a:spcPts val="5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-15" dirty="0">
                <a:solidFill>
                  <a:srgbClr val="211E0F"/>
                </a:solidFill>
                <a:latin typeface="Calibri"/>
                <a:cs typeface="Calibri"/>
              </a:rPr>
              <a:t>I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nvestigates </a:t>
            </a: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(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why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and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how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….not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just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what,  where,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when</a:t>
            </a:r>
            <a:r>
              <a:rPr lang="en-US" sz="2600" dirty="0">
                <a:solidFill>
                  <a:srgbClr val="211E0F"/>
                </a:solidFill>
                <a:latin typeface="Calibri"/>
                <a:cs typeface="Calibri"/>
              </a:rPr>
              <a:t>)                                           </a:t>
            </a:r>
            <a:r>
              <a:rPr dirty="0">
                <a:solidFill>
                  <a:srgbClr val="211E0F"/>
                </a:solidFill>
                <a:latin typeface="Arial"/>
                <a:cs typeface="Arial"/>
              </a:rPr>
              <a:t>	</a:t>
            </a:r>
            <a:r>
              <a:rPr i="1" spc="-5" dirty="0">
                <a:solidFill>
                  <a:srgbClr val="211E0F"/>
                </a:solidFill>
                <a:latin typeface="Calibri"/>
                <a:cs typeface="Calibri"/>
              </a:rPr>
              <a:t>Wikipedia</a:t>
            </a:r>
            <a:endParaRPr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023634" y="349379"/>
            <a:ext cx="2895601" cy="1926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8397" y="591462"/>
            <a:ext cx="5273890" cy="38442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7245" y="428628"/>
            <a:ext cx="5420995" cy="4022090"/>
          </a:xfrm>
          <a:custGeom>
            <a:avLst/>
            <a:gdLst/>
            <a:ahLst/>
            <a:cxnLst/>
            <a:rect l="l" t="t" r="r" b="b"/>
            <a:pathLst>
              <a:path w="5420995" h="4022090">
                <a:moveTo>
                  <a:pt x="0" y="0"/>
                </a:moveTo>
                <a:lnTo>
                  <a:pt x="0" y="4021848"/>
                </a:lnTo>
                <a:lnTo>
                  <a:pt x="5420880" y="4021848"/>
                </a:lnTo>
                <a:lnTo>
                  <a:pt x="5420880" y="0"/>
                </a:lnTo>
                <a:lnTo>
                  <a:pt x="0" y="0"/>
                </a:lnTo>
                <a:close/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519432" y="1928242"/>
            <a:ext cx="4399800" cy="44668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14860" y="1923669"/>
            <a:ext cx="4404996" cy="4476115"/>
          </a:xfrm>
          <a:custGeom>
            <a:avLst/>
            <a:gdLst/>
            <a:ahLst/>
            <a:cxnLst/>
            <a:rect l="l" t="t" r="r" b="b"/>
            <a:pathLst>
              <a:path w="4404995" h="4476115">
                <a:moveTo>
                  <a:pt x="0" y="0"/>
                </a:moveTo>
                <a:lnTo>
                  <a:pt x="0" y="4476000"/>
                </a:lnTo>
                <a:lnTo>
                  <a:pt x="4404372" y="447600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514860" y="1923669"/>
            <a:ext cx="4404996" cy="0"/>
          </a:xfrm>
          <a:custGeom>
            <a:avLst/>
            <a:gdLst/>
            <a:ahLst/>
            <a:cxnLst/>
            <a:rect l="l" t="t" r="r" b="b"/>
            <a:pathLst>
              <a:path w="4404995">
                <a:moveTo>
                  <a:pt x="4404372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65138" y="4512958"/>
            <a:ext cx="4563110" cy="2411542"/>
          </a:xfrm>
          <a:prstGeom prst="rect">
            <a:avLst/>
          </a:prstGeom>
          <a:solidFill>
            <a:srgbClr val="92D8F4"/>
          </a:solidFill>
        </p:spPr>
        <p:txBody>
          <a:bodyPr vert="horz" wrap="square" lIns="0" tIns="41260" rIns="0" bIns="0" rtlCol="0">
            <a:spAutoFit/>
          </a:bodyPr>
          <a:lstStyle/>
          <a:p>
            <a:pPr marL="90773" marR="173926">
              <a:spcBef>
                <a:spcPts val="325"/>
              </a:spcBef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“Qualitative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researchers aim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to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gather an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in-depth understanding of human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behavior  and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reasons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that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govern such 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behavior. </a:t>
            </a:r>
            <a:r>
              <a:rPr dirty="0">
                <a:solidFill>
                  <a:srgbClr val="231F20"/>
                </a:solidFill>
                <a:latin typeface="Arial"/>
                <a:cs typeface="Arial"/>
              </a:rPr>
              <a:t>The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qualitative method  investigates the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why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and how of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decision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making, not just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what, where,</a:t>
            </a:r>
            <a:r>
              <a:rPr spc="10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when.</a:t>
            </a:r>
            <a:endParaRPr dirty="0">
              <a:latin typeface="Arial"/>
              <a:cs typeface="Arial"/>
            </a:endParaRPr>
          </a:p>
          <a:p>
            <a:pPr marL="90773" marR="387847"/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Hence, smaller but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focused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samples are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more often used than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large</a:t>
            </a:r>
            <a:r>
              <a:rPr spc="-21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samples.”</a:t>
            </a:r>
            <a:endParaRPr dirty="0">
              <a:latin typeface="Arial"/>
              <a:cs typeface="Arial"/>
            </a:endParaRPr>
          </a:p>
          <a:p>
            <a:pPr marL="90773">
              <a:spcBef>
                <a:spcPts val="21"/>
              </a:spcBef>
            </a:pPr>
            <a:r>
              <a:rPr sz="1000" dirty="0">
                <a:solidFill>
                  <a:srgbClr val="231F20"/>
                </a:solidFill>
                <a:latin typeface="Arial"/>
                <a:cs typeface="Arial"/>
              </a:rPr>
              <a:t>Wikipedia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925843" y="523877"/>
            <a:ext cx="2006599" cy="1094526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6" marR="5080">
              <a:lnSpc>
                <a:spcPts val="4198"/>
              </a:lnSpc>
              <a:spcBef>
                <a:spcPts val="135"/>
              </a:spcBef>
            </a:pPr>
            <a:r>
              <a:rPr sz="3400" spc="-5" dirty="0">
                <a:solidFill>
                  <a:srgbClr val="009ECE"/>
                </a:solidFill>
              </a:rPr>
              <a:t>Quali</a:t>
            </a:r>
            <a:r>
              <a:rPr sz="3400" spc="-44" dirty="0">
                <a:solidFill>
                  <a:srgbClr val="009ECE"/>
                </a:solidFill>
              </a:rPr>
              <a:t>t</a:t>
            </a:r>
            <a:r>
              <a:rPr sz="3400" spc="-40" dirty="0">
                <a:solidFill>
                  <a:srgbClr val="009ECE"/>
                </a:solidFill>
              </a:rPr>
              <a:t>a</a:t>
            </a:r>
            <a:r>
              <a:rPr sz="3400" spc="-5" dirty="0">
                <a:solidFill>
                  <a:srgbClr val="009ECE"/>
                </a:solidFill>
              </a:rPr>
              <a:t>ti</a:t>
            </a:r>
            <a:r>
              <a:rPr sz="3400" spc="-35" dirty="0">
                <a:solidFill>
                  <a:srgbClr val="009ECE"/>
                </a:solidFill>
              </a:rPr>
              <a:t>v</a:t>
            </a:r>
            <a:r>
              <a:rPr sz="3400" spc="-5" dirty="0">
                <a:solidFill>
                  <a:srgbClr val="009ECE"/>
                </a:solidFill>
              </a:rPr>
              <a:t>e  </a:t>
            </a:r>
            <a:r>
              <a:rPr sz="3400" spc="-15" dirty="0">
                <a:solidFill>
                  <a:srgbClr val="009ECE"/>
                </a:solidFill>
              </a:rPr>
              <a:t>research</a:t>
            </a:r>
            <a:endParaRPr sz="3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22161" y="802084"/>
            <a:ext cx="8649075" cy="998975"/>
          </a:xfrm>
          <a:prstGeom prst="rect">
            <a:avLst/>
          </a:prstGeom>
        </p:spPr>
        <p:txBody>
          <a:bodyPr vert="horz" wrap="square" lIns="0" tIns="49514" rIns="0" bIns="0" rtlCol="0">
            <a:spAutoFit/>
          </a:bodyPr>
          <a:lstStyle/>
          <a:p>
            <a:pPr marL="667148" marR="5080">
              <a:lnSpc>
                <a:spcPts val="3688"/>
              </a:lnSpc>
              <a:spcBef>
                <a:spcPts val="390"/>
              </a:spcBef>
            </a:pPr>
            <a:r>
              <a:rPr spc="-21" dirty="0"/>
              <a:t>Research </a:t>
            </a:r>
            <a:r>
              <a:rPr spc="-10" dirty="0"/>
              <a:t>methods </a:t>
            </a:r>
            <a:r>
              <a:rPr spc="-5" dirty="0"/>
              <a:t>in </a:t>
            </a:r>
            <a:r>
              <a:rPr spc="-10" dirty="0"/>
              <a:t>epidemiology </a:t>
            </a:r>
            <a:r>
              <a:rPr spc="-5" dirty="0"/>
              <a:t>and </a:t>
            </a:r>
            <a:r>
              <a:rPr spc="-15" dirty="0"/>
              <a:t>clinical  </a:t>
            </a:r>
            <a:r>
              <a:rPr spc="-10" dirty="0"/>
              <a:t>medicine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062744" y="2293248"/>
            <a:ext cx="3588756" cy="3240886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73926" indent="-161867">
              <a:spcBef>
                <a:spcPts val="100"/>
              </a:spcBef>
              <a:buChar char="-"/>
              <a:tabLst>
                <a:tab pos="174564" algn="l"/>
              </a:tabLst>
            </a:pP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Knowledge research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211E0F"/>
              </a:buClr>
              <a:buFont typeface="Calibri"/>
              <a:buChar char="-"/>
            </a:pP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Times New Roman"/>
              <a:cs typeface="Times New Roman"/>
            </a:endParaRPr>
          </a:p>
          <a:p>
            <a:pPr marL="173926" indent="-161867">
              <a:lnSpc>
                <a:spcPts val="2745"/>
              </a:lnSpc>
              <a:spcBef>
                <a:spcPts val="5"/>
              </a:spcBef>
              <a:buChar char="-"/>
              <a:tabLst>
                <a:tab pos="174564" algn="l"/>
              </a:tabLst>
            </a:pP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Descriptive</a:t>
            </a:r>
            <a:r>
              <a:rPr sz="2400" spc="-2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methods</a:t>
            </a:r>
          </a:p>
          <a:p>
            <a:pPr marL="492584">
              <a:lnSpc>
                <a:spcPts val="2625"/>
              </a:lnSpc>
            </a:pP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description of</a:t>
            </a:r>
            <a:r>
              <a:rPr sz="2400" spc="-5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/>
                <a:cs typeface="Calibri"/>
              </a:rPr>
              <a:t>reality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 dirty="0">
              <a:latin typeface="Times New Roman"/>
              <a:cs typeface="Times New Roman"/>
            </a:endParaRPr>
          </a:p>
          <a:p>
            <a:pPr marL="174564" marR="113623" indent="-174564">
              <a:lnSpc>
                <a:spcPct val="90100"/>
              </a:lnSpc>
              <a:spcBef>
                <a:spcPts val="5"/>
              </a:spcBef>
              <a:buChar char="-"/>
              <a:tabLst>
                <a:tab pos="174564" algn="l"/>
                <a:tab pos="1515206" algn="l"/>
              </a:tabLst>
            </a:pPr>
            <a:r>
              <a:rPr sz="2600" b="1" spc="-5" dirty="0">
                <a:solidFill>
                  <a:srgbClr val="211E0F"/>
                </a:solidFill>
                <a:latin typeface="Calibri"/>
                <a:cs typeface="Calibri"/>
              </a:rPr>
              <a:t>Analytical	methods  </a:t>
            </a:r>
            <a:r>
              <a:rPr sz="2600" b="1" spc="-10" dirty="0">
                <a:solidFill>
                  <a:srgbClr val="211E0F"/>
                </a:solidFill>
                <a:latin typeface="Calibri"/>
                <a:cs typeface="Calibri"/>
              </a:rPr>
              <a:t>testing </a:t>
            </a:r>
            <a:r>
              <a:rPr sz="2600" b="1" spc="-5" dirty="0">
                <a:solidFill>
                  <a:srgbClr val="211E0F"/>
                </a:solidFill>
                <a:latin typeface="Calibri"/>
                <a:cs typeface="Calibri"/>
              </a:rPr>
              <a:t>one or </a:t>
            </a:r>
            <a:r>
              <a:rPr sz="2600" b="1" spc="-21" dirty="0">
                <a:solidFill>
                  <a:srgbClr val="211E0F"/>
                </a:solidFill>
                <a:latin typeface="Calibri"/>
                <a:cs typeface="Calibri"/>
              </a:rPr>
              <a:t>more  </a:t>
            </a:r>
            <a:r>
              <a:rPr sz="2600" b="1" spc="-10" dirty="0">
                <a:solidFill>
                  <a:srgbClr val="211E0F"/>
                </a:solidFill>
                <a:latin typeface="Calibri"/>
                <a:cs typeface="Calibri"/>
              </a:rPr>
              <a:t>hypotheses</a:t>
            </a:r>
            <a:endParaRPr sz="2600" b="1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254003" y="3260221"/>
            <a:ext cx="3502165" cy="29397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60751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8750" y="912116"/>
            <a:ext cx="1923415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5" dirty="0"/>
              <a:t>Hypothesis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3036" y="1799976"/>
            <a:ext cx="7579995" cy="3508006"/>
          </a:xfrm>
          <a:prstGeom prst="rect">
            <a:avLst/>
          </a:prstGeom>
        </p:spPr>
        <p:txBody>
          <a:bodyPr vert="horz" wrap="square" lIns="0" tIns="14599" rIns="0" bIns="0" rtlCol="0">
            <a:spAutoFit/>
          </a:bodyPr>
          <a:lstStyle/>
          <a:p>
            <a:pPr marL="321831" indent="-309771">
              <a:spcBef>
                <a:spcPts val="114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P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roposed explanation 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for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an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observable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phenomenon</a:t>
            </a:r>
            <a:endParaRPr sz="2600" dirty="0">
              <a:latin typeface="Calibri"/>
              <a:cs typeface="Calibri"/>
            </a:endParaRPr>
          </a:p>
          <a:p>
            <a:pPr>
              <a:spcBef>
                <a:spcPts val="15"/>
              </a:spcBef>
              <a:buChar char=""/>
            </a:pPr>
            <a:endParaRPr sz="2700" dirty="0">
              <a:latin typeface="Times New Roman"/>
              <a:cs typeface="Times New Roman"/>
            </a:endParaRPr>
          </a:p>
          <a:p>
            <a:pPr marL="321831" marR="976918" indent="-309771">
              <a:lnSpc>
                <a:spcPct val="100400"/>
              </a:lnSpc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dirty="0">
                <a:solidFill>
                  <a:srgbClr val="211E0F"/>
                </a:solidFill>
                <a:latin typeface="Calibri"/>
                <a:cs typeface="Calibri"/>
              </a:rPr>
              <a:t>A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ssumption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that can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be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confirmed (verified) or 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disproved</a:t>
            </a:r>
            <a:r>
              <a:rPr sz="2600" spc="-3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(falsified</a:t>
            </a: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)</a:t>
            </a:r>
            <a:endParaRPr sz="2600" dirty="0">
              <a:latin typeface="Calibri"/>
              <a:cs typeface="Calibri"/>
            </a:endParaRPr>
          </a:p>
          <a:p>
            <a:pPr>
              <a:spcBef>
                <a:spcPts val="30"/>
              </a:spcBef>
              <a:buChar char=""/>
            </a:pPr>
            <a:endParaRPr sz="2700" dirty="0">
              <a:latin typeface="Times New Roman"/>
              <a:cs typeface="Times New Roman"/>
            </a:endParaRPr>
          </a:p>
          <a:p>
            <a:pPr marL="321831" indent="-309771"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H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ypotheses must</a:t>
            </a:r>
            <a:endParaRPr sz="2600" dirty="0">
              <a:latin typeface="Calibri"/>
              <a:cs typeface="Calibri"/>
            </a:endParaRPr>
          </a:p>
          <a:p>
            <a:pPr marL="806162" lvl="1" indent="-256448">
              <a:spcBef>
                <a:spcPts val="30"/>
              </a:spcBef>
              <a:buClr>
                <a:srgbClr val="C71B62"/>
              </a:buClr>
              <a:buSzPct val="80000"/>
              <a:buFont typeface="Wingdings"/>
              <a:buChar char=""/>
              <a:tabLst>
                <a:tab pos="349125" algn="l"/>
                <a:tab pos="349761" algn="l"/>
              </a:tabLst>
            </a:pPr>
            <a:r>
              <a:rPr lang="en-US" sz="2300" dirty="0">
                <a:solidFill>
                  <a:srgbClr val="211E0F"/>
                </a:solidFill>
                <a:latin typeface="Calibri"/>
                <a:cs typeface="Calibri"/>
              </a:rPr>
              <a:t>B</a:t>
            </a:r>
            <a:r>
              <a:rPr sz="2300" dirty="0">
                <a:solidFill>
                  <a:srgbClr val="211E0F"/>
                </a:solidFill>
                <a:latin typeface="Calibri"/>
                <a:cs typeface="Calibri"/>
              </a:rPr>
              <a:t>e</a:t>
            </a:r>
            <a:r>
              <a:rPr sz="2300" spc="-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211E0F"/>
                </a:solidFill>
                <a:latin typeface="Calibri"/>
                <a:cs typeface="Calibri"/>
              </a:rPr>
              <a:t>specific</a:t>
            </a:r>
            <a:endParaRPr sz="2300" dirty="0">
              <a:latin typeface="Calibri"/>
              <a:cs typeface="Calibri"/>
            </a:endParaRPr>
          </a:p>
          <a:p>
            <a:pPr marL="806162" lvl="1" indent="-256448">
              <a:buClr>
                <a:srgbClr val="C71B62"/>
              </a:buClr>
              <a:buSzPct val="80000"/>
              <a:buFont typeface="Wingdings"/>
              <a:buChar char=""/>
              <a:tabLst>
                <a:tab pos="349125" algn="l"/>
                <a:tab pos="349761" algn="l"/>
              </a:tabLst>
            </a:pPr>
            <a:r>
              <a:rPr lang="en-US" sz="2300" dirty="0">
                <a:solidFill>
                  <a:srgbClr val="211E0F"/>
                </a:solidFill>
                <a:latin typeface="Calibri"/>
                <a:cs typeface="Calibri"/>
              </a:rPr>
              <a:t>N</a:t>
            </a:r>
            <a:r>
              <a:rPr sz="2300" dirty="0">
                <a:solidFill>
                  <a:srgbClr val="211E0F"/>
                </a:solidFill>
                <a:latin typeface="Calibri"/>
                <a:cs typeface="Calibri"/>
              </a:rPr>
              <a:t>ot </a:t>
            </a:r>
            <a:r>
              <a:rPr sz="2300" spc="-5" dirty="0">
                <a:solidFill>
                  <a:srgbClr val="211E0F"/>
                </a:solidFill>
                <a:latin typeface="Calibri"/>
                <a:cs typeface="Calibri"/>
              </a:rPr>
              <a:t>include value-laden</a:t>
            </a:r>
            <a:r>
              <a:rPr sz="2300" spc="-6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300" spc="-15" dirty="0">
                <a:solidFill>
                  <a:srgbClr val="211E0F"/>
                </a:solidFill>
                <a:latin typeface="Calibri"/>
                <a:cs typeface="Calibri"/>
              </a:rPr>
              <a:t>words</a:t>
            </a:r>
            <a:endParaRPr sz="2300" dirty="0">
              <a:latin typeface="Calibri"/>
              <a:cs typeface="Calibri"/>
            </a:endParaRPr>
          </a:p>
          <a:p>
            <a:pPr marL="806162" lvl="1" indent="-256448">
              <a:buClr>
                <a:srgbClr val="C71B62"/>
              </a:buClr>
              <a:buSzPct val="80000"/>
              <a:buFont typeface="Wingdings"/>
              <a:buChar char=""/>
              <a:tabLst>
                <a:tab pos="349125" algn="l"/>
                <a:tab pos="349761" algn="l"/>
              </a:tabLst>
            </a:pPr>
            <a:r>
              <a:rPr lang="en-US" sz="2300" dirty="0">
                <a:solidFill>
                  <a:srgbClr val="211E0F"/>
                </a:solidFill>
                <a:latin typeface="Calibri"/>
                <a:cs typeface="Calibri"/>
              </a:rPr>
              <a:t>B</a:t>
            </a:r>
            <a:r>
              <a:rPr sz="2300" dirty="0">
                <a:solidFill>
                  <a:srgbClr val="211E0F"/>
                </a:solidFill>
                <a:latin typeface="Calibri"/>
                <a:cs typeface="Calibri"/>
              </a:rPr>
              <a:t>e</a:t>
            </a:r>
            <a:r>
              <a:rPr sz="2300" spc="-10" dirty="0">
                <a:solidFill>
                  <a:srgbClr val="211E0F"/>
                </a:solidFill>
                <a:latin typeface="Calibri"/>
                <a:cs typeface="Calibri"/>
              </a:rPr>
              <a:t> “testable”</a:t>
            </a:r>
            <a:endParaRPr sz="23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8746" y="802083"/>
            <a:ext cx="3321050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0" dirty="0"/>
              <a:t>Analytical</a:t>
            </a:r>
            <a:r>
              <a:rPr spc="-15" dirty="0"/>
              <a:t> </a:t>
            </a:r>
            <a:r>
              <a:rPr spc="-10" dirty="0"/>
              <a:t>methods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53146" y="1800992"/>
            <a:ext cx="3684270" cy="3472098"/>
          </a:xfrm>
          <a:prstGeom prst="rect">
            <a:avLst/>
          </a:prstGeom>
        </p:spPr>
        <p:txBody>
          <a:bodyPr vert="horz" wrap="square" lIns="0" tIns="14599" rIns="0" bIns="0" rtlCol="0">
            <a:spAutoFit/>
          </a:bodyPr>
          <a:lstStyle/>
          <a:p>
            <a:pPr marL="321831" indent="-309771">
              <a:lnSpc>
                <a:spcPts val="3060"/>
              </a:lnSpc>
              <a:spcBef>
                <a:spcPts val="114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Observational</a:t>
            </a:r>
            <a:endParaRPr sz="2600">
              <a:latin typeface="Calibri"/>
              <a:cs typeface="Calibri"/>
            </a:endParaRPr>
          </a:p>
          <a:p>
            <a:pPr marL="806162" lvl="1" indent="-256448">
              <a:lnSpc>
                <a:spcPts val="2748"/>
              </a:lnSpc>
              <a:buClr>
                <a:srgbClr val="C71B62"/>
              </a:buClr>
              <a:buSzPct val="79166"/>
              <a:buFont typeface="Wingdings"/>
              <a:buChar char=""/>
              <a:tabLst>
                <a:tab pos="806162" algn="l"/>
                <a:tab pos="806799" algn="l"/>
              </a:tabLst>
            </a:pP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cross-sectional</a:t>
            </a:r>
            <a:r>
              <a:rPr sz="2400" spc="-7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11E0F"/>
                </a:solidFill>
                <a:latin typeface="Calibri"/>
                <a:cs typeface="Calibri"/>
              </a:rPr>
              <a:t>studies</a:t>
            </a:r>
            <a:endParaRPr sz="2400">
              <a:latin typeface="Calibri"/>
              <a:cs typeface="Calibri"/>
            </a:endParaRPr>
          </a:p>
          <a:p>
            <a:pPr marL="806162" lvl="1" indent="-256448">
              <a:lnSpc>
                <a:spcPts val="2748"/>
              </a:lnSpc>
              <a:buClr>
                <a:srgbClr val="C71B62"/>
              </a:buClr>
              <a:buSzPct val="79166"/>
              <a:buFont typeface="Wingdings"/>
              <a:buChar char=""/>
              <a:tabLst>
                <a:tab pos="806162" algn="l"/>
                <a:tab pos="806799" algn="l"/>
              </a:tabLst>
            </a:pP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case-control</a:t>
            </a:r>
            <a:r>
              <a:rPr sz="2400" spc="-7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studies</a:t>
            </a:r>
            <a:endParaRPr sz="2400">
              <a:latin typeface="Calibri"/>
              <a:cs typeface="Calibri"/>
            </a:endParaRPr>
          </a:p>
          <a:p>
            <a:pPr marL="806162" lvl="1" indent="-256448">
              <a:lnSpc>
                <a:spcPts val="2813"/>
              </a:lnSpc>
              <a:buClr>
                <a:srgbClr val="C71B62"/>
              </a:buClr>
              <a:buSzPct val="79166"/>
              <a:buFont typeface="Wingdings"/>
              <a:buChar char=""/>
              <a:tabLst>
                <a:tab pos="806162" algn="l"/>
                <a:tab pos="806799" algn="l"/>
              </a:tabLst>
            </a:pPr>
            <a:r>
              <a:rPr sz="2400" dirty="0">
                <a:solidFill>
                  <a:srgbClr val="211E0F"/>
                </a:solidFill>
                <a:latin typeface="Calibri"/>
                <a:cs typeface="Calibri"/>
              </a:rPr>
              <a:t>cohort</a:t>
            </a:r>
            <a:r>
              <a:rPr sz="2400" spc="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11E0F"/>
                </a:solidFill>
                <a:latin typeface="Calibri"/>
                <a:cs typeface="Calibri"/>
              </a:rPr>
              <a:t>studies</a:t>
            </a:r>
            <a:endParaRPr sz="2400">
              <a:latin typeface="Calibri"/>
              <a:cs typeface="Calibri"/>
            </a:endParaRPr>
          </a:p>
          <a:p>
            <a:pPr lvl="1">
              <a:lnSpc>
                <a:spcPct val="100000"/>
              </a:lnSpc>
              <a:buClr>
                <a:srgbClr val="C71B62"/>
              </a:buClr>
              <a:buFont typeface="Wingdings"/>
              <a:buChar char=""/>
            </a:pPr>
            <a:endParaRPr sz="2400">
              <a:latin typeface="Times New Roman"/>
              <a:cs typeface="Times New Roman"/>
            </a:endParaRPr>
          </a:p>
          <a:p>
            <a:pPr lvl="1">
              <a:spcBef>
                <a:spcPts val="5"/>
              </a:spcBef>
              <a:buClr>
                <a:srgbClr val="C71B62"/>
              </a:buClr>
              <a:buFont typeface="Wingdings"/>
              <a:buChar char=""/>
            </a:pPr>
            <a:endParaRPr sz="3400">
              <a:latin typeface="Times New Roman"/>
              <a:cs typeface="Times New Roman"/>
            </a:endParaRPr>
          </a:p>
          <a:p>
            <a:pPr marL="321831" indent="-309771">
              <a:lnSpc>
                <a:spcPts val="3064"/>
              </a:lnSpc>
              <a:spcBef>
                <a:spcPts val="5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Experimental</a:t>
            </a:r>
            <a:endParaRPr sz="2600">
              <a:latin typeface="Calibri"/>
              <a:cs typeface="Calibri"/>
            </a:endParaRPr>
          </a:p>
          <a:p>
            <a:pPr marL="806162" lvl="1" indent="-256448">
              <a:lnSpc>
                <a:spcPts val="2760"/>
              </a:lnSpc>
              <a:buClr>
                <a:srgbClr val="C71B62"/>
              </a:buClr>
              <a:buSzPct val="79166"/>
              <a:buFont typeface="Wingdings"/>
              <a:buChar char=""/>
              <a:tabLst>
                <a:tab pos="806162" algn="l"/>
                <a:tab pos="806799" algn="l"/>
              </a:tabLst>
            </a:pPr>
            <a:r>
              <a:rPr sz="2400" spc="-10" dirty="0">
                <a:solidFill>
                  <a:srgbClr val="211E0F"/>
                </a:solidFill>
                <a:latin typeface="Calibri"/>
                <a:cs typeface="Calibri"/>
              </a:rPr>
              <a:t>controlled </a:t>
            </a:r>
            <a:r>
              <a:rPr sz="2400" dirty="0">
                <a:solidFill>
                  <a:srgbClr val="211E0F"/>
                </a:solidFill>
                <a:latin typeface="Calibri"/>
                <a:cs typeface="Calibri"/>
              </a:rPr>
              <a:t>clinical</a:t>
            </a:r>
            <a:r>
              <a:rPr sz="2400" spc="-3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11E0F"/>
                </a:solidFill>
                <a:latin typeface="Calibri"/>
                <a:cs typeface="Calibri"/>
              </a:rPr>
              <a:t>trials</a:t>
            </a:r>
            <a:endParaRPr sz="2400">
              <a:latin typeface="Calibri"/>
              <a:cs typeface="Calibri"/>
            </a:endParaRPr>
          </a:p>
          <a:p>
            <a:pPr marL="806162" lvl="1" indent="-256448">
              <a:lnSpc>
                <a:spcPts val="2813"/>
              </a:lnSpc>
              <a:buClr>
                <a:srgbClr val="C71B62"/>
              </a:buClr>
              <a:buSzPct val="79166"/>
              <a:buFont typeface="Wingdings"/>
              <a:buChar char=""/>
              <a:tabLst>
                <a:tab pos="806162" algn="l"/>
                <a:tab pos="806799" algn="l"/>
              </a:tabLst>
            </a:pP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interventional</a:t>
            </a:r>
            <a:r>
              <a:rPr sz="2400" spc="-2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400" spc="-5" dirty="0">
                <a:solidFill>
                  <a:srgbClr val="211E0F"/>
                </a:solidFill>
                <a:latin typeface="Calibri"/>
                <a:cs typeface="Calibri"/>
              </a:rPr>
              <a:t>studies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319545" y="1963292"/>
            <a:ext cx="2590800" cy="3221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8751" y="802083"/>
            <a:ext cx="3904615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0" dirty="0"/>
              <a:t>Cross-sectional</a:t>
            </a:r>
            <a:r>
              <a:rPr spc="-60" dirty="0"/>
              <a:t> </a:t>
            </a:r>
            <a:r>
              <a:rPr spc="-10" dirty="0"/>
              <a:t>studies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3036" y="1671146"/>
            <a:ext cx="7454900" cy="2016125"/>
          </a:xfrm>
          <a:prstGeom prst="rect">
            <a:avLst/>
          </a:prstGeom>
        </p:spPr>
        <p:txBody>
          <a:bodyPr vert="horz" wrap="square" lIns="0" tIns="13330" rIns="0" bIns="0" rtlCol="0">
            <a:spAutoFit/>
          </a:bodyPr>
          <a:lstStyle/>
          <a:p>
            <a:pPr marL="12696" marR="5080">
              <a:lnSpc>
                <a:spcPct val="100400"/>
              </a:lnSpc>
              <a:spcBef>
                <a:spcPts val="105"/>
              </a:spcBef>
              <a:buChar char="-"/>
              <a:tabLst>
                <a:tab pos="189801" algn="l"/>
              </a:tabLst>
            </a:pP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Hypotheses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are tested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by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examining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a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cross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section of 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the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population</a:t>
            </a:r>
            <a:endParaRPr sz="2600" dirty="0">
              <a:latin typeface="Calibri"/>
              <a:cs typeface="Calibri"/>
            </a:endParaRPr>
          </a:p>
          <a:p>
            <a:pPr marL="189162" indent="-177101">
              <a:spcBef>
                <a:spcPts val="10"/>
              </a:spcBef>
              <a:buChar char="-"/>
              <a:tabLst>
                <a:tab pos="189801" algn="l"/>
              </a:tabLst>
            </a:pP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Everything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happens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at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the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same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time</a:t>
            </a:r>
            <a:endParaRPr sz="2600" dirty="0">
              <a:latin typeface="Calibri"/>
              <a:cs typeface="Calibri"/>
            </a:endParaRPr>
          </a:p>
          <a:p>
            <a:pPr marL="189162" indent="-177101">
              <a:spcBef>
                <a:spcPts val="15"/>
              </a:spcBef>
              <a:buChar char="-"/>
              <a:tabLst>
                <a:tab pos="189801" algn="l"/>
              </a:tabLst>
            </a:pP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Must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find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an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appropriate group</a:t>
            </a:r>
            <a:r>
              <a:rPr sz="2600" spc="-10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(representativeness</a:t>
            </a: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)</a:t>
            </a:r>
            <a:endParaRPr sz="2600" dirty="0">
              <a:latin typeface="Calibri"/>
              <a:cs typeface="Calibri"/>
            </a:endParaRPr>
          </a:p>
          <a:p>
            <a:pPr marL="189162" indent="-177101">
              <a:spcBef>
                <a:spcPts val="10"/>
              </a:spcBef>
              <a:buChar char="-"/>
              <a:tabLst>
                <a:tab pos="189801" algn="l"/>
              </a:tabLst>
            </a:pP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Can not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explain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causal</a:t>
            </a:r>
            <a:r>
              <a:rPr sz="2600" spc="-5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links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97340" y="4104528"/>
            <a:ext cx="5602236" cy="19659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89367" y="4296549"/>
            <a:ext cx="5218189" cy="1581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560580" y="619125"/>
            <a:ext cx="4358652" cy="58735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6750" y="1878080"/>
            <a:ext cx="3850640" cy="4721801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298979" marR="736340" indent="-286917">
              <a:spcBef>
                <a:spcPts val="100"/>
              </a:spcBef>
              <a:buChar char="•"/>
              <a:tabLst>
                <a:tab pos="298979" algn="l"/>
                <a:tab pos="299614" algn="l"/>
              </a:tabLst>
            </a:pPr>
            <a:r>
              <a:rPr b="1" spc="-5" dirty="0">
                <a:solidFill>
                  <a:srgbClr val="231F20"/>
                </a:solidFill>
                <a:latin typeface="Arial"/>
                <a:cs typeface="Arial"/>
              </a:rPr>
              <a:t>Does breast feeding protect  against</a:t>
            </a:r>
            <a:r>
              <a:rPr b="1"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231F20"/>
                </a:solidFill>
                <a:latin typeface="Arial"/>
                <a:cs typeface="Arial"/>
              </a:rPr>
              <a:t>obesity?</a:t>
            </a:r>
            <a:endParaRPr b="1" dirty="0">
              <a:latin typeface="Arial"/>
              <a:cs typeface="Arial"/>
            </a:endParaRPr>
          </a:p>
          <a:p>
            <a:pPr marL="298979" marR="336430" indent="-286917">
              <a:buChar char="•"/>
              <a:tabLst>
                <a:tab pos="298979" algn="l"/>
                <a:tab pos="299614" algn="l"/>
              </a:tabLst>
            </a:pPr>
            <a:endParaRPr lang="en-US" spc="-5" dirty="0">
              <a:solidFill>
                <a:srgbClr val="231F20"/>
              </a:solidFill>
              <a:latin typeface="Arial"/>
              <a:cs typeface="Arial"/>
            </a:endParaRPr>
          </a:p>
          <a:p>
            <a:pPr marL="298979" marR="336430" indent="-286917">
              <a:buChar char="•"/>
              <a:tabLst>
                <a:tab pos="298979" algn="l"/>
                <a:tab pos="299614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Study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among children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of a 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randomly selected sample  (n=2584)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of the members of the  1958 British birth</a:t>
            </a:r>
            <a:r>
              <a:rPr spc="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cohort.</a:t>
            </a:r>
            <a:endParaRPr dirty="0">
              <a:latin typeface="Arial"/>
              <a:cs typeface="Arial"/>
            </a:endParaRPr>
          </a:p>
          <a:p>
            <a:pPr marL="298979" marR="182813" indent="-286917">
              <a:spcBef>
                <a:spcPts val="5"/>
              </a:spcBef>
              <a:buChar char="•"/>
              <a:tabLst>
                <a:tab pos="298979" algn="l"/>
                <a:tab pos="299614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2631 children included: data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on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breast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feeding,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BMI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and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confounding factors (birth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weight,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mother’s smoking,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social</a:t>
            </a:r>
            <a:r>
              <a:rPr spc="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class).</a:t>
            </a:r>
            <a:endParaRPr dirty="0">
              <a:latin typeface="Arial"/>
              <a:cs typeface="Arial"/>
            </a:endParaRPr>
          </a:p>
          <a:p>
            <a:pPr>
              <a:spcBef>
                <a:spcPts val="30"/>
              </a:spcBef>
              <a:buClr>
                <a:srgbClr val="231F20"/>
              </a:buClr>
              <a:buFont typeface="Arial"/>
              <a:buChar char="•"/>
            </a:pPr>
            <a:endParaRPr dirty="0">
              <a:latin typeface="Times New Roman"/>
              <a:cs typeface="Times New Roman"/>
            </a:endParaRPr>
          </a:p>
          <a:p>
            <a:pPr marL="298979" marR="5080" indent="-286917">
              <a:spcBef>
                <a:spcPts val="5"/>
              </a:spcBef>
              <a:buChar char="•"/>
              <a:tabLst>
                <a:tab pos="298979" algn="l"/>
                <a:tab pos="299614" algn="l"/>
              </a:tabLst>
            </a:pPr>
            <a:r>
              <a:rPr lang="en-US" spc="-15" dirty="0">
                <a:solidFill>
                  <a:srgbClr val="231F20"/>
                </a:solidFill>
                <a:latin typeface="Arial"/>
                <a:cs typeface="Arial"/>
              </a:rPr>
              <a:t>W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e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found no evidence that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breast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feeding influenced body mass  index or obesity and no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dose 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dependent trend in either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age  group»</a:t>
            </a:r>
            <a:endParaRPr dirty="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716" y="723519"/>
            <a:ext cx="4034154" cy="1151593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3700" spc="-5" dirty="0"/>
              <a:t>Cross-sectional</a:t>
            </a:r>
            <a:r>
              <a:rPr sz="3700" spc="-55" dirty="0"/>
              <a:t> </a:t>
            </a:r>
            <a:r>
              <a:rPr sz="3700" spc="-10" dirty="0"/>
              <a:t>study</a:t>
            </a:r>
            <a:endParaRPr sz="37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8746" y="802083"/>
            <a:ext cx="3469004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5" dirty="0"/>
              <a:t>Case-control</a:t>
            </a:r>
            <a:r>
              <a:rPr spc="-80" dirty="0"/>
              <a:t> </a:t>
            </a:r>
            <a:r>
              <a:rPr spc="-10" dirty="0"/>
              <a:t>studies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1509" y="1962153"/>
            <a:ext cx="7727315" cy="4054314"/>
          </a:xfrm>
          <a:prstGeom prst="rect">
            <a:avLst/>
          </a:prstGeom>
        </p:spPr>
        <p:txBody>
          <a:bodyPr vert="horz" wrap="square" lIns="0" tIns="14599" rIns="0" bIns="0" rtlCol="0">
            <a:spAutoFit/>
          </a:bodyPr>
          <a:lstStyle/>
          <a:p>
            <a:pPr marL="321831" indent="-309771">
              <a:lnSpc>
                <a:spcPct val="150000"/>
              </a:lnSpc>
              <a:spcBef>
                <a:spcPts val="114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-10" dirty="0">
                <a:solidFill>
                  <a:srgbClr val="211E0F"/>
                </a:solidFill>
                <a:latin typeface="Calibri"/>
                <a:cs typeface="Calibri"/>
              </a:rPr>
              <a:t>R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etrospective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studies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(looking back in</a:t>
            </a:r>
            <a:r>
              <a:rPr sz="2600" spc="-6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time</a:t>
            </a:r>
            <a:r>
              <a:rPr lang="en-US" sz="2600" spc="5" dirty="0">
                <a:solidFill>
                  <a:srgbClr val="211E0F"/>
                </a:solidFill>
                <a:latin typeface="Calibri"/>
                <a:cs typeface="Calibri"/>
              </a:rPr>
              <a:t>)</a:t>
            </a:r>
            <a:endParaRPr sz="2600" dirty="0">
              <a:latin typeface="Calibri"/>
              <a:cs typeface="Calibri"/>
            </a:endParaRPr>
          </a:p>
          <a:p>
            <a:pPr marL="321831" marR="5080" indent="-309771">
              <a:lnSpc>
                <a:spcPct val="150000"/>
              </a:lnSpc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C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ompares "cases"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(with disease) with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controls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(without  disease)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to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find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differences</a:t>
            </a:r>
            <a:endParaRPr sz="2600" dirty="0">
              <a:latin typeface="Calibri"/>
              <a:cs typeface="Calibri"/>
            </a:endParaRPr>
          </a:p>
          <a:p>
            <a:pPr marL="321831" indent="-309771">
              <a:lnSpc>
                <a:spcPct val="150000"/>
              </a:lnSpc>
              <a:spcBef>
                <a:spcPts val="15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5" dirty="0">
                <a:solidFill>
                  <a:srgbClr val="211E0F"/>
                </a:solidFill>
                <a:latin typeface="Calibri"/>
                <a:cs typeface="Calibri"/>
              </a:rPr>
              <a:t>E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specially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well suited 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for rare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disorders</a:t>
            </a:r>
            <a:endParaRPr sz="2600" dirty="0">
              <a:latin typeface="Calibri"/>
              <a:cs typeface="Calibri"/>
            </a:endParaRPr>
          </a:p>
          <a:p>
            <a:pPr marL="321831" indent="-309771">
              <a:lnSpc>
                <a:spcPct val="150000"/>
              </a:lnSpc>
              <a:spcBef>
                <a:spcPts val="10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lang="en-US" sz="2600" spc="5" dirty="0">
                <a:solidFill>
                  <a:srgbClr val="211E0F"/>
                </a:solidFill>
                <a:latin typeface="Calibri"/>
                <a:cs typeface="Calibri"/>
              </a:rPr>
              <a:t>M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ethod</a:t>
            </a:r>
            <a:r>
              <a:rPr sz="2600" spc="-21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problems</a:t>
            </a:r>
            <a:endParaRPr sz="2600" dirty="0">
              <a:latin typeface="Calibri"/>
              <a:cs typeface="Calibri"/>
            </a:endParaRPr>
          </a:p>
          <a:p>
            <a:pPr marL="806162" lvl="1" indent="-256448">
              <a:lnSpc>
                <a:spcPct val="150000"/>
              </a:lnSpc>
              <a:spcBef>
                <a:spcPts val="25"/>
              </a:spcBef>
              <a:buClr>
                <a:srgbClr val="C71B62"/>
              </a:buClr>
              <a:buSzPct val="80000"/>
              <a:buFont typeface="Wingdings"/>
              <a:buChar char=""/>
              <a:tabLst>
                <a:tab pos="349125" algn="l"/>
                <a:tab pos="349761" algn="l"/>
              </a:tabLst>
            </a:pPr>
            <a:r>
              <a:rPr lang="en-US" sz="2300" spc="-5" dirty="0">
                <a:solidFill>
                  <a:srgbClr val="211E0F"/>
                </a:solidFill>
                <a:latin typeface="Calibri"/>
                <a:cs typeface="Calibri"/>
              </a:rPr>
              <a:t>B</a:t>
            </a:r>
            <a:r>
              <a:rPr sz="2300" spc="-5" dirty="0">
                <a:solidFill>
                  <a:srgbClr val="211E0F"/>
                </a:solidFill>
                <a:latin typeface="Calibri"/>
                <a:cs typeface="Calibri"/>
              </a:rPr>
              <a:t>ias</a:t>
            </a:r>
            <a:endParaRPr sz="2300" dirty="0">
              <a:latin typeface="Calibri"/>
              <a:cs typeface="Calibri"/>
            </a:endParaRPr>
          </a:p>
          <a:p>
            <a:pPr marL="806162" lvl="1" indent="-256448">
              <a:lnSpc>
                <a:spcPct val="150000"/>
              </a:lnSpc>
              <a:buClr>
                <a:srgbClr val="C71B62"/>
              </a:buClr>
              <a:buSzPct val="80000"/>
              <a:buFont typeface="Wingdings"/>
              <a:buChar char=""/>
              <a:tabLst>
                <a:tab pos="349125" algn="l"/>
                <a:tab pos="349761" algn="l"/>
              </a:tabLst>
            </a:pPr>
            <a:r>
              <a:rPr lang="en-US" sz="2300" spc="-5" dirty="0">
                <a:solidFill>
                  <a:srgbClr val="211E0F"/>
                </a:solidFill>
                <a:latin typeface="Calibri"/>
                <a:cs typeface="Calibri"/>
              </a:rPr>
              <a:t>S</a:t>
            </a:r>
            <a:r>
              <a:rPr sz="2300" spc="-5" dirty="0">
                <a:solidFill>
                  <a:srgbClr val="211E0F"/>
                </a:solidFill>
                <a:latin typeface="Calibri"/>
                <a:cs typeface="Calibri"/>
              </a:rPr>
              <a:t>election </a:t>
            </a:r>
            <a:r>
              <a:rPr sz="2300" dirty="0">
                <a:solidFill>
                  <a:srgbClr val="211E0F"/>
                </a:solidFill>
                <a:latin typeface="Calibri"/>
                <a:cs typeface="Calibri"/>
              </a:rPr>
              <a:t>of</a:t>
            </a:r>
            <a:r>
              <a:rPr sz="2300" spc="-3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211E0F"/>
                </a:solidFill>
                <a:latin typeface="Calibri"/>
                <a:cs typeface="Calibri"/>
              </a:rPr>
              <a:t>controls</a:t>
            </a:r>
            <a:endParaRPr sz="2300" dirty="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80300" y="4389894"/>
            <a:ext cx="2525268" cy="21640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3807" y="636908"/>
            <a:ext cx="6871334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5" dirty="0">
                <a:solidFill>
                  <a:srgbClr val="02A3D5"/>
                </a:solidFill>
              </a:rPr>
              <a:t>Case-control study </a:t>
            </a:r>
            <a:r>
              <a:rPr spc="-5" dirty="0">
                <a:solidFill>
                  <a:srgbClr val="02A3D5"/>
                </a:solidFill>
              </a:rPr>
              <a:t>– </a:t>
            </a:r>
            <a:r>
              <a:rPr spc="-21" dirty="0">
                <a:solidFill>
                  <a:srgbClr val="02A3D5"/>
                </a:solidFill>
              </a:rPr>
              <a:t>retrospective</a:t>
            </a:r>
            <a:r>
              <a:rPr spc="-10" dirty="0">
                <a:solidFill>
                  <a:srgbClr val="02A3D5"/>
                </a:solidFill>
              </a:rPr>
              <a:t> </a:t>
            </a:r>
            <a:r>
              <a:rPr spc="-15" dirty="0">
                <a:solidFill>
                  <a:srgbClr val="02A3D5"/>
                </a:solidFill>
              </a:rPr>
              <a:t>study</a:t>
            </a:r>
          </a:p>
        </p:txBody>
      </p:sp>
      <p:sp>
        <p:nvSpPr>
          <p:cNvPr id="3" name="object 3"/>
          <p:cNvSpPr/>
          <p:nvPr/>
        </p:nvSpPr>
        <p:spPr>
          <a:xfrm>
            <a:off x="1689620" y="2521076"/>
            <a:ext cx="7163434" cy="76200"/>
          </a:xfrm>
          <a:custGeom>
            <a:avLst/>
            <a:gdLst/>
            <a:ahLst/>
            <a:cxnLst/>
            <a:rect l="l" t="t" r="r" b="b"/>
            <a:pathLst>
              <a:path w="7163434" h="76200">
                <a:moveTo>
                  <a:pt x="7099312" y="44450"/>
                </a:moveTo>
                <a:lnTo>
                  <a:pt x="7099312" y="31750"/>
                </a:lnTo>
                <a:lnTo>
                  <a:pt x="0" y="31750"/>
                </a:lnTo>
                <a:lnTo>
                  <a:pt x="0" y="44450"/>
                </a:lnTo>
                <a:lnTo>
                  <a:pt x="7099312" y="44450"/>
                </a:lnTo>
                <a:close/>
              </a:path>
              <a:path w="7163434" h="76200">
                <a:moveTo>
                  <a:pt x="7162812" y="38100"/>
                </a:moveTo>
                <a:lnTo>
                  <a:pt x="7086612" y="0"/>
                </a:lnTo>
                <a:lnTo>
                  <a:pt x="7086612" y="31750"/>
                </a:lnTo>
                <a:lnTo>
                  <a:pt x="7099312" y="31750"/>
                </a:lnTo>
                <a:lnTo>
                  <a:pt x="7099312" y="69850"/>
                </a:lnTo>
                <a:lnTo>
                  <a:pt x="7162812" y="38100"/>
                </a:lnTo>
                <a:close/>
              </a:path>
              <a:path w="7163434" h="76200">
                <a:moveTo>
                  <a:pt x="7099312" y="69850"/>
                </a:moveTo>
                <a:lnTo>
                  <a:pt x="7099312" y="44450"/>
                </a:lnTo>
                <a:lnTo>
                  <a:pt x="7086612" y="44450"/>
                </a:lnTo>
                <a:lnTo>
                  <a:pt x="7086612" y="76200"/>
                </a:lnTo>
                <a:lnTo>
                  <a:pt x="7099312" y="6985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131200" y="2038992"/>
            <a:ext cx="661670" cy="386640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6">
              <a:spcBef>
                <a:spcPts val="135"/>
              </a:spcBef>
            </a:pPr>
            <a:r>
              <a:rPr sz="2400" b="1" spc="10" dirty="0">
                <a:solidFill>
                  <a:srgbClr val="231F20"/>
                </a:solidFill>
                <a:latin typeface="Calibri"/>
                <a:cs typeface="Calibri"/>
              </a:rPr>
              <a:t>Time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13419" y="2902076"/>
            <a:ext cx="7163434" cy="76200"/>
          </a:xfrm>
          <a:custGeom>
            <a:avLst/>
            <a:gdLst/>
            <a:ahLst/>
            <a:cxnLst/>
            <a:rect l="l" t="t" r="r" b="b"/>
            <a:pathLst>
              <a:path w="7163434" h="76200">
                <a:moveTo>
                  <a:pt x="76199" y="31750"/>
                </a:moveTo>
                <a:lnTo>
                  <a:pt x="76199" y="0"/>
                </a:lnTo>
                <a:lnTo>
                  <a:pt x="0" y="38100"/>
                </a:lnTo>
                <a:lnTo>
                  <a:pt x="63461" y="69830"/>
                </a:lnTo>
                <a:lnTo>
                  <a:pt x="63461" y="31750"/>
                </a:lnTo>
                <a:lnTo>
                  <a:pt x="76199" y="31750"/>
                </a:lnTo>
                <a:close/>
              </a:path>
              <a:path w="7163434" h="76200">
                <a:moveTo>
                  <a:pt x="7162812" y="44449"/>
                </a:moveTo>
                <a:lnTo>
                  <a:pt x="7162812" y="31749"/>
                </a:lnTo>
                <a:lnTo>
                  <a:pt x="63461" y="31750"/>
                </a:lnTo>
                <a:lnTo>
                  <a:pt x="63461" y="44450"/>
                </a:lnTo>
                <a:lnTo>
                  <a:pt x="7162812" y="44449"/>
                </a:lnTo>
                <a:close/>
              </a:path>
              <a:path w="7163434" h="76200">
                <a:moveTo>
                  <a:pt x="76200" y="76200"/>
                </a:moveTo>
                <a:lnTo>
                  <a:pt x="76199" y="44450"/>
                </a:lnTo>
                <a:lnTo>
                  <a:pt x="63461" y="44450"/>
                </a:lnTo>
                <a:lnTo>
                  <a:pt x="63461" y="6983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055252" y="2953648"/>
            <a:ext cx="1181735" cy="386640"/>
          </a:xfrm>
          <a:prstGeom prst="rect">
            <a:avLst/>
          </a:prstGeom>
        </p:spPr>
        <p:txBody>
          <a:bodyPr vert="horz" wrap="square" lIns="0" tIns="17141" rIns="0" bIns="0" rtlCol="0">
            <a:spAutoFit/>
          </a:bodyPr>
          <a:lstStyle/>
          <a:p>
            <a:pPr marL="12696">
              <a:spcBef>
                <a:spcPts val="135"/>
              </a:spcBef>
            </a:pPr>
            <a:r>
              <a:rPr sz="2400" b="1" dirty="0">
                <a:solidFill>
                  <a:srgbClr val="231F20"/>
                </a:solidFill>
                <a:latin typeface="Calibri"/>
                <a:cs typeface="Calibri"/>
              </a:rPr>
              <a:t>Research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089924" y="3867742"/>
            <a:ext cx="1468121" cy="2069793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220900" marR="5080" indent="-208841">
              <a:lnSpc>
                <a:spcPct val="101400"/>
              </a:lnSpc>
              <a:spcBef>
                <a:spcPts val="95"/>
              </a:spcBef>
            </a:pPr>
            <a:r>
              <a:rPr sz="2400" b="1" spc="10" dirty="0">
                <a:solidFill>
                  <a:srgbClr val="231F20"/>
                </a:solidFill>
                <a:latin typeface="Calibri"/>
                <a:cs typeface="Calibri"/>
              </a:rPr>
              <a:t>Cases</a:t>
            </a:r>
            <a:r>
              <a:rPr sz="2400" b="1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(with  </a:t>
            </a:r>
            <a:r>
              <a:rPr sz="2400" spc="5" dirty="0">
                <a:solidFill>
                  <a:srgbClr val="231F20"/>
                </a:solidFill>
                <a:latin typeface="Calibri"/>
                <a:cs typeface="Calibri"/>
              </a:rPr>
              <a:t>disease)</a:t>
            </a:r>
            <a:endParaRPr sz="2400">
              <a:latin typeface="Calibri"/>
              <a:cs typeface="Calibri"/>
            </a:endParaRPr>
          </a:p>
          <a:p>
            <a:pPr marL="108547" marR="269144" indent="5712" algn="just">
              <a:lnSpc>
                <a:spcPct val="101299"/>
              </a:lnSpc>
              <a:spcBef>
                <a:spcPts val="1515"/>
              </a:spcBef>
            </a:pPr>
            <a:r>
              <a:rPr sz="2400" b="1" spc="10" dirty="0">
                <a:solidFill>
                  <a:srgbClr val="231F20"/>
                </a:solidFill>
                <a:latin typeface="Calibri"/>
                <a:cs typeface="Calibri"/>
              </a:rPr>
              <a:t>Co</a:t>
            </a:r>
            <a:r>
              <a:rPr sz="2400" b="1" spc="-21" dirty="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sz="2400" b="1" spc="10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2400" b="1" spc="-25" dirty="0">
                <a:solidFill>
                  <a:srgbClr val="231F20"/>
                </a:solidFill>
                <a:latin typeface="Calibri"/>
                <a:cs typeface="Calibri"/>
              </a:rPr>
              <a:t>r</a:t>
            </a:r>
            <a:r>
              <a:rPr sz="2400" b="1" spc="10" dirty="0">
                <a:solidFill>
                  <a:srgbClr val="231F20"/>
                </a:solidFill>
                <a:latin typeface="Calibri"/>
                <a:cs typeface="Calibri"/>
              </a:rPr>
              <a:t>ols  </a:t>
            </a:r>
            <a:r>
              <a:rPr sz="2400" spc="10" dirty="0">
                <a:solidFill>
                  <a:srgbClr val="231F20"/>
                </a:solidFill>
                <a:latin typeface="Calibri"/>
                <a:cs typeface="Calibri"/>
              </a:rPr>
              <a:t>(without  </a:t>
            </a:r>
            <a:r>
              <a:rPr sz="2400" spc="5" dirty="0">
                <a:solidFill>
                  <a:srgbClr val="231F20"/>
                </a:solidFill>
                <a:latin typeface="Calibri"/>
                <a:cs typeface="Calibri"/>
              </a:rPr>
              <a:t>disease)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975633" y="4235589"/>
            <a:ext cx="2667000" cy="0"/>
          </a:xfrm>
          <a:custGeom>
            <a:avLst/>
            <a:gdLst/>
            <a:ahLst/>
            <a:cxnLst/>
            <a:rect l="l" t="t" r="r" b="b"/>
            <a:pathLst>
              <a:path w="2667000">
                <a:moveTo>
                  <a:pt x="26670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975633" y="5149989"/>
            <a:ext cx="2819400" cy="0"/>
          </a:xfrm>
          <a:custGeom>
            <a:avLst/>
            <a:gdLst/>
            <a:ahLst/>
            <a:cxnLst/>
            <a:rect l="l" t="t" r="r" b="b"/>
            <a:pathLst>
              <a:path w="2819400">
                <a:moveTo>
                  <a:pt x="2819400" y="0"/>
                </a:moveTo>
                <a:lnTo>
                  <a:pt x="0" y="0"/>
                </a:lnTo>
              </a:path>
            </a:pathLst>
          </a:custGeom>
          <a:ln w="9144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61225" y="3778389"/>
            <a:ext cx="917575" cy="462915"/>
          </a:xfrm>
          <a:custGeom>
            <a:avLst/>
            <a:gdLst/>
            <a:ahLst/>
            <a:cxnLst/>
            <a:rect l="l" t="t" r="r" b="b"/>
            <a:pathLst>
              <a:path w="917575" h="462914">
                <a:moveTo>
                  <a:pt x="85217" y="0"/>
                </a:moveTo>
                <a:lnTo>
                  <a:pt x="0" y="0"/>
                </a:lnTo>
                <a:lnTo>
                  <a:pt x="51053" y="68198"/>
                </a:lnTo>
                <a:lnTo>
                  <a:pt x="53975" y="62367"/>
                </a:lnTo>
                <a:lnTo>
                  <a:pt x="53975" y="34035"/>
                </a:lnTo>
                <a:lnTo>
                  <a:pt x="59690" y="22732"/>
                </a:lnTo>
                <a:lnTo>
                  <a:pt x="70997" y="28386"/>
                </a:lnTo>
                <a:lnTo>
                  <a:pt x="85217" y="0"/>
                </a:lnTo>
                <a:close/>
              </a:path>
              <a:path w="917575" h="462914">
                <a:moveTo>
                  <a:pt x="70997" y="28386"/>
                </a:moveTo>
                <a:lnTo>
                  <a:pt x="59690" y="22732"/>
                </a:lnTo>
                <a:lnTo>
                  <a:pt x="53975" y="34035"/>
                </a:lnTo>
                <a:lnTo>
                  <a:pt x="65324" y="39711"/>
                </a:lnTo>
                <a:lnTo>
                  <a:pt x="70997" y="28386"/>
                </a:lnTo>
                <a:close/>
              </a:path>
              <a:path w="917575" h="462914">
                <a:moveTo>
                  <a:pt x="65324" y="39711"/>
                </a:moveTo>
                <a:lnTo>
                  <a:pt x="53975" y="34035"/>
                </a:lnTo>
                <a:lnTo>
                  <a:pt x="53975" y="62367"/>
                </a:lnTo>
                <a:lnTo>
                  <a:pt x="65324" y="39711"/>
                </a:lnTo>
                <a:close/>
              </a:path>
              <a:path w="917575" h="462914">
                <a:moveTo>
                  <a:pt x="917194" y="451484"/>
                </a:moveTo>
                <a:lnTo>
                  <a:pt x="70997" y="28386"/>
                </a:lnTo>
                <a:lnTo>
                  <a:pt x="65324" y="39711"/>
                </a:lnTo>
                <a:lnTo>
                  <a:pt x="911606" y="462914"/>
                </a:lnTo>
                <a:lnTo>
                  <a:pt x="917194" y="4514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61223" y="4229620"/>
            <a:ext cx="840741" cy="320675"/>
          </a:xfrm>
          <a:custGeom>
            <a:avLst/>
            <a:gdLst/>
            <a:ahLst/>
            <a:cxnLst/>
            <a:rect l="l" t="t" r="r" b="b"/>
            <a:pathLst>
              <a:path w="840739" h="320675">
                <a:moveTo>
                  <a:pt x="69396" y="278768"/>
                </a:moveTo>
                <a:lnTo>
                  <a:pt x="58546" y="248920"/>
                </a:lnTo>
                <a:lnTo>
                  <a:pt x="0" y="310769"/>
                </a:lnTo>
                <a:lnTo>
                  <a:pt x="57530" y="317420"/>
                </a:lnTo>
                <a:lnTo>
                  <a:pt x="57530" y="283083"/>
                </a:lnTo>
                <a:lnTo>
                  <a:pt x="69396" y="278768"/>
                </a:lnTo>
                <a:close/>
              </a:path>
              <a:path w="840739" h="320675">
                <a:moveTo>
                  <a:pt x="73732" y="290699"/>
                </a:moveTo>
                <a:lnTo>
                  <a:pt x="69396" y="278768"/>
                </a:lnTo>
                <a:lnTo>
                  <a:pt x="57530" y="283083"/>
                </a:lnTo>
                <a:lnTo>
                  <a:pt x="61848" y="295021"/>
                </a:lnTo>
                <a:lnTo>
                  <a:pt x="73732" y="290699"/>
                </a:lnTo>
                <a:close/>
              </a:path>
              <a:path w="840739" h="320675">
                <a:moveTo>
                  <a:pt x="84581" y="320548"/>
                </a:moveTo>
                <a:lnTo>
                  <a:pt x="73732" y="290699"/>
                </a:lnTo>
                <a:lnTo>
                  <a:pt x="61848" y="295021"/>
                </a:lnTo>
                <a:lnTo>
                  <a:pt x="57530" y="283083"/>
                </a:lnTo>
                <a:lnTo>
                  <a:pt x="57530" y="317420"/>
                </a:lnTo>
                <a:lnTo>
                  <a:pt x="84581" y="320548"/>
                </a:lnTo>
                <a:close/>
              </a:path>
              <a:path w="840739" h="320675">
                <a:moveTo>
                  <a:pt x="840358" y="11938"/>
                </a:moveTo>
                <a:lnTo>
                  <a:pt x="836040" y="0"/>
                </a:lnTo>
                <a:lnTo>
                  <a:pt x="69396" y="278768"/>
                </a:lnTo>
                <a:lnTo>
                  <a:pt x="73732" y="290699"/>
                </a:lnTo>
                <a:lnTo>
                  <a:pt x="840358" y="11938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61220" y="4833124"/>
            <a:ext cx="916940" cy="323215"/>
          </a:xfrm>
          <a:custGeom>
            <a:avLst/>
            <a:gdLst/>
            <a:ahLst/>
            <a:cxnLst/>
            <a:rect l="l" t="t" r="r" b="b"/>
            <a:pathLst>
              <a:path w="916939" h="323214">
                <a:moveTo>
                  <a:pt x="84328" y="0"/>
                </a:moveTo>
                <a:lnTo>
                  <a:pt x="0" y="12064"/>
                </a:lnTo>
                <a:lnTo>
                  <a:pt x="58293" y="70357"/>
                </a:lnTo>
                <a:lnTo>
                  <a:pt x="58293" y="38226"/>
                </a:lnTo>
                <a:lnTo>
                  <a:pt x="62230" y="26161"/>
                </a:lnTo>
                <a:lnTo>
                  <a:pt x="74253" y="30169"/>
                </a:lnTo>
                <a:lnTo>
                  <a:pt x="84328" y="0"/>
                </a:lnTo>
                <a:close/>
              </a:path>
              <a:path w="916939" h="323214">
                <a:moveTo>
                  <a:pt x="74253" y="30169"/>
                </a:moveTo>
                <a:lnTo>
                  <a:pt x="62230" y="26161"/>
                </a:lnTo>
                <a:lnTo>
                  <a:pt x="58293" y="38226"/>
                </a:lnTo>
                <a:lnTo>
                  <a:pt x="70234" y="42206"/>
                </a:lnTo>
                <a:lnTo>
                  <a:pt x="74253" y="30169"/>
                </a:lnTo>
                <a:close/>
              </a:path>
              <a:path w="916939" h="323214">
                <a:moveTo>
                  <a:pt x="70234" y="42206"/>
                </a:moveTo>
                <a:lnTo>
                  <a:pt x="58293" y="38226"/>
                </a:lnTo>
                <a:lnTo>
                  <a:pt x="58293" y="70357"/>
                </a:lnTo>
                <a:lnTo>
                  <a:pt x="60198" y="72262"/>
                </a:lnTo>
                <a:lnTo>
                  <a:pt x="70234" y="42206"/>
                </a:lnTo>
                <a:close/>
              </a:path>
              <a:path w="916939" h="323214">
                <a:moveTo>
                  <a:pt x="916432" y="310895"/>
                </a:moveTo>
                <a:lnTo>
                  <a:pt x="74253" y="30169"/>
                </a:lnTo>
                <a:lnTo>
                  <a:pt x="70234" y="42206"/>
                </a:lnTo>
                <a:lnTo>
                  <a:pt x="912368" y="322833"/>
                </a:lnTo>
                <a:lnTo>
                  <a:pt x="916432" y="310895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37420" y="5144148"/>
            <a:ext cx="841376" cy="390524"/>
          </a:xfrm>
          <a:custGeom>
            <a:avLst/>
            <a:gdLst/>
            <a:ahLst/>
            <a:cxnLst/>
            <a:rect l="l" t="t" r="r" b="b"/>
            <a:pathLst>
              <a:path w="841375" h="390525">
                <a:moveTo>
                  <a:pt x="66716" y="349564"/>
                </a:moveTo>
                <a:lnTo>
                  <a:pt x="53594" y="320675"/>
                </a:lnTo>
                <a:lnTo>
                  <a:pt x="0" y="386842"/>
                </a:lnTo>
                <a:lnTo>
                  <a:pt x="55118" y="388898"/>
                </a:lnTo>
                <a:lnTo>
                  <a:pt x="55118" y="354838"/>
                </a:lnTo>
                <a:lnTo>
                  <a:pt x="66716" y="349564"/>
                </a:lnTo>
                <a:close/>
              </a:path>
              <a:path w="841375" h="390525">
                <a:moveTo>
                  <a:pt x="71980" y="361155"/>
                </a:moveTo>
                <a:lnTo>
                  <a:pt x="66716" y="349564"/>
                </a:lnTo>
                <a:lnTo>
                  <a:pt x="55118" y="354838"/>
                </a:lnTo>
                <a:lnTo>
                  <a:pt x="60452" y="366395"/>
                </a:lnTo>
                <a:lnTo>
                  <a:pt x="71980" y="361155"/>
                </a:lnTo>
                <a:close/>
              </a:path>
              <a:path w="841375" h="390525">
                <a:moveTo>
                  <a:pt x="85090" y="390017"/>
                </a:moveTo>
                <a:lnTo>
                  <a:pt x="71980" y="361155"/>
                </a:lnTo>
                <a:lnTo>
                  <a:pt x="60452" y="366395"/>
                </a:lnTo>
                <a:lnTo>
                  <a:pt x="55118" y="354838"/>
                </a:lnTo>
                <a:lnTo>
                  <a:pt x="55118" y="388898"/>
                </a:lnTo>
                <a:lnTo>
                  <a:pt x="85090" y="390017"/>
                </a:lnTo>
                <a:close/>
              </a:path>
              <a:path w="841375" h="390525">
                <a:moveTo>
                  <a:pt x="840867" y="11684"/>
                </a:moveTo>
                <a:lnTo>
                  <a:pt x="835533" y="0"/>
                </a:lnTo>
                <a:lnTo>
                  <a:pt x="66716" y="349564"/>
                </a:lnTo>
                <a:lnTo>
                  <a:pt x="71980" y="361155"/>
                </a:lnTo>
                <a:lnTo>
                  <a:pt x="840867" y="11684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602851" y="3090684"/>
            <a:ext cx="1073150" cy="1509701"/>
          </a:xfrm>
          <a:prstGeom prst="rect">
            <a:avLst/>
          </a:prstGeom>
        </p:spPr>
        <p:txBody>
          <a:bodyPr vert="horz" wrap="square" lIns="0" tIns="199954" rIns="0" bIns="0" rtlCol="0">
            <a:spAutoFit/>
          </a:bodyPr>
          <a:lstStyle/>
          <a:p>
            <a:pPr marL="12696">
              <a:spcBef>
                <a:spcPts val="1574"/>
              </a:spcBef>
            </a:pPr>
            <a:r>
              <a:rPr sz="2400" spc="10" dirty="0">
                <a:solidFill>
                  <a:srgbClr val="231F20"/>
                </a:solidFill>
                <a:latin typeface="Calibri"/>
                <a:cs typeface="Calibri"/>
              </a:rPr>
              <a:t>Exposed</a:t>
            </a:r>
            <a:endParaRPr sz="2400">
              <a:latin typeface="Calibri"/>
              <a:cs typeface="Calibri"/>
            </a:endParaRPr>
          </a:p>
          <a:p>
            <a:pPr marL="12696" marR="5712">
              <a:lnSpc>
                <a:spcPct val="101400"/>
              </a:lnSpc>
              <a:spcBef>
                <a:spcPts val="1450"/>
              </a:spcBef>
            </a:pP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Not  </a:t>
            </a:r>
            <a:r>
              <a:rPr sz="2400" spc="-21" dirty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x</a:t>
            </a:r>
            <a:r>
              <a:rPr sz="2400" spc="10" dirty="0">
                <a:solidFill>
                  <a:srgbClr val="231F20"/>
                </a:solidFill>
                <a:latin typeface="Calibri"/>
                <a:cs typeface="Calibri"/>
              </a:rPr>
              <a:t>pos</a:t>
            </a: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ed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02851" y="4714632"/>
            <a:ext cx="1074420" cy="1464824"/>
          </a:xfrm>
          <a:prstGeom prst="rect">
            <a:avLst/>
          </a:prstGeom>
        </p:spPr>
        <p:txBody>
          <a:bodyPr vert="horz" wrap="square" lIns="0" tIns="180911" rIns="0" bIns="0" rtlCol="0">
            <a:spAutoFit/>
          </a:bodyPr>
          <a:lstStyle/>
          <a:p>
            <a:pPr marL="12696">
              <a:spcBef>
                <a:spcPts val="1425"/>
              </a:spcBef>
            </a:pPr>
            <a:r>
              <a:rPr sz="2400" spc="10" dirty="0">
                <a:solidFill>
                  <a:srgbClr val="231F20"/>
                </a:solidFill>
                <a:latin typeface="Calibri"/>
                <a:cs typeface="Calibri"/>
              </a:rPr>
              <a:t>Exposed</a:t>
            </a:r>
            <a:endParaRPr sz="2400">
              <a:latin typeface="Calibri"/>
              <a:cs typeface="Calibri"/>
            </a:endParaRPr>
          </a:p>
          <a:p>
            <a:pPr marL="12696" marR="6350">
              <a:lnSpc>
                <a:spcPct val="101200"/>
              </a:lnSpc>
              <a:spcBef>
                <a:spcPts val="1295"/>
              </a:spcBef>
            </a:pP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Not  </a:t>
            </a:r>
            <a:r>
              <a:rPr sz="2400" spc="-21" dirty="0">
                <a:solidFill>
                  <a:srgbClr val="231F20"/>
                </a:solidFill>
                <a:latin typeface="Calibri"/>
                <a:cs typeface="Calibri"/>
              </a:rPr>
              <a:t>e</a:t>
            </a: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x</a:t>
            </a:r>
            <a:r>
              <a:rPr sz="2400" spc="10" dirty="0">
                <a:solidFill>
                  <a:srgbClr val="231F20"/>
                </a:solidFill>
                <a:latin typeface="Calibri"/>
                <a:cs typeface="Calibri"/>
              </a:rPr>
              <a:t>pos</a:t>
            </a:r>
            <a:r>
              <a:rPr sz="2400" spc="15" dirty="0">
                <a:solidFill>
                  <a:srgbClr val="231F20"/>
                </a:solidFill>
                <a:latin typeface="Calibri"/>
                <a:cs typeface="Calibri"/>
              </a:rPr>
              <a:t>ed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30455" y="606933"/>
            <a:ext cx="4552200" cy="58445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386747" y="1140085"/>
            <a:ext cx="3855085" cy="4899888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298979" marR="5080" indent="-286917">
              <a:spcBef>
                <a:spcPts val="100"/>
              </a:spcBef>
              <a:buChar char="•"/>
              <a:tabLst>
                <a:tab pos="298979" algn="l"/>
                <a:tab pos="299614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Cases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were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185 obese children (6-  18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years) </a:t>
            </a:r>
            <a:r>
              <a:rPr dirty="0">
                <a:solidFill>
                  <a:srgbClr val="231F20"/>
                </a:solidFill>
                <a:latin typeface="Arial"/>
                <a:cs typeface="Arial"/>
              </a:rPr>
              <a:t>-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controls matched by  sex and</a:t>
            </a:r>
            <a:r>
              <a:rPr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age</a:t>
            </a:r>
            <a:endParaRPr>
              <a:latin typeface="Arial"/>
              <a:cs typeface="Arial"/>
            </a:endParaRPr>
          </a:p>
          <a:p>
            <a:pPr>
              <a:spcBef>
                <a:spcPts val="35"/>
              </a:spcBef>
              <a:buClr>
                <a:srgbClr val="231F20"/>
              </a:buClr>
              <a:buFont typeface="Arial"/>
              <a:buChar char="•"/>
            </a:pPr>
            <a:endParaRPr>
              <a:latin typeface="Times New Roman"/>
              <a:cs typeface="Times New Roman"/>
            </a:endParaRPr>
          </a:p>
          <a:p>
            <a:pPr marL="298979" indent="-286917">
              <a:buChar char="•"/>
              <a:tabLst>
                <a:tab pos="298979" algn="l"/>
                <a:tab pos="299614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Protective factor against</a:t>
            </a:r>
            <a:r>
              <a:rPr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obesity:</a:t>
            </a:r>
            <a:endParaRPr>
              <a:latin typeface="Arial"/>
              <a:cs typeface="Arial"/>
            </a:endParaRPr>
          </a:p>
          <a:p>
            <a:pPr marL="756016" lvl="1" indent="-286917">
              <a:buChar char="•"/>
              <a:tabLst>
                <a:tab pos="756016" algn="l"/>
                <a:tab pos="756650" algn="l"/>
              </a:tabLst>
            </a:pP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Leisure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time</a:t>
            </a:r>
            <a:r>
              <a:rPr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activity</a:t>
            </a:r>
            <a:endParaRPr>
              <a:latin typeface="Arial"/>
              <a:cs typeface="Arial"/>
            </a:endParaRPr>
          </a:p>
          <a:p>
            <a:pPr lvl="1">
              <a:spcBef>
                <a:spcPts val="30"/>
              </a:spcBef>
              <a:buClr>
                <a:srgbClr val="231F20"/>
              </a:buClr>
              <a:buFont typeface="Arial"/>
              <a:buChar char="•"/>
            </a:pPr>
            <a:endParaRPr>
              <a:latin typeface="Times New Roman"/>
              <a:cs typeface="Times New Roman"/>
            </a:endParaRPr>
          </a:p>
          <a:p>
            <a:pPr marL="286284" marR="587802" indent="-286284" algn="r">
              <a:buChar char="•"/>
              <a:tabLst>
                <a:tab pos="286284" algn="l"/>
                <a:tab pos="286917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Associated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with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a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higher</a:t>
            </a:r>
            <a:r>
              <a:rPr spc="3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risk:</a:t>
            </a:r>
            <a:endParaRPr>
              <a:latin typeface="Arial"/>
              <a:cs typeface="Arial"/>
            </a:endParaRPr>
          </a:p>
          <a:p>
            <a:pPr marL="286284" marR="640487" lvl="1" indent="-286284" algn="r">
              <a:buChar char="•"/>
              <a:tabLst>
                <a:tab pos="286284" algn="l"/>
                <a:tab pos="286917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Family history of</a:t>
            </a:r>
            <a:r>
              <a:rPr spc="-6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obesity</a:t>
            </a:r>
            <a:endParaRPr>
              <a:latin typeface="Arial"/>
              <a:cs typeface="Arial"/>
            </a:endParaRPr>
          </a:p>
          <a:p>
            <a:pPr marL="756016" lvl="1" indent="-286917">
              <a:spcBef>
                <a:spcPts val="5"/>
              </a:spcBef>
              <a:buChar char="•"/>
              <a:tabLst>
                <a:tab pos="756016" algn="l"/>
                <a:tab pos="756650" algn="l"/>
              </a:tabLst>
            </a:pP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Watching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 television</a:t>
            </a:r>
            <a:endParaRPr>
              <a:latin typeface="Arial"/>
              <a:cs typeface="Arial"/>
            </a:endParaRPr>
          </a:p>
          <a:p>
            <a:pPr marL="756016" marR="285014" lvl="1" indent="-286917">
              <a:buChar char="•"/>
              <a:tabLst>
                <a:tab pos="756016" algn="l"/>
                <a:tab pos="756650" algn="l"/>
              </a:tabLst>
            </a:pP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Sugar-sweetened beverage  consumption</a:t>
            </a:r>
            <a:endParaRPr>
              <a:latin typeface="Arial"/>
              <a:cs typeface="Arial"/>
            </a:endParaRPr>
          </a:p>
          <a:p>
            <a:pPr lvl="1">
              <a:spcBef>
                <a:spcPts val="30"/>
              </a:spcBef>
              <a:buClr>
                <a:srgbClr val="231F20"/>
              </a:buClr>
              <a:buFont typeface="Arial"/>
              <a:buChar char="•"/>
            </a:pPr>
            <a:endParaRPr>
              <a:latin typeface="Times New Roman"/>
              <a:cs typeface="Times New Roman"/>
            </a:endParaRPr>
          </a:p>
          <a:p>
            <a:pPr marL="298979" indent="-286917">
              <a:buChar char="•"/>
              <a:tabLst>
                <a:tab pos="298979" algn="l"/>
                <a:tab pos="299614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Of no importance:</a:t>
            </a:r>
            <a:endParaRPr>
              <a:latin typeface="Arial"/>
              <a:cs typeface="Arial"/>
            </a:endParaRPr>
          </a:p>
          <a:p>
            <a:pPr marL="756016" lvl="1" indent="-286917">
              <a:spcBef>
                <a:spcPts val="5"/>
              </a:spcBef>
              <a:buChar char="•"/>
              <a:tabLst>
                <a:tab pos="756016" algn="l"/>
                <a:tab pos="756650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Breast feeding</a:t>
            </a:r>
            <a:endParaRPr>
              <a:latin typeface="Arial"/>
              <a:cs typeface="Arial"/>
            </a:endParaRPr>
          </a:p>
          <a:p>
            <a:pPr marL="756016" lvl="1" indent="-286917">
              <a:buChar char="•"/>
              <a:tabLst>
                <a:tab pos="756016" algn="l"/>
                <a:tab pos="756650" algn="l"/>
              </a:tabLst>
            </a:pP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Birth </a:t>
            </a:r>
            <a:r>
              <a:rPr spc="-15" dirty="0">
                <a:solidFill>
                  <a:srgbClr val="231F20"/>
                </a:solidFill>
                <a:latin typeface="Arial"/>
                <a:cs typeface="Arial"/>
              </a:rPr>
              <a:t>weight</a:t>
            </a:r>
            <a:endParaRPr>
              <a:latin typeface="Arial"/>
              <a:cs typeface="Arial"/>
            </a:endParaRPr>
          </a:p>
          <a:p>
            <a:pPr marL="756016" lvl="1" indent="-286917">
              <a:buChar char="•"/>
              <a:tabLst>
                <a:tab pos="756016" algn="l"/>
                <a:tab pos="756650" algn="l"/>
              </a:tabLst>
            </a:pPr>
            <a:r>
              <a:rPr spc="-21" dirty="0">
                <a:solidFill>
                  <a:srgbClr val="231F20"/>
                </a:solidFill>
                <a:latin typeface="Arial"/>
                <a:cs typeface="Arial"/>
              </a:rPr>
              <a:t>Time </a:t>
            </a:r>
            <a:r>
              <a:rPr spc="-5" dirty="0">
                <a:solidFill>
                  <a:srgbClr val="231F20"/>
                </a:solidFill>
                <a:latin typeface="Arial"/>
                <a:cs typeface="Arial"/>
              </a:rPr>
              <a:t>spent </a:t>
            </a:r>
            <a:r>
              <a:rPr spc="-10" dirty="0">
                <a:solidFill>
                  <a:srgbClr val="231F20"/>
                </a:solidFill>
                <a:latin typeface="Arial"/>
                <a:cs typeface="Arial"/>
              </a:rPr>
              <a:t>sleeping</a:t>
            </a:r>
            <a:endParaRPr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8748" y="733885"/>
            <a:ext cx="2226945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pc="-10" dirty="0"/>
              <a:t>Cohort</a:t>
            </a:r>
            <a:r>
              <a:rPr spc="-80" dirty="0"/>
              <a:t> </a:t>
            </a:r>
            <a:r>
              <a:rPr spc="-15" dirty="0"/>
              <a:t>study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13039" y="1606425"/>
            <a:ext cx="7704456" cy="1617980"/>
          </a:xfrm>
          <a:prstGeom prst="rect">
            <a:avLst/>
          </a:prstGeom>
        </p:spPr>
        <p:txBody>
          <a:bodyPr vert="horz" wrap="square" lIns="0" tIns="14599" rIns="0" bIns="0" rtlCol="0">
            <a:spAutoFit/>
          </a:bodyPr>
          <a:lstStyle/>
          <a:p>
            <a:pPr marL="321831" indent="-309771">
              <a:spcBef>
                <a:spcPts val="114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Prospective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(looking </a:t>
            </a:r>
            <a:r>
              <a:rPr sz="2600" spc="-15" dirty="0">
                <a:solidFill>
                  <a:srgbClr val="211E0F"/>
                </a:solidFill>
                <a:latin typeface="Calibri"/>
                <a:cs typeface="Calibri"/>
              </a:rPr>
              <a:t>forward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in</a:t>
            </a:r>
            <a:r>
              <a:rPr sz="2600" spc="-5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time</a:t>
            </a:r>
            <a:r>
              <a:rPr lang="en-US" sz="2600" spc="5" dirty="0">
                <a:solidFill>
                  <a:srgbClr val="211E0F"/>
                </a:solidFill>
                <a:latin typeface="Calibri"/>
                <a:cs typeface="Calibri"/>
              </a:rPr>
              <a:t>)</a:t>
            </a:r>
            <a:endParaRPr sz="2600" dirty="0">
              <a:latin typeface="Calibri"/>
              <a:cs typeface="Calibri"/>
            </a:endParaRPr>
          </a:p>
          <a:p>
            <a:pPr marL="321831" marR="5080" indent="-309771">
              <a:lnSpc>
                <a:spcPct val="100400"/>
              </a:lnSpc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Compare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a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group </a:t>
            </a:r>
            <a:r>
              <a:rPr sz="2600" u="heavy" spc="5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Calibri"/>
                <a:cs typeface="Calibri"/>
              </a:rPr>
              <a:t>with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 a </a:t>
            </a:r>
            <a:r>
              <a:rPr sz="2600" spc="-10" dirty="0">
                <a:solidFill>
                  <a:srgbClr val="211E0F"/>
                </a:solidFill>
                <a:latin typeface="Calibri"/>
                <a:cs typeface="Calibri"/>
              </a:rPr>
              <a:t>characteristic/exposure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with a 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group </a:t>
            </a:r>
            <a:r>
              <a:rPr sz="2600" u="heavy" spc="5" dirty="0">
                <a:solidFill>
                  <a:srgbClr val="211E0F"/>
                </a:solidFill>
                <a:uFill>
                  <a:solidFill>
                    <a:srgbClr val="211E0F"/>
                  </a:solidFill>
                </a:uFill>
                <a:latin typeface="Calibri"/>
                <a:cs typeface="Calibri"/>
              </a:rPr>
              <a:t>without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 this</a:t>
            </a:r>
            <a:r>
              <a:rPr sz="2600" spc="-6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characteristic/exposure</a:t>
            </a:r>
            <a:endParaRPr sz="2600" dirty="0">
              <a:latin typeface="Calibri"/>
              <a:cs typeface="Calibri"/>
            </a:endParaRPr>
          </a:p>
          <a:p>
            <a:pPr marL="321831" indent="-309771">
              <a:spcBef>
                <a:spcPts val="15"/>
              </a:spcBef>
              <a:buClr>
                <a:srgbClr val="C71B62"/>
              </a:buClr>
              <a:buFont typeface="Wingdings"/>
              <a:buChar char=""/>
              <a:tabLst>
                <a:tab pos="321831" algn="l"/>
                <a:tab pos="322465" algn="l"/>
              </a:tabLst>
            </a:pP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Expensive 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and time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consuming</a:t>
            </a:r>
            <a:r>
              <a:rPr sz="2600" spc="-6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design</a:t>
            </a:r>
            <a:endParaRPr sz="2600" dirty="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56092" y="3650373"/>
            <a:ext cx="3499104" cy="276606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848119" y="3842397"/>
            <a:ext cx="3268980" cy="23820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155199" y="3650373"/>
            <a:ext cx="3651515" cy="27660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47220" y="3842397"/>
            <a:ext cx="3267468" cy="23820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19720" y="6910922"/>
            <a:ext cx="1047115" cy="16606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November 25,</a:t>
            </a:r>
            <a:r>
              <a:rPr sz="1000" spc="-21" dirty="0">
                <a:solidFill>
                  <a:srgbClr val="9A9D9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2015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392668" y="6902688"/>
            <a:ext cx="160020" cy="16451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dirty="0">
                <a:solidFill>
                  <a:srgbClr val="7F7F7E"/>
                </a:solidFill>
                <a:latin typeface="Trebuchet MS"/>
                <a:cs typeface="Trebuchet MS"/>
              </a:rPr>
              <a:t>60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37577" y="3918601"/>
            <a:ext cx="1777364" cy="645665"/>
          </a:xfrm>
          <a:prstGeom prst="rect">
            <a:avLst/>
          </a:prstGeom>
          <a:solidFill>
            <a:srgbClr val="02A3D5"/>
          </a:solidFill>
          <a:ln w="12191">
            <a:solidFill>
              <a:srgbClr val="231F20"/>
            </a:solidFill>
          </a:ln>
        </p:spPr>
        <p:txBody>
          <a:bodyPr vert="horz" wrap="square" lIns="0" tIns="273589" rIns="0" bIns="0" rtlCol="0">
            <a:spAutoFit/>
          </a:bodyPr>
          <a:lstStyle/>
          <a:p>
            <a:pPr marL="278030">
              <a:spcBef>
                <a:spcPts val="2155"/>
              </a:spcBef>
            </a:pPr>
            <a:r>
              <a:rPr sz="2400" b="1" spc="-5" dirty="0">
                <a:solidFill>
                  <a:srgbClr val="EEEDEB"/>
                </a:solidFill>
                <a:latin typeface="Times New Roman"/>
                <a:cs typeface="Times New Roman"/>
              </a:rPr>
              <a:t>Population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128276" y="4391037"/>
            <a:ext cx="655320" cy="0"/>
          </a:xfrm>
          <a:custGeom>
            <a:avLst/>
            <a:gdLst/>
            <a:ahLst/>
            <a:cxnLst/>
            <a:rect l="l" t="t" r="r" b="b"/>
            <a:pathLst>
              <a:path w="655320">
                <a:moveTo>
                  <a:pt x="0" y="0"/>
                </a:moveTo>
                <a:lnTo>
                  <a:pt x="655320" y="0"/>
                </a:lnTo>
              </a:path>
            </a:pathLst>
          </a:custGeom>
          <a:ln w="12192">
            <a:solidFill>
              <a:srgbClr val="02A3D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713750" y="3583321"/>
            <a:ext cx="883919" cy="840105"/>
          </a:xfrm>
          <a:custGeom>
            <a:avLst/>
            <a:gdLst/>
            <a:ahLst/>
            <a:cxnLst/>
            <a:rect l="l" t="t" r="r" b="b"/>
            <a:pathLst>
              <a:path w="883920" h="840104">
                <a:moveTo>
                  <a:pt x="832808" y="57124"/>
                </a:moveTo>
                <a:lnTo>
                  <a:pt x="824015" y="47885"/>
                </a:lnTo>
                <a:lnTo>
                  <a:pt x="0" y="830580"/>
                </a:lnTo>
                <a:lnTo>
                  <a:pt x="8636" y="839724"/>
                </a:lnTo>
                <a:lnTo>
                  <a:pt x="832808" y="57124"/>
                </a:lnTo>
                <a:close/>
              </a:path>
              <a:path w="883920" h="840104">
                <a:moveTo>
                  <a:pt x="883666" y="0"/>
                </a:moveTo>
                <a:lnTo>
                  <a:pt x="802132" y="24892"/>
                </a:lnTo>
                <a:lnTo>
                  <a:pt x="824015" y="47885"/>
                </a:lnTo>
                <a:lnTo>
                  <a:pt x="833247" y="39115"/>
                </a:lnTo>
                <a:lnTo>
                  <a:pt x="842010" y="48386"/>
                </a:lnTo>
                <a:lnTo>
                  <a:pt x="842010" y="66792"/>
                </a:lnTo>
                <a:lnTo>
                  <a:pt x="854710" y="80136"/>
                </a:lnTo>
                <a:lnTo>
                  <a:pt x="883666" y="0"/>
                </a:lnTo>
                <a:close/>
              </a:path>
              <a:path w="883920" h="840104">
                <a:moveTo>
                  <a:pt x="842010" y="48386"/>
                </a:moveTo>
                <a:lnTo>
                  <a:pt x="833247" y="39115"/>
                </a:lnTo>
                <a:lnTo>
                  <a:pt x="824015" y="47885"/>
                </a:lnTo>
                <a:lnTo>
                  <a:pt x="832808" y="57124"/>
                </a:lnTo>
                <a:lnTo>
                  <a:pt x="842010" y="48386"/>
                </a:lnTo>
                <a:close/>
              </a:path>
              <a:path w="883920" h="840104">
                <a:moveTo>
                  <a:pt x="842010" y="66792"/>
                </a:moveTo>
                <a:lnTo>
                  <a:pt x="842010" y="48386"/>
                </a:lnTo>
                <a:lnTo>
                  <a:pt x="832808" y="57124"/>
                </a:lnTo>
                <a:lnTo>
                  <a:pt x="842010" y="66792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713750" y="4413774"/>
            <a:ext cx="883919" cy="814069"/>
          </a:xfrm>
          <a:custGeom>
            <a:avLst/>
            <a:gdLst/>
            <a:ahLst/>
            <a:cxnLst/>
            <a:rect l="l" t="t" r="r" b="b"/>
            <a:pathLst>
              <a:path w="883920" h="814070">
                <a:moveTo>
                  <a:pt x="831869" y="757686"/>
                </a:moveTo>
                <a:lnTo>
                  <a:pt x="8636" y="0"/>
                </a:lnTo>
                <a:lnTo>
                  <a:pt x="0" y="9398"/>
                </a:lnTo>
                <a:lnTo>
                  <a:pt x="823276" y="766997"/>
                </a:lnTo>
                <a:lnTo>
                  <a:pt x="831869" y="757686"/>
                </a:lnTo>
                <a:close/>
              </a:path>
              <a:path w="883920" h="814070">
                <a:moveTo>
                  <a:pt x="841248" y="801710"/>
                </a:moveTo>
                <a:lnTo>
                  <a:pt x="841248" y="766318"/>
                </a:lnTo>
                <a:lnTo>
                  <a:pt x="832612" y="775588"/>
                </a:lnTo>
                <a:lnTo>
                  <a:pt x="823276" y="766997"/>
                </a:lnTo>
                <a:lnTo>
                  <a:pt x="801751" y="790320"/>
                </a:lnTo>
                <a:lnTo>
                  <a:pt x="841248" y="801710"/>
                </a:lnTo>
                <a:close/>
              </a:path>
              <a:path w="883920" h="814070">
                <a:moveTo>
                  <a:pt x="841248" y="766318"/>
                </a:moveTo>
                <a:lnTo>
                  <a:pt x="831869" y="757686"/>
                </a:lnTo>
                <a:lnTo>
                  <a:pt x="823276" y="766997"/>
                </a:lnTo>
                <a:lnTo>
                  <a:pt x="832612" y="775588"/>
                </a:lnTo>
                <a:lnTo>
                  <a:pt x="841248" y="766318"/>
                </a:lnTo>
                <a:close/>
              </a:path>
              <a:path w="883920" h="814070">
                <a:moveTo>
                  <a:pt x="883666" y="813943"/>
                </a:moveTo>
                <a:lnTo>
                  <a:pt x="853440" y="734313"/>
                </a:lnTo>
                <a:lnTo>
                  <a:pt x="831869" y="757686"/>
                </a:lnTo>
                <a:lnTo>
                  <a:pt x="841248" y="766318"/>
                </a:lnTo>
                <a:lnTo>
                  <a:pt x="841248" y="801710"/>
                </a:lnTo>
                <a:lnTo>
                  <a:pt x="883666" y="813943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611128" y="3389769"/>
            <a:ext cx="1546860" cy="359073"/>
          </a:xfrm>
          <a:prstGeom prst="rect">
            <a:avLst/>
          </a:prstGeom>
          <a:solidFill>
            <a:srgbClr val="02A3D5"/>
          </a:solidFill>
          <a:ln w="12192">
            <a:solidFill>
              <a:srgbClr val="231F2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26660">
              <a:lnSpc>
                <a:spcPts val="2785"/>
              </a:lnSpc>
            </a:pPr>
            <a:r>
              <a:rPr sz="2400" b="1" spc="-5" dirty="0">
                <a:solidFill>
                  <a:srgbClr val="EEEDEB"/>
                </a:solidFill>
                <a:latin typeface="Times New Roman"/>
                <a:cs typeface="Times New Roman"/>
              </a:rPr>
              <a:t>Exposed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1128" y="5035690"/>
            <a:ext cx="1546860" cy="439858"/>
          </a:xfrm>
          <a:prstGeom prst="rect">
            <a:avLst/>
          </a:prstGeom>
          <a:solidFill>
            <a:srgbClr val="02A3D5"/>
          </a:solidFill>
          <a:ln w="12192">
            <a:solidFill>
              <a:srgbClr val="605046"/>
            </a:solidFill>
          </a:ln>
        </p:spPr>
        <p:txBody>
          <a:bodyPr vert="horz" wrap="square" lIns="0" tIns="69825" rIns="0" bIns="0" rtlCol="0">
            <a:spAutoFit/>
          </a:bodyPr>
          <a:lstStyle/>
          <a:p>
            <a:pPr marL="26660">
              <a:spcBef>
                <a:spcPts val="550"/>
              </a:spcBef>
            </a:pPr>
            <a:r>
              <a:rPr sz="2400" b="1" spc="-5" dirty="0">
                <a:solidFill>
                  <a:srgbClr val="EEEDEB"/>
                </a:solidFill>
                <a:latin typeface="Times New Roman"/>
                <a:cs typeface="Times New Roman"/>
              </a:rPr>
              <a:t>Unexposed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171709" y="3551313"/>
            <a:ext cx="2141855" cy="76200"/>
          </a:xfrm>
          <a:custGeom>
            <a:avLst/>
            <a:gdLst/>
            <a:ahLst/>
            <a:cxnLst/>
            <a:rect l="l" t="t" r="r" b="b"/>
            <a:pathLst>
              <a:path w="2141854" h="76200">
                <a:moveTo>
                  <a:pt x="2077720" y="44450"/>
                </a:moveTo>
                <a:lnTo>
                  <a:pt x="2077720" y="31750"/>
                </a:lnTo>
                <a:lnTo>
                  <a:pt x="0" y="31750"/>
                </a:lnTo>
                <a:lnTo>
                  <a:pt x="0" y="44450"/>
                </a:lnTo>
                <a:lnTo>
                  <a:pt x="2077720" y="44450"/>
                </a:lnTo>
                <a:close/>
              </a:path>
              <a:path w="2141854" h="76200">
                <a:moveTo>
                  <a:pt x="2141232" y="38100"/>
                </a:moveTo>
                <a:lnTo>
                  <a:pt x="2065032" y="0"/>
                </a:lnTo>
                <a:lnTo>
                  <a:pt x="2065032" y="31750"/>
                </a:lnTo>
                <a:lnTo>
                  <a:pt x="2077720" y="31750"/>
                </a:lnTo>
                <a:lnTo>
                  <a:pt x="2077720" y="69856"/>
                </a:lnTo>
                <a:lnTo>
                  <a:pt x="2141232" y="38100"/>
                </a:lnTo>
                <a:close/>
              </a:path>
              <a:path w="2141854" h="76200">
                <a:moveTo>
                  <a:pt x="2077720" y="69856"/>
                </a:moveTo>
                <a:lnTo>
                  <a:pt x="2077720" y="44450"/>
                </a:lnTo>
                <a:lnTo>
                  <a:pt x="2065032" y="44450"/>
                </a:lnTo>
                <a:lnTo>
                  <a:pt x="2065032" y="76200"/>
                </a:lnTo>
                <a:lnTo>
                  <a:pt x="2077720" y="69856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8390411" y="3416055"/>
            <a:ext cx="1212215" cy="382152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2400" b="1" spc="-5" dirty="0">
                <a:solidFill>
                  <a:srgbClr val="231F20"/>
                </a:solidFill>
                <a:latin typeface="Times New Roman"/>
                <a:cs typeface="Times New Roman"/>
              </a:rPr>
              <a:t>Outcome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90411" y="5016333"/>
            <a:ext cx="1212215" cy="382152"/>
          </a:xfrm>
          <a:prstGeom prst="rect">
            <a:avLst/>
          </a:prstGeom>
        </p:spPr>
        <p:txBody>
          <a:bodyPr vert="horz" wrap="square" lIns="0" tIns="12696" rIns="0" bIns="0" rtlCol="0">
            <a:spAutoFit/>
          </a:bodyPr>
          <a:lstStyle/>
          <a:p>
            <a:pPr marL="12696">
              <a:spcBef>
                <a:spcPts val="100"/>
              </a:spcBef>
            </a:pPr>
            <a:r>
              <a:rPr sz="2400" b="1" dirty="0">
                <a:solidFill>
                  <a:srgbClr val="231F20"/>
                </a:solidFill>
                <a:latin typeface="Times New Roman"/>
                <a:cs typeface="Times New Roman"/>
              </a:rPr>
              <a:t>Outcome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171709" y="5195709"/>
            <a:ext cx="2141855" cy="76200"/>
          </a:xfrm>
          <a:custGeom>
            <a:avLst/>
            <a:gdLst/>
            <a:ahLst/>
            <a:cxnLst/>
            <a:rect l="l" t="t" r="r" b="b"/>
            <a:pathLst>
              <a:path w="2141854" h="76200">
                <a:moveTo>
                  <a:pt x="2077720" y="44450"/>
                </a:moveTo>
                <a:lnTo>
                  <a:pt x="2077720" y="31750"/>
                </a:lnTo>
                <a:lnTo>
                  <a:pt x="0" y="31750"/>
                </a:lnTo>
                <a:lnTo>
                  <a:pt x="0" y="44450"/>
                </a:lnTo>
                <a:lnTo>
                  <a:pt x="2077720" y="44450"/>
                </a:lnTo>
                <a:close/>
              </a:path>
              <a:path w="2141854" h="76200">
                <a:moveTo>
                  <a:pt x="2141232" y="38100"/>
                </a:moveTo>
                <a:lnTo>
                  <a:pt x="2065032" y="0"/>
                </a:lnTo>
                <a:lnTo>
                  <a:pt x="2065032" y="31750"/>
                </a:lnTo>
                <a:lnTo>
                  <a:pt x="2077720" y="31750"/>
                </a:lnTo>
                <a:lnTo>
                  <a:pt x="2077720" y="69856"/>
                </a:lnTo>
                <a:lnTo>
                  <a:pt x="2141232" y="38100"/>
                </a:lnTo>
                <a:close/>
              </a:path>
              <a:path w="2141854" h="76200">
                <a:moveTo>
                  <a:pt x="2077720" y="69856"/>
                </a:moveTo>
                <a:lnTo>
                  <a:pt x="2077720" y="44450"/>
                </a:lnTo>
                <a:lnTo>
                  <a:pt x="2065032" y="44450"/>
                </a:lnTo>
                <a:lnTo>
                  <a:pt x="2065032" y="76200"/>
                </a:lnTo>
                <a:lnTo>
                  <a:pt x="2077720" y="69856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84290" y="3144659"/>
            <a:ext cx="2134870" cy="411479"/>
          </a:xfrm>
          <a:custGeom>
            <a:avLst/>
            <a:gdLst/>
            <a:ahLst/>
            <a:cxnLst/>
            <a:rect l="l" t="t" r="r" b="b"/>
            <a:pathLst>
              <a:path w="2134870" h="411479">
                <a:moveTo>
                  <a:pt x="2060858" y="43768"/>
                </a:moveTo>
                <a:lnTo>
                  <a:pt x="2058644" y="31309"/>
                </a:lnTo>
                <a:lnTo>
                  <a:pt x="0" y="398906"/>
                </a:lnTo>
                <a:lnTo>
                  <a:pt x="2286" y="411352"/>
                </a:lnTo>
                <a:lnTo>
                  <a:pt x="2060858" y="43768"/>
                </a:lnTo>
                <a:close/>
              </a:path>
              <a:path w="2134870" h="411479">
                <a:moveTo>
                  <a:pt x="2134743" y="24129"/>
                </a:moveTo>
                <a:lnTo>
                  <a:pt x="2053082" y="0"/>
                </a:lnTo>
                <a:lnTo>
                  <a:pt x="2058644" y="31309"/>
                </a:lnTo>
                <a:lnTo>
                  <a:pt x="2071116" y="29082"/>
                </a:lnTo>
                <a:lnTo>
                  <a:pt x="2073402" y="41528"/>
                </a:lnTo>
                <a:lnTo>
                  <a:pt x="2073402" y="69850"/>
                </a:lnTo>
                <a:lnTo>
                  <a:pt x="2134743" y="24129"/>
                </a:lnTo>
                <a:close/>
              </a:path>
              <a:path w="2134870" h="411479">
                <a:moveTo>
                  <a:pt x="2073402" y="41528"/>
                </a:moveTo>
                <a:lnTo>
                  <a:pt x="2071116" y="29082"/>
                </a:lnTo>
                <a:lnTo>
                  <a:pt x="2058644" y="31309"/>
                </a:lnTo>
                <a:lnTo>
                  <a:pt x="2060858" y="43768"/>
                </a:lnTo>
                <a:lnTo>
                  <a:pt x="2073402" y="41528"/>
                </a:lnTo>
                <a:close/>
              </a:path>
              <a:path w="2134870" h="411479">
                <a:moveTo>
                  <a:pt x="2073402" y="69850"/>
                </a:moveTo>
                <a:lnTo>
                  <a:pt x="2073402" y="41528"/>
                </a:lnTo>
                <a:lnTo>
                  <a:pt x="2060858" y="43768"/>
                </a:lnTo>
                <a:lnTo>
                  <a:pt x="2066417" y="75056"/>
                </a:lnTo>
                <a:lnTo>
                  <a:pt x="2073402" y="69850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84290" y="3695970"/>
            <a:ext cx="2134870" cy="411479"/>
          </a:xfrm>
          <a:custGeom>
            <a:avLst/>
            <a:gdLst/>
            <a:ahLst/>
            <a:cxnLst/>
            <a:rect l="l" t="t" r="r" b="b"/>
            <a:pathLst>
              <a:path w="2134870" h="411479">
                <a:moveTo>
                  <a:pt x="2060858" y="367584"/>
                </a:moveTo>
                <a:lnTo>
                  <a:pt x="2286" y="0"/>
                </a:lnTo>
                <a:lnTo>
                  <a:pt x="0" y="12446"/>
                </a:lnTo>
                <a:lnTo>
                  <a:pt x="2058644" y="380043"/>
                </a:lnTo>
                <a:lnTo>
                  <a:pt x="2060858" y="367584"/>
                </a:lnTo>
                <a:close/>
              </a:path>
              <a:path w="2134870" h="411479">
                <a:moveTo>
                  <a:pt x="2073402" y="405348"/>
                </a:moveTo>
                <a:lnTo>
                  <a:pt x="2073402" y="369823"/>
                </a:lnTo>
                <a:lnTo>
                  <a:pt x="2071116" y="382269"/>
                </a:lnTo>
                <a:lnTo>
                  <a:pt x="2058644" y="380043"/>
                </a:lnTo>
                <a:lnTo>
                  <a:pt x="2053082" y="411352"/>
                </a:lnTo>
                <a:lnTo>
                  <a:pt x="2073402" y="405348"/>
                </a:lnTo>
                <a:close/>
              </a:path>
              <a:path w="2134870" h="411479">
                <a:moveTo>
                  <a:pt x="2073402" y="369823"/>
                </a:moveTo>
                <a:lnTo>
                  <a:pt x="2060858" y="367584"/>
                </a:lnTo>
                <a:lnTo>
                  <a:pt x="2058644" y="380043"/>
                </a:lnTo>
                <a:lnTo>
                  <a:pt x="2071116" y="382269"/>
                </a:lnTo>
                <a:lnTo>
                  <a:pt x="2073402" y="369823"/>
                </a:lnTo>
                <a:close/>
              </a:path>
              <a:path w="2134870" h="411479">
                <a:moveTo>
                  <a:pt x="2134743" y="387222"/>
                </a:moveTo>
                <a:lnTo>
                  <a:pt x="2066417" y="336295"/>
                </a:lnTo>
                <a:lnTo>
                  <a:pt x="2060858" y="367584"/>
                </a:lnTo>
                <a:lnTo>
                  <a:pt x="2073402" y="369823"/>
                </a:lnTo>
                <a:lnTo>
                  <a:pt x="2073402" y="405348"/>
                </a:lnTo>
                <a:lnTo>
                  <a:pt x="2134743" y="387222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183772" y="4675012"/>
            <a:ext cx="2059305" cy="557530"/>
          </a:xfrm>
          <a:custGeom>
            <a:avLst/>
            <a:gdLst/>
            <a:ahLst/>
            <a:cxnLst/>
            <a:rect l="l" t="t" r="r" b="b"/>
            <a:pathLst>
              <a:path w="2059304" h="557529">
                <a:moveTo>
                  <a:pt x="1986862" y="43085"/>
                </a:moveTo>
                <a:lnTo>
                  <a:pt x="1983674" y="30737"/>
                </a:lnTo>
                <a:lnTo>
                  <a:pt x="0" y="545083"/>
                </a:lnTo>
                <a:lnTo>
                  <a:pt x="3301" y="557276"/>
                </a:lnTo>
                <a:lnTo>
                  <a:pt x="1986862" y="43085"/>
                </a:lnTo>
                <a:close/>
              </a:path>
              <a:path w="2059304" h="557529">
                <a:moveTo>
                  <a:pt x="2059051" y="17779"/>
                </a:moveTo>
                <a:lnTo>
                  <a:pt x="1975739" y="0"/>
                </a:lnTo>
                <a:lnTo>
                  <a:pt x="1983674" y="30737"/>
                </a:lnTo>
                <a:lnTo>
                  <a:pt x="1995932" y="27558"/>
                </a:lnTo>
                <a:lnTo>
                  <a:pt x="1999233" y="39877"/>
                </a:lnTo>
                <a:lnTo>
                  <a:pt x="1999233" y="69912"/>
                </a:lnTo>
                <a:lnTo>
                  <a:pt x="2059051" y="17779"/>
                </a:lnTo>
                <a:close/>
              </a:path>
              <a:path w="2059304" h="557529">
                <a:moveTo>
                  <a:pt x="1999233" y="39877"/>
                </a:moveTo>
                <a:lnTo>
                  <a:pt x="1995932" y="27558"/>
                </a:lnTo>
                <a:lnTo>
                  <a:pt x="1983674" y="30737"/>
                </a:lnTo>
                <a:lnTo>
                  <a:pt x="1986862" y="43085"/>
                </a:lnTo>
                <a:lnTo>
                  <a:pt x="1999233" y="39877"/>
                </a:lnTo>
                <a:close/>
              </a:path>
              <a:path w="2059304" h="557529">
                <a:moveTo>
                  <a:pt x="1999233" y="69912"/>
                </a:moveTo>
                <a:lnTo>
                  <a:pt x="1999233" y="39877"/>
                </a:lnTo>
                <a:lnTo>
                  <a:pt x="1986862" y="43085"/>
                </a:lnTo>
                <a:lnTo>
                  <a:pt x="1994789" y="73786"/>
                </a:lnTo>
                <a:lnTo>
                  <a:pt x="1999233" y="69912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183772" y="5220093"/>
            <a:ext cx="2059305" cy="557530"/>
          </a:xfrm>
          <a:custGeom>
            <a:avLst/>
            <a:gdLst/>
            <a:ahLst/>
            <a:cxnLst/>
            <a:rect l="l" t="t" r="r" b="b"/>
            <a:pathLst>
              <a:path w="2059304" h="557529">
                <a:moveTo>
                  <a:pt x="1986862" y="514190"/>
                </a:moveTo>
                <a:lnTo>
                  <a:pt x="3301" y="0"/>
                </a:lnTo>
                <a:lnTo>
                  <a:pt x="0" y="12192"/>
                </a:lnTo>
                <a:lnTo>
                  <a:pt x="1983674" y="526538"/>
                </a:lnTo>
                <a:lnTo>
                  <a:pt x="1986862" y="514190"/>
                </a:lnTo>
                <a:close/>
              </a:path>
              <a:path w="2059304" h="557529">
                <a:moveTo>
                  <a:pt x="1999233" y="552261"/>
                </a:moveTo>
                <a:lnTo>
                  <a:pt x="1999233" y="517397"/>
                </a:lnTo>
                <a:lnTo>
                  <a:pt x="1995932" y="529716"/>
                </a:lnTo>
                <a:lnTo>
                  <a:pt x="1983674" y="526538"/>
                </a:lnTo>
                <a:lnTo>
                  <a:pt x="1975739" y="557276"/>
                </a:lnTo>
                <a:lnTo>
                  <a:pt x="1999233" y="552261"/>
                </a:lnTo>
                <a:close/>
              </a:path>
              <a:path w="2059304" h="557529">
                <a:moveTo>
                  <a:pt x="1999233" y="517397"/>
                </a:moveTo>
                <a:lnTo>
                  <a:pt x="1986862" y="514190"/>
                </a:lnTo>
                <a:lnTo>
                  <a:pt x="1983674" y="526538"/>
                </a:lnTo>
                <a:lnTo>
                  <a:pt x="1995932" y="529716"/>
                </a:lnTo>
                <a:lnTo>
                  <a:pt x="1999233" y="517397"/>
                </a:lnTo>
                <a:close/>
              </a:path>
              <a:path w="2059304" h="557529">
                <a:moveTo>
                  <a:pt x="2059051" y="539495"/>
                </a:moveTo>
                <a:lnTo>
                  <a:pt x="1994789" y="483488"/>
                </a:lnTo>
                <a:lnTo>
                  <a:pt x="1986862" y="514190"/>
                </a:lnTo>
                <a:lnTo>
                  <a:pt x="1999233" y="517397"/>
                </a:lnTo>
                <a:lnTo>
                  <a:pt x="1999233" y="552261"/>
                </a:lnTo>
                <a:lnTo>
                  <a:pt x="2059051" y="539495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83388" y="2775729"/>
            <a:ext cx="2059939" cy="704215"/>
          </a:xfrm>
          <a:custGeom>
            <a:avLst/>
            <a:gdLst/>
            <a:ahLst/>
            <a:cxnLst/>
            <a:rect l="l" t="t" r="r" b="b"/>
            <a:pathLst>
              <a:path w="2059940" h="704214">
                <a:moveTo>
                  <a:pt x="1989197" y="42206"/>
                </a:moveTo>
                <a:lnTo>
                  <a:pt x="1985178" y="30169"/>
                </a:lnTo>
                <a:lnTo>
                  <a:pt x="0" y="691896"/>
                </a:lnTo>
                <a:lnTo>
                  <a:pt x="4063" y="703834"/>
                </a:lnTo>
                <a:lnTo>
                  <a:pt x="1989197" y="42206"/>
                </a:lnTo>
                <a:close/>
              </a:path>
              <a:path w="2059940" h="704214">
                <a:moveTo>
                  <a:pt x="2059432" y="12065"/>
                </a:moveTo>
                <a:lnTo>
                  <a:pt x="1975103" y="0"/>
                </a:lnTo>
                <a:lnTo>
                  <a:pt x="1985178" y="30169"/>
                </a:lnTo>
                <a:lnTo>
                  <a:pt x="1997202" y="26162"/>
                </a:lnTo>
                <a:lnTo>
                  <a:pt x="2001139" y="38227"/>
                </a:lnTo>
                <a:lnTo>
                  <a:pt x="2001139" y="70358"/>
                </a:lnTo>
                <a:lnTo>
                  <a:pt x="2059432" y="12065"/>
                </a:lnTo>
                <a:close/>
              </a:path>
              <a:path w="2059940" h="704214">
                <a:moveTo>
                  <a:pt x="2001139" y="38227"/>
                </a:moveTo>
                <a:lnTo>
                  <a:pt x="1997202" y="26162"/>
                </a:lnTo>
                <a:lnTo>
                  <a:pt x="1985178" y="30169"/>
                </a:lnTo>
                <a:lnTo>
                  <a:pt x="1989197" y="42206"/>
                </a:lnTo>
                <a:lnTo>
                  <a:pt x="2001139" y="38227"/>
                </a:lnTo>
                <a:close/>
              </a:path>
              <a:path w="2059940" h="704214">
                <a:moveTo>
                  <a:pt x="2001139" y="70358"/>
                </a:moveTo>
                <a:lnTo>
                  <a:pt x="2001139" y="38227"/>
                </a:lnTo>
                <a:lnTo>
                  <a:pt x="1989197" y="42206"/>
                </a:lnTo>
                <a:lnTo>
                  <a:pt x="1999233" y="72263"/>
                </a:lnTo>
                <a:lnTo>
                  <a:pt x="2001139" y="70358"/>
                </a:lnTo>
                <a:close/>
              </a:path>
            </a:pathLst>
          </a:custGeom>
          <a:solidFill>
            <a:srgbClr val="02A3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1311158" y="737237"/>
            <a:ext cx="5916930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10" dirty="0">
                <a:solidFill>
                  <a:srgbClr val="009ECE"/>
                </a:solidFill>
              </a:rPr>
              <a:t>Cohort study </a:t>
            </a:r>
            <a:r>
              <a:rPr sz="3400" spc="-5" dirty="0">
                <a:solidFill>
                  <a:srgbClr val="009ECE"/>
                </a:solidFill>
              </a:rPr>
              <a:t>– </a:t>
            </a:r>
            <a:r>
              <a:rPr sz="3400" spc="-10" dirty="0">
                <a:solidFill>
                  <a:srgbClr val="009ECE"/>
                </a:solidFill>
              </a:rPr>
              <a:t>prospective</a:t>
            </a:r>
            <a:r>
              <a:rPr sz="3400" dirty="0">
                <a:solidFill>
                  <a:srgbClr val="009ECE"/>
                </a:solidFill>
              </a:rPr>
              <a:t> </a:t>
            </a:r>
            <a:r>
              <a:rPr sz="3400" spc="-10" dirty="0">
                <a:solidFill>
                  <a:srgbClr val="009ECE"/>
                </a:solidFill>
              </a:rPr>
              <a:t>study</a:t>
            </a:r>
            <a:endParaRPr sz="34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9720" y="6910922"/>
            <a:ext cx="1047115" cy="16606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November 25,</a:t>
            </a:r>
            <a:r>
              <a:rPr sz="1000" spc="-21" dirty="0">
                <a:solidFill>
                  <a:srgbClr val="9A9D9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2015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92668" y="6902688"/>
            <a:ext cx="160020" cy="16451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dirty="0">
                <a:solidFill>
                  <a:srgbClr val="7F7F7E"/>
                </a:solidFill>
                <a:latin typeface="Trebuchet MS"/>
                <a:cs typeface="Trebuchet MS"/>
              </a:rPr>
              <a:t>63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715" y="737237"/>
            <a:ext cx="3780791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10" dirty="0">
                <a:solidFill>
                  <a:srgbClr val="009ECE"/>
                </a:solidFill>
              </a:rPr>
              <a:t>Experimental</a:t>
            </a:r>
            <a:r>
              <a:rPr sz="3400" spc="-15" dirty="0">
                <a:solidFill>
                  <a:srgbClr val="009ECE"/>
                </a:solidFill>
              </a:rPr>
              <a:t> </a:t>
            </a:r>
            <a:r>
              <a:rPr sz="3400" spc="-10" dirty="0">
                <a:solidFill>
                  <a:srgbClr val="009ECE"/>
                </a:solidFill>
              </a:rPr>
              <a:t>studies</a:t>
            </a:r>
            <a:endParaRPr sz="3400"/>
          </a:p>
        </p:txBody>
      </p:sp>
      <p:sp>
        <p:nvSpPr>
          <p:cNvPr id="6" name="object 6"/>
          <p:cNvSpPr txBox="1"/>
          <p:nvPr/>
        </p:nvSpPr>
        <p:spPr>
          <a:xfrm>
            <a:off x="1219719" y="1652528"/>
            <a:ext cx="7947025" cy="2131315"/>
          </a:xfrm>
          <a:prstGeom prst="rect">
            <a:avLst/>
          </a:prstGeom>
        </p:spPr>
        <p:txBody>
          <a:bodyPr vert="horz" wrap="square" lIns="0" tIns="104103" rIns="0" bIns="0" rtlCol="0">
            <a:spAutoFit/>
          </a:bodyPr>
          <a:lstStyle/>
          <a:p>
            <a:pPr marL="355472" indent="-343412">
              <a:spcBef>
                <a:spcPts val="819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Interaction</a:t>
            </a:r>
            <a:endParaRPr sz="3000">
              <a:latin typeface="Calibri"/>
              <a:cs typeface="Calibri"/>
            </a:endParaRPr>
          </a:p>
          <a:p>
            <a:pPr marL="355472" indent="-343412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goal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is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complete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control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over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all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aspects</a:t>
            </a:r>
            <a:endParaRPr sz="3000">
              <a:latin typeface="Calibri"/>
              <a:cs typeface="Calibri"/>
            </a:endParaRPr>
          </a:p>
          <a:p>
            <a:pPr marL="355472" marR="5080" indent="-343412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Aiming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at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isolating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 phenomenon </a:t>
            </a:r>
            <a:r>
              <a:rPr sz="3000" spc="-25" dirty="0">
                <a:solidFill>
                  <a:srgbClr val="231F20"/>
                </a:solidFill>
                <a:latin typeface="Calibri"/>
                <a:cs typeface="Calibri"/>
              </a:rPr>
              <a:t>investigated 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by correcting </a:t>
            </a:r>
            <a:r>
              <a:rPr sz="3000" spc="-25" dirty="0">
                <a:solidFill>
                  <a:srgbClr val="231F20"/>
                </a:solidFill>
                <a:latin typeface="Calibri"/>
                <a:cs typeface="Calibri"/>
              </a:rPr>
              <a:t>for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other</a:t>
            </a:r>
            <a:r>
              <a:rPr sz="3000" spc="21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25" dirty="0">
                <a:solidFill>
                  <a:srgbClr val="231F20"/>
                </a:solidFill>
                <a:latin typeface="Calibri"/>
                <a:cs typeface="Calibri"/>
              </a:rPr>
              <a:t>factors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25205" y="4078617"/>
            <a:ext cx="2748695" cy="24550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219720" y="6910922"/>
            <a:ext cx="1047115" cy="166067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November 25,</a:t>
            </a:r>
            <a:r>
              <a:rPr sz="1000" spc="-21" dirty="0">
                <a:solidFill>
                  <a:srgbClr val="9A9D9F"/>
                </a:solidFill>
                <a:latin typeface="Calibri"/>
                <a:cs typeface="Calibri"/>
              </a:rPr>
              <a:t> </a:t>
            </a:r>
            <a:r>
              <a:rPr sz="1000" spc="-5" dirty="0">
                <a:solidFill>
                  <a:srgbClr val="9A9D9F"/>
                </a:solidFill>
                <a:latin typeface="Calibri"/>
                <a:cs typeface="Calibri"/>
              </a:rPr>
              <a:t>2015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392668" y="6902688"/>
            <a:ext cx="160020" cy="164510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1000" dirty="0">
                <a:solidFill>
                  <a:srgbClr val="7F7F7E"/>
                </a:solidFill>
                <a:latin typeface="Trebuchet MS"/>
                <a:cs typeface="Trebuchet MS"/>
              </a:rPr>
              <a:t>64</a:t>
            </a:r>
            <a:endParaRPr sz="10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19719" y="737237"/>
            <a:ext cx="4230371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10" dirty="0">
                <a:solidFill>
                  <a:srgbClr val="009ECE"/>
                </a:solidFill>
              </a:rPr>
              <a:t>Controlled clinical</a:t>
            </a:r>
            <a:r>
              <a:rPr sz="3400" spc="-5" dirty="0">
                <a:solidFill>
                  <a:srgbClr val="009ECE"/>
                </a:solidFill>
              </a:rPr>
              <a:t> trials</a:t>
            </a:r>
            <a:endParaRPr sz="3400"/>
          </a:p>
        </p:txBody>
      </p:sp>
      <p:sp>
        <p:nvSpPr>
          <p:cNvPr id="6" name="object 6"/>
          <p:cNvSpPr txBox="1"/>
          <p:nvPr/>
        </p:nvSpPr>
        <p:spPr>
          <a:xfrm>
            <a:off x="1216668" y="1867413"/>
            <a:ext cx="4650740" cy="2682748"/>
          </a:xfrm>
          <a:prstGeom prst="rect">
            <a:avLst/>
          </a:prstGeom>
        </p:spPr>
        <p:txBody>
          <a:bodyPr vert="horz" wrap="square" lIns="0" tIns="104103" rIns="0" bIns="0" rtlCol="0">
            <a:spAutoFit/>
          </a:bodyPr>
          <a:lstStyle/>
          <a:p>
            <a:pPr marL="355472" indent="-342778">
              <a:spcBef>
                <a:spcPts val="819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Follow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patients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over</a:t>
            </a:r>
            <a:r>
              <a:rPr sz="3000" spc="-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time</a:t>
            </a:r>
            <a:endParaRPr sz="3000">
              <a:latin typeface="Calibri"/>
              <a:cs typeface="Calibri"/>
            </a:endParaRPr>
          </a:p>
          <a:p>
            <a:pPr marL="355472" marR="5080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Comparing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</a:t>
            </a:r>
            <a:r>
              <a:rPr sz="3000" spc="-5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intervention  group </a:t>
            </a: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with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control</a:t>
            </a:r>
            <a:r>
              <a:rPr sz="3000" spc="-4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group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Randomizing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technices</a:t>
            </a:r>
            <a:endParaRPr sz="3000">
              <a:latin typeface="Calibri"/>
              <a:cs typeface="Calibri"/>
            </a:endParaRPr>
          </a:p>
          <a:p>
            <a:pPr marL="355472" indent="-342778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4839" algn="l"/>
                <a:tab pos="355472" algn="l"/>
              </a:tabLst>
            </a:pP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Blinding?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860566" y="1762125"/>
            <a:ext cx="2218944" cy="40294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75220" y="349377"/>
            <a:ext cx="9144012" cy="6821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156223" y="2335151"/>
            <a:ext cx="4468381" cy="37810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77223" y="802082"/>
            <a:ext cx="3938904" cy="503983"/>
          </a:xfrm>
          <a:prstGeom prst="rect">
            <a:avLst/>
          </a:prstGeom>
        </p:spPr>
        <p:txBody>
          <a:bodyPr vert="horz" wrap="square" lIns="0" tIns="11429" rIns="0" bIns="0" rtlCol="0">
            <a:spAutoFit/>
          </a:bodyPr>
          <a:lstStyle/>
          <a:p>
            <a:pPr marL="12696">
              <a:spcBef>
                <a:spcPts val="90"/>
              </a:spcBef>
            </a:pPr>
            <a:r>
              <a:rPr sz="2700" dirty="0">
                <a:latin typeface="Trebuchet MS"/>
                <a:cs typeface="Trebuchet MS"/>
              </a:rPr>
              <a:t>Wh</a:t>
            </a:r>
            <a:r>
              <a:rPr dirty="0"/>
              <a:t>at </a:t>
            </a:r>
            <a:r>
              <a:rPr spc="-5" dirty="0"/>
              <a:t>is </a:t>
            </a:r>
            <a:r>
              <a:rPr spc="-15" dirty="0"/>
              <a:t>good</a:t>
            </a:r>
            <a:r>
              <a:rPr spc="-35" dirty="0"/>
              <a:t> </a:t>
            </a:r>
            <a:r>
              <a:rPr spc="-21" dirty="0"/>
              <a:t>research?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78749" y="2003052"/>
            <a:ext cx="8253095" cy="2938607"/>
          </a:xfrm>
          <a:prstGeom prst="rect">
            <a:avLst/>
          </a:prstGeom>
        </p:spPr>
        <p:txBody>
          <a:bodyPr vert="horz" wrap="square" lIns="0" tIns="50147" rIns="0" bIns="0" rtlCol="0">
            <a:spAutoFit/>
          </a:bodyPr>
          <a:lstStyle/>
          <a:p>
            <a:pPr marL="355472" marR="376422" indent="-342778">
              <a:lnSpc>
                <a:spcPts val="3679"/>
              </a:lnSpc>
              <a:spcBef>
                <a:spcPts val="395"/>
              </a:spcBef>
              <a:buClr>
                <a:srgbClr val="009BCC"/>
              </a:buClr>
              <a:buFont typeface="Wingdings"/>
              <a:buChar char=""/>
              <a:tabLst>
                <a:tab pos="355472" algn="l"/>
              </a:tabLst>
            </a:pPr>
            <a:r>
              <a:rPr sz="3200" spc="-15" dirty="0">
                <a:solidFill>
                  <a:srgbClr val="211E0F"/>
                </a:solidFill>
                <a:latin typeface="Calibri"/>
                <a:cs typeface="Calibri"/>
              </a:rPr>
              <a:t>Research </a:t>
            </a: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is producing </a:t>
            </a:r>
            <a:r>
              <a:rPr sz="3200" b="1" spc="-15" dirty="0">
                <a:solidFill>
                  <a:srgbClr val="211E0F"/>
                </a:solidFill>
                <a:latin typeface="Calibri"/>
                <a:cs typeface="Calibri"/>
              </a:rPr>
              <a:t>new understanding </a:t>
            </a:r>
            <a:r>
              <a:rPr sz="3200" b="1" spc="-10" dirty="0">
                <a:solidFill>
                  <a:srgbClr val="211E0F"/>
                </a:solidFill>
                <a:latin typeface="Calibri"/>
                <a:cs typeface="Calibri"/>
              </a:rPr>
              <a:t>of  reality</a:t>
            </a: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 by </a:t>
            </a:r>
            <a:r>
              <a:rPr sz="3200" spc="-21" dirty="0">
                <a:solidFill>
                  <a:srgbClr val="211E0F"/>
                </a:solidFill>
                <a:latin typeface="Calibri"/>
                <a:cs typeface="Calibri"/>
              </a:rPr>
              <a:t>“cultivating”</a:t>
            </a:r>
            <a:r>
              <a:rPr sz="3200" spc="-3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200" spc="-15" dirty="0">
                <a:solidFill>
                  <a:srgbClr val="211E0F"/>
                </a:solidFill>
                <a:latin typeface="Calibri"/>
                <a:cs typeface="Calibri"/>
              </a:rPr>
              <a:t>facts.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25"/>
              </a:spcBef>
              <a:buClr>
                <a:srgbClr val="009BCC"/>
              </a:buClr>
              <a:buFont typeface="Wingdings"/>
              <a:buChar char=""/>
            </a:pPr>
            <a:endParaRPr sz="2500" dirty="0">
              <a:latin typeface="Times New Roman"/>
              <a:cs typeface="Times New Roman"/>
            </a:endParaRPr>
          </a:p>
          <a:p>
            <a:pPr marL="355472" marR="1093081" indent="-342778">
              <a:lnSpc>
                <a:spcPts val="3679"/>
              </a:lnSpc>
              <a:buClr>
                <a:srgbClr val="009BCC"/>
              </a:buClr>
              <a:buFont typeface="Wingdings"/>
              <a:buChar char=""/>
              <a:tabLst>
                <a:tab pos="355472" algn="l"/>
              </a:tabLst>
            </a:pPr>
            <a:r>
              <a:rPr sz="3200" spc="-15" dirty="0">
                <a:solidFill>
                  <a:srgbClr val="211E0F"/>
                </a:solidFill>
                <a:latin typeface="Calibri"/>
                <a:cs typeface="Calibri"/>
              </a:rPr>
              <a:t>Research </a:t>
            </a:r>
            <a:r>
              <a:rPr sz="3200" spc="-10" dirty="0">
                <a:solidFill>
                  <a:srgbClr val="211E0F"/>
                </a:solidFill>
                <a:latin typeface="Calibri"/>
                <a:cs typeface="Calibri"/>
              </a:rPr>
              <a:t>provides simple  </a:t>
            </a:r>
            <a:r>
              <a:rPr sz="3200" spc="-25" dirty="0">
                <a:solidFill>
                  <a:srgbClr val="211E0F"/>
                </a:solidFill>
                <a:latin typeface="Calibri"/>
                <a:cs typeface="Calibri"/>
              </a:rPr>
              <a:t>statements </a:t>
            </a:r>
            <a:r>
              <a:rPr sz="3200" spc="-5" dirty="0">
                <a:solidFill>
                  <a:srgbClr val="211E0F"/>
                </a:solidFill>
                <a:latin typeface="Calibri"/>
                <a:cs typeface="Calibri"/>
              </a:rPr>
              <a:t>with</a:t>
            </a:r>
            <a:r>
              <a:rPr sz="3200" spc="2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3200" b="1" spc="-15" dirty="0">
                <a:solidFill>
                  <a:srgbClr val="211E0F"/>
                </a:solidFill>
                <a:latin typeface="Calibri"/>
                <a:cs typeface="Calibri"/>
              </a:rPr>
              <a:t>generalizability</a:t>
            </a:r>
            <a:endParaRPr sz="3200" dirty="0">
              <a:latin typeface="Calibri"/>
              <a:cs typeface="Calibri"/>
            </a:endParaRPr>
          </a:p>
          <a:p>
            <a:pPr marL="0" marR="5080" lvl="1" algn="r">
              <a:spcBef>
                <a:spcPts val="2820"/>
              </a:spcBef>
              <a:buClr>
                <a:srgbClr val="009BCC"/>
              </a:buClr>
              <a:tabLst>
                <a:tab pos="342143" algn="l"/>
                <a:tab pos="343412" algn="l"/>
              </a:tabLst>
            </a:pPr>
            <a:r>
              <a:rPr sz="1600" i="1" dirty="0">
                <a:solidFill>
                  <a:srgbClr val="211E0F"/>
                </a:solidFill>
                <a:latin typeface="Calibri"/>
                <a:cs typeface="Calibri"/>
              </a:rPr>
              <a:t>Albert Einstein </a:t>
            </a:r>
            <a:r>
              <a:rPr sz="1600" i="1" spc="5" dirty="0">
                <a:solidFill>
                  <a:srgbClr val="211E0F"/>
                </a:solidFill>
                <a:latin typeface="Calibri"/>
                <a:cs typeface="Calibri"/>
              </a:rPr>
              <a:t>(1879 </a:t>
            </a:r>
            <a:r>
              <a:rPr sz="1600" i="1" dirty="0">
                <a:solidFill>
                  <a:srgbClr val="211E0F"/>
                </a:solidFill>
                <a:latin typeface="Calibri"/>
                <a:cs typeface="Calibri"/>
              </a:rPr>
              <a:t>1955</a:t>
            </a:r>
            <a:r>
              <a:rPr lang="en-US" sz="1600" i="1" dirty="0">
                <a:solidFill>
                  <a:srgbClr val="211E0F"/>
                </a:solidFill>
                <a:latin typeface="Calibri"/>
                <a:cs typeface="Calibri"/>
              </a:rPr>
              <a:t>)       </a:t>
            </a:r>
            <a:endParaRPr sz="1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0585" y="835025"/>
            <a:ext cx="8340864" cy="17653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67830" y="855348"/>
            <a:ext cx="8242301" cy="16748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67829" y="855344"/>
            <a:ext cx="8246744" cy="1675130"/>
          </a:xfrm>
          <a:custGeom>
            <a:avLst/>
            <a:gdLst/>
            <a:ahLst/>
            <a:cxnLst/>
            <a:rect l="l" t="t" r="r" b="b"/>
            <a:pathLst>
              <a:path w="8246745" h="1675130">
                <a:moveTo>
                  <a:pt x="0" y="837438"/>
                </a:moveTo>
                <a:lnTo>
                  <a:pt x="5968" y="791988"/>
                </a:lnTo>
                <a:lnTo>
                  <a:pt x="23670" y="747172"/>
                </a:lnTo>
                <a:lnTo>
                  <a:pt x="52802" y="703051"/>
                </a:lnTo>
                <a:lnTo>
                  <a:pt x="78423" y="674054"/>
                </a:lnTo>
                <a:lnTo>
                  <a:pt x="108899" y="645411"/>
                </a:lnTo>
                <a:lnTo>
                  <a:pt x="144139" y="617141"/>
                </a:lnTo>
                <a:lnTo>
                  <a:pt x="184053" y="589263"/>
                </a:lnTo>
                <a:lnTo>
                  <a:pt x="228552" y="561794"/>
                </a:lnTo>
                <a:lnTo>
                  <a:pt x="277544" y="534752"/>
                </a:lnTo>
                <a:lnTo>
                  <a:pt x="330941" y="508157"/>
                </a:lnTo>
                <a:lnTo>
                  <a:pt x="388651" y="482026"/>
                </a:lnTo>
                <a:lnTo>
                  <a:pt x="450585" y="456378"/>
                </a:lnTo>
                <a:lnTo>
                  <a:pt x="516652" y="431231"/>
                </a:lnTo>
                <a:lnTo>
                  <a:pt x="586763" y="406603"/>
                </a:lnTo>
                <a:lnTo>
                  <a:pt x="623306" y="394489"/>
                </a:lnTo>
                <a:lnTo>
                  <a:pt x="660826" y="382513"/>
                </a:lnTo>
                <a:lnTo>
                  <a:pt x="699313" y="370675"/>
                </a:lnTo>
                <a:lnTo>
                  <a:pt x="738753" y="358978"/>
                </a:lnTo>
                <a:lnTo>
                  <a:pt x="779138" y="347425"/>
                </a:lnTo>
                <a:lnTo>
                  <a:pt x="820453" y="336018"/>
                </a:lnTo>
                <a:lnTo>
                  <a:pt x="862690" y="324759"/>
                </a:lnTo>
                <a:lnTo>
                  <a:pt x="905836" y="313650"/>
                </a:lnTo>
                <a:lnTo>
                  <a:pt x="949881" y="302694"/>
                </a:lnTo>
                <a:lnTo>
                  <a:pt x="994812" y="291893"/>
                </a:lnTo>
                <a:lnTo>
                  <a:pt x="1040619" y="281250"/>
                </a:lnTo>
                <a:lnTo>
                  <a:pt x="1087290" y="270766"/>
                </a:lnTo>
                <a:lnTo>
                  <a:pt x="1134814" y="260443"/>
                </a:lnTo>
                <a:lnTo>
                  <a:pt x="1183181" y="250285"/>
                </a:lnTo>
                <a:lnTo>
                  <a:pt x="1232377" y="240293"/>
                </a:lnTo>
                <a:lnTo>
                  <a:pt x="1282393" y="230470"/>
                </a:lnTo>
                <a:lnTo>
                  <a:pt x="1333218" y="220818"/>
                </a:lnTo>
                <a:lnTo>
                  <a:pt x="1384839" y="211340"/>
                </a:lnTo>
                <a:lnTo>
                  <a:pt x="1437245" y="202036"/>
                </a:lnTo>
                <a:lnTo>
                  <a:pt x="1490426" y="192911"/>
                </a:lnTo>
                <a:lnTo>
                  <a:pt x="1544369" y="183966"/>
                </a:lnTo>
                <a:lnTo>
                  <a:pt x="1599065" y="175203"/>
                </a:lnTo>
                <a:lnTo>
                  <a:pt x="1654500" y="166625"/>
                </a:lnTo>
                <a:lnTo>
                  <a:pt x="1710665" y="158234"/>
                </a:lnTo>
                <a:lnTo>
                  <a:pt x="1767548" y="150032"/>
                </a:lnTo>
                <a:lnTo>
                  <a:pt x="1825138" y="142022"/>
                </a:lnTo>
                <a:lnTo>
                  <a:pt x="1883423" y="134206"/>
                </a:lnTo>
                <a:lnTo>
                  <a:pt x="1942392" y="126586"/>
                </a:lnTo>
                <a:lnTo>
                  <a:pt x="2002034" y="119164"/>
                </a:lnTo>
                <a:lnTo>
                  <a:pt x="2062337" y="111943"/>
                </a:lnTo>
                <a:lnTo>
                  <a:pt x="2123291" y="104925"/>
                </a:lnTo>
                <a:lnTo>
                  <a:pt x="2184884" y="98113"/>
                </a:lnTo>
                <a:lnTo>
                  <a:pt x="2247104" y="91508"/>
                </a:lnTo>
                <a:lnTo>
                  <a:pt x="2309942" y="85112"/>
                </a:lnTo>
                <a:lnTo>
                  <a:pt x="2373384" y="78929"/>
                </a:lnTo>
                <a:lnTo>
                  <a:pt x="2437420" y="72961"/>
                </a:lnTo>
                <a:lnTo>
                  <a:pt x="2502039" y="67209"/>
                </a:lnTo>
                <a:lnTo>
                  <a:pt x="2567230" y="61676"/>
                </a:lnTo>
                <a:lnTo>
                  <a:pt x="2632981" y="56365"/>
                </a:lnTo>
                <a:lnTo>
                  <a:pt x="2699280" y="51277"/>
                </a:lnTo>
                <a:lnTo>
                  <a:pt x="2766117" y="46415"/>
                </a:lnTo>
                <a:lnTo>
                  <a:pt x="2833481" y="41781"/>
                </a:lnTo>
                <a:lnTo>
                  <a:pt x="2901360" y="37378"/>
                </a:lnTo>
                <a:lnTo>
                  <a:pt x="2969743" y="33208"/>
                </a:lnTo>
                <a:lnTo>
                  <a:pt x="3038618" y="29272"/>
                </a:lnTo>
                <a:lnTo>
                  <a:pt x="3107974" y="25574"/>
                </a:lnTo>
                <a:lnTo>
                  <a:pt x="3177801" y="22115"/>
                </a:lnTo>
                <a:lnTo>
                  <a:pt x="3248086" y="18899"/>
                </a:lnTo>
                <a:lnTo>
                  <a:pt x="3318819" y="15926"/>
                </a:lnTo>
                <a:lnTo>
                  <a:pt x="3389988" y="13200"/>
                </a:lnTo>
                <a:lnTo>
                  <a:pt x="3461582" y="10723"/>
                </a:lnTo>
                <a:lnTo>
                  <a:pt x="3533590" y="8497"/>
                </a:lnTo>
                <a:lnTo>
                  <a:pt x="3606000" y="6524"/>
                </a:lnTo>
                <a:lnTo>
                  <a:pt x="3678802" y="4807"/>
                </a:lnTo>
                <a:lnTo>
                  <a:pt x="3751983" y="3347"/>
                </a:lnTo>
                <a:lnTo>
                  <a:pt x="3825533" y="2148"/>
                </a:lnTo>
                <a:lnTo>
                  <a:pt x="3899440" y="1212"/>
                </a:lnTo>
                <a:lnTo>
                  <a:pt x="3973694" y="540"/>
                </a:lnTo>
                <a:lnTo>
                  <a:pt x="4048282" y="135"/>
                </a:lnTo>
                <a:lnTo>
                  <a:pt x="4123194" y="0"/>
                </a:lnTo>
                <a:lnTo>
                  <a:pt x="4198106" y="135"/>
                </a:lnTo>
                <a:lnTo>
                  <a:pt x="4272694" y="540"/>
                </a:lnTo>
                <a:lnTo>
                  <a:pt x="4346947" y="1212"/>
                </a:lnTo>
                <a:lnTo>
                  <a:pt x="4420854" y="2148"/>
                </a:lnTo>
                <a:lnTo>
                  <a:pt x="4494403" y="3347"/>
                </a:lnTo>
                <a:lnTo>
                  <a:pt x="4567584" y="4807"/>
                </a:lnTo>
                <a:lnTo>
                  <a:pt x="4640385" y="6524"/>
                </a:lnTo>
                <a:lnTo>
                  <a:pt x="4712795" y="8497"/>
                </a:lnTo>
                <a:lnTo>
                  <a:pt x="4784803" y="10723"/>
                </a:lnTo>
                <a:lnTo>
                  <a:pt x="4856397" y="13200"/>
                </a:lnTo>
                <a:lnTo>
                  <a:pt x="4927565" y="15926"/>
                </a:lnTo>
                <a:lnTo>
                  <a:pt x="4998298" y="18899"/>
                </a:lnTo>
                <a:lnTo>
                  <a:pt x="5068583" y="22115"/>
                </a:lnTo>
                <a:lnTo>
                  <a:pt x="5138409" y="25574"/>
                </a:lnTo>
                <a:lnTo>
                  <a:pt x="5207765" y="29272"/>
                </a:lnTo>
                <a:lnTo>
                  <a:pt x="5276640" y="33208"/>
                </a:lnTo>
                <a:lnTo>
                  <a:pt x="5345023" y="37378"/>
                </a:lnTo>
                <a:lnTo>
                  <a:pt x="5412901" y="41781"/>
                </a:lnTo>
                <a:lnTo>
                  <a:pt x="5480265" y="46415"/>
                </a:lnTo>
                <a:lnTo>
                  <a:pt x="5547102" y="51277"/>
                </a:lnTo>
                <a:lnTo>
                  <a:pt x="5613401" y="56365"/>
                </a:lnTo>
                <a:lnTo>
                  <a:pt x="5679151" y="61676"/>
                </a:lnTo>
                <a:lnTo>
                  <a:pt x="5744342" y="67209"/>
                </a:lnTo>
                <a:lnTo>
                  <a:pt x="5808960" y="72961"/>
                </a:lnTo>
                <a:lnTo>
                  <a:pt x="5872997" y="78929"/>
                </a:lnTo>
                <a:lnTo>
                  <a:pt x="5936439" y="85112"/>
                </a:lnTo>
                <a:lnTo>
                  <a:pt x="5999276" y="91508"/>
                </a:lnTo>
                <a:lnTo>
                  <a:pt x="6061496" y="98113"/>
                </a:lnTo>
                <a:lnTo>
                  <a:pt x="6123089" y="104925"/>
                </a:lnTo>
                <a:lnTo>
                  <a:pt x="6184042" y="111943"/>
                </a:lnTo>
                <a:lnTo>
                  <a:pt x="6244346" y="119164"/>
                </a:lnTo>
                <a:lnTo>
                  <a:pt x="6303987" y="126586"/>
                </a:lnTo>
                <a:lnTo>
                  <a:pt x="6362956" y="134206"/>
                </a:lnTo>
                <a:lnTo>
                  <a:pt x="6421241" y="142022"/>
                </a:lnTo>
                <a:lnTo>
                  <a:pt x="6478830" y="150032"/>
                </a:lnTo>
                <a:lnTo>
                  <a:pt x="6535713" y="158234"/>
                </a:lnTo>
                <a:lnTo>
                  <a:pt x="6591878" y="166625"/>
                </a:lnTo>
                <a:lnTo>
                  <a:pt x="6647314" y="175203"/>
                </a:lnTo>
                <a:lnTo>
                  <a:pt x="6702009" y="183966"/>
                </a:lnTo>
                <a:lnTo>
                  <a:pt x="6755952" y="192911"/>
                </a:lnTo>
                <a:lnTo>
                  <a:pt x="6809133" y="202036"/>
                </a:lnTo>
                <a:lnTo>
                  <a:pt x="6861539" y="211340"/>
                </a:lnTo>
                <a:lnTo>
                  <a:pt x="6913160" y="220818"/>
                </a:lnTo>
                <a:lnTo>
                  <a:pt x="6963984" y="230470"/>
                </a:lnTo>
                <a:lnTo>
                  <a:pt x="7014000" y="240293"/>
                </a:lnTo>
                <a:lnTo>
                  <a:pt x="7063197" y="250285"/>
                </a:lnTo>
                <a:lnTo>
                  <a:pt x="7111563" y="260443"/>
                </a:lnTo>
                <a:lnTo>
                  <a:pt x="7159087" y="270766"/>
                </a:lnTo>
                <a:lnTo>
                  <a:pt x="7205758" y="281250"/>
                </a:lnTo>
                <a:lnTo>
                  <a:pt x="7251565" y="291893"/>
                </a:lnTo>
                <a:lnTo>
                  <a:pt x="7296496" y="302694"/>
                </a:lnTo>
                <a:lnTo>
                  <a:pt x="7340540" y="313650"/>
                </a:lnTo>
                <a:lnTo>
                  <a:pt x="7383686" y="324759"/>
                </a:lnTo>
                <a:lnTo>
                  <a:pt x="7425923" y="336018"/>
                </a:lnTo>
                <a:lnTo>
                  <a:pt x="7467239" y="347425"/>
                </a:lnTo>
                <a:lnTo>
                  <a:pt x="7507623" y="358978"/>
                </a:lnTo>
                <a:lnTo>
                  <a:pt x="7547064" y="370675"/>
                </a:lnTo>
                <a:lnTo>
                  <a:pt x="7585550" y="382513"/>
                </a:lnTo>
                <a:lnTo>
                  <a:pt x="7623070" y="394489"/>
                </a:lnTo>
                <a:lnTo>
                  <a:pt x="7659614" y="406603"/>
                </a:lnTo>
                <a:lnTo>
                  <a:pt x="7729724" y="431231"/>
                </a:lnTo>
                <a:lnTo>
                  <a:pt x="7795791" y="456378"/>
                </a:lnTo>
                <a:lnTo>
                  <a:pt x="7857725" y="482026"/>
                </a:lnTo>
                <a:lnTo>
                  <a:pt x="7915435" y="508157"/>
                </a:lnTo>
                <a:lnTo>
                  <a:pt x="7968832" y="534752"/>
                </a:lnTo>
                <a:lnTo>
                  <a:pt x="8017824" y="561794"/>
                </a:lnTo>
                <a:lnTo>
                  <a:pt x="8062323" y="589263"/>
                </a:lnTo>
                <a:lnTo>
                  <a:pt x="8102237" y="617141"/>
                </a:lnTo>
                <a:lnTo>
                  <a:pt x="8137477" y="645411"/>
                </a:lnTo>
                <a:lnTo>
                  <a:pt x="8167952" y="674054"/>
                </a:lnTo>
                <a:lnTo>
                  <a:pt x="8193573" y="703051"/>
                </a:lnTo>
                <a:lnTo>
                  <a:pt x="8222706" y="747172"/>
                </a:lnTo>
                <a:lnTo>
                  <a:pt x="8240408" y="791988"/>
                </a:lnTo>
                <a:lnTo>
                  <a:pt x="8246376" y="837438"/>
                </a:lnTo>
                <a:lnTo>
                  <a:pt x="8245709" y="852654"/>
                </a:lnTo>
                <a:lnTo>
                  <a:pt x="8235796" y="897899"/>
                </a:lnTo>
                <a:lnTo>
                  <a:pt x="8214250" y="942490"/>
                </a:lnTo>
                <a:lnTo>
                  <a:pt x="8181375" y="986365"/>
                </a:lnTo>
                <a:lnTo>
                  <a:pt x="8153316" y="1015188"/>
                </a:lnTo>
                <a:lnTo>
                  <a:pt x="8120447" y="1043646"/>
                </a:lnTo>
                <a:lnTo>
                  <a:pt x="8082858" y="1071723"/>
                </a:lnTo>
                <a:lnTo>
                  <a:pt x="8040641" y="1099399"/>
                </a:lnTo>
                <a:lnTo>
                  <a:pt x="7993884" y="1126657"/>
                </a:lnTo>
                <a:lnTo>
                  <a:pt x="7942678" y="1153477"/>
                </a:lnTo>
                <a:lnTo>
                  <a:pt x="7887114" y="1179843"/>
                </a:lnTo>
                <a:lnTo>
                  <a:pt x="7827281" y="1205735"/>
                </a:lnTo>
                <a:lnTo>
                  <a:pt x="7763269" y="1231134"/>
                </a:lnTo>
                <a:lnTo>
                  <a:pt x="7695169" y="1256024"/>
                </a:lnTo>
                <a:lnTo>
                  <a:pt x="7623070" y="1280386"/>
                </a:lnTo>
                <a:lnTo>
                  <a:pt x="7585550" y="1292362"/>
                </a:lnTo>
                <a:lnTo>
                  <a:pt x="7547064" y="1304200"/>
                </a:lnTo>
                <a:lnTo>
                  <a:pt x="7507623" y="1315897"/>
                </a:lnTo>
                <a:lnTo>
                  <a:pt x="7467239" y="1327450"/>
                </a:lnTo>
                <a:lnTo>
                  <a:pt x="7425923" y="1338857"/>
                </a:lnTo>
                <a:lnTo>
                  <a:pt x="7383686" y="1350116"/>
                </a:lnTo>
                <a:lnTo>
                  <a:pt x="7340540" y="1361225"/>
                </a:lnTo>
                <a:lnTo>
                  <a:pt x="7296496" y="1372181"/>
                </a:lnTo>
                <a:lnTo>
                  <a:pt x="7251565" y="1382982"/>
                </a:lnTo>
                <a:lnTo>
                  <a:pt x="7205758" y="1393625"/>
                </a:lnTo>
                <a:lnTo>
                  <a:pt x="7159087" y="1404109"/>
                </a:lnTo>
                <a:lnTo>
                  <a:pt x="7111563" y="1414432"/>
                </a:lnTo>
                <a:lnTo>
                  <a:pt x="7063197" y="1424590"/>
                </a:lnTo>
                <a:lnTo>
                  <a:pt x="7014000" y="1434582"/>
                </a:lnTo>
                <a:lnTo>
                  <a:pt x="6963984" y="1444405"/>
                </a:lnTo>
                <a:lnTo>
                  <a:pt x="6913160" y="1454057"/>
                </a:lnTo>
                <a:lnTo>
                  <a:pt x="6861539" y="1463535"/>
                </a:lnTo>
                <a:lnTo>
                  <a:pt x="6809133" y="1472839"/>
                </a:lnTo>
                <a:lnTo>
                  <a:pt x="6755952" y="1481964"/>
                </a:lnTo>
                <a:lnTo>
                  <a:pt x="6702009" y="1490909"/>
                </a:lnTo>
                <a:lnTo>
                  <a:pt x="6647314" y="1499672"/>
                </a:lnTo>
                <a:lnTo>
                  <a:pt x="6591878" y="1508250"/>
                </a:lnTo>
                <a:lnTo>
                  <a:pt x="6535713" y="1516641"/>
                </a:lnTo>
                <a:lnTo>
                  <a:pt x="6478830" y="1524843"/>
                </a:lnTo>
                <a:lnTo>
                  <a:pt x="6421241" y="1532853"/>
                </a:lnTo>
                <a:lnTo>
                  <a:pt x="6362956" y="1540669"/>
                </a:lnTo>
                <a:lnTo>
                  <a:pt x="6303987" y="1548289"/>
                </a:lnTo>
                <a:lnTo>
                  <a:pt x="6244346" y="1555711"/>
                </a:lnTo>
                <a:lnTo>
                  <a:pt x="6184042" y="1562932"/>
                </a:lnTo>
                <a:lnTo>
                  <a:pt x="6123089" y="1569950"/>
                </a:lnTo>
                <a:lnTo>
                  <a:pt x="6061496" y="1576762"/>
                </a:lnTo>
                <a:lnTo>
                  <a:pt x="5999276" y="1583367"/>
                </a:lnTo>
                <a:lnTo>
                  <a:pt x="5936439" y="1589763"/>
                </a:lnTo>
                <a:lnTo>
                  <a:pt x="5872997" y="1595946"/>
                </a:lnTo>
                <a:lnTo>
                  <a:pt x="5808960" y="1601914"/>
                </a:lnTo>
                <a:lnTo>
                  <a:pt x="5744342" y="1607666"/>
                </a:lnTo>
                <a:lnTo>
                  <a:pt x="5679151" y="1613199"/>
                </a:lnTo>
                <a:lnTo>
                  <a:pt x="5613401" y="1618510"/>
                </a:lnTo>
                <a:lnTo>
                  <a:pt x="5547102" y="1623598"/>
                </a:lnTo>
                <a:lnTo>
                  <a:pt x="5480265" y="1628460"/>
                </a:lnTo>
                <a:lnTo>
                  <a:pt x="5412901" y="1633094"/>
                </a:lnTo>
                <a:lnTo>
                  <a:pt x="5345023" y="1637497"/>
                </a:lnTo>
                <a:lnTo>
                  <a:pt x="5276640" y="1641667"/>
                </a:lnTo>
                <a:lnTo>
                  <a:pt x="5207765" y="1645603"/>
                </a:lnTo>
                <a:lnTo>
                  <a:pt x="5138409" y="1649301"/>
                </a:lnTo>
                <a:lnTo>
                  <a:pt x="5068583" y="1652760"/>
                </a:lnTo>
                <a:lnTo>
                  <a:pt x="4998298" y="1655976"/>
                </a:lnTo>
                <a:lnTo>
                  <a:pt x="4927565" y="1658949"/>
                </a:lnTo>
                <a:lnTo>
                  <a:pt x="4856397" y="1661675"/>
                </a:lnTo>
                <a:lnTo>
                  <a:pt x="4784803" y="1664152"/>
                </a:lnTo>
                <a:lnTo>
                  <a:pt x="4712795" y="1666378"/>
                </a:lnTo>
                <a:lnTo>
                  <a:pt x="4640385" y="1668351"/>
                </a:lnTo>
                <a:lnTo>
                  <a:pt x="4567584" y="1670068"/>
                </a:lnTo>
                <a:lnTo>
                  <a:pt x="4494403" y="1671528"/>
                </a:lnTo>
                <a:lnTo>
                  <a:pt x="4420854" y="1672727"/>
                </a:lnTo>
                <a:lnTo>
                  <a:pt x="4346947" y="1673663"/>
                </a:lnTo>
                <a:lnTo>
                  <a:pt x="4272694" y="1674335"/>
                </a:lnTo>
                <a:lnTo>
                  <a:pt x="4198106" y="1674740"/>
                </a:lnTo>
                <a:lnTo>
                  <a:pt x="4123194" y="1674876"/>
                </a:lnTo>
                <a:lnTo>
                  <a:pt x="4048282" y="1674740"/>
                </a:lnTo>
                <a:lnTo>
                  <a:pt x="3973694" y="1674335"/>
                </a:lnTo>
                <a:lnTo>
                  <a:pt x="3899440" y="1673663"/>
                </a:lnTo>
                <a:lnTo>
                  <a:pt x="3825533" y="1672727"/>
                </a:lnTo>
                <a:lnTo>
                  <a:pt x="3751983" y="1671528"/>
                </a:lnTo>
                <a:lnTo>
                  <a:pt x="3678802" y="1670068"/>
                </a:lnTo>
                <a:lnTo>
                  <a:pt x="3606000" y="1668351"/>
                </a:lnTo>
                <a:lnTo>
                  <a:pt x="3533590" y="1666378"/>
                </a:lnTo>
                <a:lnTo>
                  <a:pt x="3461582" y="1664152"/>
                </a:lnTo>
                <a:lnTo>
                  <a:pt x="3389988" y="1661675"/>
                </a:lnTo>
                <a:lnTo>
                  <a:pt x="3318819" y="1658949"/>
                </a:lnTo>
                <a:lnTo>
                  <a:pt x="3248086" y="1655976"/>
                </a:lnTo>
                <a:lnTo>
                  <a:pt x="3177801" y="1652760"/>
                </a:lnTo>
                <a:lnTo>
                  <a:pt x="3107974" y="1649301"/>
                </a:lnTo>
                <a:lnTo>
                  <a:pt x="3038618" y="1645603"/>
                </a:lnTo>
                <a:lnTo>
                  <a:pt x="2969743" y="1641667"/>
                </a:lnTo>
                <a:lnTo>
                  <a:pt x="2901360" y="1637497"/>
                </a:lnTo>
                <a:lnTo>
                  <a:pt x="2833481" y="1633094"/>
                </a:lnTo>
                <a:lnTo>
                  <a:pt x="2766117" y="1628460"/>
                </a:lnTo>
                <a:lnTo>
                  <a:pt x="2699280" y="1623598"/>
                </a:lnTo>
                <a:lnTo>
                  <a:pt x="2632981" y="1618510"/>
                </a:lnTo>
                <a:lnTo>
                  <a:pt x="2567230" y="1613199"/>
                </a:lnTo>
                <a:lnTo>
                  <a:pt x="2502039" y="1607666"/>
                </a:lnTo>
                <a:lnTo>
                  <a:pt x="2437420" y="1601914"/>
                </a:lnTo>
                <a:lnTo>
                  <a:pt x="2373384" y="1595946"/>
                </a:lnTo>
                <a:lnTo>
                  <a:pt x="2309942" y="1589763"/>
                </a:lnTo>
                <a:lnTo>
                  <a:pt x="2247104" y="1583367"/>
                </a:lnTo>
                <a:lnTo>
                  <a:pt x="2184884" y="1576762"/>
                </a:lnTo>
                <a:lnTo>
                  <a:pt x="2123291" y="1569950"/>
                </a:lnTo>
                <a:lnTo>
                  <a:pt x="2062337" y="1562932"/>
                </a:lnTo>
                <a:lnTo>
                  <a:pt x="2002034" y="1555711"/>
                </a:lnTo>
                <a:lnTo>
                  <a:pt x="1942392" y="1548289"/>
                </a:lnTo>
                <a:lnTo>
                  <a:pt x="1883423" y="1540669"/>
                </a:lnTo>
                <a:lnTo>
                  <a:pt x="1825138" y="1532853"/>
                </a:lnTo>
                <a:lnTo>
                  <a:pt x="1767548" y="1524843"/>
                </a:lnTo>
                <a:lnTo>
                  <a:pt x="1710665" y="1516641"/>
                </a:lnTo>
                <a:lnTo>
                  <a:pt x="1654500" y="1508250"/>
                </a:lnTo>
                <a:lnTo>
                  <a:pt x="1599065" y="1499672"/>
                </a:lnTo>
                <a:lnTo>
                  <a:pt x="1544369" y="1490909"/>
                </a:lnTo>
                <a:lnTo>
                  <a:pt x="1490426" y="1481964"/>
                </a:lnTo>
                <a:lnTo>
                  <a:pt x="1437245" y="1472839"/>
                </a:lnTo>
                <a:lnTo>
                  <a:pt x="1384839" y="1463535"/>
                </a:lnTo>
                <a:lnTo>
                  <a:pt x="1333218" y="1454057"/>
                </a:lnTo>
                <a:lnTo>
                  <a:pt x="1282393" y="1444405"/>
                </a:lnTo>
                <a:lnTo>
                  <a:pt x="1232377" y="1434582"/>
                </a:lnTo>
                <a:lnTo>
                  <a:pt x="1183181" y="1424590"/>
                </a:lnTo>
                <a:lnTo>
                  <a:pt x="1134814" y="1414432"/>
                </a:lnTo>
                <a:lnTo>
                  <a:pt x="1087290" y="1404109"/>
                </a:lnTo>
                <a:lnTo>
                  <a:pt x="1040619" y="1393625"/>
                </a:lnTo>
                <a:lnTo>
                  <a:pt x="994812" y="1382982"/>
                </a:lnTo>
                <a:lnTo>
                  <a:pt x="949881" y="1372181"/>
                </a:lnTo>
                <a:lnTo>
                  <a:pt x="905836" y="1361225"/>
                </a:lnTo>
                <a:lnTo>
                  <a:pt x="862690" y="1350116"/>
                </a:lnTo>
                <a:lnTo>
                  <a:pt x="820453" y="1338857"/>
                </a:lnTo>
                <a:lnTo>
                  <a:pt x="779138" y="1327450"/>
                </a:lnTo>
                <a:lnTo>
                  <a:pt x="738753" y="1315897"/>
                </a:lnTo>
                <a:lnTo>
                  <a:pt x="699313" y="1304200"/>
                </a:lnTo>
                <a:lnTo>
                  <a:pt x="660826" y="1292362"/>
                </a:lnTo>
                <a:lnTo>
                  <a:pt x="623306" y="1280386"/>
                </a:lnTo>
                <a:lnTo>
                  <a:pt x="586763" y="1268272"/>
                </a:lnTo>
                <a:lnTo>
                  <a:pt x="516652" y="1243644"/>
                </a:lnTo>
                <a:lnTo>
                  <a:pt x="450585" y="1218497"/>
                </a:lnTo>
                <a:lnTo>
                  <a:pt x="388651" y="1192849"/>
                </a:lnTo>
                <a:lnTo>
                  <a:pt x="330941" y="1166718"/>
                </a:lnTo>
                <a:lnTo>
                  <a:pt x="277544" y="1140123"/>
                </a:lnTo>
                <a:lnTo>
                  <a:pt x="228552" y="1113081"/>
                </a:lnTo>
                <a:lnTo>
                  <a:pt x="184053" y="1085612"/>
                </a:lnTo>
                <a:lnTo>
                  <a:pt x="144139" y="1057734"/>
                </a:lnTo>
                <a:lnTo>
                  <a:pt x="108899" y="1029464"/>
                </a:lnTo>
                <a:lnTo>
                  <a:pt x="78423" y="1000821"/>
                </a:lnTo>
                <a:lnTo>
                  <a:pt x="52802" y="971824"/>
                </a:lnTo>
                <a:lnTo>
                  <a:pt x="23670" y="927703"/>
                </a:lnTo>
                <a:lnTo>
                  <a:pt x="5968" y="882887"/>
                </a:lnTo>
                <a:lnTo>
                  <a:pt x="0" y="837438"/>
                </a:lnTo>
                <a:close/>
              </a:path>
            </a:pathLst>
          </a:custGeom>
          <a:ln w="9144">
            <a:solidFill>
              <a:srgbClr val="009F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21752" y="6521588"/>
            <a:ext cx="8276856" cy="1722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843421" y="875540"/>
            <a:ext cx="2694305" cy="1660045"/>
          </a:xfrm>
          <a:prstGeom prst="rect">
            <a:avLst/>
          </a:prstGeom>
        </p:spPr>
        <p:txBody>
          <a:bodyPr vert="horz" wrap="square" lIns="0" tIns="69190" rIns="0" bIns="0" rtlCol="0">
            <a:spAutoFit/>
          </a:bodyPr>
          <a:lstStyle/>
          <a:p>
            <a:pPr marL="12696" marR="5080" indent="400543">
              <a:lnSpc>
                <a:spcPts val="6190"/>
              </a:lnSpc>
              <a:spcBef>
                <a:spcPts val="545"/>
              </a:spcBef>
            </a:pPr>
            <a:r>
              <a:rPr sz="5400" b="0" spc="-10" dirty="0">
                <a:solidFill>
                  <a:srgbClr val="FFFFFF"/>
                </a:solidFill>
                <a:latin typeface="Arial"/>
                <a:cs typeface="Arial"/>
              </a:rPr>
              <a:t>Good  </a:t>
            </a:r>
            <a:r>
              <a:rPr sz="5400" b="0" spc="-5" dirty="0">
                <a:solidFill>
                  <a:srgbClr val="FFFFFF"/>
                </a:solidFill>
                <a:latin typeface="Arial"/>
                <a:cs typeface="Arial"/>
              </a:rPr>
              <a:t>research</a:t>
            </a:r>
            <a:endParaRPr sz="5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21444" y="2790825"/>
            <a:ext cx="7420609" cy="3615732"/>
          </a:xfrm>
          <a:prstGeom prst="rect">
            <a:avLst/>
          </a:prstGeom>
        </p:spPr>
        <p:txBody>
          <a:bodyPr vert="horz" wrap="square" lIns="0" tIns="14599" rIns="0" bIns="0" rtlCol="0">
            <a:spAutoFit/>
          </a:bodyPr>
          <a:lstStyle/>
          <a:p>
            <a:pPr marL="12696">
              <a:lnSpc>
                <a:spcPct val="150000"/>
              </a:lnSpc>
              <a:spcBef>
                <a:spcPts val="114"/>
              </a:spcBef>
            </a:pP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High quality</a:t>
            </a:r>
            <a:r>
              <a:rPr sz="2600" spc="-44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research….</a:t>
            </a:r>
            <a:endParaRPr sz="2600" dirty="0">
              <a:latin typeface="Calibri"/>
              <a:cs typeface="Calibri"/>
            </a:endParaRPr>
          </a:p>
          <a:p>
            <a:pPr marL="926137" lvl="1" indent="-457040">
              <a:lnSpc>
                <a:spcPct val="150000"/>
              </a:lnSpc>
              <a:spcBef>
                <a:spcPts val="15"/>
              </a:spcBef>
              <a:buFont typeface="Wingdings" pitchFamily="2" charset="2"/>
              <a:buChar char="§"/>
              <a:tabLst>
                <a:tab pos="189801" algn="l"/>
              </a:tabLst>
            </a:pPr>
            <a:r>
              <a:rPr lang="en-US" sz="2600" spc="5" dirty="0">
                <a:solidFill>
                  <a:srgbClr val="211E0F"/>
                </a:solidFill>
                <a:latin typeface="Calibri"/>
                <a:cs typeface="Calibri"/>
              </a:rPr>
              <a:t>B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ased on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 scientific</a:t>
            </a:r>
            <a:r>
              <a:rPr sz="2600" spc="-6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b="1" spc="5" dirty="0">
                <a:solidFill>
                  <a:srgbClr val="211E0F"/>
                </a:solidFill>
                <a:latin typeface="Calibri"/>
                <a:cs typeface="Calibri"/>
              </a:rPr>
              <a:t>methods</a:t>
            </a:r>
            <a:endParaRPr sz="2600" b="1" dirty="0">
              <a:latin typeface="Calibri"/>
              <a:cs typeface="Calibri"/>
            </a:endParaRPr>
          </a:p>
          <a:p>
            <a:pPr marL="926771" marR="446881" lvl="1" indent="-457040">
              <a:lnSpc>
                <a:spcPct val="150000"/>
              </a:lnSpc>
              <a:buFont typeface="Wingdings" pitchFamily="2" charset="2"/>
              <a:buChar char="§"/>
              <a:tabLst>
                <a:tab pos="189801" algn="l"/>
              </a:tabLst>
            </a:pP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C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an provide </a:t>
            </a:r>
            <a:r>
              <a:rPr sz="2600" b="1" spc="5" dirty="0">
                <a:solidFill>
                  <a:srgbClr val="211E0F"/>
                </a:solidFill>
                <a:latin typeface="Calibri"/>
                <a:cs typeface="Calibri"/>
              </a:rPr>
              <a:t>new knowledge</a:t>
            </a:r>
            <a:r>
              <a:rPr sz="2600" spc="5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about health and  illness</a:t>
            </a:r>
            <a:endParaRPr lang="en-US" sz="2600" dirty="0">
              <a:solidFill>
                <a:srgbClr val="211E0F"/>
              </a:solidFill>
              <a:latin typeface="Calibri"/>
              <a:cs typeface="Calibri"/>
            </a:endParaRPr>
          </a:p>
          <a:p>
            <a:pPr marL="926771" marR="446881" lvl="1" indent="-457040">
              <a:lnSpc>
                <a:spcPct val="150000"/>
              </a:lnSpc>
              <a:buFont typeface="Wingdings" pitchFamily="2" charset="2"/>
              <a:buChar char="§"/>
              <a:tabLst>
                <a:tab pos="189801" algn="l"/>
              </a:tabLst>
            </a:pPr>
            <a:r>
              <a:rPr lang="en-US" sz="2600" b="1" spc="-10" dirty="0">
                <a:solidFill>
                  <a:srgbClr val="211E0F"/>
                </a:solidFill>
                <a:latin typeface="Calibri"/>
                <a:cs typeface="Calibri"/>
              </a:rPr>
              <a:t>Safe</a:t>
            </a:r>
            <a:r>
              <a:rPr lang="en-US" sz="2600" spc="-10" dirty="0">
                <a:solidFill>
                  <a:srgbClr val="211E0F"/>
                </a:solidFill>
                <a:latin typeface="Calibri"/>
                <a:cs typeface="Calibri"/>
              </a:rPr>
              <a:t> for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participants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(ethically </a:t>
            </a:r>
            <a:r>
              <a:rPr sz="2600" dirty="0">
                <a:solidFill>
                  <a:srgbClr val="211E0F"/>
                </a:solidFill>
                <a:latin typeface="Calibri"/>
                <a:cs typeface="Calibri"/>
              </a:rPr>
              <a:t>and medically</a:t>
            </a:r>
            <a:r>
              <a:rPr sz="2600" spc="-30" dirty="0">
                <a:solidFill>
                  <a:srgbClr val="211E0F"/>
                </a:solidFill>
                <a:latin typeface="Calibri"/>
                <a:cs typeface="Calibri"/>
              </a:rPr>
              <a:t> </a:t>
            </a:r>
            <a:r>
              <a:rPr sz="2600" spc="-5" dirty="0">
                <a:solidFill>
                  <a:srgbClr val="211E0F"/>
                </a:solidFill>
                <a:latin typeface="Calibri"/>
                <a:cs typeface="Calibri"/>
              </a:rPr>
              <a:t>acceptable</a:t>
            </a:r>
            <a:r>
              <a:rPr lang="en-US" sz="2600" spc="-5" dirty="0">
                <a:solidFill>
                  <a:srgbClr val="211E0F"/>
                </a:solidFill>
                <a:latin typeface="Calibri"/>
                <a:cs typeface="Calibri"/>
              </a:rPr>
              <a:t>)</a:t>
            </a:r>
            <a:endParaRPr sz="26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2420" y="6626745"/>
            <a:ext cx="8255520" cy="196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19719" y="737237"/>
            <a:ext cx="2270761" cy="535399"/>
          </a:xfrm>
          <a:prstGeom prst="rect">
            <a:avLst/>
          </a:prstGeom>
        </p:spPr>
        <p:txBody>
          <a:bodyPr vert="horz" wrap="square" lIns="0" tIns="12061" rIns="0" bIns="0" rtlCol="0">
            <a:spAutoFit/>
          </a:bodyPr>
          <a:lstStyle/>
          <a:p>
            <a:pPr marL="12696">
              <a:spcBef>
                <a:spcPts val="95"/>
              </a:spcBef>
            </a:pPr>
            <a:r>
              <a:rPr sz="3400" spc="-5" dirty="0">
                <a:solidFill>
                  <a:srgbClr val="009ECE"/>
                </a:solidFill>
              </a:rPr>
              <a:t>Summing</a:t>
            </a:r>
            <a:r>
              <a:rPr sz="3400" spc="-50" dirty="0">
                <a:solidFill>
                  <a:srgbClr val="009ECE"/>
                </a:solidFill>
              </a:rPr>
              <a:t> </a:t>
            </a:r>
            <a:r>
              <a:rPr sz="3400" spc="-5" dirty="0">
                <a:solidFill>
                  <a:srgbClr val="009ECE"/>
                </a:solidFill>
              </a:rPr>
              <a:t>up</a:t>
            </a:r>
            <a:endParaRPr sz="3400"/>
          </a:p>
        </p:txBody>
      </p:sp>
      <p:sp>
        <p:nvSpPr>
          <p:cNvPr id="4" name="object 4"/>
          <p:cNvSpPr txBox="1"/>
          <p:nvPr/>
        </p:nvSpPr>
        <p:spPr>
          <a:xfrm>
            <a:off x="1219716" y="1841065"/>
            <a:ext cx="8094345" cy="3145054"/>
          </a:xfrm>
          <a:prstGeom prst="rect">
            <a:avLst/>
          </a:prstGeom>
        </p:spPr>
        <p:txBody>
          <a:bodyPr vert="horz" wrap="square" lIns="0" tIns="104738" rIns="0" bIns="0" rtlCol="0">
            <a:spAutoFit/>
          </a:bodyPr>
          <a:lstStyle/>
          <a:p>
            <a:pPr marL="355472" indent="-343412">
              <a:spcBef>
                <a:spcPts val="825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Health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research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is </a:t>
            </a:r>
            <a:r>
              <a:rPr sz="3000" spc="-25" dirty="0">
                <a:solidFill>
                  <a:srgbClr val="231F20"/>
                </a:solidFill>
                <a:latin typeface="Calibri"/>
                <a:cs typeface="Calibri"/>
              </a:rPr>
              <a:t>different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from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health</a:t>
            </a:r>
            <a:r>
              <a:rPr sz="3000" spc="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care</a:t>
            </a:r>
            <a:endParaRPr sz="3000" dirty="0">
              <a:latin typeface="Calibri"/>
              <a:cs typeface="Calibri"/>
            </a:endParaRPr>
          </a:p>
          <a:p>
            <a:pPr marL="355472" marR="98392" indent="-343412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Research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methods should be chosen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according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to 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question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be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answered</a:t>
            </a:r>
            <a:endParaRPr sz="3000" dirty="0">
              <a:latin typeface="Calibri"/>
              <a:cs typeface="Calibri"/>
            </a:endParaRPr>
          </a:p>
          <a:p>
            <a:pPr marL="355472" marR="300248" indent="-343412">
              <a:spcBef>
                <a:spcPts val="724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Describe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your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method so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others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can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understand 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what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you</a:t>
            </a:r>
            <a:r>
              <a:rPr sz="3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did</a:t>
            </a:r>
            <a:endParaRPr sz="3000" dirty="0">
              <a:latin typeface="Calibri"/>
              <a:cs typeface="Calibri"/>
            </a:endParaRPr>
          </a:p>
          <a:p>
            <a:pPr marL="355472" indent="-343412">
              <a:spcBef>
                <a:spcPts val="720"/>
              </a:spcBef>
              <a:buClr>
                <a:srgbClr val="009ECE"/>
              </a:buClr>
              <a:buFont typeface="Wingdings"/>
              <a:buChar char=""/>
              <a:tabLst>
                <a:tab pos="355472" algn="l"/>
                <a:tab pos="356109" algn="l"/>
              </a:tabLst>
            </a:pPr>
            <a:r>
              <a:rPr lang="en-US" sz="3000" spc="-95" dirty="0">
                <a:solidFill>
                  <a:srgbClr val="231F20"/>
                </a:solidFill>
                <a:latin typeface="Calibri"/>
                <a:cs typeface="Calibri"/>
              </a:rPr>
              <a:t>T</a:t>
            </a:r>
            <a:r>
              <a:rPr sz="3000" spc="-95" dirty="0">
                <a:solidFill>
                  <a:srgbClr val="231F20"/>
                </a:solidFill>
                <a:latin typeface="Calibri"/>
                <a:cs typeface="Calibri"/>
              </a:rPr>
              <a:t>o </a:t>
            </a:r>
            <a:r>
              <a:rPr sz="3000" spc="-21" dirty="0">
                <a:solidFill>
                  <a:srgbClr val="231F20"/>
                </a:solidFill>
                <a:latin typeface="Calibri"/>
                <a:cs typeface="Calibri"/>
              </a:rPr>
              <a:t>play </a:t>
            </a:r>
            <a:r>
              <a:rPr sz="3000" spc="-10" dirty="0">
                <a:solidFill>
                  <a:srgbClr val="231F20"/>
                </a:solidFill>
                <a:latin typeface="Calibri"/>
                <a:cs typeface="Calibri"/>
              </a:rPr>
              <a:t>by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the rules,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you </a:t>
            </a:r>
            <a:r>
              <a:rPr sz="3000" spc="-25" dirty="0">
                <a:solidFill>
                  <a:srgbClr val="231F20"/>
                </a:solidFill>
                <a:latin typeface="Calibri"/>
                <a:cs typeface="Calibri"/>
              </a:rPr>
              <a:t>have </a:t>
            </a:r>
            <a:r>
              <a:rPr sz="3000" spc="-15" dirty="0">
                <a:solidFill>
                  <a:srgbClr val="231F20"/>
                </a:solidFill>
                <a:latin typeface="Calibri"/>
                <a:cs typeface="Calibri"/>
              </a:rPr>
              <a:t>to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know the</a:t>
            </a:r>
            <a:r>
              <a:rPr sz="3000" spc="125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3000" spc="-5" dirty="0">
                <a:solidFill>
                  <a:srgbClr val="231F20"/>
                </a:solidFill>
                <a:latin typeface="Calibri"/>
                <a:cs typeface="Calibri"/>
              </a:rPr>
              <a:t>rules</a:t>
            </a:r>
            <a:endParaRPr sz="30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21752" y="6521588"/>
            <a:ext cx="8269236" cy="1722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صورة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"/>
            <a:ext cx="10693400" cy="7562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1156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ank you PNG images free download">
            <a:extLst>
              <a:ext uri="{FF2B5EF4-FFF2-40B4-BE49-F238E27FC236}">
                <a16:creationId xmlns:a16="http://schemas.microsoft.com/office/drawing/2014/main" id="{EF10D7FB-89E7-49E9-920B-7613877ECB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333625"/>
            <a:ext cx="9286875" cy="216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354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2267</TotalTime>
  <Words>1651</Words>
  <Application>Microsoft Office PowerPoint</Application>
  <PresentationFormat>مخصص</PresentationFormat>
  <Paragraphs>329</Paragraphs>
  <Slides>59</Slides>
  <Notes>6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59</vt:i4>
      </vt:variant>
    </vt:vector>
  </HeadingPairs>
  <TitlesOfParts>
    <vt:vector size="65" baseType="lpstr">
      <vt:lpstr>Arial</vt:lpstr>
      <vt:lpstr>Calibri</vt:lpstr>
      <vt:lpstr>Times New Roman</vt:lpstr>
      <vt:lpstr>Trebuchet MS</vt:lpstr>
      <vt:lpstr>Wingdings</vt:lpstr>
      <vt:lpstr>Office Theme</vt:lpstr>
      <vt:lpstr>عرض تقديمي في PowerPoint</vt:lpstr>
      <vt:lpstr>What characterizes research?</vt:lpstr>
      <vt:lpstr>Introduction to Research: General  Concepts</vt:lpstr>
      <vt:lpstr>عرض تقديمي في PowerPoint</vt:lpstr>
      <vt:lpstr>What is research?</vt:lpstr>
      <vt:lpstr>Wikipedia</vt:lpstr>
      <vt:lpstr>عرض تقديمي في PowerPoint</vt:lpstr>
      <vt:lpstr>عرض تقديمي في PowerPoint</vt:lpstr>
      <vt:lpstr>Who conduct research?</vt:lpstr>
      <vt:lpstr>عرض تقديمي في PowerPoint</vt:lpstr>
      <vt:lpstr>Why conduct research?</vt:lpstr>
      <vt:lpstr>Research principles</vt:lpstr>
      <vt:lpstr>What is  medical  research?</vt:lpstr>
      <vt:lpstr>Medical and health care research</vt:lpstr>
      <vt:lpstr>Research vs. health care</vt:lpstr>
      <vt:lpstr>Research vs. health care</vt:lpstr>
      <vt:lpstr>Purpose of Research</vt:lpstr>
      <vt:lpstr>Differences between health research and  health care</vt:lpstr>
      <vt:lpstr>Health Research Act </vt:lpstr>
      <vt:lpstr>Legal requirements</vt:lpstr>
      <vt:lpstr>Four basic principles for medical research</vt:lpstr>
      <vt:lpstr>عرض تقديمي في PowerPoint</vt:lpstr>
      <vt:lpstr>Research Steps</vt:lpstr>
      <vt:lpstr>عرض تقديمي في PowerPoint</vt:lpstr>
      <vt:lpstr>What is evidence?</vt:lpstr>
      <vt:lpstr>Evidence Based Medicine</vt:lpstr>
      <vt:lpstr>Levels of evidence</vt:lpstr>
      <vt:lpstr>Levels of evidence</vt:lpstr>
      <vt:lpstr>عرض تقديمي في PowerPoint</vt:lpstr>
      <vt:lpstr>Research methods in epidemiology and clinical  medicine</vt:lpstr>
      <vt:lpstr>Research methods in epidemiology and clinical  medicine</vt:lpstr>
      <vt:lpstr>Knowledge research</vt:lpstr>
      <vt:lpstr>عرض تقديمي في PowerPoint</vt:lpstr>
      <vt:lpstr>Systematic review</vt:lpstr>
      <vt:lpstr>Research methods in epidemiology and clinical  medicine</vt:lpstr>
      <vt:lpstr>Descriptive methods – no hypothesis</vt:lpstr>
      <vt:lpstr>Case reports</vt:lpstr>
      <vt:lpstr>Descriptive epidemiology</vt:lpstr>
      <vt:lpstr>عرض تقديمي في PowerPoint</vt:lpstr>
      <vt:lpstr>Qualitative research</vt:lpstr>
      <vt:lpstr>Qualitative  research</vt:lpstr>
      <vt:lpstr>Research methods in epidemiology and clinical  medicine</vt:lpstr>
      <vt:lpstr>Hypothesis</vt:lpstr>
      <vt:lpstr>Analytical methods</vt:lpstr>
      <vt:lpstr>Cross-sectional studies</vt:lpstr>
      <vt:lpstr>Cross-sectional study</vt:lpstr>
      <vt:lpstr>Case-control studies</vt:lpstr>
      <vt:lpstr>Case-control study – retrospective study</vt:lpstr>
      <vt:lpstr>عرض تقديمي في PowerPoint</vt:lpstr>
      <vt:lpstr>Cohort study</vt:lpstr>
      <vt:lpstr>Cohort study – prospective study</vt:lpstr>
      <vt:lpstr>Experimental studies</vt:lpstr>
      <vt:lpstr>Controlled clinical trials</vt:lpstr>
      <vt:lpstr>عرض تقديمي في PowerPoint</vt:lpstr>
      <vt:lpstr>What is good research?</vt:lpstr>
      <vt:lpstr>Good  research</vt:lpstr>
      <vt:lpstr>Summing up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 Introductory course MF9010E University of Oslo</dc:title>
  <dc:creator>Dr.Mohammed</dc:creator>
  <cp:lastModifiedBy>mohammed zimo</cp:lastModifiedBy>
  <cp:revision>45</cp:revision>
  <dcterms:created xsi:type="dcterms:W3CDTF">2019-02-27T19:21:53Z</dcterms:created>
  <dcterms:modified xsi:type="dcterms:W3CDTF">2021-02-15T09:27:33Z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2019-02-27T00:00:00Z</vt:filetime>
  </property>
</Properties>
</file>