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86" r:id="rId4"/>
    <p:sldId id="277" r:id="rId5"/>
    <p:sldId id="278" r:id="rId6"/>
    <p:sldId id="288" r:id="rId7"/>
    <p:sldId id="289" r:id="rId8"/>
    <p:sldId id="279" r:id="rId9"/>
    <p:sldId id="290" r:id="rId10"/>
    <p:sldId id="291" r:id="rId11"/>
    <p:sldId id="292" r:id="rId12"/>
    <p:sldId id="293" r:id="rId13"/>
    <p:sldId id="294" r:id="rId14"/>
    <p:sldId id="260" r:id="rId15"/>
    <p:sldId id="262" r:id="rId16"/>
    <p:sldId id="264" r:id="rId17"/>
    <p:sldId id="280" r:id="rId18"/>
    <p:sldId id="281" r:id="rId19"/>
    <p:sldId id="282" r:id="rId20"/>
    <p:sldId id="283" r:id="rId21"/>
    <p:sldId id="284" r:id="rId22"/>
    <p:sldId id="285" r:id="rId23"/>
    <p:sldId id="265" r:id="rId24"/>
    <p:sldId id="266" r:id="rId25"/>
    <p:sldId id="267" r:id="rId26"/>
    <p:sldId id="268" r:id="rId27"/>
    <p:sldId id="269" r:id="rId28"/>
    <p:sldId id="270" r:id="rId29"/>
    <p:sldId id="271" r:id="rId30"/>
    <p:sldId id="272" r:id="rId31"/>
    <p:sldId id="273" r:id="rId32"/>
    <p:sldId id="274" r:id="rId33"/>
    <p:sldId id="275" r:id="rId34"/>
    <p:sldId id="287"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91" d="100"/>
          <a:sy n="91" d="100"/>
        </p:scale>
        <p:origin x="-126" y="-12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C0149DD-7825-40DD-A1E7-E69E6B1A10F7}" type="datetimeFigureOut">
              <a:rPr lang="en-US" smtClean="0"/>
              <a:t>17/05/2022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1197840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0149DD-7825-40DD-A1E7-E69E6B1A10F7}" type="datetimeFigureOut">
              <a:rPr lang="en-US" smtClean="0"/>
              <a:t>17/05/2022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376160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0149DD-7825-40DD-A1E7-E69E6B1A10F7}" type="datetimeFigureOut">
              <a:rPr lang="en-US" smtClean="0"/>
              <a:t>17/05/2022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4307934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C0149DD-7825-40DD-A1E7-E69E6B1A10F7}" type="datetimeFigureOut">
              <a:rPr lang="en-US" smtClean="0"/>
              <a:t>17/05/2022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11988943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C0149DD-7825-40DD-A1E7-E69E6B1A10F7}" type="datetimeFigureOut">
              <a:rPr lang="en-US" smtClean="0"/>
              <a:t>17/05/2022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3227798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C0149DD-7825-40DD-A1E7-E69E6B1A10F7}" type="datetimeFigureOut">
              <a:rPr lang="en-US" smtClean="0"/>
              <a:t>17/05/2022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3259813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C0149DD-7825-40DD-A1E7-E69E6B1A10F7}" type="datetimeFigureOut">
              <a:rPr lang="en-US" smtClean="0"/>
              <a:t>17/05/2022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2006722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C0149DD-7825-40DD-A1E7-E69E6B1A10F7}" type="datetimeFigureOut">
              <a:rPr lang="en-US" smtClean="0"/>
              <a:t>17/05/2022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661299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C0149DD-7825-40DD-A1E7-E69E6B1A10F7}" type="datetimeFigureOut">
              <a:rPr lang="en-US" smtClean="0"/>
              <a:t>17/05/2022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2033680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0149DD-7825-40DD-A1E7-E69E6B1A10F7}" type="datetimeFigureOut">
              <a:rPr lang="en-US" smtClean="0"/>
              <a:t>17/05/2022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17722498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C0149DD-7825-40DD-A1E7-E69E6B1A10F7}" type="datetimeFigureOut">
              <a:rPr lang="en-US" smtClean="0"/>
              <a:t>17/05/2022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CC93C1-1184-4F56-8E07-6B70A3876D1A}" type="slidenum">
              <a:rPr lang="en-US" smtClean="0"/>
              <a:t>‹#›</a:t>
            </a:fld>
            <a:endParaRPr lang="en-US"/>
          </a:p>
        </p:txBody>
      </p:sp>
    </p:spTree>
    <p:extLst>
      <p:ext uri="{BB962C8B-B14F-4D97-AF65-F5344CB8AC3E}">
        <p14:creationId xmlns:p14="http://schemas.microsoft.com/office/powerpoint/2010/main" val="9954626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0149DD-7825-40DD-A1E7-E69E6B1A10F7}" type="datetimeFigureOut">
              <a:rPr lang="en-US" smtClean="0"/>
              <a:t>17/05/2022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CC93C1-1184-4F56-8E07-6B70A3876D1A}" type="slidenum">
              <a:rPr lang="en-US" smtClean="0"/>
              <a:t>‹#›</a:t>
            </a:fld>
            <a:endParaRPr lang="en-US"/>
          </a:p>
        </p:txBody>
      </p:sp>
    </p:spTree>
    <p:extLst>
      <p:ext uri="{BB962C8B-B14F-4D97-AF65-F5344CB8AC3E}">
        <p14:creationId xmlns:p14="http://schemas.microsoft.com/office/powerpoint/2010/main" val="8498459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43695" y="901521"/>
            <a:ext cx="9144000" cy="1552374"/>
          </a:xfrm>
        </p:spPr>
        <p:txBody>
          <a:bodyPr>
            <a:normAutofit/>
          </a:bodyPr>
          <a:lstStyle/>
          <a:p>
            <a:r>
              <a:rPr lang="en-US" sz="4800" b="1" dirty="0" smtClean="0">
                <a:latin typeface="Comic Sans MS" panose="030F0702030302020204" pitchFamily="66" charset="0"/>
              </a:rPr>
              <a:t>Regulation of blood pressure &amp; blood flow </a:t>
            </a:r>
            <a:endParaRPr lang="en-US" sz="4800" b="1" dirty="0">
              <a:latin typeface="Comic Sans MS" panose="030F0702030302020204" pitchFamily="66" charset="0"/>
            </a:endParaRPr>
          </a:p>
        </p:txBody>
      </p:sp>
      <p:sp>
        <p:nvSpPr>
          <p:cNvPr id="3" name="Subtitle 2"/>
          <p:cNvSpPr>
            <a:spLocks noGrp="1"/>
          </p:cNvSpPr>
          <p:nvPr>
            <p:ph type="subTitle" idx="1"/>
          </p:nvPr>
        </p:nvSpPr>
        <p:spPr>
          <a:xfrm>
            <a:off x="1524000" y="4580832"/>
            <a:ext cx="9144000" cy="1188903"/>
          </a:xfrm>
        </p:spPr>
        <p:txBody>
          <a:bodyPr>
            <a:normAutofit/>
          </a:bodyPr>
          <a:lstStyle/>
          <a:p>
            <a:r>
              <a:rPr lang="en-US" sz="2800" b="1" dirty="0" smtClean="0">
                <a:solidFill>
                  <a:schemeClr val="tx1">
                    <a:lumMod val="85000"/>
                    <a:lumOff val="15000"/>
                  </a:schemeClr>
                </a:solidFill>
                <a:latin typeface="Comic Sans MS" panose="030F0702030302020204" pitchFamily="66" charset="0"/>
              </a:rPr>
              <a:t>Dr. Amir Al-</a:t>
            </a:r>
            <a:r>
              <a:rPr lang="en-US" sz="2800" b="1" dirty="0" err="1" smtClean="0">
                <a:solidFill>
                  <a:schemeClr val="tx1">
                    <a:lumMod val="85000"/>
                    <a:lumOff val="15000"/>
                  </a:schemeClr>
                </a:solidFill>
                <a:latin typeface="Comic Sans MS" panose="030F0702030302020204" pitchFamily="66" charset="0"/>
              </a:rPr>
              <a:t>Jaradli</a:t>
            </a:r>
            <a:endParaRPr lang="en-US" sz="2800" b="1" dirty="0" smtClean="0">
              <a:solidFill>
                <a:schemeClr val="tx1">
                  <a:lumMod val="85000"/>
                  <a:lumOff val="15000"/>
                </a:schemeClr>
              </a:solidFill>
              <a:latin typeface="Comic Sans MS" panose="030F0702030302020204" pitchFamily="66" charset="0"/>
            </a:endParaRPr>
          </a:p>
          <a:p>
            <a:r>
              <a:rPr lang="en-US" sz="2800" b="1" dirty="0" smtClean="0">
                <a:solidFill>
                  <a:schemeClr val="tx1">
                    <a:lumMod val="85000"/>
                    <a:lumOff val="15000"/>
                  </a:schemeClr>
                </a:solidFill>
                <a:latin typeface="Comic Sans MS" panose="030F0702030302020204" pitchFamily="66" charset="0"/>
              </a:rPr>
              <a:t>Cardiologist </a:t>
            </a:r>
            <a:endParaRPr lang="en-US" sz="2800" b="1" dirty="0">
              <a:solidFill>
                <a:schemeClr val="tx1">
                  <a:lumMod val="85000"/>
                  <a:lumOff val="15000"/>
                </a:schemeClr>
              </a:solidFill>
              <a:latin typeface="Comic Sans MS" panose="030F0702030302020204" pitchFamily="66" charset="0"/>
            </a:endParaRPr>
          </a:p>
        </p:txBody>
      </p:sp>
      <p:pic>
        <p:nvPicPr>
          <p:cNvPr id="4" name="Picture 3"/>
          <p:cNvPicPr>
            <a:picLocks noChangeAspect="1"/>
          </p:cNvPicPr>
          <p:nvPr/>
        </p:nvPicPr>
        <p:blipFill>
          <a:blip r:embed="rId2"/>
          <a:stretch>
            <a:fillRect/>
          </a:stretch>
        </p:blipFill>
        <p:spPr>
          <a:xfrm>
            <a:off x="5315644" y="2750109"/>
            <a:ext cx="1560711" cy="1682642"/>
          </a:xfrm>
          <a:prstGeom prst="rect">
            <a:avLst/>
          </a:prstGeom>
        </p:spPr>
      </p:pic>
    </p:spTree>
    <p:extLst>
      <p:ext uri="{BB962C8B-B14F-4D97-AF65-F5344CB8AC3E}">
        <p14:creationId xmlns:p14="http://schemas.microsoft.com/office/powerpoint/2010/main" val="173088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2800" dirty="0" smtClean="0"/>
              <a:t/>
            </a:r>
            <a:br>
              <a:rPr lang="en-US" sz="2800" dirty="0" smtClean="0"/>
            </a:br>
            <a:r>
              <a:rPr lang="en-US" sz="2800" dirty="0"/>
              <a:t/>
            </a:r>
            <a:br>
              <a:rPr lang="en-US" sz="2800" dirty="0"/>
            </a:br>
            <a:r>
              <a:rPr lang="en-US" sz="3200" b="1" dirty="0" smtClean="0"/>
              <a:t>Angiotensin </a:t>
            </a:r>
            <a:r>
              <a:rPr lang="en-US" sz="3200" b="1" dirty="0"/>
              <a:t>II is a potent vasoconstrictor. It acts directly on the kidney to increase sodium reabsorption in the proximal convoluted tubule. Sodium is reabsorbed via the sodium-hydrogen exchanger. Angiotensin II also promotes the release of aldosterone.</a:t>
            </a:r>
            <a:br>
              <a:rPr lang="en-US" sz="3200" b="1" dirty="0"/>
            </a:br>
            <a:r>
              <a:rPr lang="en-US" sz="3200" b="1" dirty="0"/>
              <a:t/>
            </a:r>
            <a:br>
              <a:rPr lang="en-US" sz="3200" b="1" dirty="0"/>
            </a:br>
            <a:r>
              <a:rPr lang="en-US" sz="3200" b="1" dirty="0"/>
              <a:t>Aldosterone promotes salt and water retention by acting at the distal convoluted tubule to increase expression of epithelial sodium channels. Furthermore, aldosterone increases the activity of the basolateral sodium-potassium ATP-</a:t>
            </a:r>
            <a:r>
              <a:rPr lang="en-US" sz="3200" b="1" dirty="0" err="1"/>
              <a:t>ase</a:t>
            </a:r>
            <a:r>
              <a:rPr lang="en-US" sz="3200" b="1" dirty="0"/>
              <a:t>. This consequently, increases the electrochemical gradient for movement of sodium ions.</a:t>
            </a:r>
            <a:br>
              <a:rPr lang="en-US" sz="3200" b="1" dirty="0"/>
            </a:br>
            <a:r>
              <a:rPr lang="en-US" sz="2800" b="1" dirty="0"/>
              <a:t/>
            </a:r>
            <a:br>
              <a:rPr lang="en-US" sz="2800" b="1" dirty="0"/>
            </a:br>
            <a:r>
              <a:rPr lang="en-US" sz="2800" b="1" dirty="0"/>
              <a:t/>
            </a:r>
            <a:br>
              <a:rPr lang="en-US" sz="2800" b="1" dirty="0"/>
            </a:br>
            <a:r>
              <a:rPr lang="en-US" sz="2800" dirty="0"/>
              <a:t/>
            </a:r>
            <a:br>
              <a:rPr lang="en-US" sz="2800" dirty="0"/>
            </a:br>
            <a:endParaRPr lang="en-US" sz="2800" dirty="0"/>
          </a:p>
        </p:txBody>
      </p:sp>
    </p:spTree>
    <p:extLst>
      <p:ext uri="{BB962C8B-B14F-4D97-AF65-F5344CB8AC3E}">
        <p14:creationId xmlns:p14="http://schemas.microsoft.com/office/powerpoint/2010/main" val="35866343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sz="4000" b="1" dirty="0" smtClean="0"/>
              <a:t>More </a:t>
            </a:r>
            <a:r>
              <a:rPr lang="en-US" sz="4000" b="1" dirty="0"/>
              <a:t>sodium collects in the kidney tissue and water then follows by osmosis. This results in decreased water excretion and therefore increased blood volume and blood pressure.</a:t>
            </a:r>
            <a:br>
              <a:rPr lang="en-US" sz="4000" b="1" dirty="0"/>
            </a:br>
            <a:r>
              <a:rPr lang="en-US" sz="4000" b="1" dirty="0"/>
              <a:t/>
            </a:r>
            <a:br>
              <a:rPr lang="en-US" sz="4000" b="1" dirty="0"/>
            </a:br>
            <a:r>
              <a:rPr lang="en-US" sz="4000" b="1" dirty="0" smtClean="0"/>
              <a:t>ACE </a:t>
            </a:r>
            <a:r>
              <a:rPr lang="en-US" sz="4000" b="1" dirty="0"/>
              <a:t>also breaks down a substance called bradykinin which is a potent vasodilator. Therefore, the breakdown of bradykinin increases the constricting effect. This potentiates the overall increase in blood pressure.</a:t>
            </a:r>
          </a:p>
        </p:txBody>
      </p:sp>
    </p:spTree>
    <p:extLst>
      <p:ext uri="{BB962C8B-B14F-4D97-AF65-F5344CB8AC3E}">
        <p14:creationId xmlns:p14="http://schemas.microsoft.com/office/powerpoint/2010/main" val="1804041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t/>
            </a:r>
            <a:br>
              <a:rPr lang="en-US" sz="3600" dirty="0" smtClean="0"/>
            </a:br>
            <a:r>
              <a:rPr lang="en-US" sz="3600" dirty="0"/>
              <a:t/>
            </a:r>
            <a:br>
              <a:rPr lang="en-US" sz="3600" dirty="0"/>
            </a:br>
            <a:r>
              <a:rPr lang="en-US" sz="3600" dirty="0" smtClean="0">
                <a:solidFill>
                  <a:srgbClr val="00B0F0"/>
                </a:solidFill>
              </a:rPr>
              <a:t/>
            </a:r>
            <a:br>
              <a:rPr lang="en-US" sz="3600" dirty="0" smtClean="0">
                <a:solidFill>
                  <a:srgbClr val="00B0F0"/>
                </a:solidFill>
              </a:rPr>
            </a:br>
            <a:r>
              <a:rPr lang="en-US" sz="3200" b="1" dirty="0" smtClean="0">
                <a:solidFill>
                  <a:srgbClr val="00B0F0"/>
                </a:solidFill>
              </a:rPr>
              <a:t>Anti-Diuretic </a:t>
            </a:r>
            <a:r>
              <a:rPr lang="en-US" sz="3200" b="1" dirty="0">
                <a:solidFill>
                  <a:srgbClr val="00B0F0"/>
                </a:solidFill>
              </a:rPr>
              <a:t>Hormone (ADH)</a:t>
            </a:r>
            <a:r>
              <a:rPr lang="en-US" sz="3200" b="1" dirty="0"/>
              <a:t/>
            </a:r>
            <a:br>
              <a:rPr lang="en-US" sz="3200" b="1" dirty="0"/>
            </a:br>
            <a:r>
              <a:rPr lang="en-US" sz="3200" b="1" dirty="0"/>
              <a:t>The second mechanism by which blood pressure is regulated is via the </a:t>
            </a:r>
            <a:r>
              <a:rPr lang="en-US" sz="3200" b="1" dirty="0" smtClean="0"/>
              <a:t>(ADH</a:t>
            </a:r>
            <a:r>
              <a:rPr lang="en-US" sz="3200" b="1" dirty="0"/>
              <a:t>). It is produced in the hypothalamus and stored and released from the posterior pituitary gland. This is usually in response to thirst or an increased plasma </a:t>
            </a:r>
            <a:r>
              <a:rPr lang="en-US" sz="3200" b="1" dirty="0" err="1"/>
              <a:t>osmolarity</a:t>
            </a:r>
            <a:r>
              <a:rPr lang="en-US" sz="3200" b="1" dirty="0"/>
              <a:t>.</a:t>
            </a:r>
            <a:br>
              <a:rPr lang="en-US" sz="3200" b="1" dirty="0"/>
            </a:br>
            <a:r>
              <a:rPr lang="en-US" sz="3200" b="1" dirty="0" smtClean="0"/>
              <a:t>ADH </a:t>
            </a:r>
            <a:r>
              <a:rPr lang="en-US" sz="3200" b="1" dirty="0"/>
              <a:t>acts to increase the permeability of the collecting duct to water by inserting aquaporin channels (AQP2) into the apical membrane.</a:t>
            </a:r>
            <a:br>
              <a:rPr lang="en-US" sz="3200" b="1" dirty="0"/>
            </a:br>
            <a:r>
              <a:rPr lang="en-US" sz="3200" b="1" dirty="0" smtClean="0"/>
              <a:t>It </a:t>
            </a:r>
            <a:r>
              <a:rPr lang="en-US" sz="3200" b="1" dirty="0"/>
              <a:t>also stimulates sodium reabsorption from the thick ascending limb of the loop of Henle. This increases water reabsorption thus increasing plasma </a:t>
            </a:r>
            <a:r>
              <a:rPr lang="en-US" sz="3200" b="1" dirty="0" smtClean="0"/>
              <a:t>volume and decrease </a:t>
            </a:r>
            <a:r>
              <a:rPr lang="en-US" sz="3200" b="1" dirty="0" err="1" smtClean="0"/>
              <a:t>osmolarity</a:t>
            </a:r>
            <a:endParaRPr lang="en-US" sz="3200" b="1" dirty="0"/>
          </a:p>
        </p:txBody>
      </p:sp>
    </p:spTree>
    <p:extLst>
      <p:ext uri="{BB962C8B-B14F-4D97-AF65-F5344CB8AC3E}">
        <p14:creationId xmlns:p14="http://schemas.microsoft.com/office/powerpoint/2010/main" val="30841420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dirty="0" smtClean="0"/>
              <a:t/>
            </a:r>
            <a:br>
              <a:rPr lang="en-US" sz="3200" dirty="0" smtClean="0"/>
            </a:br>
            <a:r>
              <a:rPr lang="en-US" sz="3200" dirty="0"/>
              <a:t/>
            </a:r>
            <a:br>
              <a:rPr lang="en-US" sz="3200" dirty="0"/>
            </a:br>
            <a:r>
              <a:rPr lang="en-US" sz="3200" b="1" dirty="0">
                <a:solidFill>
                  <a:srgbClr val="00B0F0"/>
                </a:solidFill>
              </a:rPr>
              <a:t>Other factors that can affect long-term regulation of blood pressure are natriuretic peptides. These include:</a:t>
            </a:r>
            <a:r>
              <a:rPr lang="en-US" sz="3200" b="1" dirty="0"/>
              <a:t/>
            </a:r>
            <a:br>
              <a:rPr lang="en-US" sz="3200" b="1" dirty="0"/>
            </a:br>
            <a:r>
              <a:rPr lang="en-US" sz="3200" b="1" dirty="0" smtClean="0"/>
              <a:t>Atrial </a:t>
            </a:r>
            <a:r>
              <a:rPr lang="en-US" sz="3200" b="1" dirty="0"/>
              <a:t>natriuretic peptide (ANP) is </a:t>
            </a:r>
            <a:r>
              <a:rPr lang="en-US" sz="3200" b="1" dirty="0" err="1"/>
              <a:t>synthesised</a:t>
            </a:r>
            <a:r>
              <a:rPr lang="en-US" sz="3200" b="1" dirty="0"/>
              <a:t> and stored in cardiac myocytes. It is released when the atria are stretched and indicates high blood pressure.</a:t>
            </a:r>
            <a:br>
              <a:rPr lang="en-US" sz="3200" b="1" dirty="0"/>
            </a:br>
            <a:r>
              <a:rPr lang="en-US" sz="3200" b="1" dirty="0"/>
              <a:t>ANP acts to promote sodium excretion. It dilates the afferent arteriole of the glomerulus, increasing the glomerular filtration rate (GFR). Moreover, ANP inhibits sodium reabsorption along the nephron. Conversely, ANP secretion is low when blood pressure is low.</a:t>
            </a:r>
            <a:br>
              <a:rPr lang="en-US" sz="3200" b="1" dirty="0"/>
            </a:br>
            <a:r>
              <a:rPr lang="en-US" sz="3200" b="1" dirty="0"/>
              <a:t>Prostaglandins act as local vasodilators to increase GFR and reduce sodium reabsorption. Moreover, they act to prevent excessive vasoconstriction triggered by the RAAS and sympathetic nervous system.</a:t>
            </a:r>
          </a:p>
        </p:txBody>
      </p:sp>
    </p:spTree>
    <p:extLst>
      <p:ext uri="{BB962C8B-B14F-4D97-AF65-F5344CB8AC3E}">
        <p14:creationId xmlns:p14="http://schemas.microsoft.com/office/powerpoint/2010/main" val="2819594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Comic Sans MS" panose="030F0702030302020204" pitchFamily="66" charset="0"/>
              </a:rPr>
              <a:t>ACUTE CONTROL OF LOCAL BLOOD FLOW</a:t>
            </a:r>
            <a:endParaRPr lang="en-US" sz="3600" dirty="0">
              <a:latin typeface="Comic Sans MS" panose="030F0702030302020204" pitchFamily="66"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344500" y="1545465"/>
            <a:ext cx="6368148" cy="5177305"/>
          </a:xfrm>
        </p:spPr>
      </p:pic>
      <p:sp>
        <p:nvSpPr>
          <p:cNvPr id="5" name="Rectangle 4"/>
          <p:cNvSpPr/>
          <p:nvPr/>
        </p:nvSpPr>
        <p:spPr>
          <a:xfrm>
            <a:off x="407831" y="3018850"/>
            <a:ext cx="3288406" cy="3046988"/>
          </a:xfrm>
          <a:prstGeom prst="rect">
            <a:avLst/>
          </a:prstGeom>
        </p:spPr>
        <p:txBody>
          <a:bodyPr wrap="square">
            <a:spAutoFit/>
          </a:bodyPr>
          <a:lstStyle/>
          <a:p>
            <a:r>
              <a:rPr lang="en-US" sz="2400" b="1" dirty="0"/>
              <a:t>S</a:t>
            </a:r>
            <a:r>
              <a:rPr lang="en-US" sz="2400" b="1" dirty="0" smtClean="0"/>
              <a:t>uch as in a </a:t>
            </a:r>
            <a:r>
              <a:rPr lang="en-US" sz="2400" b="1" dirty="0" smtClean="0">
                <a:solidFill>
                  <a:schemeClr val="accent5"/>
                </a:solidFill>
              </a:rPr>
              <a:t>skeletal muscle</a:t>
            </a:r>
            <a:r>
              <a:rPr lang="en-US" sz="2400" b="1" dirty="0" smtClean="0"/>
              <a:t>. Note that an increase in</a:t>
            </a:r>
          </a:p>
          <a:p>
            <a:r>
              <a:rPr lang="en-US" sz="2400" b="1" dirty="0" smtClean="0"/>
              <a:t>metabolism up to </a:t>
            </a:r>
            <a:r>
              <a:rPr lang="en-US" sz="2400" b="1" dirty="0" smtClean="0">
                <a:solidFill>
                  <a:srgbClr val="FF0000"/>
                </a:solidFill>
              </a:rPr>
              <a:t>eight times</a:t>
            </a:r>
            <a:r>
              <a:rPr lang="en-US" sz="2400" b="1" dirty="0" smtClean="0"/>
              <a:t> normal increases the blood</a:t>
            </a:r>
          </a:p>
          <a:p>
            <a:r>
              <a:rPr lang="en-US" sz="2400" b="1" dirty="0" smtClean="0"/>
              <a:t>flow acutely about fourfold.</a:t>
            </a:r>
            <a:endParaRPr lang="en-US" sz="2400" b="1" dirty="0"/>
          </a:p>
        </p:txBody>
      </p:sp>
    </p:spTree>
    <p:extLst>
      <p:ext uri="{BB962C8B-B14F-4D97-AF65-F5344CB8AC3E}">
        <p14:creationId xmlns:p14="http://schemas.microsoft.com/office/powerpoint/2010/main" val="3686893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8857" y="1162363"/>
            <a:ext cx="6980127" cy="5444499"/>
          </a:xfrm>
        </p:spPr>
      </p:pic>
      <p:sp>
        <p:nvSpPr>
          <p:cNvPr id="5" name="Rectangle 4"/>
          <p:cNvSpPr/>
          <p:nvPr/>
        </p:nvSpPr>
        <p:spPr>
          <a:xfrm>
            <a:off x="606959" y="1727589"/>
            <a:ext cx="4511898" cy="3539430"/>
          </a:xfrm>
          <a:prstGeom prst="rect">
            <a:avLst/>
          </a:prstGeom>
        </p:spPr>
        <p:txBody>
          <a:bodyPr wrap="square">
            <a:spAutoFit/>
          </a:bodyPr>
          <a:lstStyle/>
          <a:p>
            <a:r>
              <a:rPr lang="en-US" sz="2400" b="1" dirty="0" smtClean="0"/>
              <a:t>One of the most necessary of the metabolic nutrients</a:t>
            </a:r>
          </a:p>
          <a:p>
            <a:r>
              <a:rPr lang="en-US" sz="2400" b="1" dirty="0" smtClean="0"/>
              <a:t>is oxygen. Whenever the availability of oxygen to the tissues decreases, such as during the following:</a:t>
            </a:r>
          </a:p>
          <a:p>
            <a:r>
              <a:rPr lang="en-US" sz="2000" dirty="0" smtClean="0">
                <a:solidFill>
                  <a:schemeClr val="accent1">
                    <a:lumMod val="75000"/>
                  </a:schemeClr>
                </a:solidFill>
              </a:rPr>
              <a:t> </a:t>
            </a:r>
            <a:r>
              <a:rPr lang="en-US" sz="2000" b="1" dirty="0" smtClean="0">
                <a:solidFill>
                  <a:schemeClr val="accent1">
                    <a:lumMod val="75000"/>
                  </a:schemeClr>
                </a:solidFill>
              </a:rPr>
              <a:t>(1) at a high altitude at the top of a high mountain</a:t>
            </a:r>
            <a:r>
              <a:rPr lang="en-US" sz="2000" b="1" dirty="0">
                <a:solidFill>
                  <a:schemeClr val="accent1">
                    <a:lumMod val="75000"/>
                  </a:schemeClr>
                </a:solidFill>
              </a:rPr>
              <a:t> </a:t>
            </a:r>
            <a:r>
              <a:rPr lang="en-US" sz="2000" b="1" dirty="0" smtClean="0">
                <a:solidFill>
                  <a:schemeClr val="accent1">
                    <a:lumMod val="75000"/>
                  </a:schemeClr>
                </a:solidFill>
              </a:rPr>
              <a:t>.</a:t>
            </a:r>
          </a:p>
          <a:p>
            <a:r>
              <a:rPr lang="en-US" sz="2000" b="1" dirty="0" smtClean="0">
                <a:solidFill>
                  <a:schemeClr val="accent1">
                    <a:lumMod val="75000"/>
                  </a:schemeClr>
                </a:solidFill>
              </a:rPr>
              <a:t>(2) in pneumonia .</a:t>
            </a:r>
          </a:p>
          <a:p>
            <a:r>
              <a:rPr lang="en-US" sz="2000" b="1" dirty="0" smtClean="0">
                <a:solidFill>
                  <a:schemeClr val="accent1">
                    <a:lumMod val="75000"/>
                  </a:schemeClr>
                </a:solidFill>
              </a:rPr>
              <a:t>(3) in carbon monoxide poisoning .</a:t>
            </a:r>
            <a:endParaRPr lang="en-US" sz="2000" b="1" dirty="0">
              <a:solidFill>
                <a:schemeClr val="accent1">
                  <a:lumMod val="75000"/>
                </a:schemeClr>
              </a:solidFill>
            </a:endParaRPr>
          </a:p>
        </p:txBody>
      </p:sp>
    </p:spTree>
    <p:extLst>
      <p:ext uri="{BB962C8B-B14F-4D97-AF65-F5344CB8AC3E}">
        <p14:creationId xmlns:p14="http://schemas.microsoft.com/office/powerpoint/2010/main" val="726667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8447468" cy="1180340"/>
          </a:xfrm>
        </p:spPr>
        <p:txBody>
          <a:bodyPr>
            <a:normAutofit/>
          </a:bodyPr>
          <a:lstStyle/>
          <a:p>
            <a:r>
              <a:rPr lang="en-US" sz="2800" b="1" dirty="0">
                <a:solidFill>
                  <a:schemeClr val="accent1">
                    <a:lumMod val="75000"/>
                  </a:schemeClr>
                </a:solidFill>
                <a:latin typeface="Comic Sans MS" panose="030F0702030302020204" pitchFamily="66" charset="0"/>
              </a:rPr>
              <a:t>Autoregulation of Blood Flow </a:t>
            </a:r>
            <a:r>
              <a:rPr lang="en-US" sz="2800" b="1" dirty="0" smtClean="0">
                <a:solidFill>
                  <a:schemeClr val="accent1">
                    <a:lumMod val="75000"/>
                  </a:schemeClr>
                </a:solidFill>
                <a:latin typeface="Comic Sans MS" panose="030F0702030302020204" pitchFamily="66" charset="0"/>
              </a:rPr>
              <a:t>During Changes </a:t>
            </a:r>
            <a:r>
              <a:rPr lang="en-US" sz="2800" b="1" dirty="0">
                <a:solidFill>
                  <a:schemeClr val="accent1">
                    <a:lumMod val="75000"/>
                  </a:schemeClr>
                </a:solidFill>
                <a:latin typeface="Comic Sans MS" panose="030F0702030302020204" pitchFamily="66" charset="0"/>
              </a:rPr>
              <a:t>in Arterial </a:t>
            </a:r>
            <a:r>
              <a:rPr lang="en-US" sz="2800" b="1" dirty="0" smtClean="0">
                <a:solidFill>
                  <a:schemeClr val="accent1">
                    <a:lumMod val="75000"/>
                  </a:schemeClr>
                </a:solidFill>
                <a:latin typeface="Comic Sans MS" panose="030F0702030302020204" pitchFamily="66" charset="0"/>
              </a:rPr>
              <a:t>Pressure </a:t>
            </a:r>
            <a:endParaRPr lang="en-US" sz="2800" dirty="0">
              <a:solidFill>
                <a:schemeClr val="accent1">
                  <a:lumMod val="75000"/>
                </a:schemeClr>
              </a:solidFill>
              <a:latin typeface="Comic Sans MS" panose="030F0702030302020204" pitchFamily="66" charset="0"/>
            </a:endParaRPr>
          </a:p>
        </p:txBody>
      </p:sp>
      <p:sp>
        <p:nvSpPr>
          <p:cNvPr id="3" name="Content Placeholder 2"/>
          <p:cNvSpPr>
            <a:spLocks noGrp="1"/>
          </p:cNvSpPr>
          <p:nvPr>
            <p:ph idx="1"/>
          </p:nvPr>
        </p:nvSpPr>
        <p:spPr/>
        <p:txBody>
          <a:bodyPr/>
          <a:lstStyle/>
          <a:p>
            <a:pPr marL="0" indent="0">
              <a:buNone/>
            </a:pPr>
            <a:r>
              <a:rPr lang="en-US" dirty="0" smtClean="0"/>
              <a:t>In any tissue of the body, a rapid increase in arterial pressure</a:t>
            </a:r>
          </a:p>
          <a:p>
            <a:pPr marL="0" indent="0">
              <a:buNone/>
            </a:pPr>
            <a:r>
              <a:rPr lang="en-US" dirty="0" smtClean="0"/>
              <a:t>causes an immediate rise in blood flow. However,</a:t>
            </a:r>
          </a:p>
          <a:p>
            <a:pPr marL="0" indent="0">
              <a:buNone/>
            </a:pPr>
            <a:r>
              <a:rPr lang="en-US" dirty="0" smtClean="0"/>
              <a:t>within less than 1 minute, the blood flow in most tissues</a:t>
            </a:r>
          </a:p>
          <a:p>
            <a:pPr marL="0" indent="0">
              <a:buNone/>
            </a:pPr>
            <a:r>
              <a:rPr lang="en-US" dirty="0" smtClean="0"/>
              <a:t>returns almost to the normal level, even though the arterial</a:t>
            </a:r>
          </a:p>
          <a:p>
            <a:pPr marL="0" indent="0">
              <a:buNone/>
            </a:pPr>
            <a:r>
              <a:rPr lang="en-US" dirty="0" smtClean="0"/>
              <a:t>pressure is kept elevated. This return of flow toward</a:t>
            </a:r>
          </a:p>
          <a:p>
            <a:pPr marL="0" indent="0">
              <a:buNone/>
            </a:pPr>
            <a:r>
              <a:rPr lang="en-US" dirty="0" smtClean="0"/>
              <a:t>normal is called </a:t>
            </a:r>
            <a:r>
              <a:rPr lang="en-US" b="1" dirty="0" smtClean="0">
                <a:solidFill>
                  <a:srgbClr val="FF0000"/>
                </a:solidFill>
                <a:latin typeface="Comic Sans MS" panose="030F0702030302020204" pitchFamily="66" charset="0"/>
              </a:rPr>
              <a:t>autoregulation.</a:t>
            </a:r>
            <a:endParaRPr lang="en-US" b="1" dirty="0">
              <a:solidFill>
                <a:srgbClr val="FF0000"/>
              </a:solidFill>
              <a:latin typeface="Comic Sans MS" panose="030F0702030302020204" pitchFamily="66" charset="0"/>
            </a:endParaRPr>
          </a:p>
        </p:txBody>
      </p:sp>
    </p:spTree>
    <p:extLst>
      <p:ext uri="{BB962C8B-B14F-4D97-AF65-F5344CB8AC3E}">
        <p14:creationId xmlns:p14="http://schemas.microsoft.com/office/powerpoint/2010/main" val="27947875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25671" y="1411557"/>
            <a:ext cx="6073631" cy="5344956"/>
          </a:xfrm>
        </p:spPr>
      </p:pic>
      <p:sp>
        <p:nvSpPr>
          <p:cNvPr id="5" name="Rectangle 4"/>
          <p:cNvSpPr/>
          <p:nvPr/>
        </p:nvSpPr>
        <p:spPr>
          <a:xfrm>
            <a:off x="575254" y="360608"/>
            <a:ext cx="9843753" cy="461665"/>
          </a:xfrm>
          <a:prstGeom prst="rect">
            <a:avLst/>
          </a:prstGeom>
        </p:spPr>
        <p:txBody>
          <a:bodyPr wrap="square">
            <a:spAutoFit/>
          </a:bodyPr>
          <a:lstStyle/>
          <a:p>
            <a:r>
              <a:rPr lang="en-US" sz="2400" b="1" dirty="0">
                <a:latin typeface="Frutiger-Bold"/>
              </a:rPr>
              <a:t>Autoregulation of Blood Flow </a:t>
            </a:r>
            <a:r>
              <a:rPr lang="en-US" sz="2400" b="1" dirty="0" smtClean="0">
                <a:latin typeface="Frutiger-Bold"/>
              </a:rPr>
              <a:t>During</a:t>
            </a:r>
            <a:r>
              <a:rPr lang="ar-SA" sz="2400" b="1" dirty="0" smtClean="0">
                <a:latin typeface="Frutiger-Bold"/>
              </a:rPr>
              <a:t> </a:t>
            </a:r>
            <a:r>
              <a:rPr lang="en-US" sz="2400" b="1" dirty="0" smtClean="0">
                <a:latin typeface="Frutiger-Bold"/>
              </a:rPr>
              <a:t>Changes </a:t>
            </a:r>
            <a:r>
              <a:rPr lang="en-US" sz="2400" b="1" dirty="0">
                <a:latin typeface="Frutiger-Bold"/>
              </a:rPr>
              <a:t>in </a:t>
            </a:r>
            <a:r>
              <a:rPr lang="en-US" sz="2400" b="1" dirty="0" smtClean="0">
                <a:latin typeface="Frutiger-Bold"/>
              </a:rPr>
              <a:t>Arterial Pressure</a:t>
            </a:r>
            <a:endParaRPr lang="en-US" sz="2400" dirty="0"/>
          </a:p>
        </p:txBody>
      </p:sp>
    </p:spTree>
    <p:extLst>
      <p:ext uri="{BB962C8B-B14F-4D97-AF65-F5344CB8AC3E}">
        <p14:creationId xmlns:p14="http://schemas.microsoft.com/office/powerpoint/2010/main" val="64120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1" dirty="0">
                <a:latin typeface="Comic Sans MS" panose="030F0702030302020204" pitchFamily="66" charset="0"/>
              </a:rPr>
              <a:t>Control of Tissue Blood Flow:</a:t>
            </a:r>
            <a:br>
              <a:rPr lang="en-US" sz="2800" b="1" dirty="0">
                <a:latin typeface="Comic Sans MS" panose="030F0702030302020204" pitchFamily="66" charset="0"/>
              </a:rPr>
            </a:br>
            <a:r>
              <a:rPr lang="en-US" sz="2800" b="1" dirty="0" smtClean="0">
                <a:latin typeface="Comic Sans MS" panose="030F0702030302020204" pitchFamily="66" charset="0"/>
              </a:rPr>
              <a:t>Endothelium-Derived Relaxing or Constricting </a:t>
            </a:r>
            <a:r>
              <a:rPr lang="en-US" sz="2800" b="1" dirty="0">
                <a:latin typeface="Comic Sans MS" panose="030F0702030302020204" pitchFamily="66" charset="0"/>
              </a:rPr>
              <a:t>Factors</a:t>
            </a:r>
            <a:endParaRPr lang="en-US" sz="2800" dirty="0">
              <a:latin typeface="Comic Sans MS" panose="030F0702030302020204" pitchFamily="66" charset="0"/>
            </a:endParaRPr>
          </a:p>
        </p:txBody>
      </p:sp>
      <p:sp>
        <p:nvSpPr>
          <p:cNvPr id="3" name="Content Placeholder 2"/>
          <p:cNvSpPr>
            <a:spLocks noGrp="1"/>
          </p:cNvSpPr>
          <p:nvPr>
            <p:ph idx="1"/>
          </p:nvPr>
        </p:nvSpPr>
        <p:spPr/>
        <p:txBody>
          <a:bodyPr/>
          <a:lstStyle/>
          <a:p>
            <a:pPr marL="0" indent="0">
              <a:buNone/>
            </a:pPr>
            <a:endParaRPr lang="en-US" dirty="0" smtClean="0"/>
          </a:p>
          <a:p>
            <a:pPr marL="0" indent="0">
              <a:buNone/>
            </a:pPr>
            <a:r>
              <a:rPr lang="en-US" dirty="0" smtClean="0"/>
              <a:t>The </a:t>
            </a:r>
            <a:r>
              <a:rPr lang="en-US" dirty="0"/>
              <a:t>endothelial cells lining the blood vessels synthesize</a:t>
            </a:r>
          </a:p>
          <a:p>
            <a:pPr marL="0" indent="0">
              <a:buNone/>
            </a:pPr>
            <a:r>
              <a:rPr lang="en-US" dirty="0"/>
              <a:t>several substances that when released, can affect the</a:t>
            </a:r>
          </a:p>
          <a:p>
            <a:pPr marL="0" indent="0">
              <a:buNone/>
            </a:pPr>
            <a:r>
              <a:rPr lang="en-US" dirty="0"/>
              <a:t>degree of </a:t>
            </a:r>
            <a:r>
              <a:rPr lang="en-US" b="1" dirty="0">
                <a:solidFill>
                  <a:srgbClr val="FF0000"/>
                </a:solidFill>
              </a:rPr>
              <a:t>relaxation or contraction</a:t>
            </a:r>
            <a:r>
              <a:rPr lang="en-US" dirty="0"/>
              <a:t> of the vascular wall.</a:t>
            </a:r>
          </a:p>
        </p:txBody>
      </p:sp>
    </p:spTree>
    <p:extLst>
      <p:ext uri="{BB962C8B-B14F-4D97-AF65-F5344CB8AC3E}">
        <p14:creationId xmlns:p14="http://schemas.microsoft.com/office/powerpoint/2010/main" val="333855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latin typeface="Comic Sans MS" panose="030F0702030302020204" pitchFamily="66" charset="0"/>
              </a:rPr>
              <a:t>Nitric Oxide Is a Vasodilator Released from </a:t>
            </a:r>
            <a:r>
              <a:rPr lang="en-US" sz="3200" b="1" dirty="0" smtClean="0">
                <a:latin typeface="Comic Sans MS" panose="030F0702030302020204" pitchFamily="66" charset="0"/>
              </a:rPr>
              <a:t>Healthy Endothelial Cells</a:t>
            </a:r>
            <a:r>
              <a:rPr lang="en-US" sz="3200" b="1" dirty="0">
                <a:latin typeface="Comic Sans MS" panose="030F0702030302020204" pitchFamily="66" charset="0"/>
              </a:rPr>
              <a:t>.</a:t>
            </a:r>
            <a:endParaRPr lang="en-US" sz="3200" dirty="0">
              <a:latin typeface="Comic Sans MS" panose="030F0702030302020204" pitchFamily="66"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94852" y="1429555"/>
            <a:ext cx="5702917" cy="5428445"/>
          </a:xfrm>
        </p:spPr>
      </p:pic>
    </p:spTree>
    <p:extLst>
      <p:ext uri="{BB962C8B-B14F-4D97-AF65-F5344CB8AC3E}">
        <p14:creationId xmlns:p14="http://schemas.microsoft.com/office/powerpoint/2010/main" val="40471288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Comic Sans MS" panose="030F0702030302020204" pitchFamily="66" charset="0"/>
              </a:rPr>
              <a:t>LOCAL CONTROL OF BLOOD FLOW IN</a:t>
            </a:r>
            <a:br>
              <a:rPr lang="en-US" sz="3600" b="1" dirty="0">
                <a:latin typeface="Comic Sans MS" panose="030F0702030302020204" pitchFamily="66" charset="0"/>
              </a:rPr>
            </a:br>
            <a:r>
              <a:rPr lang="en-US" sz="3600" b="1" dirty="0">
                <a:latin typeface="Comic Sans MS" panose="030F0702030302020204" pitchFamily="66" charset="0"/>
              </a:rPr>
              <a:t>RESPONSE TO TISSUE </a:t>
            </a:r>
            <a:r>
              <a:rPr lang="en-US" sz="3600" b="1" dirty="0" smtClean="0">
                <a:latin typeface="Comic Sans MS" panose="030F0702030302020204" pitchFamily="66" charset="0"/>
              </a:rPr>
              <a:t>NEEDS :</a:t>
            </a:r>
            <a:endParaRPr lang="en-US" sz="3600" b="1" dirty="0">
              <a:latin typeface="Comic Sans MS" panose="030F0702030302020204" pitchFamily="66" charset="0"/>
            </a:endParaRPr>
          </a:p>
        </p:txBody>
      </p:sp>
      <p:sp>
        <p:nvSpPr>
          <p:cNvPr id="3" name="Content Placeholder 2"/>
          <p:cNvSpPr>
            <a:spLocks noGrp="1"/>
          </p:cNvSpPr>
          <p:nvPr>
            <p:ph idx="1"/>
          </p:nvPr>
        </p:nvSpPr>
        <p:spPr/>
        <p:txBody>
          <a:bodyPr>
            <a:normAutofit fontScale="85000" lnSpcReduction="20000"/>
          </a:bodyPr>
          <a:lstStyle/>
          <a:p>
            <a:pPr marL="0" indent="0">
              <a:buNone/>
            </a:pPr>
            <a:r>
              <a:rPr lang="en-US" b="1" dirty="0" smtClean="0">
                <a:solidFill>
                  <a:schemeClr val="accent5"/>
                </a:solidFill>
              </a:rPr>
              <a:t>Some of the specific needs of the tissues for blood</a:t>
            </a:r>
          </a:p>
          <a:p>
            <a:pPr marL="0" indent="0">
              <a:buNone/>
            </a:pPr>
            <a:r>
              <a:rPr lang="en-US" b="1" dirty="0" smtClean="0">
                <a:solidFill>
                  <a:schemeClr val="accent5"/>
                </a:solidFill>
              </a:rPr>
              <a:t>flow include the following:</a:t>
            </a:r>
          </a:p>
          <a:p>
            <a:pPr marL="0" indent="0">
              <a:buNone/>
            </a:pPr>
            <a:r>
              <a:rPr lang="en-US" dirty="0" smtClean="0"/>
              <a:t>1. Delivery of oxygen to the tissues</a:t>
            </a:r>
          </a:p>
          <a:p>
            <a:pPr marL="0" indent="0">
              <a:buNone/>
            </a:pPr>
            <a:r>
              <a:rPr lang="en-US" dirty="0" smtClean="0"/>
              <a:t>2. Delivery of other nutrients such as glucose, amino</a:t>
            </a:r>
          </a:p>
          <a:p>
            <a:pPr marL="0" indent="0">
              <a:buNone/>
            </a:pPr>
            <a:r>
              <a:rPr lang="en-US" dirty="0" smtClean="0"/>
              <a:t>acids, and fatty acids</a:t>
            </a:r>
          </a:p>
          <a:p>
            <a:pPr marL="0" indent="0">
              <a:buNone/>
            </a:pPr>
            <a:r>
              <a:rPr lang="en-US" dirty="0" smtClean="0"/>
              <a:t>3. Removal of carbon dioxide from the tissues</a:t>
            </a:r>
          </a:p>
          <a:p>
            <a:pPr marL="0" indent="0">
              <a:buNone/>
            </a:pPr>
            <a:r>
              <a:rPr lang="en-US" dirty="0" smtClean="0"/>
              <a:t>4. Removal of hydrogen ions from the tissues</a:t>
            </a:r>
          </a:p>
          <a:p>
            <a:pPr marL="0" indent="0">
              <a:buNone/>
            </a:pPr>
            <a:r>
              <a:rPr lang="en-US" dirty="0" smtClean="0"/>
              <a:t>5. Maintenance of proper concentrations of ions in</a:t>
            </a:r>
          </a:p>
          <a:p>
            <a:pPr marL="0" indent="0">
              <a:buNone/>
            </a:pPr>
            <a:r>
              <a:rPr lang="en-US" dirty="0" smtClean="0"/>
              <a:t>the tissues</a:t>
            </a:r>
          </a:p>
          <a:p>
            <a:pPr marL="0" indent="0">
              <a:buNone/>
            </a:pPr>
            <a:r>
              <a:rPr lang="en-US" dirty="0" smtClean="0"/>
              <a:t>6. Transport of various hormones and other substances</a:t>
            </a:r>
          </a:p>
          <a:p>
            <a:pPr marL="0" indent="0">
              <a:buNone/>
            </a:pPr>
            <a:r>
              <a:rPr lang="en-US" dirty="0" smtClean="0"/>
              <a:t>to the different tissue.</a:t>
            </a:r>
            <a:endParaRPr lang="en-US" dirty="0"/>
          </a:p>
        </p:txBody>
      </p:sp>
    </p:spTree>
    <p:extLst>
      <p:ext uri="{BB962C8B-B14F-4D97-AF65-F5344CB8AC3E}">
        <p14:creationId xmlns:p14="http://schemas.microsoft.com/office/powerpoint/2010/main" val="40007861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solidFill>
                  <a:srgbClr val="FF0000"/>
                </a:solidFill>
                <a:latin typeface="Comic Sans MS" panose="030F0702030302020204" pitchFamily="66" charset="0"/>
              </a:rPr>
              <a:t>Endothelin</a:t>
            </a:r>
            <a:r>
              <a:rPr lang="en-US" sz="3600" b="1" dirty="0">
                <a:latin typeface="Comic Sans MS" panose="030F0702030302020204" pitchFamily="66" charset="0"/>
              </a:rPr>
              <a:t> Is a Powerful Vasoconstrictor Released</a:t>
            </a:r>
            <a:br>
              <a:rPr lang="en-US" sz="3600" b="1" dirty="0">
                <a:latin typeface="Comic Sans MS" panose="030F0702030302020204" pitchFamily="66" charset="0"/>
              </a:rPr>
            </a:br>
            <a:r>
              <a:rPr lang="en-US" sz="3600" b="1" dirty="0">
                <a:latin typeface="Comic Sans MS" panose="030F0702030302020204" pitchFamily="66" charset="0"/>
              </a:rPr>
              <a:t>From Damaged Endothelium</a:t>
            </a:r>
            <a:endParaRPr lang="en-US" sz="3600"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pPr marL="0" indent="0">
              <a:buNone/>
            </a:pPr>
            <a:endParaRPr lang="en-US" dirty="0" smtClean="0"/>
          </a:p>
          <a:p>
            <a:pPr marL="0" indent="0">
              <a:buNone/>
            </a:pPr>
            <a:r>
              <a:rPr lang="en-US" dirty="0" smtClean="0"/>
              <a:t>This </a:t>
            </a:r>
            <a:r>
              <a:rPr lang="en-US" dirty="0"/>
              <a:t>substance is </a:t>
            </a:r>
            <a:r>
              <a:rPr lang="en-US" dirty="0" smtClean="0"/>
              <a:t>present in </a:t>
            </a:r>
            <a:r>
              <a:rPr lang="en-US" dirty="0"/>
              <a:t>the </a:t>
            </a:r>
            <a:r>
              <a:rPr lang="en-US" b="1" dirty="0">
                <a:solidFill>
                  <a:schemeClr val="accent1"/>
                </a:solidFill>
              </a:rPr>
              <a:t>endothelial cells </a:t>
            </a:r>
            <a:r>
              <a:rPr lang="en-US" dirty="0"/>
              <a:t>of all or most blood vessels </a:t>
            </a:r>
            <a:r>
              <a:rPr lang="en-US" dirty="0" smtClean="0"/>
              <a:t>but greatly </a:t>
            </a:r>
            <a:r>
              <a:rPr lang="en-US" dirty="0"/>
              <a:t>increases when the vessels are </a:t>
            </a:r>
            <a:r>
              <a:rPr lang="en-US" dirty="0" smtClean="0"/>
              <a:t>injured.</a:t>
            </a:r>
          </a:p>
          <a:p>
            <a:pPr marL="0" indent="0">
              <a:buNone/>
            </a:pPr>
            <a:r>
              <a:rPr lang="en-US" dirty="0" smtClean="0"/>
              <a:t>The usual stimulus </a:t>
            </a:r>
            <a:r>
              <a:rPr lang="en-US" dirty="0"/>
              <a:t>for release is damage to the endothelium, such as</a:t>
            </a:r>
          </a:p>
          <a:p>
            <a:pPr marL="0" indent="0">
              <a:buNone/>
            </a:pPr>
            <a:r>
              <a:rPr lang="en-US" dirty="0"/>
              <a:t>that caused by crushing the tissues or injecting a traumatizing</a:t>
            </a:r>
          </a:p>
          <a:p>
            <a:pPr marL="0" indent="0">
              <a:buNone/>
            </a:pPr>
            <a:r>
              <a:rPr lang="en-US" dirty="0"/>
              <a:t>chemical into the blood </a:t>
            </a:r>
            <a:r>
              <a:rPr lang="en-US" dirty="0" smtClean="0"/>
              <a:t>vessel.</a:t>
            </a:r>
          </a:p>
          <a:p>
            <a:pPr marL="0" indent="0">
              <a:buNone/>
            </a:pPr>
            <a:r>
              <a:rPr lang="en-US" dirty="0" smtClean="0"/>
              <a:t>After </a:t>
            </a:r>
            <a:r>
              <a:rPr lang="en-US" dirty="0"/>
              <a:t>severe </a:t>
            </a:r>
            <a:r>
              <a:rPr lang="en-US" dirty="0" smtClean="0"/>
              <a:t>blood vessel </a:t>
            </a:r>
            <a:r>
              <a:rPr lang="en-US" dirty="0"/>
              <a:t>damage, local release of endothelin and </a:t>
            </a:r>
            <a:r>
              <a:rPr lang="en-US" dirty="0" smtClean="0"/>
              <a:t>subsequent vasoconstriction </a:t>
            </a:r>
            <a:r>
              <a:rPr lang="en-US" dirty="0"/>
              <a:t>helps prevent extensive bleeding from</a:t>
            </a:r>
          </a:p>
          <a:p>
            <a:pPr marL="0" indent="0">
              <a:buNone/>
            </a:pPr>
            <a:r>
              <a:rPr lang="en-US" dirty="0"/>
              <a:t>arteries</a:t>
            </a:r>
          </a:p>
        </p:txBody>
      </p:sp>
    </p:spTree>
    <p:extLst>
      <p:ext uri="{BB962C8B-B14F-4D97-AF65-F5344CB8AC3E}">
        <p14:creationId xmlns:p14="http://schemas.microsoft.com/office/powerpoint/2010/main" val="746310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smtClean="0">
                <a:latin typeface="Comic Sans MS" panose="030F0702030302020204" pitchFamily="66" charset="0"/>
              </a:rPr>
              <a:t>LONG-TERM BLOOD </a:t>
            </a:r>
            <a:r>
              <a:rPr lang="en-US" sz="3600" b="1" dirty="0">
                <a:latin typeface="Comic Sans MS" panose="030F0702030302020204" pitchFamily="66" charset="0"/>
              </a:rPr>
              <a:t>FLOW </a:t>
            </a:r>
            <a:r>
              <a:rPr lang="en-US" sz="3600" b="1" dirty="0" smtClean="0">
                <a:latin typeface="Comic Sans MS" panose="030F0702030302020204" pitchFamily="66" charset="0"/>
              </a:rPr>
              <a:t>REGULATION :</a:t>
            </a:r>
            <a:endParaRPr lang="en-US" sz="3600"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pPr marL="0" indent="0">
              <a:buNone/>
            </a:pPr>
            <a:r>
              <a:rPr lang="en-US" dirty="0"/>
              <a:t>I</a:t>
            </a:r>
            <a:r>
              <a:rPr lang="en-US" dirty="0" smtClean="0"/>
              <a:t>s </a:t>
            </a:r>
            <a:r>
              <a:rPr lang="en-US" dirty="0"/>
              <a:t>especially </a:t>
            </a:r>
            <a:r>
              <a:rPr lang="en-US" dirty="0" smtClean="0"/>
              <a:t>important when </a:t>
            </a:r>
            <a:r>
              <a:rPr lang="en-US" dirty="0"/>
              <a:t>the metabolic demands of a tissue </a:t>
            </a:r>
            <a:r>
              <a:rPr lang="en-US" dirty="0" smtClean="0"/>
              <a:t>change.</a:t>
            </a:r>
          </a:p>
          <a:p>
            <a:pPr marL="0" indent="0">
              <a:buNone/>
            </a:pPr>
            <a:r>
              <a:rPr lang="en-US" dirty="0" smtClean="0"/>
              <a:t>Thus, if </a:t>
            </a:r>
            <a:r>
              <a:rPr lang="en-US" dirty="0"/>
              <a:t>a tissue becomes chronically overactive and requires</a:t>
            </a:r>
          </a:p>
          <a:p>
            <a:pPr marL="0" indent="0">
              <a:buNone/>
            </a:pPr>
            <a:r>
              <a:rPr lang="en-US" dirty="0"/>
              <a:t>increased quantities of oxygen and other nutrients, the</a:t>
            </a:r>
          </a:p>
          <a:p>
            <a:pPr marL="0" indent="0">
              <a:buNone/>
            </a:pPr>
            <a:r>
              <a:rPr lang="en-US" dirty="0"/>
              <a:t>arterioles and capillary vessels usually increase both in</a:t>
            </a:r>
          </a:p>
          <a:p>
            <a:pPr marL="0" indent="0">
              <a:buNone/>
            </a:pPr>
            <a:r>
              <a:rPr lang="en-US" dirty="0"/>
              <a:t>number and size within a few weeks to match the needs</a:t>
            </a:r>
          </a:p>
          <a:p>
            <a:pPr marL="0" indent="0">
              <a:buNone/>
            </a:pPr>
            <a:r>
              <a:rPr lang="en-US" dirty="0"/>
              <a:t>of the tissue, unless the circulatory system has become</a:t>
            </a:r>
          </a:p>
          <a:p>
            <a:pPr marL="0" indent="0">
              <a:buNone/>
            </a:pPr>
            <a:r>
              <a:rPr lang="en-US" dirty="0"/>
              <a:t>pathological or too old to respond.</a:t>
            </a:r>
          </a:p>
        </p:txBody>
      </p:sp>
    </p:spTree>
    <p:extLst>
      <p:ext uri="{BB962C8B-B14F-4D97-AF65-F5344CB8AC3E}">
        <p14:creationId xmlns:p14="http://schemas.microsoft.com/office/powerpoint/2010/main" val="1542367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65185"/>
          </a:xfrm>
        </p:spPr>
        <p:txBody>
          <a:bodyPr>
            <a:normAutofit/>
          </a:bodyPr>
          <a:lstStyle/>
          <a:p>
            <a:r>
              <a:rPr lang="en-US" sz="2800" b="1" dirty="0">
                <a:latin typeface="Comic Sans MS" panose="030F0702030302020204" pitchFamily="66" charset="0"/>
              </a:rPr>
              <a:t>Blood Flow Regulation by Changes </a:t>
            </a:r>
            <a:r>
              <a:rPr lang="en-US" sz="2800" b="1" dirty="0" smtClean="0">
                <a:latin typeface="Comic Sans MS" panose="030F0702030302020204" pitchFamily="66" charset="0"/>
              </a:rPr>
              <a:t>in Tissue Vascularity :</a:t>
            </a:r>
            <a:endParaRPr lang="en-US" sz="2800" dirty="0">
              <a:latin typeface="Comic Sans MS" panose="030F0702030302020204" pitchFamily="66"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35024" y="1030310"/>
            <a:ext cx="5560976" cy="4351338"/>
          </a:xfr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48530" y="1112409"/>
            <a:ext cx="5276045" cy="4290961"/>
          </a:xfrm>
          <a:prstGeom prst="rect">
            <a:avLst/>
          </a:prstGeom>
        </p:spPr>
      </p:pic>
      <p:sp>
        <p:nvSpPr>
          <p:cNvPr id="8" name="Rectangle 7"/>
          <p:cNvSpPr/>
          <p:nvPr/>
        </p:nvSpPr>
        <p:spPr>
          <a:xfrm>
            <a:off x="2260242" y="5403370"/>
            <a:ext cx="8976575" cy="1477328"/>
          </a:xfrm>
          <a:prstGeom prst="rect">
            <a:avLst/>
          </a:prstGeom>
        </p:spPr>
        <p:txBody>
          <a:bodyPr wrap="square">
            <a:spAutoFit/>
          </a:bodyPr>
          <a:lstStyle/>
          <a:p>
            <a:r>
              <a:rPr lang="en-US" b="1" dirty="0"/>
              <a:t>A key mechanism for </a:t>
            </a:r>
            <a:r>
              <a:rPr lang="en-US" b="1" dirty="0" smtClean="0"/>
              <a:t>long-term local </a:t>
            </a:r>
            <a:r>
              <a:rPr lang="en-US" b="1" dirty="0"/>
              <a:t>blood flow </a:t>
            </a:r>
            <a:r>
              <a:rPr lang="en-US" b="1" dirty="0" smtClean="0"/>
              <a:t>regulation is </a:t>
            </a:r>
            <a:r>
              <a:rPr lang="en-US" b="1" dirty="0"/>
              <a:t>to change the amount of vascularity of the tissues.</a:t>
            </a:r>
          </a:p>
          <a:p>
            <a:r>
              <a:rPr lang="en-US" b="1" dirty="0"/>
              <a:t>For example, if the metabolism in a tissue is </a:t>
            </a:r>
            <a:r>
              <a:rPr lang="en-US" b="1" dirty="0" smtClean="0"/>
              <a:t>increased for </a:t>
            </a:r>
            <a:r>
              <a:rPr lang="en-US" b="1" dirty="0"/>
              <a:t>a prolonged period, vascularity increases, a </a:t>
            </a:r>
            <a:r>
              <a:rPr lang="en-US" b="1" dirty="0" smtClean="0"/>
              <a:t>process generally </a:t>
            </a:r>
            <a:r>
              <a:rPr lang="en-US" b="1" dirty="0"/>
              <a:t>called angiogenesis; if the metabolism </a:t>
            </a:r>
            <a:r>
              <a:rPr lang="en-US" b="1" dirty="0" smtClean="0"/>
              <a:t>is decreased</a:t>
            </a:r>
            <a:r>
              <a:rPr lang="en-US" b="1" dirty="0"/>
              <a:t>, vascularity decreases.</a:t>
            </a:r>
          </a:p>
        </p:txBody>
      </p:sp>
    </p:spTree>
    <p:extLst>
      <p:ext uri="{BB962C8B-B14F-4D97-AF65-F5344CB8AC3E}">
        <p14:creationId xmlns:p14="http://schemas.microsoft.com/office/powerpoint/2010/main" val="428029726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500062"/>
            <a:ext cx="10515600" cy="1325563"/>
          </a:xfrm>
        </p:spPr>
        <p:txBody>
          <a:bodyPr>
            <a:normAutofit/>
          </a:bodyPr>
          <a:lstStyle/>
          <a:p>
            <a:r>
              <a:rPr lang="en-US" sz="4000" b="1" dirty="0">
                <a:latin typeface="Comic Sans MS" panose="030F0702030302020204" pitchFamily="66" charset="0"/>
              </a:rPr>
              <a:t>Blood Flow Regulation by Development</a:t>
            </a:r>
            <a:br>
              <a:rPr lang="en-US" sz="4000" b="1" dirty="0">
                <a:latin typeface="Comic Sans MS" panose="030F0702030302020204" pitchFamily="66" charset="0"/>
              </a:rPr>
            </a:br>
            <a:r>
              <a:rPr lang="en-US" sz="4000" b="1" dirty="0">
                <a:latin typeface="Comic Sans MS" panose="030F0702030302020204" pitchFamily="66" charset="0"/>
              </a:rPr>
              <a:t>of Collateral </a:t>
            </a:r>
            <a:r>
              <a:rPr lang="en-US" sz="4000" b="1" dirty="0" smtClean="0">
                <a:latin typeface="Comic Sans MS" panose="030F0702030302020204" pitchFamily="66" charset="0"/>
              </a:rPr>
              <a:t>Circulation :</a:t>
            </a:r>
            <a:endParaRPr lang="en-US" sz="4000" dirty="0">
              <a:latin typeface="Comic Sans MS" panose="030F0702030302020204" pitchFamily="66" charset="0"/>
            </a:endParaRPr>
          </a:p>
        </p:txBody>
      </p:sp>
      <p:sp>
        <p:nvSpPr>
          <p:cNvPr id="3" name="Content Placeholder 2"/>
          <p:cNvSpPr>
            <a:spLocks noGrp="1"/>
          </p:cNvSpPr>
          <p:nvPr>
            <p:ph idx="1"/>
          </p:nvPr>
        </p:nvSpPr>
        <p:spPr>
          <a:xfrm>
            <a:off x="838200" y="2096081"/>
            <a:ext cx="10515600" cy="4351338"/>
          </a:xfrm>
        </p:spPr>
        <p:txBody>
          <a:bodyPr/>
          <a:lstStyle/>
          <a:p>
            <a:endParaRPr lang="en-US" dirty="0" smtClean="0"/>
          </a:p>
          <a:p>
            <a:pPr marL="0" indent="0">
              <a:buNone/>
            </a:pPr>
            <a:r>
              <a:rPr lang="en-US" dirty="0"/>
              <a:t>In most tissues of the body, when an artery or a vein is</a:t>
            </a:r>
          </a:p>
          <a:p>
            <a:pPr marL="0" indent="0">
              <a:buNone/>
            </a:pPr>
            <a:r>
              <a:rPr lang="en-US" dirty="0"/>
              <a:t>blocked, a new vascular channel usually develops around</a:t>
            </a:r>
          </a:p>
          <a:p>
            <a:pPr marL="0" indent="0">
              <a:buNone/>
            </a:pPr>
            <a:r>
              <a:rPr lang="en-US" dirty="0"/>
              <a:t>the blockage and allows at least partial resupply of blood</a:t>
            </a:r>
          </a:p>
          <a:p>
            <a:pPr marL="0" indent="0">
              <a:buNone/>
            </a:pPr>
            <a:r>
              <a:rPr lang="en-US" dirty="0"/>
              <a:t>to the affected tissue.</a:t>
            </a:r>
          </a:p>
        </p:txBody>
      </p:sp>
    </p:spTree>
    <p:extLst>
      <p:ext uri="{BB962C8B-B14F-4D97-AF65-F5344CB8AC3E}">
        <p14:creationId xmlns:p14="http://schemas.microsoft.com/office/powerpoint/2010/main" val="38109068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7996707" cy="1244734"/>
          </a:xfrm>
        </p:spPr>
        <p:txBody>
          <a:bodyPr>
            <a:noAutofit/>
          </a:bodyPr>
          <a:lstStyle/>
          <a:p>
            <a:r>
              <a:rPr lang="en-US" sz="3200" b="1" dirty="0">
                <a:latin typeface="Comic Sans MS" panose="030F0702030302020204" pitchFamily="66" charset="0"/>
              </a:rPr>
              <a:t>Vascular Remodeling in Response to</a:t>
            </a:r>
            <a:br>
              <a:rPr lang="en-US" sz="3200" b="1" dirty="0">
                <a:latin typeface="Comic Sans MS" panose="030F0702030302020204" pitchFamily="66" charset="0"/>
              </a:rPr>
            </a:br>
            <a:r>
              <a:rPr lang="en-US" sz="3200" b="1" dirty="0">
                <a:latin typeface="Comic Sans MS" panose="030F0702030302020204" pitchFamily="66" charset="0"/>
              </a:rPr>
              <a:t>Chronic Changes in Blood Flow or Blood</a:t>
            </a:r>
            <a:br>
              <a:rPr lang="en-US" sz="3200" b="1" dirty="0">
                <a:latin typeface="Comic Sans MS" panose="030F0702030302020204" pitchFamily="66" charset="0"/>
              </a:rPr>
            </a:br>
            <a:r>
              <a:rPr lang="en-US" sz="3200" b="1" dirty="0" smtClean="0">
                <a:latin typeface="Comic Sans MS" panose="030F0702030302020204" pitchFamily="66" charset="0"/>
              </a:rPr>
              <a:t>Pressure :</a:t>
            </a:r>
            <a:endParaRPr lang="en-US" sz="3200" dirty="0">
              <a:latin typeface="Comic Sans MS" panose="030F0702030302020204" pitchFamily="66" charset="0"/>
            </a:endParaRPr>
          </a:p>
        </p:txBody>
      </p:sp>
      <p:sp>
        <p:nvSpPr>
          <p:cNvPr id="3" name="Content Placeholder 2"/>
          <p:cNvSpPr>
            <a:spLocks noGrp="1"/>
          </p:cNvSpPr>
          <p:nvPr>
            <p:ph idx="1"/>
          </p:nvPr>
        </p:nvSpPr>
        <p:spPr>
          <a:xfrm>
            <a:off x="838200" y="2009105"/>
            <a:ext cx="7082307" cy="4069724"/>
          </a:xfrm>
        </p:spPr>
        <p:txBody>
          <a:bodyPr>
            <a:normAutofit/>
          </a:bodyPr>
          <a:lstStyle/>
          <a:p>
            <a:pPr marL="0" indent="0">
              <a:buNone/>
            </a:pPr>
            <a:r>
              <a:rPr lang="en-US" sz="2400" dirty="0"/>
              <a:t>Vascular growth and remodeling are critical </a:t>
            </a:r>
            <a:r>
              <a:rPr lang="en-US" sz="2400" dirty="0" smtClean="0"/>
              <a:t>components of </a:t>
            </a:r>
            <a:r>
              <a:rPr lang="en-US" sz="2400" dirty="0"/>
              <a:t>tissue development and growth and occur as </a:t>
            </a:r>
            <a:r>
              <a:rPr lang="en-US" sz="2400" dirty="0" smtClean="0"/>
              <a:t>an adaptive </a:t>
            </a:r>
            <a:r>
              <a:rPr lang="en-US" sz="2400" dirty="0"/>
              <a:t>response to long-term</a:t>
            </a:r>
          </a:p>
          <a:p>
            <a:pPr marL="0" indent="0">
              <a:buNone/>
            </a:pPr>
            <a:r>
              <a:rPr lang="en-US" sz="2400" dirty="0"/>
              <a:t>changes in blood </a:t>
            </a:r>
            <a:r>
              <a:rPr lang="en-US" sz="2400" dirty="0" smtClean="0"/>
              <a:t>pressure or </a:t>
            </a:r>
            <a:r>
              <a:rPr lang="en-US" sz="2400" dirty="0"/>
              <a:t>blood </a:t>
            </a:r>
            <a:r>
              <a:rPr lang="en-US" sz="2400" dirty="0" smtClean="0"/>
              <a:t>flow.</a:t>
            </a:r>
          </a:p>
          <a:p>
            <a:pPr marL="0" indent="0">
              <a:buNone/>
            </a:pPr>
            <a:r>
              <a:rPr lang="en-US" sz="2400" b="1" dirty="0" smtClean="0">
                <a:solidFill>
                  <a:srgbClr val="FF0000"/>
                </a:solidFill>
              </a:rPr>
              <a:t>For </a:t>
            </a:r>
            <a:r>
              <a:rPr lang="en-US" sz="2400" b="1" dirty="0">
                <a:solidFill>
                  <a:srgbClr val="FF0000"/>
                </a:solidFill>
              </a:rPr>
              <a:t>example</a:t>
            </a:r>
            <a:r>
              <a:rPr lang="en-US" sz="2400" dirty="0"/>
              <a:t>, after several months</a:t>
            </a:r>
          </a:p>
          <a:p>
            <a:pPr marL="0" indent="0">
              <a:buNone/>
            </a:pPr>
            <a:r>
              <a:rPr lang="en-US" sz="2400" dirty="0"/>
              <a:t>of chronic exercise training, vascularity of the trained</a:t>
            </a:r>
          </a:p>
          <a:p>
            <a:pPr marL="0" indent="0">
              <a:buNone/>
            </a:pPr>
            <a:r>
              <a:rPr lang="en-US" sz="2400" dirty="0"/>
              <a:t>muscles increases to accommodate their higher blood</a:t>
            </a:r>
          </a:p>
          <a:p>
            <a:pPr marL="0" indent="0">
              <a:buNone/>
            </a:pPr>
            <a:r>
              <a:rPr lang="en-US" sz="2400" dirty="0"/>
              <a:t>flow requirements.</a:t>
            </a:r>
          </a:p>
        </p:txBody>
      </p:sp>
      <p:pic>
        <p:nvPicPr>
          <p:cNvPr id="4" name="Picture 3"/>
          <p:cNvPicPr>
            <a:picLocks noChangeAspect="1"/>
          </p:cNvPicPr>
          <p:nvPr/>
        </p:nvPicPr>
        <p:blipFill>
          <a:blip r:embed="rId2"/>
          <a:stretch>
            <a:fillRect/>
          </a:stretch>
        </p:blipFill>
        <p:spPr>
          <a:xfrm>
            <a:off x="7663794" y="1284737"/>
            <a:ext cx="4528206" cy="5495991"/>
          </a:xfrm>
          <a:prstGeom prst="rect">
            <a:avLst/>
          </a:prstGeom>
        </p:spPr>
      </p:pic>
    </p:spTree>
    <p:extLst>
      <p:ext uri="{BB962C8B-B14F-4D97-AF65-F5344CB8AC3E}">
        <p14:creationId xmlns:p14="http://schemas.microsoft.com/office/powerpoint/2010/main" val="37997909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40157" y="352247"/>
            <a:ext cx="9865217" cy="1064430"/>
          </a:xfrm>
        </p:spPr>
        <p:txBody>
          <a:bodyPr>
            <a:noAutofit/>
          </a:bodyPr>
          <a:lstStyle/>
          <a:p>
            <a:r>
              <a:rPr lang="en-US" sz="3200" b="1" dirty="0">
                <a:latin typeface="Comic Sans MS" panose="030F0702030302020204" pitchFamily="66" charset="0"/>
              </a:rPr>
              <a:t>HUMORAL CONTROL OF </a:t>
            </a:r>
            <a:r>
              <a:rPr lang="en-US" sz="3200" b="1" dirty="0" smtClean="0">
                <a:latin typeface="Comic Sans MS" panose="030F0702030302020204" pitchFamily="66" charset="0"/>
              </a:rPr>
              <a:t>THE CIRCULATION :</a:t>
            </a:r>
            <a:endParaRPr lang="en-US" sz="3200" b="1" dirty="0">
              <a:latin typeface="Comic Sans MS" panose="030F0702030302020204" pitchFamily="66" charset="0"/>
            </a:endParaRPr>
          </a:p>
        </p:txBody>
      </p:sp>
      <p:sp>
        <p:nvSpPr>
          <p:cNvPr id="5" name="Content Placeholder 4"/>
          <p:cNvSpPr>
            <a:spLocks noGrp="1"/>
          </p:cNvSpPr>
          <p:nvPr>
            <p:ph idx="1"/>
          </p:nvPr>
        </p:nvSpPr>
        <p:spPr/>
        <p:txBody>
          <a:bodyPr/>
          <a:lstStyle/>
          <a:p>
            <a:pPr marL="0" indent="0">
              <a:buNone/>
            </a:pPr>
            <a:r>
              <a:rPr lang="en-US" dirty="0" smtClean="0"/>
              <a:t>Means </a:t>
            </a:r>
            <a:r>
              <a:rPr lang="en-US" dirty="0"/>
              <a:t>control by substances</a:t>
            </a:r>
          </a:p>
          <a:p>
            <a:pPr marL="0" indent="0">
              <a:buNone/>
            </a:pPr>
            <a:r>
              <a:rPr lang="en-US" dirty="0"/>
              <a:t>secreted or absorbed into the body fluids, such</a:t>
            </a:r>
          </a:p>
          <a:p>
            <a:pPr marL="0" indent="0">
              <a:buNone/>
            </a:pPr>
            <a:r>
              <a:rPr lang="en-US" b="1" dirty="0">
                <a:solidFill>
                  <a:srgbClr val="FF0000"/>
                </a:solidFill>
              </a:rPr>
              <a:t>as hormones and locally produced factors</a:t>
            </a:r>
            <a:r>
              <a:rPr lang="en-US" dirty="0"/>
              <a:t>. Some of these</a:t>
            </a:r>
          </a:p>
          <a:p>
            <a:pPr marL="0" indent="0">
              <a:buNone/>
            </a:pPr>
            <a:r>
              <a:rPr lang="en-US" dirty="0"/>
              <a:t>substances are formed by special glands and transported</a:t>
            </a:r>
          </a:p>
          <a:p>
            <a:pPr marL="0" indent="0">
              <a:buNone/>
            </a:pPr>
            <a:r>
              <a:rPr lang="en-US" dirty="0"/>
              <a:t>in the blood throughout the entire body. Others are</a:t>
            </a:r>
          </a:p>
          <a:p>
            <a:pPr marL="0" indent="0">
              <a:buNone/>
            </a:pPr>
            <a:r>
              <a:rPr lang="en-US" dirty="0"/>
              <a:t>formed in local tissue areas and cause only local circulatory</a:t>
            </a:r>
          </a:p>
          <a:p>
            <a:pPr marL="0" indent="0">
              <a:buNone/>
            </a:pPr>
            <a:r>
              <a:rPr lang="en-US" dirty="0"/>
              <a:t>effects.</a:t>
            </a:r>
          </a:p>
        </p:txBody>
      </p:sp>
    </p:spTree>
    <p:extLst>
      <p:ext uri="{BB962C8B-B14F-4D97-AF65-F5344CB8AC3E}">
        <p14:creationId xmlns:p14="http://schemas.microsoft.com/office/powerpoint/2010/main" val="30807840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omic Sans MS" panose="030F0702030302020204" pitchFamily="66" charset="0"/>
              </a:rPr>
              <a:t>VASOCONSTRICTORS :</a:t>
            </a:r>
            <a:endParaRPr lang="en-US" dirty="0">
              <a:latin typeface="Comic Sans MS" panose="030F0702030302020204" pitchFamily="66" charset="0"/>
            </a:endParaRPr>
          </a:p>
        </p:txBody>
      </p:sp>
      <p:sp>
        <p:nvSpPr>
          <p:cNvPr id="3" name="Content Placeholder 2"/>
          <p:cNvSpPr>
            <a:spLocks noGrp="1"/>
          </p:cNvSpPr>
          <p:nvPr>
            <p:ph idx="1"/>
          </p:nvPr>
        </p:nvSpPr>
        <p:spPr/>
        <p:txBody>
          <a:bodyPr>
            <a:normAutofit/>
          </a:bodyPr>
          <a:lstStyle/>
          <a:p>
            <a:pPr marL="0" indent="0">
              <a:buNone/>
            </a:pPr>
            <a:r>
              <a:rPr lang="en-US" b="1" dirty="0">
                <a:solidFill>
                  <a:srgbClr val="FF0000"/>
                </a:solidFill>
              </a:rPr>
              <a:t>Norepinephrine and </a:t>
            </a:r>
            <a:r>
              <a:rPr lang="en-US" b="1" dirty="0" smtClean="0">
                <a:solidFill>
                  <a:srgbClr val="FF0000"/>
                </a:solidFill>
              </a:rPr>
              <a:t>Epinephrine :</a:t>
            </a:r>
          </a:p>
          <a:p>
            <a:pPr marL="0" indent="0">
              <a:buNone/>
            </a:pPr>
            <a:r>
              <a:rPr lang="en-US" sz="2400" dirty="0"/>
              <a:t>is </a:t>
            </a:r>
            <a:r>
              <a:rPr lang="en-US" sz="2400" dirty="0" smtClean="0"/>
              <a:t>an especially </a:t>
            </a:r>
            <a:r>
              <a:rPr lang="en-US" sz="2400" dirty="0"/>
              <a:t>powerful vasoconstrictor hormone; epinephrine</a:t>
            </a:r>
          </a:p>
          <a:p>
            <a:pPr marL="0" indent="0">
              <a:buNone/>
            </a:pPr>
            <a:r>
              <a:rPr lang="en-US" sz="2400" dirty="0"/>
              <a:t>is less powerful as a vasoconstrictor and, in some tissues,</a:t>
            </a:r>
          </a:p>
          <a:p>
            <a:pPr marL="0" indent="0">
              <a:buNone/>
            </a:pPr>
            <a:r>
              <a:rPr lang="en-US" sz="2400" dirty="0"/>
              <a:t>even </a:t>
            </a:r>
            <a:r>
              <a:rPr lang="en-US" sz="2400" dirty="0" smtClean="0"/>
              <a:t>causes </a:t>
            </a:r>
            <a:r>
              <a:rPr lang="en-US" sz="2400" dirty="0"/>
              <a:t>mild vasodilation. </a:t>
            </a:r>
            <a:endParaRPr lang="en-US" sz="2400" dirty="0" smtClean="0"/>
          </a:p>
          <a:p>
            <a:pPr marL="0" indent="0">
              <a:buNone/>
            </a:pPr>
            <a:r>
              <a:rPr lang="en-US" b="1" dirty="0" smtClean="0">
                <a:solidFill>
                  <a:srgbClr val="FF0000"/>
                </a:solidFill>
              </a:rPr>
              <a:t>Angiotensin II :</a:t>
            </a:r>
          </a:p>
          <a:p>
            <a:pPr marL="0" indent="0">
              <a:buNone/>
            </a:pPr>
            <a:r>
              <a:rPr lang="en-US" sz="2400" dirty="0"/>
              <a:t>The effect of angiotensin II is to constrict the small</a:t>
            </a:r>
          </a:p>
          <a:p>
            <a:pPr marL="0" indent="0">
              <a:buNone/>
            </a:pPr>
            <a:r>
              <a:rPr lang="en-US" sz="2400" dirty="0"/>
              <a:t>arterioles powerfully. If this constriction occurs in an isolated</a:t>
            </a:r>
          </a:p>
          <a:p>
            <a:pPr marL="0" indent="0">
              <a:buNone/>
            </a:pPr>
            <a:r>
              <a:rPr lang="en-US" sz="2400" dirty="0"/>
              <a:t>tissue area, the blood flow to that area can be severely</a:t>
            </a:r>
          </a:p>
          <a:p>
            <a:pPr marL="0" indent="0">
              <a:buNone/>
            </a:pPr>
            <a:r>
              <a:rPr lang="en-US" sz="2400" dirty="0"/>
              <a:t>depressed.</a:t>
            </a:r>
            <a:endParaRPr lang="en-US" sz="2400" dirty="0" smtClean="0"/>
          </a:p>
        </p:txBody>
      </p:sp>
    </p:spTree>
    <p:extLst>
      <p:ext uri="{BB962C8B-B14F-4D97-AF65-F5344CB8AC3E}">
        <p14:creationId xmlns:p14="http://schemas.microsoft.com/office/powerpoint/2010/main" val="14581446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solidFill>
                  <a:srgbClr val="FF0000"/>
                </a:solidFill>
              </a:rPr>
              <a:t>Vasopressin :</a:t>
            </a:r>
          </a:p>
          <a:p>
            <a:pPr marL="0" indent="0">
              <a:buNone/>
            </a:pPr>
            <a:r>
              <a:rPr lang="en-US" sz="2400" dirty="0"/>
              <a:t>also called antidiuretic hormone,</a:t>
            </a:r>
          </a:p>
          <a:p>
            <a:pPr marL="0" indent="0">
              <a:buNone/>
            </a:pPr>
            <a:r>
              <a:rPr lang="en-US" sz="2400" dirty="0"/>
              <a:t>is even more powerful than angiotensin II as a vasoconstrictor,</a:t>
            </a:r>
          </a:p>
          <a:p>
            <a:pPr marL="0" indent="0">
              <a:buNone/>
            </a:pPr>
            <a:r>
              <a:rPr lang="en-US" sz="2400" dirty="0"/>
              <a:t>thus making it one of the body’s most potent</a:t>
            </a:r>
          </a:p>
          <a:p>
            <a:pPr marL="0" indent="0">
              <a:buNone/>
            </a:pPr>
            <a:r>
              <a:rPr lang="en-US" sz="2400" dirty="0"/>
              <a:t>vascular constrictor substances. It is formed in nerve cells</a:t>
            </a:r>
          </a:p>
          <a:p>
            <a:pPr marL="0" indent="0">
              <a:buNone/>
            </a:pPr>
            <a:r>
              <a:rPr lang="en-US" sz="2400" dirty="0"/>
              <a:t>in </a:t>
            </a:r>
            <a:r>
              <a:rPr lang="en-US" sz="2400" dirty="0" smtClean="0"/>
              <a:t>the </a:t>
            </a:r>
            <a:r>
              <a:rPr lang="en-US" sz="2400" dirty="0"/>
              <a:t>hypothalamus of the </a:t>
            </a:r>
            <a:r>
              <a:rPr lang="en-US" sz="2400" dirty="0" smtClean="0"/>
              <a:t>brain .</a:t>
            </a:r>
          </a:p>
          <a:p>
            <a:pPr marL="0" indent="0">
              <a:buNone/>
            </a:pPr>
            <a:endParaRPr lang="en-US" sz="2400" dirty="0" smtClean="0"/>
          </a:p>
        </p:txBody>
      </p:sp>
    </p:spTree>
    <p:extLst>
      <p:ext uri="{BB962C8B-B14F-4D97-AF65-F5344CB8AC3E}">
        <p14:creationId xmlns:p14="http://schemas.microsoft.com/office/powerpoint/2010/main" val="4564426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latin typeface="Comic Sans MS" panose="030F0702030302020204" pitchFamily="66" charset="0"/>
              </a:rPr>
              <a:t>VASODILATORS :</a:t>
            </a:r>
            <a:endParaRPr lang="en-US" dirty="0">
              <a:latin typeface="Comic Sans MS" panose="030F0702030302020204" pitchFamily="66" charset="0"/>
            </a:endParaRPr>
          </a:p>
        </p:txBody>
      </p:sp>
      <p:sp>
        <p:nvSpPr>
          <p:cNvPr id="3" name="Content Placeholder 2"/>
          <p:cNvSpPr>
            <a:spLocks noGrp="1"/>
          </p:cNvSpPr>
          <p:nvPr>
            <p:ph idx="1"/>
          </p:nvPr>
        </p:nvSpPr>
        <p:spPr/>
        <p:txBody>
          <a:bodyPr>
            <a:normAutofit fontScale="92500" lnSpcReduction="10000"/>
          </a:bodyPr>
          <a:lstStyle/>
          <a:p>
            <a:pPr marL="0" indent="0">
              <a:buNone/>
            </a:pPr>
            <a:r>
              <a:rPr lang="en-US" b="1" dirty="0" smtClean="0">
                <a:solidFill>
                  <a:srgbClr val="FF0000"/>
                </a:solidFill>
              </a:rPr>
              <a:t>Bradykinin :</a:t>
            </a:r>
          </a:p>
          <a:p>
            <a:pPr marL="0" indent="0">
              <a:buNone/>
            </a:pPr>
            <a:r>
              <a:rPr lang="en-US" sz="2400" dirty="0"/>
              <a:t>Several substances called </a:t>
            </a:r>
            <a:r>
              <a:rPr lang="en-US" sz="2400" dirty="0" err="1"/>
              <a:t>kinins</a:t>
            </a:r>
            <a:r>
              <a:rPr lang="en-US" sz="2400" dirty="0"/>
              <a:t> cause powerful</a:t>
            </a:r>
          </a:p>
          <a:p>
            <a:pPr marL="0" indent="0">
              <a:buNone/>
            </a:pPr>
            <a:r>
              <a:rPr lang="en-US" sz="2400" dirty="0"/>
              <a:t>vasodilation when formed in the blood and tissue</a:t>
            </a:r>
          </a:p>
          <a:p>
            <a:pPr marL="0" indent="0">
              <a:buNone/>
            </a:pPr>
            <a:r>
              <a:rPr lang="en-US" sz="2400" dirty="0"/>
              <a:t>fluids of some organs</a:t>
            </a:r>
            <a:r>
              <a:rPr lang="en-US" sz="2400" dirty="0" smtClean="0"/>
              <a:t>.</a:t>
            </a:r>
          </a:p>
          <a:p>
            <a:pPr marL="0" indent="0">
              <a:buNone/>
            </a:pPr>
            <a:endParaRPr lang="en-US" sz="2400" dirty="0"/>
          </a:p>
          <a:p>
            <a:pPr marL="0" indent="0">
              <a:buNone/>
            </a:pPr>
            <a:r>
              <a:rPr lang="en-US" b="1" dirty="0" smtClean="0">
                <a:solidFill>
                  <a:srgbClr val="FF0000"/>
                </a:solidFill>
              </a:rPr>
              <a:t>Histamine :</a:t>
            </a:r>
            <a:endParaRPr lang="en-US" dirty="0" smtClean="0">
              <a:solidFill>
                <a:srgbClr val="FF0000"/>
              </a:solidFill>
            </a:endParaRPr>
          </a:p>
          <a:p>
            <a:pPr marL="0" indent="0">
              <a:buNone/>
            </a:pPr>
            <a:r>
              <a:rPr lang="en-US" sz="2600" dirty="0"/>
              <a:t>has a powerful vasodilator effect on the</a:t>
            </a:r>
          </a:p>
          <a:p>
            <a:pPr marL="0" indent="0">
              <a:buNone/>
            </a:pPr>
            <a:r>
              <a:rPr lang="en-US" sz="2600" dirty="0"/>
              <a:t>arterioles and, like bradykinin, has the ability to increase</a:t>
            </a:r>
          </a:p>
          <a:p>
            <a:pPr marL="0" indent="0">
              <a:buNone/>
            </a:pPr>
            <a:r>
              <a:rPr lang="en-US" sz="2600" dirty="0"/>
              <a:t>capillary porosity greatly, allowing leakage of fluid and</a:t>
            </a:r>
          </a:p>
          <a:p>
            <a:pPr marL="0" indent="0">
              <a:buNone/>
            </a:pPr>
            <a:r>
              <a:rPr lang="en-US" sz="2600" dirty="0"/>
              <a:t>plasma protein into the tissues.</a:t>
            </a:r>
          </a:p>
        </p:txBody>
      </p:sp>
    </p:spTree>
    <p:extLst>
      <p:ext uri="{BB962C8B-B14F-4D97-AF65-F5344CB8AC3E}">
        <p14:creationId xmlns:p14="http://schemas.microsoft.com/office/powerpoint/2010/main" val="29404019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8164132" cy="1257613"/>
          </a:xfrm>
        </p:spPr>
        <p:txBody>
          <a:bodyPr>
            <a:normAutofit/>
          </a:bodyPr>
          <a:lstStyle/>
          <a:p>
            <a:r>
              <a:rPr lang="en-US" sz="3200" b="1" dirty="0">
                <a:latin typeface="Comic Sans MS" panose="030F0702030302020204" pitchFamily="66" charset="0"/>
              </a:rPr>
              <a:t>VASCULAR CONTROL BY IONS AND</a:t>
            </a:r>
            <a:br>
              <a:rPr lang="en-US" sz="3200" b="1" dirty="0">
                <a:latin typeface="Comic Sans MS" panose="030F0702030302020204" pitchFamily="66" charset="0"/>
              </a:rPr>
            </a:br>
            <a:r>
              <a:rPr lang="en-US" sz="3200" b="1" dirty="0">
                <a:latin typeface="Comic Sans MS" panose="030F0702030302020204" pitchFamily="66" charset="0"/>
              </a:rPr>
              <a:t>OTHER CHEMICAL </a:t>
            </a:r>
            <a:r>
              <a:rPr lang="en-US" sz="3200" b="1" dirty="0" smtClean="0">
                <a:latin typeface="Comic Sans MS" panose="030F0702030302020204" pitchFamily="66" charset="0"/>
              </a:rPr>
              <a:t>FACTORS :</a:t>
            </a:r>
            <a:endParaRPr lang="en-US" sz="3200" dirty="0">
              <a:latin typeface="Comic Sans MS" panose="030F0702030302020204" pitchFamily="66" charset="0"/>
            </a:endParaRPr>
          </a:p>
        </p:txBody>
      </p:sp>
      <p:sp>
        <p:nvSpPr>
          <p:cNvPr id="3" name="Content Placeholder 2"/>
          <p:cNvSpPr>
            <a:spLocks noGrp="1"/>
          </p:cNvSpPr>
          <p:nvPr>
            <p:ph idx="1"/>
          </p:nvPr>
        </p:nvSpPr>
        <p:spPr/>
        <p:txBody>
          <a:bodyPr>
            <a:normAutofit lnSpcReduction="10000"/>
          </a:bodyPr>
          <a:lstStyle/>
          <a:p>
            <a:pPr marL="0" indent="0">
              <a:buNone/>
            </a:pPr>
            <a:endParaRPr lang="en-US" dirty="0" smtClean="0"/>
          </a:p>
          <a:p>
            <a:pPr marL="0" indent="0">
              <a:buNone/>
            </a:pPr>
            <a:r>
              <a:rPr lang="en-US" dirty="0" smtClean="0"/>
              <a:t>1. An </a:t>
            </a:r>
            <a:r>
              <a:rPr lang="en-US" dirty="0"/>
              <a:t>increase in intracellular </a:t>
            </a:r>
            <a:r>
              <a:rPr lang="en-US" b="1" dirty="0">
                <a:solidFill>
                  <a:srgbClr val="FF0000"/>
                </a:solidFill>
              </a:rPr>
              <a:t>calcium</a:t>
            </a:r>
            <a:r>
              <a:rPr lang="en-US" dirty="0"/>
              <a:t> ion concentration</a:t>
            </a:r>
          </a:p>
          <a:p>
            <a:pPr marL="0" indent="0">
              <a:buNone/>
            </a:pPr>
            <a:r>
              <a:rPr lang="en-US" dirty="0"/>
              <a:t>causes </a:t>
            </a:r>
            <a:r>
              <a:rPr lang="en-US" b="1" dirty="0" smtClean="0">
                <a:solidFill>
                  <a:srgbClr val="FF0000"/>
                </a:solidFill>
              </a:rPr>
              <a:t>vasoconstriction</a:t>
            </a:r>
          </a:p>
          <a:p>
            <a:pPr marL="0" indent="0">
              <a:buNone/>
            </a:pPr>
            <a:endParaRPr lang="en-US" dirty="0" smtClean="0"/>
          </a:p>
          <a:p>
            <a:pPr marL="0" indent="0">
              <a:buNone/>
            </a:pPr>
            <a:r>
              <a:rPr lang="en-US" dirty="0" smtClean="0"/>
              <a:t>2</a:t>
            </a:r>
            <a:r>
              <a:rPr lang="en-US" dirty="0"/>
              <a:t>. An increase in </a:t>
            </a:r>
            <a:r>
              <a:rPr lang="en-US" b="1" dirty="0">
                <a:solidFill>
                  <a:schemeClr val="accent1"/>
                </a:solidFill>
              </a:rPr>
              <a:t>potassium</a:t>
            </a:r>
            <a:r>
              <a:rPr lang="en-US" dirty="0"/>
              <a:t> ion concentration, within</a:t>
            </a:r>
          </a:p>
          <a:p>
            <a:pPr marL="0" indent="0">
              <a:buNone/>
            </a:pPr>
            <a:r>
              <a:rPr lang="en-US" dirty="0"/>
              <a:t>the physiological range, causes </a:t>
            </a:r>
            <a:r>
              <a:rPr lang="en-US" b="1" dirty="0" smtClean="0">
                <a:solidFill>
                  <a:schemeClr val="accent1"/>
                </a:solidFill>
              </a:rPr>
              <a:t>vasodilation</a:t>
            </a:r>
          </a:p>
          <a:p>
            <a:pPr marL="0" indent="0">
              <a:buNone/>
            </a:pPr>
            <a:endParaRPr lang="en-US" dirty="0" smtClean="0"/>
          </a:p>
          <a:p>
            <a:pPr marL="0" indent="0">
              <a:buNone/>
            </a:pPr>
            <a:r>
              <a:rPr lang="en-US" dirty="0" smtClean="0"/>
              <a:t>3</a:t>
            </a:r>
            <a:r>
              <a:rPr lang="en-US" dirty="0"/>
              <a:t>. An increase in </a:t>
            </a:r>
            <a:r>
              <a:rPr lang="en-US" b="1" dirty="0">
                <a:solidFill>
                  <a:schemeClr val="accent6"/>
                </a:solidFill>
              </a:rPr>
              <a:t>magnesium</a:t>
            </a:r>
            <a:r>
              <a:rPr lang="en-US" dirty="0"/>
              <a:t> ion concentration causes</a:t>
            </a:r>
          </a:p>
          <a:p>
            <a:pPr marL="0" indent="0">
              <a:buNone/>
            </a:pPr>
            <a:r>
              <a:rPr lang="en-US" dirty="0"/>
              <a:t>powerful </a:t>
            </a:r>
            <a:r>
              <a:rPr lang="en-US" b="1" dirty="0" smtClean="0">
                <a:solidFill>
                  <a:schemeClr val="accent6"/>
                </a:solidFill>
              </a:rPr>
              <a:t>vasodilation.</a:t>
            </a:r>
            <a:endParaRPr lang="en-US" b="1" dirty="0">
              <a:solidFill>
                <a:schemeClr val="accent6"/>
              </a:solidFill>
            </a:endParaRPr>
          </a:p>
        </p:txBody>
      </p:sp>
    </p:spTree>
    <p:extLst>
      <p:ext uri="{BB962C8B-B14F-4D97-AF65-F5344CB8AC3E}">
        <p14:creationId xmlns:p14="http://schemas.microsoft.com/office/powerpoint/2010/main" val="1203704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a:latin typeface="Comic Sans MS" panose="030F0702030302020204" pitchFamily="66" charset="0"/>
              </a:rPr>
              <a:t>Variations in Blood Flow in Different Tissues and</a:t>
            </a:r>
            <a:br>
              <a:rPr lang="en-US" sz="3600" b="1" dirty="0">
                <a:latin typeface="Comic Sans MS" panose="030F0702030302020204" pitchFamily="66" charset="0"/>
              </a:rPr>
            </a:br>
            <a:r>
              <a:rPr lang="en-US" sz="3600" b="1" dirty="0" smtClean="0">
                <a:latin typeface="Comic Sans MS" panose="030F0702030302020204" pitchFamily="66" charset="0"/>
              </a:rPr>
              <a:t>Organs :</a:t>
            </a:r>
            <a:endParaRPr lang="en-US" sz="3600" dirty="0">
              <a:latin typeface="Comic Sans MS" panose="030F0702030302020204" pitchFamily="66"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2912" y="1338545"/>
            <a:ext cx="4917834" cy="5519455"/>
          </a:xfrm>
        </p:spPr>
      </p:pic>
      <p:sp>
        <p:nvSpPr>
          <p:cNvPr id="5" name="Rectangle 4"/>
          <p:cNvSpPr/>
          <p:nvPr/>
        </p:nvSpPr>
        <p:spPr>
          <a:xfrm>
            <a:off x="98738" y="3038064"/>
            <a:ext cx="5297510" cy="2308324"/>
          </a:xfrm>
          <a:prstGeom prst="rect">
            <a:avLst/>
          </a:prstGeom>
        </p:spPr>
        <p:txBody>
          <a:bodyPr wrap="square">
            <a:spAutoFit/>
          </a:bodyPr>
          <a:lstStyle/>
          <a:p>
            <a:r>
              <a:rPr lang="en-US" b="0" i="0" u="none" strike="noStrike" baseline="0" dirty="0" smtClean="0">
                <a:latin typeface="WarnockPro-Light"/>
              </a:rPr>
              <a:t>note the extremely large blood flow through the</a:t>
            </a:r>
          </a:p>
          <a:p>
            <a:r>
              <a:rPr lang="en-US" b="0" i="0" u="none" strike="noStrike" baseline="0" dirty="0" smtClean="0">
                <a:latin typeface="WarnockPro-Light"/>
              </a:rPr>
              <a:t>kidneys—1100 ml/min. This extreme amount of flow</a:t>
            </a:r>
          </a:p>
          <a:p>
            <a:r>
              <a:rPr lang="en-US" b="0" i="0" u="none" strike="noStrike" baseline="0" dirty="0" smtClean="0">
                <a:latin typeface="WarnockPro-Light"/>
              </a:rPr>
              <a:t>is required for the kidneys to perform their function of</a:t>
            </a:r>
          </a:p>
          <a:p>
            <a:r>
              <a:rPr lang="en-US" b="0" i="0" u="none" strike="noStrike" baseline="0" dirty="0" smtClean="0">
                <a:latin typeface="WarnockPro-Light"/>
              </a:rPr>
              <a:t>cleansing the blood of waste products and regulating</a:t>
            </a:r>
          </a:p>
          <a:p>
            <a:r>
              <a:rPr lang="en-US" b="0" i="0" u="none" strike="noStrike" baseline="0" dirty="0" smtClean="0">
                <a:latin typeface="WarnockPro-Light"/>
              </a:rPr>
              <a:t>composition of the body fluids precisely.</a:t>
            </a:r>
            <a:endParaRPr lang="en-US" dirty="0"/>
          </a:p>
        </p:txBody>
      </p:sp>
    </p:spTree>
    <p:extLst>
      <p:ext uri="{BB962C8B-B14F-4D97-AF65-F5344CB8AC3E}">
        <p14:creationId xmlns:p14="http://schemas.microsoft.com/office/powerpoint/2010/main" val="36934766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732" y="901521"/>
            <a:ext cx="10581068" cy="5275442"/>
          </a:xfrm>
        </p:spPr>
        <p:txBody>
          <a:bodyPr>
            <a:normAutofit/>
          </a:bodyPr>
          <a:lstStyle/>
          <a:p>
            <a:pPr marL="0" indent="0">
              <a:buNone/>
            </a:pPr>
            <a:r>
              <a:rPr lang="en-US" dirty="0"/>
              <a:t>4. An increase in </a:t>
            </a:r>
            <a:r>
              <a:rPr lang="en-US" b="1" dirty="0">
                <a:solidFill>
                  <a:srgbClr val="FF0000"/>
                </a:solidFill>
              </a:rPr>
              <a:t>hydrogen</a:t>
            </a:r>
            <a:r>
              <a:rPr lang="en-US" dirty="0"/>
              <a:t> ion concentration (decrease</a:t>
            </a:r>
          </a:p>
          <a:p>
            <a:pPr marL="0" indent="0">
              <a:buNone/>
            </a:pPr>
            <a:r>
              <a:rPr lang="en-US" dirty="0"/>
              <a:t>in pH) causes </a:t>
            </a:r>
            <a:r>
              <a:rPr lang="en-US" b="1" dirty="0">
                <a:solidFill>
                  <a:srgbClr val="FF0000"/>
                </a:solidFill>
              </a:rPr>
              <a:t>dilation </a:t>
            </a:r>
            <a:r>
              <a:rPr lang="en-US" dirty="0"/>
              <a:t>of the arterioles</a:t>
            </a:r>
            <a:r>
              <a:rPr lang="en-US" dirty="0" smtClean="0"/>
              <a:t>.</a:t>
            </a:r>
          </a:p>
          <a:p>
            <a:pPr marL="0" indent="0">
              <a:buNone/>
            </a:pPr>
            <a:endParaRPr lang="en-US" dirty="0"/>
          </a:p>
          <a:p>
            <a:pPr marL="0" indent="0">
              <a:buNone/>
            </a:pPr>
            <a:r>
              <a:rPr lang="en-US" dirty="0" smtClean="0"/>
              <a:t> 5</a:t>
            </a:r>
            <a:r>
              <a:rPr lang="en-US" dirty="0"/>
              <a:t>. </a:t>
            </a:r>
            <a:r>
              <a:rPr lang="en-US" b="1" dirty="0">
                <a:solidFill>
                  <a:schemeClr val="accent5"/>
                </a:solidFill>
              </a:rPr>
              <a:t>A</a:t>
            </a:r>
            <a:r>
              <a:rPr lang="en-US" b="1" dirty="0" smtClean="0">
                <a:solidFill>
                  <a:schemeClr val="accent5"/>
                </a:solidFill>
              </a:rPr>
              <a:t>cetate </a:t>
            </a:r>
            <a:r>
              <a:rPr lang="en-US" b="1" dirty="0">
                <a:solidFill>
                  <a:schemeClr val="accent5"/>
                </a:solidFill>
              </a:rPr>
              <a:t>and citrate</a:t>
            </a:r>
            <a:r>
              <a:rPr lang="en-US" dirty="0"/>
              <a:t>, both of which cause mild degrees</a:t>
            </a:r>
          </a:p>
          <a:p>
            <a:pPr marL="0" indent="0">
              <a:buNone/>
            </a:pPr>
            <a:r>
              <a:rPr lang="en-US" dirty="0"/>
              <a:t>of </a:t>
            </a:r>
            <a:r>
              <a:rPr lang="en-US" b="1" dirty="0">
                <a:solidFill>
                  <a:schemeClr val="accent5"/>
                </a:solidFill>
              </a:rPr>
              <a:t>vasodilation.</a:t>
            </a:r>
          </a:p>
          <a:p>
            <a:pPr marL="0" indent="0">
              <a:buNone/>
            </a:pPr>
            <a:endParaRPr lang="en-US" dirty="0" smtClean="0"/>
          </a:p>
          <a:p>
            <a:pPr marL="0" indent="0">
              <a:buNone/>
            </a:pPr>
            <a:r>
              <a:rPr lang="en-US" dirty="0" smtClean="0"/>
              <a:t>6</a:t>
            </a:r>
            <a:r>
              <a:rPr lang="en-US" dirty="0"/>
              <a:t>. An increase in </a:t>
            </a:r>
            <a:r>
              <a:rPr lang="en-US" b="1" dirty="0">
                <a:solidFill>
                  <a:schemeClr val="accent6"/>
                </a:solidFill>
              </a:rPr>
              <a:t>carbon dioxide </a:t>
            </a:r>
            <a:r>
              <a:rPr lang="en-US" dirty="0"/>
              <a:t>concentration causes</a:t>
            </a:r>
          </a:p>
          <a:p>
            <a:pPr marL="0" indent="0">
              <a:buNone/>
            </a:pPr>
            <a:r>
              <a:rPr lang="en-US" b="1" dirty="0">
                <a:solidFill>
                  <a:schemeClr val="accent6"/>
                </a:solidFill>
              </a:rPr>
              <a:t>moderate vasodilation </a:t>
            </a:r>
            <a:r>
              <a:rPr lang="en-US" dirty="0"/>
              <a:t>in most tissues but </a:t>
            </a:r>
            <a:r>
              <a:rPr lang="en-US" b="1" dirty="0">
                <a:solidFill>
                  <a:schemeClr val="accent6"/>
                </a:solidFill>
              </a:rPr>
              <a:t>marked</a:t>
            </a:r>
          </a:p>
          <a:p>
            <a:pPr marL="0" indent="0">
              <a:buNone/>
            </a:pPr>
            <a:r>
              <a:rPr lang="en-US" b="1" dirty="0">
                <a:solidFill>
                  <a:schemeClr val="accent6"/>
                </a:solidFill>
              </a:rPr>
              <a:t>vasodilation in the brain</a:t>
            </a:r>
            <a:r>
              <a:rPr lang="en-US" b="1" dirty="0" smtClean="0">
                <a:solidFill>
                  <a:schemeClr val="accent6"/>
                </a:solidFill>
              </a:rPr>
              <a:t>.</a:t>
            </a:r>
            <a:endParaRPr lang="en-US" b="1" dirty="0">
              <a:solidFill>
                <a:schemeClr val="accent6"/>
              </a:solidFill>
            </a:endParaRPr>
          </a:p>
        </p:txBody>
      </p:sp>
    </p:spTree>
    <p:extLst>
      <p:ext uri="{BB962C8B-B14F-4D97-AF65-F5344CB8AC3E}">
        <p14:creationId xmlns:p14="http://schemas.microsoft.com/office/powerpoint/2010/main" val="4968286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latin typeface="Comic Sans MS" panose="030F0702030302020204" pitchFamily="66" charset="0"/>
              </a:rPr>
              <a:t>NERVOUS REGULATION OF THE</a:t>
            </a:r>
            <a:br>
              <a:rPr lang="en-US" sz="3600" b="1" dirty="0">
                <a:latin typeface="Comic Sans MS" panose="030F0702030302020204" pitchFamily="66" charset="0"/>
              </a:rPr>
            </a:br>
            <a:r>
              <a:rPr lang="en-US" sz="3600" b="1" dirty="0" smtClean="0">
                <a:latin typeface="Comic Sans MS" panose="030F0702030302020204" pitchFamily="66" charset="0"/>
              </a:rPr>
              <a:t>CIRCULATION :</a:t>
            </a:r>
            <a:endParaRPr lang="en-US" sz="3600" b="1" dirty="0">
              <a:latin typeface="Comic Sans MS" panose="030F0702030302020204" pitchFamily="66" charset="0"/>
            </a:endParaRPr>
          </a:p>
        </p:txBody>
      </p:sp>
      <p:sp>
        <p:nvSpPr>
          <p:cNvPr id="3" name="Content Placeholder 2"/>
          <p:cNvSpPr>
            <a:spLocks noGrp="1"/>
          </p:cNvSpPr>
          <p:nvPr>
            <p:ph idx="1"/>
          </p:nvPr>
        </p:nvSpPr>
        <p:spPr/>
        <p:txBody>
          <a:bodyPr/>
          <a:lstStyle/>
          <a:p>
            <a:pPr marL="0" indent="0">
              <a:buNone/>
            </a:pPr>
            <a:r>
              <a:rPr lang="en-US" dirty="0" smtClean="0"/>
              <a:t>-</a:t>
            </a:r>
            <a:r>
              <a:rPr lang="en-US" b="1" dirty="0" smtClean="0">
                <a:solidFill>
                  <a:srgbClr val="FF0000"/>
                </a:solidFill>
              </a:rPr>
              <a:t> Sympathetic </a:t>
            </a:r>
            <a:r>
              <a:rPr lang="en-US" dirty="0"/>
              <a:t>Stimulation Increases Heart Rate and</a:t>
            </a:r>
          </a:p>
          <a:p>
            <a:pPr marL="0" indent="0">
              <a:buNone/>
            </a:pPr>
            <a:r>
              <a:rPr lang="en-US" dirty="0" smtClean="0"/>
              <a:t>Contractility .</a:t>
            </a:r>
          </a:p>
          <a:p>
            <a:pPr marL="0" indent="0">
              <a:buNone/>
            </a:pPr>
            <a:r>
              <a:rPr lang="en-US" dirty="0"/>
              <a:t>- </a:t>
            </a:r>
            <a:r>
              <a:rPr lang="en-US" b="1" dirty="0">
                <a:solidFill>
                  <a:srgbClr val="FF0000"/>
                </a:solidFill>
              </a:rPr>
              <a:t>Parasympathetic</a:t>
            </a:r>
            <a:r>
              <a:rPr lang="en-US" dirty="0"/>
              <a:t> Stimulation Decreases Heart Rate</a:t>
            </a:r>
          </a:p>
          <a:p>
            <a:pPr marL="0" indent="0">
              <a:buNone/>
            </a:pPr>
            <a:r>
              <a:rPr lang="en-US" dirty="0"/>
              <a:t>and Contractility</a:t>
            </a:r>
            <a:r>
              <a:rPr lang="en-US" dirty="0" smtClean="0"/>
              <a:t>.</a:t>
            </a:r>
          </a:p>
          <a:p>
            <a:pPr marL="0" indent="0">
              <a:buNone/>
            </a:pPr>
            <a:endParaRPr lang="en-US" dirty="0" smtClean="0"/>
          </a:p>
          <a:p>
            <a:endParaRPr lang="en-US" dirty="0"/>
          </a:p>
        </p:txBody>
      </p:sp>
    </p:spTree>
    <p:extLst>
      <p:ext uri="{BB962C8B-B14F-4D97-AF65-F5344CB8AC3E}">
        <p14:creationId xmlns:p14="http://schemas.microsoft.com/office/powerpoint/2010/main" val="12955775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latin typeface="Comic Sans MS" panose="030F0702030302020204" pitchFamily="66" charset="0"/>
              </a:rPr>
              <a:t>Role of the Nervous System in </a:t>
            </a:r>
            <a:r>
              <a:rPr lang="en-US" sz="4000" b="1" dirty="0" smtClean="0">
                <a:latin typeface="Comic Sans MS" panose="030F0702030302020204" pitchFamily="66" charset="0"/>
              </a:rPr>
              <a:t>Rapid Control </a:t>
            </a:r>
            <a:r>
              <a:rPr lang="en-US" sz="4000" b="1" dirty="0">
                <a:latin typeface="Comic Sans MS" panose="030F0702030302020204" pitchFamily="66" charset="0"/>
              </a:rPr>
              <a:t>of Arterial </a:t>
            </a:r>
            <a:r>
              <a:rPr lang="en-US" sz="4000" b="1" dirty="0" smtClean="0">
                <a:latin typeface="Comic Sans MS" panose="030F0702030302020204" pitchFamily="66" charset="0"/>
              </a:rPr>
              <a:t>Pressure :</a:t>
            </a:r>
            <a:endParaRPr lang="en-US" sz="4000" dirty="0">
              <a:latin typeface="Comic Sans MS" panose="030F0702030302020204" pitchFamily="66" charset="0"/>
            </a:endParaRPr>
          </a:p>
        </p:txBody>
      </p:sp>
      <p:sp>
        <p:nvSpPr>
          <p:cNvPr id="3" name="Content Placeholder 2"/>
          <p:cNvSpPr>
            <a:spLocks noGrp="1"/>
          </p:cNvSpPr>
          <p:nvPr>
            <p:ph idx="1"/>
          </p:nvPr>
        </p:nvSpPr>
        <p:spPr/>
        <p:txBody>
          <a:bodyPr/>
          <a:lstStyle/>
          <a:p>
            <a:pPr marL="0" indent="0">
              <a:buNone/>
            </a:pPr>
            <a:r>
              <a:rPr lang="en-US" dirty="0" smtClean="0"/>
              <a:t>Its </a:t>
            </a:r>
            <a:r>
              <a:rPr lang="en-US" dirty="0"/>
              <a:t>rapidity of response, beginning </a:t>
            </a:r>
            <a:r>
              <a:rPr lang="en-US" b="1" dirty="0">
                <a:solidFill>
                  <a:schemeClr val="accent6"/>
                </a:solidFill>
              </a:rPr>
              <a:t>within</a:t>
            </a:r>
          </a:p>
          <a:p>
            <a:pPr marL="0" indent="0">
              <a:buNone/>
            </a:pPr>
            <a:r>
              <a:rPr lang="en-US" b="1" dirty="0">
                <a:solidFill>
                  <a:schemeClr val="accent6"/>
                </a:solidFill>
              </a:rPr>
              <a:t>seconds</a:t>
            </a:r>
            <a:r>
              <a:rPr lang="en-US" dirty="0"/>
              <a:t> and often increasing the pressure to two times</a:t>
            </a:r>
          </a:p>
          <a:p>
            <a:pPr marL="0" indent="0">
              <a:buNone/>
            </a:pPr>
            <a:r>
              <a:rPr lang="en-US" dirty="0"/>
              <a:t>normal within 5 to 10 seconds. Conversely, sudden inhibition</a:t>
            </a:r>
          </a:p>
          <a:p>
            <a:pPr marL="0" indent="0">
              <a:buNone/>
            </a:pPr>
            <a:r>
              <a:rPr lang="en-US" dirty="0"/>
              <a:t>of nervous cardiovascular stimulation can decrease</a:t>
            </a:r>
          </a:p>
          <a:p>
            <a:pPr marL="0" indent="0">
              <a:buNone/>
            </a:pPr>
            <a:r>
              <a:rPr lang="en-US" dirty="0"/>
              <a:t>the arterial pressure to as little as half-normal</a:t>
            </a:r>
          </a:p>
          <a:p>
            <a:pPr marL="0" indent="0">
              <a:buNone/>
            </a:pPr>
            <a:r>
              <a:rPr lang="en-US" dirty="0"/>
              <a:t>within 10 </a:t>
            </a:r>
            <a:r>
              <a:rPr lang="en-US" dirty="0" smtClean="0"/>
              <a:t>to 40 seconds.</a:t>
            </a:r>
          </a:p>
          <a:p>
            <a:pPr marL="0" indent="0">
              <a:buNone/>
            </a:pPr>
            <a:r>
              <a:rPr lang="en-US" dirty="0" smtClean="0"/>
              <a:t>Therefore</a:t>
            </a:r>
            <a:r>
              <a:rPr lang="en-US" dirty="0"/>
              <a:t>, </a:t>
            </a:r>
            <a:r>
              <a:rPr lang="en-US" b="1" dirty="0">
                <a:solidFill>
                  <a:schemeClr val="accent6"/>
                </a:solidFill>
              </a:rPr>
              <a:t>nervous control is the most rapid</a:t>
            </a:r>
          </a:p>
          <a:p>
            <a:pPr marL="0" indent="0">
              <a:buNone/>
            </a:pPr>
            <a:r>
              <a:rPr lang="en-US" b="1" dirty="0">
                <a:solidFill>
                  <a:schemeClr val="accent6"/>
                </a:solidFill>
              </a:rPr>
              <a:t>mechanism for arterial pressure regulation.</a:t>
            </a:r>
          </a:p>
        </p:txBody>
      </p:sp>
    </p:spTree>
    <p:extLst>
      <p:ext uri="{BB962C8B-B14F-4D97-AF65-F5344CB8AC3E}">
        <p14:creationId xmlns:p14="http://schemas.microsoft.com/office/powerpoint/2010/main" val="3353546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79692"/>
          </a:xfrm>
        </p:spPr>
        <p:txBody>
          <a:bodyPr>
            <a:normAutofit/>
          </a:bodyPr>
          <a:lstStyle/>
          <a:p>
            <a:r>
              <a:rPr lang="en-US" sz="3200" b="1" dirty="0">
                <a:latin typeface="Comic Sans MS" panose="030F0702030302020204" pitchFamily="66" charset="0"/>
              </a:rPr>
              <a:t>Baroreceptor Arterial Pressure </a:t>
            </a:r>
            <a:r>
              <a:rPr lang="en-US" sz="3200" b="1" dirty="0" smtClean="0">
                <a:latin typeface="Comic Sans MS" panose="030F0702030302020204" pitchFamily="66" charset="0"/>
              </a:rPr>
              <a:t>Control System :</a:t>
            </a:r>
            <a:endParaRPr lang="en-US" sz="3200" dirty="0">
              <a:latin typeface="Comic Sans MS" panose="030F0702030302020204" pitchFamily="66" charset="0"/>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673217" y="1244817"/>
            <a:ext cx="6680583" cy="5613183"/>
          </a:xfrm>
        </p:spPr>
      </p:pic>
      <p:sp>
        <p:nvSpPr>
          <p:cNvPr id="5" name="Rectangle 4"/>
          <p:cNvSpPr/>
          <p:nvPr/>
        </p:nvSpPr>
        <p:spPr>
          <a:xfrm>
            <a:off x="343437" y="2487442"/>
            <a:ext cx="4434625" cy="2585323"/>
          </a:xfrm>
          <a:prstGeom prst="rect">
            <a:avLst/>
          </a:prstGeom>
        </p:spPr>
        <p:txBody>
          <a:bodyPr wrap="square">
            <a:spAutoFit/>
          </a:bodyPr>
          <a:lstStyle/>
          <a:p>
            <a:r>
              <a:rPr lang="en-US" b="1" dirty="0"/>
              <a:t>located at specific points in the walls of</a:t>
            </a:r>
          </a:p>
          <a:p>
            <a:r>
              <a:rPr lang="en-US" b="1" dirty="0"/>
              <a:t>several large systemic arteries. A rise in arterial pressure</a:t>
            </a:r>
          </a:p>
          <a:p>
            <a:r>
              <a:rPr lang="en-US" b="1" dirty="0"/>
              <a:t>stretches the </a:t>
            </a:r>
            <a:r>
              <a:rPr lang="en-US" b="1" dirty="0">
                <a:solidFill>
                  <a:schemeClr val="accent6"/>
                </a:solidFill>
              </a:rPr>
              <a:t>baroreceptors</a:t>
            </a:r>
            <a:r>
              <a:rPr lang="en-US" b="1" dirty="0"/>
              <a:t> and causes them to </a:t>
            </a:r>
            <a:r>
              <a:rPr lang="en-US" b="1" dirty="0" smtClean="0"/>
              <a:t>transmit signals </a:t>
            </a:r>
            <a:r>
              <a:rPr lang="en-US" b="1" dirty="0"/>
              <a:t>into the </a:t>
            </a:r>
            <a:r>
              <a:rPr lang="en-US" b="1" dirty="0" smtClean="0"/>
              <a:t>CNS.</a:t>
            </a:r>
          </a:p>
          <a:p>
            <a:r>
              <a:rPr lang="en-US" b="1" dirty="0" smtClean="0"/>
              <a:t>Feedback </a:t>
            </a:r>
            <a:r>
              <a:rPr lang="en-US" b="1" dirty="0"/>
              <a:t>signals are then sent back</a:t>
            </a:r>
          </a:p>
          <a:p>
            <a:r>
              <a:rPr lang="en-US" b="1" dirty="0"/>
              <a:t>through the autonomic nervous system to the </a:t>
            </a:r>
            <a:r>
              <a:rPr lang="en-US" b="1" dirty="0" smtClean="0"/>
              <a:t>circulation to </a:t>
            </a:r>
            <a:r>
              <a:rPr lang="en-US" b="1" dirty="0"/>
              <a:t>reduce arterial pressure down toward the normal level</a:t>
            </a:r>
          </a:p>
        </p:txBody>
      </p:sp>
    </p:spTree>
    <p:extLst>
      <p:ext uri="{BB962C8B-B14F-4D97-AF65-F5344CB8AC3E}">
        <p14:creationId xmlns:p14="http://schemas.microsoft.com/office/powerpoint/2010/main" val="36972877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016301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765665" cy="1325563"/>
          </a:xfrm>
        </p:spPr>
        <p:txBody>
          <a:bodyPr>
            <a:normAutofit/>
          </a:bodyPr>
          <a:lstStyle/>
          <a:p>
            <a:r>
              <a:rPr lang="en-US" sz="3600" b="1" dirty="0">
                <a:latin typeface="Comic Sans MS" panose="030F0702030302020204" pitchFamily="66" charset="0"/>
              </a:rPr>
              <a:t>MECHANISMS OF BLOOD </a:t>
            </a:r>
            <a:r>
              <a:rPr lang="en-US" sz="3600" b="1" dirty="0" smtClean="0">
                <a:latin typeface="Comic Sans MS" panose="030F0702030302020204" pitchFamily="66" charset="0"/>
              </a:rPr>
              <a:t>FLOW CONTROL :</a:t>
            </a:r>
            <a:endParaRPr lang="en-US" sz="3600" b="1" dirty="0">
              <a:latin typeface="Comic Sans MS" panose="030F0702030302020204" pitchFamily="66" charset="0"/>
            </a:endParaRPr>
          </a:p>
        </p:txBody>
      </p:sp>
      <p:sp>
        <p:nvSpPr>
          <p:cNvPr id="3" name="Content Placeholder 2"/>
          <p:cNvSpPr>
            <a:spLocks noGrp="1"/>
          </p:cNvSpPr>
          <p:nvPr>
            <p:ph idx="1"/>
          </p:nvPr>
        </p:nvSpPr>
        <p:spPr>
          <a:xfrm>
            <a:off x="838200" y="2315022"/>
            <a:ext cx="10515600" cy="4351338"/>
          </a:xfrm>
        </p:spPr>
        <p:txBody>
          <a:bodyPr/>
          <a:lstStyle/>
          <a:p>
            <a:pPr marL="0" indent="0">
              <a:buNone/>
            </a:pPr>
            <a:r>
              <a:rPr lang="en-US" b="1" dirty="0" smtClean="0"/>
              <a:t>Local blood flow control can be divided into two phases :</a:t>
            </a:r>
          </a:p>
          <a:p>
            <a:pPr marL="0" indent="0">
              <a:buNone/>
            </a:pPr>
            <a:endParaRPr lang="en-US" dirty="0" smtClean="0"/>
          </a:p>
          <a:p>
            <a:pPr marL="0" indent="0">
              <a:buNone/>
            </a:pPr>
            <a:r>
              <a:rPr lang="en-US" b="1" dirty="0" smtClean="0">
                <a:solidFill>
                  <a:schemeClr val="accent5"/>
                </a:solidFill>
              </a:rPr>
              <a:t>1. Acute control</a:t>
            </a:r>
          </a:p>
          <a:p>
            <a:pPr marL="0" indent="0">
              <a:buNone/>
            </a:pPr>
            <a:r>
              <a:rPr lang="en-US" b="1" dirty="0" smtClean="0">
                <a:solidFill>
                  <a:schemeClr val="accent5"/>
                </a:solidFill>
              </a:rPr>
              <a:t>2. Long-term control</a:t>
            </a:r>
            <a:endParaRPr lang="en-US" b="1" dirty="0">
              <a:solidFill>
                <a:schemeClr val="accent5"/>
              </a:solidFill>
            </a:endParaRPr>
          </a:p>
        </p:txBody>
      </p:sp>
    </p:spTree>
    <p:extLst>
      <p:ext uri="{BB962C8B-B14F-4D97-AF65-F5344CB8AC3E}">
        <p14:creationId xmlns:p14="http://schemas.microsoft.com/office/powerpoint/2010/main" val="761232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030310"/>
            <a:ext cx="10515600" cy="5146653"/>
          </a:xfrm>
        </p:spPr>
        <p:txBody>
          <a:bodyPr/>
          <a:lstStyle/>
          <a:p>
            <a:pPr marL="0" indent="0">
              <a:buNone/>
            </a:pPr>
            <a:r>
              <a:rPr lang="en-US" sz="3200" b="1" dirty="0" smtClean="0">
                <a:solidFill>
                  <a:schemeClr val="accent5"/>
                </a:solidFill>
                <a:latin typeface="Comic Sans MS" panose="030F0702030302020204" pitchFamily="66" charset="0"/>
              </a:rPr>
              <a:t>Acute control :</a:t>
            </a:r>
          </a:p>
          <a:p>
            <a:pPr marL="0" indent="0">
              <a:buNone/>
            </a:pPr>
            <a:endParaRPr lang="en-US" sz="3200" b="1" dirty="0" smtClean="0">
              <a:solidFill>
                <a:schemeClr val="accent5"/>
              </a:solidFill>
            </a:endParaRPr>
          </a:p>
          <a:p>
            <a:pPr marL="0" indent="0">
              <a:buNone/>
            </a:pPr>
            <a:r>
              <a:rPr lang="en-US" dirty="0" smtClean="0"/>
              <a:t>Is achieved by rapid changes in local vasodilation or vasoconstriction</a:t>
            </a:r>
          </a:p>
          <a:p>
            <a:pPr marL="0" indent="0">
              <a:buNone/>
            </a:pPr>
            <a:r>
              <a:rPr lang="en-US" dirty="0" smtClean="0"/>
              <a:t>of the arterioles, </a:t>
            </a:r>
            <a:r>
              <a:rPr lang="en-US" dirty="0" err="1" smtClean="0"/>
              <a:t>metarterioles</a:t>
            </a:r>
            <a:r>
              <a:rPr lang="en-US" dirty="0" smtClean="0"/>
              <a:t>, and precapillary</a:t>
            </a:r>
          </a:p>
          <a:p>
            <a:pPr marL="0" indent="0">
              <a:buNone/>
            </a:pPr>
            <a:r>
              <a:rPr lang="en-US" dirty="0" smtClean="0"/>
              <a:t>sphincters that occur within seconds to minutes</a:t>
            </a:r>
          </a:p>
          <a:p>
            <a:pPr marL="0" indent="0">
              <a:buNone/>
            </a:pPr>
            <a:r>
              <a:rPr lang="en-US" dirty="0" smtClean="0"/>
              <a:t>to provide rapid maintenance of appropriate local tissue</a:t>
            </a:r>
          </a:p>
          <a:p>
            <a:pPr marL="0" indent="0">
              <a:buNone/>
            </a:pPr>
            <a:r>
              <a:rPr lang="en-US" dirty="0" smtClean="0"/>
              <a:t>blood flow.</a:t>
            </a:r>
            <a:endParaRPr lang="en-US" dirty="0"/>
          </a:p>
        </p:txBody>
      </p:sp>
    </p:spTree>
    <p:extLst>
      <p:ext uri="{BB962C8B-B14F-4D97-AF65-F5344CB8AC3E}">
        <p14:creationId xmlns:p14="http://schemas.microsoft.com/office/powerpoint/2010/main" val="40866597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a:t/>
            </a:r>
            <a:br>
              <a:rPr lang="en-US" sz="2400" dirty="0"/>
            </a:br>
            <a:r>
              <a:rPr lang="en-US" sz="2400" dirty="0" smtClean="0"/>
              <a:t/>
            </a:r>
            <a:br>
              <a:rPr lang="en-US" sz="2400" dirty="0" smtClean="0"/>
            </a:br>
            <a:r>
              <a:rPr lang="en-US" sz="2400" dirty="0" smtClean="0"/>
              <a:t/>
            </a:r>
            <a:br>
              <a:rPr lang="en-US" sz="2400" dirty="0" smtClean="0"/>
            </a:br>
            <a:r>
              <a:rPr lang="en-US" sz="2400" dirty="0"/>
              <a:t/>
            </a:r>
            <a:br>
              <a:rPr lang="en-US" sz="2400" dirty="0"/>
            </a:br>
            <a:r>
              <a:rPr lang="en-US" sz="3200" b="1" dirty="0" smtClean="0">
                <a:solidFill>
                  <a:srgbClr val="00B0F0"/>
                </a:solidFill>
              </a:rPr>
              <a:t>Short-Term </a:t>
            </a:r>
            <a:r>
              <a:rPr lang="en-US" sz="3200" b="1" dirty="0">
                <a:solidFill>
                  <a:srgbClr val="00B0F0"/>
                </a:solidFill>
              </a:rPr>
              <a:t>Regulation of Blood </a:t>
            </a:r>
            <a:r>
              <a:rPr lang="en-US" sz="3200" b="1" dirty="0" smtClean="0">
                <a:solidFill>
                  <a:srgbClr val="00B0F0"/>
                </a:solidFill>
              </a:rPr>
              <a:t>Pressure:</a:t>
            </a:r>
            <a:r>
              <a:rPr lang="en-US" sz="2400" b="1" dirty="0" smtClean="0">
                <a:solidFill>
                  <a:srgbClr val="00B0F0"/>
                </a:solidFill>
              </a:rPr>
              <a:t/>
            </a:r>
            <a:br>
              <a:rPr lang="en-US" sz="2400" b="1" dirty="0" smtClean="0">
                <a:solidFill>
                  <a:srgbClr val="00B0F0"/>
                </a:solidFill>
              </a:rPr>
            </a:br>
            <a:r>
              <a:rPr lang="en-US" sz="2800" dirty="0"/>
              <a:t/>
            </a:r>
            <a:br>
              <a:rPr lang="en-US" sz="2800" dirty="0"/>
            </a:br>
            <a:r>
              <a:rPr lang="en-US" sz="2800" b="1" dirty="0"/>
              <a:t>Short-term regulation of blood pressure is controlled by the autonomic nervous system (ANS).</a:t>
            </a:r>
            <a:br>
              <a:rPr lang="en-US" sz="2800" b="1" dirty="0"/>
            </a:br>
            <a:r>
              <a:rPr lang="en-US" sz="2800" b="1" dirty="0"/>
              <a:t/>
            </a:r>
            <a:br>
              <a:rPr lang="en-US" sz="2800" b="1" dirty="0"/>
            </a:br>
            <a:r>
              <a:rPr lang="en-US" sz="2800" b="1" dirty="0"/>
              <a:t>Changes in blood pressure are detected by baroreceptors. These are located in the arch of the aorta and the carotid sinus</a:t>
            </a:r>
            <a:r>
              <a:rPr lang="en-US" sz="2800" b="1" dirty="0" smtClean="0"/>
              <a:t>.</a:t>
            </a:r>
            <a:br>
              <a:rPr lang="en-US" sz="2800" b="1" dirty="0" smtClean="0"/>
            </a:br>
            <a:r>
              <a:rPr lang="en-US" sz="2800" b="1" dirty="0"/>
              <a:t/>
            </a:r>
            <a:br>
              <a:rPr lang="en-US" sz="2800" b="1" dirty="0"/>
            </a:br>
            <a:r>
              <a:rPr lang="en-US" sz="2800" b="1" dirty="0" smtClean="0"/>
              <a:t>Increased </a:t>
            </a:r>
            <a:r>
              <a:rPr lang="en-US" sz="2800" b="1" dirty="0"/>
              <a:t>arterial pressure stretches the wall of the blood vessel, triggering the baroreceptors. These baroreceptors then feedback to the autonomic nervous system. The ANS then acts to reduce the heart rate via the efferent parasympathetic </a:t>
            </a:r>
            <a:r>
              <a:rPr lang="en-US" sz="2800" b="1" dirty="0" err="1"/>
              <a:t>fibres</a:t>
            </a:r>
            <a:r>
              <a:rPr lang="en-US" sz="2800" b="1" dirty="0"/>
              <a:t> (</a:t>
            </a:r>
            <a:r>
              <a:rPr lang="en-US" sz="2800" b="1" dirty="0" err="1"/>
              <a:t>vagus</a:t>
            </a:r>
            <a:r>
              <a:rPr lang="en-US" sz="2800" b="1" dirty="0"/>
              <a:t> nerve). This reduces the blood pressure</a:t>
            </a:r>
            <a:r>
              <a:rPr lang="en-US" sz="2800" b="1" dirty="0" smtClean="0"/>
              <a:t>.</a:t>
            </a:r>
            <a:r>
              <a:rPr lang="en-US" sz="2400" dirty="0" smtClean="0"/>
              <a:t/>
            </a:r>
            <a:br>
              <a:rPr lang="en-US" sz="2400" dirty="0" smtClean="0"/>
            </a:br>
            <a:r>
              <a:rPr lang="en-US" sz="2400" dirty="0"/>
              <a:t/>
            </a:r>
            <a:br>
              <a:rPr lang="en-US" sz="2400" dirty="0"/>
            </a:br>
            <a:endParaRPr lang="en-US" sz="2400" dirty="0"/>
          </a:p>
        </p:txBody>
      </p:sp>
    </p:spTree>
    <p:extLst>
      <p:ext uri="{BB962C8B-B14F-4D97-AF65-F5344CB8AC3E}">
        <p14:creationId xmlns:p14="http://schemas.microsoft.com/office/powerpoint/2010/main" val="2159654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fontScale="90000"/>
          </a:bodyPr>
          <a:lstStyle/>
          <a:p>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b="1" dirty="0"/>
              <a:t/>
            </a:r>
            <a:br>
              <a:rPr lang="en-US" b="1" dirty="0"/>
            </a:br>
            <a:r>
              <a:rPr lang="en-US" sz="3600" b="1" dirty="0" smtClean="0"/>
              <a:t>Decreased </a:t>
            </a:r>
            <a:r>
              <a:rPr lang="en-US" sz="3600" b="1" dirty="0"/>
              <a:t>arterial pressure is detected by baroreceptors, which trigger a sympathetic response. This stimulates an increase in heart rate and cardiac contractility leading to increased blood pressure.</a:t>
            </a:r>
            <a:br>
              <a:rPr lang="en-US" sz="3600" b="1" dirty="0"/>
            </a:br>
            <a:r>
              <a:rPr lang="en-US" sz="3600" b="1" dirty="0"/>
              <a:t>Baroreceptors cannot regulate blood pressure long-term. This is because the mechanism that triggers baroreceptors resets itself once a more adequate blood pressure is restored.</a:t>
            </a:r>
          </a:p>
        </p:txBody>
      </p:sp>
    </p:spTree>
    <p:extLst>
      <p:ext uri="{BB962C8B-B14F-4D97-AF65-F5344CB8AC3E}">
        <p14:creationId xmlns:p14="http://schemas.microsoft.com/office/powerpoint/2010/main" val="36162803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143044"/>
            <a:ext cx="10515600" cy="4351338"/>
          </a:xfrm>
        </p:spPr>
        <p:txBody>
          <a:bodyPr>
            <a:normAutofit fontScale="85000" lnSpcReduction="20000"/>
          </a:bodyPr>
          <a:lstStyle/>
          <a:p>
            <a:pPr marL="0" indent="0">
              <a:buNone/>
            </a:pPr>
            <a:r>
              <a:rPr lang="en-US" sz="3500" b="1" dirty="0" smtClean="0">
                <a:solidFill>
                  <a:schemeClr val="accent5"/>
                </a:solidFill>
                <a:latin typeface="Comic Sans MS" panose="030F0702030302020204" pitchFamily="66" charset="0"/>
              </a:rPr>
              <a:t>Long-term control :</a:t>
            </a:r>
          </a:p>
          <a:p>
            <a:pPr marL="0" indent="0">
              <a:buNone/>
            </a:pPr>
            <a:endParaRPr lang="en-US" dirty="0"/>
          </a:p>
          <a:p>
            <a:pPr marL="0" indent="0">
              <a:buNone/>
            </a:pPr>
            <a:r>
              <a:rPr lang="en-US" dirty="0"/>
              <a:t>M</a:t>
            </a:r>
            <a:r>
              <a:rPr lang="en-US" dirty="0" smtClean="0"/>
              <a:t>eans slow, controlled</a:t>
            </a:r>
          </a:p>
          <a:p>
            <a:pPr marL="0" indent="0">
              <a:buNone/>
            </a:pPr>
            <a:r>
              <a:rPr lang="en-US" dirty="0" smtClean="0"/>
              <a:t>changes in flow over a period of days, weeks, or even</a:t>
            </a:r>
          </a:p>
          <a:p>
            <a:pPr marL="0" indent="0">
              <a:buNone/>
            </a:pPr>
            <a:r>
              <a:rPr lang="en-US" dirty="0" smtClean="0"/>
              <a:t>months.</a:t>
            </a:r>
          </a:p>
          <a:p>
            <a:pPr marL="0" indent="0">
              <a:buNone/>
            </a:pPr>
            <a:r>
              <a:rPr lang="en-US" dirty="0" smtClean="0"/>
              <a:t>In general, these long-term changes provide even</a:t>
            </a:r>
          </a:p>
          <a:p>
            <a:pPr marL="0" indent="0">
              <a:buNone/>
            </a:pPr>
            <a:r>
              <a:rPr lang="en-US" dirty="0" smtClean="0"/>
              <a:t>better control of the flow in proportion to the needs of</a:t>
            </a:r>
          </a:p>
          <a:p>
            <a:pPr marL="0" indent="0">
              <a:buNone/>
            </a:pPr>
            <a:r>
              <a:rPr lang="en-US" dirty="0" smtClean="0"/>
              <a:t>the tissues.</a:t>
            </a:r>
          </a:p>
          <a:p>
            <a:pPr marL="0" indent="0">
              <a:buNone/>
            </a:pPr>
            <a:r>
              <a:rPr lang="en-US" dirty="0" smtClean="0"/>
              <a:t>These changes come about as a result of an</a:t>
            </a:r>
          </a:p>
          <a:p>
            <a:pPr marL="0" indent="0">
              <a:buNone/>
            </a:pPr>
            <a:r>
              <a:rPr lang="en-US" dirty="0" smtClean="0"/>
              <a:t>increase or decrease in the physical sizes and numbers of</a:t>
            </a:r>
          </a:p>
          <a:p>
            <a:pPr marL="0" indent="0">
              <a:buNone/>
            </a:pPr>
            <a:r>
              <a:rPr lang="en-US" dirty="0" smtClean="0"/>
              <a:t>blood vessels supplying the tissues.</a:t>
            </a:r>
            <a:endParaRPr lang="en-US" dirty="0"/>
          </a:p>
        </p:txBody>
      </p:sp>
    </p:spTree>
    <p:extLst>
      <p:ext uri="{BB962C8B-B14F-4D97-AF65-F5344CB8AC3E}">
        <p14:creationId xmlns:p14="http://schemas.microsoft.com/office/powerpoint/2010/main" val="30644241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Autofit/>
          </a:bodyPr>
          <a:lstStyle/>
          <a:p>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000" dirty="0"/>
              <a:t/>
            </a:r>
            <a:br>
              <a:rPr lang="en-US" sz="2000" dirty="0"/>
            </a:br>
            <a:r>
              <a:rPr lang="en-US" sz="2000" dirty="0" smtClean="0"/>
              <a:t/>
            </a:r>
            <a:br>
              <a:rPr lang="en-US" sz="2000" dirty="0" smtClean="0"/>
            </a:br>
            <a:r>
              <a:rPr lang="en-US" sz="2800" b="1" dirty="0" smtClean="0">
                <a:solidFill>
                  <a:srgbClr val="00B0F0"/>
                </a:solidFill>
              </a:rPr>
              <a:t>Long-Term </a:t>
            </a:r>
            <a:r>
              <a:rPr lang="en-US" sz="2800" b="1" dirty="0">
                <a:solidFill>
                  <a:srgbClr val="00B0F0"/>
                </a:solidFill>
              </a:rPr>
              <a:t>Regulation of Blood </a:t>
            </a:r>
            <a:r>
              <a:rPr lang="en-US" sz="2800" b="1" dirty="0" smtClean="0">
                <a:solidFill>
                  <a:srgbClr val="00B0F0"/>
                </a:solidFill>
              </a:rPr>
              <a:t>Pressure</a:t>
            </a:r>
            <a:br>
              <a:rPr lang="en-US" sz="2800" b="1" dirty="0" smtClean="0">
                <a:solidFill>
                  <a:srgbClr val="00B0F0"/>
                </a:solidFill>
              </a:rPr>
            </a:br>
            <a:r>
              <a:rPr lang="en-US" sz="2800" b="1" dirty="0"/>
              <a:t/>
            </a:r>
            <a:br>
              <a:rPr lang="en-US" sz="2800" b="1" dirty="0"/>
            </a:br>
            <a:r>
              <a:rPr lang="en-US" sz="2800" b="1" dirty="0"/>
              <a:t>There are several physiological mechanisms that regulate blood pressure in the long-term, the first of which is the renin-angiotensin-aldosterone system (RAAS).</a:t>
            </a:r>
            <a:br>
              <a:rPr lang="en-US" sz="2800" b="1" dirty="0"/>
            </a:br>
            <a:r>
              <a:rPr lang="en-US" sz="2800" b="1" dirty="0"/>
              <a:t/>
            </a:r>
            <a:br>
              <a:rPr lang="en-US" sz="2800" b="1" dirty="0"/>
            </a:br>
            <a:r>
              <a:rPr lang="en-US" sz="2800" b="1" dirty="0"/>
              <a:t>Renin-Angiotensin-Aldosterone System (RAAS)</a:t>
            </a:r>
            <a:br>
              <a:rPr lang="en-US" sz="2800" b="1" dirty="0"/>
            </a:br>
            <a:r>
              <a:rPr lang="en-US" sz="2800" b="1" dirty="0"/>
              <a:t>Renin is a peptide hormone released by the granular cells of the juxtaglomerular apparatus in the kidney. It is released in response to:</a:t>
            </a:r>
            <a:br>
              <a:rPr lang="en-US" sz="2800" b="1" dirty="0"/>
            </a:br>
            <a:r>
              <a:rPr lang="en-US" sz="2800" b="1" dirty="0"/>
              <a:t/>
            </a:r>
            <a:br>
              <a:rPr lang="en-US" sz="2800" b="1" dirty="0"/>
            </a:br>
            <a:r>
              <a:rPr lang="en-US" sz="2800" b="1" dirty="0"/>
              <a:t>Sympathetic stimulation</a:t>
            </a:r>
            <a:br>
              <a:rPr lang="en-US" sz="2800" b="1" dirty="0"/>
            </a:br>
            <a:r>
              <a:rPr lang="en-US" sz="2800" b="1" dirty="0"/>
              <a:t>Reduced sodium-chloride delivery to the distal convoluted tubule</a:t>
            </a:r>
            <a:br>
              <a:rPr lang="en-US" sz="2800" b="1" dirty="0"/>
            </a:br>
            <a:r>
              <a:rPr lang="en-US" sz="2800" b="1" dirty="0"/>
              <a:t>Decreased blood flow to the kidney</a:t>
            </a:r>
            <a:br>
              <a:rPr lang="en-US" sz="2800" b="1" dirty="0"/>
            </a:br>
            <a:r>
              <a:rPr lang="en-US" sz="2800" b="1" dirty="0"/>
              <a:t>Renin facilitates the conversion of angiotensinogen to angiotensin I. This is then converted to angiotensin II using angiotensin-converting enzyme (ACE).</a:t>
            </a:r>
            <a:br>
              <a:rPr lang="en-US" sz="2800" b="1" dirty="0"/>
            </a:br>
            <a:r>
              <a:rPr lang="en-US" sz="2800" dirty="0"/>
              <a:t/>
            </a:r>
            <a:br>
              <a:rPr lang="en-US" sz="2800" dirty="0"/>
            </a:br>
            <a:endParaRPr lang="en-US" sz="2800" dirty="0"/>
          </a:p>
        </p:txBody>
      </p:sp>
    </p:spTree>
    <p:extLst>
      <p:ext uri="{BB962C8B-B14F-4D97-AF65-F5344CB8AC3E}">
        <p14:creationId xmlns:p14="http://schemas.microsoft.com/office/powerpoint/2010/main" val="3244629710"/>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424</TotalTime>
  <Words>1292</Words>
  <Application>Microsoft Office PowerPoint</Application>
  <PresentationFormat>مخصص</PresentationFormat>
  <Paragraphs>180</Paragraphs>
  <Slides>34</Slides>
  <Notes>0</Notes>
  <HiddenSlides>0</HiddenSlides>
  <MMClips>0</MMClips>
  <ScaleCrop>false</ScaleCrop>
  <HeadingPairs>
    <vt:vector size="4" baseType="variant">
      <vt:variant>
        <vt:lpstr>نسق</vt:lpstr>
      </vt:variant>
      <vt:variant>
        <vt:i4>1</vt:i4>
      </vt:variant>
      <vt:variant>
        <vt:lpstr>عناوين الشرائح</vt:lpstr>
      </vt:variant>
      <vt:variant>
        <vt:i4>34</vt:i4>
      </vt:variant>
    </vt:vector>
  </HeadingPairs>
  <TitlesOfParts>
    <vt:vector size="35" baseType="lpstr">
      <vt:lpstr>Office Theme</vt:lpstr>
      <vt:lpstr>Regulation of blood pressure &amp; blood flow </vt:lpstr>
      <vt:lpstr>LOCAL CONTROL OF BLOOD FLOW IN RESPONSE TO TISSUE NEEDS :</vt:lpstr>
      <vt:lpstr>Variations in Blood Flow in Different Tissues and Organs :</vt:lpstr>
      <vt:lpstr>MECHANISMS OF BLOOD FLOW CONTROL :</vt:lpstr>
      <vt:lpstr>عرض تقديمي في PowerPoint</vt:lpstr>
      <vt:lpstr>               Short-Term Regulation of Blood Pressure:  Short-term regulation of blood pressure is controlled by the autonomic nervous system (ANS).  Changes in blood pressure are detected by baroreceptors. These are located in the arch of the aorta and the carotid sinus.  Increased arterial pressure stretches the wall of the blood vessel, triggering the baroreceptors. These baroreceptors then feedback to the autonomic nervous system. The ANS then acts to reduce the heart rate via the efferent parasympathetic fibres (vagus nerve). This reduces the blood pressure.  </vt:lpstr>
      <vt:lpstr>        Decreased arterial pressure is detected by baroreceptors, which trigger a sympathetic response. This stimulates an increase in heart rate and cardiac contractility leading to increased blood pressure. Baroreceptors cannot regulate blood pressure long-term. This is because the mechanism that triggers baroreceptors resets itself once a more adequate blood pressure is restored.</vt:lpstr>
      <vt:lpstr>عرض تقديمي في PowerPoint</vt:lpstr>
      <vt:lpstr>                   Long-Term Regulation of Blood Pressure  There are several physiological mechanisms that regulate blood pressure in the long-term, the first of which is the renin-angiotensin-aldosterone system (RAAS).  Renin-Angiotensin-Aldosterone System (RAAS) Renin is a peptide hormone released by the granular cells of the juxtaglomerular apparatus in the kidney. It is released in response to:  Sympathetic stimulation Reduced sodium-chloride delivery to the distal convoluted tubule Decreased blood flow to the kidney Renin facilitates the conversion of angiotensinogen to angiotensin I. This is then converted to angiotensin II using angiotensin-converting enzyme (ACE).  </vt:lpstr>
      <vt:lpstr>                Angiotensin II is a potent vasoconstrictor. It acts directly on the kidney to increase sodium reabsorption in the proximal convoluted tubule. Sodium is reabsorbed via the sodium-hydrogen exchanger. Angiotensin II also promotes the release of aldosterone.  Aldosterone promotes salt and water retention by acting at the distal convoluted tubule to increase expression of epithelial sodium channels. Furthermore, aldosterone increases the activity of the basolateral sodium-potassium ATP-ase. This consequently, increases the electrochemical gradient for movement of sodium ions.    </vt:lpstr>
      <vt:lpstr>        More sodium collects in the kidney tissue and water then follows by osmosis. This results in decreased water excretion and therefore increased blood volume and blood pressure.  ACE also breaks down a substance called bradykinin which is a potent vasodilator. Therefore, the breakdown of bradykinin increases the constricting effect. This potentiates the overall increase in blood pressure.</vt:lpstr>
      <vt:lpstr>         Anti-Diuretic Hormone (ADH) The second mechanism by which blood pressure is regulated is via the (ADH). It is produced in the hypothalamus and stored and released from the posterior pituitary gland. This is usually in response to thirst or an increased plasma osmolarity. ADH acts to increase the permeability of the collecting duct to water by inserting aquaporin channels (AQP2) into the apical membrane. It also stimulates sodium reabsorption from the thick ascending limb of the loop of Henle. This increases water reabsorption thus increasing plasma volume and decrease osmolarity</vt:lpstr>
      <vt:lpstr>            Other factors that can affect long-term regulation of blood pressure are natriuretic peptides. These include: Atrial natriuretic peptide (ANP) is synthesised and stored in cardiac myocytes. It is released when the atria are stretched and indicates high blood pressure. ANP acts to promote sodium excretion. It dilates the afferent arteriole of the glomerulus, increasing the glomerular filtration rate (GFR). Moreover, ANP inhibits sodium reabsorption along the nephron. Conversely, ANP secretion is low when blood pressure is low. Prostaglandins act as local vasodilators to increase GFR and reduce sodium reabsorption. Moreover, they act to prevent excessive vasoconstriction triggered by the RAAS and sympathetic nervous system.</vt:lpstr>
      <vt:lpstr>ACUTE CONTROL OF LOCAL BLOOD FLOW</vt:lpstr>
      <vt:lpstr>عرض تقديمي في PowerPoint</vt:lpstr>
      <vt:lpstr>Autoregulation of Blood Flow During Changes in Arterial Pressure </vt:lpstr>
      <vt:lpstr>عرض تقديمي في PowerPoint</vt:lpstr>
      <vt:lpstr>Control of Tissue Blood Flow: Endothelium-Derived Relaxing or Constricting Factors</vt:lpstr>
      <vt:lpstr>Nitric Oxide Is a Vasodilator Released from Healthy Endothelial Cells.</vt:lpstr>
      <vt:lpstr>Endothelin Is a Powerful Vasoconstrictor Released From Damaged Endothelium</vt:lpstr>
      <vt:lpstr>LONG-TERM BLOOD FLOW REGULATION :</vt:lpstr>
      <vt:lpstr>Blood Flow Regulation by Changes in Tissue Vascularity :</vt:lpstr>
      <vt:lpstr>Blood Flow Regulation by Development of Collateral Circulation :</vt:lpstr>
      <vt:lpstr>Vascular Remodeling in Response to Chronic Changes in Blood Flow or Blood Pressure :</vt:lpstr>
      <vt:lpstr>HUMORAL CONTROL OF THE CIRCULATION :</vt:lpstr>
      <vt:lpstr>VASOCONSTRICTORS :</vt:lpstr>
      <vt:lpstr>عرض تقديمي في PowerPoint</vt:lpstr>
      <vt:lpstr>VASODILATORS :</vt:lpstr>
      <vt:lpstr>VASCULAR CONTROL BY IONS AND OTHER CHEMICAL FACTORS :</vt:lpstr>
      <vt:lpstr>عرض تقديمي في PowerPoint</vt:lpstr>
      <vt:lpstr>NERVOUS REGULATION OF THE CIRCULATION :</vt:lpstr>
      <vt:lpstr>Role of the Nervous System in Rapid Control of Arterial Pressure :</vt:lpstr>
      <vt:lpstr>Baroreceptor Arterial Pressure Control System :</vt:lpstr>
      <vt:lpstr>عرض تقديمي في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COMPU</dc:creator>
  <cp:lastModifiedBy>mt</cp:lastModifiedBy>
  <cp:revision>35</cp:revision>
  <dcterms:created xsi:type="dcterms:W3CDTF">2022-05-08T17:57:16Z</dcterms:created>
  <dcterms:modified xsi:type="dcterms:W3CDTF">2022-05-17T07:10:39Z</dcterms:modified>
</cp:coreProperties>
</file>