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7" r:id="rId3"/>
    <p:sldId id="286" r:id="rId4"/>
    <p:sldId id="258" r:id="rId5"/>
    <p:sldId id="259" r:id="rId6"/>
    <p:sldId id="260" r:id="rId7"/>
    <p:sldId id="287" r:id="rId8"/>
    <p:sldId id="288" r:id="rId9"/>
    <p:sldId id="289" r:id="rId10"/>
    <p:sldId id="290" r:id="rId11"/>
    <p:sldId id="291" r:id="rId12"/>
    <p:sldId id="295" r:id="rId13"/>
    <p:sldId id="294" r:id="rId14"/>
    <p:sldId id="293" r:id="rId15"/>
    <p:sldId id="261" r:id="rId16"/>
    <p:sldId id="262" r:id="rId17"/>
    <p:sldId id="263" r:id="rId18"/>
    <p:sldId id="265" r:id="rId19"/>
    <p:sldId id="264" r:id="rId20"/>
    <p:sldId id="266" r:id="rId21"/>
    <p:sldId id="267" r:id="rId22"/>
    <p:sldId id="268" r:id="rId23"/>
    <p:sldId id="269" r:id="rId24"/>
    <p:sldId id="270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92" r:id="rId35"/>
    <p:sldId id="281" r:id="rId36"/>
    <p:sldId id="285" r:id="rId37"/>
    <p:sldId id="28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7553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36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3266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35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39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88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6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5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5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547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1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5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B446E-2342-4679-A896-47AC0556B4F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854EE1-E3DF-4C1E-95C1-6C8B3BC27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5269" y="1661375"/>
            <a:ext cx="8915399" cy="784931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Comic Sans MS" panose="030F0702030302020204" pitchFamily="66" charset="0"/>
              </a:rPr>
              <a:t>Cardiac output &amp; Venous return 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72646" y="4738744"/>
            <a:ext cx="5460643" cy="141735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Dr. Amir </a:t>
            </a:r>
            <a:r>
              <a:rPr lang="en-US" sz="3600" b="1" dirty="0" err="1" smtClean="0">
                <a:latin typeface="Comic Sans MS" panose="030F0702030302020204" pitchFamily="66" charset="0"/>
              </a:rPr>
              <a:t>AlJaradli</a:t>
            </a:r>
            <a:r>
              <a:rPr lang="en-US" sz="3600" b="1" dirty="0" smtClean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Cardiologist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070" y="2751204"/>
            <a:ext cx="1560711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0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5319" y="154546"/>
            <a:ext cx="8937938" cy="670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08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003" y="459346"/>
            <a:ext cx="8531538" cy="639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50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7740" y="553793"/>
            <a:ext cx="8757635" cy="630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69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0467" y="618186"/>
            <a:ext cx="8319751" cy="623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37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2744" y="525111"/>
            <a:ext cx="8443852" cy="633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2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RETURN—FRANK-STARLING</a:t>
            </a:r>
            <a:br>
              <a:rPr lang="en-US" b="1" dirty="0"/>
            </a:br>
            <a:r>
              <a:rPr lang="en-US" b="1" dirty="0"/>
              <a:t>MECHANISM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This </a:t>
            </a:r>
            <a:r>
              <a:rPr lang="en-US" b="1" dirty="0"/>
              <a:t>law states that when increased </a:t>
            </a:r>
            <a:r>
              <a:rPr lang="en-US" b="1" dirty="0" smtClean="0"/>
              <a:t>quantities of </a:t>
            </a:r>
            <a:r>
              <a:rPr lang="en-US" b="1" dirty="0"/>
              <a:t>blood flow into the heart</a:t>
            </a:r>
            <a:r>
              <a:rPr lang="en-US" b="1" dirty="0" smtClean="0"/>
              <a:t>,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>the increased </a:t>
            </a:r>
            <a:r>
              <a:rPr lang="en-US" b="1" dirty="0" smtClean="0"/>
              <a:t>volume of </a:t>
            </a:r>
            <a:r>
              <a:rPr lang="en-US" b="1" dirty="0"/>
              <a:t>blood stretches the walls of the heart chambers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>As </a:t>
            </a:r>
            <a:r>
              <a:rPr lang="en-US" b="1" dirty="0" smtClean="0"/>
              <a:t>a result </a:t>
            </a:r>
            <a:r>
              <a:rPr lang="en-US" b="1" dirty="0"/>
              <a:t>of the stretch, the cardiac muscle </a:t>
            </a:r>
            <a:r>
              <a:rPr lang="en-US" b="1" dirty="0" smtClean="0"/>
              <a:t>contracts</a:t>
            </a:r>
          </a:p>
          <a:p>
            <a:pPr marL="0" indent="0">
              <a:buNone/>
            </a:pPr>
            <a:r>
              <a:rPr lang="en-US" b="1" dirty="0" smtClean="0"/>
              <a:t> with increased </a:t>
            </a:r>
            <a:r>
              <a:rPr lang="en-US" b="1" dirty="0"/>
              <a:t>force, 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and </a:t>
            </a:r>
            <a:r>
              <a:rPr lang="en-US" b="1" dirty="0"/>
              <a:t>this action ejects the extra </a:t>
            </a:r>
            <a:r>
              <a:rPr lang="en-US" b="1" dirty="0" smtClean="0"/>
              <a:t>blood.</a:t>
            </a:r>
          </a:p>
          <a:p>
            <a:pPr marL="0" indent="0">
              <a:buNone/>
            </a:pPr>
            <a:r>
              <a:rPr lang="en-US" b="1" dirty="0" smtClean="0"/>
              <a:t>. Therefore, the blood </a:t>
            </a:r>
            <a:r>
              <a:rPr lang="en-US" b="1" dirty="0"/>
              <a:t>that flows into the heart is automatically pumped</a:t>
            </a:r>
          </a:p>
          <a:p>
            <a:pPr marL="0" indent="0">
              <a:buNone/>
            </a:pPr>
            <a:r>
              <a:rPr lang="en-US" b="1" dirty="0"/>
              <a:t>without delay into the aorta and flows again through the</a:t>
            </a:r>
          </a:p>
          <a:p>
            <a:pPr marL="0" indent="0">
              <a:buNone/>
            </a:pPr>
            <a:r>
              <a:rPr lang="en-US" b="1" dirty="0"/>
              <a:t>circulation.</a:t>
            </a:r>
          </a:p>
        </p:txBody>
      </p:sp>
    </p:spTree>
    <p:extLst>
      <p:ext uri="{BB962C8B-B14F-4D97-AF65-F5344CB8AC3E}">
        <p14:creationId xmlns:p14="http://schemas.microsoft.com/office/powerpoint/2010/main" val="3670365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680" y="2737441"/>
            <a:ext cx="3704843" cy="103606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Cardiac Output </a:t>
            </a:r>
            <a:r>
              <a:rPr lang="en-US" sz="2400" b="1" dirty="0">
                <a:solidFill>
                  <a:schemeClr val="tx1"/>
                </a:solidFill>
              </a:rPr>
              <a:t>Is the </a:t>
            </a:r>
            <a:r>
              <a:rPr lang="en-US" sz="2400" b="1" dirty="0" smtClean="0">
                <a:solidFill>
                  <a:schemeClr val="tx1"/>
                </a:solidFill>
              </a:rPr>
              <a:t>sum </a:t>
            </a:r>
            <a:r>
              <a:rPr lang="en-US" sz="2400" b="1" dirty="0">
                <a:solidFill>
                  <a:schemeClr val="tx1"/>
                </a:solidFill>
              </a:rPr>
              <a:t>of a</a:t>
            </a:r>
            <a:r>
              <a:rPr lang="en-US" sz="2400" b="1" dirty="0" smtClean="0">
                <a:solidFill>
                  <a:schemeClr val="tx1"/>
                </a:solidFill>
              </a:rPr>
              <a:t>ll </a:t>
            </a:r>
            <a:r>
              <a:rPr lang="en-US" sz="2400" b="1" dirty="0">
                <a:solidFill>
                  <a:schemeClr val="tx1"/>
                </a:solidFill>
              </a:rPr>
              <a:t>t</a:t>
            </a:r>
            <a:r>
              <a:rPr lang="en-US" sz="2400" b="1" dirty="0" smtClean="0">
                <a:solidFill>
                  <a:schemeClr val="tx1"/>
                </a:solidFill>
              </a:rPr>
              <a:t>issue </a:t>
            </a:r>
            <a:r>
              <a:rPr lang="en-US" sz="2400" b="1" dirty="0">
                <a:solidFill>
                  <a:schemeClr val="tx1"/>
                </a:solidFill>
              </a:rPr>
              <a:t>b</a:t>
            </a:r>
            <a:r>
              <a:rPr lang="en-US" sz="2400" b="1" dirty="0" smtClean="0">
                <a:solidFill>
                  <a:schemeClr val="tx1"/>
                </a:solidFill>
              </a:rPr>
              <a:t>lood flow 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83485" y="262890"/>
            <a:ext cx="5708515" cy="659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394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1258" y="0"/>
            <a:ext cx="8673762" cy="48746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63910" y="49859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0" u="none" strike="noStrike" baseline="0" dirty="0" smtClean="0">
                <a:latin typeface="Frutiger-Light"/>
              </a:rPr>
              <a:t>Effect of increasing levels of exercise to increase cardiac</a:t>
            </a:r>
          </a:p>
          <a:p>
            <a:r>
              <a:rPr lang="en-US" b="1" i="0" u="none" strike="noStrike" baseline="0" dirty="0" smtClean="0">
                <a:latin typeface="Frutiger-Light"/>
              </a:rPr>
              <a:t>output (</a:t>
            </a:r>
            <a:r>
              <a:rPr lang="en-US" b="1" i="1" u="none" strike="noStrike" baseline="0" dirty="0" smtClean="0">
                <a:solidFill>
                  <a:srgbClr val="FF0000"/>
                </a:solidFill>
                <a:latin typeface="Frutiger-LightItalic"/>
              </a:rPr>
              <a:t>red solid line</a:t>
            </a:r>
            <a:r>
              <a:rPr lang="en-US" b="1" i="0" u="none" strike="noStrike" baseline="0" dirty="0" smtClean="0">
                <a:latin typeface="Frutiger-Light"/>
              </a:rPr>
              <a:t>) and oxygen consumption </a:t>
            </a:r>
            <a:r>
              <a:rPr lang="en-US" b="1" i="0" u="none" strike="noStrike" baseline="0" dirty="0" smtClean="0">
                <a:solidFill>
                  <a:schemeClr val="accent3"/>
                </a:solidFill>
                <a:latin typeface="Frutiger-Light"/>
              </a:rPr>
              <a:t>(</a:t>
            </a:r>
            <a:r>
              <a:rPr lang="en-US" b="1" i="1" u="none" strike="noStrike" baseline="0" dirty="0" smtClean="0">
                <a:solidFill>
                  <a:schemeClr val="accent3"/>
                </a:solidFill>
                <a:latin typeface="Frutiger-LightItalic"/>
              </a:rPr>
              <a:t>blue dashed</a:t>
            </a:r>
            <a:r>
              <a:rPr lang="en-US" b="1" i="1" u="none" strike="noStrike" dirty="0" smtClean="0">
                <a:solidFill>
                  <a:schemeClr val="accent3"/>
                </a:solidFill>
                <a:latin typeface="Frutiger-LightItalic"/>
              </a:rPr>
              <a:t> </a:t>
            </a:r>
            <a:r>
              <a:rPr lang="en-US" b="1" i="1" u="none" strike="noStrike" baseline="0" dirty="0" smtClean="0">
                <a:solidFill>
                  <a:schemeClr val="accent3"/>
                </a:solidFill>
                <a:latin typeface="Frutiger-LightItalic"/>
              </a:rPr>
              <a:t>line</a:t>
            </a:r>
            <a:r>
              <a:rPr lang="en-US" b="1" i="0" u="none" strike="noStrike" baseline="0" dirty="0" smtClean="0">
                <a:solidFill>
                  <a:schemeClr val="accent3"/>
                </a:solidFill>
                <a:latin typeface="Frutiger-Light"/>
              </a:rPr>
              <a:t>). </a:t>
            </a:r>
            <a:endParaRPr lang="en-US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08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Effect of </a:t>
            </a:r>
            <a:r>
              <a:rPr lang="en-US" b="1" dirty="0"/>
              <a:t>total peripheral</a:t>
            </a:r>
            <a:br>
              <a:rPr lang="en-US" b="1" dirty="0"/>
            </a:br>
            <a:r>
              <a:rPr lang="en-US" b="1" dirty="0"/>
              <a:t>resistance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Cardiac </a:t>
            </a:r>
            <a:r>
              <a:rPr lang="en-US" b="1" dirty="0" smtClean="0"/>
              <a:t>output </a:t>
            </a:r>
            <a:r>
              <a:rPr lang="en-US" b="1" dirty="0" smtClean="0">
                <a:solidFill>
                  <a:srgbClr val="FF0000"/>
                </a:solidFill>
              </a:rPr>
              <a:t>= Arterial pressure/ </a:t>
            </a:r>
            <a:r>
              <a:rPr lang="en-US" b="1" dirty="0">
                <a:solidFill>
                  <a:srgbClr val="FF0000"/>
                </a:solidFill>
              </a:rPr>
              <a:t>Total peripheral </a:t>
            </a:r>
            <a:r>
              <a:rPr lang="en-US" b="1" dirty="0" err="1">
                <a:solidFill>
                  <a:srgbClr val="FF0000"/>
                </a:solidFill>
              </a:rPr>
              <a:t>resistanc</a:t>
            </a:r>
            <a:r>
              <a:rPr lang="en-US" b="1" dirty="0">
                <a:solidFill>
                  <a:srgbClr val="FF0000"/>
                </a:solidFill>
              </a:rPr>
              <a:t> 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Thus</a:t>
            </a:r>
            <a:r>
              <a:rPr lang="en-US" b="1" dirty="0"/>
              <a:t>, any time the </a:t>
            </a:r>
            <a:r>
              <a:rPr lang="en-US" b="1" dirty="0" smtClean="0"/>
              <a:t>long-term level </a:t>
            </a:r>
            <a:r>
              <a:rPr lang="en-US" b="1" dirty="0"/>
              <a:t>of total peripheral</a:t>
            </a:r>
          </a:p>
          <a:p>
            <a:pPr marL="0" indent="0">
              <a:buNone/>
            </a:pPr>
            <a:r>
              <a:rPr lang="en-US" b="1" dirty="0"/>
              <a:t>resistance changes (but no other functions of the circulation</a:t>
            </a:r>
          </a:p>
          <a:p>
            <a:pPr marL="0" indent="0">
              <a:buNone/>
            </a:pPr>
            <a:r>
              <a:rPr lang="en-US" b="1" dirty="0"/>
              <a:t>change), the cardiac output changes quantitatively in</a:t>
            </a:r>
          </a:p>
          <a:p>
            <a:pPr marL="0" indent="0">
              <a:buNone/>
            </a:pPr>
            <a:r>
              <a:rPr lang="en-US" b="1" dirty="0"/>
              <a:t>exactly the </a:t>
            </a:r>
            <a:r>
              <a:rPr lang="en-US" b="1" dirty="0">
                <a:solidFill>
                  <a:srgbClr val="FF0000"/>
                </a:solidFill>
              </a:rPr>
              <a:t>opposite</a:t>
            </a:r>
            <a:r>
              <a:rPr lang="en-US" b="1" dirty="0"/>
              <a:t> direction.</a:t>
            </a:r>
          </a:p>
        </p:txBody>
      </p:sp>
    </p:spTree>
    <p:extLst>
      <p:ext uri="{BB962C8B-B14F-4D97-AF65-F5344CB8AC3E}">
        <p14:creationId xmlns:p14="http://schemas.microsoft.com/office/powerpoint/2010/main" val="14484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357" y="0"/>
            <a:ext cx="6360012" cy="53805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59369" y="55334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0" u="none" strike="noStrike" baseline="0" dirty="0" smtClean="0">
                <a:latin typeface="Frutiger-Light"/>
              </a:rPr>
              <a:t>Chronic effect of different levels </a:t>
            </a:r>
            <a:r>
              <a:rPr lang="en-US" b="1" i="0" u="none" strike="noStrike" baseline="0" dirty="0" smtClean="0">
                <a:solidFill>
                  <a:srgbClr val="FF0000"/>
                </a:solidFill>
                <a:latin typeface="Frutiger-Light"/>
              </a:rPr>
              <a:t>of total peripheral</a:t>
            </a:r>
          </a:p>
          <a:p>
            <a:r>
              <a:rPr lang="en-US" b="1" i="0" u="none" strike="noStrike" baseline="0" dirty="0" smtClean="0">
                <a:solidFill>
                  <a:srgbClr val="FF0000"/>
                </a:solidFill>
                <a:latin typeface="Frutiger-Light"/>
              </a:rPr>
              <a:t>resistance </a:t>
            </a:r>
            <a:r>
              <a:rPr lang="en-US" b="1" i="0" u="none" strike="noStrike" baseline="0" dirty="0" smtClean="0">
                <a:latin typeface="Frutiger-Light"/>
              </a:rPr>
              <a:t>on cardiac output, showing a </a:t>
            </a:r>
            <a:r>
              <a:rPr lang="en-US" b="1" i="0" u="none" strike="noStrike" baseline="0" dirty="0" smtClean="0">
                <a:solidFill>
                  <a:srgbClr val="FF0000"/>
                </a:solidFill>
                <a:latin typeface="Frutiger-Light"/>
              </a:rPr>
              <a:t>reciprocal</a:t>
            </a:r>
            <a:r>
              <a:rPr lang="en-US" b="1" i="0" u="none" strike="noStrike" baseline="0" dirty="0" smtClean="0">
                <a:latin typeface="Frutiger-Light"/>
              </a:rPr>
              <a:t> relationship them 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05929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Cardiac output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i="1" dirty="0"/>
              <a:t>Cardiac output </a:t>
            </a:r>
            <a:r>
              <a:rPr lang="en-US" sz="2400" b="1" dirty="0"/>
              <a:t>is the quantity of blood pumped into the</a:t>
            </a:r>
          </a:p>
          <a:p>
            <a:pPr marL="0" indent="0">
              <a:buNone/>
            </a:pPr>
            <a:r>
              <a:rPr lang="en-US" sz="2400" b="1" dirty="0"/>
              <a:t>aorta each minute by the heart</a:t>
            </a:r>
            <a:r>
              <a:rPr lang="en-US" sz="2400" b="1" dirty="0" smtClean="0"/>
              <a:t>.</a:t>
            </a:r>
          </a:p>
          <a:p>
            <a:endParaRPr lang="en-US" sz="2400" b="1" dirty="0"/>
          </a:p>
          <a:p>
            <a:r>
              <a:rPr lang="en-US" sz="2400" b="1" dirty="0"/>
              <a:t>the sum of the blood flow to all the tissues of the</a:t>
            </a:r>
          </a:p>
          <a:p>
            <a:pPr marL="0" indent="0">
              <a:buNone/>
            </a:pPr>
            <a:r>
              <a:rPr lang="en-US" sz="2400" b="1" dirty="0"/>
              <a:t>body, it is one of the most important factors to consider in</a:t>
            </a:r>
          </a:p>
          <a:p>
            <a:pPr marL="0" indent="0">
              <a:buNone/>
            </a:pPr>
            <a:r>
              <a:rPr lang="en-US" sz="2400" b="1" dirty="0"/>
              <a:t>relation to function of the cardiovascular system.</a:t>
            </a:r>
          </a:p>
        </p:txBody>
      </p:sp>
    </p:spTree>
    <p:extLst>
      <p:ext uri="{BB962C8B-B14F-4D97-AF65-F5344CB8AC3E}">
        <p14:creationId xmlns:p14="http://schemas.microsoft.com/office/powerpoint/2010/main" val="619187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Limits for the Cardiac </a:t>
            </a:r>
            <a:r>
              <a:rPr lang="en-US" b="1" dirty="0" smtClean="0"/>
              <a:t>Output 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48037" y="2030569"/>
            <a:ext cx="4343963" cy="43959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97735" y="1905000"/>
            <a:ext cx="62509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i="0" u="none" strike="noStrike" baseline="0" dirty="0" smtClean="0">
              <a:latin typeface="WarnockPro-Light"/>
            </a:endParaRPr>
          </a:p>
          <a:p>
            <a:r>
              <a:rPr lang="en-US" b="1" i="0" u="none" strike="noStrike" baseline="0" dirty="0" smtClean="0">
                <a:latin typeface="WarnockPro-Light"/>
              </a:rPr>
              <a:t>The plateau level of this normal cardiac output curve is</a:t>
            </a:r>
            <a:r>
              <a:rPr lang="en-US" b="1" i="0" u="none" strike="noStrike" dirty="0" smtClean="0">
                <a:latin typeface="WarnockPro-Light"/>
              </a:rPr>
              <a:t> </a:t>
            </a:r>
            <a:r>
              <a:rPr lang="en-US" b="1" i="0" u="none" strike="noStrike" baseline="0" dirty="0" smtClean="0">
                <a:latin typeface="WarnockPro-Light"/>
              </a:rPr>
              <a:t>about </a:t>
            </a:r>
            <a:r>
              <a:rPr lang="en-US" b="1" i="0" u="none" strike="noStrike" baseline="0" dirty="0" smtClean="0">
                <a:solidFill>
                  <a:srgbClr val="FF0000"/>
                </a:solidFill>
                <a:latin typeface="WarnockPro-Light"/>
              </a:rPr>
              <a:t>13 L/min</a:t>
            </a:r>
            <a:r>
              <a:rPr lang="en-US" b="1" i="0" u="none" strike="noStrike" baseline="0" dirty="0" smtClean="0">
                <a:latin typeface="WarnockPro-Light"/>
              </a:rPr>
              <a:t>, </a:t>
            </a:r>
            <a:r>
              <a:rPr lang="en-US" b="1" i="0" u="none" strike="noStrike" baseline="0" dirty="0" smtClean="0">
                <a:solidFill>
                  <a:srgbClr val="92D050"/>
                </a:solidFill>
                <a:latin typeface="WarnockPro-Light"/>
              </a:rPr>
              <a:t>2.5 times the normal </a:t>
            </a:r>
            <a:r>
              <a:rPr lang="en-US" b="1" i="0" u="none" strike="noStrike" baseline="0" dirty="0" smtClean="0">
                <a:latin typeface="WarnockPro-Light"/>
              </a:rPr>
              <a:t>cardiac output of</a:t>
            </a:r>
          </a:p>
          <a:p>
            <a:r>
              <a:rPr lang="en-US" b="1" i="0" u="none" strike="noStrike" baseline="0" dirty="0" smtClean="0">
                <a:latin typeface="WarnockPro-Light"/>
              </a:rPr>
              <a:t>about </a:t>
            </a:r>
            <a:r>
              <a:rPr lang="en-US" b="1" i="0" u="none" strike="noStrike" baseline="0" dirty="0" smtClean="0">
                <a:solidFill>
                  <a:srgbClr val="FF0000"/>
                </a:solidFill>
                <a:latin typeface="WarnockPro-Light"/>
              </a:rPr>
              <a:t>5 L/min</a:t>
            </a:r>
            <a:r>
              <a:rPr lang="en-US" b="1" i="0" u="none" strike="noStrike" baseline="0" dirty="0" smtClean="0">
                <a:latin typeface="WarnockPro-Light"/>
              </a:rPr>
              <a:t>.</a:t>
            </a:r>
          </a:p>
          <a:p>
            <a:r>
              <a:rPr lang="en-US" b="1" i="0" u="none" strike="noStrike" baseline="0" dirty="0" smtClean="0">
                <a:latin typeface="WarnockPro-Light"/>
              </a:rPr>
              <a:t> This means that the normal human heart,</a:t>
            </a:r>
          </a:p>
          <a:p>
            <a:r>
              <a:rPr lang="en-US" b="1" i="0" u="none" strike="noStrike" baseline="0" dirty="0" smtClean="0">
                <a:latin typeface="WarnockPro-Light"/>
              </a:rPr>
              <a:t>functioning without any special stimulation, can pump a</a:t>
            </a:r>
            <a:r>
              <a:rPr lang="en-US" b="1" i="0" u="none" strike="noStrike" dirty="0" smtClean="0">
                <a:latin typeface="WarnockPro-Light"/>
              </a:rPr>
              <a:t> </a:t>
            </a:r>
            <a:r>
              <a:rPr lang="en-US" b="1" i="0" u="none" strike="noStrike" baseline="0" dirty="0" smtClean="0">
                <a:latin typeface="WarnockPro-Light"/>
              </a:rPr>
              <a:t>venous return up to about </a:t>
            </a:r>
            <a:r>
              <a:rPr lang="en-US" b="1" i="0" u="none" strike="noStrike" baseline="0" dirty="0" smtClean="0">
                <a:solidFill>
                  <a:srgbClr val="92D050"/>
                </a:solidFill>
                <a:latin typeface="WarnockPro-Light"/>
              </a:rPr>
              <a:t>2.5 times the normal </a:t>
            </a:r>
            <a:r>
              <a:rPr lang="en-US" b="1" i="0" u="none" strike="noStrike" baseline="0" dirty="0" smtClean="0">
                <a:latin typeface="WarnockPro-Light"/>
              </a:rPr>
              <a:t>venous</a:t>
            </a:r>
            <a:r>
              <a:rPr lang="en-US" b="1" i="0" u="none" strike="noStrike" dirty="0" smtClean="0">
                <a:latin typeface="WarnockPro-Light"/>
              </a:rPr>
              <a:t> </a:t>
            </a:r>
            <a:r>
              <a:rPr lang="en-US" b="1" i="0" u="none" strike="noStrike" baseline="0" dirty="0" smtClean="0">
                <a:latin typeface="WarnockPro-Light"/>
              </a:rPr>
              <a:t>return before the heart becomes a limiting factor in the</a:t>
            </a:r>
            <a:r>
              <a:rPr lang="en-US" b="1" i="0" u="none" strike="noStrike" dirty="0" smtClean="0">
                <a:latin typeface="WarnockPro-Light"/>
              </a:rPr>
              <a:t> </a:t>
            </a:r>
            <a:r>
              <a:rPr lang="en-US" b="1" i="0" u="none" strike="noStrike" baseline="0" dirty="0" smtClean="0">
                <a:latin typeface="WarnockPro-Light"/>
              </a:rPr>
              <a:t>control of cardiac output.</a:t>
            </a:r>
          </a:p>
          <a:p>
            <a:endParaRPr lang="en-US" b="1" dirty="0">
              <a:latin typeface="WarnockPro-Light"/>
            </a:endParaRPr>
          </a:p>
          <a:p>
            <a:endParaRPr lang="en-US" b="1" dirty="0" smtClean="0">
              <a:solidFill>
                <a:schemeClr val="accent3"/>
              </a:solidFill>
              <a:latin typeface="WarnockPro-Light"/>
            </a:endParaRPr>
          </a:p>
          <a:p>
            <a:r>
              <a:rPr lang="en-US" b="1" dirty="0">
                <a:solidFill>
                  <a:schemeClr val="accent3"/>
                </a:solidFill>
              </a:rPr>
              <a:t>The uppermost</a:t>
            </a:r>
          </a:p>
          <a:p>
            <a:r>
              <a:rPr lang="en-US" b="1" dirty="0">
                <a:solidFill>
                  <a:schemeClr val="accent3"/>
                </a:solidFill>
              </a:rPr>
              <a:t>curves are for </a:t>
            </a:r>
            <a:r>
              <a:rPr lang="en-US" b="1" i="1" dirty="0" err="1"/>
              <a:t>hypereffective</a:t>
            </a:r>
            <a:r>
              <a:rPr lang="en-US" b="1" i="1" dirty="0">
                <a:solidFill>
                  <a:schemeClr val="accent3"/>
                </a:solidFill>
              </a:rPr>
              <a:t> hearts </a:t>
            </a:r>
            <a:r>
              <a:rPr lang="en-US" b="1" dirty="0">
                <a:solidFill>
                  <a:schemeClr val="accent3"/>
                </a:solidFill>
              </a:rPr>
              <a:t>that are pumping</a:t>
            </a:r>
          </a:p>
          <a:p>
            <a:r>
              <a:rPr lang="en-US" b="1" dirty="0">
                <a:solidFill>
                  <a:schemeClr val="accent3"/>
                </a:solidFill>
              </a:rPr>
              <a:t>better than normal</a:t>
            </a:r>
            <a:r>
              <a:rPr lang="en-US" b="1" dirty="0" smtClean="0">
                <a:solidFill>
                  <a:schemeClr val="accent3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accent3"/>
                </a:solidFill>
              </a:rPr>
              <a:t>The </a:t>
            </a:r>
            <a:r>
              <a:rPr lang="en-US" b="1" dirty="0">
                <a:solidFill>
                  <a:schemeClr val="accent3"/>
                </a:solidFill>
              </a:rPr>
              <a:t>lowermost curves are for </a:t>
            </a:r>
            <a:r>
              <a:rPr lang="en-US" b="1" i="1" dirty="0" err="1" smtClean="0"/>
              <a:t>hypoeffective</a:t>
            </a:r>
            <a:endParaRPr lang="en-US" b="1" i="1" dirty="0" smtClean="0"/>
          </a:p>
          <a:p>
            <a:r>
              <a:rPr lang="en-US" b="1" i="1" dirty="0" smtClean="0">
                <a:solidFill>
                  <a:schemeClr val="accent3"/>
                </a:solidFill>
              </a:rPr>
              <a:t>hearts </a:t>
            </a:r>
            <a:r>
              <a:rPr lang="en-US" b="1" dirty="0" smtClean="0">
                <a:solidFill>
                  <a:schemeClr val="accent3"/>
                </a:solidFill>
              </a:rPr>
              <a:t>that are pumping at levels below normal.</a:t>
            </a:r>
            <a:endParaRPr lang="en-US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698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That Cause a </a:t>
            </a:r>
            <a:r>
              <a:rPr lang="en-US" b="1" dirty="0" err="1"/>
              <a:t>Hypereffective</a:t>
            </a:r>
            <a:r>
              <a:rPr lang="en-US" b="1" dirty="0"/>
              <a:t> Heart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general types of factors that can make the heart </a:t>
            </a:r>
            <a:r>
              <a:rPr lang="en-US" dirty="0" smtClean="0"/>
              <a:t>a stronger </a:t>
            </a:r>
            <a:r>
              <a:rPr lang="en-US" dirty="0"/>
              <a:t>pump than normal </a:t>
            </a:r>
            <a:r>
              <a:rPr lang="en-US" dirty="0" smtClean="0"/>
              <a:t>are :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nervous stimulation </a:t>
            </a:r>
            <a:r>
              <a:rPr lang="en-US" dirty="0" smtClean="0"/>
              <a:t>: </a:t>
            </a:r>
            <a:r>
              <a:rPr lang="en-US" b="1" dirty="0"/>
              <a:t>Increase Heart Pumping</a:t>
            </a:r>
            <a:endParaRPr lang="en-US" dirty="0" smtClean="0"/>
          </a:p>
          <a:p>
            <a:pPr>
              <a:buFont typeface="+mj-lt"/>
              <a:buAutoNum type="arabicPeriod"/>
            </a:pPr>
            <a:r>
              <a:rPr lang="en-US" dirty="0" smtClean="0"/>
              <a:t> hypertrophy </a:t>
            </a:r>
            <a:r>
              <a:rPr lang="en-US" dirty="0"/>
              <a:t>of the heart </a:t>
            </a:r>
            <a:r>
              <a:rPr lang="en-US" dirty="0" smtClean="0"/>
              <a:t>muscle: </a:t>
            </a:r>
            <a:r>
              <a:rPr lang="en-US" b="1" dirty="0"/>
              <a:t>Increase Pumping Effectiveness</a:t>
            </a:r>
            <a:r>
              <a:rPr lang="en-US" b="1" dirty="0" smtClean="0"/>
              <a:t>.</a:t>
            </a:r>
          </a:p>
          <a:p>
            <a:pPr>
              <a:buFont typeface="+mj-lt"/>
              <a:buAutoNum type="arabicPeriod"/>
            </a:pPr>
            <a:endParaRPr lang="en-US" b="1" dirty="0"/>
          </a:p>
          <a:p>
            <a:pPr marL="0" indent="0">
              <a:buNone/>
            </a:pPr>
            <a:endParaRPr lang="en-US" dirty="0" smtClean="0"/>
          </a:p>
          <a:p>
            <a:pPr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29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Nervous stimulation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3645" y="1772113"/>
            <a:ext cx="6362163" cy="3907469"/>
          </a:xfrm>
        </p:spPr>
        <p:txBody>
          <a:bodyPr numCol="1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(1) it </a:t>
            </a:r>
            <a:r>
              <a:rPr lang="en-US" b="1" dirty="0">
                <a:solidFill>
                  <a:srgbClr val="FF0000"/>
                </a:solidFill>
              </a:rPr>
              <a:t>greatly increases the heart rate</a:t>
            </a:r>
            <a:r>
              <a:rPr lang="en-US" b="1" dirty="0"/>
              <a:t>—sometimes, in</a:t>
            </a:r>
          </a:p>
          <a:p>
            <a:pPr marL="0" indent="0">
              <a:buNone/>
            </a:pPr>
            <a:r>
              <a:rPr lang="en-US" b="1" dirty="0"/>
              <a:t>young people, from the normal level of 72 beats/min up to</a:t>
            </a:r>
          </a:p>
          <a:p>
            <a:pPr marL="0" indent="0">
              <a:buNone/>
            </a:pPr>
            <a:r>
              <a:rPr lang="en-US" b="1" dirty="0"/>
              <a:t>180 to 200 </a:t>
            </a:r>
            <a:r>
              <a:rPr lang="en-US" b="1" dirty="0" smtClean="0"/>
              <a:t>beats/min—and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>(2) it </a:t>
            </a:r>
            <a:r>
              <a:rPr lang="en-US" b="1" dirty="0">
                <a:solidFill>
                  <a:srgbClr val="FF0000"/>
                </a:solidFill>
              </a:rPr>
              <a:t>increases the strength </a:t>
            </a:r>
            <a:r>
              <a:rPr lang="en-US" b="1" dirty="0" smtClean="0">
                <a:solidFill>
                  <a:srgbClr val="FF0000"/>
                </a:solidFill>
              </a:rPr>
              <a:t>of heart </a:t>
            </a:r>
            <a:r>
              <a:rPr lang="en-US" b="1" dirty="0">
                <a:solidFill>
                  <a:srgbClr val="FF0000"/>
                </a:solidFill>
              </a:rPr>
              <a:t>contraction </a:t>
            </a:r>
            <a:r>
              <a:rPr lang="en-US" b="1" dirty="0" smtClean="0"/>
              <a:t>to </a:t>
            </a:r>
            <a:r>
              <a:rPr lang="en-US" b="1" dirty="0"/>
              <a:t>twice</a:t>
            </a:r>
          </a:p>
          <a:p>
            <a:pPr marL="0" indent="0">
              <a:buNone/>
            </a:pPr>
            <a:r>
              <a:rPr lang="en-US" b="1" dirty="0"/>
              <a:t>its normal strength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Combining </a:t>
            </a:r>
            <a:r>
              <a:rPr lang="en-US" b="1" dirty="0"/>
              <a:t>these two effects, maximal</a:t>
            </a:r>
          </a:p>
          <a:p>
            <a:pPr marL="0" indent="0">
              <a:buNone/>
            </a:pPr>
            <a:r>
              <a:rPr lang="en-US" b="1" dirty="0"/>
              <a:t>nervous excitation of the heart can raise the plateau</a:t>
            </a:r>
          </a:p>
          <a:p>
            <a:pPr marL="0" indent="0">
              <a:buNone/>
            </a:pPr>
            <a:r>
              <a:rPr lang="en-US" b="1" dirty="0"/>
              <a:t>level of the cardiac output curve to almost twice the plateau</a:t>
            </a:r>
          </a:p>
          <a:p>
            <a:pPr marL="0" indent="0">
              <a:buNone/>
            </a:pPr>
            <a:r>
              <a:rPr lang="en-US" b="1" dirty="0"/>
              <a:t>of the normal curve, as shown by </a:t>
            </a:r>
            <a:r>
              <a:rPr lang="en-US" b="1" dirty="0">
                <a:solidFill>
                  <a:srgbClr val="92D050"/>
                </a:solidFill>
              </a:rPr>
              <a:t>the 25-L/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min </a:t>
            </a:r>
            <a:r>
              <a:rPr lang="en-US" b="1" dirty="0" smtClean="0"/>
              <a:t>level of </a:t>
            </a:r>
            <a:r>
              <a:rPr lang="en-US" b="1" dirty="0"/>
              <a:t>the </a:t>
            </a:r>
            <a:r>
              <a:rPr lang="en-US" b="1" dirty="0">
                <a:solidFill>
                  <a:srgbClr val="92D050"/>
                </a:solidFill>
              </a:rPr>
              <a:t>uppermost</a:t>
            </a:r>
            <a:r>
              <a:rPr lang="en-US" b="1" dirty="0"/>
              <a:t> </a:t>
            </a:r>
            <a:r>
              <a:rPr lang="en-US" b="1" dirty="0" smtClean="0"/>
              <a:t>curve .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335" y="1772114"/>
            <a:ext cx="4425665" cy="508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59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hypertrophy of the heart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8599" y="1905000"/>
            <a:ext cx="5344173" cy="40866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It causes </a:t>
            </a:r>
            <a:r>
              <a:rPr lang="en-US" b="1" dirty="0"/>
              <a:t>the heart muscle </a:t>
            </a:r>
            <a:r>
              <a:rPr lang="en-US" b="1" dirty="0" smtClean="0"/>
              <a:t>to </a:t>
            </a:r>
          </a:p>
          <a:p>
            <a:pPr marL="0" indent="0">
              <a:buNone/>
            </a:pPr>
            <a:r>
              <a:rPr lang="en-US" b="1" dirty="0" smtClean="0"/>
              <a:t>increase </a:t>
            </a:r>
            <a:r>
              <a:rPr lang="en-US" b="1" dirty="0"/>
              <a:t>in mass and contractile strength in the same way</a:t>
            </a:r>
          </a:p>
          <a:p>
            <a:pPr marL="0" indent="0">
              <a:buNone/>
            </a:pPr>
            <a:r>
              <a:rPr lang="en-US" b="1" dirty="0"/>
              <a:t>that heavy exercise causes skeletal muscles to hypertrophy.</a:t>
            </a:r>
          </a:p>
          <a:p>
            <a:pPr marL="0" indent="0">
              <a:buNone/>
            </a:pPr>
            <a:r>
              <a:rPr lang="en-US" b="1" dirty="0"/>
              <a:t>For example, the hearts of </a:t>
            </a:r>
            <a:r>
              <a:rPr lang="en-US" b="1" dirty="0">
                <a:solidFill>
                  <a:schemeClr val="accent6"/>
                </a:solidFill>
              </a:rPr>
              <a:t>marathon runners</a:t>
            </a:r>
            <a:r>
              <a:rPr lang="en-US" b="1" dirty="0"/>
              <a:t> may be increased</a:t>
            </a:r>
          </a:p>
          <a:p>
            <a:pPr marL="0" indent="0">
              <a:buNone/>
            </a:pPr>
            <a:r>
              <a:rPr lang="en-US" b="1" dirty="0"/>
              <a:t>in mass by </a:t>
            </a:r>
            <a:r>
              <a:rPr lang="en-US" b="1" dirty="0">
                <a:solidFill>
                  <a:schemeClr val="accent6"/>
                </a:solidFill>
              </a:rPr>
              <a:t>50% to 75%. </a:t>
            </a:r>
            <a:r>
              <a:rPr lang="en-US" b="1" dirty="0"/>
              <a:t>This factor increases the</a:t>
            </a:r>
          </a:p>
          <a:p>
            <a:pPr marL="0" indent="0">
              <a:buNone/>
            </a:pPr>
            <a:r>
              <a:rPr lang="en-US" b="1" dirty="0"/>
              <a:t>plateau level of the cardiac output curve, sometimes </a:t>
            </a:r>
            <a:r>
              <a:rPr lang="en-US" b="1" dirty="0">
                <a:solidFill>
                  <a:schemeClr val="accent6"/>
                </a:solidFill>
              </a:rPr>
              <a:t>60% </a:t>
            </a:r>
            <a:r>
              <a:rPr lang="en-US" b="1" dirty="0" smtClean="0">
                <a:solidFill>
                  <a:schemeClr val="accent6"/>
                </a:solidFill>
              </a:rPr>
              <a:t>to100%,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>and therefore allows the heart to pump much </a:t>
            </a:r>
            <a:r>
              <a:rPr lang="en-US" b="1" dirty="0" smtClean="0"/>
              <a:t>greater than </a:t>
            </a:r>
            <a:r>
              <a:rPr lang="en-US" b="1" dirty="0"/>
              <a:t>the usual amounts of cardiac output.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920" y="1264555"/>
            <a:ext cx="4426080" cy="50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23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That Cause a </a:t>
            </a:r>
            <a:r>
              <a:rPr lang="en-US" b="1" dirty="0" err="1"/>
              <a:t>Hypoeffective</a:t>
            </a:r>
            <a:r>
              <a:rPr lang="en-US" b="1" dirty="0"/>
              <a:t> Heart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• S</a:t>
            </a:r>
            <a:r>
              <a:rPr lang="en-US" b="1" dirty="0" smtClean="0"/>
              <a:t>evere hypertension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• Inhibition of nervous excitation of the </a:t>
            </a:r>
            <a:r>
              <a:rPr lang="en-US" b="1" dirty="0" smtClean="0"/>
              <a:t>heart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• Pathological factors that cause abnormal </a:t>
            </a:r>
            <a:r>
              <a:rPr lang="en-US" b="1" dirty="0" smtClean="0"/>
              <a:t>heart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rhythm or rate of </a:t>
            </a:r>
            <a:r>
              <a:rPr lang="en-US" b="1" dirty="0" smtClean="0"/>
              <a:t>heartbeat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• Coronary artery blockage, causing a heart </a:t>
            </a:r>
            <a:r>
              <a:rPr lang="en-US" b="1" dirty="0" smtClean="0"/>
              <a:t>attack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• </a:t>
            </a:r>
            <a:r>
              <a:rPr lang="en-US" b="1" dirty="0" err="1"/>
              <a:t>Valvular</a:t>
            </a:r>
            <a:r>
              <a:rPr lang="en-US" b="1" dirty="0"/>
              <a:t> heart </a:t>
            </a:r>
            <a:r>
              <a:rPr lang="en-US" b="1" dirty="0" smtClean="0"/>
              <a:t>disease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• Congenital heart </a:t>
            </a:r>
            <a:r>
              <a:rPr lang="en-US" b="1" dirty="0" smtClean="0"/>
              <a:t>disease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• Myocarditis, an inflammation of the heart </a:t>
            </a:r>
            <a:r>
              <a:rPr lang="en-US" b="1" dirty="0" smtClean="0"/>
              <a:t>muscle 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• Cardiac </a:t>
            </a:r>
            <a:r>
              <a:rPr lang="en-US" b="1" dirty="0" smtClean="0"/>
              <a:t>hypoxia 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6153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Effect of Nervous System to Increase Arterial Pressure</a:t>
            </a:r>
            <a:br>
              <a:rPr lang="en-US" b="1" dirty="0"/>
            </a:br>
            <a:r>
              <a:rPr lang="en-US" b="1" dirty="0"/>
              <a:t>During Exercise.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b="1" dirty="0" smtClean="0"/>
          </a:p>
          <a:p>
            <a:r>
              <a:rPr lang="en-US" b="1" dirty="0"/>
              <a:t>when local tissue blood vessels dilate and</a:t>
            </a:r>
          </a:p>
          <a:p>
            <a:pPr marL="0" indent="0">
              <a:buNone/>
            </a:pPr>
            <a:r>
              <a:rPr lang="en-US" b="1" dirty="0"/>
              <a:t>increase venous return and cardiac output above normal,</a:t>
            </a:r>
          </a:p>
          <a:p>
            <a:r>
              <a:rPr lang="en-US" b="1" dirty="0"/>
              <a:t>the nervous system plays a key role in preventing the arterial</a:t>
            </a:r>
          </a:p>
          <a:p>
            <a:pPr marL="0" indent="0">
              <a:buNone/>
            </a:pPr>
            <a:r>
              <a:rPr lang="en-US" b="1" dirty="0"/>
              <a:t>pressure from falling to disastrously low levels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smtClean="0"/>
              <a:t>During exercise</a:t>
            </a:r>
            <a:r>
              <a:rPr lang="en-US" b="1" dirty="0"/>
              <a:t>, the nervous system goes even further, providing</a:t>
            </a:r>
          </a:p>
          <a:p>
            <a:pPr marL="0" indent="0">
              <a:buNone/>
            </a:pPr>
            <a:r>
              <a:rPr lang="en-US" b="1" dirty="0"/>
              <a:t>additional signals to raise the arterial pressure above normal,</a:t>
            </a:r>
          </a:p>
          <a:p>
            <a:r>
              <a:rPr lang="en-US" b="1" dirty="0"/>
              <a:t>which serves to increase the cardiac output an extra</a:t>
            </a:r>
          </a:p>
          <a:p>
            <a:pPr marL="0" indent="0">
              <a:buNone/>
            </a:pPr>
            <a:r>
              <a:rPr lang="en-US" b="1" dirty="0"/>
              <a:t>30% to 100%.</a:t>
            </a:r>
          </a:p>
        </p:txBody>
      </p:sp>
    </p:spTree>
    <p:extLst>
      <p:ext uri="{BB962C8B-B14F-4D97-AF65-F5344CB8AC3E}">
        <p14:creationId xmlns:p14="http://schemas.microsoft.com/office/powerpoint/2010/main" val="3270013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3375" y="559715"/>
            <a:ext cx="9242760" cy="1280890"/>
          </a:xfrm>
        </p:spPr>
        <p:txBody>
          <a:bodyPr/>
          <a:lstStyle/>
          <a:p>
            <a:r>
              <a:rPr lang="en-US" dirty="0"/>
              <a:t>Cardiac output in different pathological conditions.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575" y="2133600"/>
            <a:ext cx="8668622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45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345" y="624109"/>
            <a:ext cx="9946268" cy="165545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Decreased Cardiac Output Caused by </a:t>
            </a:r>
            <a:r>
              <a:rPr lang="en-US" b="1" dirty="0" err="1" smtClean="0"/>
              <a:t>Noncardiac</a:t>
            </a:r>
            <a:r>
              <a:rPr lang="en-US" b="1" dirty="0"/>
              <a:t> </a:t>
            </a:r>
            <a:r>
              <a:rPr lang="en-US" b="1" dirty="0" smtClean="0"/>
              <a:t>Peripheral </a:t>
            </a:r>
            <a:r>
              <a:rPr lang="en-US" b="1" dirty="0"/>
              <a:t>Factors—Decreased Venous Return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6632" y="2944969"/>
            <a:ext cx="8915400" cy="3777622"/>
          </a:xfrm>
        </p:spPr>
        <p:txBody>
          <a:bodyPr/>
          <a:lstStyle/>
          <a:p>
            <a:r>
              <a:rPr lang="en-US" b="1" i="1" dirty="0" smtClean="0"/>
              <a:t>Decreased </a:t>
            </a:r>
            <a:r>
              <a:rPr lang="en-US" b="1" i="1" dirty="0"/>
              <a:t>blood </a:t>
            </a:r>
            <a:r>
              <a:rPr lang="en-US" b="1" i="1" dirty="0" smtClean="0"/>
              <a:t>volume</a:t>
            </a:r>
            <a:r>
              <a:rPr lang="en-US" b="1" i="1" dirty="0"/>
              <a:t> </a:t>
            </a:r>
            <a:r>
              <a:rPr lang="en-US" b="1" i="1" dirty="0" smtClean="0"/>
              <a:t>:</a:t>
            </a:r>
            <a:r>
              <a:rPr lang="en-US" b="1" dirty="0"/>
              <a:t>from hemorrhage</a:t>
            </a:r>
            <a:r>
              <a:rPr lang="en-US" b="1" dirty="0" smtClean="0"/>
              <a:t>.</a:t>
            </a:r>
          </a:p>
          <a:p>
            <a:r>
              <a:rPr lang="en-US" b="1" i="1" dirty="0"/>
              <a:t>Acute venous </a:t>
            </a:r>
            <a:r>
              <a:rPr lang="en-US" b="1" i="1" dirty="0" smtClean="0"/>
              <a:t>dilation .</a:t>
            </a:r>
          </a:p>
          <a:p>
            <a:r>
              <a:rPr lang="en-US" b="1" i="1" dirty="0"/>
              <a:t>Obstruction of the large veins</a:t>
            </a:r>
            <a:endParaRPr lang="en-US" b="1" i="1" dirty="0" smtClean="0"/>
          </a:p>
          <a:p>
            <a:r>
              <a:rPr lang="en-US" b="1" i="1" dirty="0"/>
              <a:t>Decreased tissue </a:t>
            </a:r>
            <a:r>
              <a:rPr lang="en-US" b="1" i="1" dirty="0" smtClean="0"/>
              <a:t>mass , as skeletal muscles .</a:t>
            </a:r>
          </a:p>
          <a:p>
            <a:r>
              <a:rPr lang="en-US" b="1" i="1" dirty="0"/>
              <a:t>Decreased metabolic rate of the tissues.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35571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Circulatory shock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7057064" cy="297931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Regardless of the cause of low cardiac output, whether it</a:t>
            </a:r>
          </a:p>
          <a:p>
            <a:pPr marL="0" indent="0">
              <a:buNone/>
            </a:pPr>
            <a:r>
              <a:rPr lang="en-US" b="1" dirty="0"/>
              <a:t>is a peripheral factor or a cardiac factor, if the cardiac output</a:t>
            </a:r>
          </a:p>
          <a:p>
            <a:pPr marL="0" indent="0">
              <a:buNone/>
            </a:pPr>
            <a:r>
              <a:rPr lang="en-US" b="1" dirty="0"/>
              <a:t>ever falls below the level required for adequate nutrition</a:t>
            </a:r>
          </a:p>
          <a:p>
            <a:pPr marL="0" indent="0">
              <a:buNone/>
            </a:pPr>
            <a:r>
              <a:rPr lang="en-US" b="1" dirty="0"/>
              <a:t>of the tissues, the person is said to experience </a:t>
            </a:r>
            <a:r>
              <a:rPr lang="en-US" b="1" i="1" dirty="0"/>
              <a:t>circulatory</a:t>
            </a:r>
          </a:p>
          <a:p>
            <a:pPr marL="0" indent="0">
              <a:buNone/>
            </a:pPr>
            <a:r>
              <a:rPr lang="en-US" b="1" i="1" dirty="0"/>
              <a:t>shock</a:t>
            </a:r>
            <a:r>
              <a:rPr lang="en-US" b="1" dirty="0"/>
              <a:t>. This condition can be lethal within a few minutes to</a:t>
            </a:r>
          </a:p>
          <a:p>
            <a:pPr marL="0" indent="0">
              <a:buNone/>
            </a:pPr>
            <a:r>
              <a:rPr lang="en-US" b="1" dirty="0"/>
              <a:t>a few hours.</a:t>
            </a:r>
          </a:p>
        </p:txBody>
      </p:sp>
    </p:spTree>
    <p:extLst>
      <p:ext uri="{BB962C8B-B14F-4D97-AF65-F5344CB8AC3E}">
        <p14:creationId xmlns:p14="http://schemas.microsoft.com/office/powerpoint/2010/main" val="2626932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409" y="624110"/>
            <a:ext cx="9315204" cy="12808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Effect of External Pressure Outside the Heart on</a:t>
            </a:r>
            <a:br>
              <a:rPr lang="en-US" b="1" dirty="0"/>
            </a:br>
            <a:r>
              <a:rPr lang="en-US" b="1" dirty="0"/>
              <a:t>Cardiac Output Curves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9417" y="1905000"/>
            <a:ext cx="7102583" cy="4953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3138" y="2262560"/>
            <a:ext cx="4076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 smtClean="0">
                <a:latin typeface="WarnockPro-Light"/>
              </a:rPr>
              <a:t>The normal external pressure is equal to</a:t>
            </a:r>
            <a:r>
              <a:rPr lang="en-US" b="1" i="0" u="none" strike="noStrike" dirty="0" smtClean="0">
                <a:latin typeface="WarnockPro-Light"/>
              </a:rPr>
              <a:t> </a:t>
            </a:r>
            <a:r>
              <a:rPr lang="en-US" b="1" i="0" u="none" strike="noStrike" baseline="0" dirty="0" smtClean="0">
                <a:latin typeface="WarnockPro-Light"/>
              </a:rPr>
              <a:t>the normal </a:t>
            </a:r>
            <a:r>
              <a:rPr lang="en-US" b="1" i="0" u="none" strike="noStrike" baseline="0" dirty="0" err="1" smtClean="0">
                <a:solidFill>
                  <a:schemeClr val="accent6"/>
                </a:solidFill>
                <a:latin typeface="WarnockPro-Light"/>
              </a:rPr>
              <a:t>intrapleural</a:t>
            </a:r>
            <a:r>
              <a:rPr lang="en-US" b="1" i="0" u="none" strike="noStrike" baseline="0" dirty="0" smtClean="0">
                <a:latin typeface="WarnockPro-Light"/>
              </a:rPr>
              <a:t> pressure (the pressure in the</a:t>
            </a:r>
          </a:p>
          <a:p>
            <a:r>
              <a:rPr lang="en-US" b="1" i="0" u="none" strike="noStrike" baseline="0" dirty="0" smtClean="0">
                <a:latin typeface="WarnockPro-Light"/>
              </a:rPr>
              <a:t>chest cavity), which is about </a:t>
            </a:r>
            <a:r>
              <a:rPr lang="en-US" b="1" i="0" u="none" strike="noStrike" baseline="0" dirty="0" smtClean="0">
                <a:solidFill>
                  <a:schemeClr val="accent6"/>
                </a:solidFill>
                <a:latin typeface="WarnockPro-Light"/>
              </a:rPr>
              <a:t>−4 mm Hg.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3138" y="4012168"/>
            <a:ext cx="38035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 smtClean="0">
                <a:latin typeface="WarnockPro-Light"/>
              </a:rPr>
              <a:t>a rise in </a:t>
            </a:r>
            <a:r>
              <a:rPr lang="en-US" b="1" i="0" u="none" strike="noStrike" baseline="0" dirty="0" err="1" smtClean="0">
                <a:latin typeface="WarnockPro-Light"/>
              </a:rPr>
              <a:t>intrapleural</a:t>
            </a:r>
            <a:r>
              <a:rPr lang="en-US" b="1" i="0" u="none" strike="noStrike" baseline="0" dirty="0" smtClean="0">
                <a:latin typeface="WarnockPro-Light"/>
              </a:rPr>
              <a:t> pressure, to </a:t>
            </a:r>
            <a:r>
              <a:rPr lang="en-US" b="1" i="0" u="none" strike="noStrike" baseline="0" dirty="0" smtClean="0">
                <a:solidFill>
                  <a:srgbClr val="00B0F0"/>
                </a:solidFill>
                <a:latin typeface="WarnockPro-Light"/>
              </a:rPr>
              <a:t>−2 mm Hg</a:t>
            </a:r>
            <a:r>
              <a:rPr lang="en-US" b="1" i="0" u="none" strike="noStrike" baseline="0" dirty="0" smtClean="0">
                <a:latin typeface="WarnockPro-Light"/>
              </a:rPr>
              <a:t>,</a:t>
            </a:r>
            <a:r>
              <a:rPr lang="en-US" b="1" dirty="0"/>
              <a:t> shifts the entire cardiac output curve to the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right</a:t>
            </a:r>
            <a:r>
              <a:rPr lang="en-US" b="1" dirty="0"/>
              <a:t> by </a:t>
            </a:r>
            <a:r>
              <a:rPr lang="en-US" b="1" dirty="0" smtClean="0"/>
              <a:t>the same </a:t>
            </a:r>
            <a:r>
              <a:rPr lang="en-US" b="1" dirty="0"/>
              <a:t>amount.</a:t>
            </a:r>
          </a:p>
        </p:txBody>
      </p:sp>
    </p:spTree>
    <p:extLst>
      <p:ext uri="{BB962C8B-B14F-4D97-AF65-F5344CB8AC3E}">
        <p14:creationId xmlns:p14="http://schemas.microsoft.com/office/powerpoint/2010/main" val="849506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5693" y="443873"/>
            <a:ext cx="9641564" cy="64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90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0591" y="2236630"/>
            <a:ext cx="6011410" cy="418992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5560" y="1482889"/>
            <a:ext cx="54250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WarnockPro-Light"/>
              </a:rPr>
              <a:t>An increase in</a:t>
            </a:r>
            <a:r>
              <a:rPr lang="en-US" b="0" i="0" u="none" strike="noStrike" dirty="0" smtClean="0">
                <a:latin typeface="WarnockPro-Light"/>
              </a:rPr>
              <a:t> </a:t>
            </a:r>
            <a:r>
              <a:rPr lang="en-US" b="0" i="0" u="none" strike="noStrike" baseline="0" dirty="0" err="1" smtClean="0">
                <a:latin typeface="WarnockPro-Light"/>
              </a:rPr>
              <a:t>intrapleural</a:t>
            </a:r>
            <a:r>
              <a:rPr lang="en-US" b="0" i="0" u="none" strike="noStrike" baseline="0" dirty="0" smtClean="0">
                <a:latin typeface="WarnockPro-Light"/>
              </a:rPr>
              <a:t> pressure to </a:t>
            </a:r>
            <a:r>
              <a:rPr lang="en-US" b="1" i="0" u="none" strike="noStrike" baseline="0" dirty="0" smtClean="0">
                <a:solidFill>
                  <a:srgbClr val="00B0F0"/>
                </a:solidFill>
                <a:latin typeface="WarnockPro-Light"/>
              </a:rPr>
              <a:t>+2 mm Hg </a:t>
            </a:r>
            <a:r>
              <a:rPr lang="en-US" b="0" i="0" u="none" strike="noStrike" baseline="0" dirty="0" smtClean="0">
                <a:latin typeface="WarnockPro-Light"/>
              </a:rPr>
              <a:t>requires a </a:t>
            </a:r>
            <a:r>
              <a:rPr lang="en-US" b="1" i="0" u="none" strike="noStrike" baseline="0" dirty="0" smtClean="0">
                <a:solidFill>
                  <a:srgbClr val="00B0F0"/>
                </a:solidFill>
                <a:latin typeface="WarnockPro-Light"/>
              </a:rPr>
              <a:t>6 mm</a:t>
            </a:r>
            <a:r>
              <a:rPr lang="en-US" b="1" i="0" u="none" strike="noStrike" dirty="0" smtClean="0">
                <a:solidFill>
                  <a:srgbClr val="00B0F0"/>
                </a:solidFill>
                <a:latin typeface="WarnockPro-Light"/>
              </a:rPr>
              <a:t> </a:t>
            </a:r>
            <a:r>
              <a:rPr lang="en-US" b="1" i="0" u="none" strike="noStrike" baseline="0" dirty="0" smtClean="0">
                <a:solidFill>
                  <a:srgbClr val="00B0F0"/>
                </a:solidFill>
                <a:latin typeface="WarnockPro-Light"/>
              </a:rPr>
              <a:t>Hg</a:t>
            </a:r>
          </a:p>
          <a:p>
            <a:r>
              <a:rPr lang="en-US" b="0" i="0" u="none" strike="noStrike" baseline="0" dirty="0" smtClean="0">
                <a:latin typeface="WarnockPro-Light"/>
              </a:rPr>
              <a:t>increase in right atrial pressure from the </a:t>
            </a:r>
            <a:r>
              <a:rPr lang="en-US" b="1" i="0" u="none" strike="noStrike" baseline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WarnockPro-Light"/>
              </a:rPr>
              <a:t>normal −4 mm</a:t>
            </a:r>
          </a:p>
          <a:p>
            <a:r>
              <a:rPr lang="en-US" b="0" i="0" u="none" strike="noStrike" baseline="0" dirty="0" smtClean="0">
                <a:latin typeface="WarnockPro-Light"/>
              </a:rPr>
              <a:t>Hg, which shifts the entire cardiac output curve </a:t>
            </a:r>
            <a:r>
              <a:rPr lang="en-US" b="1" i="0" u="none" strike="noStrike" baseline="0" dirty="0" smtClean="0">
                <a:solidFill>
                  <a:schemeClr val="accent5"/>
                </a:solidFill>
                <a:latin typeface="WarnockPro-Light"/>
              </a:rPr>
              <a:t>6 mm</a:t>
            </a:r>
            <a:r>
              <a:rPr lang="en-US" b="1" i="0" u="none" strike="noStrike" dirty="0" smtClean="0">
                <a:solidFill>
                  <a:schemeClr val="accent5"/>
                </a:solidFill>
                <a:latin typeface="WarnockPro-Light"/>
              </a:rPr>
              <a:t> </a:t>
            </a:r>
            <a:r>
              <a:rPr lang="en-US" b="1" i="0" u="none" strike="noStrike" baseline="0" dirty="0" smtClean="0">
                <a:solidFill>
                  <a:schemeClr val="accent5"/>
                </a:solidFill>
                <a:latin typeface="WarnockPro-Light"/>
              </a:rPr>
              <a:t>Hg to the right</a:t>
            </a:r>
            <a:r>
              <a:rPr lang="en-US" b="0" i="0" u="none" strike="noStrike" baseline="0" dirty="0" smtClean="0">
                <a:latin typeface="WarnockPro-Light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01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Some factors that can alter the external pressure on the</a:t>
            </a:r>
            <a:br>
              <a:rPr lang="en-US" sz="2400" b="1" dirty="0"/>
            </a:br>
            <a:r>
              <a:rPr lang="en-US" sz="2400" b="1" dirty="0"/>
              <a:t>heart and thereby shift the cardiac output curve are the</a:t>
            </a:r>
            <a:br>
              <a:rPr lang="en-US" sz="2400" b="1" dirty="0"/>
            </a:br>
            <a:r>
              <a:rPr lang="en-US" sz="2400" b="1" dirty="0"/>
              <a:t>following: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7082" y="2275267"/>
            <a:ext cx="6271453" cy="3777622"/>
          </a:xfrm>
        </p:spPr>
        <p:txBody>
          <a:bodyPr numCol="1">
            <a:normAutofit lnSpcReduction="10000"/>
          </a:bodyPr>
          <a:lstStyle/>
          <a:p>
            <a:pPr marL="0" indent="0">
              <a:buNone/>
            </a:pPr>
            <a:r>
              <a:rPr lang="en-US" sz="2000" b="1" i="1" dirty="0"/>
              <a:t>Cyclical changes of </a:t>
            </a:r>
            <a:r>
              <a:rPr lang="en-US" sz="2000" b="1" i="1" dirty="0" err="1"/>
              <a:t>intrapleural</a:t>
            </a:r>
            <a:r>
              <a:rPr lang="en-US" sz="2000" b="1" i="1" dirty="0"/>
              <a:t> pressure during </a:t>
            </a:r>
            <a:r>
              <a:rPr lang="en-US" sz="2000" b="1" i="1" dirty="0" smtClean="0"/>
              <a:t>respiration: </a:t>
            </a:r>
            <a:r>
              <a:rPr lang="en-US" sz="2000" b="1" dirty="0" smtClean="0"/>
              <a:t>,</a:t>
            </a:r>
            <a:endParaRPr lang="en-US" sz="2000" b="1" dirty="0"/>
          </a:p>
          <a:p>
            <a:pPr marL="0" indent="0">
              <a:buNone/>
            </a:pPr>
            <a:r>
              <a:rPr lang="en-US" dirty="0"/>
              <a:t>which are about </a:t>
            </a:r>
            <a:r>
              <a:rPr lang="en-US" b="1" dirty="0">
                <a:solidFill>
                  <a:schemeClr val="accent5"/>
                </a:solidFill>
              </a:rPr>
              <a:t>±2 mm Hg</a:t>
            </a:r>
            <a:r>
              <a:rPr lang="en-US" dirty="0"/>
              <a:t> during normal</a:t>
            </a:r>
          </a:p>
          <a:p>
            <a:pPr marL="0" indent="0">
              <a:buNone/>
            </a:pPr>
            <a:r>
              <a:rPr lang="en-US" dirty="0"/>
              <a:t>breathing but can be as much as </a:t>
            </a:r>
            <a:r>
              <a:rPr lang="en-US" b="1" dirty="0">
                <a:solidFill>
                  <a:schemeClr val="accent5"/>
                </a:solidFill>
              </a:rPr>
              <a:t>±50 mm Hg </a:t>
            </a:r>
            <a:r>
              <a:rPr lang="en-US" dirty="0"/>
              <a:t>during</a:t>
            </a:r>
          </a:p>
          <a:p>
            <a:pPr marL="0" indent="0">
              <a:buNone/>
            </a:pPr>
            <a:r>
              <a:rPr lang="en-US" dirty="0"/>
              <a:t>strenuous </a:t>
            </a:r>
            <a:r>
              <a:rPr lang="en-US" dirty="0" smtClean="0"/>
              <a:t>breathing 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i="1" dirty="0"/>
              <a:t>Breathing against a negative </a:t>
            </a:r>
            <a:r>
              <a:rPr lang="en-US" sz="2000" b="1" i="1" dirty="0" smtClean="0"/>
              <a:t>pressure :</a:t>
            </a:r>
          </a:p>
          <a:p>
            <a:pPr marL="0" indent="0">
              <a:buNone/>
            </a:pPr>
            <a:r>
              <a:rPr lang="en-US" dirty="0" smtClean="0"/>
              <a:t>, </a:t>
            </a:r>
            <a:r>
              <a:rPr lang="en-US" dirty="0"/>
              <a:t>which </a:t>
            </a:r>
            <a:r>
              <a:rPr lang="en-US" dirty="0" smtClean="0"/>
              <a:t>shifts the </a:t>
            </a:r>
            <a:r>
              <a:rPr lang="en-US" dirty="0"/>
              <a:t>curve to a </a:t>
            </a:r>
            <a:r>
              <a:rPr lang="en-US" b="1" dirty="0">
                <a:solidFill>
                  <a:schemeClr val="accent5"/>
                </a:solidFill>
              </a:rPr>
              <a:t>more negative</a:t>
            </a:r>
            <a:r>
              <a:rPr lang="en-US" dirty="0"/>
              <a:t> right atrial pressure (</a:t>
            </a:r>
            <a:r>
              <a:rPr lang="en-US" b="1" dirty="0">
                <a:solidFill>
                  <a:schemeClr val="accent5"/>
                </a:solidFill>
              </a:rPr>
              <a:t>to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/>
                </a:solidFill>
              </a:rPr>
              <a:t>the left).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7971" y="2069920"/>
            <a:ext cx="4774029" cy="332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39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416" y="1335110"/>
            <a:ext cx="6348725" cy="403538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Positive-pressure breathing</a:t>
            </a:r>
            <a:r>
              <a:rPr lang="en-US" b="1" dirty="0" smtClean="0"/>
              <a:t> : </a:t>
            </a:r>
            <a:r>
              <a:rPr lang="en-US" dirty="0"/>
              <a:t>which shifts the </a:t>
            </a:r>
            <a:r>
              <a:rPr lang="en-US" dirty="0" smtClean="0"/>
              <a:t>curve to </a:t>
            </a:r>
            <a:r>
              <a:rPr lang="en-US" dirty="0"/>
              <a:t>the </a:t>
            </a:r>
            <a:r>
              <a:rPr lang="en-US" b="1" dirty="0" smtClean="0">
                <a:solidFill>
                  <a:schemeClr val="accent5"/>
                </a:solidFill>
              </a:rPr>
              <a:t>right</a:t>
            </a:r>
          </a:p>
          <a:p>
            <a:endParaRPr lang="en-US" b="1" i="1" dirty="0" smtClean="0"/>
          </a:p>
          <a:p>
            <a:r>
              <a:rPr lang="en-US" b="1" i="1" dirty="0" smtClean="0"/>
              <a:t>Opening </a:t>
            </a:r>
            <a:r>
              <a:rPr lang="en-US" b="1" i="1" dirty="0"/>
              <a:t>the thoracic </a:t>
            </a:r>
            <a:r>
              <a:rPr lang="en-US" b="1" i="1" dirty="0" smtClean="0"/>
              <a:t>cage</a:t>
            </a:r>
            <a:r>
              <a:rPr lang="en-US" dirty="0" smtClean="0"/>
              <a:t>: </a:t>
            </a:r>
            <a:r>
              <a:rPr lang="en-US" dirty="0"/>
              <a:t>which increases the </a:t>
            </a:r>
            <a:r>
              <a:rPr lang="en-US" dirty="0" err="1" smtClean="0"/>
              <a:t>intrapleural</a:t>
            </a:r>
            <a:r>
              <a:rPr lang="en-US" dirty="0"/>
              <a:t> </a:t>
            </a:r>
            <a:r>
              <a:rPr lang="en-US" dirty="0" smtClean="0"/>
              <a:t>pressure </a:t>
            </a:r>
            <a:r>
              <a:rPr lang="en-US" dirty="0"/>
              <a:t>to 0 mm Hg and shifts the </a:t>
            </a:r>
            <a:r>
              <a:rPr lang="en-US" dirty="0" smtClean="0"/>
              <a:t>cardiac output </a:t>
            </a:r>
            <a:r>
              <a:rPr lang="en-US" dirty="0"/>
              <a:t>curve to the </a:t>
            </a:r>
            <a:r>
              <a:rPr lang="en-US" b="1" dirty="0">
                <a:solidFill>
                  <a:schemeClr val="accent5"/>
                </a:solidFill>
              </a:rPr>
              <a:t>right</a:t>
            </a:r>
            <a:r>
              <a:rPr lang="en-US" dirty="0"/>
              <a:t> by 4 mm Hg</a:t>
            </a:r>
          </a:p>
          <a:p>
            <a:endParaRPr lang="en-US" b="1" dirty="0" smtClean="0"/>
          </a:p>
          <a:p>
            <a:r>
              <a:rPr lang="en-US" b="1" dirty="0" smtClean="0"/>
              <a:t>5</a:t>
            </a:r>
            <a:r>
              <a:rPr lang="en-US" b="1" dirty="0"/>
              <a:t>. </a:t>
            </a:r>
            <a:r>
              <a:rPr lang="en-US" b="1" i="1" dirty="0"/>
              <a:t>Cardiac tamponade</a:t>
            </a:r>
            <a:r>
              <a:rPr lang="en-US" b="1" dirty="0"/>
              <a:t>, </a:t>
            </a:r>
            <a:r>
              <a:rPr lang="en-US" dirty="0"/>
              <a:t>which means </a:t>
            </a:r>
            <a:r>
              <a:rPr lang="en-US" dirty="0" err="1" smtClean="0"/>
              <a:t>accumulationof</a:t>
            </a:r>
            <a:r>
              <a:rPr lang="en-US" dirty="0" smtClean="0"/>
              <a:t> </a:t>
            </a:r>
            <a:r>
              <a:rPr lang="en-US" dirty="0"/>
              <a:t>a large quantity of fluid in the pericardial </a:t>
            </a:r>
            <a:r>
              <a:rPr lang="en-US" dirty="0" smtClean="0"/>
              <a:t>cavity around </a:t>
            </a:r>
            <a:r>
              <a:rPr lang="en-US" dirty="0"/>
              <a:t>the heart with a resultant increase in </a:t>
            </a:r>
            <a:r>
              <a:rPr lang="en-US" dirty="0" smtClean="0"/>
              <a:t>external cardiac </a:t>
            </a:r>
            <a:r>
              <a:rPr lang="en-US" dirty="0"/>
              <a:t>pressure and shifting of the curve to </a:t>
            </a:r>
            <a:r>
              <a:rPr lang="en-US" dirty="0" smtClean="0"/>
              <a:t>the </a:t>
            </a:r>
            <a:r>
              <a:rPr lang="en-US" b="1" dirty="0" smtClean="0">
                <a:solidFill>
                  <a:schemeClr val="accent5"/>
                </a:solidFill>
              </a:rPr>
              <a:t>right</a:t>
            </a:r>
            <a:endParaRPr lang="en-US" b="1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337" y="1901514"/>
            <a:ext cx="4516663" cy="314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42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1831" y="624110"/>
            <a:ext cx="10260170" cy="1307721"/>
          </a:xfrm>
        </p:spPr>
        <p:txBody>
          <a:bodyPr>
            <a:normAutofit/>
          </a:bodyPr>
          <a:lstStyle/>
          <a:p>
            <a:r>
              <a:rPr lang="en-US" b="1" dirty="0"/>
              <a:t>Combinations of Different Patterns of Cardiac </a:t>
            </a:r>
            <a:r>
              <a:rPr lang="en-US" b="1" dirty="0" smtClean="0"/>
              <a:t>Output Curves</a:t>
            </a:r>
            <a:r>
              <a:rPr lang="en-US" b="1" dirty="0"/>
              <a:t>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3980" y="2056327"/>
            <a:ext cx="5683161" cy="3778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8135" y="2056327"/>
            <a:ext cx="52073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WarnockPro-Light"/>
              </a:rPr>
              <a:t>Shows that the final cardiac output</a:t>
            </a:r>
          </a:p>
          <a:p>
            <a:r>
              <a:rPr lang="en-US" b="0" i="0" u="none" strike="noStrike" baseline="0" dirty="0" smtClean="0">
                <a:latin typeface="WarnockPro-Light"/>
              </a:rPr>
              <a:t>curve can change as a result of simultaneous changes</a:t>
            </a:r>
            <a:r>
              <a:rPr lang="en-US" b="0" i="0" u="none" strike="noStrike" dirty="0" smtClean="0">
                <a:latin typeface="WarnockPro-Light"/>
              </a:rPr>
              <a:t> </a:t>
            </a:r>
            <a:r>
              <a:rPr lang="en-US" b="0" i="0" u="none" strike="noStrike" baseline="0" dirty="0" smtClean="0">
                <a:latin typeface="WarnockPro-Light"/>
              </a:rPr>
              <a:t>in the following: </a:t>
            </a:r>
            <a:r>
              <a:rPr lang="en-US" b="1" i="0" u="none" strike="noStrike" baseline="0" dirty="0" smtClean="0">
                <a:solidFill>
                  <a:schemeClr val="accent5"/>
                </a:solidFill>
                <a:latin typeface="WarnockPro-Light"/>
              </a:rPr>
              <a:t>(1) external cardiac pressure</a:t>
            </a:r>
          </a:p>
          <a:p>
            <a:r>
              <a:rPr lang="en-US" b="1" i="0" u="none" strike="noStrike" baseline="0" dirty="0" smtClean="0">
                <a:solidFill>
                  <a:schemeClr val="accent5"/>
                </a:solidFill>
                <a:latin typeface="WarnockPro-Light"/>
              </a:rPr>
              <a:t> (2)</a:t>
            </a:r>
            <a:r>
              <a:rPr lang="en-US" b="1" i="0" u="none" strike="noStrike" dirty="0" smtClean="0">
                <a:solidFill>
                  <a:schemeClr val="accent5"/>
                </a:solidFill>
                <a:latin typeface="WarnockPro-Light"/>
              </a:rPr>
              <a:t> </a:t>
            </a:r>
            <a:r>
              <a:rPr lang="en-US" b="1" i="0" u="none" strike="noStrike" baseline="0" dirty="0" smtClean="0">
                <a:solidFill>
                  <a:schemeClr val="accent5"/>
                </a:solidFill>
                <a:latin typeface="WarnockPro-Light"/>
              </a:rPr>
              <a:t>effectiveness of the heart as a pump</a:t>
            </a:r>
            <a:endParaRPr lang="en-US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18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1076" y="347730"/>
            <a:ext cx="8680359" cy="65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778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3929"/>
          </a:xfrm>
        </p:spPr>
        <p:txBody>
          <a:bodyPr/>
          <a:lstStyle/>
          <a:p>
            <a:r>
              <a:rPr lang="en-US" dirty="0">
                <a:latin typeface="Frutiger-Light"/>
              </a:rPr>
              <a:t>Normal </a:t>
            </a:r>
            <a:r>
              <a:rPr lang="en-US" i="1" dirty="0">
                <a:latin typeface="Frutiger-LightItalic"/>
              </a:rPr>
              <a:t>venous return curve</a:t>
            </a:r>
            <a:r>
              <a:rPr lang="en-US" dirty="0">
                <a:latin typeface="Frutiger-Light"/>
              </a:rPr>
              <a:t>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6044" y="1616392"/>
            <a:ext cx="9245956" cy="37642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01024" y="5380672"/>
            <a:ext cx="88520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Frutiger-Light"/>
              </a:rPr>
              <a:t>The plateau is caused</a:t>
            </a:r>
            <a:r>
              <a:rPr lang="en-US" b="0" i="0" u="none" strike="noStrike" dirty="0" smtClean="0">
                <a:latin typeface="Frutiger-Light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by </a:t>
            </a:r>
            <a:r>
              <a:rPr lang="en-US" b="1" i="1" u="none" strike="noStrike" baseline="0" dirty="0" smtClean="0">
                <a:solidFill>
                  <a:srgbClr val="FF0000"/>
                </a:solidFill>
                <a:latin typeface="Frutiger-LightItalic"/>
              </a:rPr>
              <a:t>collapse</a:t>
            </a:r>
            <a:r>
              <a:rPr lang="en-US" b="0" i="1" u="none" strike="noStrike" baseline="0" dirty="0" smtClean="0">
                <a:latin typeface="Frutiger-LightItalic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of the large veins entering the chest when the right atrial</a:t>
            </a:r>
            <a:r>
              <a:rPr lang="en-US" b="0" i="0" u="none" strike="noStrike" dirty="0" smtClean="0">
                <a:latin typeface="Frutiger-Light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pressure falls below atmospheric pressure.</a:t>
            </a:r>
          </a:p>
          <a:p>
            <a:r>
              <a:rPr lang="en-US" b="0" i="0" u="none" strike="noStrike" baseline="0" dirty="0" smtClean="0">
                <a:latin typeface="Frutiger-Light"/>
              </a:rPr>
              <a:t> Note also that venous return</a:t>
            </a:r>
            <a:r>
              <a:rPr lang="en-US" b="0" i="0" u="none" strike="noStrike" dirty="0" smtClean="0">
                <a:latin typeface="Frutiger-Light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becomes zero when the right atrial pressure rises to equal the</a:t>
            </a:r>
            <a:r>
              <a:rPr lang="en-US" b="0" i="0" u="none" strike="noStrike" dirty="0" smtClean="0">
                <a:latin typeface="Frutiger-Light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mean systemic filling pressure.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8052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268517" cy="1280890"/>
          </a:xfrm>
        </p:spPr>
        <p:txBody>
          <a:bodyPr>
            <a:normAutofit/>
          </a:bodyPr>
          <a:lstStyle/>
          <a:p>
            <a:pPr marL="0" indent="0"/>
            <a:r>
              <a:rPr lang="en-US" sz="2800" b="1" dirty="0"/>
              <a:t>Mean Systemic Filling Pressure and Relationship to</a:t>
            </a:r>
            <a:br>
              <a:rPr lang="en-US" sz="2800" b="1" dirty="0"/>
            </a:br>
            <a:r>
              <a:rPr lang="en-US" sz="2800" b="1" dirty="0"/>
              <a:t>Mean Circulatory Filling Pressure.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4223712" cy="38164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>
                <a:solidFill>
                  <a:srgbClr val="FF0000"/>
                </a:solidFill>
              </a:rPr>
              <a:t>mean </a:t>
            </a:r>
            <a:r>
              <a:rPr lang="en-US" b="1" dirty="0" smtClean="0">
                <a:solidFill>
                  <a:srgbClr val="FF0000"/>
                </a:solidFill>
              </a:rPr>
              <a:t>systemic filling </a:t>
            </a:r>
            <a:r>
              <a:rPr lang="en-US" b="1" dirty="0">
                <a:solidFill>
                  <a:srgbClr val="FF0000"/>
                </a:solidFill>
              </a:rPr>
              <a:t>pressure (</a:t>
            </a:r>
            <a:r>
              <a:rPr lang="en-US" b="1" dirty="0" err="1">
                <a:solidFill>
                  <a:srgbClr val="FF0000"/>
                </a:solidFill>
              </a:rPr>
              <a:t>Psf</a:t>
            </a:r>
            <a:r>
              <a:rPr lang="en-US" b="1" dirty="0" smtClean="0">
                <a:solidFill>
                  <a:srgbClr val="FF0000"/>
                </a:solidFill>
              </a:rPr>
              <a:t>). </a:t>
            </a:r>
            <a:r>
              <a:rPr lang="en-US" b="1" dirty="0"/>
              <a:t>It is the pressure </a:t>
            </a:r>
            <a:r>
              <a:rPr lang="en-US" b="1" dirty="0" smtClean="0"/>
              <a:t>measured everywhere </a:t>
            </a:r>
            <a:r>
              <a:rPr lang="en-US" b="1" dirty="0"/>
              <a:t>in the systemic circulation after blood </a:t>
            </a:r>
            <a:r>
              <a:rPr lang="en-US" b="1" dirty="0" smtClean="0"/>
              <a:t>flow has </a:t>
            </a:r>
            <a:r>
              <a:rPr lang="en-US" b="1" dirty="0"/>
              <a:t>been stopped by clamping the large blood vessels </a:t>
            </a:r>
            <a:r>
              <a:rPr lang="en-US" b="1" dirty="0" smtClean="0"/>
              <a:t>at the </a:t>
            </a:r>
            <a:r>
              <a:rPr lang="en-US" b="1" dirty="0"/>
              <a:t>heart</a:t>
            </a:r>
            <a:r>
              <a:rPr lang="en-US" b="1" dirty="0" smtClean="0"/>
              <a:t>,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>so the pressures in the systemic circulation </a:t>
            </a:r>
            <a:r>
              <a:rPr lang="en-US" b="1" dirty="0" smtClean="0"/>
              <a:t>can be </a:t>
            </a:r>
            <a:r>
              <a:rPr lang="en-US" b="1" dirty="0"/>
              <a:t>measured independently from those in the </a:t>
            </a:r>
            <a:r>
              <a:rPr lang="en-US" b="1" dirty="0" smtClean="0"/>
              <a:t>pulmonary circulation</a:t>
            </a:r>
          </a:p>
          <a:p>
            <a:pPr marL="0" indent="0">
              <a:buNone/>
            </a:pPr>
            <a:r>
              <a:rPr lang="en-US" b="1" dirty="0" smtClean="0"/>
              <a:t>The </a:t>
            </a:r>
            <a:r>
              <a:rPr lang="en-US" b="1" dirty="0"/>
              <a:t>mean systemic filling pressure, </a:t>
            </a:r>
            <a:r>
              <a:rPr lang="en-US" b="1" dirty="0" smtClean="0"/>
              <a:t>although almost </a:t>
            </a:r>
            <a:r>
              <a:rPr lang="en-US" b="1" dirty="0"/>
              <a:t>impossible to measure in a live animal, is </a:t>
            </a:r>
            <a:r>
              <a:rPr lang="en-US" b="1" dirty="0" smtClean="0"/>
              <a:t>almost always </a:t>
            </a:r>
            <a:r>
              <a:rPr lang="en-US" b="1" dirty="0"/>
              <a:t>nearly equal to the mean circulatory filling </a:t>
            </a:r>
            <a:r>
              <a:rPr lang="en-US" b="1" dirty="0" smtClean="0"/>
              <a:t>pressure.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1831" y="2230459"/>
            <a:ext cx="5350170" cy="329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258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739" y="456685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b="1" dirty="0"/>
              <a:t>Sympathetic Nervous Stimulation Increases Mean</a:t>
            </a:r>
            <a:br>
              <a:rPr lang="en-US" sz="2800" b="1" dirty="0"/>
            </a:br>
            <a:r>
              <a:rPr lang="en-US" sz="2800" b="1" dirty="0"/>
              <a:t>Circulatory Filling Pressure.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3380" y="1592688"/>
            <a:ext cx="4564328" cy="3778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74740" y="5370938"/>
            <a:ext cx="9091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Frutiger-Light"/>
              </a:rPr>
              <a:t>Effect of changes in total blood volume on the </a:t>
            </a:r>
            <a:r>
              <a:rPr lang="en-US" b="0" i="1" u="none" strike="noStrike" baseline="0" dirty="0" smtClean="0">
                <a:latin typeface="Frutiger-LightItalic"/>
              </a:rPr>
              <a:t>mean</a:t>
            </a:r>
            <a:r>
              <a:rPr lang="en-US" b="0" i="1" u="none" strike="noStrike" dirty="0" smtClean="0">
                <a:latin typeface="Frutiger-LightItalic"/>
              </a:rPr>
              <a:t> </a:t>
            </a:r>
            <a:r>
              <a:rPr lang="en-US" b="0" i="1" u="none" strike="noStrike" baseline="0" dirty="0" smtClean="0">
                <a:latin typeface="Frutiger-LightItalic"/>
              </a:rPr>
              <a:t>circulatory filling pressure </a:t>
            </a:r>
            <a:r>
              <a:rPr lang="en-US" b="0" i="0" u="none" strike="noStrike" baseline="0" dirty="0" smtClean="0">
                <a:latin typeface="Frutiger-Light"/>
              </a:rPr>
              <a:t>(volume-pressure</a:t>
            </a:r>
            <a:r>
              <a:rPr lang="en-US" b="0" i="0" u="none" strike="noStrike" dirty="0" smtClean="0">
                <a:latin typeface="Frutiger-Light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curve for the entire circulatory</a:t>
            </a:r>
            <a:r>
              <a:rPr lang="en-US" b="0" i="0" u="none" strike="noStrike" dirty="0" smtClean="0">
                <a:latin typeface="Frutiger-Light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system).</a:t>
            </a:r>
          </a:p>
          <a:p>
            <a:r>
              <a:rPr lang="en-US" b="0" i="0" u="none" strike="noStrike" baseline="0" dirty="0" smtClean="0">
                <a:latin typeface="Frutiger-Light"/>
              </a:rPr>
              <a:t>These curves also show the effects of strong sympathetic</a:t>
            </a:r>
            <a:r>
              <a:rPr lang="en-US" b="0" i="0" u="none" strike="noStrike" dirty="0" smtClean="0">
                <a:latin typeface="Frutiger-Light"/>
              </a:rPr>
              <a:t> </a:t>
            </a:r>
            <a:r>
              <a:rPr lang="en-US" b="0" i="0" u="none" strike="noStrike" baseline="0" dirty="0" smtClean="0">
                <a:latin typeface="Frutiger-Light"/>
              </a:rPr>
              <a:t>stimulation and complete sympathetic inhibition.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84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Venous return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The quantity </a:t>
            </a:r>
            <a:r>
              <a:rPr lang="en-US" sz="2400" b="1" dirty="0"/>
              <a:t>of blood flowing from the veins into the right</a:t>
            </a:r>
          </a:p>
          <a:p>
            <a:pPr marL="0" indent="0">
              <a:buNone/>
            </a:pPr>
            <a:r>
              <a:rPr lang="en-US" sz="2400" b="1" dirty="0"/>
              <a:t>atrium each minute</a:t>
            </a:r>
            <a:r>
              <a:rPr lang="en-US" sz="2400" b="1" dirty="0" smtClean="0"/>
              <a:t>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/>
              <a:t> </a:t>
            </a:r>
            <a:r>
              <a:rPr lang="en-US" sz="2400" b="1" dirty="0"/>
              <a:t>The venous return and the cardiac</a:t>
            </a:r>
          </a:p>
          <a:p>
            <a:pPr marL="0" indent="0">
              <a:buNone/>
            </a:pPr>
            <a:r>
              <a:rPr lang="en-US" sz="2400" b="1" dirty="0"/>
              <a:t>output must equal each other except for a few heartbeats</a:t>
            </a:r>
          </a:p>
          <a:p>
            <a:pPr marL="0" indent="0">
              <a:buNone/>
            </a:pPr>
            <a:r>
              <a:rPr lang="en-US" sz="2400" b="1" dirty="0"/>
              <a:t>when blood is temporarily stored in or removed from the</a:t>
            </a:r>
          </a:p>
          <a:p>
            <a:pPr marL="0" indent="0">
              <a:buNone/>
            </a:pPr>
            <a:r>
              <a:rPr lang="en-US" sz="2400" b="1" dirty="0"/>
              <a:t>heart and lungs.</a:t>
            </a:r>
          </a:p>
        </p:txBody>
      </p:sp>
    </p:spTree>
    <p:extLst>
      <p:ext uri="{BB962C8B-B14F-4D97-AF65-F5344CB8AC3E}">
        <p14:creationId xmlns:p14="http://schemas.microsoft.com/office/powerpoint/2010/main" val="2730866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8501" y="624110"/>
            <a:ext cx="9006111" cy="15094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following factors, among others, directly</a:t>
            </a:r>
            <a:br>
              <a:rPr lang="en-US" b="1" dirty="0"/>
            </a:br>
            <a:r>
              <a:rPr lang="en-US" b="1" dirty="0"/>
              <a:t>affect cardiac output: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2592" y="2519965"/>
            <a:ext cx="8864443" cy="3365679"/>
          </a:xfrm>
        </p:spPr>
        <p:txBody>
          <a:bodyPr>
            <a:noAutofit/>
          </a:bodyPr>
          <a:lstStyle/>
          <a:p>
            <a:r>
              <a:rPr lang="en-US" sz="2000" b="1" dirty="0"/>
              <a:t>(1) the basic level of body </a:t>
            </a:r>
            <a:r>
              <a:rPr lang="en-US" sz="2000" b="1" dirty="0" smtClean="0"/>
              <a:t>metabolism.</a:t>
            </a:r>
          </a:p>
          <a:p>
            <a:r>
              <a:rPr lang="en-US" sz="2000" b="1" dirty="0" smtClean="0"/>
              <a:t>(2</a:t>
            </a:r>
            <a:r>
              <a:rPr lang="en-US" sz="2000" b="1" dirty="0"/>
              <a:t>) whether the person is </a:t>
            </a:r>
            <a:r>
              <a:rPr lang="en-US" sz="2000" b="1" dirty="0" smtClean="0"/>
              <a:t>exercising.</a:t>
            </a:r>
          </a:p>
          <a:p>
            <a:r>
              <a:rPr lang="en-US" sz="2000" b="1" dirty="0" smtClean="0"/>
              <a:t>(</a:t>
            </a:r>
            <a:r>
              <a:rPr lang="en-US" sz="2000" b="1" dirty="0"/>
              <a:t>3) the </a:t>
            </a:r>
            <a:r>
              <a:rPr lang="en-US" sz="2000" b="1" dirty="0" smtClean="0"/>
              <a:t>person’s age .</a:t>
            </a:r>
            <a:endParaRPr lang="en-US" sz="2000" b="1" dirty="0"/>
          </a:p>
          <a:p>
            <a:r>
              <a:rPr lang="en-US" sz="2000" b="1" dirty="0" smtClean="0"/>
              <a:t>(</a:t>
            </a:r>
            <a:r>
              <a:rPr lang="en-US" sz="2000" b="1" dirty="0"/>
              <a:t>4) the size of the body</a:t>
            </a:r>
            <a:r>
              <a:rPr lang="en-US" sz="2000" b="1" dirty="0" smtClean="0"/>
              <a:t>.</a:t>
            </a:r>
          </a:p>
          <a:p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For </a:t>
            </a:r>
            <a:r>
              <a:rPr lang="en-US" sz="2000" b="1" i="1" dirty="0"/>
              <a:t>young healthy men</a:t>
            </a:r>
            <a:r>
              <a:rPr lang="en-US" sz="2000" b="1" dirty="0"/>
              <a:t>, resting cardiac output averages</a:t>
            </a:r>
          </a:p>
          <a:p>
            <a:pPr marL="0" indent="0">
              <a:buNone/>
            </a:pPr>
            <a:r>
              <a:rPr lang="en-US" sz="2000" b="1" dirty="0"/>
              <a:t>about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5.6 L/min</a:t>
            </a:r>
            <a:r>
              <a:rPr lang="en-US" sz="2000" b="1" dirty="0"/>
              <a:t>. For </a:t>
            </a:r>
            <a:r>
              <a:rPr lang="en-US" sz="2000" b="1" i="1" dirty="0"/>
              <a:t>women</a:t>
            </a:r>
            <a:r>
              <a:rPr lang="en-US" sz="2000" b="1" dirty="0"/>
              <a:t>, this value is about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4.9 L/min</a:t>
            </a:r>
          </a:p>
        </p:txBody>
      </p:sp>
    </p:spTree>
    <p:extLst>
      <p:ext uri="{BB962C8B-B14F-4D97-AF65-F5344CB8AC3E}">
        <p14:creationId xmlns:p14="http://schemas.microsoft.com/office/powerpoint/2010/main" val="4249784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 of Age on Cardiac Output.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2097" y="2133600"/>
            <a:ext cx="5505292" cy="4724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05567" y="2741474"/>
            <a:ext cx="32965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 smtClean="0">
                <a:latin typeface="WarnockPro-Light"/>
              </a:rPr>
              <a:t>The cardiac index rises rapidly to a level greater</a:t>
            </a:r>
          </a:p>
          <a:p>
            <a:r>
              <a:rPr lang="en-US" sz="2400" b="1" i="0" u="none" strike="noStrike" baseline="0" dirty="0" smtClean="0">
                <a:latin typeface="WarnockPro-Light"/>
              </a:rPr>
              <a:t>than 4 L/min/m2 at age 10 years and declines to about 2.4</a:t>
            </a:r>
          </a:p>
          <a:p>
            <a:r>
              <a:rPr lang="en-US" sz="2400" b="1" i="0" u="none" strike="noStrike" baseline="0" dirty="0" smtClean="0">
                <a:latin typeface="WarnockPro-Light"/>
              </a:rPr>
              <a:t>L/min/m2 at age 80 years.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55433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5032" y="579549"/>
            <a:ext cx="8371268" cy="627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1076" y="28976"/>
            <a:ext cx="9105364" cy="682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81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4650" y="425003"/>
            <a:ext cx="8577328" cy="643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9961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Custom 1">
      <a:dk1>
        <a:srgbClr val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31B4E6"/>
      </a:accent5>
      <a:accent6>
        <a:srgbClr val="E833BF"/>
      </a:accent6>
      <a:hlink>
        <a:srgbClr val="858585"/>
      </a:hlink>
      <a:folHlink>
        <a:srgbClr val="639AD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531</TotalTime>
  <Words>1431</Words>
  <Application>Microsoft Office PowerPoint</Application>
  <PresentationFormat>Widescreen</PresentationFormat>
  <Paragraphs>159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Century Gothic</vt:lpstr>
      <vt:lpstr>Comic Sans MS</vt:lpstr>
      <vt:lpstr>Frutiger-Light</vt:lpstr>
      <vt:lpstr>Frutiger-LightItalic</vt:lpstr>
      <vt:lpstr>WarnockPro-Light</vt:lpstr>
      <vt:lpstr>Wingdings 3</vt:lpstr>
      <vt:lpstr>Wisp</vt:lpstr>
      <vt:lpstr>Cardiac output &amp; Venous return </vt:lpstr>
      <vt:lpstr>Cardiac output :</vt:lpstr>
      <vt:lpstr>PowerPoint Presentation</vt:lpstr>
      <vt:lpstr>Venous return :</vt:lpstr>
      <vt:lpstr>The following factors, among others, directly affect cardiac output:</vt:lpstr>
      <vt:lpstr>Effect of Age on Cardiac Output.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RETURN—FRANK-STARLING MECHANISM OF THE HEART</vt:lpstr>
      <vt:lpstr>Cardiac Output Is the sum of all tissue blood flow .</vt:lpstr>
      <vt:lpstr>PowerPoint Presentation</vt:lpstr>
      <vt:lpstr>Effect of total peripheral resistance</vt:lpstr>
      <vt:lpstr>PowerPoint Presentation</vt:lpstr>
      <vt:lpstr>Limits for the Cardiac Output :</vt:lpstr>
      <vt:lpstr>Factors That Cause a Hypereffective Heart</vt:lpstr>
      <vt:lpstr>Nervous stimulation :</vt:lpstr>
      <vt:lpstr> hypertrophy of the heart muscle</vt:lpstr>
      <vt:lpstr>Factors That Cause a Hypoeffective Heart</vt:lpstr>
      <vt:lpstr>Effect of Nervous System to Increase Arterial Pressure During Exercise.</vt:lpstr>
      <vt:lpstr>Cardiac output in different pathological conditions.</vt:lpstr>
      <vt:lpstr>Decreased Cardiac Output Caused by Noncardiac Peripheral Factors—Decreased Venous Return</vt:lpstr>
      <vt:lpstr>Circulatory shock :</vt:lpstr>
      <vt:lpstr>Effect of External Pressure Outside the Heart on Cardiac Output Curves</vt:lpstr>
      <vt:lpstr>PowerPoint Presentation</vt:lpstr>
      <vt:lpstr>Some factors that can alter the external pressure on the heart and thereby shift the cardiac output curve are the following:</vt:lpstr>
      <vt:lpstr>PowerPoint Presentation</vt:lpstr>
      <vt:lpstr>Combinations of Different Patterns of Cardiac Output Curves.</vt:lpstr>
      <vt:lpstr>PowerPoint Presentation</vt:lpstr>
      <vt:lpstr>Normal venous return curve.</vt:lpstr>
      <vt:lpstr>Mean Systemic Filling Pressure and Relationship to Mean Circulatory Filling Pressure.</vt:lpstr>
      <vt:lpstr>Sympathetic Nervous Stimulation Increases Mean Circulatory Filling Pressure.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COMPU</dc:creator>
  <cp:lastModifiedBy>COMPU</cp:lastModifiedBy>
  <cp:revision>23</cp:revision>
  <dcterms:created xsi:type="dcterms:W3CDTF">2022-04-22T11:26:07Z</dcterms:created>
  <dcterms:modified xsi:type="dcterms:W3CDTF">2022-04-25T22:14:00Z</dcterms:modified>
</cp:coreProperties>
</file>