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8" r:id="rId1"/>
  </p:sldMasterIdLst>
  <p:sldIdLst>
    <p:sldId id="521" r:id="rId2"/>
    <p:sldId id="352" r:id="rId3"/>
    <p:sldId id="515" r:id="rId4"/>
    <p:sldId id="358" r:id="rId5"/>
    <p:sldId id="316" r:id="rId6"/>
    <p:sldId id="319" r:id="rId7"/>
    <p:sldId id="322" r:id="rId8"/>
    <p:sldId id="325" r:id="rId9"/>
    <p:sldId id="328" r:id="rId10"/>
    <p:sldId id="331" r:id="rId11"/>
    <p:sldId id="516" r:id="rId12"/>
    <p:sldId id="334" r:id="rId13"/>
    <p:sldId id="337" r:id="rId14"/>
    <p:sldId id="340" r:id="rId15"/>
    <p:sldId id="376" r:id="rId16"/>
    <p:sldId id="364" r:id="rId17"/>
    <p:sldId id="367" r:id="rId18"/>
    <p:sldId id="370" r:id="rId19"/>
    <p:sldId id="373" r:id="rId20"/>
    <p:sldId id="379" r:id="rId21"/>
    <p:sldId id="382" r:id="rId22"/>
    <p:sldId id="385" r:id="rId23"/>
    <p:sldId id="517" r:id="rId24"/>
    <p:sldId id="518" r:id="rId25"/>
    <p:sldId id="400" r:id="rId26"/>
    <p:sldId id="403" r:id="rId27"/>
    <p:sldId id="406" r:id="rId28"/>
    <p:sldId id="520" r:id="rId29"/>
    <p:sldId id="418" r:id="rId30"/>
    <p:sldId id="427" r:id="rId31"/>
    <p:sldId id="430" r:id="rId32"/>
    <p:sldId id="292" r:id="rId33"/>
    <p:sldId id="295" r:id="rId34"/>
    <p:sldId id="433" r:id="rId35"/>
    <p:sldId id="436" r:id="rId36"/>
    <p:sldId id="439" r:id="rId37"/>
    <p:sldId id="442" r:id="rId38"/>
    <p:sldId id="298" r:id="rId39"/>
    <p:sldId id="301" r:id="rId40"/>
    <p:sldId id="448" r:id="rId41"/>
    <p:sldId id="451" r:id="rId42"/>
    <p:sldId id="454" r:id="rId43"/>
    <p:sldId id="307" r:id="rId44"/>
    <p:sldId id="304" r:id="rId45"/>
    <p:sldId id="460" r:id="rId46"/>
    <p:sldId id="310" r:id="rId47"/>
    <p:sldId id="463" r:id="rId48"/>
    <p:sldId id="313" r:id="rId49"/>
    <p:sldId id="466" r:id="rId50"/>
    <p:sldId id="469" r:id="rId51"/>
    <p:sldId id="472" r:id="rId52"/>
    <p:sldId id="475" r:id="rId53"/>
    <p:sldId id="478" r:id="rId54"/>
    <p:sldId id="481" r:id="rId55"/>
    <p:sldId id="484" r:id="rId56"/>
    <p:sldId id="487" r:id="rId57"/>
    <p:sldId id="496" r:id="rId58"/>
    <p:sldId id="499" r:id="rId59"/>
    <p:sldId id="502" r:id="rId60"/>
    <p:sldId id="505" r:id="rId61"/>
    <p:sldId id="508" r:id="rId62"/>
    <p:sldId id="514" r:id="rId63"/>
  </p:sldIdLst>
  <p:sldSz cx="9144000" cy="6858000" type="screen4x3"/>
  <p:notesSz cx="6858000" cy="9144000"/>
  <p:custDataLst>
    <p:tags r:id="rId6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 xmlns:p1710="http://schemas.microsoft.com/office/powerpoint/2017/10/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0"/>
    <p:restoredTop sz="0"/>
  </p:normalViewPr>
  <p:slideViewPr>
    <p:cSldViewPr>
      <p:cViewPr varScale="1">
        <p:scale>
          <a:sx n="74" d="100"/>
          <a:sy n="74" d="100"/>
        </p:scale>
        <p:origin x="1248" y="72"/>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5.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4/15/2022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75235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4/15/2022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960010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4/15/2022</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55440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4/15/2022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3639709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4/15/2022</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75290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4/15/2022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2749188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4/15/2022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4435914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4/15/2022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8617552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bl">
  <p:cSld name="عنوان وجدول">
    <p:spTree>
      <p:nvGrpSpPr>
        <p:cNvPr id="1" name=""/>
        <p:cNvGrpSpPr/>
        <p:nvPr/>
      </p:nvGrpSpPr>
      <p:grpSpPr>
        <a:xfrm>
          <a:off x="0" y="0"/>
          <a:ext cx="0" cy="0"/>
          <a:chOff x="0" y="0"/>
          <a:chExt cx="0" cy="0"/>
        </a:xfrm>
      </p:grpSpPr>
      <p:sp>
        <p:nvSpPr>
          <p:cNvPr id="2" name="عنوان 1"/>
          <p:cNvSpPr>
            <a:spLocks noGrp="1"/>
          </p:cNvSpPr>
          <p:nvPr>
            <p:ph type="title"/>
          </p:nvPr>
        </p:nvSpPr>
        <p:spPr>
          <a:xfrm>
            <a:off x="301625" y="228600"/>
            <a:ext cx="8510588" cy="1325563"/>
          </a:xfrm>
        </p:spPr>
        <p:txBody>
          <a:bodyPr/>
          <a:lstStyle/>
          <a:p>
            <a:r>
              <a:rPr lang="ar-SA" smtClean="0"/>
              <a:t>انقر لتحرير نمط العنوان الرئيسي</a:t>
            </a:r>
            <a:endParaRPr lang="ar-SA"/>
          </a:p>
        </p:txBody>
      </p:sp>
      <p:sp>
        <p:nvSpPr>
          <p:cNvPr id="3" name="عنصر نائب للجدول 2"/>
          <p:cNvSpPr>
            <a:spLocks noGrp="1"/>
          </p:cNvSpPr>
          <p:nvPr>
            <p:ph type="tbl" idx="1"/>
          </p:nvPr>
        </p:nvSpPr>
        <p:spPr>
          <a:xfrm>
            <a:off x="301625" y="1676400"/>
            <a:ext cx="8540750" cy="4422775"/>
          </a:xfrm>
        </p:spPr>
        <p:txBody>
          <a:bodyPr/>
          <a:lstStyle/>
          <a:p>
            <a:pPr lvl="0"/>
            <a:endParaRPr lang="ar-SA"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5535DA8F-D6F3-4FF1-A1B1-67D6024062B3}" type="slidenum">
              <a:rPr lang="ar-SA" altLang="ar-SA"/>
              <a:t>‹#›</a:t>
            </a:fld>
            <a:endParaRPr lang="en-US" altLang="ar-SA"/>
          </a:p>
        </p:txBody>
      </p:sp>
    </p:spTree>
    <p:extLst>
      <p:ext uri="{BB962C8B-B14F-4D97-AF65-F5344CB8AC3E}">
        <p14:creationId xmlns:p14="http://schemas.microsoft.com/office/powerpoint/2010/main" val="187614360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عنوان، ونص،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301625" y="228600"/>
            <a:ext cx="8510588" cy="1325563"/>
          </a:xfrm>
        </p:spPr>
        <p:txBody>
          <a:bodyPr/>
          <a:lstStyle/>
          <a:p>
            <a:r>
              <a:rPr lang="ar-SA" smtClean="0"/>
              <a:t>انقر لتحرير نمط العنوان الرئيسي</a:t>
            </a:r>
            <a:endParaRPr lang="ar-SA"/>
          </a:p>
        </p:txBody>
      </p:sp>
      <p:sp>
        <p:nvSpPr>
          <p:cNvPr id="3" name="عنصر نائب للنص 2"/>
          <p:cNvSpPr>
            <a:spLocks noGrp="1"/>
          </p:cNvSpPr>
          <p:nvPr>
            <p:ph type="body" sz="half" idx="1"/>
          </p:nvPr>
        </p:nvSpPr>
        <p:spPr>
          <a:xfrm>
            <a:off x="301625" y="1676400"/>
            <a:ext cx="4194175" cy="4422775"/>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76400"/>
            <a:ext cx="4194175" cy="4422775"/>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smtClean="0"/>
            </a:lvl1pPr>
          </a:lstStyle>
          <a:p>
            <a:pPr>
              <a:defRPr/>
            </a:pPr>
            <a:fld id="{C8FF6DFB-FA55-48C8-ACDD-35244CF33AE7}" type="slidenum">
              <a:rPr lang="ar-SA" altLang="en-US"/>
              <a:pPr>
                <a:defRPr/>
              </a:pPr>
              <a:t>‹#›</a:t>
            </a:fld>
            <a:endParaRPr lang="en-US" altLang="en-US"/>
          </a:p>
        </p:txBody>
      </p:sp>
    </p:spTree>
    <p:extLst>
      <p:ext uri="{BB962C8B-B14F-4D97-AF65-F5344CB8AC3E}">
        <p14:creationId xmlns:p14="http://schemas.microsoft.com/office/powerpoint/2010/main" val="222819254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4/15/2022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283357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4/15/2022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118645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4/15/2022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619951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t>4/15/2022</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373389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4/15/2022</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891863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4/15/2022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345578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4/15/2022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225825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4/15/2022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771791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E8FD0B7A-F5DD-4F40-B4CB-3B2C354B893A}" type="datetimeFigureOut">
              <a:rPr lang="en-US" smtClean="0"/>
              <a:t>4/15/2022</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93AE1883-0942-4AA3-9DB2-9C7C3A0314B1}" type="slidenum">
              <a:rPr lang="en-US" smtClean="0"/>
              <a:t>‹#›</a:t>
            </a:fld>
            <a:endParaRPr lang="en-US"/>
          </a:p>
        </p:txBody>
      </p:sp>
    </p:spTree>
    <p:extLst>
      <p:ext uri="{BB962C8B-B14F-4D97-AF65-F5344CB8AC3E}">
        <p14:creationId xmlns:p14="http://schemas.microsoft.com/office/powerpoint/2010/main" val="3785846969"/>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 id="2147483803" r:id="rId15"/>
    <p:sldLayoutId id="2147483804" r:id="rId16"/>
    <p:sldLayoutId id="2147483805" r:id="rId17"/>
    <p:sldLayoutId id="2147483806" r:id="rId18"/>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www.nda.ox.ac.uk/wfsa/html/u18/u1814f02.htm"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45.wmf"/></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45.wmf"/></Relationships>
</file>

<file path=ppt/slides/_rels/slide5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1680" y="1628800"/>
            <a:ext cx="6950065" cy="1468800"/>
          </a:xfrm>
        </p:spPr>
        <p:txBody>
          <a:bodyPr/>
          <a:lstStyle/>
          <a:p>
            <a:r>
              <a:rPr lang="en-US" b="1" dirty="0" smtClean="0"/>
              <a:t>Electrical Cardiac Activity .</a:t>
            </a:r>
            <a:endParaRPr lang="en-US" b="1" dirty="0"/>
          </a:p>
        </p:txBody>
      </p:sp>
      <p:sp>
        <p:nvSpPr>
          <p:cNvPr id="4" name="Text Placeholder 3"/>
          <p:cNvSpPr>
            <a:spLocks noGrp="1"/>
          </p:cNvSpPr>
          <p:nvPr>
            <p:ph type="body" idx="1"/>
          </p:nvPr>
        </p:nvSpPr>
        <p:spPr>
          <a:xfrm>
            <a:off x="2915816" y="5085184"/>
            <a:ext cx="3960440" cy="1080120"/>
          </a:xfrm>
        </p:spPr>
        <p:txBody>
          <a:bodyPr>
            <a:noAutofit/>
          </a:bodyPr>
          <a:lstStyle/>
          <a:p>
            <a:pPr algn="ctr"/>
            <a:r>
              <a:rPr lang="en-US" sz="2800" b="1" dirty="0" smtClean="0"/>
              <a:t>Dr. Amir </a:t>
            </a:r>
            <a:r>
              <a:rPr lang="en-US" sz="2800" b="1" dirty="0" err="1" smtClean="0"/>
              <a:t>AlJaradli</a:t>
            </a:r>
            <a:r>
              <a:rPr lang="en-US" sz="2800" b="1" dirty="0" smtClean="0"/>
              <a:t> </a:t>
            </a:r>
          </a:p>
          <a:p>
            <a:pPr algn="ctr"/>
            <a:r>
              <a:rPr lang="en-US" sz="2800" b="1" dirty="0" smtClean="0"/>
              <a:t>Cardiologist</a:t>
            </a:r>
            <a:endParaRPr lang="en-US" sz="2800" b="1" dirty="0"/>
          </a:p>
        </p:txBody>
      </p:sp>
      <p:pic>
        <p:nvPicPr>
          <p:cNvPr id="5" name="Picture 4"/>
          <p:cNvPicPr>
            <a:picLocks noChangeAspect="1"/>
          </p:cNvPicPr>
          <p:nvPr/>
        </p:nvPicPr>
        <p:blipFill>
          <a:blip r:embed="rId2"/>
          <a:stretch>
            <a:fillRect/>
          </a:stretch>
        </p:blipFill>
        <p:spPr>
          <a:xfrm>
            <a:off x="4067944" y="2852936"/>
            <a:ext cx="1560711" cy="1688738"/>
          </a:xfrm>
          <a:prstGeom prst="rect">
            <a:avLst/>
          </a:prstGeom>
        </p:spPr>
      </p:pic>
    </p:spTree>
    <p:extLst>
      <p:ext uri="{BB962C8B-B14F-4D97-AF65-F5344CB8AC3E}">
        <p14:creationId xmlns:p14="http://schemas.microsoft.com/office/powerpoint/2010/main" val="2434600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75656" y="836712"/>
            <a:ext cx="6092825" cy="632460"/>
          </a:xfrm>
          <a:prstGeom prst="rect">
            <a:avLst/>
          </a:prstGeom>
        </p:spPr>
        <p:txBody>
          <a:bodyPr vert="horz" wrap="square" lIns="0" tIns="16510" rIns="0" bIns="0" rtlCol="0">
            <a:spAutoFit/>
          </a:bodyPr>
          <a:lstStyle/>
          <a:p>
            <a:pPr marL="12700">
              <a:lnSpc>
                <a:spcPct val="100000"/>
              </a:lnSpc>
              <a:spcBef>
                <a:spcPts val="130"/>
              </a:spcBef>
            </a:pPr>
            <a:r>
              <a:rPr sz="3950" b="1" spc="15" dirty="0"/>
              <a:t>WHY</a:t>
            </a:r>
            <a:r>
              <a:rPr sz="3950" b="1" spc="90" dirty="0"/>
              <a:t> </a:t>
            </a:r>
            <a:r>
              <a:rPr sz="3950" b="1" spc="5" dirty="0"/>
              <a:t>PLATEAU</a:t>
            </a:r>
            <a:r>
              <a:rPr sz="3950" b="1" spc="90" dirty="0"/>
              <a:t> </a:t>
            </a:r>
            <a:r>
              <a:rPr sz="3950" b="1" dirty="0"/>
              <a:t>OCCURS</a:t>
            </a:r>
          </a:p>
        </p:txBody>
      </p:sp>
      <p:sp>
        <p:nvSpPr>
          <p:cNvPr id="5" name="object 5"/>
          <p:cNvSpPr txBox="1"/>
          <p:nvPr/>
        </p:nvSpPr>
        <p:spPr>
          <a:xfrm>
            <a:off x="511508" y="2132856"/>
            <a:ext cx="8629650" cy="3382464"/>
          </a:xfrm>
          <a:prstGeom prst="rect">
            <a:avLst/>
          </a:prstGeom>
        </p:spPr>
        <p:txBody>
          <a:bodyPr vert="horz" wrap="square" lIns="0" tIns="1460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70534" indent="-457834">
              <a:lnSpc>
                <a:spcPct val="100000"/>
              </a:lnSpc>
              <a:spcBef>
                <a:spcPts val="115"/>
              </a:spcBef>
              <a:buFont typeface="Wingdings"/>
              <a:buChar char=""/>
              <a:tabLst>
                <a:tab pos="469900" algn="l"/>
                <a:tab pos="470534" algn="l"/>
                <a:tab pos="7125334" algn="l"/>
              </a:tabLst>
            </a:pPr>
            <a:r>
              <a:rPr lang="en-US" sz="2400" spc="-15" dirty="0">
                <a:latin typeface="Comic Sans MS" panose="030F0702030302020204" pitchFamily="66" charset="0"/>
                <a:cs typeface="Tahoma"/>
              </a:rPr>
              <a:t>Voltage</a:t>
            </a:r>
            <a:r>
              <a:rPr lang="en-US" sz="2400" spc="130" dirty="0">
                <a:latin typeface="Comic Sans MS" panose="030F0702030302020204" pitchFamily="66" charset="0"/>
                <a:cs typeface="Tahoma"/>
              </a:rPr>
              <a:t> </a:t>
            </a:r>
            <a:r>
              <a:rPr lang="en-US" sz="2400" spc="-10" dirty="0">
                <a:latin typeface="Comic Sans MS" panose="030F0702030302020204" pitchFamily="66" charset="0"/>
                <a:cs typeface="Tahoma"/>
              </a:rPr>
              <a:t>activated</a:t>
            </a:r>
            <a:r>
              <a:rPr lang="en-US" sz="2400" spc="270" dirty="0">
                <a:latin typeface="Comic Sans MS" panose="030F0702030302020204" pitchFamily="66" charset="0"/>
                <a:cs typeface="Tahoma"/>
              </a:rPr>
              <a:t> </a:t>
            </a:r>
            <a:r>
              <a:rPr lang="en-US" sz="2400" spc="10" dirty="0">
                <a:latin typeface="Comic Sans MS" panose="030F0702030302020204" pitchFamily="66" charset="0"/>
                <a:cs typeface="Tahoma"/>
              </a:rPr>
              <a:t>sodium</a:t>
            </a:r>
            <a:r>
              <a:rPr lang="en-US" sz="2400" spc="180" dirty="0">
                <a:latin typeface="Comic Sans MS" panose="030F0702030302020204" pitchFamily="66" charset="0"/>
                <a:cs typeface="Tahoma"/>
              </a:rPr>
              <a:t> </a:t>
            </a:r>
            <a:r>
              <a:rPr lang="en-US" sz="2400" spc="-5" dirty="0">
                <a:latin typeface="Comic Sans MS" panose="030F0702030302020204" pitchFamily="66" charset="0"/>
                <a:cs typeface="Tahoma"/>
              </a:rPr>
              <a:t>channels,</a:t>
            </a:r>
            <a:r>
              <a:rPr lang="en-US" sz="2400" spc="220" dirty="0">
                <a:latin typeface="Comic Sans MS" panose="030F0702030302020204" pitchFamily="66" charset="0"/>
                <a:cs typeface="Tahoma"/>
              </a:rPr>
              <a:t> </a:t>
            </a:r>
            <a:r>
              <a:rPr lang="en-US" sz="2400" spc="10" dirty="0">
                <a:latin typeface="Comic Sans MS" panose="030F0702030302020204" pitchFamily="66" charset="0"/>
                <a:cs typeface="Tahoma"/>
              </a:rPr>
              <a:t>called</a:t>
            </a:r>
            <a:r>
              <a:rPr lang="en-US" sz="2400" spc="140" dirty="0">
                <a:latin typeface="Comic Sans MS" panose="030F0702030302020204" pitchFamily="66" charset="0"/>
                <a:cs typeface="Tahoma"/>
              </a:rPr>
              <a:t> </a:t>
            </a:r>
            <a:r>
              <a:rPr lang="en-US" sz="2400" b="1" spc="-45" dirty="0" smtClean="0">
                <a:solidFill>
                  <a:schemeClr val="accent1">
                    <a:lumMod val="60000"/>
                    <a:lumOff val="40000"/>
                  </a:schemeClr>
                </a:solidFill>
                <a:latin typeface="Comic Sans MS" panose="030F0702030302020204" pitchFamily="66" charset="0"/>
                <a:cs typeface="Tahoma"/>
              </a:rPr>
              <a:t>fast </a:t>
            </a:r>
            <a:r>
              <a:rPr lang="en-US" sz="2400" b="1" spc="-80" dirty="0" smtClean="0">
                <a:solidFill>
                  <a:schemeClr val="accent1">
                    <a:lumMod val="60000"/>
                    <a:lumOff val="40000"/>
                  </a:schemeClr>
                </a:solidFill>
                <a:latin typeface="Comic Sans MS" panose="030F0702030302020204" pitchFamily="66" charset="0"/>
                <a:cs typeface="Tahoma"/>
              </a:rPr>
              <a:t>channels</a:t>
            </a:r>
            <a:endParaRPr lang="en-US" sz="2400" b="1" dirty="0">
              <a:solidFill>
                <a:schemeClr val="accent1">
                  <a:lumMod val="60000"/>
                  <a:lumOff val="40000"/>
                </a:schemeClr>
              </a:solidFill>
              <a:latin typeface="Comic Sans MS" panose="030F0702030302020204" pitchFamily="66" charset="0"/>
              <a:cs typeface="Tahoma"/>
            </a:endParaRPr>
          </a:p>
          <a:p>
            <a:pPr marL="470534" indent="-457834">
              <a:spcBef>
                <a:spcPts val="35"/>
              </a:spcBef>
              <a:buFont typeface="Wingdings"/>
              <a:buChar char=""/>
              <a:tabLst>
                <a:tab pos="469900" algn="l"/>
                <a:tab pos="470534" algn="l"/>
                <a:tab pos="3330575" algn="l"/>
                <a:tab pos="5952490" algn="l"/>
              </a:tabLst>
            </a:pPr>
            <a:r>
              <a:rPr lang="en-US" sz="2400" b="1" spc="5" dirty="0">
                <a:solidFill>
                  <a:srgbClr val="006FC0"/>
                </a:solidFill>
                <a:latin typeface="Comic Sans MS" panose="030F0702030302020204" pitchFamily="66" charset="0"/>
                <a:cs typeface="Tahoma"/>
              </a:rPr>
              <a:t>Voltage-activated	</a:t>
            </a:r>
            <a:r>
              <a:rPr lang="en-US" sz="2400" b="1" spc="20" dirty="0">
                <a:solidFill>
                  <a:srgbClr val="006FC0"/>
                </a:solidFill>
                <a:latin typeface="Comic Sans MS" panose="030F0702030302020204" pitchFamily="66" charset="0"/>
                <a:cs typeface="Tahoma"/>
              </a:rPr>
              <a:t>calcium-sodium	</a:t>
            </a:r>
            <a:r>
              <a:rPr lang="en-US" sz="2400" b="1" spc="20" dirty="0" smtClean="0">
                <a:solidFill>
                  <a:srgbClr val="006FC0"/>
                </a:solidFill>
                <a:latin typeface="Comic Sans MS" panose="030F0702030302020204" pitchFamily="66" charset="0"/>
                <a:cs typeface="Tahoma"/>
              </a:rPr>
              <a:t>channels</a:t>
            </a:r>
            <a:r>
              <a:rPr lang="en-US" sz="2400" b="1" spc="-25" dirty="0" smtClean="0">
                <a:solidFill>
                  <a:srgbClr val="006FC0"/>
                </a:solidFill>
                <a:latin typeface="Comic Sans MS" panose="030F0702030302020204" pitchFamily="66" charset="0"/>
                <a:cs typeface="Tahoma"/>
              </a:rPr>
              <a:t>(</a:t>
            </a:r>
            <a:r>
              <a:rPr lang="en-US" sz="2400" b="1" spc="-245" dirty="0" smtClean="0">
                <a:solidFill>
                  <a:srgbClr val="006FC0"/>
                </a:solidFill>
                <a:latin typeface="Comic Sans MS" panose="030F0702030302020204" pitchFamily="66" charset="0"/>
                <a:cs typeface="Tahoma"/>
              </a:rPr>
              <a:t>L</a:t>
            </a:r>
            <a:r>
              <a:rPr lang="en-US" sz="2400" b="1" spc="-45" dirty="0" smtClean="0">
                <a:solidFill>
                  <a:srgbClr val="006FC0"/>
                </a:solidFill>
                <a:latin typeface="Comic Sans MS" panose="030F0702030302020204" pitchFamily="66" charset="0"/>
                <a:cs typeface="Tahoma"/>
              </a:rPr>
              <a:t>-</a:t>
            </a:r>
            <a:r>
              <a:rPr lang="en-US" sz="2400" b="1" spc="25" dirty="0" smtClean="0">
                <a:solidFill>
                  <a:srgbClr val="006FC0"/>
                </a:solidFill>
                <a:latin typeface="Comic Sans MS" panose="030F0702030302020204" pitchFamily="66" charset="0"/>
                <a:cs typeface="Tahoma"/>
              </a:rPr>
              <a:t>t</a:t>
            </a:r>
            <a:r>
              <a:rPr lang="en-US" sz="2400" b="1" spc="-100" dirty="0" smtClean="0">
                <a:solidFill>
                  <a:srgbClr val="006FC0"/>
                </a:solidFill>
                <a:latin typeface="Comic Sans MS" panose="030F0702030302020204" pitchFamily="66" charset="0"/>
                <a:cs typeface="Tahoma"/>
              </a:rPr>
              <a:t>y</a:t>
            </a:r>
            <a:r>
              <a:rPr lang="en-US" sz="2400" b="1" spc="-15" dirty="0" smtClean="0">
                <a:solidFill>
                  <a:srgbClr val="006FC0"/>
                </a:solidFill>
                <a:latin typeface="Comic Sans MS" panose="030F0702030302020204" pitchFamily="66" charset="0"/>
                <a:cs typeface="Tahoma"/>
              </a:rPr>
              <a:t>p</a:t>
            </a:r>
            <a:r>
              <a:rPr lang="en-US" sz="2400" b="1" spc="-65" dirty="0" smtClean="0">
                <a:solidFill>
                  <a:srgbClr val="006FC0"/>
                </a:solidFill>
                <a:latin typeface="Comic Sans MS" panose="030F0702030302020204" pitchFamily="66" charset="0"/>
                <a:cs typeface="Tahoma"/>
              </a:rPr>
              <a:t>e</a:t>
            </a:r>
            <a:endParaRPr lang="en-US" sz="2400" b="1" spc="-50" dirty="0" smtClean="0">
              <a:solidFill>
                <a:srgbClr val="006FC0"/>
              </a:solidFill>
              <a:latin typeface="Comic Sans MS" panose="030F0702030302020204" pitchFamily="66" charset="0"/>
              <a:cs typeface="Tahoma"/>
            </a:endParaRPr>
          </a:p>
          <a:p>
            <a:pPr marL="470534" algn="just">
              <a:lnSpc>
                <a:spcPct val="100000"/>
              </a:lnSpc>
              <a:spcBef>
                <a:spcPts val="115"/>
              </a:spcBef>
            </a:pPr>
            <a:r>
              <a:rPr sz="2400" b="1" spc="-50" dirty="0" smtClean="0">
                <a:solidFill>
                  <a:srgbClr val="006FC0"/>
                </a:solidFill>
                <a:latin typeface="Comic Sans MS" panose="030F0702030302020204" pitchFamily="66" charset="0"/>
                <a:cs typeface="Tahoma"/>
              </a:rPr>
              <a:t>calcium</a:t>
            </a:r>
            <a:r>
              <a:rPr sz="2400" b="1" spc="-50" dirty="0">
                <a:solidFill>
                  <a:srgbClr val="006FC0"/>
                </a:solidFill>
                <a:latin typeface="Comic Sans MS" panose="030F0702030302020204" pitchFamily="66" charset="0"/>
                <a:cs typeface="Tahoma"/>
              </a:rPr>
              <a:t>),</a:t>
            </a:r>
            <a:r>
              <a:rPr sz="2400" b="1" spc="130" dirty="0">
                <a:solidFill>
                  <a:srgbClr val="006FC0"/>
                </a:solidFill>
                <a:latin typeface="Comic Sans MS" panose="030F0702030302020204" pitchFamily="66" charset="0"/>
                <a:cs typeface="Tahoma"/>
              </a:rPr>
              <a:t> </a:t>
            </a:r>
            <a:r>
              <a:rPr sz="2400" b="1" spc="25" dirty="0">
                <a:solidFill>
                  <a:srgbClr val="006FC0"/>
                </a:solidFill>
                <a:latin typeface="Comic Sans MS" panose="030F0702030302020204" pitchFamily="66" charset="0"/>
                <a:cs typeface="Tahoma"/>
              </a:rPr>
              <a:t>slow</a:t>
            </a:r>
            <a:r>
              <a:rPr sz="2400" b="1" spc="-55" dirty="0">
                <a:solidFill>
                  <a:srgbClr val="006FC0"/>
                </a:solidFill>
                <a:latin typeface="Comic Sans MS" panose="030F0702030302020204" pitchFamily="66" charset="0"/>
                <a:cs typeface="Tahoma"/>
              </a:rPr>
              <a:t> </a:t>
            </a:r>
            <a:r>
              <a:rPr sz="2400" b="1" spc="10" dirty="0">
                <a:solidFill>
                  <a:srgbClr val="006FC0"/>
                </a:solidFill>
                <a:latin typeface="Comic Sans MS" panose="030F0702030302020204" pitchFamily="66" charset="0"/>
                <a:cs typeface="Tahoma"/>
              </a:rPr>
              <a:t>to</a:t>
            </a:r>
            <a:r>
              <a:rPr sz="2400" b="1" spc="60" dirty="0">
                <a:solidFill>
                  <a:srgbClr val="006FC0"/>
                </a:solidFill>
                <a:latin typeface="Comic Sans MS" panose="030F0702030302020204" pitchFamily="66" charset="0"/>
                <a:cs typeface="Tahoma"/>
              </a:rPr>
              <a:t> </a:t>
            </a:r>
            <a:r>
              <a:rPr sz="2400" b="1" spc="-5" dirty="0">
                <a:solidFill>
                  <a:srgbClr val="006FC0"/>
                </a:solidFill>
                <a:latin typeface="Comic Sans MS" panose="030F0702030302020204" pitchFamily="66" charset="0"/>
                <a:cs typeface="Tahoma"/>
              </a:rPr>
              <a:t>open,</a:t>
            </a:r>
            <a:r>
              <a:rPr sz="2400" b="1" spc="210" dirty="0">
                <a:solidFill>
                  <a:srgbClr val="006FC0"/>
                </a:solidFill>
                <a:latin typeface="Comic Sans MS" panose="030F0702030302020204" pitchFamily="66" charset="0"/>
                <a:cs typeface="Tahoma"/>
              </a:rPr>
              <a:t> </a:t>
            </a:r>
            <a:r>
              <a:rPr sz="2400" b="1" spc="5" dirty="0">
                <a:solidFill>
                  <a:srgbClr val="006FC0"/>
                </a:solidFill>
                <a:latin typeface="Comic Sans MS" panose="030F0702030302020204" pitchFamily="66" charset="0"/>
                <a:cs typeface="Tahoma"/>
              </a:rPr>
              <a:t>called</a:t>
            </a:r>
            <a:r>
              <a:rPr sz="2400" b="1" spc="120" dirty="0">
                <a:solidFill>
                  <a:srgbClr val="006FC0"/>
                </a:solidFill>
                <a:latin typeface="Comic Sans MS" panose="030F0702030302020204" pitchFamily="66" charset="0"/>
                <a:cs typeface="Tahoma"/>
              </a:rPr>
              <a:t> </a:t>
            </a:r>
            <a:r>
              <a:rPr sz="2400" b="1" spc="-50" dirty="0">
                <a:solidFill>
                  <a:srgbClr val="006FC0"/>
                </a:solidFill>
                <a:latin typeface="Comic Sans MS" panose="030F0702030302020204" pitchFamily="66" charset="0"/>
                <a:cs typeface="Tahoma"/>
              </a:rPr>
              <a:t>slow</a:t>
            </a:r>
            <a:r>
              <a:rPr sz="2400" b="1" spc="-100" dirty="0">
                <a:solidFill>
                  <a:srgbClr val="006FC0"/>
                </a:solidFill>
                <a:latin typeface="Comic Sans MS" panose="030F0702030302020204" pitchFamily="66" charset="0"/>
                <a:cs typeface="Tahoma"/>
              </a:rPr>
              <a:t> </a:t>
            </a:r>
            <a:r>
              <a:rPr sz="2400" b="1" spc="-70" dirty="0">
                <a:solidFill>
                  <a:srgbClr val="006FC0"/>
                </a:solidFill>
                <a:latin typeface="Comic Sans MS" panose="030F0702030302020204" pitchFamily="66" charset="0"/>
                <a:cs typeface="Tahoma"/>
              </a:rPr>
              <a:t>channels.</a:t>
            </a:r>
            <a:endParaRPr sz="2400" b="1" dirty="0">
              <a:latin typeface="Comic Sans MS" panose="030F0702030302020204" pitchFamily="66" charset="0"/>
              <a:cs typeface="Tahoma"/>
            </a:endParaRPr>
          </a:p>
          <a:p>
            <a:pPr marL="470534" indent="-457834" algn="just">
              <a:lnSpc>
                <a:spcPct val="100000"/>
              </a:lnSpc>
              <a:spcBef>
                <a:spcPts val="30"/>
              </a:spcBef>
              <a:buFont typeface="Arial MT"/>
              <a:buChar char="•"/>
              <a:tabLst>
                <a:tab pos="470534" algn="l"/>
              </a:tabLst>
            </a:pPr>
            <a:r>
              <a:rPr sz="2400" spc="-5" dirty="0">
                <a:latin typeface="Comic Sans MS" panose="030F0702030302020204" pitchFamily="66" charset="0"/>
                <a:cs typeface="Tahoma"/>
              </a:rPr>
              <a:t>Opening</a:t>
            </a:r>
            <a:r>
              <a:rPr sz="2400" spc="270" dirty="0">
                <a:latin typeface="Comic Sans MS" panose="030F0702030302020204" pitchFamily="66" charset="0"/>
                <a:cs typeface="Tahoma"/>
              </a:rPr>
              <a:t> </a:t>
            </a:r>
            <a:r>
              <a:rPr sz="2400" spc="10" dirty="0">
                <a:latin typeface="Comic Sans MS" panose="030F0702030302020204" pitchFamily="66" charset="0"/>
                <a:cs typeface="Tahoma"/>
              </a:rPr>
              <a:t>of</a:t>
            </a:r>
            <a:r>
              <a:rPr sz="2400" spc="20" dirty="0">
                <a:latin typeface="Comic Sans MS" panose="030F0702030302020204" pitchFamily="66" charset="0"/>
                <a:cs typeface="Tahoma"/>
              </a:rPr>
              <a:t> </a:t>
            </a:r>
            <a:r>
              <a:rPr sz="2400" spc="15" dirty="0">
                <a:latin typeface="Comic Sans MS" panose="030F0702030302020204" pitchFamily="66" charset="0"/>
                <a:cs typeface="Tahoma"/>
              </a:rPr>
              <a:t>fast</a:t>
            </a:r>
            <a:r>
              <a:rPr sz="2400" spc="-15" dirty="0">
                <a:latin typeface="Comic Sans MS" panose="030F0702030302020204" pitchFamily="66" charset="0"/>
                <a:cs typeface="Tahoma"/>
              </a:rPr>
              <a:t> </a:t>
            </a:r>
            <a:r>
              <a:rPr sz="2400" spc="-10" dirty="0">
                <a:latin typeface="Comic Sans MS" panose="030F0702030302020204" pitchFamily="66" charset="0"/>
                <a:cs typeface="Tahoma"/>
              </a:rPr>
              <a:t>channels</a:t>
            </a:r>
            <a:r>
              <a:rPr sz="2400" spc="305" dirty="0">
                <a:latin typeface="Comic Sans MS" panose="030F0702030302020204" pitchFamily="66" charset="0"/>
                <a:cs typeface="Tahoma"/>
              </a:rPr>
              <a:t> </a:t>
            </a:r>
            <a:r>
              <a:rPr sz="2400" spc="-5" dirty="0">
                <a:latin typeface="Comic Sans MS" panose="030F0702030302020204" pitchFamily="66" charset="0"/>
                <a:cs typeface="Tahoma"/>
              </a:rPr>
              <a:t>causes</a:t>
            </a:r>
            <a:r>
              <a:rPr sz="2400" spc="150" dirty="0">
                <a:latin typeface="Comic Sans MS" panose="030F0702030302020204" pitchFamily="66" charset="0"/>
                <a:cs typeface="Tahoma"/>
              </a:rPr>
              <a:t> </a:t>
            </a:r>
            <a:r>
              <a:rPr sz="2400" b="1" spc="10" dirty="0">
                <a:solidFill>
                  <a:schemeClr val="accent1">
                    <a:lumMod val="60000"/>
                    <a:lumOff val="40000"/>
                  </a:schemeClr>
                </a:solidFill>
                <a:latin typeface="Comic Sans MS" panose="030F0702030302020204" pitchFamily="66" charset="0"/>
                <a:cs typeface="Tahoma"/>
              </a:rPr>
              <a:t>spike</a:t>
            </a:r>
            <a:r>
              <a:rPr sz="2400" b="1" spc="35" dirty="0">
                <a:solidFill>
                  <a:schemeClr val="accent1">
                    <a:lumMod val="60000"/>
                    <a:lumOff val="40000"/>
                  </a:schemeClr>
                </a:solidFill>
                <a:latin typeface="Comic Sans MS" panose="030F0702030302020204" pitchFamily="66" charset="0"/>
                <a:cs typeface="Tahoma"/>
              </a:rPr>
              <a:t> </a:t>
            </a:r>
            <a:r>
              <a:rPr sz="2400" b="1" spc="15" dirty="0">
                <a:solidFill>
                  <a:schemeClr val="accent1">
                    <a:lumMod val="60000"/>
                    <a:lumOff val="40000"/>
                  </a:schemeClr>
                </a:solidFill>
                <a:latin typeface="Comic Sans MS" panose="030F0702030302020204" pitchFamily="66" charset="0"/>
                <a:cs typeface="Tahoma"/>
              </a:rPr>
              <a:t>of</a:t>
            </a:r>
            <a:r>
              <a:rPr sz="2400" b="1" spc="20" dirty="0">
                <a:solidFill>
                  <a:schemeClr val="accent1">
                    <a:lumMod val="60000"/>
                    <a:lumOff val="40000"/>
                  </a:schemeClr>
                </a:solidFill>
                <a:latin typeface="Comic Sans MS" panose="030F0702030302020204" pitchFamily="66" charset="0"/>
                <a:cs typeface="Tahoma"/>
              </a:rPr>
              <a:t> </a:t>
            </a:r>
            <a:r>
              <a:rPr sz="2400" b="1" spc="25" dirty="0">
                <a:solidFill>
                  <a:schemeClr val="accent1">
                    <a:lumMod val="60000"/>
                    <a:lumOff val="40000"/>
                  </a:schemeClr>
                </a:solidFill>
                <a:latin typeface="Comic Sans MS" panose="030F0702030302020204" pitchFamily="66" charset="0"/>
                <a:cs typeface="Tahoma"/>
              </a:rPr>
              <a:t>AP</a:t>
            </a:r>
            <a:endParaRPr sz="2400" b="1" dirty="0">
              <a:solidFill>
                <a:schemeClr val="accent1">
                  <a:lumMod val="60000"/>
                  <a:lumOff val="40000"/>
                </a:schemeClr>
              </a:solidFill>
              <a:latin typeface="Comic Sans MS" panose="030F0702030302020204" pitchFamily="66" charset="0"/>
              <a:cs typeface="Tahoma"/>
            </a:endParaRPr>
          </a:p>
          <a:p>
            <a:pPr marL="470534" indent="-457834" algn="just">
              <a:lnSpc>
                <a:spcPct val="100000"/>
              </a:lnSpc>
              <a:spcBef>
                <a:spcPts val="70"/>
              </a:spcBef>
              <a:buFont typeface="Arial MT"/>
              <a:buChar char="•"/>
              <a:tabLst>
                <a:tab pos="470534" algn="l"/>
              </a:tabLst>
            </a:pPr>
            <a:r>
              <a:rPr sz="2400" spc="10" dirty="0">
                <a:latin typeface="Comic Sans MS" panose="030F0702030302020204" pitchFamily="66" charset="0"/>
                <a:cs typeface="Tahoma"/>
              </a:rPr>
              <a:t>Prolonged</a:t>
            </a:r>
            <a:r>
              <a:rPr sz="2400" spc="440" dirty="0">
                <a:latin typeface="Comic Sans MS" panose="030F0702030302020204" pitchFamily="66" charset="0"/>
                <a:cs typeface="Tahoma"/>
              </a:rPr>
              <a:t> </a:t>
            </a:r>
            <a:r>
              <a:rPr sz="2400" spc="20" dirty="0">
                <a:latin typeface="Comic Sans MS" panose="030F0702030302020204" pitchFamily="66" charset="0"/>
                <a:cs typeface="Tahoma"/>
              </a:rPr>
              <a:t>opening</a:t>
            </a:r>
            <a:r>
              <a:rPr sz="2400" spc="434" dirty="0">
                <a:latin typeface="Comic Sans MS" panose="030F0702030302020204" pitchFamily="66" charset="0"/>
                <a:cs typeface="Tahoma"/>
              </a:rPr>
              <a:t> </a:t>
            </a:r>
            <a:r>
              <a:rPr sz="2400" spc="10" dirty="0">
                <a:latin typeface="Comic Sans MS" panose="030F0702030302020204" pitchFamily="66" charset="0"/>
                <a:cs typeface="Tahoma"/>
              </a:rPr>
              <a:t>of</a:t>
            </a:r>
            <a:r>
              <a:rPr sz="2400" spc="405" dirty="0">
                <a:latin typeface="Comic Sans MS" panose="030F0702030302020204" pitchFamily="66" charset="0"/>
                <a:cs typeface="Tahoma"/>
              </a:rPr>
              <a:t> </a:t>
            </a:r>
            <a:r>
              <a:rPr sz="2400" spc="20" dirty="0">
                <a:latin typeface="Comic Sans MS" panose="030F0702030302020204" pitchFamily="66" charset="0"/>
                <a:cs typeface="Tahoma"/>
              </a:rPr>
              <a:t>the</a:t>
            </a:r>
            <a:r>
              <a:rPr sz="2400" spc="340" dirty="0">
                <a:latin typeface="Comic Sans MS" panose="030F0702030302020204" pitchFamily="66" charset="0"/>
                <a:cs typeface="Tahoma"/>
              </a:rPr>
              <a:t> </a:t>
            </a:r>
            <a:r>
              <a:rPr sz="2400" spc="20" dirty="0">
                <a:latin typeface="Comic Sans MS" panose="030F0702030302020204" pitchFamily="66" charset="0"/>
                <a:cs typeface="Tahoma"/>
              </a:rPr>
              <a:t>slow</a:t>
            </a:r>
            <a:r>
              <a:rPr sz="2400" spc="415" dirty="0">
                <a:latin typeface="Comic Sans MS" panose="030F0702030302020204" pitchFamily="66" charset="0"/>
                <a:cs typeface="Tahoma"/>
              </a:rPr>
              <a:t> </a:t>
            </a:r>
            <a:r>
              <a:rPr sz="2400" spc="20" dirty="0">
                <a:latin typeface="Comic Sans MS" panose="030F0702030302020204" pitchFamily="66" charset="0"/>
                <a:cs typeface="Tahoma"/>
              </a:rPr>
              <a:t>calcium-sodium</a:t>
            </a:r>
            <a:r>
              <a:rPr sz="2400" spc="385" dirty="0">
                <a:latin typeface="Comic Sans MS" panose="030F0702030302020204" pitchFamily="66" charset="0"/>
                <a:cs typeface="Tahoma"/>
              </a:rPr>
              <a:t> </a:t>
            </a:r>
            <a:r>
              <a:rPr sz="2400" spc="20" dirty="0">
                <a:latin typeface="Comic Sans MS" panose="030F0702030302020204" pitchFamily="66" charset="0"/>
                <a:cs typeface="Tahoma"/>
              </a:rPr>
              <a:t>channels</a:t>
            </a:r>
            <a:endParaRPr sz="2400" dirty="0">
              <a:latin typeface="Comic Sans MS" panose="030F0702030302020204" pitchFamily="66" charset="0"/>
              <a:cs typeface="Tahoma"/>
            </a:endParaRPr>
          </a:p>
          <a:p>
            <a:pPr marL="470534" algn="just">
              <a:lnSpc>
                <a:spcPct val="100000"/>
              </a:lnSpc>
              <a:spcBef>
                <a:spcPts val="60"/>
              </a:spcBef>
            </a:pPr>
            <a:r>
              <a:rPr sz="2400" spc="20" dirty="0">
                <a:latin typeface="Comic Sans MS" panose="030F0702030302020204" pitchFamily="66" charset="0"/>
                <a:cs typeface="Tahoma"/>
              </a:rPr>
              <a:t>allows</a:t>
            </a:r>
            <a:r>
              <a:rPr sz="2400" spc="10" dirty="0">
                <a:latin typeface="Comic Sans MS" panose="030F0702030302020204" pitchFamily="66" charset="0"/>
                <a:cs typeface="Tahoma"/>
              </a:rPr>
              <a:t> </a:t>
            </a:r>
            <a:r>
              <a:rPr sz="2400" spc="5" dirty="0">
                <a:latin typeface="Comic Sans MS" panose="030F0702030302020204" pitchFamily="66" charset="0"/>
                <a:cs typeface="Tahoma"/>
              </a:rPr>
              <a:t>calcium</a:t>
            </a:r>
            <a:r>
              <a:rPr sz="2400" spc="160" dirty="0">
                <a:latin typeface="Comic Sans MS" panose="030F0702030302020204" pitchFamily="66" charset="0"/>
                <a:cs typeface="Tahoma"/>
              </a:rPr>
              <a:t> </a:t>
            </a:r>
            <a:r>
              <a:rPr sz="2400" spc="10" dirty="0">
                <a:latin typeface="Comic Sans MS" panose="030F0702030302020204" pitchFamily="66" charset="0"/>
                <a:cs typeface="Tahoma"/>
              </a:rPr>
              <a:t>to</a:t>
            </a:r>
            <a:r>
              <a:rPr sz="2400" spc="60" dirty="0">
                <a:latin typeface="Comic Sans MS" panose="030F0702030302020204" pitchFamily="66" charset="0"/>
                <a:cs typeface="Tahoma"/>
              </a:rPr>
              <a:t> </a:t>
            </a:r>
            <a:r>
              <a:rPr sz="2400" spc="-55" dirty="0">
                <a:latin typeface="Comic Sans MS" panose="030F0702030302020204" pitchFamily="66" charset="0"/>
                <a:cs typeface="Tahoma"/>
              </a:rPr>
              <a:t>enter,</a:t>
            </a:r>
            <a:r>
              <a:rPr sz="2400" spc="135" dirty="0">
                <a:latin typeface="Comic Sans MS" panose="030F0702030302020204" pitchFamily="66" charset="0"/>
                <a:cs typeface="Tahoma"/>
              </a:rPr>
              <a:t> </a:t>
            </a:r>
            <a:r>
              <a:rPr sz="2400" dirty="0">
                <a:latin typeface="Comic Sans MS" panose="030F0702030302020204" pitchFamily="66" charset="0"/>
                <a:cs typeface="Tahoma"/>
              </a:rPr>
              <a:t>cause</a:t>
            </a:r>
            <a:r>
              <a:rPr sz="2400" spc="110" dirty="0">
                <a:latin typeface="Comic Sans MS" panose="030F0702030302020204" pitchFamily="66" charset="0"/>
                <a:cs typeface="Tahoma"/>
              </a:rPr>
              <a:t> </a:t>
            </a:r>
            <a:r>
              <a:rPr sz="2400" spc="-5" dirty="0">
                <a:latin typeface="Comic Sans MS" panose="030F0702030302020204" pitchFamily="66" charset="0"/>
                <a:cs typeface="Tahoma"/>
              </a:rPr>
              <a:t>plateau.</a:t>
            </a:r>
            <a:endParaRPr sz="2400" dirty="0">
              <a:latin typeface="Comic Sans MS" panose="030F0702030302020204" pitchFamily="66" charset="0"/>
              <a:cs typeface="Tahoma"/>
            </a:endParaRPr>
          </a:p>
          <a:p>
            <a:pPr marL="470534" marR="5080" indent="-457834" algn="just">
              <a:lnSpc>
                <a:spcPct val="102200"/>
              </a:lnSpc>
              <a:buFont typeface="Arial MT"/>
              <a:buChar char="•"/>
              <a:tabLst>
                <a:tab pos="470534" algn="l"/>
              </a:tabLst>
            </a:pPr>
            <a:r>
              <a:rPr sz="2400" spc="-25" dirty="0">
                <a:latin typeface="Comic Sans MS" panose="030F0702030302020204" pitchFamily="66" charset="0"/>
                <a:cs typeface="Tahoma"/>
              </a:rPr>
              <a:t>Moreover,</a:t>
            </a:r>
            <a:r>
              <a:rPr sz="2400" spc="-20" dirty="0">
                <a:latin typeface="Comic Sans MS" panose="030F0702030302020204" pitchFamily="66" charset="0"/>
                <a:cs typeface="Tahoma"/>
              </a:rPr>
              <a:t> </a:t>
            </a:r>
            <a:r>
              <a:rPr sz="2400" b="1" spc="20" dirty="0">
                <a:solidFill>
                  <a:schemeClr val="accent6"/>
                </a:solidFill>
                <a:latin typeface="Comic Sans MS" panose="030F0702030302020204" pitchFamily="66" charset="0"/>
                <a:cs typeface="Tahoma"/>
              </a:rPr>
              <a:t>voltage-gated  </a:t>
            </a:r>
            <a:r>
              <a:rPr sz="2400" b="1" spc="10" dirty="0">
                <a:solidFill>
                  <a:schemeClr val="accent6"/>
                </a:solidFill>
                <a:latin typeface="Comic Sans MS" panose="030F0702030302020204" pitchFamily="66" charset="0"/>
                <a:cs typeface="Tahoma"/>
              </a:rPr>
              <a:t>potassium  </a:t>
            </a:r>
            <a:r>
              <a:rPr sz="2400" b="1" spc="20" dirty="0">
                <a:solidFill>
                  <a:schemeClr val="accent6"/>
                </a:solidFill>
                <a:latin typeface="Comic Sans MS" panose="030F0702030302020204" pitchFamily="66" charset="0"/>
                <a:cs typeface="Tahoma"/>
              </a:rPr>
              <a:t>channels </a:t>
            </a:r>
            <a:r>
              <a:rPr sz="2400" b="1" spc="5" dirty="0">
                <a:solidFill>
                  <a:schemeClr val="accent6"/>
                </a:solidFill>
                <a:latin typeface="Comic Sans MS" panose="030F0702030302020204" pitchFamily="66" charset="0"/>
                <a:cs typeface="Tahoma"/>
              </a:rPr>
              <a:t>are </a:t>
            </a:r>
            <a:r>
              <a:rPr sz="2400" b="1" spc="20" dirty="0">
                <a:solidFill>
                  <a:schemeClr val="accent6"/>
                </a:solidFill>
                <a:latin typeface="Comic Sans MS" panose="030F0702030302020204" pitchFamily="66" charset="0"/>
                <a:cs typeface="Tahoma"/>
              </a:rPr>
              <a:t>slower </a:t>
            </a:r>
            <a:r>
              <a:rPr sz="2400" b="1" spc="25" dirty="0">
                <a:solidFill>
                  <a:schemeClr val="accent6"/>
                </a:solidFill>
                <a:latin typeface="Comic Sans MS" panose="030F0702030302020204" pitchFamily="66" charset="0"/>
                <a:cs typeface="Tahoma"/>
              </a:rPr>
              <a:t> </a:t>
            </a:r>
            <a:r>
              <a:rPr sz="2400" b="1" spc="5" dirty="0">
                <a:solidFill>
                  <a:schemeClr val="accent6"/>
                </a:solidFill>
                <a:latin typeface="Comic Sans MS" panose="030F0702030302020204" pitchFamily="66" charset="0"/>
                <a:cs typeface="Tahoma"/>
              </a:rPr>
              <a:t>to</a:t>
            </a:r>
            <a:r>
              <a:rPr sz="2400" b="1" spc="10" dirty="0">
                <a:solidFill>
                  <a:schemeClr val="accent6"/>
                </a:solidFill>
                <a:latin typeface="Comic Sans MS" panose="030F0702030302020204" pitchFamily="66" charset="0"/>
                <a:cs typeface="Tahoma"/>
              </a:rPr>
              <a:t> </a:t>
            </a:r>
            <a:r>
              <a:rPr sz="2400" b="1" spc="25" dirty="0">
                <a:solidFill>
                  <a:schemeClr val="accent6"/>
                </a:solidFill>
                <a:latin typeface="Comic Sans MS" panose="030F0702030302020204" pitchFamily="66" charset="0"/>
                <a:cs typeface="Tahoma"/>
              </a:rPr>
              <a:t>open.</a:t>
            </a:r>
            <a:r>
              <a:rPr sz="2400" spc="30" dirty="0">
                <a:solidFill>
                  <a:srgbClr val="FF0000"/>
                </a:solidFill>
                <a:latin typeface="Comic Sans MS" panose="030F0702030302020204" pitchFamily="66" charset="0"/>
                <a:cs typeface="Tahoma"/>
              </a:rPr>
              <a:t> </a:t>
            </a:r>
            <a:r>
              <a:rPr sz="2400" spc="5" dirty="0">
                <a:latin typeface="Comic Sans MS" panose="030F0702030302020204" pitchFamily="66" charset="0"/>
                <a:cs typeface="Tahoma"/>
              </a:rPr>
              <a:t>This</a:t>
            </a:r>
            <a:r>
              <a:rPr sz="2400" spc="10" dirty="0">
                <a:latin typeface="Comic Sans MS" panose="030F0702030302020204" pitchFamily="66" charset="0"/>
                <a:cs typeface="Tahoma"/>
              </a:rPr>
              <a:t> delays</a:t>
            </a:r>
            <a:r>
              <a:rPr sz="2400" spc="15" dirty="0">
                <a:latin typeface="Comic Sans MS" panose="030F0702030302020204" pitchFamily="66" charset="0"/>
                <a:cs typeface="Tahoma"/>
              </a:rPr>
              <a:t> </a:t>
            </a:r>
            <a:r>
              <a:rPr sz="2400" spc="25" dirty="0">
                <a:latin typeface="Comic Sans MS" panose="030F0702030302020204" pitchFamily="66" charset="0"/>
                <a:cs typeface="Tahoma"/>
              </a:rPr>
              <a:t>the</a:t>
            </a:r>
            <a:r>
              <a:rPr sz="2400" spc="30" dirty="0">
                <a:latin typeface="Comic Sans MS" panose="030F0702030302020204" pitchFamily="66" charset="0"/>
                <a:cs typeface="Tahoma"/>
              </a:rPr>
              <a:t> </a:t>
            </a:r>
            <a:r>
              <a:rPr sz="2400" spc="25" dirty="0">
                <a:latin typeface="Comic Sans MS" panose="030F0702030302020204" pitchFamily="66" charset="0"/>
                <a:cs typeface="Tahoma"/>
              </a:rPr>
              <a:t>return</a:t>
            </a:r>
            <a:r>
              <a:rPr sz="2400" spc="30" dirty="0">
                <a:latin typeface="Comic Sans MS" panose="030F0702030302020204" pitchFamily="66" charset="0"/>
                <a:cs typeface="Tahoma"/>
              </a:rPr>
              <a:t> </a:t>
            </a:r>
            <a:r>
              <a:rPr sz="2400" spc="10" dirty="0">
                <a:latin typeface="Comic Sans MS" panose="030F0702030302020204" pitchFamily="66" charset="0"/>
                <a:cs typeface="Tahoma"/>
              </a:rPr>
              <a:t>of  </a:t>
            </a:r>
            <a:r>
              <a:rPr sz="2400" spc="45" dirty="0">
                <a:latin typeface="Comic Sans MS" panose="030F0702030302020204" pitchFamily="66" charset="0"/>
                <a:cs typeface="Tahoma"/>
              </a:rPr>
              <a:t>the  </a:t>
            </a:r>
            <a:r>
              <a:rPr sz="2400" spc="25" dirty="0">
                <a:latin typeface="Comic Sans MS" panose="030F0702030302020204" pitchFamily="66" charset="0"/>
                <a:cs typeface="Tahoma"/>
              </a:rPr>
              <a:t>membrane </a:t>
            </a:r>
            <a:r>
              <a:rPr sz="2400" spc="30" dirty="0">
                <a:latin typeface="Comic Sans MS" panose="030F0702030302020204" pitchFamily="66" charset="0"/>
                <a:cs typeface="Tahoma"/>
              </a:rPr>
              <a:t> </a:t>
            </a:r>
            <a:r>
              <a:rPr sz="2400" dirty="0">
                <a:latin typeface="Comic Sans MS" panose="030F0702030302020204" pitchFamily="66" charset="0"/>
                <a:cs typeface="Tahoma"/>
              </a:rPr>
              <a:t>potential</a:t>
            </a:r>
            <a:r>
              <a:rPr sz="2400" spc="175" dirty="0">
                <a:latin typeface="Comic Sans MS" panose="030F0702030302020204" pitchFamily="66" charset="0"/>
                <a:cs typeface="Tahoma"/>
              </a:rPr>
              <a:t> </a:t>
            </a:r>
            <a:r>
              <a:rPr sz="2400" spc="10" dirty="0">
                <a:latin typeface="Comic Sans MS" panose="030F0702030302020204" pitchFamily="66" charset="0"/>
                <a:cs typeface="Tahoma"/>
              </a:rPr>
              <a:t>to</a:t>
            </a:r>
            <a:r>
              <a:rPr sz="2400" spc="60" dirty="0">
                <a:latin typeface="Comic Sans MS" panose="030F0702030302020204" pitchFamily="66" charset="0"/>
                <a:cs typeface="Tahoma"/>
              </a:rPr>
              <a:t> </a:t>
            </a:r>
            <a:r>
              <a:rPr sz="2400" spc="10" dirty="0">
                <a:latin typeface="Comic Sans MS" panose="030F0702030302020204" pitchFamily="66" charset="0"/>
                <a:cs typeface="Tahoma"/>
              </a:rPr>
              <a:t>−80</a:t>
            </a:r>
            <a:r>
              <a:rPr sz="2400" spc="55" dirty="0">
                <a:latin typeface="Comic Sans MS" panose="030F0702030302020204" pitchFamily="66" charset="0"/>
                <a:cs typeface="Tahoma"/>
              </a:rPr>
              <a:t> </a:t>
            </a:r>
            <a:r>
              <a:rPr sz="2400" spc="10" dirty="0">
                <a:latin typeface="Comic Sans MS" panose="030F0702030302020204" pitchFamily="66" charset="0"/>
                <a:cs typeface="Tahoma"/>
              </a:rPr>
              <a:t>to</a:t>
            </a:r>
            <a:r>
              <a:rPr sz="2400" spc="65" dirty="0">
                <a:latin typeface="Comic Sans MS" panose="030F0702030302020204" pitchFamily="66" charset="0"/>
                <a:cs typeface="Tahoma"/>
              </a:rPr>
              <a:t> </a:t>
            </a:r>
            <a:r>
              <a:rPr sz="2400" spc="10" dirty="0">
                <a:latin typeface="Comic Sans MS" panose="030F0702030302020204" pitchFamily="66" charset="0"/>
                <a:cs typeface="Tahoma"/>
              </a:rPr>
              <a:t>−90</a:t>
            </a:r>
            <a:r>
              <a:rPr sz="2400" spc="50" dirty="0">
                <a:latin typeface="Comic Sans MS" panose="030F0702030302020204" pitchFamily="66" charset="0"/>
                <a:cs typeface="Tahoma"/>
              </a:rPr>
              <a:t> </a:t>
            </a:r>
            <a:r>
              <a:rPr sz="2400" spc="25" dirty="0">
                <a:latin typeface="Comic Sans MS" panose="030F0702030302020204" pitchFamily="66" charset="0"/>
                <a:cs typeface="Tahoma"/>
              </a:rPr>
              <a:t>millivolts.</a:t>
            </a:r>
            <a:endParaRPr sz="2400" dirty="0">
              <a:latin typeface="Comic Sans MS" panose="030F0702030302020204" pitchFamily="66" charset="0"/>
              <a:cs typeface="Tahoma"/>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chemeClr val="tx1"/>
                </a:solidFill>
              </a:rPr>
              <a:t>Plateau</a:t>
            </a:r>
            <a:r>
              <a:rPr lang="ar-SA" b="1" dirty="0" smtClean="0">
                <a:solidFill>
                  <a:schemeClr val="tx1"/>
                </a:solidFill>
              </a:rPr>
              <a:t> </a:t>
            </a:r>
            <a:r>
              <a:rPr lang="en-US" b="1" dirty="0" smtClean="0">
                <a:solidFill>
                  <a:schemeClr val="tx1"/>
                </a:solidFill>
              </a:rPr>
              <a:t>:</a:t>
            </a:r>
            <a:endParaRPr lang="en-US" b="1" dirty="0">
              <a:solidFill>
                <a:schemeClr val="tx1"/>
              </a:solidFill>
            </a:endParaRPr>
          </a:p>
        </p:txBody>
      </p:sp>
      <p:pic>
        <p:nvPicPr>
          <p:cNvPr id="4" name="Content Placeholder 3"/>
          <p:cNvPicPr>
            <a:picLocks noGrp="1" noChangeAspect="1"/>
          </p:cNvPicPr>
          <p:nvPr>
            <p:ph idx="1"/>
          </p:nvPr>
        </p:nvPicPr>
        <p:blipFill>
          <a:blip r:embed="rId2"/>
          <a:stretch>
            <a:fillRect/>
          </a:stretch>
        </p:blipFill>
        <p:spPr>
          <a:xfrm>
            <a:off x="1115616" y="2108220"/>
            <a:ext cx="7501714" cy="4724400"/>
          </a:xfrm>
          <a:prstGeom prst="rect">
            <a:avLst/>
          </a:prstGeom>
        </p:spPr>
      </p:pic>
    </p:spTree>
    <p:extLst>
      <p:ext uri="{BB962C8B-B14F-4D97-AF65-F5344CB8AC3E}">
        <p14:creationId xmlns:p14="http://schemas.microsoft.com/office/powerpoint/2010/main" val="3718491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64944" y="764704"/>
            <a:ext cx="5173573" cy="505908"/>
          </a:xfrm>
          <a:prstGeom prst="rect">
            <a:avLst/>
          </a:prstGeom>
        </p:spPr>
        <p:txBody>
          <a:bodyPr vert="horz" wrap="square" lIns="0" tIns="13335" rIns="0" bIns="0" rtlCol="0">
            <a:spAutoFit/>
          </a:bodyPr>
          <a:lstStyle/>
          <a:p>
            <a:pPr marL="12700">
              <a:lnSpc>
                <a:spcPct val="100000"/>
              </a:lnSpc>
              <a:spcBef>
                <a:spcPts val="105"/>
              </a:spcBef>
            </a:pPr>
            <a:r>
              <a:rPr sz="3200" b="1" spc="-10" dirty="0">
                <a:latin typeface="Segoe Print" panose="02000600000000000000" pitchFamily="2" charset="0"/>
                <a:cs typeface="Tahoma"/>
              </a:rPr>
              <a:t>Refractory </a:t>
            </a:r>
            <a:r>
              <a:rPr sz="3200" b="1" spc="-5" dirty="0">
                <a:latin typeface="Segoe Print" panose="02000600000000000000" pitchFamily="2" charset="0"/>
                <a:cs typeface="Tahoma"/>
              </a:rPr>
              <a:t>Periods</a:t>
            </a:r>
            <a:endParaRPr sz="3200" b="1" dirty="0">
              <a:latin typeface="Segoe Print" panose="02000600000000000000" pitchFamily="2" charset="0"/>
              <a:cs typeface="Tahoma"/>
            </a:endParaRPr>
          </a:p>
        </p:txBody>
      </p:sp>
      <p:sp>
        <p:nvSpPr>
          <p:cNvPr id="3" name="object 3"/>
          <p:cNvSpPr txBox="1"/>
          <p:nvPr/>
        </p:nvSpPr>
        <p:spPr>
          <a:xfrm>
            <a:off x="155257" y="1988502"/>
            <a:ext cx="2958465" cy="4447371"/>
          </a:xfrm>
          <a:prstGeom prst="rect">
            <a:avLst/>
          </a:prstGeom>
        </p:spPr>
        <p:txBody>
          <a:bodyPr vert="horz" wrap="square" lIns="0" tIns="1270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55600" indent="-343535">
              <a:lnSpc>
                <a:spcPts val="2755"/>
              </a:lnSpc>
              <a:spcBef>
                <a:spcPts val="100"/>
              </a:spcBef>
              <a:buClr>
                <a:srgbClr val="3333CC"/>
              </a:buClr>
              <a:buSzPct val="58333"/>
              <a:buFont typeface="Wingdings"/>
              <a:buChar char=""/>
              <a:tabLst>
                <a:tab pos="355600" algn="l"/>
                <a:tab pos="356235" algn="l"/>
              </a:tabLst>
            </a:pPr>
            <a:r>
              <a:rPr sz="2000" b="1" spc="15" dirty="0">
                <a:latin typeface="Comic Sans MS" panose="030F0702030302020204" pitchFamily="66" charset="0"/>
                <a:cs typeface="Tahoma"/>
              </a:rPr>
              <a:t>Heart</a:t>
            </a:r>
            <a:r>
              <a:rPr sz="2000" b="1" spc="-155" dirty="0">
                <a:latin typeface="Comic Sans MS" panose="030F0702030302020204" pitchFamily="66" charset="0"/>
                <a:cs typeface="Tahoma"/>
              </a:rPr>
              <a:t> </a:t>
            </a:r>
            <a:r>
              <a:rPr sz="2000" b="1" spc="5" dirty="0">
                <a:latin typeface="Comic Sans MS" panose="030F0702030302020204" pitchFamily="66" charset="0"/>
                <a:cs typeface="Tahoma"/>
              </a:rPr>
              <a:t>contracts</a:t>
            </a:r>
            <a:r>
              <a:rPr sz="2000" b="1" spc="-125" dirty="0">
                <a:latin typeface="Comic Sans MS" panose="030F0702030302020204" pitchFamily="66" charset="0"/>
                <a:cs typeface="Tahoma"/>
              </a:rPr>
              <a:t> </a:t>
            </a:r>
            <a:r>
              <a:rPr sz="2000" b="1" spc="5" dirty="0">
                <a:latin typeface="Comic Sans MS" panose="030F0702030302020204" pitchFamily="66" charset="0"/>
                <a:cs typeface="Tahoma"/>
              </a:rPr>
              <a:t>as</a:t>
            </a:r>
            <a:endParaRPr sz="2000" b="1" dirty="0">
              <a:latin typeface="Comic Sans MS" panose="030F0702030302020204" pitchFamily="66" charset="0"/>
              <a:cs typeface="Tahoma"/>
            </a:endParaRPr>
          </a:p>
          <a:p>
            <a:pPr marL="355600">
              <a:lnSpc>
                <a:spcPts val="2755"/>
              </a:lnSpc>
            </a:pPr>
            <a:r>
              <a:rPr sz="2000" b="1" dirty="0">
                <a:latin typeface="Comic Sans MS" panose="030F0702030302020204" pitchFamily="66" charset="0"/>
                <a:cs typeface="Tahoma"/>
              </a:rPr>
              <a:t>syncytium.</a:t>
            </a:r>
          </a:p>
          <a:p>
            <a:pPr marL="355600" indent="-343535">
              <a:lnSpc>
                <a:spcPts val="2720"/>
              </a:lnSpc>
              <a:spcBef>
                <a:spcPts val="275"/>
              </a:spcBef>
              <a:buClr>
                <a:srgbClr val="3333CC"/>
              </a:buClr>
              <a:buSzPct val="58333"/>
              <a:buFont typeface="Wingdings"/>
              <a:buChar char=""/>
              <a:tabLst>
                <a:tab pos="355600" algn="l"/>
                <a:tab pos="356235" algn="l"/>
              </a:tabLst>
            </a:pPr>
            <a:r>
              <a:rPr sz="2000" b="1" spc="-5" dirty="0">
                <a:latin typeface="Comic Sans MS" panose="030F0702030302020204" pitchFamily="66" charset="0"/>
                <a:cs typeface="Tahoma"/>
              </a:rPr>
              <a:t>Contraction</a:t>
            </a:r>
            <a:r>
              <a:rPr sz="2000" b="1" spc="-100" dirty="0">
                <a:latin typeface="Comic Sans MS" panose="030F0702030302020204" pitchFamily="66" charset="0"/>
                <a:cs typeface="Tahoma"/>
              </a:rPr>
              <a:t> </a:t>
            </a:r>
            <a:r>
              <a:rPr sz="2000" b="1" spc="-5" dirty="0">
                <a:latin typeface="Comic Sans MS" panose="030F0702030302020204" pitchFamily="66" charset="0"/>
                <a:cs typeface="Tahoma"/>
              </a:rPr>
              <a:t>lasts</a:t>
            </a:r>
            <a:endParaRPr sz="2000" b="1" dirty="0">
              <a:latin typeface="Comic Sans MS" panose="030F0702030302020204" pitchFamily="66" charset="0"/>
              <a:cs typeface="Tahoma"/>
            </a:endParaRPr>
          </a:p>
          <a:p>
            <a:pPr marL="355600">
              <a:lnSpc>
                <a:spcPts val="2720"/>
              </a:lnSpc>
            </a:pPr>
            <a:r>
              <a:rPr sz="2000" b="1" spc="-10" dirty="0">
                <a:latin typeface="Comic Sans MS" panose="030F0702030302020204" pitchFamily="66" charset="0"/>
                <a:cs typeface="Tahoma"/>
              </a:rPr>
              <a:t>almost </a:t>
            </a:r>
            <a:r>
              <a:rPr sz="2000" b="1" spc="-30" dirty="0">
                <a:latin typeface="Comic Sans MS" panose="030F0702030302020204" pitchFamily="66" charset="0"/>
                <a:cs typeface="Tahoma"/>
              </a:rPr>
              <a:t>300</a:t>
            </a:r>
            <a:r>
              <a:rPr sz="2000" b="1" spc="80" dirty="0">
                <a:latin typeface="Comic Sans MS" panose="030F0702030302020204" pitchFamily="66" charset="0"/>
                <a:cs typeface="Tahoma"/>
              </a:rPr>
              <a:t> </a:t>
            </a:r>
            <a:r>
              <a:rPr sz="2000" b="1" dirty="0">
                <a:latin typeface="Comic Sans MS" panose="030F0702030302020204" pitchFamily="66" charset="0"/>
                <a:cs typeface="Tahoma"/>
              </a:rPr>
              <a:t>msec.</a:t>
            </a:r>
          </a:p>
          <a:p>
            <a:pPr marL="355600" marR="83820" indent="-343535" algn="just">
              <a:lnSpc>
                <a:spcPct val="90000"/>
              </a:lnSpc>
              <a:spcBef>
                <a:spcPts val="635"/>
              </a:spcBef>
              <a:buClr>
                <a:srgbClr val="3333CC"/>
              </a:buClr>
              <a:buSzPct val="58333"/>
              <a:buFont typeface="Wingdings"/>
              <a:buChar char=""/>
              <a:tabLst>
                <a:tab pos="356235" algn="l"/>
              </a:tabLst>
            </a:pPr>
            <a:r>
              <a:rPr sz="2000" b="1" spc="5" dirty="0">
                <a:latin typeface="Comic Sans MS" panose="030F0702030302020204" pitchFamily="66" charset="0"/>
                <a:cs typeface="Tahoma"/>
              </a:rPr>
              <a:t>Refractory </a:t>
            </a:r>
            <a:r>
              <a:rPr sz="2000" b="1" dirty="0">
                <a:latin typeface="Comic Sans MS" panose="030F0702030302020204" pitchFamily="66" charset="0"/>
                <a:cs typeface="Tahoma"/>
              </a:rPr>
              <a:t>periods </a:t>
            </a:r>
            <a:r>
              <a:rPr sz="2000" b="1" spc="-735" dirty="0">
                <a:latin typeface="Comic Sans MS" panose="030F0702030302020204" pitchFamily="66" charset="0"/>
                <a:cs typeface="Tahoma"/>
              </a:rPr>
              <a:t> </a:t>
            </a:r>
            <a:r>
              <a:rPr sz="2000" b="1" spc="-10" dirty="0">
                <a:latin typeface="Comic Sans MS" panose="030F0702030302020204" pitchFamily="66" charset="0"/>
                <a:cs typeface="Tahoma"/>
              </a:rPr>
              <a:t>last </a:t>
            </a:r>
            <a:r>
              <a:rPr sz="2000" b="1" spc="-15" dirty="0">
                <a:latin typeface="Comic Sans MS" panose="030F0702030302020204" pitchFamily="66" charset="0"/>
                <a:cs typeface="Tahoma"/>
              </a:rPr>
              <a:t>almost </a:t>
            </a:r>
            <a:r>
              <a:rPr sz="2000" b="1" dirty="0">
                <a:latin typeface="Comic Sans MS" panose="030F0702030302020204" pitchFamily="66" charset="0"/>
                <a:cs typeface="Tahoma"/>
              </a:rPr>
              <a:t>as </a:t>
            </a:r>
            <a:r>
              <a:rPr sz="2000" b="1" spc="-15" dirty="0">
                <a:latin typeface="Comic Sans MS" panose="030F0702030302020204" pitchFamily="66" charset="0"/>
                <a:cs typeface="Tahoma"/>
              </a:rPr>
              <a:t>long </a:t>
            </a:r>
            <a:r>
              <a:rPr sz="2000" b="1" spc="-735" dirty="0">
                <a:latin typeface="Comic Sans MS" panose="030F0702030302020204" pitchFamily="66" charset="0"/>
                <a:cs typeface="Tahoma"/>
              </a:rPr>
              <a:t> </a:t>
            </a:r>
            <a:r>
              <a:rPr sz="2000" b="1" dirty="0">
                <a:latin typeface="Comic Sans MS" panose="030F0702030302020204" pitchFamily="66" charset="0"/>
                <a:cs typeface="Tahoma"/>
              </a:rPr>
              <a:t>as</a:t>
            </a:r>
            <a:r>
              <a:rPr sz="2000" b="1" spc="-35" dirty="0">
                <a:latin typeface="Comic Sans MS" panose="030F0702030302020204" pitchFamily="66" charset="0"/>
                <a:cs typeface="Tahoma"/>
              </a:rPr>
              <a:t> </a:t>
            </a:r>
            <a:r>
              <a:rPr sz="2000" b="1" dirty="0">
                <a:latin typeface="Comic Sans MS" panose="030F0702030302020204" pitchFamily="66" charset="0"/>
                <a:cs typeface="Tahoma"/>
              </a:rPr>
              <a:t>contraction.</a:t>
            </a:r>
          </a:p>
          <a:p>
            <a:pPr marL="355600" marR="5080" indent="-343535">
              <a:lnSpc>
                <a:spcPct val="90000"/>
              </a:lnSpc>
              <a:spcBef>
                <a:spcPts val="565"/>
              </a:spcBef>
              <a:buClr>
                <a:srgbClr val="3333CC"/>
              </a:buClr>
              <a:buSzPct val="58333"/>
              <a:buFont typeface="Wingdings"/>
              <a:buChar char=""/>
              <a:tabLst>
                <a:tab pos="355600" algn="l"/>
                <a:tab pos="356235" algn="l"/>
              </a:tabLst>
            </a:pPr>
            <a:r>
              <a:rPr sz="2000" b="1" dirty="0">
                <a:solidFill>
                  <a:srgbClr val="FF0000"/>
                </a:solidFill>
                <a:latin typeface="Comic Sans MS" panose="030F0702030302020204" pitchFamily="66" charset="0"/>
                <a:cs typeface="Tahoma"/>
              </a:rPr>
              <a:t>Myocardial </a:t>
            </a:r>
            <a:r>
              <a:rPr sz="2000" b="1" spc="-5" dirty="0">
                <a:solidFill>
                  <a:srgbClr val="FF0000"/>
                </a:solidFill>
                <a:latin typeface="Comic Sans MS" panose="030F0702030302020204" pitchFamily="66" charset="0"/>
                <a:cs typeface="Tahoma"/>
              </a:rPr>
              <a:t>muscle </a:t>
            </a:r>
            <a:r>
              <a:rPr sz="2000" b="1" dirty="0">
                <a:solidFill>
                  <a:srgbClr val="FF0000"/>
                </a:solidFill>
                <a:latin typeface="Comic Sans MS" panose="030F0702030302020204" pitchFamily="66" charset="0"/>
                <a:cs typeface="Tahoma"/>
              </a:rPr>
              <a:t> cannot </a:t>
            </a:r>
            <a:r>
              <a:rPr sz="2000" b="1" spc="10" dirty="0">
                <a:solidFill>
                  <a:srgbClr val="FF0000"/>
                </a:solidFill>
                <a:latin typeface="Comic Sans MS" panose="030F0702030302020204" pitchFamily="66" charset="0"/>
                <a:cs typeface="Tahoma"/>
              </a:rPr>
              <a:t>be </a:t>
            </a:r>
            <a:r>
              <a:rPr sz="2000" b="1" spc="15" dirty="0">
                <a:solidFill>
                  <a:srgbClr val="FF0000"/>
                </a:solidFill>
                <a:latin typeface="Comic Sans MS" panose="030F0702030302020204" pitchFamily="66" charset="0"/>
                <a:cs typeface="Tahoma"/>
              </a:rPr>
              <a:t> </a:t>
            </a:r>
            <a:r>
              <a:rPr sz="2000" b="1" spc="-5" dirty="0">
                <a:solidFill>
                  <a:srgbClr val="FF0000"/>
                </a:solidFill>
                <a:latin typeface="Comic Sans MS" panose="030F0702030302020204" pitchFamily="66" charset="0"/>
                <a:cs typeface="Tahoma"/>
              </a:rPr>
              <a:t>stimulated </a:t>
            </a:r>
            <a:r>
              <a:rPr sz="2000" b="1" spc="5" dirty="0">
                <a:solidFill>
                  <a:srgbClr val="FF0000"/>
                </a:solidFill>
                <a:latin typeface="Comic Sans MS" panose="030F0702030302020204" pitchFamily="66" charset="0"/>
                <a:cs typeface="Tahoma"/>
              </a:rPr>
              <a:t>to </a:t>
            </a:r>
            <a:r>
              <a:rPr sz="2000" b="1" spc="10" dirty="0">
                <a:solidFill>
                  <a:srgbClr val="FF0000"/>
                </a:solidFill>
                <a:latin typeface="Comic Sans MS" panose="030F0702030302020204" pitchFamily="66" charset="0"/>
                <a:cs typeface="Tahoma"/>
              </a:rPr>
              <a:t> </a:t>
            </a:r>
            <a:r>
              <a:rPr sz="2000" b="1" spc="5" dirty="0">
                <a:solidFill>
                  <a:srgbClr val="FF0000"/>
                </a:solidFill>
                <a:latin typeface="Comic Sans MS" panose="030F0702030302020204" pitchFamily="66" charset="0"/>
                <a:cs typeface="Tahoma"/>
              </a:rPr>
              <a:t>contract</a:t>
            </a:r>
            <a:r>
              <a:rPr sz="2000" b="1" spc="-170" dirty="0">
                <a:solidFill>
                  <a:srgbClr val="FF0000"/>
                </a:solidFill>
                <a:latin typeface="Comic Sans MS" panose="030F0702030302020204" pitchFamily="66" charset="0"/>
                <a:cs typeface="Tahoma"/>
              </a:rPr>
              <a:t> </a:t>
            </a:r>
            <a:r>
              <a:rPr sz="2000" b="1" dirty="0">
                <a:solidFill>
                  <a:srgbClr val="FF0000"/>
                </a:solidFill>
                <a:latin typeface="Comic Sans MS" panose="030F0702030302020204" pitchFamily="66" charset="0"/>
                <a:cs typeface="Tahoma"/>
              </a:rPr>
              <a:t>again</a:t>
            </a:r>
            <a:r>
              <a:rPr sz="2000" b="1" spc="-30" dirty="0">
                <a:solidFill>
                  <a:srgbClr val="FF0000"/>
                </a:solidFill>
                <a:latin typeface="Comic Sans MS" panose="030F0702030302020204" pitchFamily="66" charset="0"/>
                <a:cs typeface="Tahoma"/>
              </a:rPr>
              <a:t> </a:t>
            </a:r>
            <a:r>
              <a:rPr sz="2000" b="1" dirty="0">
                <a:solidFill>
                  <a:srgbClr val="FF0000"/>
                </a:solidFill>
                <a:latin typeface="Comic Sans MS" panose="030F0702030302020204" pitchFamily="66" charset="0"/>
                <a:cs typeface="Tahoma"/>
              </a:rPr>
              <a:t>until </a:t>
            </a:r>
            <a:r>
              <a:rPr sz="2000" b="1" spc="-735" dirty="0">
                <a:solidFill>
                  <a:srgbClr val="FF0000"/>
                </a:solidFill>
                <a:latin typeface="Comic Sans MS" panose="030F0702030302020204" pitchFamily="66" charset="0"/>
                <a:cs typeface="Tahoma"/>
              </a:rPr>
              <a:t> </a:t>
            </a:r>
            <a:r>
              <a:rPr sz="2000" b="1" spc="-15" dirty="0">
                <a:solidFill>
                  <a:srgbClr val="FF0000"/>
                </a:solidFill>
                <a:latin typeface="Comic Sans MS" panose="030F0702030302020204" pitchFamily="66" charset="0"/>
                <a:cs typeface="Tahoma"/>
              </a:rPr>
              <a:t>it</a:t>
            </a:r>
            <a:r>
              <a:rPr sz="2000" b="1" spc="10" dirty="0">
                <a:solidFill>
                  <a:srgbClr val="FF0000"/>
                </a:solidFill>
                <a:latin typeface="Comic Sans MS" panose="030F0702030302020204" pitchFamily="66" charset="0"/>
                <a:cs typeface="Tahoma"/>
              </a:rPr>
              <a:t> </a:t>
            </a:r>
            <a:r>
              <a:rPr sz="2000" b="1" spc="5" dirty="0">
                <a:solidFill>
                  <a:srgbClr val="FF0000"/>
                </a:solidFill>
                <a:latin typeface="Comic Sans MS" panose="030F0702030302020204" pitchFamily="66" charset="0"/>
                <a:cs typeface="Tahoma"/>
              </a:rPr>
              <a:t>has</a:t>
            </a:r>
            <a:r>
              <a:rPr sz="2000" b="1" spc="-35" dirty="0">
                <a:solidFill>
                  <a:srgbClr val="FF0000"/>
                </a:solidFill>
                <a:latin typeface="Comic Sans MS" panose="030F0702030302020204" pitchFamily="66" charset="0"/>
                <a:cs typeface="Tahoma"/>
              </a:rPr>
              <a:t> </a:t>
            </a:r>
            <a:r>
              <a:rPr sz="2000" b="1" spc="5" dirty="0">
                <a:solidFill>
                  <a:srgbClr val="FF0000"/>
                </a:solidFill>
                <a:latin typeface="Comic Sans MS" panose="030F0702030302020204" pitchFamily="66" charset="0"/>
                <a:cs typeface="Tahoma"/>
              </a:rPr>
              <a:t>relaxed.</a:t>
            </a:r>
            <a:endParaRPr sz="2000" b="1" dirty="0">
              <a:latin typeface="Comic Sans MS" panose="030F0702030302020204" pitchFamily="66" charset="0"/>
              <a:cs typeface="Tahoma"/>
            </a:endParaRPr>
          </a:p>
          <a:p>
            <a:pPr marL="355600" indent="-343535">
              <a:lnSpc>
                <a:spcPts val="2290"/>
              </a:lnSpc>
              <a:spcBef>
                <a:spcPts val="220"/>
              </a:spcBef>
              <a:buClr>
                <a:srgbClr val="3333CC"/>
              </a:buClr>
              <a:buSzPct val="60000"/>
              <a:buFont typeface="Wingdings"/>
              <a:buChar char=""/>
              <a:tabLst>
                <a:tab pos="355600" algn="l"/>
                <a:tab pos="356235" algn="l"/>
              </a:tabLst>
            </a:pPr>
            <a:r>
              <a:rPr sz="2000" b="1" spc="10" dirty="0">
                <a:solidFill>
                  <a:srgbClr val="FF0000"/>
                </a:solidFill>
                <a:latin typeface="Comic Sans MS" panose="030F0702030302020204" pitchFamily="66" charset="0"/>
                <a:cs typeface="Tahoma"/>
              </a:rPr>
              <a:t>S</a:t>
            </a:r>
            <a:r>
              <a:rPr sz="2000" b="1" dirty="0">
                <a:solidFill>
                  <a:srgbClr val="FF0000"/>
                </a:solidFill>
                <a:latin typeface="Comic Sans MS" panose="030F0702030302020204" pitchFamily="66" charset="0"/>
                <a:cs typeface="Tahoma"/>
              </a:rPr>
              <a:t>u</a:t>
            </a:r>
            <a:r>
              <a:rPr sz="2000" b="1" spc="40" dirty="0">
                <a:solidFill>
                  <a:srgbClr val="FF0000"/>
                </a:solidFill>
                <a:latin typeface="Comic Sans MS" panose="030F0702030302020204" pitchFamily="66" charset="0"/>
                <a:cs typeface="Tahoma"/>
              </a:rPr>
              <a:t>mm</a:t>
            </a:r>
            <a:r>
              <a:rPr sz="2000" b="1" spc="-5" dirty="0">
                <a:solidFill>
                  <a:srgbClr val="FF0000"/>
                </a:solidFill>
                <a:latin typeface="Comic Sans MS" panose="030F0702030302020204" pitchFamily="66" charset="0"/>
                <a:cs typeface="Tahoma"/>
              </a:rPr>
              <a:t>a</a:t>
            </a:r>
            <a:r>
              <a:rPr sz="2000" b="1" dirty="0">
                <a:solidFill>
                  <a:srgbClr val="FF0000"/>
                </a:solidFill>
                <a:latin typeface="Comic Sans MS" panose="030F0702030302020204" pitchFamily="66" charset="0"/>
                <a:cs typeface="Tahoma"/>
              </a:rPr>
              <a:t>t</a:t>
            </a:r>
            <a:r>
              <a:rPr sz="2000" b="1" spc="-15" dirty="0">
                <a:solidFill>
                  <a:srgbClr val="FF0000"/>
                </a:solidFill>
                <a:latin typeface="Comic Sans MS" panose="030F0702030302020204" pitchFamily="66" charset="0"/>
                <a:cs typeface="Tahoma"/>
              </a:rPr>
              <a:t>i</a:t>
            </a:r>
            <a:r>
              <a:rPr sz="2000" b="1" spc="30" dirty="0">
                <a:solidFill>
                  <a:srgbClr val="FF0000"/>
                </a:solidFill>
                <a:latin typeface="Comic Sans MS" panose="030F0702030302020204" pitchFamily="66" charset="0"/>
                <a:cs typeface="Tahoma"/>
              </a:rPr>
              <a:t>o</a:t>
            </a:r>
            <a:r>
              <a:rPr sz="2000" b="1" spc="15" dirty="0">
                <a:solidFill>
                  <a:srgbClr val="FF0000"/>
                </a:solidFill>
                <a:latin typeface="Comic Sans MS" panose="030F0702030302020204" pitchFamily="66" charset="0"/>
                <a:cs typeface="Tahoma"/>
              </a:rPr>
              <a:t>n</a:t>
            </a:r>
            <a:r>
              <a:rPr sz="2000" b="1" spc="-185" dirty="0">
                <a:solidFill>
                  <a:srgbClr val="FF0000"/>
                </a:solidFill>
                <a:latin typeface="Comic Sans MS" panose="030F0702030302020204" pitchFamily="66" charset="0"/>
                <a:cs typeface="Tahoma"/>
              </a:rPr>
              <a:t> </a:t>
            </a:r>
            <a:r>
              <a:rPr sz="2000" b="1" spc="-30" dirty="0">
                <a:solidFill>
                  <a:srgbClr val="FF0000"/>
                </a:solidFill>
                <a:latin typeface="Comic Sans MS" panose="030F0702030302020204" pitchFamily="66" charset="0"/>
                <a:cs typeface="Tahoma"/>
              </a:rPr>
              <a:t>c</a:t>
            </a:r>
            <a:r>
              <a:rPr sz="2000" b="1" spc="-5" dirty="0">
                <a:solidFill>
                  <a:srgbClr val="FF0000"/>
                </a:solidFill>
                <a:latin typeface="Comic Sans MS" panose="030F0702030302020204" pitchFamily="66" charset="0"/>
                <a:cs typeface="Tahoma"/>
              </a:rPr>
              <a:t>a</a:t>
            </a:r>
            <a:r>
              <a:rPr sz="2000" b="1" spc="5" dirty="0">
                <a:solidFill>
                  <a:srgbClr val="FF0000"/>
                </a:solidFill>
                <a:latin typeface="Comic Sans MS" panose="030F0702030302020204" pitchFamily="66" charset="0"/>
                <a:cs typeface="Tahoma"/>
              </a:rPr>
              <a:t>nn</a:t>
            </a:r>
            <a:r>
              <a:rPr sz="2000" b="1" spc="30" dirty="0">
                <a:solidFill>
                  <a:srgbClr val="FF0000"/>
                </a:solidFill>
                <a:latin typeface="Comic Sans MS" panose="030F0702030302020204" pitchFamily="66" charset="0"/>
                <a:cs typeface="Tahoma"/>
              </a:rPr>
              <a:t>o</a:t>
            </a:r>
            <a:r>
              <a:rPr sz="2000" b="1" spc="5" dirty="0">
                <a:solidFill>
                  <a:srgbClr val="FF0000"/>
                </a:solidFill>
                <a:latin typeface="Comic Sans MS" panose="030F0702030302020204" pitchFamily="66" charset="0"/>
                <a:cs typeface="Tahoma"/>
              </a:rPr>
              <a:t>t</a:t>
            </a:r>
            <a:endParaRPr sz="2000" b="1" dirty="0">
              <a:latin typeface="Comic Sans MS" panose="030F0702030302020204" pitchFamily="66" charset="0"/>
              <a:cs typeface="Tahoma"/>
            </a:endParaRPr>
          </a:p>
          <a:p>
            <a:pPr marL="355600">
              <a:lnSpc>
                <a:spcPts val="2290"/>
              </a:lnSpc>
            </a:pPr>
            <a:r>
              <a:rPr sz="2000" b="1" dirty="0">
                <a:solidFill>
                  <a:srgbClr val="FF0000"/>
                </a:solidFill>
                <a:latin typeface="Comic Sans MS" panose="030F0702030302020204" pitchFamily="66" charset="0"/>
                <a:cs typeface="Tahoma"/>
              </a:rPr>
              <a:t>occur.</a:t>
            </a:r>
            <a:endParaRPr sz="2000" b="1" dirty="0">
              <a:latin typeface="Comic Sans MS" panose="030F0702030302020204" pitchFamily="66" charset="0"/>
              <a:cs typeface="Tahoma"/>
            </a:endParaRPr>
          </a:p>
        </p:txBody>
      </p:sp>
      <p:pic>
        <p:nvPicPr>
          <p:cNvPr id="4" name="object 4"/>
          <p:cNvPicPr/>
          <p:nvPr/>
        </p:nvPicPr>
        <p:blipFill>
          <a:blip r:embed="rId2"/>
          <a:stretch>
            <a:fillRect/>
          </a:stretch>
        </p:blipFill>
        <p:spPr>
          <a:xfrm>
            <a:off x="3352800" y="1772816"/>
            <a:ext cx="5791200" cy="473275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333500" y="260648"/>
            <a:ext cx="7810500" cy="4517002"/>
            <a:chOff x="1333500" y="190500"/>
            <a:chExt cx="7810500" cy="5451246"/>
          </a:xfrm>
        </p:grpSpPr>
        <p:pic>
          <p:nvPicPr>
            <p:cNvPr id="4" name="object 4"/>
            <p:cNvPicPr/>
            <p:nvPr/>
          </p:nvPicPr>
          <p:blipFill>
            <a:blip r:embed="rId2"/>
            <a:stretch>
              <a:fillRect/>
            </a:stretch>
          </p:blipFill>
          <p:spPr>
            <a:xfrm>
              <a:off x="4724399" y="1981200"/>
              <a:ext cx="4415181" cy="3660546"/>
            </a:xfrm>
            <a:prstGeom prst="rect">
              <a:avLst/>
            </a:prstGeom>
          </p:spPr>
        </p:pic>
        <p:sp>
          <p:nvSpPr>
            <p:cNvPr id="5" name="object 5"/>
            <p:cNvSpPr/>
            <p:nvPr/>
          </p:nvSpPr>
          <p:spPr>
            <a:xfrm>
              <a:off x="4500626" y="1452499"/>
              <a:ext cx="228600" cy="2362200"/>
            </a:xfrm>
            <a:custGeom>
              <a:avLst/>
              <a:gdLst/>
              <a:ahLst/>
              <a:cxnLst/>
              <a:rect l="l" t="t" r="r" b="b"/>
              <a:pathLst>
                <a:path w="228600" h="2362200">
                  <a:moveTo>
                    <a:pt x="228600" y="0"/>
                  </a:moveTo>
                  <a:lnTo>
                    <a:pt x="0" y="0"/>
                  </a:lnTo>
                  <a:lnTo>
                    <a:pt x="0" y="2362200"/>
                  </a:lnTo>
                  <a:lnTo>
                    <a:pt x="228600" y="2362200"/>
                  </a:lnTo>
                  <a:lnTo>
                    <a:pt x="228600" y="0"/>
                  </a:lnTo>
                  <a:close/>
                </a:path>
              </a:pathLst>
            </a:custGeom>
            <a:solidFill>
              <a:srgbClr val="FFFFFF"/>
            </a:solid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6" name="object 6"/>
            <p:cNvSpPr/>
            <p:nvPr/>
          </p:nvSpPr>
          <p:spPr>
            <a:xfrm>
              <a:off x="4500626" y="1452499"/>
              <a:ext cx="228600" cy="2362200"/>
            </a:xfrm>
            <a:custGeom>
              <a:avLst/>
              <a:gdLst/>
              <a:ahLst/>
              <a:cxnLst/>
              <a:rect l="l" t="t" r="r" b="b"/>
              <a:pathLst>
                <a:path w="228600" h="2362200">
                  <a:moveTo>
                    <a:pt x="0" y="2362200"/>
                  </a:moveTo>
                  <a:lnTo>
                    <a:pt x="228600" y="2362200"/>
                  </a:lnTo>
                  <a:lnTo>
                    <a:pt x="228600" y="0"/>
                  </a:lnTo>
                  <a:lnTo>
                    <a:pt x="0" y="0"/>
                  </a:lnTo>
                  <a:lnTo>
                    <a:pt x="0" y="2362200"/>
                  </a:lnTo>
                  <a:close/>
                </a:path>
              </a:pathLst>
            </a:custGeom>
            <a:ln w="9534">
              <a:solidFill>
                <a:srgbClr val="FFFFFF"/>
              </a:solidFill>
            </a:ln>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pic>
          <p:nvPicPr>
            <p:cNvPr id="7" name="object 7"/>
            <p:cNvPicPr/>
            <p:nvPr/>
          </p:nvPicPr>
          <p:blipFill>
            <a:blip r:embed="rId3"/>
            <a:stretch>
              <a:fillRect/>
            </a:stretch>
          </p:blipFill>
          <p:spPr>
            <a:xfrm>
              <a:off x="1333500" y="190500"/>
              <a:ext cx="7810500" cy="1447800"/>
            </a:xfrm>
            <a:prstGeom prst="rect">
              <a:avLst/>
            </a:prstGeom>
          </p:spPr>
        </p:pic>
      </p:grpSp>
      <p:sp>
        <p:nvSpPr>
          <p:cNvPr id="8" name="object 8"/>
          <p:cNvSpPr txBox="1"/>
          <p:nvPr/>
        </p:nvSpPr>
        <p:spPr>
          <a:xfrm>
            <a:off x="528859" y="5061783"/>
            <a:ext cx="8631580" cy="767518"/>
          </a:xfrm>
          <a:prstGeom prst="rect">
            <a:avLst/>
          </a:prstGeom>
        </p:spPr>
        <p:txBody>
          <a:bodyPr vert="horz" wrap="square" lIns="0" tIns="1587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93675" indent="-180975">
              <a:lnSpc>
                <a:spcPct val="100000"/>
              </a:lnSpc>
              <a:spcBef>
                <a:spcPts val="125"/>
              </a:spcBef>
              <a:buChar char="•"/>
              <a:tabLst>
                <a:tab pos="193675" algn="l"/>
              </a:tabLst>
            </a:pPr>
            <a:r>
              <a:rPr sz="1600" b="1" spc="-25" dirty="0">
                <a:latin typeface="Calibri" panose="020F0502020204030204" pitchFamily="34" charset="0"/>
                <a:cs typeface="Times New Roman"/>
              </a:rPr>
              <a:t>The</a:t>
            </a:r>
            <a:r>
              <a:rPr sz="1600" b="1" spc="114" dirty="0">
                <a:latin typeface="Calibri" panose="020F0502020204030204" pitchFamily="34" charset="0"/>
                <a:cs typeface="Times New Roman"/>
              </a:rPr>
              <a:t> </a:t>
            </a:r>
            <a:r>
              <a:rPr sz="1600" b="1" spc="5" dirty="0">
                <a:latin typeface="Calibri" panose="020F0502020204030204" pitchFamily="34" charset="0"/>
                <a:cs typeface="Times New Roman"/>
              </a:rPr>
              <a:t>refractory</a:t>
            </a:r>
            <a:r>
              <a:rPr sz="1600" b="1" spc="185" dirty="0">
                <a:latin typeface="Calibri" panose="020F0502020204030204" pitchFamily="34" charset="0"/>
                <a:cs typeface="Times New Roman"/>
              </a:rPr>
              <a:t> </a:t>
            </a:r>
            <a:r>
              <a:rPr sz="1600" b="1" spc="5" dirty="0">
                <a:latin typeface="Calibri" panose="020F0502020204030204" pitchFamily="34" charset="0"/>
                <a:cs typeface="Times New Roman"/>
              </a:rPr>
              <a:t>period</a:t>
            </a:r>
            <a:r>
              <a:rPr sz="1600" b="1" spc="105" dirty="0">
                <a:latin typeface="Calibri" panose="020F0502020204030204" pitchFamily="34" charset="0"/>
                <a:cs typeface="Times New Roman"/>
              </a:rPr>
              <a:t> </a:t>
            </a:r>
            <a:r>
              <a:rPr sz="1600" b="1" spc="10" dirty="0">
                <a:latin typeface="Calibri" panose="020F0502020204030204" pitchFamily="34" charset="0"/>
                <a:cs typeface="Times New Roman"/>
              </a:rPr>
              <a:t>is</a:t>
            </a:r>
            <a:r>
              <a:rPr sz="1600" b="1" spc="55" dirty="0">
                <a:latin typeface="Calibri" panose="020F0502020204030204" pitchFamily="34" charset="0"/>
                <a:cs typeface="Times New Roman"/>
              </a:rPr>
              <a:t> </a:t>
            </a:r>
            <a:r>
              <a:rPr sz="1600" b="1" spc="5" dirty="0">
                <a:latin typeface="Calibri" panose="020F0502020204030204" pitchFamily="34" charset="0"/>
                <a:cs typeface="Times New Roman"/>
              </a:rPr>
              <a:t>short</a:t>
            </a:r>
            <a:r>
              <a:rPr sz="1600" b="1" spc="85" dirty="0">
                <a:latin typeface="Calibri" panose="020F0502020204030204" pitchFamily="34" charset="0"/>
                <a:cs typeface="Times New Roman"/>
              </a:rPr>
              <a:t> </a:t>
            </a:r>
            <a:r>
              <a:rPr sz="1600" b="1" spc="15" dirty="0">
                <a:latin typeface="Calibri" panose="020F0502020204030204" pitchFamily="34" charset="0"/>
                <a:cs typeface="Times New Roman"/>
              </a:rPr>
              <a:t>in</a:t>
            </a:r>
            <a:r>
              <a:rPr sz="1600" b="1" spc="30" dirty="0">
                <a:latin typeface="Calibri" panose="020F0502020204030204" pitchFamily="34" charset="0"/>
                <a:cs typeface="Times New Roman"/>
              </a:rPr>
              <a:t> </a:t>
            </a:r>
            <a:r>
              <a:rPr sz="1600" b="1" spc="-5" dirty="0">
                <a:latin typeface="Calibri" panose="020F0502020204030204" pitchFamily="34" charset="0"/>
                <a:cs typeface="Times New Roman"/>
              </a:rPr>
              <a:t>skeletal</a:t>
            </a:r>
            <a:r>
              <a:rPr sz="1600" b="1" spc="229" dirty="0">
                <a:latin typeface="Calibri" panose="020F0502020204030204" pitchFamily="34" charset="0"/>
                <a:cs typeface="Times New Roman"/>
              </a:rPr>
              <a:t> </a:t>
            </a:r>
            <a:r>
              <a:rPr sz="1600" b="1" dirty="0">
                <a:latin typeface="Calibri" panose="020F0502020204030204" pitchFamily="34" charset="0"/>
                <a:cs typeface="Times New Roman"/>
              </a:rPr>
              <a:t>muscle,</a:t>
            </a:r>
            <a:r>
              <a:rPr sz="1600" b="1" spc="125" dirty="0">
                <a:latin typeface="Calibri" panose="020F0502020204030204" pitchFamily="34" charset="0"/>
                <a:cs typeface="Times New Roman"/>
              </a:rPr>
              <a:t> </a:t>
            </a:r>
            <a:r>
              <a:rPr sz="1600" b="1" spc="10" dirty="0">
                <a:latin typeface="Calibri" panose="020F0502020204030204" pitchFamily="34" charset="0"/>
                <a:cs typeface="Times New Roman"/>
              </a:rPr>
              <a:t>but</a:t>
            </a:r>
            <a:r>
              <a:rPr sz="1600" b="1" spc="80" dirty="0">
                <a:latin typeface="Calibri" panose="020F0502020204030204" pitchFamily="34" charset="0"/>
                <a:cs typeface="Times New Roman"/>
              </a:rPr>
              <a:t> </a:t>
            </a:r>
            <a:r>
              <a:rPr sz="1600" b="1" spc="-5" dirty="0">
                <a:latin typeface="Calibri" panose="020F0502020204030204" pitchFamily="34" charset="0"/>
                <a:cs typeface="Times New Roman"/>
              </a:rPr>
              <a:t>very</a:t>
            </a:r>
            <a:r>
              <a:rPr sz="1600" b="1" spc="110" dirty="0">
                <a:latin typeface="Calibri" panose="020F0502020204030204" pitchFamily="34" charset="0"/>
                <a:cs typeface="Times New Roman"/>
              </a:rPr>
              <a:t> </a:t>
            </a:r>
            <a:r>
              <a:rPr sz="1600" b="1" spc="10" dirty="0">
                <a:latin typeface="Calibri" panose="020F0502020204030204" pitchFamily="34" charset="0"/>
                <a:cs typeface="Times New Roman"/>
              </a:rPr>
              <a:t>long</a:t>
            </a:r>
            <a:r>
              <a:rPr sz="1600" b="1" spc="105" dirty="0">
                <a:latin typeface="Calibri" panose="020F0502020204030204" pitchFamily="34" charset="0"/>
                <a:cs typeface="Times New Roman"/>
              </a:rPr>
              <a:t> </a:t>
            </a:r>
            <a:r>
              <a:rPr sz="1600" b="1" spc="15" dirty="0">
                <a:latin typeface="Calibri" panose="020F0502020204030204" pitchFamily="34" charset="0"/>
                <a:cs typeface="Times New Roman"/>
              </a:rPr>
              <a:t>in</a:t>
            </a:r>
            <a:r>
              <a:rPr sz="1600" b="1" spc="30" dirty="0">
                <a:latin typeface="Calibri" panose="020F0502020204030204" pitchFamily="34" charset="0"/>
                <a:cs typeface="Times New Roman"/>
              </a:rPr>
              <a:t> </a:t>
            </a:r>
            <a:r>
              <a:rPr sz="1600" b="1" spc="-5" dirty="0">
                <a:latin typeface="Calibri" panose="020F0502020204030204" pitchFamily="34" charset="0"/>
                <a:cs typeface="Times New Roman"/>
              </a:rPr>
              <a:t>cardiac</a:t>
            </a:r>
            <a:r>
              <a:rPr sz="1600" b="1" spc="200" dirty="0">
                <a:latin typeface="Calibri" panose="020F0502020204030204" pitchFamily="34" charset="0"/>
                <a:cs typeface="Times New Roman"/>
              </a:rPr>
              <a:t> </a:t>
            </a:r>
            <a:r>
              <a:rPr sz="1600" b="1" dirty="0">
                <a:latin typeface="Calibri" panose="020F0502020204030204" pitchFamily="34" charset="0"/>
                <a:cs typeface="Times New Roman"/>
              </a:rPr>
              <a:t>muscle.</a:t>
            </a:r>
          </a:p>
          <a:p>
            <a:pPr marL="193675" indent="-180975">
              <a:lnSpc>
                <a:spcPct val="100000"/>
              </a:lnSpc>
              <a:spcBef>
                <a:spcPts val="20"/>
              </a:spcBef>
              <a:buChar char="•"/>
              <a:tabLst>
                <a:tab pos="193675" algn="l"/>
              </a:tabLst>
            </a:pPr>
            <a:r>
              <a:rPr sz="1600" b="1" spc="-15" dirty="0">
                <a:solidFill>
                  <a:srgbClr val="FF0000"/>
                </a:solidFill>
                <a:latin typeface="Calibri" panose="020F0502020204030204" pitchFamily="34" charset="0"/>
                <a:cs typeface="Times New Roman"/>
              </a:rPr>
              <a:t>This</a:t>
            </a:r>
            <a:r>
              <a:rPr sz="1600" b="1" spc="125" dirty="0">
                <a:solidFill>
                  <a:srgbClr val="FF0000"/>
                </a:solidFill>
                <a:latin typeface="Calibri" panose="020F0502020204030204" pitchFamily="34" charset="0"/>
                <a:cs typeface="Times New Roman"/>
              </a:rPr>
              <a:t> </a:t>
            </a:r>
            <a:r>
              <a:rPr sz="1600" b="1" spc="-10" dirty="0">
                <a:solidFill>
                  <a:srgbClr val="FF0000"/>
                </a:solidFill>
                <a:latin typeface="Calibri" panose="020F0502020204030204" pitchFamily="34" charset="0"/>
                <a:cs typeface="Times New Roman"/>
              </a:rPr>
              <a:t>means</a:t>
            </a:r>
            <a:r>
              <a:rPr sz="1600" b="1" spc="210" dirty="0">
                <a:solidFill>
                  <a:srgbClr val="FF0000"/>
                </a:solidFill>
                <a:latin typeface="Calibri" panose="020F0502020204030204" pitchFamily="34" charset="0"/>
                <a:cs typeface="Times New Roman"/>
              </a:rPr>
              <a:t> </a:t>
            </a:r>
            <a:r>
              <a:rPr sz="1600" b="1" spc="-5" dirty="0">
                <a:solidFill>
                  <a:srgbClr val="FF0000"/>
                </a:solidFill>
                <a:latin typeface="Calibri" panose="020F0502020204030204" pitchFamily="34" charset="0"/>
                <a:cs typeface="Times New Roman"/>
              </a:rPr>
              <a:t>that</a:t>
            </a:r>
            <a:r>
              <a:rPr sz="1600" b="1" spc="155" dirty="0">
                <a:solidFill>
                  <a:srgbClr val="FF0000"/>
                </a:solidFill>
                <a:latin typeface="Calibri" panose="020F0502020204030204" pitchFamily="34" charset="0"/>
                <a:cs typeface="Times New Roman"/>
              </a:rPr>
              <a:t> </a:t>
            </a:r>
            <a:r>
              <a:rPr sz="1600" b="1" spc="-5" dirty="0">
                <a:solidFill>
                  <a:srgbClr val="FF0000"/>
                </a:solidFill>
                <a:latin typeface="Calibri" panose="020F0502020204030204" pitchFamily="34" charset="0"/>
                <a:cs typeface="Times New Roman"/>
              </a:rPr>
              <a:t>skeletal</a:t>
            </a:r>
            <a:r>
              <a:rPr sz="1600" b="1" spc="225" dirty="0">
                <a:solidFill>
                  <a:srgbClr val="FF0000"/>
                </a:solidFill>
                <a:latin typeface="Calibri" panose="020F0502020204030204" pitchFamily="34" charset="0"/>
                <a:cs typeface="Times New Roman"/>
              </a:rPr>
              <a:t> </a:t>
            </a:r>
            <a:r>
              <a:rPr sz="1600" b="1" spc="5" dirty="0">
                <a:solidFill>
                  <a:srgbClr val="FF0000"/>
                </a:solidFill>
                <a:latin typeface="Calibri" panose="020F0502020204030204" pitchFamily="34" charset="0"/>
                <a:cs typeface="Times New Roman"/>
              </a:rPr>
              <a:t>muscle</a:t>
            </a:r>
            <a:r>
              <a:rPr sz="1600" b="1" spc="114" dirty="0">
                <a:solidFill>
                  <a:srgbClr val="FF0000"/>
                </a:solidFill>
                <a:latin typeface="Calibri" panose="020F0502020204030204" pitchFamily="34" charset="0"/>
                <a:cs typeface="Times New Roman"/>
              </a:rPr>
              <a:t> </a:t>
            </a:r>
            <a:r>
              <a:rPr sz="1600" b="1" spc="-5" dirty="0">
                <a:solidFill>
                  <a:srgbClr val="FF0000"/>
                </a:solidFill>
                <a:latin typeface="Calibri" panose="020F0502020204030204" pitchFamily="34" charset="0"/>
                <a:cs typeface="Times New Roman"/>
              </a:rPr>
              <a:t>can</a:t>
            </a:r>
            <a:r>
              <a:rPr sz="1600" b="1" spc="105" dirty="0">
                <a:solidFill>
                  <a:srgbClr val="FF0000"/>
                </a:solidFill>
                <a:latin typeface="Calibri" panose="020F0502020204030204" pitchFamily="34" charset="0"/>
                <a:cs typeface="Times New Roman"/>
              </a:rPr>
              <a:t> </a:t>
            </a:r>
            <a:r>
              <a:rPr sz="1600" b="1" spc="-5" dirty="0">
                <a:solidFill>
                  <a:srgbClr val="FF0000"/>
                </a:solidFill>
                <a:latin typeface="Calibri" panose="020F0502020204030204" pitchFamily="34" charset="0"/>
                <a:cs typeface="Times New Roman"/>
              </a:rPr>
              <a:t>undergo</a:t>
            </a:r>
            <a:r>
              <a:rPr sz="1600" b="1" spc="180" dirty="0">
                <a:solidFill>
                  <a:srgbClr val="FF0000"/>
                </a:solidFill>
                <a:latin typeface="Calibri" panose="020F0502020204030204" pitchFamily="34" charset="0"/>
                <a:cs typeface="Times New Roman"/>
              </a:rPr>
              <a:t> </a:t>
            </a:r>
            <a:r>
              <a:rPr sz="1600" b="1" spc="10" dirty="0">
                <a:solidFill>
                  <a:srgbClr val="FF0000"/>
                </a:solidFill>
                <a:latin typeface="Calibri" panose="020F0502020204030204" pitchFamily="34" charset="0"/>
                <a:cs typeface="Times New Roman"/>
              </a:rPr>
              <a:t>summation</a:t>
            </a:r>
            <a:r>
              <a:rPr sz="1600" b="1" spc="100" dirty="0">
                <a:solidFill>
                  <a:srgbClr val="FF0000"/>
                </a:solidFill>
                <a:latin typeface="Calibri" panose="020F0502020204030204" pitchFamily="34" charset="0"/>
                <a:cs typeface="Times New Roman"/>
              </a:rPr>
              <a:t> </a:t>
            </a:r>
            <a:r>
              <a:rPr sz="1600" b="1" spc="-10" dirty="0">
                <a:solidFill>
                  <a:srgbClr val="FF0000"/>
                </a:solidFill>
                <a:latin typeface="Calibri" panose="020F0502020204030204" pitchFamily="34" charset="0"/>
                <a:cs typeface="Times New Roman"/>
              </a:rPr>
              <a:t>and</a:t>
            </a:r>
            <a:r>
              <a:rPr sz="1600" b="1" spc="105" dirty="0">
                <a:solidFill>
                  <a:srgbClr val="FF0000"/>
                </a:solidFill>
                <a:latin typeface="Calibri" panose="020F0502020204030204" pitchFamily="34" charset="0"/>
                <a:cs typeface="Times New Roman"/>
              </a:rPr>
              <a:t> </a:t>
            </a:r>
            <a:r>
              <a:rPr sz="1600" b="1" dirty="0">
                <a:solidFill>
                  <a:srgbClr val="FF0000"/>
                </a:solidFill>
                <a:latin typeface="Calibri" panose="020F0502020204030204" pitchFamily="34" charset="0"/>
                <a:cs typeface="Times New Roman"/>
              </a:rPr>
              <a:t>tetanus,</a:t>
            </a:r>
            <a:r>
              <a:rPr sz="1600" b="1" spc="200" dirty="0">
                <a:solidFill>
                  <a:srgbClr val="FF0000"/>
                </a:solidFill>
                <a:latin typeface="Calibri" panose="020F0502020204030204" pitchFamily="34" charset="0"/>
                <a:cs typeface="Times New Roman"/>
              </a:rPr>
              <a:t> </a:t>
            </a:r>
            <a:r>
              <a:rPr sz="1600" b="1" dirty="0">
                <a:solidFill>
                  <a:srgbClr val="FF0000"/>
                </a:solidFill>
                <a:latin typeface="Calibri" panose="020F0502020204030204" pitchFamily="34" charset="0"/>
                <a:cs typeface="Times New Roman"/>
              </a:rPr>
              <a:t>via</a:t>
            </a:r>
            <a:r>
              <a:rPr sz="1600" b="1" spc="40" dirty="0">
                <a:solidFill>
                  <a:srgbClr val="FF0000"/>
                </a:solidFill>
                <a:latin typeface="Calibri" panose="020F0502020204030204" pitchFamily="34" charset="0"/>
                <a:cs typeface="Times New Roman"/>
              </a:rPr>
              <a:t> </a:t>
            </a:r>
            <a:r>
              <a:rPr sz="1600" b="1" spc="-5" dirty="0">
                <a:solidFill>
                  <a:srgbClr val="FF0000"/>
                </a:solidFill>
                <a:latin typeface="Calibri" panose="020F0502020204030204" pitchFamily="34" charset="0"/>
                <a:cs typeface="Times New Roman"/>
              </a:rPr>
              <a:t>repeated</a:t>
            </a:r>
            <a:r>
              <a:rPr sz="1600" b="1" spc="254" dirty="0">
                <a:solidFill>
                  <a:srgbClr val="FF0000"/>
                </a:solidFill>
                <a:latin typeface="Calibri" panose="020F0502020204030204" pitchFamily="34" charset="0"/>
                <a:cs typeface="Times New Roman"/>
              </a:rPr>
              <a:t> </a:t>
            </a:r>
            <a:r>
              <a:rPr sz="1600" b="1" spc="15" dirty="0">
                <a:solidFill>
                  <a:srgbClr val="FF0000"/>
                </a:solidFill>
                <a:latin typeface="Calibri" panose="020F0502020204030204" pitchFamily="34" charset="0"/>
                <a:cs typeface="Times New Roman"/>
              </a:rPr>
              <a:t>stimulation</a:t>
            </a:r>
            <a:endParaRPr sz="1600" b="1" dirty="0">
              <a:latin typeface="Calibri" panose="020F0502020204030204" pitchFamily="34" charset="0"/>
              <a:cs typeface="Times New Roman"/>
            </a:endParaRPr>
          </a:p>
          <a:p>
            <a:pPr marL="193675" indent="-180975">
              <a:lnSpc>
                <a:spcPct val="100000"/>
              </a:lnSpc>
              <a:spcBef>
                <a:spcPts val="90"/>
              </a:spcBef>
              <a:buChar char="•"/>
              <a:tabLst>
                <a:tab pos="193675" algn="l"/>
              </a:tabLst>
            </a:pPr>
            <a:r>
              <a:rPr sz="1600" b="1" dirty="0">
                <a:solidFill>
                  <a:srgbClr val="00AFEF"/>
                </a:solidFill>
                <a:latin typeface="Calibri" panose="020F0502020204030204" pitchFamily="34" charset="0"/>
                <a:cs typeface="Times New Roman"/>
              </a:rPr>
              <a:t>Cardiac</a:t>
            </a:r>
            <a:r>
              <a:rPr sz="1600" b="1" spc="200" dirty="0">
                <a:solidFill>
                  <a:srgbClr val="00AFEF"/>
                </a:solidFill>
                <a:latin typeface="Calibri" panose="020F0502020204030204" pitchFamily="34" charset="0"/>
                <a:cs typeface="Times New Roman"/>
              </a:rPr>
              <a:t> </a:t>
            </a:r>
            <a:r>
              <a:rPr sz="1600" b="1" spc="5" dirty="0">
                <a:solidFill>
                  <a:srgbClr val="00AFEF"/>
                </a:solidFill>
                <a:latin typeface="Calibri" panose="020F0502020204030204" pitchFamily="34" charset="0"/>
                <a:cs typeface="Times New Roman"/>
              </a:rPr>
              <a:t>muscle</a:t>
            </a:r>
            <a:r>
              <a:rPr sz="1600" b="1" spc="105" dirty="0">
                <a:solidFill>
                  <a:srgbClr val="00AFEF"/>
                </a:solidFill>
                <a:latin typeface="Calibri" panose="020F0502020204030204" pitchFamily="34" charset="0"/>
                <a:cs typeface="Times New Roman"/>
              </a:rPr>
              <a:t> </a:t>
            </a:r>
            <a:r>
              <a:rPr sz="1600" b="1" spc="5" dirty="0">
                <a:solidFill>
                  <a:srgbClr val="00AFEF"/>
                </a:solidFill>
                <a:latin typeface="Calibri" panose="020F0502020204030204" pitchFamily="34" charset="0"/>
                <a:cs typeface="Times New Roman"/>
              </a:rPr>
              <a:t>CAN</a:t>
            </a:r>
            <a:r>
              <a:rPr sz="1600" b="1" spc="55" dirty="0">
                <a:solidFill>
                  <a:srgbClr val="00AFEF"/>
                </a:solidFill>
                <a:latin typeface="Calibri" panose="020F0502020204030204" pitchFamily="34" charset="0"/>
                <a:cs typeface="Times New Roman"/>
              </a:rPr>
              <a:t> </a:t>
            </a:r>
            <a:r>
              <a:rPr sz="1600" b="1" dirty="0">
                <a:solidFill>
                  <a:srgbClr val="00AFEF"/>
                </a:solidFill>
                <a:latin typeface="Calibri" panose="020F0502020204030204" pitchFamily="34" charset="0"/>
                <a:cs typeface="Times New Roman"/>
              </a:rPr>
              <a:t>NOT</a:t>
            </a:r>
            <a:r>
              <a:rPr sz="1600" b="1" spc="75" dirty="0">
                <a:solidFill>
                  <a:srgbClr val="00AFEF"/>
                </a:solidFill>
                <a:latin typeface="Calibri" panose="020F0502020204030204" pitchFamily="34" charset="0"/>
                <a:cs typeface="Times New Roman"/>
              </a:rPr>
              <a:t> </a:t>
            </a:r>
            <a:r>
              <a:rPr sz="1600" b="1" spc="-5" dirty="0">
                <a:solidFill>
                  <a:srgbClr val="00AFEF"/>
                </a:solidFill>
                <a:latin typeface="Calibri" panose="020F0502020204030204" pitchFamily="34" charset="0"/>
                <a:cs typeface="Times New Roman"/>
              </a:rPr>
              <a:t>undergo</a:t>
            </a:r>
            <a:r>
              <a:rPr sz="1600" b="1" spc="180" dirty="0">
                <a:solidFill>
                  <a:srgbClr val="00AFEF"/>
                </a:solidFill>
                <a:latin typeface="Calibri" panose="020F0502020204030204" pitchFamily="34" charset="0"/>
                <a:cs typeface="Times New Roman"/>
              </a:rPr>
              <a:t> </a:t>
            </a:r>
            <a:r>
              <a:rPr sz="1600" b="1" spc="20" dirty="0">
                <a:solidFill>
                  <a:srgbClr val="00AFEF"/>
                </a:solidFill>
                <a:latin typeface="Calibri" panose="020F0502020204030204" pitchFamily="34" charset="0"/>
                <a:cs typeface="Times New Roman"/>
              </a:rPr>
              <a:t>sum</a:t>
            </a:r>
            <a:r>
              <a:rPr sz="1600" b="1" spc="35" dirty="0">
                <a:solidFill>
                  <a:srgbClr val="00AFEF"/>
                </a:solidFill>
                <a:latin typeface="Calibri" panose="020F0502020204030204" pitchFamily="34" charset="0"/>
                <a:cs typeface="Times New Roman"/>
              </a:rPr>
              <a:t> </a:t>
            </a:r>
            <a:r>
              <a:rPr sz="1600" b="1" spc="5" dirty="0">
                <a:solidFill>
                  <a:srgbClr val="00AFEF"/>
                </a:solidFill>
                <a:latin typeface="Calibri" panose="020F0502020204030204" pitchFamily="34" charset="0"/>
                <a:cs typeface="Times New Roman"/>
              </a:rPr>
              <a:t>action</a:t>
            </a:r>
            <a:r>
              <a:rPr sz="1600" b="1" spc="105" dirty="0">
                <a:solidFill>
                  <a:srgbClr val="00AFEF"/>
                </a:solidFill>
                <a:latin typeface="Calibri" panose="020F0502020204030204" pitchFamily="34" charset="0"/>
                <a:cs typeface="Times New Roman"/>
              </a:rPr>
              <a:t> </a:t>
            </a:r>
            <a:r>
              <a:rPr sz="1600" b="1" dirty="0">
                <a:solidFill>
                  <a:srgbClr val="00AFEF"/>
                </a:solidFill>
                <a:latin typeface="Calibri" panose="020F0502020204030204" pitchFamily="34" charset="0"/>
                <a:cs typeface="Times New Roman"/>
              </a:rPr>
              <a:t>potentials</a:t>
            </a:r>
            <a:r>
              <a:rPr sz="1600" b="1" spc="204" dirty="0">
                <a:solidFill>
                  <a:srgbClr val="00AFEF"/>
                </a:solidFill>
                <a:latin typeface="Calibri" panose="020F0502020204030204" pitchFamily="34" charset="0"/>
                <a:cs typeface="Times New Roman"/>
              </a:rPr>
              <a:t> </a:t>
            </a:r>
            <a:r>
              <a:rPr sz="1600" b="1" spc="25" dirty="0">
                <a:solidFill>
                  <a:srgbClr val="00AFEF"/>
                </a:solidFill>
                <a:latin typeface="Calibri" panose="020F0502020204030204" pitchFamily="34" charset="0"/>
                <a:cs typeface="Times New Roman"/>
              </a:rPr>
              <a:t>or</a:t>
            </a:r>
            <a:r>
              <a:rPr sz="1600" b="1" spc="-10" dirty="0">
                <a:solidFill>
                  <a:srgbClr val="00AFEF"/>
                </a:solidFill>
                <a:latin typeface="Calibri" panose="020F0502020204030204" pitchFamily="34" charset="0"/>
                <a:cs typeface="Times New Roman"/>
              </a:rPr>
              <a:t> </a:t>
            </a:r>
            <a:r>
              <a:rPr sz="1600" b="1" dirty="0">
                <a:solidFill>
                  <a:srgbClr val="00AFEF"/>
                </a:solidFill>
                <a:latin typeface="Calibri" panose="020F0502020204030204" pitchFamily="34" charset="0"/>
                <a:cs typeface="Times New Roman"/>
              </a:rPr>
              <a:t>contractions</a:t>
            </a:r>
            <a:r>
              <a:rPr sz="1600" b="1" spc="204" dirty="0">
                <a:solidFill>
                  <a:srgbClr val="00AFEF"/>
                </a:solidFill>
                <a:latin typeface="Calibri" panose="020F0502020204030204" pitchFamily="34" charset="0"/>
                <a:cs typeface="Times New Roman"/>
              </a:rPr>
              <a:t> </a:t>
            </a:r>
            <a:r>
              <a:rPr sz="1600" b="1" spc="-10" dirty="0">
                <a:solidFill>
                  <a:srgbClr val="00AFEF"/>
                </a:solidFill>
                <a:latin typeface="Calibri" panose="020F0502020204030204" pitchFamily="34" charset="0"/>
                <a:cs typeface="Times New Roman"/>
              </a:rPr>
              <a:t>and</a:t>
            </a:r>
            <a:r>
              <a:rPr sz="1600" b="1" spc="105" dirty="0">
                <a:solidFill>
                  <a:srgbClr val="00AFEF"/>
                </a:solidFill>
                <a:latin typeface="Calibri" panose="020F0502020204030204" pitchFamily="34" charset="0"/>
                <a:cs typeface="Times New Roman"/>
              </a:rPr>
              <a:t> </a:t>
            </a:r>
            <a:r>
              <a:rPr sz="1600" b="1" spc="-10" dirty="0">
                <a:solidFill>
                  <a:srgbClr val="00AFEF"/>
                </a:solidFill>
                <a:latin typeface="Calibri" panose="020F0502020204030204" pitchFamily="34" charset="0"/>
                <a:cs typeface="Times New Roman"/>
              </a:rPr>
              <a:t>can’t</a:t>
            </a:r>
            <a:r>
              <a:rPr sz="1600" b="1" spc="155" dirty="0">
                <a:solidFill>
                  <a:srgbClr val="00AFEF"/>
                </a:solidFill>
                <a:latin typeface="Calibri" panose="020F0502020204030204" pitchFamily="34" charset="0"/>
                <a:cs typeface="Times New Roman"/>
              </a:rPr>
              <a:t> </a:t>
            </a:r>
            <a:r>
              <a:rPr sz="1600" b="1" spc="-10" dirty="0">
                <a:solidFill>
                  <a:srgbClr val="00AFEF"/>
                </a:solidFill>
                <a:latin typeface="Calibri" panose="020F0502020204030204" pitchFamily="34" charset="0"/>
                <a:cs typeface="Times New Roman"/>
              </a:rPr>
              <a:t>be</a:t>
            </a:r>
            <a:r>
              <a:rPr sz="1600" b="1" spc="40" dirty="0">
                <a:solidFill>
                  <a:srgbClr val="00AFEF"/>
                </a:solidFill>
                <a:latin typeface="Calibri" panose="020F0502020204030204" pitchFamily="34" charset="0"/>
                <a:cs typeface="Times New Roman"/>
              </a:rPr>
              <a:t> </a:t>
            </a:r>
            <a:r>
              <a:rPr sz="1600" b="1" spc="-5" dirty="0">
                <a:solidFill>
                  <a:srgbClr val="00AFEF"/>
                </a:solidFill>
                <a:latin typeface="Calibri" panose="020F0502020204030204" pitchFamily="34" charset="0"/>
                <a:cs typeface="Times New Roman"/>
              </a:rPr>
              <a:t>tetanized</a:t>
            </a:r>
            <a:endParaRPr sz="1600" b="1" dirty="0">
              <a:latin typeface="Calibri" panose="020F0502020204030204" pitchFamily="34" charset="0"/>
              <a:cs typeface="Times New Roman"/>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8859" y="1744454"/>
            <a:ext cx="3522208" cy="301827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5486353" y="3904789"/>
            <a:ext cx="2853055" cy="281940"/>
            <a:chOff x="5486353" y="3904789"/>
            <a:chExt cx="2853055" cy="281940"/>
          </a:xfrm>
        </p:grpSpPr>
        <p:pic>
          <p:nvPicPr>
            <p:cNvPr id="3" name="object 3"/>
            <p:cNvPicPr/>
            <p:nvPr/>
          </p:nvPicPr>
          <p:blipFill>
            <a:blip r:embed="rId2"/>
            <a:stretch>
              <a:fillRect/>
            </a:stretch>
          </p:blipFill>
          <p:spPr>
            <a:xfrm>
              <a:off x="5486353" y="3904789"/>
              <a:ext cx="2852893" cy="281781"/>
            </a:xfrm>
            <a:prstGeom prst="rect">
              <a:avLst/>
            </a:prstGeom>
          </p:spPr>
        </p:pic>
        <p:pic>
          <p:nvPicPr>
            <p:cNvPr id="4" name="object 4"/>
            <p:cNvPicPr/>
            <p:nvPr/>
          </p:nvPicPr>
          <p:blipFill>
            <a:blip r:embed="rId3"/>
            <a:stretch>
              <a:fillRect/>
            </a:stretch>
          </p:blipFill>
          <p:spPr>
            <a:xfrm>
              <a:off x="5509953" y="3924612"/>
              <a:ext cx="2811027" cy="246262"/>
            </a:xfrm>
            <a:prstGeom prst="rect">
              <a:avLst/>
            </a:prstGeom>
          </p:spPr>
        </p:pic>
      </p:grpSp>
      <p:grpSp>
        <p:nvGrpSpPr>
          <p:cNvPr id="5" name="object 5"/>
          <p:cNvGrpSpPr/>
          <p:nvPr/>
        </p:nvGrpSpPr>
        <p:grpSpPr>
          <a:xfrm>
            <a:off x="1314425" y="4276264"/>
            <a:ext cx="5310505" cy="281940"/>
            <a:chOff x="1314425" y="4276264"/>
            <a:chExt cx="5310505" cy="281940"/>
          </a:xfrm>
        </p:grpSpPr>
        <p:pic>
          <p:nvPicPr>
            <p:cNvPr id="6" name="object 6"/>
            <p:cNvPicPr/>
            <p:nvPr/>
          </p:nvPicPr>
          <p:blipFill>
            <a:blip r:embed="rId4"/>
            <a:stretch>
              <a:fillRect/>
            </a:stretch>
          </p:blipFill>
          <p:spPr>
            <a:xfrm>
              <a:off x="1314425" y="4276264"/>
              <a:ext cx="5310300" cy="281781"/>
            </a:xfrm>
            <a:prstGeom prst="rect">
              <a:avLst/>
            </a:prstGeom>
          </p:spPr>
        </p:pic>
        <p:pic>
          <p:nvPicPr>
            <p:cNvPr id="7" name="object 7"/>
            <p:cNvPicPr/>
            <p:nvPr/>
          </p:nvPicPr>
          <p:blipFill>
            <a:blip r:embed="rId5"/>
            <a:stretch>
              <a:fillRect/>
            </a:stretch>
          </p:blipFill>
          <p:spPr>
            <a:xfrm>
              <a:off x="1332288" y="4294563"/>
              <a:ext cx="5282828" cy="247786"/>
            </a:xfrm>
            <a:prstGeom prst="rect">
              <a:avLst/>
            </a:prstGeom>
          </p:spPr>
        </p:pic>
      </p:grpSp>
      <p:grpSp>
        <p:nvGrpSpPr>
          <p:cNvPr id="8" name="object 8"/>
          <p:cNvGrpSpPr/>
          <p:nvPr/>
        </p:nvGrpSpPr>
        <p:grpSpPr>
          <a:xfrm>
            <a:off x="1323910" y="4638271"/>
            <a:ext cx="2005330" cy="339090"/>
            <a:chOff x="1323910" y="4638271"/>
            <a:chExt cx="2005330" cy="339090"/>
          </a:xfrm>
        </p:grpSpPr>
        <p:pic>
          <p:nvPicPr>
            <p:cNvPr id="9" name="object 9"/>
            <p:cNvPicPr/>
            <p:nvPr/>
          </p:nvPicPr>
          <p:blipFill>
            <a:blip r:embed="rId6"/>
            <a:stretch>
              <a:fillRect/>
            </a:stretch>
          </p:blipFill>
          <p:spPr>
            <a:xfrm>
              <a:off x="1323910" y="4638271"/>
              <a:ext cx="2005205" cy="338817"/>
            </a:xfrm>
            <a:prstGeom prst="rect">
              <a:avLst/>
            </a:prstGeom>
          </p:spPr>
        </p:pic>
        <p:pic>
          <p:nvPicPr>
            <p:cNvPr id="10" name="object 10"/>
            <p:cNvPicPr/>
            <p:nvPr/>
          </p:nvPicPr>
          <p:blipFill>
            <a:blip r:embed="rId7"/>
            <a:stretch>
              <a:fillRect/>
            </a:stretch>
          </p:blipFill>
          <p:spPr>
            <a:xfrm>
              <a:off x="1347655" y="4658037"/>
              <a:ext cx="1965334" cy="302396"/>
            </a:xfrm>
            <a:prstGeom prst="rect">
              <a:avLst/>
            </a:prstGeom>
          </p:spPr>
        </p:pic>
      </p:grpSp>
      <p:sp>
        <p:nvSpPr>
          <p:cNvPr id="11" name="object 11"/>
          <p:cNvSpPr txBox="1"/>
          <p:nvPr/>
        </p:nvSpPr>
        <p:spPr>
          <a:xfrm>
            <a:off x="979487" y="2313241"/>
            <a:ext cx="7418070" cy="3463290"/>
          </a:xfrm>
          <a:prstGeom prst="rect">
            <a:avLst/>
          </a:prstGeom>
        </p:spPr>
        <p:txBody>
          <a:bodyPr vert="horz" wrap="square" lIns="0" tIns="1143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55600" marR="137160" indent="-343535">
              <a:lnSpc>
                <a:spcPct val="100400"/>
              </a:lnSpc>
              <a:spcBef>
                <a:spcPts val="90"/>
              </a:spcBef>
              <a:buClr>
                <a:srgbClr val="3333CC"/>
              </a:buClr>
              <a:buSzPct val="58333"/>
              <a:buFont typeface="Wingdings"/>
              <a:buChar char=""/>
              <a:tabLst>
                <a:tab pos="355600" algn="l"/>
                <a:tab pos="356235" algn="l"/>
              </a:tabLst>
            </a:pPr>
            <a:r>
              <a:rPr sz="2400" spc="-5" dirty="0">
                <a:solidFill>
                  <a:srgbClr val="006FC0"/>
                </a:solidFill>
                <a:latin typeface="Tahoma"/>
                <a:cs typeface="Tahoma"/>
              </a:rPr>
              <a:t>Long </a:t>
            </a:r>
            <a:r>
              <a:rPr sz="2400" spc="5" dirty="0">
                <a:solidFill>
                  <a:srgbClr val="006FC0"/>
                </a:solidFill>
                <a:latin typeface="Tahoma"/>
                <a:cs typeface="Tahoma"/>
              </a:rPr>
              <a:t>refractory </a:t>
            </a:r>
            <a:r>
              <a:rPr sz="2400" dirty="0">
                <a:solidFill>
                  <a:srgbClr val="006FC0"/>
                </a:solidFill>
                <a:latin typeface="Tahoma"/>
                <a:cs typeface="Tahoma"/>
              </a:rPr>
              <a:t>period </a:t>
            </a:r>
            <a:r>
              <a:rPr sz="2400" spc="5" dirty="0">
                <a:solidFill>
                  <a:srgbClr val="006FC0"/>
                </a:solidFill>
                <a:latin typeface="Tahoma"/>
                <a:cs typeface="Tahoma"/>
              </a:rPr>
              <a:t>prevent </a:t>
            </a:r>
            <a:r>
              <a:rPr sz="2400" dirty="0">
                <a:solidFill>
                  <a:srgbClr val="006FC0"/>
                </a:solidFill>
                <a:latin typeface="Tahoma"/>
                <a:cs typeface="Tahoma"/>
              </a:rPr>
              <a:t>ventricles </a:t>
            </a:r>
            <a:r>
              <a:rPr sz="2400" spc="-5" dirty="0">
                <a:solidFill>
                  <a:srgbClr val="006FC0"/>
                </a:solidFill>
                <a:latin typeface="Tahoma"/>
                <a:cs typeface="Tahoma"/>
              </a:rPr>
              <a:t>from </a:t>
            </a:r>
            <a:r>
              <a:rPr sz="2400" dirty="0">
                <a:solidFill>
                  <a:srgbClr val="006FC0"/>
                </a:solidFill>
                <a:latin typeface="Tahoma"/>
                <a:cs typeface="Tahoma"/>
              </a:rPr>
              <a:t> </a:t>
            </a:r>
            <a:r>
              <a:rPr sz="2400" spc="5" dirty="0">
                <a:solidFill>
                  <a:srgbClr val="006FC0"/>
                </a:solidFill>
                <a:latin typeface="Tahoma"/>
                <a:cs typeface="Tahoma"/>
              </a:rPr>
              <a:t>contracting</a:t>
            </a:r>
            <a:r>
              <a:rPr sz="2400" spc="-140" dirty="0">
                <a:solidFill>
                  <a:srgbClr val="006FC0"/>
                </a:solidFill>
                <a:latin typeface="Tahoma"/>
                <a:cs typeface="Tahoma"/>
              </a:rPr>
              <a:t> </a:t>
            </a:r>
            <a:r>
              <a:rPr sz="2400" dirty="0">
                <a:solidFill>
                  <a:srgbClr val="006FC0"/>
                </a:solidFill>
                <a:latin typeface="Tahoma"/>
                <a:cs typeface="Tahoma"/>
              </a:rPr>
              <a:t>at</a:t>
            </a:r>
            <a:r>
              <a:rPr sz="2400" spc="20" dirty="0">
                <a:solidFill>
                  <a:srgbClr val="006FC0"/>
                </a:solidFill>
                <a:latin typeface="Tahoma"/>
                <a:cs typeface="Tahoma"/>
              </a:rPr>
              <a:t> </a:t>
            </a:r>
            <a:r>
              <a:rPr sz="2400" spc="-5" dirty="0">
                <a:solidFill>
                  <a:srgbClr val="006FC0"/>
                </a:solidFill>
                <a:latin typeface="Tahoma"/>
                <a:cs typeface="Tahoma"/>
              </a:rPr>
              <a:t>too</a:t>
            </a:r>
            <a:r>
              <a:rPr sz="2400" spc="-30" dirty="0">
                <a:solidFill>
                  <a:srgbClr val="006FC0"/>
                </a:solidFill>
                <a:latin typeface="Tahoma"/>
                <a:cs typeface="Tahoma"/>
              </a:rPr>
              <a:t> </a:t>
            </a:r>
            <a:r>
              <a:rPr sz="2400" spc="-5" dirty="0">
                <a:solidFill>
                  <a:srgbClr val="006FC0"/>
                </a:solidFill>
                <a:latin typeface="Tahoma"/>
                <a:cs typeface="Tahoma"/>
              </a:rPr>
              <a:t>high</a:t>
            </a:r>
            <a:r>
              <a:rPr sz="2400" spc="5" dirty="0">
                <a:solidFill>
                  <a:srgbClr val="006FC0"/>
                </a:solidFill>
                <a:latin typeface="Tahoma"/>
                <a:cs typeface="Tahoma"/>
              </a:rPr>
              <a:t> </a:t>
            </a:r>
            <a:r>
              <a:rPr sz="2400" spc="10" dirty="0">
                <a:solidFill>
                  <a:srgbClr val="006FC0"/>
                </a:solidFill>
                <a:latin typeface="Tahoma"/>
                <a:cs typeface="Tahoma"/>
              </a:rPr>
              <a:t>rates</a:t>
            </a:r>
            <a:r>
              <a:rPr sz="2400" spc="-105" dirty="0">
                <a:solidFill>
                  <a:srgbClr val="006FC0"/>
                </a:solidFill>
                <a:latin typeface="Tahoma"/>
                <a:cs typeface="Tahoma"/>
              </a:rPr>
              <a:t> </a:t>
            </a:r>
            <a:r>
              <a:rPr sz="2400" spc="-10" dirty="0">
                <a:solidFill>
                  <a:srgbClr val="006FC0"/>
                </a:solidFill>
                <a:latin typeface="Tahoma"/>
                <a:cs typeface="Tahoma"/>
              </a:rPr>
              <a:t>so</a:t>
            </a:r>
            <a:r>
              <a:rPr sz="2400" spc="40" dirty="0">
                <a:solidFill>
                  <a:srgbClr val="006FC0"/>
                </a:solidFill>
                <a:latin typeface="Tahoma"/>
                <a:cs typeface="Tahoma"/>
              </a:rPr>
              <a:t> </a:t>
            </a:r>
            <a:r>
              <a:rPr sz="2400" spc="5" dirty="0">
                <a:solidFill>
                  <a:srgbClr val="006FC0"/>
                </a:solidFill>
                <a:latin typeface="Tahoma"/>
                <a:cs typeface="Tahoma"/>
              </a:rPr>
              <a:t>that</a:t>
            </a:r>
            <a:r>
              <a:rPr sz="2400" spc="-60" dirty="0">
                <a:solidFill>
                  <a:srgbClr val="006FC0"/>
                </a:solidFill>
                <a:latin typeface="Tahoma"/>
                <a:cs typeface="Tahoma"/>
              </a:rPr>
              <a:t> </a:t>
            </a:r>
            <a:r>
              <a:rPr sz="2400" dirty="0">
                <a:solidFill>
                  <a:srgbClr val="006FC0"/>
                </a:solidFill>
                <a:latin typeface="Tahoma"/>
                <a:cs typeface="Tahoma"/>
              </a:rPr>
              <a:t>enough</a:t>
            </a:r>
            <a:r>
              <a:rPr sz="2400" spc="-70" dirty="0">
                <a:solidFill>
                  <a:srgbClr val="006FC0"/>
                </a:solidFill>
                <a:latin typeface="Tahoma"/>
                <a:cs typeface="Tahoma"/>
              </a:rPr>
              <a:t> </a:t>
            </a:r>
            <a:r>
              <a:rPr sz="2400" spc="-5" dirty="0">
                <a:solidFill>
                  <a:srgbClr val="006FC0"/>
                </a:solidFill>
                <a:latin typeface="Tahoma"/>
                <a:cs typeface="Tahoma"/>
              </a:rPr>
              <a:t>time</a:t>
            </a:r>
            <a:r>
              <a:rPr sz="2400" dirty="0">
                <a:solidFill>
                  <a:srgbClr val="006FC0"/>
                </a:solidFill>
                <a:latin typeface="Tahoma"/>
                <a:cs typeface="Tahoma"/>
              </a:rPr>
              <a:t> </a:t>
            </a:r>
            <a:r>
              <a:rPr sz="2400" spc="-15" dirty="0">
                <a:solidFill>
                  <a:srgbClr val="006FC0"/>
                </a:solidFill>
                <a:latin typeface="Tahoma"/>
                <a:cs typeface="Tahoma"/>
              </a:rPr>
              <a:t>is </a:t>
            </a:r>
            <a:r>
              <a:rPr sz="2400" spc="-735" dirty="0">
                <a:solidFill>
                  <a:srgbClr val="006FC0"/>
                </a:solidFill>
                <a:latin typeface="Tahoma"/>
                <a:cs typeface="Tahoma"/>
              </a:rPr>
              <a:t> </a:t>
            </a:r>
            <a:r>
              <a:rPr sz="2400" spc="-10" dirty="0">
                <a:solidFill>
                  <a:srgbClr val="006FC0"/>
                </a:solidFill>
                <a:latin typeface="Tahoma"/>
                <a:cs typeface="Tahoma"/>
              </a:rPr>
              <a:t>allowed</a:t>
            </a:r>
            <a:r>
              <a:rPr sz="2400" spc="15" dirty="0">
                <a:solidFill>
                  <a:srgbClr val="006FC0"/>
                </a:solidFill>
                <a:latin typeface="Tahoma"/>
                <a:cs typeface="Tahoma"/>
              </a:rPr>
              <a:t> </a:t>
            </a:r>
            <a:r>
              <a:rPr sz="2400" spc="-20" dirty="0">
                <a:solidFill>
                  <a:srgbClr val="006FC0"/>
                </a:solidFill>
                <a:latin typeface="Tahoma"/>
                <a:cs typeface="Tahoma"/>
              </a:rPr>
              <a:t>for</a:t>
            </a:r>
            <a:r>
              <a:rPr sz="2400" spc="30" dirty="0">
                <a:solidFill>
                  <a:srgbClr val="006FC0"/>
                </a:solidFill>
                <a:latin typeface="Tahoma"/>
                <a:cs typeface="Tahoma"/>
              </a:rPr>
              <a:t> </a:t>
            </a:r>
            <a:r>
              <a:rPr sz="2400" spc="-5" dirty="0">
                <a:solidFill>
                  <a:srgbClr val="006FC0"/>
                </a:solidFill>
                <a:latin typeface="Tahoma"/>
                <a:cs typeface="Tahoma"/>
              </a:rPr>
              <a:t>refill</a:t>
            </a:r>
            <a:r>
              <a:rPr sz="2400" spc="45" dirty="0">
                <a:solidFill>
                  <a:srgbClr val="006FC0"/>
                </a:solidFill>
                <a:latin typeface="Tahoma"/>
                <a:cs typeface="Tahoma"/>
              </a:rPr>
              <a:t> </a:t>
            </a:r>
            <a:r>
              <a:rPr sz="2400" spc="-15" dirty="0">
                <a:solidFill>
                  <a:srgbClr val="006FC0"/>
                </a:solidFill>
                <a:latin typeface="Tahoma"/>
                <a:cs typeface="Tahoma"/>
              </a:rPr>
              <a:t>of </a:t>
            </a:r>
            <a:r>
              <a:rPr sz="2400" spc="5" dirty="0">
                <a:solidFill>
                  <a:srgbClr val="006FC0"/>
                </a:solidFill>
                <a:latin typeface="Tahoma"/>
                <a:cs typeface="Tahoma"/>
              </a:rPr>
              <a:t>the</a:t>
            </a:r>
            <a:r>
              <a:rPr sz="2400" spc="-70" dirty="0">
                <a:solidFill>
                  <a:srgbClr val="006FC0"/>
                </a:solidFill>
                <a:latin typeface="Tahoma"/>
                <a:cs typeface="Tahoma"/>
              </a:rPr>
              <a:t> </a:t>
            </a:r>
            <a:r>
              <a:rPr sz="2400" dirty="0">
                <a:solidFill>
                  <a:srgbClr val="006FC0"/>
                </a:solidFill>
                <a:latin typeface="Tahoma"/>
                <a:cs typeface="Tahoma"/>
              </a:rPr>
              <a:t>ventricles</a:t>
            </a:r>
            <a:endParaRPr sz="2400" dirty="0">
              <a:latin typeface="Tahoma"/>
              <a:cs typeface="Tahoma"/>
            </a:endParaRPr>
          </a:p>
          <a:p>
            <a:pPr marL="355600" indent="-343535">
              <a:lnSpc>
                <a:spcPts val="2865"/>
              </a:lnSpc>
              <a:spcBef>
                <a:spcPts val="575"/>
              </a:spcBef>
              <a:buClr>
                <a:srgbClr val="3333CC"/>
              </a:buClr>
              <a:buSzPct val="58333"/>
              <a:buFont typeface="Wingdings"/>
              <a:buChar char=""/>
              <a:tabLst>
                <a:tab pos="355600" algn="l"/>
                <a:tab pos="356235" algn="l"/>
              </a:tabLst>
            </a:pPr>
            <a:r>
              <a:rPr sz="2400" dirty="0">
                <a:latin typeface="Tahoma"/>
                <a:cs typeface="Tahoma"/>
              </a:rPr>
              <a:t>Because</a:t>
            </a:r>
            <a:r>
              <a:rPr sz="2400" spc="-70" dirty="0">
                <a:latin typeface="Tahoma"/>
                <a:cs typeface="Tahoma"/>
              </a:rPr>
              <a:t> </a:t>
            </a:r>
            <a:r>
              <a:rPr sz="2400" spc="-15" dirty="0">
                <a:latin typeface="Tahoma"/>
                <a:cs typeface="Tahoma"/>
              </a:rPr>
              <a:t>long</a:t>
            </a:r>
            <a:r>
              <a:rPr sz="2400" spc="25" dirty="0">
                <a:latin typeface="Tahoma"/>
                <a:cs typeface="Tahoma"/>
              </a:rPr>
              <a:t> </a:t>
            </a:r>
            <a:r>
              <a:rPr sz="2400" spc="5" dirty="0">
                <a:latin typeface="Tahoma"/>
                <a:cs typeface="Tahoma"/>
              </a:rPr>
              <a:t>refractory</a:t>
            </a:r>
            <a:r>
              <a:rPr sz="2400" spc="-75" dirty="0">
                <a:latin typeface="Tahoma"/>
                <a:cs typeface="Tahoma"/>
              </a:rPr>
              <a:t> </a:t>
            </a:r>
            <a:r>
              <a:rPr sz="2400" dirty="0">
                <a:latin typeface="Tahoma"/>
                <a:cs typeface="Tahoma"/>
              </a:rPr>
              <a:t>period</a:t>
            </a:r>
            <a:r>
              <a:rPr sz="2400" spc="-50" dirty="0">
                <a:latin typeface="Tahoma"/>
                <a:cs typeface="Tahoma"/>
              </a:rPr>
              <a:t> </a:t>
            </a:r>
            <a:r>
              <a:rPr sz="2400" spc="5" dirty="0">
                <a:latin typeface="Tahoma"/>
                <a:cs typeface="Tahoma"/>
              </a:rPr>
              <a:t>occurs</a:t>
            </a:r>
            <a:r>
              <a:rPr sz="2400" spc="-25" dirty="0">
                <a:latin typeface="Tahoma"/>
                <a:cs typeface="Tahoma"/>
              </a:rPr>
              <a:t> </a:t>
            </a:r>
            <a:r>
              <a:rPr sz="2400" spc="-15" dirty="0">
                <a:latin typeface="Tahoma"/>
                <a:cs typeface="Tahoma"/>
              </a:rPr>
              <a:t>in</a:t>
            </a:r>
            <a:r>
              <a:rPr sz="2400" spc="15" dirty="0">
                <a:latin typeface="Tahoma"/>
                <a:cs typeface="Tahoma"/>
              </a:rPr>
              <a:t> </a:t>
            </a:r>
            <a:r>
              <a:rPr sz="2400" spc="-5" dirty="0">
                <a:latin typeface="Tahoma"/>
                <a:cs typeface="Tahoma"/>
              </a:rPr>
              <a:t>conjunction</a:t>
            </a:r>
            <a:endParaRPr sz="2400" dirty="0">
              <a:latin typeface="Tahoma"/>
              <a:cs typeface="Tahoma"/>
            </a:endParaRPr>
          </a:p>
          <a:p>
            <a:pPr marL="355600">
              <a:lnSpc>
                <a:spcPts val="2865"/>
              </a:lnSpc>
            </a:pPr>
            <a:r>
              <a:rPr sz="2400" dirty="0">
                <a:latin typeface="Tahoma"/>
                <a:cs typeface="Tahoma"/>
              </a:rPr>
              <a:t>with </a:t>
            </a:r>
            <a:r>
              <a:rPr sz="2400" spc="-5" dirty="0">
                <a:latin typeface="Tahoma"/>
                <a:cs typeface="Tahoma"/>
              </a:rPr>
              <a:t>prolonged</a:t>
            </a:r>
            <a:r>
              <a:rPr sz="2400" spc="-60" dirty="0">
                <a:latin typeface="Tahoma"/>
                <a:cs typeface="Tahoma"/>
              </a:rPr>
              <a:t> </a:t>
            </a:r>
            <a:r>
              <a:rPr sz="2400" dirty="0">
                <a:latin typeface="Tahoma"/>
                <a:cs typeface="Tahoma"/>
              </a:rPr>
              <a:t>plateau</a:t>
            </a:r>
            <a:r>
              <a:rPr sz="2400" spc="-75" dirty="0">
                <a:latin typeface="Tahoma"/>
                <a:cs typeface="Tahoma"/>
              </a:rPr>
              <a:t> </a:t>
            </a:r>
            <a:r>
              <a:rPr sz="2400" dirty="0">
                <a:latin typeface="Tahoma"/>
                <a:cs typeface="Tahoma"/>
              </a:rPr>
              <a:t>phase,</a:t>
            </a:r>
          </a:p>
          <a:p>
            <a:pPr>
              <a:lnSpc>
                <a:spcPct val="100000"/>
              </a:lnSpc>
            </a:pPr>
            <a:endParaRPr sz="2900" dirty="0">
              <a:latin typeface="Tahoma"/>
              <a:cs typeface="Tahoma"/>
            </a:endParaRPr>
          </a:p>
          <a:p>
            <a:pPr>
              <a:lnSpc>
                <a:spcPct val="100000"/>
              </a:lnSpc>
              <a:spcBef>
                <a:spcPts val="20"/>
              </a:spcBef>
            </a:pPr>
            <a:endParaRPr sz="2350" dirty="0">
              <a:latin typeface="Tahoma"/>
              <a:cs typeface="Tahoma"/>
            </a:endParaRPr>
          </a:p>
          <a:p>
            <a:pPr marL="355600" indent="-343535">
              <a:lnSpc>
                <a:spcPts val="2870"/>
              </a:lnSpc>
              <a:buClr>
                <a:srgbClr val="3333CC"/>
              </a:buClr>
              <a:buSzPct val="58333"/>
              <a:buFont typeface="Wingdings"/>
              <a:buChar char=""/>
              <a:tabLst>
                <a:tab pos="355600" algn="l"/>
                <a:tab pos="356235" algn="l"/>
              </a:tabLst>
            </a:pPr>
            <a:r>
              <a:rPr sz="2400" dirty="0">
                <a:latin typeface="Tahoma"/>
                <a:cs typeface="Tahoma"/>
              </a:rPr>
              <a:t>Ensures</a:t>
            </a:r>
            <a:r>
              <a:rPr sz="2400" spc="-20" dirty="0">
                <a:latin typeface="Tahoma"/>
                <a:cs typeface="Tahoma"/>
              </a:rPr>
              <a:t> </a:t>
            </a:r>
            <a:r>
              <a:rPr sz="2400" spc="5" dirty="0">
                <a:latin typeface="Tahoma"/>
                <a:cs typeface="Tahoma"/>
              </a:rPr>
              <a:t>alternate</a:t>
            </a:r>
            <a:r>
              <a:rPr sz="2400" spc="-150" dirty="0">
                <a:latin typeface="Tahoma"/>
                <a:cs typeface="Tahoma"/>
              </a:rPr>
              <a:t> </a:t>
            </a:r>
            <a:r>
              <a:rPr sz="2400" dirty="0">
                <a:latin typeface="Tahoma"/>
                <a:cs typeface="Tahoma"/>
              </a:rPr>
              <a:t>periods</a:t>
            </a:r>
            <a:r>
              <a:rPr sz="2400" spc="-20" dirty="0">
                <a:latin typeface="Tahoma"/>
                <a:cs typeface="Tahoma"/>
              </a:rPr>
              <a:t> of</a:t>
            </a:r>
            <a:r>
              <a:rPr sz="2400" spc="-15" dirty="0">
                <a:latin typeface="Tahoma"/>
                <a:cs typeface="Tahoma"/>
              </a:rPr>
              <a:t> </a:t>
            </a:r>
            <a:r>
              <a:rPr sz="2400" dirty="0">
                <a:latin typeface="Tahoma"/>
                <a:cs typeface="Tahoma"/>
              </a:rPr>
              <a:t>contraction</a:t>
            </a:r>
            <a:r>
              <a:rPr sz="2400" spc="-70" dirty="0">
                <a:latin typeface="Tahoma"/>
                <a:cs typeface="Tahoma"/>
              </a:rPr>
              <a:t> </a:t>
            </a:r>
            <a:r>
              <a:rPr sz="2400" spc="5" dirty="0">
                <a:latin typeface="Tahoma"/>
                <a:cs typeface="Tahoma"/>
              </a:rPr>
              <a:t>and</a:t>
            </a:r>
            <a:endParaRPr sz="2400" dirty="0">
              <a:latin typeface="Tahoma"/>
              <a:cs typeface="Tahoma"/>
            </a:endParaRPr>
          </a:p>
          <a:p>
            <a:pPr marL="355600">
              <a:lnSpc>
                <a:spcPts val="2870"/>
              </a:lnSpc>
            </a:pPr>
            <a:r>
              <a:rPr sz="2400" dirty="0">
                <a:latin typeface="Tahoma"/>
                <a:cs typeface="Tahoma"/>
              </a:rPr>
              <a:t>relaxation</a:t>
            </a:r>
            <a:r>
              <a:rPr sz="2400" spc="-75" dirty="0">
                <a:latin typeface="Tahoma"/>
                <a:cs typeface="Tahoma"/>
              </a:rPr>
              <a:t> </a:t>
            </a:r>
            <a:r>
              <a:rPr sz="2400" dirty="0">
                <a:latin typeface="Tahoma"/>
                <a:cs typeface="Tahoma"/>
              </a:rPr>
              <a:t>which</a:t>
            </a:r>
            <a:r>
              <a:rPr sz="2400" spc="10" dirty="0">
                <a:latin typeface="Tahoma"/>
                <a:cs typeface="Tahoma"/>
              </a:rPr>
              <a:t> are</a:t>
            </a:r>
            <a:r>
              <a:rPr sz="2400" spc="-70" dirty="0">
                <a:latin typeface="Tahoma"/>
                <a:cs typeface="Tahoma"/>
              </a:rPr>
              <a:t> </a:t>
            </a:r>
            <a:r>
              <a:rPr sz="2400" spc="-5" dirty="0">
                <a:latin typeface="Tahoma"/>
                <a:cs typeface="Tahoma"/>
              </a:rPr>
              <a:t>essential</a:t>
            </a:r>
            <a:r>
              <a:rPr sz="2400" spc="-25" dirty="0">
                <a:latin typeface="Tahoma"/>
                <a:cs typeface="Tahoma"/>
              </a:rPr>
              <a:t> </a:t>
            </a:r>
            <a:r>
              <a:rPr sz="2400" spc="-20" dirty="0">
                <a:latin typeface="Tahoma"/>
                <a:cs typeface="Tahoma"/>
              </a:rPr>
              <a:t>for</a:t>
            </a:r>
            <a:r>
              <a:rPr sz="2400" spc="30" dirty="0">
                <a:latin typeface="Tahoma"/>
                <a:cs typeface="Tahoma"/>
              </a:rPr>
              <a:t> </a:t>
            </a:r>
            <a:r>
              <a:rPr sz="2400" dirty="0">
                <a:latin typeface="Tahoma"/>
                <a:cs typeface="Tahoma"/>
              </a:rPr>
              <a:t>pumping</a:t>
            </a:r>
            <a:r>
              <a:rPr sz="2400" spc="-60" dirty="0">
                <a:latin typeface="Tahoma"/>
                <a:cs typeface="Tahoma"/>
              </a:rPr>
              <a:t> </a:t>
            </a:r>
            <a:r>
              <a:rPr sz="2400" spc="-15" dirty="0">
                <a:latin typeface="Tahoma"/>
                <a:cs typeface="Tahoma"/>
              </a:rPr>
              <a:t>blood</a:t>
            </a:r>
            <a:endParaRPr sz="2400" dirty="0">
              <a:latin typeface="Tahoma"/>
              <a:cs typeface="Tahoma"/>
            </a:endParaRPr>
          </a:p>
        </p:txBody>
      </p:sp>
      <p:pic>
        <p:nvPicPr>
          <p:cNvPr id="12" name="object 12"/>
          <p:cNvPicPr/>
          <p:nvPr/>
        </p:nvPicPr>
        <p:blipFill>
          <a:blip r:embed="rId8"/>
          <a:stretch>
            <a:fillRect/>
          </a:stretch>
        </p:blipFill>
        <p:spPr>
          <a:xfrm>
            <a:off x="1314425" y="370855"/>
            <a:ext cx="8067674" cy="1447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Rot="1" noChangeArrowheads="1"/>
          </p:cNvSpPr>
          <p:nvPr>
            <p:ph type="title"/>
          </p:nvPr>
        </p:nvSpPr>
        <p:spPr>
          <a:xfrm>
            <a:off x="187734" y="39117"/>
            <a:ext cx="9144000" cy="1325563"/>
          </a:xfrm>
          <a:noFill/>
        </p:spPr>
        <p:txBody>
          <a:bodyPr/>
          <a:lstStyle/>
          <a:p>
            <a:pPr eaLnBrk="1" hangingPunct="1">
              <a:defRPr/>
            </a:pPr>
            <a:r>
              <a:rPr lang="en-US" b="1" smtClean="0">
                <a:solidFill>
                  <a:schemeClr val="accent1"/>
                </a:solidFill>
              </a:rPr>
              <a:t>Refractory  period</a:t>
            </a:r>
          </a:p>
        </p:txBody>
      </p:sp>
      <p:pic>
        <p:nvPicPr>
          <p:cNvPr id="31747" name="Picture 4" descr="actionpote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b="8334"/>
          <a:stretch>
            <a:fillRect/>
          </a:stretch>
        </p:blipFill>
        <p:spPr>
          <a:xfrm>
            <a:off x="827584" y="1371600"/>
            <a:ext cx="8316416" cy="3534477"/>
          </a:xfrm>
          <a:noFill/>
          <a:ln w="76200">
            <a:solidFill>
              <a:srgbClr val="FF3300"/>
            </a:solidFill>
          </a:ln>
          <a:extLst>
            <a:ext uri="{909E8E84-426E-40DD-AFC4-6F175D3DCCD1}">
              <a14:hiddenFill xmlns:a14="http://schemas.microsoft.com/office/drawing/2010/main">
                <a:solidFill>
                  <a:srgbClr val="FFFFFF"/>
                </a:solidFill>
              </a14:hiddenFill>
            </a:ext>
          </a:extLst>
        </p:spPr>
      </p:pic>
      <p:sp>
        <p:nvSpPr>
          <p:cNvPr id="187397" name="Text Box 5"/>
          <p:cNvSpPr txBox="1">
            <a:spLocks noChangeArrowheads="1"/>
          </p:cNvSpPr>
          <p:nvPr/>
        </p:nvSpPr>
        <p:spPr bwMode="auto">
          <a:xfrm>
            <a:off x="375469" y="5112878"/>
            <a:ext cx="8768531" cy="1200329"/>
          </a:xfrm>
          <a:prstGeom prst="rect">
            <a:avLst/>
          </a:prstGeom>
          <a:noFill/>
          <a:ln w="9525" algn="ctr">
            <a:noFill/>
            <a:miter lim="800000"/>
          </a:ln>
          <a:effectLst/>
        </p:spPr>
        <p:txBody>
          <a:bodyPr wrap="square">
            <a:spAutoFit/>
          </a:bodyPr>
          <a:lstStyle>
            <a:defPPr>
              <a:defRPr lang="ar-SA"/>
            </a:defPPr>
            <a:lvl1pPr algn="l" rtl="0" eaLnBrk="0" fontAlgn="base" hangingPunct="0">
              <a:spcBef>
                <a:spcPct val="0"/>
              </a:spcBef>
              <a:spcAft>
                <a:spcPct val="0"/>
              </a:spcAft>
              <a:defRPr sz="3200"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sz="3200"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sz="3200"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sz="3200"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sz="3200" kern="1200">
                <a:solidFill>
                  <a:schemeClr val="tx1"/>
                </a:solidFill>
                <a:latin typeface="Arial" pitchFamily="34" charset="0"/>
                <a:ea typeface="+mn-ea"/>
                <a:cs typeface="Arial" pitchFamily="34" charset="0"/>
              </a:defRPr>
            </a:lvl5pPr>
            <a:lvl6pPr marL="2286000" algn="l" defTabSz="914400" rtl="0" eaLnBrk="1" latinLnBrk="0" hangingPunct="1">
              <a:defRPr sz="3200" kern="1200">
                <a:solidFill>
                  <a:schemeClr val="tx1"/>
                </a:solidFill>
                <a:latin typeface="Arial" pitchFamily="34" charset="0"/>
                <a:ea typeface="+mn-ea"/>
                <a:cs typeface="Arial" pitchFamily="34" charset="0"/>
              </a:defRPr>
            </a:lvl6pPr>
            <a:lvl7pPr marL="2743200" algn="l" defTabSz="914400" rtl="0" eaLnBrk="1" latinLnBrk="0" hangingPunct="1">
              <a:defRPr sz="3200" kern="1200">
                <a:solidFill>
                  <a:schemeClr val="tx1"/>
                </a:solidFill>
                <a:latin typeface="Arial" pitchFamily="34" charset="0"/>
                <a:ea typeface="+mn-ea"/>
                <a:cs typeface="Arial" pitchFamily="34" charset="0"/>
              </a:defRPr>
            </a:lvl7pPr>
            <a:lvl8pPr marL="3200400" algn="l" defTabSz="914400" rtl="0" eaLnBrk="1" latinLnBrk="0" hangingPunct="1">
              <a:defRPr sz="3200" kern="1200">
                <a:solidFill>
                  <a:schemeClr val="tx1"/>
                </a:solidFill>
                <a:latin typeface="Arial" pitchFamily="34" charset="0"/>
                <a:ea typeface="+mn-ea"/>
                <a:cs typeface="Arial" pitchFamily="34" charset="0"/>
              </a:defRPr>
            </a:lvl8pPr>
            <a:lvl9pPr marL="3657600" algn="l" defTabSz="914400" rtl="0" eaLnBrk="1" latinLnBrk="0" hangingPunct="1">
              <a:defRPr sz="3200" kern="1200">
                <a:solidFill>
                  <a:schemeClr val="tx1"/>
                </a:solidFill>
                <a:latin typeface="Arial" pitchFamily="34" charset="0"/>
                <a:ea typeface="+mn-ea"/>
                <a:cs typeface="Arial" pitchFamily="34" charset="0"/>
              </a:defRPr>
            </a:lvl9pPr>
          </a:lstStyle>
          <a:p>
            <a:pPr marL="342900" indent="-342900" eaLnBrk="1" hangingPunct="1">
              <a:spcBef>
                <a:spcPct val="20000"/>
              </a:spcBef>
              <a:buClr>
                <a:schemeClr val="hlink"/>
              </a:buClr>
              <a:buFont typeface="Wingdings" panose="05000000000000000000" pitchFamily="2" charset="2"/>
              <a:buNone/>
              <a:defRPr/>
            </a:pPr>
            <a:r>
              <a:rPr lang="en-US" sz="2400" b="1" dirty="0" smtClean="0">
                <a:solidFill>
                  <a:schemeClr val="bg2">
                    <a:lumMod val="50000"/>
                  </a:schemeClr>
                </a:solidFill>
                <a:effectLst>
                  <a:outerShdw blurRad="38100" dist="38100" dir="2700000" algn="tl">
                    <a:srgbClr val="000000"/>
                  </a:outerShdw>
                </a:effectLst>
                <a:latin typeface="Comic Sans MS" panose="030F0702030302020204" pitchFamily="66" charset="0"/>
              </a:rPr>
              <a:t>    </a:t>
            </a:r>
            <a:r>
              <a:rPr lang="en-US" sz="2000" b="1" dirty="0" smtClean="0">
                <a:solidFill>
                  <a:schemeClr val="bg2">
                    <a:lumMod val="50000"/>
                  </a:schemeClr>
                </a:solidFill>
                <a:effectLst>
                  <a:outerShdw blurRad="38100" dist="38100" dir="2700000" algn="tl">
                    <a:srgbClr val="000000"/>
                  </a:outerShdw>
                </a:effectLst>
                <a:latin typeface="Comic Sans MS" panose="030F0702030302020204" pitchFamily="66" charset="0"/>
              </a:rPr>
              <a:t>ARP</a:t>
            </a:r>
            <a:r>
              <a:rPr lang="en-US" sz="2000" dirty="0">
                <a:effectLst>
                  <a:outerShdw blurRad="38100" dist="38100" dir="2700000" algn="tl">
                    <a:srgbClr val="000000"/>
                  </a:outerShdw>
                </a:effectLst>
                <a:latin typeface="Comic Sans MS" panose="030F0702030302020204" pitchFamily="66" charset="0"/>
              </a:rPr>
              <a:t>:  During normal cardiac impulse cannot be re-excited,</a:t>
            </a:r>
          </a:p>
          <a:p>
            <a:pPr marL="342900" indent="-342900" eaLnBrk="1" hangingPunct="1">
              <a:spcBef>
                <a:spcPct val="20000"/>
              </a:spcBef>
              <a:buClr>
                <a:schemeClr val="hlink"/>
              </a:buClr>
              <a:buFont typeface="Wingdings" panose="05000000000000000000" pitchFamily="2" charset="2"/>
              <a:buNone/>
              <a:defRPr/>
            </a:pPr>
            <a:r>
              <a:rPr lang="en-US" sz="2000" dirty="0">
                <a:effectLst>
                  <a:outerShdw blurRad="38100" dist="38100" dir="2700000" algn="tl">
                    <a:srgbClr val="000000"/>
                  </a:outerShdw>
                </a:effectLst>
                <a:latin typeface="Comic Sans MS" panose="030F0702030302020204" pitchFamily="66" charset="0"/>
              </a:rPr>
              <a:t> </a:t>
            </a:r>
            <a:r>
              <a:rPr lang="en-US" sz="2000" dirty="0" smtClean="0">
                <a:effectLst>
                  <a:outerShdw blurRad="38100" dist="38100" dir="2700000" algn="tl">
                    <a:srgbClr val="000000"/>
                  </a:outerShdw>
                </a:effectLst>
                <a:latin typeface="Comic Sans MS" panose="030F0702030302020204" pitchFamily="66" charset="0"/>
              </a:rPr>
              <a:t>      </a:t>
            </a:r>
            <a:r>
              <a:rPr lang="en-US" sz="2000" b="1" dirty="0" smtClean="0">
                <a:solidFill>
                  <a:schemeClr val="bg2">
                    <a:lumMod val="50000"/>
                  </a:schemeClr>
                </a:solidFill>
                <a:effectLst>
                  <a:outerShdw blurRad="38100" dist="38100" dir="2700000" algn="tl">
                    <a:srgbClr val="000000"/>
                  </a:outerShdw>
                </a:effectLst>
                <a:latin typeface="Comic Sans MS" panose="030F0702030302020204" pitchFamily="66" charset="0"/>
              </a:rPr>
              <a:t>RRP</a:t>
            </a:r>
            <a:r>
              <a:rPr lang="en-US" sz="2000" dirty="0">
                <a:effectLst>
                  <a:outerShdw blurRad="38100" dist="38100" dir="2700000" algn="tl">
                    <a:srgbClr val="000000"/>
                  </a:outerShdw>
                </a:effectLst>
                <a:latin typeface="Comic Sans MS" panose="030F0702030302020204" pitchFamily="66" charset="0"/>
              </a:rPr>
              <a:t>: Strong excitation </a:t>
            </a:r>
            <a:r>
              <a:rPr lang="en-US" sz="2000" dirty="0" err="1">
                <a:effectLst>
                  <a:outerShdw blurRad="38100" dist="38100" dir="2700000" algn="tl">
                    <a:srgbClr val="000000"/>
                  </a:outerShdw>
                </a:effectLst>
                <a:latin typeface="Comic Sans MS" panose="030F0702030302020204" pitchFamily="66" charset="0"/>
              </a:rPr>
              <a:t>singal</a:t>
            </a:r>
            <a:r>
              <a:rPr lang="en-US" sz="2000" dirty="0">
                <a:effectLst>
                  <a:outerShdw blurRad="38100" dist="38100" dir="2700000" algn="tl">
                    <a:srgbClr val="000000"/>
                  </a:outerShdw>
                </a:effectLst>
                <a:latin typeface="Comic Sans MS" panose="030F0702030302020204" pitchFamily="66" charset="0"/>
              </a:rPr>
              <a:t> can be re-excited the cardiac muscle</a:t>
            </a:r>
          </a:p>
          <a:p>
            <a:pPr marL="342900" indent="-342900" eaLnBrk="1" hangingPunct="1">
              <a:spcBef>
                <a:spcPct val="20000"/>
              </a:spcBef>
              <a:buClr>
                <a:schemeClr val="hlink"/>
              </a:buClr>
              <a:buFont typeface="Wingdings" panose="05000000000000000000" pitchFamily="2" charset="2"/>
              <a:buNone/>
              <a:defRPr/>
            </a:pPr>
            <a:r>
              <a:rPr lang="en-US" sz="2000" dirty="0">
                <a:effectLst>
                  <a:outerShdw blurRad="38100" dist="38100" dir="2700000" algn="tl">
                    <a:srgbClr val="000000"/>
                  </a:outerShdw>
                </a:effectLst>
                <a:latin typeface="Comic Sans MS" panose="030F0702030302020204" pitchFamily="66" charset="0"/>
              </a:rPr>
              <a:t>RP: 0.15 sec atrium, 0.25-0.30 sec ventricles</a:t>
            </a:r>
          </a:p>
        </p:txBody>
      </p:sp>
    </p:spTree>
  </p:cSld>
  <p:clrMapOvr>
    <a:masterClrMapping/>
  </p:clrMapOvr>
  <p:transition spd="slow" advTm="57317"/>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Rot="1" noChangeArrowheads="1"/>
          </p:cNvSpPr>
          <p:nvPr>
            <p:ph type="title"/>
          </p:nvPr>
        </p:nvSpPr>
        <p:spPr>
          <a:xfrm>
            <a:off x="1259632" y="160337"/>
            <a:ext cx="7632848" cy="1211263"/>
          </a:xfrm>
          <a:noFill/>
        </p:spPr>
        <p:txBody>
          <a:bodyPr>
            <a:normAutofit fontScale="90000"/>
          </a:bodyPr>
          <a:lstStyle/>
          <a:p>
            <a:pPr eaLnBrk="1" hangingPunct="1">
              <a:defRPr/>
            </a:pPr>
            <a:r>
              <a:rPr lang="en-US" sz="4000" b="1" u="sng" dirty="0" smtClean="0">
                <a:solidFill>
                  <a:schemeClr val="bg2">
                    <a:lumMod val="50000"/>
                  </a:schemeClr>
                </a:solidFill>
              </a:rPr>
              <a:t>The Sodium-Potassium Pump (</a:t>
            </a:r>
            <a:r>
              <a:rPr lang="en-US" sz="4000" b="1" u="sng" dirty="0" err="1" smtClean="0">
                <a:solidFill>
                  <a:schemeClr val="bg2">
                    <a:lumMod val="50000"/>
                  </a:schemeClr>
                </a:solidFill>
              </a:rPr>
              <a:t>Na+K+ATPase</a:t>
            </a:r>
            <a:r>
              <a:rPr lang="en-US" sz="4000" b="1" u="sng" dirty="0" smtClean="0">
                <a:solidFill>
                  <a:schemeClr val="bg2">
                    <a:lumMod val="50000"/>
                  </a:schemeClr>
                </a:solidFill>
              </a:rPr>
              <a:t>)</a:t>
            </a:r>
            <a:endParaRPr lang="en-US" sz="4000" dirty="0" smtClean="0">
              <a:solidFill>
                <a:schemeClr val="bg2">
                  <a:lumMod val="50000"/>
                </a:schemeClr>
              </a:solidFill>
            </a:endParaRPr>
          </a:p>
        </p:txBody>
      </p:sp>
      <p:sp>
        <p:nvSpPr>
          <p:cNvPr id="226307" name="Rectangle 3"/>
          <p:cNvSpPr>
            <a:spLocks noGrp="1" noRot="1" noChangeArrowheads="1"/>
          </p:cNvSpPr>
          <p:nvPr>
            <p:ph idx="1"/>
          </p:nvPr>
        </p:nvSpPr>
        <p:spPr>
          <a:xfrm>
            <a:off x="0" y="1600200"/>
            <a:ext cx="8540750" cy="4422775"/>
          </a:xfrm>
        </p:spPr>
        <p:txBody>
          <a:bodyPr/>
          <a:lstStyle/>
          <a:p>
            <a:pPr eaLnBrk="1" hangingPunct="1">
              <a:defRPr/>
            </a:pPr>
            <a:endParaRPr lang="en-US" smtClean="0"/>
          </a:p>
        </p:txBody>
      </p:sp>
      <p:pic>
        <p:nvPicPr>
          <p:cNvPr id="27652" name="Picture 5" descr="nakpump"/>
          <p:cNvPicPr>
            <a:picLocks noChangeAspect="1" noChangeArrowheads="1" noCrop="1"/>
          </p:cNvPicPr>
          <p:nvPr/>
        </p:nvPicPr>
        <p:blipFill>
          <a:blip r:embed="rId2">
            <a:extLst>
              <a:ext uri="{28A0092B-C50C-407E-A947-70E740481C1C}">
                <a14:useLocalDpi xmlns:a14="http://schemas.microsoft.com/office/drawing/2010/main" val="0"/>
              </a:ext>
            </a:extLst>
          </a:blip>
          <a:stretch>
            <a:fillRect/>
          </a:stretch>
        </p:blipFill>
        <p:spPr bwMode="auto">
          <a:xfrm>
            <a:off x="0" y="1371600"/>
            <a:ext cx="91440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37569"/>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6" name="Rectangle 8"/>
          <p:cNvSpPr>
            <a:spLocks noGrp="1" noRot="1" noChangeArrowheads="1"/>
          </p:cNvSpPr>
          <p:nvPr>
            <p:ph type="title"/>
          </p:nvPr>
        </p:nvSpPr>
        <p:spPr>
          <a:xfrm>
            <a:off x="1619672" y="476672"/>
            <a:ext cx="6192688" cy="1002044"/>
          </a:xfrm>
          <a:noFill/>
        </p:spPr>
        <p:txBody>
          <a:bodyPr/>
          <a:lstStyle/>
          <a:p>
            <a:pPr eaLnBrk="1" hangingPunct="1">
              <a:defRPr/>
            </a:pPr>
            <a:r>
              <a:rPr lang="en-US" b="1" dirty="0" smtClean="0">
                <a:solidFill>
                  <a:schemeClr val="accent1"/>
                </a:solidFill>
              </a:rPr>
              <a:t>Digoxin</a:t>
            </a:r>
          </a:p>
        </p:txBody>
      </p:sp>
      <p:sp>
        <p:nvSpPr>
          <p:cNvPr id="237571" name="Rectangle 3"/>
          <p:cNvSpPr>
            <a:spLocks noGrp="1" noRot="1" noChangeArrowheads="1"/>
          </p:cNvSpPr>
          <p:nvPr>
            <p:ph idx="1"/>
          </p:nvPr>
        </p:nvSpPr>
        <p:spPr/>
        <p:txBody>
          <a:bodyPr/>
          <a:lstStyle/>
          <a:p>
            <a:pPr eaLnBrk="1" hangingPunct="1">
              <a:defRPr/>
            </a:pPr>
            <a:endParaRPr lang="en-US" smtClean="0"/>
          </a:p>
        </p:txBody>
      </p:sp>
      <p:pic>
        <p:nvPicPr>
          <p:cNvPr id="28675" name="Picture 5" descr="Digoxin1"/>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1371600"/>
            <a:ext cx="48006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7" descr="Digoxin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800600" y="1371600"/>
            <a:ext cx="43434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5327"/>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rrowheads="1"/>
          </p:cNvSpPr>
          <p:nvPr>
            <p:ph type="title"/>
          </p:nvPr>
        </p:nvSpPr>
        <p:spPr>
          <a:xfrm>
            <a:off x="1475656" y="620688"/>
            <a:ext cx="7812360" cy="1325563"/>
          </a:xfrm>
          <a:noFill/>
        </p:spPr>
        <p:txBody>
          <a:bodyPr/>
          <a:lstStyle/>
          <a:p>
            <a:pPr rtl="0" eaLnBrk="1" hangingPunct="1">
              <a:defRPr/>
            </a:pPr>
            <a:r>
              <a:rPr lang="en-US" b="1" dirty="0" smtClean="0">
                <a:solidFill>
                  <a:schemeClr val="accent1"/>
                </a:solidFill>
              </a:rPr>
              <a:t>Velocity of action </a:t>
            </a:r>
            <a:r>
              <a:rPr lang="en-US" b="1" dirty="0" err="1" smtClean="0">
                <a:solidFill>
                  <a:schemeClr val="accent1"/>
                </a:solidFill>
              </a:rPr>
              <a:t>potantial</a:t>
            </a:r>
            <a:endParaRPr lang="en-US" b="1" dirty="0" smtClean="0">
              <a:solidFill>
                <a:schemeClr val="accent1"/>
              </a:solidFill>
            </a:endParaRPr>
          </a:p>
        </p:txBody>
      </p:sp>
      <p:sp>
        <p:nvSpPr>
          <p:cNvPr id="163843" name="Rectangle 3"/>
          <p:cNvSpPr>
            <a:spLocks noGrp="1" noRot="1" noChangeArrowheads="1"/>
          </p:cNvSpPr>
          <p:nvPr>
            <p:ph idx="1"/>
          </p:nvPr>
        </p:nvSpPr>
        <p:spPr/>
        <p:txBody>
          <a:bodyPr>
            <a:normAutofit/>
          </a:bodyPr>
          <a:lstStyle/>
          <a:p>
            <a:pPr algn="l" rtl="0" eaLnBrk="1" hangingPunct="1">
              <a:buFont typeface="Wingdings" panose="05000000000000000000" pitchFamily="2" charset="2"/>
              <a:buNone/>
              <a:defRPr/>
            </a:pPr>
            <a:r>
              <a:rPr lang="en-US" sz="2400" b="1" dirty="0" smtClean="0"/>
              <a:t>Velocity of cardiac  action </a:t>
            </a:r>
            <a:r>
              <a:rPr lang="en-US" sz="2400" b="1" dirty="0" err="1" smtClean="0"/>
              <a:t>potantial</a:t>
            </a:r>
            <a:r>
              <a:rPr lang="en-US" sz="2400" b="1" dirty="0" smtClean="0"/>
              <a:t>: </a:t>
            </a:r>
          </a:p>
          <a:p>
            <a:pPr algn="l" rtl="0" eaLnBrk="1" hangingPunct="1">
              <a:defRPr/>
            </a:pPr>
            <a:r>
              <a:rPr lang="en-US" sz="2400" b="1" dirty="0" smtClean="0">
                <a:solidFill>
                  <a:schemeClr val="accent1">
                    <a:lumMod val="60000"/>
                    <a:lumOff val="40000"/>
                  </a:schemeClr>
                </a:solidFill>
              </a:rPr>
              <a:t>0.3-0.5 m/sec </a:t>
            </a:r>
            <a:r>
              <a:rPr lang="en-US" sz="2400" b="1" dirty="0" smtClean="0"/>
              <a:t>in atrial and ventricular muscle </a:t>
            </a:r>
            <a:r>
              <a:rPr lang="en-US" sz="2400" b="1" dirty="0" smtClean="0">
                <a:solidFill>
                  <a:schemeClr val="bg2">
                    <a:lumMod val="50000"/>
                  </a:schemeClr>
                </a:solidFill>
              </a:rPr>
              <a:t>(1/250 the velocity of  large nerve fibers, 1/10 the velocity of skeletal muscle fibers)</a:t>
            </a:r>
          </a:p>
          <a:p>
            <a:pPr algn="l" rtl="0" eaLnBrk="1" hangingPunct="1">
              <a:defRPr/>
            </a:pPr>
            <a:r>
              <a:rPr lang="en-US" sz="2400" b="1" dirty="0" smtClean="0">
                <a:solidFill>
                  <a:schemeClr val="accent1">
                    <a:lumMod val="60000"/>
                    <a:lumOff val="40000"/>
                  </a:schemeClr>
                </a:solidFill>
              </a:rPr>
              <a:t>4 m/sec </a:t>
            </a:r>
            <a:r>
              <a:rPr lang="en-US" sz="2400" b="1" dirty="0" smtClean="0"/>
              <a:t>in </a:t>
            </a:r>
            <a:r>
              <a:rPr lang="en-US" sz="2400" b="1" dirty="0" err="1" smtClean="0"/>
              <a:t>purkinje</a:t>
            </a:r>
            <a:r>
              <a:rPr lang="en-US" sz="2400" b="1" dirty="0" smtClean="0"/>
              <a:t> system</a:t>
            </a:r>
          </a:p>
        </p:txBody>
      </p:sp>
    </p:spTree>
  </p:cSld>
  <p:clrMapOvr>
    <a:masterClrMapping/>
  </p:clrMapOvr>
  <p:transition spd="slow" advTm="69661"/>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732" name="Rectangle 44"/>
          <p:cNvSpPr>
            <a:spLocks noGrp="1" noRot="1" noChangeArrowheads="1"/>
          </p:cNvSpPr>
          <p:nvPr>
            <p:ph type="title"/>
          </p:nvPr>
        </p:nvSpPr>
        <p:spPr>
          <a:xfrm>
            <a:off x="0" y="0"/>
            <a:ext cx="9144000" cy="1325563"/>
          </a:xfrm>
          <a:noFill/>
        </p:spPr>
        <p:txBody>
          <a:bodyPr/>
          <a:lstStyle/>
          <a:p>
            <a:pPr eaLnBrk="1" hangingPunct="1">
              <a:defRPr/>
            </a:pPr>
            <a:r>
              <a:rPr lang="en-US" b="1" dirty="0" smtClean="0">
                <a:solidFill>
                  <a:schemeClr val="accent1"/>
                </a:solidFill>
              </a:rPr>
              <a:t> Skeletal muscle 	vs  Heart muscle</a:t>
            </a:r>
          </a:p>
        </p:txBody>
      </p:sp>
      <p:graphicFrame>
        <p:nvGraphicFramePr>
          <p:cNvPr id="242743" name="Group 55"/>
          <p:cNvGraphicFramePr>
            <a:graphicFrameLocks noGrp="1"/>
          </p:cNvGraphicFramePr>
          <p:nvPr>
            <p:ph type="tbl" idx="1"/>
            <p:extLst>
              <p:ext uri="{D42A27DB-BD31-4B8C-83A1-F6EECF244321}">
                <p14:modId xmlns:p14="http://schemas.microsoft.com/office/powerpoint/2010/main" val="3801119927"/>
              </p:ext>
            </p:extLst>
          </p:nvPr>
        </p:nvGraphicFramePr>
        <p:xfrm>
          <a:off x="323528" y="1295400"/>
          <a:ext cx="8820472" cy="4653880"/>
        </p:xfrm>
        <a:graphic>
          <a:graphicData uri="http://schemas.openxmlformats.org/drawingml/2006/table">
            <a:tbl>
              <a:tblPr/>
              <a:tblGrid>
                <a:gridCol w="4410236">
                  <a:extLst>
                    <a:ext uri="{9D8B030D-6E8A-4147-A177-3AD203B41FA5}"/>
                  </a:extLst>
                </a:gridCol>
                <a:gridCol w="4410236">
                  <a:extLst>
                    <a:ext uri="{9D8B030D-6E8A-4147-A177-3AD203B41FA5}"/>
                  </a:extLst>
                </a:gridCol>
              </a:tblGrid>
              <a:tr h="674882">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sz="2800" b="0" i="0" u="none" strike="noStrike" cap="none" normalizeH="0" baseline="0" dirty="0" smtClean="0">
                          <a:ln>
                            <a:noFill/>
                          </a:ln>
                          <a:solidFill>
                            <a:srgbClr val="E0245E"/>
                          </a:solidFill>
                          <a:effectLst>
                            <a:outerShdw blurRad="38100" dist="38100" dir="2700000" algn="tl">
                              <a:srgbClr val="000000"/>
                            </a:outerShdw>
                          </a:effectLst>
                          <a:latin typeface="Arial" pitchFamily="34" charset="0"/>
                          <a:cs typeface="Arial" pitchFamily="34" charset="0"/>
                        </a:rPr>
                        <a:t>Skeletal muscle</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sz="2800" b="0" i="0" u="none" strike="noStrike" cap="none" normalizeH="0" baseline="0" smtClean="0">
                          <a:ln>
                            <a:noFill/>
                          </a:ln>
                          <a:solidFill>
                            <a:srgbClr val="E0245E"/>
                          </a:solidFill>
                          <a:effectLst>
                            <a:outerShdw blurRad="38100" dist="38100" dir="2700000" algn="tl">
                              <a:srgbClr val="000000"/>
                            </a:outerShdw>
                          </a:effectLst>
                          <a:latin typeface="Arial" pitchFamily="34" charset="0"/>
                          <a:cs typeface="Arial" pitchFamily="34" charset="0"/>
                        </a:rPr>
                        <a:t>Heart muscle</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extLst>
              </a:tr>
              <a:tr h="3978998">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Arial" pitchFamily="34" charset="0"/>
                        </a:rPr>
                        <a:t>Fast  Na </a:t>
                      </a:r>
                      <a:r>
                        <a:rPr kumimoji="0" lang="en-US" sz="2400" b="0" i="0" u="none" strike="noStrike" cap="none" normalizeH="0" baseline="0" dirty="0" err="1" smtClean="0">
                          <a:ln>
                            <a:noFill/>
                          </a:ln>
                          <a:solidFill>
                            <a:schemeClr val="tx1"/>
                          </a:solidFill>
                          <a:effectLst>
                            <a:outerShdw blurRad="38100" dist="38100" dir="2700000" algn="tl">
                              <a:srgbClr val="000000"/>
                            </a:outerShdw>
                          </a:effectLst>
                          <a:latin typeface="Arial" pitchFamily="34" charset="0"/>
                          <a:cs typeface="Arial" pitchFamily="34" charset="0"/>
                        </a:rPr>
                        <a:t>Chanal</a:t>
                      </a:r>
                      <a:endPar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Arial" pitchFamily="34" charset="0"/>
                      </a:endParaRPr>
                    </a:p>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Arial" pitchFamily="34" charset="0"/>
                      </a:endParaRPr>
                    </a:p>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Arial" pitchFamily="34" charset="0"/>
                        </a:rPr>
                        <a:t>Ca : </a:t>
                      </a:r>
                      <a:r>
                        <a:rPr kumimoji="0" lang="en-US" sz="2400" b="0" i="0" u="none" strike="noStrike" cap="none" normalizeH="0" baseline="0" dirty="0" err="1" smtClean="0">
                          <a:ln>
                            <a:noFill/>
                          </a:ln>
                          <a:solidFill>
                            <a:schemeClr val="tx1"/>
                          </a:solidFill>
                          <a:effectLst>
                            <a:outerShdw blurRad="38100" dist="38100" dir="2700000" algn="tl">
                              <a:srgbClr val="000000"/>
                            </a:outerShdw>
                          </a:effectLst>
                          <a:latin typeface="Arial" pitchFamily="34" charset="0"/>
                          <a:cs typeface="Arial" pitchFamily="34" charset="0"/>
                        </a:rPr>
                        <a:t>intracelluar</a:t>
                      </a: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Arial" pitchFamily="34" charset="0"/>
                        </a:rPr>
                        <a:t>  SR</a:t>
                      </a:r>
                    </a:p>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sz="2400" b="0" i="0" u="none" strike="noStrike" cap="none" normalizeH="0" baseline="0" dirty="0" smtClean="0">
                          <a:ln>
                            <a:noFill/>
                          </a:ln>
                          <a:solidFill>
                            <a:srgbClr val="FFFF00"/>
                          </a:solidFill>
                          <a:effectLst>
                            <a:outerShdw blurRad="38100" dist="38100" dir="2700000" algn="tl">
                              <a:srgbClr val="000000"/>
                            </a:outerShdw>
                          </a:effectLst>
                          <a:latin typeface="Arial" pitchFamily="34" charset="0"/>
                          <a:cs typeface="Arial" pitchFamily="34" charset="0"/>
                        </a:rPr>
                        <a:t>SR  more developed</a:t>
                      </a:r>
                    </a:p>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Arial" pitchFamily="34" charset="0"/>
                        </a:rPr>
                        <a:t>AP  short</a:t>
                      </a:r>
                    </a:p>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Arial" pitchFamily="34" charset="0"/>
                        </a:rPr>
                        <a:t>Contraction  short</a:t>
                      </a:r>
                    </a:p>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Arial" pitchFamily="34" charset="0"/>
                      </a:endParaRPr>
                    </a:p>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Arial" pitchFamily="34" charset="0"/>
                        </a:rPr>
                        <a:t>T tubule small</a:t>
                      </a:r>
                    </a:p>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Arial" pitchFamily="34"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Arial" pitchFamily="34" charset="0"/>
                        </a:rPr>
                        <a:t>Fast Na </a:t>
                      </a:r>
                      <a:r>
                        <a:rPr kumimoji="0" lang="en-US" sz="2400" b="0" i="0" u="none" strike="noStrike" cap="none" normalizeH="0" baseline="0" dirty="0" err="1" smtClean="0">
                          <a:ln>
                            <a:noFill/>
                          </a:ln>
                          <a:solidFill>
                            <a:schemeClr val="tx1"/>
                          </a:solidFill>
                          <a:effectLst>
                            <a:outerShdw blurRad="38100" dist="38100" dir="2700000" algn="tl">
                              <a:srgbClr val="000000"/>
                            </a:outerShdw>
                          </a:effectLst>
                          <a:latin typeface="Arial" pitchFamily="34" charset="0"/>
                          <a:cs typeface="Arial" pitchFamily="34" charset="0"/>
                        </a:rPr>
                        <a:t>Chanal</a:t>
                      </a: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Arial" pitchFamily="34" charset="0"/>
                        </a:rPr>
                        <a:t>, Slow Ca </a:t>
                      </a:r>
                      <a:r>
                        <a:rPr kumimoji="0" lang="en-US" sz="2400" b="0" i="0" u="none" strike="noStrike" cap="none" normalizeH="0" baseline="0" dirty="0" err="1" smtClean="0">
                          <a:ln>
                            <a:noFill/>
                          </a:ln>
                          <a:solidFill>
                            <a:schemeClr val="tx1"/>
                          </a:solidFill>
                          <a:effectLst>
                            <a:outerShdw blurRad="38100" dist="38100" dir="2700000" algn="tl">
                              <a:srgbClr val="000000"/>
                            </a:outerShdw>
                          </a:effectLst>
                          <a:latin typeface="Arial" pitchFamily="34" charset="0"/>
                          <a:cs typeface="Arial" pitchFamily="34" charset="0"/>
                        </a:rPr>
                        <a:t>Chanal</a:t>
                      </a:r>
                      <a:endPar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Arial" pitchFamily="34" charset="0"/>
                      </a:endParaRPr>
                    </a:p>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Arial" pitchFamily="34" charset="0"/>
                        </a:rPr>
                        <a:t>Ca: extracellular and SR</a:t>
                      </a:r>
                    </a:p>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sz="2400" b="0" i="0" u="none" strike="noStrike" cap="none" normalizeH="0" baseline="0" dirty="0" smtClean="0">
                          <a:ln>
                            <a:noFill/>
                          </a:ln>
                          <a:solidFill>
                            <a:srgbClr val="FFFF00"/>
                          </a:solidFill>
                          <a:effectLst>
                            <a:outerShdw blurRad="38100" dist="38100" dir="2700000" algn="tl">
                              <a:srgbClr val="000000"/>
                            </a:outerShdw>
                          </a:effectLst>
                          <a:latin typeface="Arial" pitchFamily="34" charset="0"/>
                          <a:cs typeface="Arial" pitchFamily="34" charset="0"/>
                        </a:rPr>
                        <a:t>SR less developed</a:t>
                      </a:r>
                    </a:p>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Arial" pitchFamily="34" charset="0"/>
                        </a:rPr>
                        <a:t>AP  long (plateau  phase)</a:t>
                      </a:r>
                    </a:p>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Arial" pitchFamily="34" charset="0"/>
                        </a:rPr>
                        <a:t>Contraction  long (15 times)in </a:t>
                      </a:r>
                      <a:r>
                        <a:rPr kumimoji="0" lang="en-US" sz="2400" b="0" i="0" u="none" strike="noStrike" cap="none" normalizeH="0" baseline="0" dirty="0" err="1" smtClean="0">
                          <a:ln>
                            <a:noFill/>
                          </a:ln>
                          <a:solidFill>
                            <a:schemeClr val="tx1"/>
                          </a:solidFill>
                          <a:effectLst>
                            <a:outerShdw blurRad="38100" dist="38100" dir="2700000" algn="tl">
                              <a:srgbClr val="000000"/>
                            </a:outerShdw>
                          </a:effectLst>
                          <a:latin typeface="Arial" pitchFamily="34" charset="0"/>
                          <a:cs typeface="Arial" pitchFamily="34" charset="0"/>
                        </a:rPr>
                        <a:t>ventericular</a:t>
                      </a: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Arial" pitchFamily="34" charset="0"/>
                        </a:rPr>
                        <a:t> muscle</a:t>
                      </a:r>
                      <a:endParaRPr kumimoji="0" lang="ar-SA" sz="24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Arial" pitchFamily="34" charset="0"/>
                      </a:endParaRPr>
                    </a:p>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Arial" pitchFamily="34" charset="0"/>
                        </a:rPr>
                        <a:t>T tubule large( 5 times great)</a:t>
                      </a:r>
                      <a:endParaRPr kumimoji="0" lang="ar-SA" sz="24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Arial" pitchFamily="34" charset="0"/>
                      </a:endParaRPr>
                    </a:p>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cs typeface="Arial" pitchFamily="34" charset="0"/>
                        </a:rPr>
                        <a:t>SR less developed</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bl>
          </a:graphicData>
        </a:graphic>
      </p:graphicFrame>
    </p:spTree>
  </p:cSld>
  <p:clrMapOvr>
    <a:masterClrMapping/>
  </p:clrMapOvr>
  <p:transition spd="slow" advTm="24235"/>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4" name="Rectangle 6"/>
          <p:cNvSpPr>
            <a:spLocks noGrp="1" noRot="1" noChangeArrowheads="1"/>
          </p:cNvSpPr>
          <p:nvPr>
            <p:ph type="title"/>
          </p:nvPr>
        </p:nvSpPr>
        <p:spPr>
          <a:xfrm>
            <a:off x="0" y="0"/>
            <a:ext cx="9144000" cy="1325563"/>
          </a:xfrm>
          <a:noFill/>
        </p:spPr>
        <p:txBody>
          <a:bodyPr/>
          <a:lstStyle/>
          <a:p>
            <a:pPr eaLnBrk="1" hangingPunct="1">
              <a:defRPr/>
            </a:pPr>
            <a:r>
              <a:rPr lang="en-US" b="1" smtClean="0">
                <a:solidFill>
                  <a:schemeClr val="accent1"/>
                </a:solidFill>
              </a:rPr>
              <a:t>Action potantial of cardiac muscle :</a:t>
            </a:r>
          </a:p>
        </p:txBody>
      </p:sp>
      <p:sp>
        <p:nvSpPr>
          <p:cNvPr id="247811" name="Rectangle 3"/>
          <p:cNvSpPr>
            <a:spLocks noGrp="1" noRot="1" noChangeArrowheads="1"/>
          </p:cNvSpPr>
          <p:nvPr>
            <p:ph idx="1"/>
          </p:nvPr>
        </p:nvSpPr>
        <p:spPr/>
        <p:txBody>
          <a:bodyPr/>
          <a:lstStyle/>
          <a:p>
            <a:pPr eaLnBrk="1" hangingPunct="1">
              <a:defRPr/>
            </a:pPr>
            <a:endParaRPr lang="en-US" smtClean="0"/>
          </a:p>
        </p:txBody>
      </p:sp>
      <p:pic>
        <p:nvPicPr>
          <p:cNvPr id="23555" name="Picture 5" descr="showimag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1724" y="1295400"/>
            <a:ext cx="8952276" cy="5445968"/>
          </a:xfrm>
          <a:prstGeom prst="rect">
            <a:avLst/>
          </a:prstGeom>
          <a:noFill/>
          <a:ln w="9525">
            <a:solidFill>
              <a:srgbClr val="FF3300"/>
            </a:solidFill>
            <a:miter lim="800000"/>
          </a:ln>
          <a:extLst>
            <a:ext uri="{909E8E84-426E-40DD-AFC4-6F175D3DCCD1}">
              <a14:hiddenFill xmlns:a14="http://schemas.microsoft.com/office/drawing/2010/main">
                <a:solidFill>
                  <a:srgbClr val="FFFFFF"/>
                </a:solidFill>
              </a14:hiddenFill>
            </a:ext>
          </a:extLst>
        </p:spPr>
      </p:pic>
    </p:spTree>
  </p:cSld>
  <p:clrMapOvr>
    <a:masterClrMapping/>
  </p:clrMapOvr>
  <p:transition spd="slow" advTm="48568"/>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Rot="1" noChangeArrowheads="1"/>
          </p:cNvSpPr>
          <p:nvPr>
            <p:ph type="title"/>
          </p:nvPr>
        </p:nvSpPr>
        <p:spPr>
          <a:xfrm>
            <a:off x="251520" y="1470818"/>
            <a:ext cx="9144000" cy="1325563"/>
          </a:xfrm>
          <a:noFill/>
        </p:spPr>
        <p:txBody>
          <a:bodyPr/>
          <a:lstStyle/>
          <a:p>
            <a:pPr algn="ctr" eaLnBrk="1" hangingPunct="1">
              <a:defRPr/>
            </a:pPr>
            <a:r>
              <a:rPr lang="en-US" b="1" dirty="0" smtClean="0">
                <a:solidFill>
                  <a:schemeClr val="accent1"/>
                </a:solidFill>
              </a:rPr>
              <a:t>Contraction and relaxation</a:t>
            </a:r>
          </a:p>
        </p:txBody>
      </p:sp>
      <p:sp>
        <p:nvSpPr>
          <p:cNvPr id="201731" name="Rectangle 3"/>
          <p:cNvSpPr>
            <a:spLocks noGrp="1" noRot="1" noChangeArrowheads="1"/>
          </p:cNvSpPr>
          <p:nvPr>
            <p:ph idx="1"/>
          </p:nvPr>
        </p:nvSpPr>
        <p:spPr/>
        <p:txBody>
          <a:bodyPr>
            <a:normAutofit/>
          </a:bodyPr>
          <a:lstStyle/>
          <a:p>
            <a:pPr algn="l" rtl="0" eaLnBrk="1" hangingPunct="1">
              <a:defRPr/>
            </a:pPr>
            <a:endParaRPr lang="en-US" sz="4400" smtClean="0">
              <a:solidFill>
                <a:srgbClr val="FF3300"/>
              </a:solidFill>
            </a:endParaRPr>
          </a:p>
          <a:p>
            <a:pPr algn="l" rtl="0" eaLnBrk="1" hangingPunct="1">
              <a:defRPr/>
            </a:pPr>
            <a:endParaRPr lang="en-US" sz="4400" smtClean="0">
              <a:solidFill>
                <a:srgbClr val="FF3300"/>
              </a:solidFill>
            </a:endParaRPr>
          </a:p>
          <a:p>
            <a:pPr algn="l" rtl="0" eaLnBrk="1" hangingPunct="1">
              <a:defRPr/>
            </a:pPr>
            <a:r>
              <a:rPr lang="en-US" sz="4400" b="1" smtClean="0">
                <a:solidFill>
                  <a:schemeClr val="accent1"/>
                </a:solidFill>
              </a:rPr>
              <a:t>Excitation-Contraction Coupling</a:t>
            </a:r>
          </a:p>
        </p:txBody>
      </p:sp>
    </p:spTree>
  </p:cSld>
  <p:clrMapOvr>
    <a:masterClrMapping/>
  </p:clrMapOvr>
  <p:transition spd="slow" advTm="13664"/>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Rot="1" noChangeArrowheads="1"/>
          </p:cNvSpPr>
          <p:nvPr>
            <p:ph type="title"/>
          </p:nvPr>
        </p:nvSpPr>
        <p:spPr>
          <a:xfrm>
            <a:off x="1403648" y="808037"/>
            <a:ext cx="9144000" cy="1325563"/>
          </a:xfrm>
          <a:noFill/>
        </p:spPr>
        <p:txBody>
          <a:bodyPr/>
          <a:lstStyle/>
          <a:p>
            <a:pPr eaLnBrk="1" hangingPunct="1">
              <a:defRPr/>
            </a:pPr>
            <a:r>
              <a:rPr lang="en-US" b="1" dirty="0" smtClean="0">
                <a:solidFill>
                  <a:schemeClr val="accent1"/>
                </a:solidFill>
              </a:rPr>
              <a:t>Three major types :</a:t>
            </a:r>
          </a:p>
        </p:txBody>
      </p:sp>
      <p:sp>
        <p:nvSpPr>
          <p:cNvPr id="245763" name="Rectangle 3"/>
          <p:cNvSpPr>
            <a:spLocks noGrp="1" noRot="1" noChangeArrowheads="1"/>
          </p:cNvSpPr>
          <p:nvPr>
            <p:ph idx="1"/>
          </p:nvPr>
        </p:nvSpPr>
        <p:spPr/>
        <p:txBody>
          <a:bodyPr/>
          <a:lstStyle/>
          <a:p>
            <a:pPr algn="l" rtl="0" eaLnBrk="1" hangingPunct="1">
              <a:buFont typeface="Wingdings" panose="05000000000000000000" pitchFamily="2" charset="2"/>
              <a:buNone/>
              <a:defRPr/>
            </a:pPr>
            <a:endParaRPr lang="en-US" b="1" u="sng" dirty="0" smtClean="0"/>
          </a:p>
          <a:p>
            <a:pPr rtl="0" eaLnBrk="1" hangingPunct="1">
              <a:buFont typeface="Wingdings" panose="05000000000000000000" pitchFamily="2" charset="2"/>
              <a:buNone/>
              <a:defRPr/>
            </a:pPr>
            <a:r>
              <a:rPr lang="en-US" sz="2400" b="1" u="sng" dirty="0" smtClean="0">
                <a:solidFill>
                  <a:srgbClr val="E0245E"/>
                </a:solidFill>
              </a:rPr>
              <a:t>Contractile cells:</a:t>
            </a:r>
          </a:p>
          <a:p>
            <a:pPr algn="l" rtl="0" eaLnBrk="1" hangingPunct="1">
              <a:defRPr/>
            </a:pPr>
            <a:r>
              <a:rPr lang="en-US" b="1" dirty="0" smtClean="0"/>
              <a:t>Atrial  muscle</a:t>
            </a:r>
          </a:p>
          <a:p>
            <a:pPr algn="l" rtl="0" eaLnBrk="1" hangingPunct="1">
              <a:defRPr/>
            </a:pPr>
            <a:r>
              <a:rPr lang="en-US" b="1" dirty="0" smtClean="0"/>
              <a:t>Ventricle   muscle</a:t>
            </a:r>
          </a:p>
          <a:p>
            <a:pPr algn="l" rtl="0" eaLnBrk="1" hangingPunct="1">
              <a:buFont typeface="Wingdings" panose="05000000000000000000" pitchFamily="2" charset="2"/>
              <a:buNone/>
              <a:defRPr/>
            </a:pPr>
            <a:r>
              <a:rPr lang="en-US" sz="2400" b="1" u="sng" dirty="0" err="1" smtClean="0">
                <a:solidFill>
                  <a:srgbClr val="E0245E"/>
                </a:solidFill>
              </a:rPr>
              <a:t>Autorhythmic</a:t>
            </a:r>
            <a:r>
              <a:rPr lang="en-US" sz="2400" b="1" u="sng" dirty="0" smtClean="0">
                <a:solidFill>
                  <a:srgbClr val="E0245E"/>
                </a:solidFill>
              </a:rPr>
              <a:t> (or automatic) cells</a:t>
            </a:r>
            <a:r>
              <a:rPr lang="en-US" sz="2400" b="1" dirty="0" smtClean="0"/>
              <a:t> </a:t>
            </a:r>
          </a:p>
          <a:p>
            <a:pPr algn="l" rtl="0" eaLnBrk="1" hangingPunct="1">
              <a:defRPr/>
            </a:pPr>
            <a:r>
              <a:rPr lang="en-US" b="1" dirty="0" err="1" smtClean="0"/>
              <a:t>Specilized</a:t>
            </a:r>
            <a:r>
              <a:rPr lang="en-US" b="1" dirty="0" smtClean="0"/>
              <a:t> excitatory and conductive muscle fibers</a:t>
            </a:r>
            <a:r>
              <a:rPr lang="en-US" dirty="0" smtClean="0"/>
              <a:t>.</a:t>
            </a:r>
          </a:p>
        </p:txBody>
      </p:sp>
    </p:spTree>
  </p:cSld>
  <p:clrMapOvr>
    <a:masterClrMapping/>
  </p:clrMapOvr>
  <p:transition spd="slow" advTm="29318"/>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Rot="1" noChangeArrowheads="1"/>
          </p:cNvSpPr>
          <p:nvPr>
            <p:ph type="title"/>
          </p:nvPr>
        </p:nvSpPr>
        <p:spPr>
          <a:xfrm>
            <a:off x="0" y="0"/>
            <a:ext cx="9144000" cy="1325563"/>
          </a:xfrm>
          <a:noFill/>
        </p:spPr>
        <p:txBody>
          <a:bodyPr/>
          <a:lstStyle/>
          <a:p>
            <a:pPr eaLnBrk="1" hangingPunct="1">
              <a:defRPr/>
            </a:pPr>
            <a:r>
              <a:rPr lang="en-US" b="1" dirty="0" smtClean="0">
                <a:solidFill>
                  <a:schemeClr val="accent1"/>
                </a:solidFill>
              </a:rPr>
              <a:t> Excitation-Contraction Coupling </a:t>
            </a:r>
          </a:p>
        </p:txBody>
      </p:sp>
      <p:sp>
        <p:nvSpPr>
          <p:cNvPr id="155651" name="Rectangle 3"/>
          <p:cNvSpPr>
            <a:spLocks noGrp="1" noRot="1" noChangeArrowheads="1"/>
          </p:cNvSpPr>
          <p:nvPr>
            <p:ph idx="1"/>
          </p:nvPr>
        </p:nvSpPr>
        <p:spPr/>
        <p:txBody>
          <a:bodyPr/>
          <a:lstStyle/>
          <a:p>
            <a:pPr eaLnBrk="1" hangingPunct="1">
              <a:defRPr/>
            </a:pPr>
            <a:endParaRPr lang="en-US" smtClean="0"/>
          </a:p>
        </p:txBody>
      </p:sp>
      <p:pic>
        <p:nvPicPr>
          <p:cNvPr id="34820" name="Picture 5" descr="CardiacAP&amp;Twitch"/>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9512" y="1371600"/>
            <a:ext cx="8964488" cy="5378693"/>
          </a:xfrm>
          <a:prstGeom prst="rect">
            <a:avLst/>
          </a:prstGeom>
          <a:noFill/>
          <a:ln w="9525">
            <a:solidFill>
              <a:srgbClr val="FF3300"/>
            </a:solidFill>
            <a:miter lim="800000"/>
          </a:ln>
          <a:extLst>
            <a:ext uri="{909E8E84-426E-40DD-AFC4-6F175D3DCCD1}">
              <a14:hiddenFill xmlns:a14="http://schemas.microsoft.com/office/drawing/2010/main">
                <a:solidFill>
                  <a:srgbClr val="FFFFFF"/>
                </a:solidFill>
              </a14:hiddenFill>
            </a:ext>
          </a:extLst>
        </p:spPr>
      </p:pic>
    </p:spTree>
  </p:cSld>
  <p:clrMapOvr>
    <a:masterClrMapping/>
  </p:clrMapOvr>
  <p:transition spd="slow" advTm="27138"/>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dirty="0">
                <a:solidFill>
                  <a:schemeClr val="accent1">
                    <a:lumMod val="60000"/>
                    <a:lumOff val="40000"/>
                  </a:schemeClr>
                </a:solidFill>
                <a:cs typeface="Times New Roman" panose="02020603050405020304" pitchFamily="18" charset="0"/>
              </a:rPr>
              <a:t>Rhythmical Excitation of the </a:t>
            </a:r>
            <a:r>
              <a:rPr lang="en-US" altLang="en-US" b="1" dirty="0" smtClean="0">
                <a:solidFill>
                  <a:schemeClr val="accent1">
                    <a:lumMod val="60000"/>
                    <a:lumOff val="40000"/>
                  </a:schemeClr>
                </a:solidFill>
                <a:cs typeface="Times New Roman" panose="02020603050405020304" pitchFamily="18" charset="0"/>
              </a:rPr>
              <a:t>Heart :</a:t>
            </a:r>
            <a:endParaRPr lang="en-US" b="1" dirty="0">
              <a:solidFill>
                <a:schemeClr val="accent1">
                  <a:lumMod val="60000"/>
                  <a:lumOff val="40000"/>
                </a:schemeClr>
              </a:solidFill>
            </a:endParaRPr>
          </a:p>
        </p:txBody>
      </p:sp>
      <p:pic>
        <p:nvPicPr>
          <p:cNvPr id="5" name="Content Placeholder 4"/>
          <p:cNvPicPr>
            <a:picLocks noGrp="1" noChangeAspect="1"/>
          </p:cNvPicPr>
          <p:nvPr>
            <p:ph idx="1"/>
          </p:nvPr>
        </p:nvPicPr>
        <p:blipFill>
          <a:blip r:embed="rId2"/>
          <a:stretch>
            <a:fillRect/>
          </a:stretch>
        </p:blipFill>
        <p:spPr>
          <a:xfrm>
            <a:off x="2411759" y="2132857"/>
            <a:ext cx="5369113" cy="4706920"/>
          </a:xfrm>
          <a:prstGeom prst="rect">
            <a:avLst/>
          </a:prstGeom>
        </p:spPr>
      </p:pic>
    </p:spTree>
    <p:extLst>
      <p:ext uri="{BB962C8B-B14F-4D97-AF65-F5344CB8AC3E}">
        <p14:creationId xmlns:p14="http://schemas.microsoft.com/office/powerpoint/2010/main" val="27252957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dirty="0">
                <a:solidFill>
                  <a:schemeClr val="accent1">
                    <a:lumMod val="60000"/>
                    <a:lumOff val="40000"/>
                  </a:schemeClr>
                </a:solidFill>
                <a:cs typeface="Times New Roman" panose="02020603050405020304" pitchFamily="18" charset="0"/>
              </a:rPr>
              <a:t>Conduction  system</a:t>
            </a:r>
            <a:endParaRPr lang="en-US" b="1" dirty="0">
              <a:solidFill>
                <a:schemeClr val="accent1">
                  <a:lumMod val="60000"/>
                  <a:lumOff val="40000"/>
                </a:schemeClr>
              </a:solidFill>
            </a:endParaRPr>
          </a:p>
        </p:txBody>
      </p:sp>
      <p:pic>
        <p:nvPicPr>
          <p:cNvPr id="4" name="Content Placeholder 3"/>
          <p:cNvPicPr>
            <a:picLocks noGrp="1" noChangeAspect="1"/>
          </p:cNvPicPr>
          <p:nvPr>
            <p:ph idx="1"/>
          </p:nvPr>
        </p:nvPicPr>
        <p:blipFill>
          <a:blip r:embed="rId2"/>
          <a:stretch>
            <a:fillRect/>
          </a:stretch>
        </p:blipFill>
        <p:spPr>
          <a:xfrm>
            <a:off x="1547664" y="2289828"/>
            <a:ext cx="6784415" cy="4568172"/>
          </a:xfrm>
          <a:prstGeom prst="rect">
            <a:avLst/>
          </a:prstGeom>
        </p:spPr>
      </p:pic>
    </p:spTree>
    <p:extLst>
      <p:ext uri="{BB962C8B-B14F-4D97-AF65-F5344CB8AC3E}">
        <p14:creationId xmlns:p14="http://schemas.microsoft.com/office/powerpoint/2010/main" val="23719375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descr="باقة أزهار"/>
          <p:cNvSpPr>
            <a:spLocks noGrp="1" noRot="1" noChangeArrowheads="1"/>
          </p:cNvSpPr>
          <p:nvPr>
            <p:ph type="title"/>
          </p:nvPr>
        </p:nvSpPr>
        <p:spPr>
          <a:xfrm>
            <a:off x="1547664" y="595386"/>
            <a:ext cx="9144000" cy="1554163"/>
          </a:xfrm>
          <a:noFill/>
        </p:spPr>
        <p:txBody>
          <a:bodyPr/>
          <a:lstStyle/>
          <a:p>
            <a:r>
              <a:rPr lang="en-US" altLang="en-US" b="1" dirty="0" smtClean="0">
                <a:solidFill>
                  <a:srgbClr val="002060"/>
                </a:solidFill>
                <a:latin typeface="Comic Sans MS" panose="030F0702030302020204" pitchFamily="66" charset="0"/>
                <a:cs typeface="Times New Roman" panose="02020603050405020304" pitchFamily="18" charset="0"/>
              </a:rPr>
              <a:t>AP in the heart</a:t>
            </a:r>
          </a:p>
        </p:txBody>
      </p:sp>
      <p:pic>
        <p:nvPicPr>
          <p:cNvPr id="6147" name="Picture 4" descr="F1-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835696" y="2096812"/>
            <a:ext cx="6120680" cy="4761188"/>
          </a:xfrm>
          <a:noFill/>
          <a:ln>
            <a:solidFill>
              <a:srgbClr val="FF3300"/>
            </a:solidFill>
            <a:miter lim="800000"/>
          </a:ln>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descr="باقة أزهار"/>
          <p:cNvSpPr>
            <a:spLocks noGrp="1" noRot="1" noChangeArrowheads="1"/>
          </p:cNvSpPr>
          <p:nvPr>
            <p:ph type="title"/>
          </p:nvPr>
        </p:nvSpPr>
        <p:spPr>
          <a:xfrm>
            <a:off x="1877380" y="476672"/>
            <a:ext cx="4932040" cy="1295400"/>
          </a:xfrm>
          <a:noFill/>
        </p:spPr>
        <p:txBody>
          <a:bodyPr/>
          <a:lstStyle/>
          <a:p>
            <a:r>
              <a:rPr lang="en-US" altLang="en-US" b="1" dirty="0" smtClean="0">
                <a:solidFill>
                  <a:schemeClr val="accent1"/>
                </a:solidFill>
                <a:cs typeface="Times New Roman" panose="02020603050405020304" pitchFamily="18" charset="0"/>
              </a:rPr>
              <a:t>S-A Node :</a:t>
            </a:r>
          </a:p>
        </p:txBody>
      </p:sp>
      <p:pic>
        <p:nvPicPr>
          <p:cNvPr id="7171" name="Picture 4" descr="adlt46"/>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79512" y="1600200"/>
            <a:ext cx="4087688" cy="2209800"/>
          </a:xfrm>
          <a:noFill/>
          <a:extLst>
            <a:ext uri="{909E8E84-426E-40DD-AFC4-6F175D3DCCD1}">
              <a14:hiddenFill xmlns:a14="http://schemas.microsoft.com/office/drawing/2010/main">
                <a:solidFill>
                  <a:srgbClr val="FFFFFF"/>
                </a:solidFill>
              </a14:hiddenFill>
            </a:ext>
          </a:extLst>
        </p:spPr>
      </p:pic>
      <p:pic>
        <p:nvPicPr>
          <p:cNvPr id="7172" name="Picture 5" descr="A004_Atrial_action_potl"/>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343400" y="1600200"/>
            <a:ext cx="48006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Rectangle 6"/>
          <p:cNvSpPr>
            <a:spLocks noChangeArrowheads="1"/>
          </p:cNvSpPr>
          <p:nvPr/>
        </p:nvSpPr>
        <p:spPr bwMode="auto">
          <a:xfrm>
            <a:off x="1043608" y="4365104"/>
            <a:ext cx="7860712" cy="1815882"/>
          </a:xfrm>
          <a:prstGeom prst="rect">
            <a:avLst/>
          </a:prstGeom>
          <a:noFill/>
          <a:ln w="9525">
            <a:noFill/>
            <a:miter lim="800000"/>
          </a:ln>
          <a:effectLst/>
        </p:spPr>
        <p:txBody>
          <a:bodyPr wrap="square">
            <a:spAutoFit/>
          </a:bodyP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eaLnBrk="1" hangingPunct="1">
              <a:defRPr/>
            </a:pPr>
            <a:r>
              <a:rPr lang="en-US" sz="2800" dirty="0">
                <a:latin typeface="Comic Sans MS" panose="030F0702030302020204" pitchFamily="66" charset="0"/>
              </a:rPr>
              <a:t>The Sinoatrial (or sinus ) node is located in the superior posterolateral wall of the right atrium below and slightly lateral to the opening of the superior vena cava. </a:t>
            </a:r>
            <a:endParaRPr lang="ar-SA" sz="2800" dirty="0">
              <a:latin typeface="Comic Sans MS" panose="030F0702030302020204" pitchFamily="66"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descr="باقة أزهار"/>
          <p:cNvSpPr>
            <a:spLocks noGrp="1" noRot="1" noChangeArrowheads="1"/>
          </p:cNvSpPr>
          <p:nvPr>
            <p:ph type="title"/>
          </p:nvPr>
        </p:nvSpPr>
        <p:spPr>
          <a:xfrm>
            <a:off x="1835696" y="332656"/>
            <a:ext cx="7308304" cy="1224136"/>
          </a:xfrm>
          <a:noFill/>
        </p:spPr>
        <p:txBody>
          <a:bodyPr/>
          <a:lstStyle/>
          <a:p>
            <a:r>
              <a:rPr lang="en-US" altLang="en-US" b="1" dirty="0" smtClean="0">
                <a:solidFill>
                  <a:schemeClr val="tx1"/>
                </a:solidFill>
                <a:cs typeface="Times New Roman" panose="02020603050405020304" pitchFamily="18" charset="0"/>
              </a:rPr>
              <a:t>S-A Node</a:t>
            </a:r>
          </a:p>
        </p:txBody>
      </p:sp>
      <p:sp>
        <p:nvSpPr>
          <p:cNvPr id="8195" name="Rectangle 3"/>
          <p:cNvSpPr>
            <a:spLocks noGrp="1" noRot="1" noChangeArrowheads="1"/>
          </p:cNvSpPr>
          <p:nvPr>
            <p:ph type="body" sz="half" idx="1"/>
          </p:nvPr>
        </p:nvSpPr>
        <p:spPr bwMode="auto"/>
        <p:txBody>
          <a:bodyPr wrap="square" numCol="1" anchor="t" anchorCtr="0" compatLnSpc="1">
            <a:prstTxWarp prst="textNoShape">
              <a:avLst/>
            </a:prstTxWarp>
            <a:normAutofit fontScale="92500" lnSpcReduction="20000"/>
          </a:bodyPr>
          <a:lstStyle/>
          <a:p>
            <a:pPr>
              <a:spcBef>
                <a:spcPct val="0"/>
              </a:spcBef>
              <a:buFontTx/>
              <a:buNone/>
            </a:pPr>
            <a:r>
              <a:rPr lang="en-US" altLang="en-US" sz="2400" b="1" dirty="0" smtClean="0">
                <a:solidFill>
                  <a:schemeClr val="tx1"/>
                </a:solidFill>
                <a:cs typeface="Arial" pitchFamily="34" charset="0"/>
              </a:rPr>
              <a:t>The SA node controls the heart rate and is called the</a:t>
            </a:r>
            <a:r>
              <a:rPr lang="ar-SA" altLang="en-US" sz="2400" b="1" dirty="0" smtClean="0">
                <a:solidFill>
                  <a:schemeClr val="tx1"/>
                </a:solidFill>
              </a:rPr>
              <a:t> </a:t>
            </a:r>
            <a:r>
              <a:rPr lang="en-US" altLang="en-US" sz="2400" b="1" i="1" dirty="0" smtClean="0">
                <a:solidFill>
                  <a:schemeClr val="accent1">
                    <a:lumMod val="60000"/>
                    <a:lumOff val="40000"/>
                  </a:schemeClr>
                </a:solidFill>
                <a:cs typeface="Arial" pitchFamily="34" charset="0"/>
              </a:rPr>
              <a:t>pacemaker</a:t>
            </a:r>
            <a:r>
              <a:rPr lang="ar-SA" altLang="en-US" sz="2400" b="1" dirty="0" smtClean="0">
                <a:solidFill>
                  <a:schemeClr val="tx1"/>
                </a:solidFill>
              </a:rPr>
              <a:t> </a:t>
            </a:r>
            <a:r>
              <a:rPr lang="en-US" altLang="en-US" sz="2400" b="1" dirty="0" smtClean="0">
                <a:solidFill>
                  <a:schemeClr val="tx1"/>
                </a:solidFill>
                <a:cs typeface="Arial" pitchFamily="34" charset="0"/>
              </a:rPr>
              <a:t>of the heart</a:t>
            </a:r>
          </a:p>
          <a:p>
            <a:pPr>
              <a:spcBef>
                <a:spcPct val="0"/>
              </a:spcBef>
              <a:buFontTx/>
              <a:buNone/>
            </a:pPr>
            <a:r>
              <a:rPr lang="en-US" altLang="en-US" sz="2400" b="1" dirty="0" smtClean="0">
                <a:solidFill>
                  <a:schemeClr val="tx1"/>
                </a:solidFill>
                <a:cs typeface="Arial" pitchFamily="34" charset="0"/>
              </a:rPr>
              <a:t>SA nodal fibers connect directly with atrial muscle fibers.</a:t>
            </a:r>
          </a:p>
          <a:p>
            <a:pPr>
              <a:spcBef>
                <a:spcPct val="0"/>
              </a:spcBef>
              <a:buFontTx/>
              <a:buNone/>
            </a:pPr>
            <a:r>
              <a:rPr lang="en-US" altLang="en-US" sz="2400" b="1" dirty="0" smtClean="0">
                <a:solidFill>
                  <a:schemeClr val="accent1">
                    <a:lumMod val="60000"/>
                    <a:lumOff val="40000"/>
                  </a:schemeClr>
                </a:solidFill>
                <a:cs typeface="Arial" pitchFamily="34" charset="0"/>
              </a:rPr>
              <a:t>No contractile muscle filament</a:t>
            </a:r>
          </a:p>
          <a:p>
            <a:pPr>
              <a:spcBef>
                <a:spcPct val="0"/>
              </a:spcBef>
              <a:buFontTx/>
              <a:buNone/>
            </a:pPr>
            <a:r>
              <a:rPr lang="en-US" altLang="en-US" sz="2400" b="1" dirty="0" smtClean="0">
                <a:solidFill>
                  <a:schemeClr val="tx1"/>
                </a:solidFill>
                <a:cs typeface="Arial" pitchFamily="34" charset="0"/>
              </a:rPr>
              <a:t>AP that begins in SA node speared immediately to atrial muscle</a:t>
            </a:r>
            <a:r>
              <a:rPr lang="ar-SA" altLang="en-US" sz="2400" b="1" dirty="0" smtClean="0">
                <a:solidFill>
                  <a:schemeClr val="tx1"/>
                </a:solidFill>
              </a:rPr>
              <a:t> </a:t>
            </a:r>
            <a:endParaRPr lang="en-US" altLang="en-US" sz="2400" b="1" dirty="0" smtClean="0">
              <a:solidFill>
                <a:schemeClr val="tx1"/>
              </a:solidFill>
            </a:endParaRPr>
          </a:p>
          <a:p>
            <a:pPr>
              <a:spcBef>
                <a:spcPct val="0"/>
              </a:spcBef>
              <a:buNone/>
            </a:pPr>
            <a:endParaRPr lang="en-US" sz="2400" b="1" spc="30" dirty="0" smtClean="0">
              <a:solidFill>
                <a:schemeClr val="accent1">
                  <a:lumMod val="60000"/>
                  <a:lumOff val="40000"/>
                </a:schemeClr>
              </a:solidFill>
              <a:latin typeface="Comic Sans MS" panose="030F0702030302020204" pitchFamily="66" charset="0"/>
              <a:cs typeface="Tahoma"/>
            </a:endParaRPr>
          </a:p>
          <a:p>
            <a:pPr>
              <a:spcBef>
                <a:spcPct val="0"/>
              </a:spcBef>
              <a:buNone/>
            </a:pPr>
            <a:r>
              <a:rPr lang="en-US" sz="2400" b="1" spc="30" dirty="0" smtClean="0">
                <a:solidFill>
                  <a:schemeClr val="accent1">
                    <a:lumMod val="60000"/>
                    <a:lumOff val="40000"/>
                  </a:schemeClr>
                </a:solidFill>
                <a:latin typeface="Comic Sans MS" panose="030F0702030302020204" pitchFamily="66" charset="0"/>
                <a:cs typeface="Tahoma"/>
              </a:rPr>
              <a:t>SA</a:t>
            </a:r>
            <a:r>
              <a:rPr lang="en-US" sz="2400" b="1" spc="20" dirty="0" smtClean="0">
                <a:solidFill>
                  <a:schemeClr val="accent1">
                    <a:lumMod val="60000"/>
                    <a:lumOff val="40000"/>
                  </a:schemeClr>
                </a:solidFill>
                <a:latin typeface="Comic Sans MS" panose="030F0702030302020204" pitchFamily="66" charset="0"/>
                <a:cs typeface="Tahoma"/>
              </a:rPr>
              <a:t> </a:t>
            </a:r>
            <a:r>
              <a:rPr lang="en-US" sz="2400" b="1" spc="10" dirty="0">
                <a:solidFill>
                  <a:schemeClr val="accent1">
                    <a:lumMod val="60000"/>
                    <a:lumOff val="40000"/>
                  </a:schemeClr>
                </a:solidFill>
                <a:latin typeface="Comic Sans MS" panose="030F0702030302020204" pitchFamily="66" charset="0"/>
                <a:cs typeface="Tahoma"/>
              </a:rPr>
              <a:t>node</a:t>
            </a:r>
            <a:r>
              <a:rPr lang="en-US" sz="2400" b="1" spc="80" dirty="0">
                <a:solidFill>
                  <a:schemeClr val="accent1">
                    <a:lumMod val="60000"/>
                    <a:lumOff val="40000"/>
                  </a:schemeClr>
                </a:solidFill>
                <a:latin typeface="Comic Sans MS" panose="030F0702030302020204" pitchFamily="66" charset="0"/>
                <a:cs typeface="Tahoma"/>
              </a:rPr>
              <a:t> </a:t>
            </a:r>
            <a:r>
              <a:rPr lang="en-US" sz="2400" b="1" spc="5" dirty="0">
                <a:solidFill>
                  <a:schemeClr val="accent1">
                    <a:lumMod val="60000"/>
                    <a:lumOff val="40000"/>
                  </a:schemeClr>
                </a:solidFill>
                <a:latin typeface="Comic Sans MS" panose="030F0702030302020204" pitchFamily="66" charset="0"/>
                <a:cs typeface="Tahoma"/>
              </a:rPr>
              <a:t>has</a:t>
            </a:r>
            <a:r>
              <a:rPr lang="en-US" sz="2400" b="1" spc="75" dirty="0">
                <a:solidFill>
                  <a:schemeClr val="accent1">
                    <a:lumMod val="60000"/>
                    <a:lumOff val="40000"/>
                  </a:schemeClr>
                </a:solidFill>
                <a:latin typeface="Comic Sans MS" panose="030F0702030302020204" pitchFamily="66" charset="0"/>
                <a:cs typeface="Tahoma"/>
              </a:rPr>
              <a:t> </a:t>
            </a:r>
            <a:r>
              <a:rPr lang="en-US" sz="2400" b="1" spc="10" dirty="0">
                <a:solidFill>
                  <a:schemeClr val="accent1">
                    <a:lumMod val="60000"/>
                    <a:lumOff val="40000"/>
                  </a:schemeClr>
                </a:solidFill>
                <a:latin typeface="Comic Sans MS" panose="030F0702030302020204" pitchFamily="66" charset="0"/>
                <a:cs typeface="Tahoma"/>
              </a:rPr>
              <a:t>the</a:t>
            </a:r>
            <a:r>
              <a:rPr lang="en-US" sz="2400" b="1" spc="5" dirty="0">
                <a:solidFill>
                  <a:schemeClr val="accent1">
                    <a:lumMod val="60000"/>
                    <a:lumOff val="40000"/>
                  </a:schemeClr>
                </a:solidFill>
                <a:latin typeface="Comic Sans MS" panose="030F0702030302020204" pitchFamily="66" charset="0"/>
                <a:cs typeface="Tahoma"/>
              </a:rPr>
              <a:t> fastest</a:t>
            </a:r>
            <a:r>
              <a:rPr lang="en-US" sz="2400" b="1" spc="175" dirty="0">
                <a:solidFill>
                  <a:schemeClr val="accent1">
                    <a:lumMod val="60000"/>
                    <a:lumOff val="40000"/>
                  </a:schemeClr>
                </a:solidFill>
                <a:latin typeface="Comic Sans MS" panose="030F0702030302020204" pitchFamily="66" charset="0"/>
                <a:cs typeface="Tahoma"/>
              </a:rPr>
              <a:t> </a:t>
            </a:r>
            <a:r>
              <a:rPr lang="en-US" sz="2400" b="1" spc="-15" dirty="0">
                <a:solidFill>
                  <a:schemeClr val="accent1">
                    <a:lumMod val="60000"/>
                    <a:lumOff val="40000"/>
                  </a:schemeClr>
                </a:solidFill>
                <a:latin typeface="Comic Sans MS" panose="030F0702030302020204" pitchFamily="66" charset="0"/>
                <a:cs typeface="Tahoma"/>
              </a:rPr>
              <a:t>rate</a:t>
            </a:r>
            <a:r>
              <a:rPr lang="en-US" sz="2400" b="1" spc="155" dirty="0">
                <a:solidFill>
                  <a:schemeClr val="accent1">
                    <a:lumMod val="60000"/>
                    <a:lumOff val="40000"/>
                  </a:schemeClr>
                </a:solidFill>
                <a:latin typeface="Comic Sans MS" panose="030F0702030302020204" pitchFamily="66" charset="0"/>
                <a:cs typeface="Tahoma"/>
              </a:rPr>
              <a:t> </a:t>
            </a:r>
            <a:r>
              <a:rPr lang="en-US" sz="2400" b="1" spc="5" dirty="0">
                <a:solidFill>
                  <a:schemeClr val="accent1">
                    <a:lumMod val="60000"/>
                    <a:lumOff val="40000"/>
                  </a:schemeClr>
                </a:solidFill>
                <a:latin typeface="Comic Sans MS" panose="030F0702030302020204" pitchFamily="66" charset="0"/>
                <a:cs typeface="Tahoma"/>
              </a:rPr>
              <a:t>of</a:t>
            </a:r>
            <a:r>
              <a:rPr lang="en-US" sz="2400" b="1" spc="-25" dirty="0">
                <a:solidFill>
                  <a:schemeClr val="accent1">
                    <a:lumMod val="60000"/>
                    <a:lumOff val="40000"/>
                  </a:schemeClr>
                </a:solidFill>
                <a:latin typeface="Comic Sans MS" panose="030F0702030302020204" pitchFamily="66" charset="0"/>
                <a:cs typeface="Tahoma"/>
              </a:rPr>
              <a:t> </a:t>
            </a:r>
            <a:r>
              <a:rPr lang="en-US" sz="2400" b="1" dirty="0" err="1">
                <a:solidFill>
                  <a:schemeClr val="accent1">
                    <a:lumMod val="60000"/>
                    <a:lumOff val="40000"/>
                  </a:schemeClr>
                </a:solidFill>
                <a:latin typeface="Comic Sans MS" panose="030F0702030302020204" pitchFamily="66" charset="0"/>
                <a:cs typeface="Tahoma"/>
              </a:rPr>
              <a:t>autorhythmicity</a:t>
            </a:r>
            <a:r>
              <a:rPr lang="en-US" sz="2400" b="1" dirty="0">
                <a:solidFill>
                  <a:schemeClr val="accent1">
                    <a:lumMod val="60000"/>
                    <a:lumOff val="40000"/>
                  </a:schemeClr>
                </a:solidFill>
                <a:latin typeface="Comic Sans MS" panose="030F0702030302020204" pitchFamily="66" charset="0"/>
                <a:cs typeface="Tahoma"/>
              </a:rPr>
              <a:t>.</a:t>
            </a:r>
          </a:p>
          <a:p>
            <a:pPr>
              <a:spcBef>
                <a:spcPct val="0"/>
              </a:spcBef>
              <a:buFontTx/>
              <a:buNone/>
            </a:pPr>
            <a:r>
              <a:rPr lang="ar-SA" altLang="en-US" sz="2400" b="1" dirty="0" smtClean="0">
                <a:solidFill>
                  <a:schemeClr val="tx1"/>
                </a:solidFill>
              </a:rPr>
              <a:t> </a:t>
            </a:r>
            <a:r>
              <a:rPr lang="en-US" altLang="en-US" sz="2400" b="1" dirty="0" smtClean="0">
                <a:solidFill>
                  <a:schemeClr val="tx1"/>
                </a:solidFill>
                <a:cs typeface="Arial" pitchFamily="34" charset="0"/>
              </a:rPr>
              <a:t> </a:t>
            </a:r>
            <a:endParaRPr lang="ar-SA" altLang="en-US" sz="2400" b="1" dirty="0" smtClean="0">
              <a:solidFill>
                <a:schemeClr val="tx1"/>
              </a:solidFill>
            </a:endParaRPr>
          </a:p>
          <a:p>
            <a:endParaRPr lang="en-US" altLang="en-US" sz="2400" dirty="0" smtClean="0">
              <a:cs typeface="Arial" pitchFamily="34" charset="0"/>
            </a:endParaRPr>
          </a:p>
        </p:txBody>
      </p:sp>
      <p:pic>
        <p:nvPicPr>
          <p:cNvPr id="8196" name="Picture 4" descr="FG14_018"/>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361443" y="1844824"/>
            <a:ext cx="4781420" cy="4876800"/>
          </a:xfrm>
          <a:noFill/>
          <a:ln>
            <a:solidFill>
              <a:srgbClr val="FF3300"/>
            </a:solidFill>
            <a:miter lim="800000"/>
          </a:ln>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dirty="0">
                <a:solidFill>
                  <a:schemeClr val="tx1"/>
                </a:solidFill>
                <a:cs typeface="Times New Roman" panose="02020603050405020304" pitchFamily="18" charset="0"/>
              </a:rPr>
              <a:t>AP in the SA node</a:t>
            </a:r>
            <a:endParaRPr lang="en-US" b="1" dirty="0">
              <a:solidFill>
                <a:schemeClr val="tx1"/>
              </a:solidFill>
            </a:endParaRPr>
          </a:p>
        </p:txBody>
      </p:sp>
      <p:pic>
        <p:nvPicPr>
          <p:cNvPr id="4" name="Content Placeholder 3"/>
          <p:cNvPicPr>
            <a:picLocks noGrp="1" noChangeAspect="1"/>
          </p:cNvPicPr>
          <p:nvPr>
            <p:ph idx="1"/>
          </p:nvPr>
        </p:nvPicPr>
        <p:blipFill>
          <a:blip r:embed="rId2"/>
          <a:stretch>
            <a:fillRect/>
          </a:stretch>
        </p:blipFill>
        <p:spPr>
          <a:xfrm>
            <a:off x="1259632" y="1920139"/>
            <a:ext cx="3810895" cy="3956647"/>
          </a:xfrm>
          <a:prstGeom prst="rect">
            <a:avLst/>
          </a:prstGeom>
        </p:spPr>
      </p:pic>
      <p:pic>
        <p:nvPicPr>
          <p:cNvPr id="5" name="Picture 4"/>
          <p:cNvPicPr>
            <a:picLocks noChangeAspect="1"/>
          </p:cNvPicPr>
          <p:nvPr/>
        </p:nvPicPr>
        <p:blipFill>
          <a:blip r:embed="rId3"/>
          <a:stretch>
            <a:fillRect/>
          </a:stretch>
        </p:blipFill>
        <p:spPr>
          <a:xfrm>
            <a:off x="5218038" y="1920139"/>
            <a:ext cx="3767655" cy="3956647"/>
          </a:xfrm>
          <a:prstGeom prst="rect">
            <a:avLst/>
          </a:prstGeom>
        </p:spPr>
      </p:pic>
    </p:spTree>
    <p:extLst>
      <p:ext uri="{BB962C8B-B14F-4D97-AF65-F5344CB8AC3E}">
        <p14:creationId xmlns:p14="http://schemas.microsoft.com/office/powerpoint/2010/main" val="18161686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descr="باقة أزهار"/>
          <p:cNvSpPr>
            <a:spLocks noGrp="1" noRot="1" noChangeArrowheads="1"/>
          </p:cNvSpPr>
          <p:nvPr>
            <p:ph type="title"/>
          </p:nvPr>
        </p:nvSpPr>
        <p:spPr>
          <a:xfrm>
            <a:off x="1403648" y="620688"/>
            <a:ext cx="7740352" cy="933475"/>
          </a:xfrm>
          <a:noFill/>
          <a:effectLst>
            <a:outerShdw dist="107763" dir="13500000" algn="ctr" rotWithShape="0">
              <a:schemeClr val="bg2">
                <a:alpha val="50000"/>
              </a:schemeClr>
            </a:outerShdw>
          </a:effectLst>
        </p:spPr>
        <p:txBody>
          <a:bodyPr/>
          <a:lstStyle/>
          <a:p>
            <a:r>
              <a:rPr lang="en-US" altLang="en-US" b="1" dirty="0" smtClean="0">
                <a:solidFill>
                  <a:schemeClr val="tx1"/>
                </a:solidFill>
                <a:cs typeface="Times New Roman" panose="02020603050405020304" pitchFamily="18" charset="0"/>
              </a:rPr>
              <a:t>Pacemaker potential in SA node</a:t>
            </a:r>
          </a:p>
        </p:txBody>
      </p:sp>
      <p:sp>
        <p:nvSpPr>
          <p:cNvPr id="12291" name="Rectangle 3"/>
          <p:cNvSpPr>
            <a:spLocks noGrp="1" noRot="1" noChangeArrowheads="1"/>
          </p:cNvSpPr>
          <p:nvPr>
            <p:ph idx="1"/>
          </p:nvPr>
        </p:nvSpPr>
        <p:spPr bwMode="auto">
          <a:xfrm>
            <a:off x="301625" y="1676400"/>
            <a:ext cx="8540750" cy="5181600"/>
          </a:xfrm>
        </p:spPr>
        <p:txBody>
          <a:bodyPr wrap="square" numCol="1" anchor="t" anchorCtr="0" compatLnSpc="1">
            <a:prstTxWarp prst="textNoShape">
              <a:avLst/>
            </a:prstTxWarp>
            <a:normAutofit fontScale="92500" lnSpcReduction="20000"/>
          </a:bodyPr>
          <a:lstStyle/>
          <a:p>
            <a:r>
              <a:rPr lang="en-US" altLang="en-US" sz="2800" b="1" dirty="0" smtClean="0">
                <a:solidFill>
                  <a:schemeClr val="tx1"/>
                </a:solidFill>
                <a:cs typeface="Arial" pitchFamily="34" charset="0"/>
              </a:rPr>
              <a:t>The resting </a:t>
            </a:r>
            <a:r>
              <a:rPr lang="en-US" altLang="en-US" sz="2800" b="1" dirty="0" err="1" smtClean="0">
                <a:solidFill>
                  <a:schemeClr val="tx1"/>
                </a:solidFill>
                <a:cs typeface="Arial" pitchFamily="34" charset="0"/>
              </a:rPr>
              <a:t>membran</a:t>
            </a:r>
            <a:r>
              <a:rPr lang="en-US" altLang="en-US" sz="2800" b="1" dirty="0" smtClean="0">
                <a:solidFill>
                  <a:schemeClr val="tx1"/>
                </a:solidFill>
                <a:cs typeface="Arial" pitchFamily="34" charset="0"/>
              </a:rPr>
              <a:t> potential  (</a:t>
            </a:r>
            <a:r>
              <a:rPr lang="en-US" altLang="en-US" sz="2800" b="1" dirty="0" err="1" smtClean="0">
                <a:solidFill>
                  <a:schemeClr val="tx1"/>
                </a:solidFill>
                <a:cs typeface="Arial" pitchFamily="34" charset="0"/>
              </a:rPr>
              <a:t>prepotential</a:t>
            </a:r>
            <a:r>
              <a:rPr lang="en-US" altLang="en-US" sz="2800" b="1" dirty="0" smtClean="0">
                <a:solidFill>
                  <a:schemeClr val="tx1"/>
                </a:solidFill>
                <a:cs typeface="Arial" pitchFamily="34" charset="0"/>
              </a:rPr>
              <a:t>, resting </a:t>
            </a:r>
            <a:r>
              <a:rPr lang="en-US" altLang="en-US" sz="2800" b="1" dirty="0" err="1" smtClean="0">
                <a:solidFill>
                  <a:schemeClr val="tx1"/>
                </a:solidFill>
                <a:cs typeface="Arial" pitchFamily="34" charset="0"/>
              </a:rPr>
              <a:t>potantial</a:t>
            </a:r>
            <a:r>
              <a:rPr lang="en-US" altLang="en-US" sz="2800" b="1" dirty="0" smtClean="0">
                <a:solidFill>
                  <a:schemeClr val="tx1"/>
                </a:solidFill>
                <a:cs typeface="Arial" pitchFamily="34" charset="0"/>
              </a:rPr>
              <a:t>) of nodal cells is (- 55 to  - 60  mv)</a:t>
            </a:r>
          </a:p>
          <a:p>
            <a:r>
              <a:rPr lang="en-US" altLang="en-US" sz="2800" dirty="0" smtClean="0">
                <a:solidFill>
                  <a:schemeClr val="bg2">
                    <a:lumMod val="50000"/>
                  </a:schemeClr>
                </a:solidFill>
                <a:cs typeface="Arial" pitchFamily="34" charset="0"/>
              </a:rPr>
              <a:t>The upstroke of the AP </a:t>
            </a:r>
            <a:r>
              <a:rPr lang="en-US" altLang="en-US" sz="2800" dirty="0" smtClean="0">
                <a:solidFill>
                  <a:srgbClr val="FF0000"/>
                </a:solidFill>
                <a:cs typeface="Arial" pitchFamily="34" charset="0"/>
              </a:rPr>
              <a:t>(phase 0) </a:t>
            </a:r>
            <a:r>
              <a:rPr lang="en-US" altLang="en-US" sz="2800" dirty="0" smtClean="0">
                <a:solidFill>
                  <a:schemeClr val="bg2">
                    <a:lumMod val="50000"/>
                  </a:schemeClr>
                </a:solidFill>
                <a:cs typeface="Arial" pitchFamily="34" charset="0"/>
              </a:rPr>
              <a:t>has a slower rise time ( fast Na channel </a:t>
            </a:r>
            <a:r>
              <a:rPr lang="en-US" altLang="en-US" sz="2800" dirty="0" err="1" smtClean="0">
                <a:solidFill>
                  <a:schemeClr val="bg2">
                    <a:lumMod val="50000"/>
                  </a:schemeClr>
                </a:solidFill>
                <a:cs typeface="Arial" pitchFamily="34" charset="0"/>
              </a:rPr>
              <a:t>inactiveted</a:t>
            </a:r>
            <a:r>
              <a:rPr lang="en-US" altLang="en-US" sz="2800" dirty="0" smtClean="0">
                <a:solidFill>
                  <a:schemeClr val="bg2">
                    <a:lumMod val="50000"/>
                  </a:schemeClr>
                </a:solidFill>
                <a:cs typeface="Arial" pitchFamily="34" charset="0"/>
              </a:rPr>
              <a:t>, Ca-Na channel can open, after 100-150 </a:t>
            </a:r>
            <a:r>
              <a:rPr lang="en-US" altLang="en-US" sz="2800" dirty="0" err="1" smtClean="0">
                <a:solidFill>
                  <a:schemeClr val="bg2">
                    <a:lumMod val="50000"/>
                  </a:schemeClr>
                </a:solidFill>
                <a:cs typeface="Arial" pitchFamily="34" charset="0"/>
              </a:rPr>
              <a:t>msec</a:t>
            </a:r>
            <a:r>
              <a:rPr lang="en-US" altLang="en-US" sz="2800" dirty="0" smtClean="0">
                <a:solidFill>
                  <a:schemeClr val="bg2">
                    <a:lumMod val="50000"/>
                  </a:schemeClr>
                </a:solidFill>
                <a:cs typeface="Arial" pitchFamily="34" charset="0"/>
              </a:rPr>
              <a:t> closed)</a:t>
            </a:r>
          </a:p>
          <a:p>
            <a:r>
              <a:rPr lang="en-US" altLang="en-US" sz="2800" dirty="0" smtClean="0">
                <a:solidFill>
                  <a:srgbClr val="FF3300"/>
                </a:solidFill>
                <a:cs typeface="Arial" pitchFamily="34" charset="0"/>
              </a:rPr>
              <a:t>A plateau is absent </a:t>
            </a:r>
            <a:r>
              <a:rPr lang="en-US" altLang="en-US" sz="2800" b="1" dirty="0" smtClean="0">
                <a:solidFill>
                  <a:srgbClr val="FF0000"/>
                </a:solidFill>
                <a:cs typeface="Arial" pitchFamily="34" charset="0"/>
              </a:rPr>
              <a:t>(phase 1,2 not found)</a:t>
            </a:r>
            <a:r>
              <a:rPr lang="en-US" altLang="en-US" sz="2800" dirty="0" smtClean="0">
                <a:solidFill>
                  <a:schemeClr val="accent2"/>
                </a:solidFill>
                <a:cs typeface="Arial" pitchFamily="34" charset="0"/>
              </a:rPr>
              <a:t> </a:t>
            </a:r>
            <a:r>
              <a:rPr lang="en-US" altLang="en-US" sz="2800" b="1" dirty="0" smtClean="0">
                <a:solidFill>
                  <a:schemeClr val="tx1"/>
                </a:solidFill>
                <a:cs typeface="Arial" pitchFamily="34" charset="0"/>
              </a:rPr>
              <a:t>(-40 </a:t>
            </a:r>
            <a:r>
              <a:rPr lang="en-US" altLang="en-US" sz="2800" b="1" dirty="0" err="1" smtClean="0">
                <a:solidFill>
                  <a:schemeClr val="tx1"/>
                </a:solidFill>
                <a:cs typeface="Arial" pitchFamily="34" charset="0"/>
              </a:rPr>
              <a:t>activeted</a:t>
            </a:r>
            <a:r>
              <a:rPr lang="en-US" altLang="en-US" sz="2800" b="1" dirty="0" smtClean="0">
                <a:solidFill>
                  <a:schemeClr val="tx1"/>
                </a:solidFill>
                <a:cs typeface="Arial" pitchFamily="34" charset="0"/>
              </a:rPr>
              <a:t> T type Ca channel, after that  L type Ca, then  increased number of K channel open)</a:t>
            </a:r>
          </a:p>
          <a:p>
            <a:r>
              <a:rPr lang="en-US" altLang="en-US" sz="2800" b="1" dirty="0" smtClean="0">
                <a:solidFill>
                  <a:srgbClr val="FF0000"/>
                </a:solidFill>
                <a:cs typeface="Arial" pitchFamily="34" charset="0"/>
              </a:rPr>
              <a:t>Phase 3: </a:t>
            </a:r>
            <a:r>
              <a:rPr lang="en-US" altLang="en-US" sz="2800" dirty="0" smtClean="0">
                <a:cs typeface="Arial" pitchFamily="34" charset="0"/>
              </a:rPr>
              <a:t>Repolarization is more </a:t>
            </a:r>
            <a:r>
              <a:rPr lang="en-US" altLang="en-US" sz="2800" dirty="0" err="1" smtClean="0">
                <a:cs typeface="Arial" pitchFamily="34" charset="0"/>
              </a:rPr>
              <a:t>gradual,exces</a:t>
            </a:r>
            <a:r>
              <a:rPr lang="en-US" altLang="en-US" sz="2800" dirty="0" smtClean="0">
                <a:cs typeface="Arial" pitchFamily="34" charset="0"/>
              </a:rPr>
              <a:t> of positive </a:t>
            </a:r>
            <a:r>
              <a:rPr lang="en-US" altLang="en-US" sz="2800" dirty="0" err="1" smtClean="0">
                <a:cs typeface="Arial" pitchFamily="34" charset="0"/>
              </a:rPr>
              <a:t>potasium</a:t>
            </a:r>
            <a:r>
              <a:rPr lang="en-US" altLang="en-US" sz="2800" dirty="0" smtClean="0">
                <a:cs typeface="Arial" pitchFamily="34" charset="0"/>
              </a:rPr>
              <a:t> charge out the   cell.</a:t>
            </a:r>
          </a:p>
          <a:p>
            <a:r>
              <a:rPr lang="en-US" altLang="en-US" sz="2800" b="1" dirty="0" smtClean="0">
                <a:solidFill>
                  <a:srgbClr val="FF0000"/>
                </a:solidFill>
                <a:cs typeface="Arial" pitchFamily="34" charset="0"/>
              </a:rPr>
              <a:t>Phase 4:   </a:t>
            </a:r>
            <a:r>
              <a:rPr lang="en-US" altLang="en-US" sz="2800" b="1" dirty="0" smtClean="0">
                <a:solidFill>
                  <a:schemeClr val="tx1"/>
                </a:solidFill>
                <a:cs typeface="Arial" pitchFamily="34" charset="0"/>
              </a:rPr>
              <a:t>Activation of  Na-K ATP  </a:t>
            </a:r>
            <a:r>
              <a:rPr lang="en-US" altLang="en-US" sz="2800" b="1" dirty="0" err="1" smtClean="0">
                <a:solidFill>
                  <a:schemeClr val="tx1"/>
                </a:solidFill>
                <a:cs typeface="Arial" pitchFamily="34" charset="0"/>
              </a:rPr>
              <a:t>ase</a:t>
            </a:r>
            <a:r>
              <a:rPr lang="en-US" altLang="en-US" sz="2800" b="1" dirty="0" smtClean="0">
                <a:solidFill>
                  <a:schemeClr val="tx1"/>
                </a:solidFill>
                <a:cs typeface="Arial" pitchFamily="34" charset="0"/>
              </a:rPr>
              <a:t>  and  self-</a:t>
            </a:r>
            <a:r>
              <a:rPr lang="en-US" altLang="en-US" sz="2800" b="1" dirty="0" err="1" smtClean="0">
                <a:solidFill>
                  <a:schemeClr val="tx1"/>
                </a:solidFill>
                <a:cs typeface="Arial" pitchFamily="34" charset="0"/>
              </a:rPr>
              <a:t>ecxitation</a:t>
            </a:r>
            <a:r>
              <a:rPr lang="en-US" altLang="en-US" sz="2800" b="1" dirty="0" smtClean="0">
                <a:solidFill>
                  <a:schemeClr val="tx1"/>
                </a:solidFill>
                <a:cs typeface="Arial" pitchFamily="34" charset="0"/>
              </a:rPr>
              <a:t>  to  cause new AP. </a:t>
            </a:r>
            <a:endParaRPr lang="en-US" altLang="en-US" sz="2400" b="1" dirty="0" smtClean="0">
              <a:solidFill>
                <a:schemeClr val="tx1"/>
              </a:solidFill>
              <a:cs typeface="Arial" pitchFamily="34" charset="0"/>
            </a:endParaRPr>
          </a:p>
          <a:p>
            <a:endParaRPr lang="en-US" altLang="en-US" sz="2400" dirty="0" smtClean="0">
              <a:solidFill>
                <a:srgbClr val="FF3300"/>
              </a:solidFill>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solidFill>
              </a:rPr>
              <a:t>Cardiac action </a:t>
            </a:r>
            <a:r>
              <a:rPr lang="en-US" b="1" dirty="0" err="1">
                <a:solidFill>
                  <a:schemeClr val="accent1"/>
                </a:solidFill>
              </a:rPr>
              <a:t>potntial</a:t>
            </a:r>
            <a:endParaRPr lang="en-US" b="1" dirty="0">
              <a:solidFill>
                <a:schemeClr val="accent1"/>
              </a:solidFill>
            </a:endParaRPr>
          </a:p>
        </p:txBody>
      </p:sp>
      <p:pic>
        <p:nvPicPr>
          <p:cNvPr id="4" name="Content Placeholder 3"/>
          <p:cNvPicPr>
            <a:picLocks noGrp="1" noChangeAspect="1"/>
          </p:cNvPicPr>
          <p:nvPr>
            <p:ph idx="1"/>
          </p:nvPr>
        </p:nvPicPr>
        <p:blipFill>
          <a:blip r:embed="rId2"/>
          <a:stretch>
            <a:fillRect/>
          </a:stretch>
        </p:blipFill>
        <p:spPr>
          <a:xfrm>
            <a:off x="2095781" y="2133600"/>
            <a:ext cx="6285937" cy="3778250"/>
          </a:xfrm>
          <a:prstGeom prst="rect">
            <a:avLst/>
          </a:prstGeom>
        </p:spPr>
      </p:pic>
      <p:sp>
        <p:nvSpPr>
          <p:cNvPr id="5" name="Rectangle 10"/>
          <p:cNvSpPr>
            <a:spLocks noChangeArrowheads="1"/>
          </p:cNvSpPr>
          <p:nvPr/>
        </p:nvSpPr>
        <p:spPr bwMode="auto">
          <a:xfrm>
            <a:off x="5756275" y="3657600"/>
            <a:ext cx="2778125" cy="579438"/>
          </a:xfrm>
          <a:prstGeom prst="rect">
            <a:avLst/>
          </a:prstGeom>
          <a:noFill/>
          <a:ln w="9525" algn="ctr">
            <a:noFill/>
            <a:miter lim="800000"/>
            <a:headEnd/>
            <a:tailEnd/>
          </a:ln>
          <a:effectLst/>
        </p:spPr>
        <p:txBody>
          <a:bodyPr wrap="none">
            <a:spAutoFit/>
          </a:bodyPr>
          <a:lstStyle/>
          <a:p>
            <a:pPr marL="342900" indent="-342900" eaLnBrk="1" hangingPunct="1">
              <a:spcBef>
                <a:spcPct val="20000"/>
              </a:spcBef>
              <a:buClr>
                <a:schemeClr val="hlink"/>
              </a:buClr>
              <a:buFont typeface="Wingdings" panose="05000000000000000000" pitchFamily="2" charset="2"/>
              <a:buNone/>
              <a:defRPr/>
            </a:pPr>
            <a:r>
              <a:rPr lang="en-GB" dirty="0">
                <a:solidFill>
                  <a:srgbClr val="FF3300"/>
                </a:solidFill>
                <a:effectLst>
                  <a:outerShdw blurRad="38100" dist="38100" dir="2700000" algn="tl">
                    <a:srgbClr val="000000"/>
                  </a:outerShdw>
                </a:effectLst>
              </a:rPr>
              <a:t>Repolarization</a:t>
            </a:r>
            <a:endParaRPr lang="en-US" dirty="0">
              <a:solidFill>
                <a:srgbClr val="FF3300"/>
              </a:solidFill>
              <a:effectLst>
                <a:outerShdw blurRad="38100" dist="38100" dir="2700000" algn="tl">
                  <a:srgbClr val="000000"/>
                </a:outerShdw>
              </a:effectLst>
            </a:endParaRPr>
          </a:p>
        </p:txBody>
      </p:sp>
      <p:sp>
        <p:nvSpPr>
          <p:cNvPr id="6" name="Rectangle 9"/>
          <p:cNvSpPr>
            <a:spLocks noChangeArrowheads="1"/>
          </p:cNvSpPr>
          <p:nvPr/>
        </p:nvSpPr>
        <p:spPr bwMode="auto">
          <a:xfrm>
            <a:off x="2460624" y="3657600"/>
            <a:ext cx="2778125" cy="579438"/>
          </a:xfrm>
          <a:prstGeom prst="rect">
            <a:avLst/>
          </a:prstGeom>
          <a:noFill/>
          <a:ln w="9525" algn="ctr">
            <a:noFill/>
            <a:miter lim="800000"/>
            <a:headEnd/>
            <a:tailEnd/>
          </a:ln>
          <a:effectLst/>
        </p:spPr>
        <p:txBody>
          <a:bodyPr wrap="none">
            <a:spAutoFit/>
          </a:bodyPr>
          <a:lstStyle/>
          <a:p>
            <a:pPr marL="342900" indent="-342900" eaLnBrk="1" hangingPunct="1">
              <a:spcBef>
                <a:spcPct val="20000"/>
              </a:spcBef>
              <a:buClr>
                <a:schemeClr val="hlink"/>
              </a:buClr>
              <a:buFont typeface="Wingdings" panose="05000000000000000000" pitchFamily="2" charset="2"/>
              <a:buNone/>
              <a:defRPr/>
            </a:pPr>
            <a:r>
              <a:rPr lang="en-GB" dirty="0">
                <a:solidFill>
                  <a:srgbClr val="FF3300"/>
                </a:solidFill>
                <a:effectLst>
                  <a:outerShdw blurRad="38100" dist="38100" dir="2700000" algn="tl">
                    <a:srgbClr val="000000"/>
                  </a:outerShdw>
                </a:effectLst>
              </a:rPr>
              <a:t>Depolarization</a:t>
            </a:r>
            <a:endParaRPr lang="en-US" dirty="0">
              <a:solidFill>
                <a:srgbClr val="FF3300"/>
              </a:solidFill>
              <a:effectLst>
                <a:outerShdw blurRad="38100" dist="38100" dir="2700000" algn="tl">
                  <a:srgbClr val="000000"/>
                </a:outerShdw>
              </a:effectLst>
            </a:endParaRPr>
          </a:p>
        </p:txBody>
      </p:sp>
      <p:sp>
        <p:nvSpPr>
          <p:cNvPr id="7" name="Text Box 8"/>
          <p:cNvSpPr txBox="1">
            <a:spLocks noChangeArrowheads="1"/>
          </p:cNvSpPr>
          <p:nvPr/>
        </p:nvSpPr>
        <p:spPr bwMode="auto">
          <a:xfrm>
            <a:off x="4644008" y="5332412"/>
            <a:ext cx="1943100" cy="579438"/>
          </a:xfrm>
          <a:prstGeom prst="rect">
            <a:avLst/>
          </a:prstGeom>
          <a:noFill/>
          <a:ln w="9525" algn="ctr">
            <a:noFill/>
            <a:miter lim="800000"/>
            <a:headEnd/>
            <a:tailEnd/>
          </a:ln>
          <a:effectLst/>
        </p:spPr>
        <p:txBody>
          <a:bodyPr wrap="none">
            <a:spAutoFit/>
          </a:bodyPr>
          <a:lstStyle/>
          <a:p>
            <a:pPr marL="342900" indent="-342900" eaLnBrk="1" hangingPunct="1">
              <a:spcBef>
                <a:spcPct val="20000"/>
              </a:spcBef>
              <a:buClr>
                <a:schemeClr val="hlink"/>
              </a:buClr>
              <a:buFont typeface="Wingdings" panose="05000000000000000000" pitchFamily="2" charset="2"/>
              <a:buNone/>
              <a:defRPr/>
            </a:pPr>
            <a:r>
              <a:rPr lang="en-US" dirty="0">
                <a:solidFill>
                  <a:srgbClr val="FF3300"/>
                </a:solidFill>
                <a:effectLst>
                  <a:outerShdw blurRad="38100" dist="38100" dir="2700000" algn="tl">
                    <a:srgbClr val="000000"/>
                  </a:outerShdw>
                </a:effectLst>
              </a:rPr>
              <a:t>200 </a:t>
            </a:r>
            <a:r>
              <a:rPr lang="en-US" dirty="0" err="1">
                <a:solidFill>
                  <a:srgbClr val="FF3300"/>
                </a:solidFill>
                <a:effectLst>
                  <a:outerShdw blurRad="38100" dist="38100" dir="2700000" algn="tl">
                    <a:srgbClr val="000000"/>
                  </a:outerShdw>
                </a:effectLst>
              </a:rPr>
              <a:t>msec</a:t>
            </a:r>
            <a:endParaRPr lang="en-US" dirty="0">
              <a:solidFill>
                <a:srgbClr val="FF3300"/>
              </a:solidFill>
              <a:effectLst>
                <a:outerShdw blurRad="38100" dist="38100" dir="2700000" algn="tl">
                  <a:srgbClr val="000000"/>
                </a:outerShdw>
              </a:effectLst>
            </a:endParaRPr>
          </a:p>
        </p:txBody>
      </p:sp>
    </p:spTree>
    <p:extLst>
      <p:ext uri="{BB962C8B-B14F-4D97-AF65-F5344CB8AC3E}">
        <p14:creationId xmlns:p14="http://schemas.microsoft.com/office/powerpoint/2010/main" val="31033460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descr="باقة أزهار"/>
          <p:cNvSpPr>
            <a:spLocks noGrp="1" noRot="1" noChangeArrowheads="1"/>
          </p:cNvSpPr>
          <p:nvPr>
            <p:ph type="title"/>
          </p:nvPr>
        </p:nvSpPr>
        <p:spPr>
          <a:xfrm>
            <a:off x="1331640" y="581529"/>
            <a:ext cx="6696744" cy="1017613"/>
          </a:xfrm>
          <a:noFill/>
        </p:spPr>
        <p:txBody>
          <a:bodyPr/>
          <a:lstStyle/>
          <a:p>
            <a:r>
              <a:rPr lang="en-US" altLang="en-US" b="1" dirty="0" smtClean="0">
                <a:solidFill>
                  <a:schemeClr val="accent1"/>
                </a:solidFill>
                <a:cs typeface="Times New Roman" panose="02020603050405020304" pitchFamily="18" charset="0"/>
              </a:rPr>
              <a:t>Self - excitation of SA node</a:t>
            </a:r>
          </a:p>
        </p:txBody>
      </p:sp>
      <p:pic>
        <p:nvPicPr>
          <p:cNvPr id="15363" name="Picture 6" descr="Diagram of lectrical conduction pathways, SA and AV nodes, bundle, branch bundles and Perkinje fibers."/>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639406" y="2060848"/>
            <a:ext cx="3523456" cy="3827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Rectangle 7"/>
          <p:cNvSpPr>
            <a:spLocks noChangeArrowheads="1"/>
          </p:cNvSpPr>
          <p:nvPr/>
        </p:nvSpPr>
        <p:spPr bwMode="auto">
          <a:xfrm>
            <a:off x="526838" y="1794830"/>
            <a:ext cx="5112568"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defPPr>
              <a:defRPr lang="ar-SA"/>
            </a:defPPr>
            <a:lvl1pPr algn="r" rtl="1"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742950" indent="-285750" algn="r" rtl="1"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11430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6002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20574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5146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6pPr>
            <a:lvl7pPr marL="29718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7pPr>
            <a:lvl8pPr marL="34290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8pPr>
            <a:lvl9pPr marL="38862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9pPr>
          </a:lstStyle>
          <a:p>
            <a:pPr algn="justLow" rtl="0" eaLnBrk="1" hangingPunct="1"/>
            <a:r>
              <a:rPr lang="en-US" altLang="en-US" dirty="0"/>
              <a:t>     </a:t>
            </a:r>
            <a:r>
              <a:rPr lang="en-US" altLang="en-US" sz="2000" b="1" dirty="0"/>
              <a:t>High Na ion concentration in the extra cellular fluid , and negative electrical discharge inside the SA node fibers. The Na ions even normally tend to leak to the inside. Therefore between  two beats the AP gradually rise,  when the potential rises to -50 millivolts, the  Na-Ca channels become activated  leading to rapid entry of Ca and Na ions. After  100-150 milliseconds.  These channel become inactivated, and  K channels open. This process continuous a person’s life.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descr="باقة أزهار"/>
          <p:cNvSpPr>
            <a:spLocks noGrp="1" noRot="1" noChangeArrowheads="1"/>
          </p:cNvSpPr>
          <p:nvPr>
            <p:ph type="title"/>
          </p:nvPr>
        </p:nvSpPr>
        <p:spPr>
          <a:xfrm>
            <a:off x="1303040" y="413378"/>
            <a:ext cx="7452320" cy="1720222"/>
          </a:xfrm>
          <a:noFill/>
          <a:effectLst>
            <a:outerShdw dist="107763" dir="13500000" algn="ctr" rotWithShape="0">
              <a:schemeClr val="bg2">
                <a:alpha val="50000"/>
              </a:schemeClr>
            </a:outerShdw>
          </a:effectLst>
        </p:spPr>
        <p:txBody>
          <a:bodyPr/>
          <a:lstStyle/>
          <a:p>
            <a:r>
              <a:rPr lang="en-US" altLang="en-US" sz="5400" b="1" dirty="0" smtClean="0">
                <a:solidFill>
                  <a:schemeClr val="accent1"/>
                </a:solidFill>
                <a:cs typeface="Times New Roman" panose="02020603050405020304" pitchFamily="18" charset="0"/>
              </a:rPr>
              <a:t>Hyperpolarization</a:t>
            </a:r>
          </a:p>
        </p:txBody>
      </p:sp>
      <p:sp>
        <p:nvSpPr>
          <p:cNvPr id="16387" name="Rectangle 3"/>
          <p:cNvSpPr>
            <a:spLocks noGrp="1" noRot="1" noChangeArrowheads="1"/>
          </p:cNvSpPr>
          <p:nvPr>
            <p:ph idx="1"/>
          </p:nvPr>
        </p:nvSpPr>
        <p:spPr bwMode="auto">
          <a:xfrm>
            <a:off x="1720403" y="1916832"/>
            <a:ext cx="6591985" cy="2438400"/>
          </a:xfrm>
        </p:spPr>
        <p:txBody>
          <a:bodyPr wrap="square" numCol="1" anchor="t" anchorCtr="0" compatLnSpc="1">
            <a:prstTxWarp prst="textNoShape">
              <a:avLst/>
            </a:prstTxWarp>
            <a:normAutofit lnSpcReduction="10000"/>
          </a:bodyPr>
          <a:lstStyle/>
          <a:p>
            <a:r>
              <a:rPr lang="en-US" altLang="en-US" sz="4000" dirty="0" smtClean="0">
                <a:cs typeface="Arial" pitchFamily="34" charset="0"/>
              </a:rPr>
              <a:t>Hyperpolarization  (increased </a:t>
            </a:r>
            <a:r>
              <a:rPr lang="en-US" altLang="en-US" sz="4000" dirty="0" err="1" smtClean="0">
                <a:cs typeface="Arial" pitchFamily="34" charset="0"/>
              </a:rPr>
              <a:t>premeability</a:t>
            </a:r>
            <a:r>
              <a:rPr lang="en-US" altLang="en-US" sz="4000" dirty="0" smtClean="0">
                <a:cs typeface="Arial" pitchFamily="34" charset="0"/>
              </a:rPr>
              <a:t> of K, increased negativity into the cell. -60&gt;&gt;&gt;&gt;-70) </a:t>
            </a:r>
          </a:p>
          <a:p>
            <a:endParaRPr lang="en-US" altLang="en-US" sz="4000" dirty="0" smtClean="0">
              <a:cs typeface="Arial" pitchFamily="34" charset="0"/>
            </a:endParaRPr>
          </a:p>
        </p:txBody>
      </p:sp>
      <p:pic>
        <p:nvPicPr>
          <p:cNvPr id="16388" name="Picture 5" descr="u1814t02">
            <a:hlinkClick r:id="rId2"/>
          </p:cNvPr>
          <p:cNvPicPr>
            <a:picLocks noChangeAspect="1" noChangeArrowheads="1"/>
          </p:cNvPicPr>
          <p:nvPr/>
        </p:nvPicPr>
        <p:blipFill>
          <a:blip r:embed="rId3">
            <a:lum contrast="6000"/>
            <a:extLst>
              <a:ext uri="{28A0092B-C50C-407E-A947-70E740481C1C}">
                <a14:useLocalDpi xmlns:a14="http://schemas.microsoft.com/office/drawing/2010/main" val="0"/>
              </a:ext>
            </a:extLst>
          </a:blip>
          <a:stretch>
            <a:fillRect/>
          </a:stretch>
        </p:blipFill>
        <p:spPr bwMode="auto">
          <a:xfrm>
            <a:off x="1752600" y="4572000"/>
            <a:ext cx="5915744" cy="2286000"/>
          </a:xfrm>
          <a:prstGeom prst="rect">
            <a:avLst/>
          </a:prstGeom>
          <a:noFill/>
          <a:ln w="9525">
            <a:solidFill>
              <a:srgbClr val="FF3300"/>
            </a:solidFill>
            <a:miter lim="800000"/>
          </a:ln>
          <a:extLst>
            <a:ext uri="{909E8E84-426E-40DD-AFC4-6F175D3DCCD1}">
              <a14:hiddenFill xmlns:a14="http://schemas.microsoft.com/office/drawing/2010/main">
                <a:solidFill>
                  <a:srgbClr val="FFFFFF"/>
                </a:solidFill>
              </a14:hiddenFill>
            </a:ext>
          </a:extLst>
        </p:spPr>
      </p:pic>
      <p:sp>
        <p:nvSpPr>
          <p:cNvPr id="16389" name="Freeform 6"/>
          <p:cNvSpPr/>
          <p:nvPr/>
        </p:nvSpPr>
        <p:spPr bwMode="auto">
          <a:xfrm>
            <a:off x="4025900" y="5715000"/>
            <a:ext cx="1003300" cy="609600"/>
          </a:xfrm>
          <a:custGeom>
            <a:avLst/>
            <a:gdLst>
              <a:gd name="T0" fmla="*/ 12700 w 632"/>
              <a:gd name="T1" fmla="*/ 0 h 384"/>
              <a:gd name="T2" fmla="*/ 165100 w 632"/>
              <a:gd name="T3" fmla="*/ 609600 h 384"/>
              <a:gd name="T4" fmla="*/ 1003300 w 632"/>
              <a:gd name="T5" fmla="*/ 0 h 384"/>
              <a:gd name="T6" fmla="*/ 0 60000 65536"/>
              <a:gd name="T7" fmla="*/ 0 60000 65536"/>
              <a:gd name="T8" fmla="*/ 0 60000 65536"/>
              <a:gd name="T9" fmla="*/ 0 w 632"/>
              <a:gd name="T10" fmla="*/ 0 h 384"/>
              <a:gd name="T11" fmla="*/ 632 w 632"/>
              <a:gd name="T12" fmla="*/ 384 h 384"/>
            </a:gdLst>
            <a:ahLst/>
            <a:cxnLst>
              <a:cxn ang="T6">
                <a:pos x="T0" y="T1"/>
              </a:cxn>
              <a:cxn ang="T7">
                <a:pos x="T2" y="T3"/>
              </a:cxn>
              <a:cxn ang="T8">
                <a:pos x="T4" y="T5"/>
              </a:cxn>
            </a:cxnLst>
            <a:rect l="T9" t="T10" r="T11" b="T12"/>
            <a:pathLst>
              <a:path w="632" h="384">
                <a:moveTo>
                  <a:pt x="8" y="0"/>
                </a:moveTo>
                <a:cubicBezTo>
                  <a:pt x="4" y="192"/>
                  <a:pt x="0" y="384"/>
                  <a:pt x="104" y="384"/>
                </a:cubicBezTo>
                <a:cubicBezTo>
                  <a:pt x="208" y="384"/>
                  <a:pt x="544" y="64"/>
                  <a:pt x="632" y="0"/>
                </a:cubicBezTo>
              </a:path>
            </a:pathLst>
          </a:custGeom>
          <a:noFill/>
          <a:ln w="38100" cmpd="sng">
            <a:solidFill>
              <a:srgbClr val="FF3300"/>
            </a:solidFill>
            <a:round/>
          </a:ln>
          <a:extLst>
            <a:ext uri="{909E8E84-426E-40DD-AFC4-6F175D3DCCD1}">
              <a14:hiddenFill xmlns:a14="http://schemas.microsoft.com/office/drawing/2010/main">
                <a:solidFill>
                  <a:srgbClr val="FFFFFF"/>
                </a:solidFill>
              </a14:hiddenFill>
            </a:ext>
          </a:extLst>
        </p:spPr>
        <p:txBody>
          <a:bodyP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42060" y="650303"/>
            <a:ext cx="7207250" cy="1112484"/>
          </a:xfrm>
          <a:prstGeom prst="rect">
            <a:avLst/>
          </a:prstGeom>
        </p:spPr>
        <p:txBody>
          <a:bodyPr vert="horz" wrap="square" lIns="0" tIns="7620" rIns="0" bIns="0" rtlCol="0">
            <a:spAutoFit/>
          </a:bodyPr>
          <a:lstStyle/>
          <a:p>
            <a:pPr marL="12700" marR="5080">
              <a:lnSpc>
                <a:spcPct val="101699"/>
              </a:lnSpc>
              <a:spcBef>
                <a:spcPts val="60"/>
              </a:spcBef>
            </a:pPr>
            <a:r>
              <a:rPr b="1" spc="10" dirty="0">
                <a:latin typeface="Comic Sans MS" panose="030F0702030302020204" pitchFamily="66" charset="0"/>
                <a:cs typeface="Tahoma"/>
              </a:rPr>
              <a:t>CARDIAC</a:t>
            </a:r>
            <a:r>
              <a:rPr b="1" spc="-100" dirty="0">
                <a:latin typeface="Comic Sans MS" panose="030F0702030302020204" pitchFamily="66" charset="0"/>
                <a:cs typeface="Tahoma"/>
              </a:rPr>
              <a:t> </a:t>
            </a:r>
            <a:r>
              <a:rPr b="1" spc="10" dirty="0">
                <a:latin typeface="Comic Sans MS" panose="030F0702030302020204" pitchFamily="66" charset="0"/>
                <a:cs typeface="Tahoma"/>
              </a:rPr>
              <a:t>IMPULSE</a:t>
            </a:r>
            <a:r>
              <a:rPr b="1" spc="-150" dirty="0">
                <a:latin typeface="Comic Sans MS" panose="030F0702030302020204" pitchFamily="66" charset="0"/>
                <a:cs typeface="Tahoma"/>
              </a:rPr>
              <a:t> </a:t>
            </a:r>
            <a:r>
              <a:rPr b="1" spc="10" dirty="0">
                <a:latin typeface="Comic Sans MS" panose="030F0702030302020204" pitchFamily="66" charset="0"/>
                <a:cs typeface="Tahoma"/>
              </a:rPr>
              <a:t>FROM</a:t>
            </a:r>
            <a:r>
              <a:rPr b="1" spc="-10" dirty="0">
                <a:latin typeface="Comic Sans MS" panose="030F0702030302020204" pitchFamily="66" charset="0"/>
                <a:cs typeface="Tahoma"/>
              </a:rPr>
              <a:t> </a:t>
            </a:r>
            <a:r>
              <a:rPr b="1" spc="5" dirty="0">
                <a:latin typeface="Comic Sans MS" panose="030F0702030302020204" pitchFamily="66" charset="0"/>
                <a:cs typeface="Tahoma"/>
              </a:rPr>
              <a:t>SA</a:t>
            </a:r>
            <a:r>
              <a:rPr b="1" spc="-75" dirty="0">
                <a:latin typeface="Comic Sans MS" panose="030F0702030302020204" pitchFamily="66" charset="0"/>
                <a:cs typeface="Tahoma"/>
              </a:rPr>
              <a:t> </a:t>
            </a:r>
            <a:r>
              <a:rPr b="1" spc="20" dirty="0">
                <a:latin typeface="Comic Sans MS" panose="030F0702030302020204" pitchFamily="66" charset="0"/>
                <a:cs typeface="Tahoma"/>
              </a:rPr>
              <a:t>NODE </a:t>
            </a:r>
            <a:r>
              <a:rPr b="1" spc="-919" dirty="0">
                <a:latin typeface="Comic Sans MS" panose="030F0702030302020204" pitchFamily="66" charset="0"/>
                <a:cs typeface="Tahoma"/>
              </a:rPr>
              <a:t> </a:t>
            </a:r>
            <a:r>
              <a:rPr b="1" spc="5" dirty="0">
                <a:latin typeface="Comic Sans MS" panose="030F0702030302020204" pitchFamily="66" charset="0"/>
                <a:cs typeface="Tahoma"/>
              </a:rPr>
              <a:t>TO</a:t>
            </a:r>
            <a:r>
              <a:rPr b="1" spc="-55" dirty="0">
                <a:latin typeface="Comic Sans MS" panose="030F0702030302020204" pitchFamily="66" charset="0"/>
                <a:cs typeface="Tahoma"/>
              </a:rPr>
              <a:t> </a:t>
            </a:r>
            <a:r>
              <a:rPr b="1" dirty="0">
                <a:latin typeface="Comic Sans MS" panose="030F0702030302020204" pitchFamily="66" charset="0"/>
                <a:cs typeface="Tahoma"/>
              </a:rPr>
              <a:t>ATRIAL</a:t>
            </a:r>
            <a:r>
              <a:rPr b="1" spc="55" dirty="0">
                <a:latin typeface="Comic Sans MS" panose="030F0702030302020204" pitchFamily="66" charset="0"/>
                <a:cs typeface="Tahoma"/>
              </a:rPr>
              <a:t> </a:t>
            </a:r>
            <a:r>
              <a:rPr b="1" spc="15" dirty="0">
                <a:latin typeface="Comic Sans MS" panose="030F0702030302020204" pitchFamily="66" charset="0"/>
                <a:cs typeface="Tahoma"/>
              </a:rPr>
              <a:t>MUSCLE</a:t>
            </a:r>
          </a:p>
        </p:txBody>
      </p:sp>
      <p:sp>
        <p:nvSpPr>
          <p:cNvPr id="3" name="object 3"/>
          <p:cNvSpPr txBox="1"/>
          <p:nvPr/>
        </p:nvSpPr>
        <p:spPr>
          <a:xfrm>
            <a:off x="402907" y="2169731"/>
            <a:ext cx="8490585" cy="4054475"/>
          </a:xfrm>
          <a:prstGeom prst="rect">
            <a:avLst/>
          </a:prstGeom>
        </p:spPr>
        <p:txBody>
          <a:bodyPr vert="horz" wrap="square" lIns="0" tIns="1270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2865"/>
              </a:lnSpc>
              <a:spcBef>
                <a:spcPts val="100"/>
              </a:spcBef>
            </a:pPr>
            <a:r>
              <a:rPr sz="2400" spc="10" dirty="0">
                <a:latin typeface="Tahoma"/>
                <a:cs typeface="Tahoma"/>
              </a:rPr>
              <a:t>The</a:t>
            </a:r>
            <a:r>
              <a:rPr sz="2400" spc="-70" dirty="0">
                <a:latin typeface="Tahoma"/>
                <a:cs typeface="Tahoma"/>
              </a:rPr>
              <a:t> </a:t>
            </a:r>
            <a:r>
              <a:rPr sz="2400" spc="10" dirty="0">
                <a:latin typeface="Tahoma"/>
                <a:cs typeface="Tahoma"/>
              </a:rPr>
              <a:t>cardiac</a:t>
            </a:r>
            <a:r>
              <a:rPr sz="2400" spc="-60" dirty="0">
                <a:latin typeface="Tahoma"/>
                <a:cs typeface="Tahoma"/>
              </a:rPr>
              <a:t> </a:t>
            </a:r>
            <a:r>
              <a:rPr sz="2400" spc="-5" dirty="0">
                <a:latin typeface="Tahoma"/>
                <a:cs typeface="Tahoma"/>
              </a:rPr>
              <a:t>impulse</a:t>
            </a:r>
            <a:r>
              <a:rPr sz="2400" spc="5" dirty="0">
                <a:latin typeface="Tahoma"/>
                <a:cs typeface="Tahoma"/>
              </a:rPr>
              <a:t> after</a:t>
            </a:r>
            <a:r>
              <a:rPr sz="2400" spc="-40" dirty="0">
                <a:latin typeface="Tahoma"/>
                <a:cs typeface="Tahoma"/>
              </a:rPr>
              <a:t> </a:t>
            </a:r>
            <a:r>
              <a:rPr sz="2400" dirty="0">
                <a:latin typeface="Tahoma"/>
                <a:cs typeface="Tahoma"/>
              </a:rPr>
              <a:t>it’s</a:t>
            </a:r>
            <a:r>
              <a:rPr sz="2400" spc="-25" dirty="0">
                <a:latin typeface="Tahoma"/>
                <a:cs typeface="Tahoma"/>
              </a:rPr>
              <a:t> </a:t>
            </a:r>
            <a:r>
              <a:rPr sz="2400" spc="-5" dirty="0">
                <a:latin typeface="Tahoma"/>
                <a:cs typeface="Tahoma"/>
              </a:rPr>
              <a:t>origin</a:t>
            </a:r>
            <a:r>
              <a:rPr sz="2400" spc="10" dirty="0">
                <a:latin typeface="Tahoma"/>
                <a:cs typeface="Tahoma"/>
              </a:rPr>
              <a:t> </a:t>
            </a:r>
            <a:r>
              <a:rPr sz="2400" spc="-15" dirty="0">
                <a:latin typeface="Tahoma"/>
                <a:cs typeface="Tahoma"/>
              </a:rPr>
              <a:t>in</a:t>
            </a:r>
            <a:r>
              <a:rPr sz="2400" spc="80" dirty="0">
                <a:latin typeface="Tahoma"/>
                <a:cs typeface="Tahoma"/>
              </a:rPr>
              <a:t> </a:t>
            </a:r>
            <a:r>
              <a:rPr sz="2400" spc="10" dirty="0">
                <a:latin typeface="Tahoma"/>
                <a:cs typeface="Tahoma"/>
              </a:rPr>
              <a:t>the</a:t>
            </a:r>
            <a:r>
              <a:rPr sz="2400" spc="-70" dirty="0">
                <a:latin typeface="Tahoma"/>
                <a:cs typeface="Tahoma"/>
              </a:rPr>
              <a:t> </a:t>
            </a:r>
            <a:r>
              <a:rPr sz="2400" spc="5" dirty="0">
                <a:latin typeface="Tahoma"/>
                <a:cs typeface="Tahoma"/>
              </a:rPr>
              <a:t>SA</a:t>
            </a:r>
            <a:r>
              <a:rPr sz="2400" spc="-15" dirty="0">
                <a:latin typeface="Tahoma"/>
                <a:cs typeface="Tahoma"/>
              </a:rPr>
              <a:t> </a:t>
            </a:r>
            <a:r>
              <a:rPr sz="2400" dirty="0">
                <a:latin typeface="Tahoma"/>
                <a:cs typeface="Tahoma"/>
              </a:rPr>
              <a:t>node</a:t>
            </a:r>
            <a:r>
              <a:rPr sz="2400" spc="5" dirty="0">
                <a:latin typeface="Tahoma"/>
                <a:cs typeface="Tahoma"/>
              </a:rPr>
              <a:t> </a:t>
            </a:r>
            <a:r>
              <a:rPr sz="2400" spc="10" dirty="0">
                <a:latin typeface="Tahoma"/>
                <a:cs typeface="Tahoma"/>
              </a:rPr>
              <a:t>spreads</a:t>
            </a:r>
            <a:endParaRPr sz="2400" dirty="0">
              <a:latin typeface="Tahoma"/>
              <a:cs typeface="Tahoma"/>
            </a:endParaRPr>
          </a:p>
          <a:p>
            <a:pPr marL="12700">
              <a:lnSpc>
                <a:spcPts val="2865"/>
              </a:lnSpc>
            </a:pPr>
            <a:r>
              <a:rPr sz="2400" spc="5" dirty="0">
                <a:latin typeface="Tahoma"/>
                <a:cs typeface="Tahoma"/>
              </a:rPr>
              <a:t>through</a:t>
            </a:r>
            <a:r>
              <a:rPr sz="2400" spc="-60" dirty="0">
                <a:latin typeface="Tahoma"/>
                <a:cs typeface="Tahoma"/>
              </a:rPr>
              <a:t> </a:t>
            </a:r>
            <a:r>
              <a:rPr sz="2400" spc="-10" dirty="0">
                <a:latin typeface="Tahoma"/>
                <a:cs typeface="Tahoma"/>
              </a:rPr>
              <a:t>out</a:t>
            </a:r>
            <a:r>
              <a:rPr sz="2400" spc="-50" dirty="0">
                <a:latin typeface="Tahoma"/>
                <a:cs typeface="Tahoma"/>
              </a:rPr>
              <a:t> </a:t>
            </a:r>
            <a:r>
              <a:rPr sz="2400" spc="10" dirty="0">
                <a:latin typeface="Tahoma"/>
                <a:cs typeface="Tahoma"/>
              </a:rPr>
              <a:t>the</a:t>
            </a:r>
            <a:r>
              <a:rPr sz="2400" spc="15" dirty="0">
                <a:latin typeface="Tahoma"/>
                <a:cs typeface="Tahoma"/>
              </a:rPr>
              <a:t> </a:t>
            </a:r>
            <a:r>
              <a:rPr sz="2400" spc="5" dirty="0">
                <a:latin typeface="Tahoma"/>
                <a:cs typeface="Tahoma"/>
              </a:rPr>
              <a:t>atrial</a:t>
            </a:r>
            <a:r>
              <a:rPr sz="2400" spc="-90" dirty="0">
                <a:latin typeface="Tahoma"/>
                <a:cs typeface="Tahoma"/>
              </a:rPr>
              <a:t> </a:t>
            </a:r>
            <a:r>
              <a:rPr sz="2400" spc="-5" dirty="0">
                <a:latin typeface="Tahoma"/>
                <a:cs typeface="Tahoma"/>
              </a:rPr>
              <a:t>muscle</a:t>
            </a:r>
            <a:r>
              <a:rPr sz="2400" spc="15" dirty="0">
                <a:latin typeface="Tahoma"/>
                <a:cs typeface="Tahoma"/>
              </a:rPr>
              <a:t> </a:t>
            </a:r>
            <a:r>
              <a:rPr sz="2400" spc="5" dirty="0">
                <a:latin typeface="Tahoma"/>
                <a:cs typeface="Tahoma"/>
              </a:rPr>
              <a:t>through</a:t>
            </a:r>
            <a:r>
              <a:rPr sz="2400" spc="-60" dirty="0">
                <a:latin typeface="Tahoma"/>
                <a:cs typeface="Tahoma"/>
              </a:rPr>
              <a:t> </a:t>
            </a:r>
            <a:r>
              <a:rPr sz="2400" spc="10" dirty="0">
                <a:latin typeface="Tahoma"/>
                <a:cs typeface="Tahoma"/>
              </a:rPr>
              <a:t>two</a:t>
            </a:r>
            <a:r>
              <a:rPr sz="2400" spc="-25" dirty="0">
                <a:latin typeface="Tahoma"/>
                <a:cs typeface="Tahoma"/>
              </a:rPr>
              <a:t> </a:t>
            </a:r>
            <a:r>
              <a:rPr sz="2400" spc="5" dirty="0">
                <a:latin typeface="Tahoma"/>
                <a:cs typeface="Tahoma"/>
              </a:rPr>
              <a:t>routes</a:t>
            </a:r>
            <a:endParaRPr sz="2400" dirty="0">
              <a:latin typeface="Tahoma"/>
              <a:cs typeface="Tahoma"/>
            </a:endParaRPr>
          </a:p>
          <a:p>
            <a:pPr marL="356235" indent="-343535">
              <a:lnSpc>
                <a:spcPts val="2865"/>
              </a:lnSpc>
              <a:spcBef>
                <a:spcPts val="50"/>
              </a:spcBef>
              <a:buClr>
                <a:srgbClr val="3333CC"/>
              </a:buClr>
              <a:buSzPct val="58333"/>
              <a:buFont typeface="Arial MT"/>
              <a:buChar char="•"/>
              <a:tabLst>
                <a:tab pos="355600" algn="l"/>
                <a:tab pos="356235" algn="l"/>
              </a:tabLst>
            </a:pPr>
            <a:r>
              <a:rPr sz="2400" spc="10" dirty="0">
                <a:solidFill>
                  <a:srgbClr val="006FC0"/>
                </a:solidFill>
                <a:latin typeface="Tahoma"/>
                <a:cs typeface="Tahoma"/>
              </a:rPr>
              <a:t>Ordinary</a:t>
            </a:r>
            <a:r>
              <a:rPr sz="2400" spc="-165" dirty="0">
                <a:solidFill>
                  <a:srgbClr val="006FC0"/>
                </a:solidFill>
                <a:latin typeface="Tahoma"/>
                <a:cs typeface="Tahoma"/>
              </a:rPr>
              <a:t> </a:t>
            </a:r>
            <a:r>
              <a:rPr sz="2400" dirty="0">
                <a:solidFill>
                  <a:srgbClr val="006FC0"/>
                </a:solidFill>
                <a:latin typeface="Tahoma"/>
                <a:cs typeface="Tahoma"/>
              </a:rPr>
              <a:t>Atrial</a:t>
            </a:r>
            <a:r>
              <a:rPr sz="2400" spc="-35" dirty="0">
                <a:solidFill>
                  <a:srgbClr val="006FC0"/>
                </a:solidFill>
                <a:latin typeface="Tahoma"/>
                <a:cs typeface="Tahoma"/>
              </a:rPr>
              <a:t> </a:t>
            </a:r>
            <a:r>
              <a:rPr sz="2400" spc="-5" dirty="0">
                <a:solidFill>
                  <a:srgbClr val="006FC0"/>
                </a:solidFill>
                <a:latin typeface="Tahoma"/>
                <a:cs typeface="Tahoma"/>
              </a:rPr>
              <a:t>muscle </a:t>
            </a:r>
            <a:r>
              <a:rPr sz="2400" dirty="0">
                <a:solidFill>
                  <a:srgbClr val="006FC0"/>
                </a:solidFill>
                <a:latin typeface="Tahoma"/>
                <a:cs typeface="Tahoma"/>
              </a:rPr>
              <a:t>fibers</a:t>
            </a:r>
            <a:endParaRPr sz="2400" dirty="0">
              <a:latin typeface="Tahoma"/>
              <a:cs typeface="Tahoma"/>
            </a:endParaRPr>
          </a:p>
          <a:p>
            <a:pPr marL="356235" indent="-343535">
              <a:lnSpc>
                <a:spcPts val="2855"/>
              </a:lnSpc>
              <a:buClr>
                <a:srgbClr val="3333CC"/>
              </a:buClr>
              <a:buSzPct val="58333"/>
              <a:buFont typeface="Arial MT"/>
              <a:buChar char="•"/>
              <a:tabLst>
                <a:tab pos="355600" algn="l"/>
                <a:tab pos="356235" algn="l"/>
              </a:tabLst>
            </a:pPr>
            <a:r>
              <a:rPr sz="2400" dirty="0">
                <a:solidFill>
                  <a:srgbClr val="006FC0"/>
                </a:solidFill>
                <a:latin typeface="Tahoma"/>
                <a:cs typeface="Tahoma"/>
              </a:rPr>
              <a:t>Anterior,</a:t>
            </a:r>
            <a:r>
              <a:rPr sz="2400" spc="-55" dirty="0">
                <a:solidFill>
                  <a:srgbClr val="006FC0"/>
                </a:solidFill>
                <a:latin typeface="Tahoma"/>
                <a:cs typeface="Tahoma"/>
              </a:rPr>
              <a:t> </a:t>
            </a:r>
            <a:r>
              <a:rPr sz="2400" spc="-5" dirty="0">
                <a:solidFill>
                  <a:srgbClr val="006FC0"/>
                </a:solidFill>
                <a:latin typeface="Tahoma"/>
                <a:cs typeface="Tahoma"/>
              </a:rPr>
              <a:t>middle</a:t>
            </a:r>
            <a:r>
              <a:rPr sz="2400" spc="-70" dirty="0">
                <a:solidFill>
                  <a:srgbClr val="006FC0"/>
                </a:solidFill>
                <a:latin typeface="Tahoma"/>
                <a:cs typeface="Tahoma"/>
              </a:rPr>
              <a:t> </a:t>
            </a:r>
            <a:r>
              <a:rPr sz="2400" spc="5" dirty="0">
                <a:solidFill>
                  <a:srgbClr val="006FC0"/>
                </a:solidFill>
                <a:latin typeface="Tahoma"/>
                <a:cs typeface="Tahoma"/>
              </a:rPr>
              <a:t>and</a:t>
            </a:r>
            <a:r>
              <a:rPr sz="2400" spc="20" dirty="0">
                <a:solidFill>
                  <a:srgbClr val="006FC0"/>
                </a:solidFill>
                <a:latin typeface="Tahoma"/>
                <a:cs typeface="Tahoma"/>
              </a:rPr>
              <a:t> </a:t>
            </a:r>
            <a:r>
              <a:rPr sz="2400" spc="-5" dirty="0">
                <a:solidFill>
                  <a:srgbClr val="006FC0"/>
                </a:solidFill>
                <a:latin typeface="Tahoma"/>
                <a:cs typeface="Tahoma"/>
              </a:rPr>
              <a:t>posterior</a:t>
            </a:r>
            <a:r>
              <a:rPr sz="2400" spc="-45" dirty="0">
                <a:solidFill>
                  <a:srgbClr val="006FC0"/>
                </a:solidFill>
                <a:latin typeface="Tahoma"/>
                <a:cs typeface="Tahoma"/>
              </a:rPr>
              <a:t> </a:t>
            </a:r>
            <a:r>
              <a:rPr sz="2400" dirty="0">
                <a:solidFill>
                  <a:srgbClr val="006FC0"/>
                </a:solidFill>
                <a:latin typeface="Tahoma"/>
                <a:cs typeface="Tahoma"/>
              </a:rPr>
              <a:t>conducting</a:t>
            </a:r>
            <a:r>
              <a:rPr sz="2400" spc="-50" dirty="0">
                <a:solidFill>
                  <a:srgbClr val="006FC0"/>
                </a:solidFill>
                <a:latin typeface="Tahoma"/>
                <a:cs typeface="Tahoma"/>
              </a:rPr>
              <a:t> </a:t>
            </a:r>
            <a:r>
              <a:rPr sz="2400" dirty="0">
                <a:solidFill>
                  <a:srgbClr val="006FC0"/>
                </a:solidFill>
                <a:latin typeface="Tahoma"/>
                <a:cs typeface="Tahoma"/>
              </a:rPr>
              <a:t>bundles</a:t>
            </a:r>
            <a:endParaRPr sz="2400" dirty="0">
              <a:latin typeface="Tahoma"/>
              <a:cs typeface="Tahoma"/>
            </a:endParaRPr>
          </a:p>
          <a:p>
            <a:pPr marL="356235" indent="-343535">
              <a:lnSpc>
                <a:spcPts val="2865"/>
              </a:lnSpc>
              <a:buClr>
                <a:srgbClr val="3333CC"/>
              </a:buClr>
              <a:buSzPct val="58333"/>
              <a:buFont typeface="Wingdings"/>
              <a:buChar char=""/>
              <a:tabLst>
                <a:tab pos="355600" algn="l"/>
                <a:tab pos="356235" algn="l"/>
              </a:tabLst>
            </a:pPr>
            <a:r>
              <a:rPr sz="2400" spc="-5" dirty="0">
                <a:latin typeface="Tahoma"/>
                <a:cs typeface="Tahoma"/>
              </a:rPr>
              <a:t>Anterior</a:t>
            </a:r>
            <a:r>
              <a:rPr sz="2400" spc="-35" dirty="0">
                <a:latin typeface="Tahoma"/>
                <a:cs typeface="Tahoma"/>
              </a:rPr>
              <a:t> </a:t>
            </a:r>
            <a:r>
              <a:rPr sz="2400" spc="5" dirty="0" err="1">
                <a:latin typeface="Tahoma"/>
                <a:cs typeface="Tahoma"/>
              </a:rPr>
              <a:t>internodal</a:t>
            </a:r>
            <a:r>
              <a:rPr sz="2400" spc="-95" dirty="0">
                <a:latin typeface="Tahoma"/>
                <a:cs typeface="Tahoma"/>
              </a:rPr>
              <a:t> </a:t>
            </a:r>
            <a:r>
              <a:rPr sz="2400" spc="5" dirty="0">
                <a:latin typeface="Tahoma"/>
                <a:cs typeface="Tahoma"/>
              </a:rPr>
              <a:t>bundle</a:t>
            </a:r>
            <a:r>
              <a:rPr sz="2400" spc="-75" dirty="0">
                <a:latin typeface="Tahoma"/>
                <a:cs typeface="Tahoma"/>
              </a:rPr>
              <a:t> </a:t>
            </a:r>
            <a:r>
              <a:rPr sz="2400" spc="-15" dirty="0">
                <a:latin typeface="Tahoma"/>
                <a:cs typeface="Tahoma"/>
              </a:rPr>
              <a:t>of</a:t>
            </a:r>
            <a:r>
              <a:rPr sz="2400" spc="55" dirty="0">
                <a:latin typeface="Tahoma"/>
                <a:cs typeface="Tahoma"/>
              </a:rPr>
              <a:t> </a:t>
            </a:r>
            <a:r>
              <a:rPr sz="2400" spc="5" dirty="0">
                <a:latin typeface="Tahoma"/>
                <a:cs typeface="Tahoma"/>
              </a:rPr>
              <a:t>Bachman</a:t>
            </a:r>
            <a:endParaRPr sz="2400" dirty="0">
              <a:latin typeface="Tahoma"/>
              <a:cs typeface="Tahoma"/>
            </a:endParaRPr>
          </a:p>
          <a:p>
            <a:pPr marL="356235" indent="-343535">
              <a:lnSpc>
                <a:spcPts val="2865"/>
              </a:lnSpc>
              <a:spcBef>
                <a:spcPts val="50"/>
              </a:spcBef>
              <a:buClr>
                <a:srgbClr val="3333CC"/>
              </a:buClr>
              <a:buSzPct val="58333"/>
              <a:buFont typeface="Wingdings"/>
              <a:buChar char=""/>
              <a:tabLst>
                <a:tab pos="355600" algn="l"/>
                <a:tab pos="356235" algn="l"/>
              </a:tabLst>
            </a:pPr>
            <a:r>
              <a:rPr sz="2400" dirty="0">
                <a:latin typeface="Tahoma"/>
                <a:cs typeface="Tahoma"/>
              </a:rPr>
              <a:t>Middle</a:t>
            </a:r>
            <a:r>
              <a:rPr sz="2400" spc="-60" dirty="0">
                <a:latin typeface="Tahoma"/>
                <a:cs typeface="Tahoma"/>
              </a:rPr>
              <a:t> </a:t>
            </a:r>
            <a:r>
              <a:rPr sz="2400" dirty="0" err="1">
                <a:latin typeface="Tahoma"/>
                <a:cs typeface="Tahoma"/>
              </a:rPr>
              <a:t>internodal</a:t>
            </a:r>
            <a:r>
              <a:rPr sz="2400" spc="-10" dirty="0">
                <a:latin typeface="Tahoma"/>
                <a:cs typeface="Tahoma"/>
              </a:rPr>
              <a:t> </a:t>
            </a:r>
            <a:r>
              <a:rPr sz="2400" spc="5" dirty="0">
                <a:latin typeface="Tahoma"/>
                <a:cs typeface="Tahoma"/>
              </a:rPr>
              <a:t>bundle</a:t>
            </a:r>
            <a:r>
              <a:rPr sz="2400" spc="-65" dirty="0">
                <a:latin typeface="Tahoma"/>
                <a:cs typeface="Tahoma"/>
              </a:rPr>
              <a:t> </a:t>
            </a:r>
            <a:r>
              <a:rPr sz="2400" spc="-15" dirty="0">
                <a:latin typeface="Tahoma"/>
                <a:cs typeface="Tahoma"/>
              </a:rPr>
              <a:t>of</a:t>
            </a:r>
            <a:r>
              <a:rPr sz="2400" spc="-20" dirty="0">
                <a:latin typeface="Tahoma"/>
                <a:cs typeface="Tahoma"/>
              </a:rPr>
              <a:t> </a:t>
            </a:r>
            <a:r>
              <a:rPr sz="2400" spc="5" dirty="0" err="1">
                <a:latin typeface="Tahoma"/>
                <a:cs typeface="Tahoma"/>
              </a:rPr>
              <a:t>Wenkebach</a:t>
            </a:r>
            <a:endParaRPr sz="2400" dirty="0">
              <a:latin typeface="Tahoma"/>
              <a:cs typeface="Tahoma"/>
            </a:endParaRPr>
          </a:p>
          <a:p>
            <a:pPr marL="356235" indent="-343535">
              <a:lnSpc>
                <a:spcPts val="2865"/>
              </a:lnSpc>
              <a:buClr>
                <a:srgbClr val="3333CC"/>
              </a:buClr>
              <a:buSzPct val="58333"/>
              <a:buFont typeface="Wingdings"/>
              <a:buChar char=""/>
              <a:tabLst>
                <a:tab pos="355600" algn="l"/>
                <a:tab pos="356235" algn="l"/>
              </a:tabLst>
            </a:pPr>
            <a:r>
              <a:rPr sz="2400" spc="-5" dirty="0">
                <a:latin typeface="Tahoma"/>
                <a:cs typeface="Tahoma"/>
              </a:rPr>
              <a:t>Posterior</a:t>
            </a:r>
            <a:r>
              <a:rPr sz="2400" spc="-30" dirty="0">
                <a:latin typeface="Tahoma"/>
                <a:cs typeface="Tahoma"/>
              </a:rPr>
              <a:t> </a:t>
            </a:r>
            <a:r>
              <a:rPr sz="2400" dirty="0" err="1">
                <a:latin typeface="Tahoma"/>
                <a:cs typeface="Tahoma"/>
              </a:rPr>
              <a:t>internodal</a:t>
            </a:r>
            <a:r>
              <a:rPr sz="2400" spc="-5" dirty="0">
                <a:latin typeface="Tahoma"/>
                <a:cs typeface="Tahoma"/>
              </a:rPr>
              <a:t> </a:t>
            </a:r>
            <a:r>
              <a:rPr sz="2400" spc="5" dirty="0">
                <a:latin typeface="Tahoma"/>
                <a:cs typeface="Tahoma"/>
              </a:rPr>
              <a:t>bundle</a:t>
            </a:r>
            <a:r>
              <a:rPr sz="2400" spc="-75" dirty="0">
                <a:latin typeface="Tahoma"/>
                <a:cs typeface="Tahoma"/>
              </a:rPr>
              <a:t> </a:t>
            </a:r>
            <a:r>
              <a:rPr sz="2400" spc="-15" dirty="0">
                <a:latin typeface="Tahoma"/>
                <a:cs typeface="Tahoma"/>
              </a:rPr>
              <a:t>of</a:t>
            </a:r>
            <a:r>
              <a:rPr sz="2400" spc="-20" dirty="0">
                <a:latin typeface="Tahoma"/>
                <a:cs typeface="Tahoma"/>
              </a:rPr>
              <a:t> </a:t>
            </a:r>
            <a:r>
              <a:rPr sz="2400" spc="5" dirty="0" err="1">
                <a:latin typeface="Tahoma"/>
                <a:cs typeface="Tahoma"/>
              </a:rPr>
              <a:t>Thoral</a:t>
            </a:r>
            <a:endParaRPr sz="2400" dirty="0">
              <a:latin typeface="Tahoma"/>
              <a:cs typeface="Tahoma"/>
            </a:endParaRPr>
          </a:p>
          <a:p>
            <a:pPr>
              <a:lnSpc>
                <a:spcPct val="100000"/>
              </a:lnSpc>
              <a:spcBef>
                <a:spcPts val="55"/>
              </a:spcBef>
            </a:pPr>
            <a:endParaRPr sz="2350" dirty="0">
              <a:latin typeface="Tahoma"/>
              <a:cs typeface="Tahoma"/>
            </a:endParaRPr>
          </a:p>
          <a:p>
            <a:pPr marL="355600" marR="5080" indent="-343535" algn="just">
              <a:lnSpc>
                <a:spcPct val="100400"/>
              </a:lnSpc>
              <a:spcBef>
                <a:spcPts val="5"/>
              </a:spcBef>
              <a:buClr>
                <a:srgbClr val="3333CC"/>
              </a:buClr>
              <a:buSzPct val="58333"/>
              <a:buFont typeface="Arial MT"/>
              <a:buChar char="•"/>
              <a:tabLst>
                <a:tab pos="356235" algn="l"/>
              </a:tabLst>
            </a:pPr>
            <a:r>
              <a:rPr sz="2400" dirty="0">
                <a:solidFill>
                  <a:srgbClr val="FF0000"/>
                </a:solidFill>
                <a:latin typeface="Tahoma"/>
                <a:cs typeface="Tahoma"/>
              </a:rPr>
              <a:t>These</a:t>
            </a:r>
            <a:r>
              <a:rPr sz="2400" spc="5" dirty="0">
                <a:solidFill>
                  <a:srgbClr val="FF0000"/>
                </a:solidFill>
                <a:latin typeface="Tahoma"/>
                <a:cs typeface="Tahoma"/>
              </a:rPr>
              <a:t> </a:t>
            </a:r>
            <a:r>
              <a:rPr sz="2400" dirty="0">
                <a:solidFill>
                  <a:srgbClr val="FF0000"/>
                </a:solidFill>
                <a:latin typeface="Tahoma"/>
                <a:cs typeface="Tahoma"/>
              </a:rPr>
              <a:t>inter</a:t>
            </a:r>
            <a:r>
              <a:rPr sz="2400" spc="5" dirty="0">
                <a:solidFill>
                  <a:srgbClr val="FF0000"/>
                </a:solidFill>
                <a:latin typeface="Tahoma"/>
                <a:cs typeface="Tahoma"/>
              </a:rPr>
              <a:t> </a:t>
            </a:r>
            <a:r>
              <a:rPr sz="2400" dirty="0">
                <a:solidFill>
                  <a:srgbClr val="FF0000"/>
                </a:solidFill>
                <a:latin typeface="Tahoma"/>
                <a:cs typeface="Tahoma"/>
              </a:rPr>
              <a:t>nodal</a:t>
            </a:r>
            <a:r>
              <a:rPr sz="2400" spc="5" dirty="0">
                <a:solidFill>
                  <a:srgbClr val="FF0000"/>
                </a:solidFill>
                <a:latin typeface="Tahoma"/>
                <a:cs typeface="Tahoma"/>
              </a:rPr>
              <a:t> </a:t>
            </a:r>
            <a:r>
              <a:rPr sz="2400" dirty="0">
                <a:solidFill>
                  <a:srgbClr val="FF0000"/>
                </a:solidFill>
                <a:latin typeface="Tahoma"/>
                <a:cs typeface="Tahoma"/>
              </a:rPr>
              <a:t>pathways</a:t>
            </a:r>
            <a:r>
              <a:rPr sz="2400" spc="5" dirty="0">
                <a:solidFill>
                  <a:srgbClr val="FF0000"/>
                </a:solidFill>
                <a:latin typeface="Tahoma"/>
                <a:cs typeface="Tahoma"/>
              </a:rPr>
              <a:t> conduct</a:t>
            </a:r>
            <a:r>
              <a:rPr sz="2400" spc="10" dirty="0">
                <a:solidFill>
                  <a:srgbClr val="FF0000"/>
                </a:solidFill>
                <a:latin typeface="Tahoma"/>
                <a:cs typeface="Tahoma"/>
              </a:rPr>
              <a:t> the</a:t>
            </a:r>
            <a:r>
              <a:rPr sz="2400" spc="15" dirty="0">
                <a:solidFill>
                  <a:srgbClr val="FF0000"/>
                </a:solidFill>
                <a:latin typeface="Tahoma"/>
                <a:cs typeface="Tahoma"/>
              </a:rPr>
              <a:t> </a:t>
            </a:r>
            <a:r>
              <a:rPr sz="2400" spc="-5" dirty="0">
                <a:solidFill>
                  <a:srgbClr val="FF0000"/>
                </a:solidFill>
                <a:latin typeface="Tahoma"/>
                <a:cs typeface="Tahoma"/>
              </a:rPr>
              <a:t>impulses</a:t>
            </a:r>
            <a:r>
              <a:rPr sz="2400" dirty="0">
                <a:solidFill>
                  <a:srgbClr val="FF0000"/>
                </a:solidFill>
                <a:latin typeface="Tahoma"/>
                <a:cs typeface="Tahoma"/>
              </a:rPr>
              <a:t> </a:t>
            </a:r>
            <a:r>
              <a:rPr sz="2400" spc="5" dirty="0">
                <a:solidFill>
                  <a:srgbClr val="FF0000"/>
                </a:solidFill>
                <a:latin typeface="Tahoma"/>
                <a:cs typeface="Tahoma"/>
              </a:rPr>
              <a:t>at  </a:t>
            </a:r>
            <a:r>
              <a:rPr sz="2400" dirty="0">
                <a:solidFill>
                  <a:srgbClr val="FF0000"/>
                </a:solidFill>
                <a:latin typeface="Tahoma"/>
                <a:cs typeface="Tahoma"/>
              </a:rPr>
              <a:t>a </a:t>
            </a:r>
            <a:r>
              <a:rPr sz="2400" spc="-735" dirty="0">
                <a:solidFill>
                  <a:srgbClr val="FF0000"/>
                </a:solidFill>
                <a:latin typeface="Tahoma"/>
                <a:cs typeface="Tahoma"/>
              </a:rPr>
              <a:t> </a:t>
            </a:r>
            <a:r>
              <a:rPr sz="2400" spc="-5" dirty="0">
                <a:solidFill>
                  <a:srgbClr val="FF0000"/>
                </a:solidFill>
                <a:latin typeface="Tahoma"/>
                <a:cs typeface="Tahoma"/>
              </a:rPr>
              <a:t>faster rate </a:t>
            </a:r>
            <a:r>
              <a:rPr sz="2400" spc="5" dirty="0">
                <a:solidFill>
                  <a:srgbClr val="FF0000"/>
                </a:solidFill>
                <a:latin typeface="Tahoma"/>
                <a:cs typeface="Tahoma"/>
              </a:rPr>
              <a:t>than </a:t>
            </a:r>
            <a:r>
              <a:rPr sz="2400" spc="-5" dirty="0">
                <a:solidFill>
                  <a:srgbClr val="FF0000"/>
                </a:solidFill>
                <a:latin typeface="Tahoma"/>
                <a:cs typeface="Tahoma"/>
              </a:rPr>
              <a:t>atrial muscle fibers, </a:t>
            </a:r>
            <a:r>
              <a:rPr sz="2400" spc="5" dirty="0">
                <a:solidFill>
                  <a:srgbClr val="FF0000"/>
                </a:solidFill>
                <a:latin typeface="Tahoma"/>
                <a:cs typeface="Tahoma"/>
              </a:rPr>
              <a:t>because </a:t>
            </a:r>
            <a:r>
              <a:rPr sz="2400" spc="-15" dirty="0">
                <a:solidFill>
                  <a:srgbClr val="FF0000"/>
                </a:solidFill>
                <a:latin typeface="Tahoma"/>
                <a:cs typeface="Tahoma"/>
              </a:rPr>
              <a:t>of </a:t>
            </a:r>
            <a:r>
              <a:rPr sz="2400" spc="-5" dirty="0">
                <a:solidFill>
                  <a:srgbClr val="FF0000"/>
                </a:solidFill>
                <a:latin typeface="Tahoma"/>
                <a:cs typeface="Tahoma"/>
              </a:rPr>
              <a:t>specialized </a:t>
            </a:r>
            <a:r>
              <a:rPr sz="2400" dirty="0">
                <a:solidFill>
                  <a:srgbClr val="FF0000"/>
                </a:solidFill>
                <a:latin typeface="Tahoma"/>
                <a:cs typeface="Tahoma"/>
              </a:rPr>
              <a:t> </a:t>
            </a:r>
            <a:r>
              <a:rPr sz="2400" spc="-5" dirty="0">
                <a:solidFill>
                  <a:srgbClr val="FF0000"/>
                </a:solidFill>
                <a:latin typeface="Tahoma"/>
                <a:cs typeface="Tahoma"/>
              </a:rPr>
              <a:t>conduction</a:t>
            </a:r>
            <a:r>
              <a:rPr sz="2400" spc="-45" dirty="0">
                <a:solidFill>
                  <a:srgbClr val="FF0000"/>
                </a:solidFill>
                <a:latin typeface="Tahoma"/>
                <a:cs typeface="Tahoma"/>
              </a:rPr>
              <a:t> </a:t>
            </a:r>
            <a:r>
              <a:rPr sz="2400" spc="-5" dirty="0">
                <a:solidFill>
                  <a:srgbClr val="FF0000"/>
                </a:solidFill>
                <a:latin typeface="Tahoma"/>
                <a:cs typeface="Tahoma"/>
              </a:rPr>
              <a:t>fibers.</a:t>
            </a:r>
            <a:endParaRPr sz="2400" dirty="0">
              <a:latin typeface="Tahoma"/>
              <a:cs typeface="Tahoma"/>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87624" y="764704"/>
            <a:ext cx="7614920" cy="5194755"/>
          </a:xfrm>
          <a:prstGeom prst="rect">
            <a:avLst/>
          </a:prstGeom>
        </p:spPr>
        <p:txBody>
          <a:bodyPr vert="horz" wrap="square" lIns="0" tIns="762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74320" marR="150495">
              <a:lnSpc>
                <a:spcPct val="101699"/>
              </a:lnSpc>
              <a:spcBef>
                <a:spcPts val="60"/>
              </a:spcBef>
            </a:pPr>
            <a:r>
              <a:rPr sz="3200" b="1" spc="10" dirty="0">
                <a:solidFill>
                  <a:schemeClr val="accent1"/>
                </a:solidFill>
                <a:latin typeface="Comic Sans MS" panose="030F0702030302020204" pitchFamily="66" charset="0"/>
                <a:cs typeface="Tahoma"/>
              </a:rPr>
              <a:t>CARDIAC</a:t>
            </a:r>
            <a:r>
              <a:rPr sz="3200" b="1" spc="-100" dirty="0">
                <a:solidFill>
                  <a:schemeClr val="accent1"/>
                </a:solidFill>
                <a:latin typeface="Comic Sans MS" panose="030F0702030302020204" pitchFamily="66" charset="0"/>
                <a:cs typeface="Tahoma"/>
              </a:rPr>
              <a:t> </a:t>
            </a:r>
            <a:r>
              <a:rPr sz="3200" b="1" spc="10" dirty="0">
                <a:solidFill>
                  <a:schemeClr val="accent1"/>
                </a:solidFill>
                <a:latin typeface="Comic Sans MS" panose="030F0702030302020204" pitchFamily="66" charset="0"/>
                <a:cs typeface="Tahoma"/>
              </a:rPr>
              <a:t>IMPULSE</a:t>
            </a:r>
            <a:r>
              <a:rPr sz="3200" b="1" spc="-150" dirty="0">
                <a:solidFill>
                  <a:schemeClr val="accent1"/>
                </a:solidFill>
                <a:latin typeface="Comic Sans MS" panose="030F0702030302020204" pitchFamily="66" charset="0"/>
                <a:cs typeface="Tahoma"/>
              </a:rPr>
              <a:t> </a:t>
            </a:r>
            <a:r>
              <a:rPr sz="3200" b="1" spc="10" dirty="0">
                <a:solidFill>
                  <a:schemeClr val="accent1"/>
                </a:solidFill>
                <a:latin typeface="Comic Sans MS" panose="030F0702030302020204" pitchFamily="66" charset="0"/>
                <a:cs typeface="Tahoma"/>
              </a:rPr>
              <a:t>FROM</a:t>
            </a:r>
            <a:r>
              <a:rPr sz="3200" b="1" spc="-10" dirty="0">
                <a:solidFill>
                  <a:schemeClr val="accent1"/>
                </a:solidFill>
                <a:latin typeface="Comic Sans MS" panose="030F0702030302020204" pitchFamily="66" charset="0"/>
                <a:cs typeface="Tahoma"/>
              </a:rPr>
              <a:t> </a:t>
            </a:r>
            <a:r>
              <a:rPr sz="3200" b="1" spc="5" dirty="0">
                <a:solidFill>
                  <a:schemeClr val="accent1"/>
                </a:solidFill>
                <a:latin typeface="Comic Sans MS" panose="030F0702030302020204" pitchFamily="66" charset="0"/>
                <a:cs typeface="Tahoma"/>
              </a:rPr>
              <a:t>SA</a:t>
            </a:r>
            <a:r>
              <a:rPr sz="3200" b="1" spc="-75" dirty="0">
                <a:solidFill>
                  <a:schemeClr val="accent1"/>
                </a:solidFill>
                <a:latin typeface="Comic Sans MS" panose="030F0702030302020204" pitchFamily="66" charset="0"/>
                <a:cs typeface="Tahoma"/>
              </a:rPr>
              <a:t> </a:t>
            </a:r>
            <a:r>
              <a:rPr sz="3200" b="1" spc="20" dirty="0">
                <a:solidFill>
                  <a:schemeClr val="accent1"/>
                </a:solidFill>
                <a:latin typeface="Comic Sans MS" panose="030F0702030302020204" pitchFamily="66" charset="0"/>
                <a:cs typeface="Tahoma"/>
              </a:rPr>
              <a:t>NODE </a:t>
            </a:r>
            <a:r>
              <a:rPr sz="3200" b="1" spc="-919" dirty="0">
                <a:solidFill>
                  <a:schemeClr val="accent1"/>
                </a:solidFill>
                <a:latin typeface="Comic Sans MS" panose="030F0702030302020204" pitchFamily="66" charset="0"/>
                <a:cs typeface="Tahoma"/>
              </a:rPr>
              <a:t> </a:t>
            </a:r>
            <a:r>
              <a:rPr sz="3200" b="1" spc="5" dirty="0">
                <a:solidFill>
                  <a:schemeClr val="accent1"/>
                </a:solidFill>
                <a:latin typeface="Comic Sans MS" panose="030F0702030302020204" pitchFamily="66" charset="0"/>
                <a:cs typeface="Tahoma"/>
              </a:rPr>
              <a:t>TO</a:t>
            </a:r>
            <a:r>
              <a:rPr sz="3200" b="1" spc="-55" dirty="0">
                <a:solidFill>
                  <a:schemeClr val="accent1"/>
                </a:solidFill>
                <a:latin typeface="Comic Sans MS" panose="030F0702030302020204" pitchFamily="66" charset="0"/>
                <a:cs typeface="Tahoma"/>
              </a:rPr>
              <a:t> </a:t>
            </a:r>
            <a:r>
              <a:rPr sz="3200" b="1" dirty="0">
                <a:solidFill>
                  <a:schemeClr val="accent1"/>
                </a:solidFill>
                <a:latin typeface="Comic Sans MS" panose="030F0702030302020204" pitchFamily="66" charset="0"/>
                <a:cs typeface="Tahoma"/>
              </a:rPr>
              <a:t>ATRIAL</a:t>
            </a:r>
            <a:r>
              <a:rPr sz="3200" b="1" spc="55" dirty="0">
                <a:solidFill>
                  <a:schemeClr val="accent1"/>
                </a:solidFill>
                <a:latin typeface="Comic Sans MS" panose="030F0702030302020204" pitchFamily="66" charset="0"/>
                <a:cs typeface="Tahoma"/>
              </a:rPr>
              <a:t> </a:t>
            </a:r>
            <a:r>
              <a:rPr sz="3200" b="1" spc="15" dirty="0">
                <a:solidFill>
                  <a:schemeClr val="accent1"/>
                </a:solidFill>
                <a:latin typeface="Comic Sans MS" panose="030F0702030302020204" pitchFamily="66" charset="0"/>
                <a:cs typeface="Tahoma"/>
              </a:rPr>
              <a:t>MUSCLE</a:t>
            </a:r>
            <a:endParaRPr sz="3200" dirty="0">
              <a:solidFill>
                <a:schemeClr val="accent1"/>
              </a:solidFill>
              <a:latin typeface="Comic Sans MS" panose="030F0702030302020204" pitchFamily="66" charset="0"/>
              <a:cs typeface="Tahoma"/>
            </a:endParaRPr>
          </a:p>
          <a:p>
            <a:pPr>
              <a:lnSpc>
                <a:spcPct val="100000"/>
              </a:lnSpc>
              <a:spcBef>
                <a:spcPts val="15"/>
              </a:spcBef>
            </a:pPr>
            <a:endParaRPr sz="4300" dirty="0">
              <a:latin typeface="Tahoma"/>
              <a:cs typeface="Tahoma"/>
            </a:endParaRPr>
          </a:p>
          <a:p>
            <a:pPr marL="355600" marR="34290" indent="-343535">
              <a:lnSpc>
                <a:spcPct val="101699"/>
              </a:lnSpc>
              <a:spcBef>
                <a:spcPts val="5"/>
              </a:spcBef>
              <a:buClr>
                <a:srgbClr val="3333CC"/>
              </a:buClr>
              <a:buSzPct val="60937"/>
              <a:buFont typeface="Wingdings"/>
              <a:buChar char=""/>
              <a:tabLst>
                <a:tab pos="355600" algn="l"/>
                <a:tab pos="356235" algn="l"/>
              </a:tabLst>
            </a:pPr>
            <a:r>
              <a:rPr sz="2800" b="1" spc="15" dirty="0">
                <a:latin typeface="Comic Sans MS" panose="030F0702030302020204" pitchFamily="66" charset="0"/>
                <a:cs typeface="Tahoma"/>
              </a:rPr>
              <a:t>The</a:t>
            </a:r>
            <a:r>
              <a:rPr sz="2800" b="1" spc="-15" dirty="0">
                <a:latin typeface="Comic Sans MS" panose="030F0702030302020204" pitchFamily="66" charset="0"/>
                <a:cs typeface="Tahoma"/>
              </a:rPr>
              <a:t> </a:t>
            </a:r>
            <a:r>
              <a:rPr sz="2800" b="1" spc="5" dirty="0">
                <a:latin typeface="Comic Sans MS" panose="030F0702030302020204" pitchFamily="66" charset="0"/>
                <a:cs typeface="Tahoma"/>
              </a:rPr>
              <a:t>velocity</a:t>
            </a:r>
            <a:r>
              <a:rPr sz="2800" b="1" spc="-60" dirty="0">
                <a:latin typeface="Comic Sans MS" panose="030F0702030302020204" pitchFamily="66" charset="0"/>
                <a:cs typeface="Tahoma"/>
              </a:rPr>
              <a:t> </a:t>
            </a:r>
            <a:r>
              <a:rPr sz="2800" b="1" spc="-5" dirty="0">
                <a:latin typeface="Comic Sans MS" panose="030F0702030302020204" pitchFamily="66" charset="0"/>
                <a:cs typeface="Tahoma"/>
              </a:rPr>
              <a:t>of</a:t>
            </a:r>
            <a:r>
              <a:rPr sz="2800" b="1" dirty="0">
                <a:latin typeface="Comic Sans MS" panose="030F0702030302020204" pitchFamily="66" charset="0"/>
                <a:cs typeface="Tahoma"/>
              </a:rPr>
              <a:t> </a:t>
            </a:r>
            <a:r>
              <a:rPr sz="2800" b="1" spc="5" dirty="0">
                <a:latin typeface="Comic Sans MS" panose="030F0702030302020204" pitchFamily="66" charset="0"/>
                <a:cs typeface="Tahoma"/>
              </a:rPr>
              <a:t>conduction</a:t>
            </a:r>
            <a:r>
              <a:rPr sz="2800" b="1" spc="-105" dirty="0">
                <a:latin typeface="Comic Sans MS" panose="030F0702030302020204" pitchFamily="66" charset="0"/>
                <a:cs typeface="Tahoma"/>
              </a:rPr>
              <a:t> </a:t>
            </a:r>
            <a:r>
              <a:rPr sz="2800" b="1" spc="15" dirty="0">
                <a:latin typeface="Comic Sans MS" panose="030F0702030302020204" pitchFamily="66" charset="0"/>
                <a:cs typeface="Tahoma"/>
              </a:rPr>
              <a:t>in</a:t>
            </a:r>
            <a:r>
              <a:rPr sz="2800" b="1" spc="-20" dirty="0">
                <a:latin typeface="Comic Sans MS" panose="030F0702030302020204" pitchFamily="66" charset="0"/>
                <a:cs typeface="Tahoma"/>
              </a:rPr>
              <a:t> </a:t>
            </a:r>
            <a:r>
              <a:rPr sz="2800" b="1" dirty="0">
                <a:latin typeface="Comic Sans MS" panose="030F0702030302020204" pitchFamily="66" charset="0"/>
                <a:cs typeface="Tahoma"/>
              </a:rPr>
              <a:t>most</a:t>
            </a:r>
            <a:r>
              <a:rPr sz="2800" b="1" spc="15" dirty="0">
                <a:latin typeface="Comic Sans MS" panose="030F0702030302020204" pitchFamily="66" charset="0"/>
                <a:cs typeface="Tahoma"/>
              </a:rPr>
              <a:t> </a:t>
            </a:r>
            <a:r>
              <a:rPr sz="2800" b="1" spc="20" dirty="0">
                <a:latin typeface="Comic Sans MS" panose="030F0702030302020204" pitchFamily="66" charset="0"/>
                <a:cs typeface="Tahoma"/>
              </a:rPr>
              <a:t>atrial </a:t>
            </a:r>
            <a:r>
              <a:rPr sz="2800" b="1" spc="-985" dirty="0">
                <a:latin typeface="Comic Sans MS" panose="030F0702030302020204" pitchFamily="66" charset="0"/>
                <a:cs typeface="Tahoma"/>
              </a:rPr>
              <a:t> </a:t>
            </a:r>
            <a:r>
              <a:rPr sz="2800" b="1" spc="10" dirty="0">
                <a:latin typeface="Comic Sans MS" panose="030F0702030302020204" pitchFamily="66" charset="0"/>
                <a:cs typeface="Tahoma"/>
              </a:rPr>
              <a:t>muscle</a:t>
            </a:r>
            <a:r>
              <a:rPr sz="2800" b="1" spc="-80" dirty="0">
                <a:latin typeface="Comic Sans MS" panose="030F0702030302020204" pitchFamily="66" charset="0"/>
                <a:cs typeface="Tahoma"/>
              </a:rPr>
              <a:t> </a:t>
            </a:r>
            <a:r>
              <a:rPr sz="2800" b="1" spc="15" dirty="0">
                <a:latin typeface="Comic Sans MS" panose="030F0702030302020204" pitchFamily="66" charset="0"/>
                <a:cs typeface="Tahoma"/>
              </a:rPr>
              <a:t>is</a:t>
            </a:r>
            <a:r>
              <a:rPr sz="2800" b="1" spc="-40" dirty="0">
                <a:latin typeface="Comic Sans MS" panose="030F0702030302020204" pitchFamily="66" charset="0"/>
                <a:cs typeface="Tahoma"/>
              </a:rPr>
              <a:t> </a:t>
            </a:r>
            <a:r>
              <a:rPr sz="2800" b="1" spc="15" dirty="0">
                <a:latin typeface="Comic Sans MS" panose="030F0702030302020204" pitchFamily="66" charset="0"/>
                <a:cs typeface="Tahoma"/>
              </a:rPr>
              <a:t>about</a:t>
            </a:r>
            <a:r>
              <a:rPr sz="2800" b="1" spc="-55" dirty="0">
                <a:latin typeface="Comic Sans MS" panose="030F0702030302020204" pitchFamily="66" charset="0"/>
                <a:cs typeface="Tahoma"/>
              </a:rPr>
              <a:t> </a:t>
            </a:r>
            <a:r>
              <a:rPr sz="2800" b="1" dirty="0">
                <a:latin typeface="Comic Sans MS" panose="030F0702030302020204" pitchFamily="66" charset="0"/>
                <a:cs typeface="Tahoma"/>
              </a:rPr>
              <a:t>0.3m/sec.</a:t>
            </a:r>
          </a:p>
          <a:p>
            <a:pPr marL="355600" marR="173355" indent="-343535">
              <a:lnSpc>
                <a:spcPts val="3829"/>
              </a:lnSpc>
              <a:spcBef>
                <a:spcPts val="875"/>
              </a:spcBef>
              <a:buClr>
                <a:srgbClr val="3333CC"/>
              </a:buClr>
              <a:buSzPct val="60937"/>
              <a:buFont typeface="Wingdings"/>
              <a:buChar char=""/>
              <a:tabLst>
                <a:tab pos="355600" algn="l"/>
                <a:tab pos="356235" algn="l"/>
              </a:tabLst>
            </a:pPr>
            <a:r>
              <a:rPr sz="2800" b="1" spc="10" dirty="0">
                <a:latin typeface="Comic Sans MS" panose="030F0702030302020204" pitchFamily="66" charset="0"/>
                <a:cs typeface="Tahoma"/>
              </a:rPr>
              <a:t>In </a:t>
            </a:r>
            <a:r>
              <a:rPr sz="2800" b="1" dirty="0">
                <a:latin typeface="Comic Sans MS" panose="030F0702030302020204" pitchFamily="66" charset="0"/>
                <a:cs typeface="Tahoma"/>
              </a:rPr>
              <a:t>the </a:t>
            </a:r>
            <a:r>
              <a:rPr sz="2800" b="1" spc="20" dirty="0">
                <a:latin typeface="Comic Sans MS" panose="030F0702030302020204" pitchFamily="66" charset="0"/>
                <a:cs typeface="Tahoma"/>
              </a:rPr>
              <a:t>specialized </a:t>
            </a:r>
            <a:r>
              <a:rPr sz="2800" b="1" spc="15" dirty="0" err="1">
                <a:latin typeface="Comic Sans MS" panose="030F0702030302020204" pitchFamily="66" charset="0"/>
                <a:cs typeface="Tahoma"/>
              </a:rPr>
              <a:t>internodal</a:t>
            </a:r>
            <a:r>
              <a:rPr sz="2800" b="1" spc="15" dirty="0">
                <a:latin typeface="Comic Sans MS" panose="030F0702030302020204" pitchFamily="66" charset="0"/>
                <a:cs typeface="Tahoma"/>
              </a:rPr>
              <a:t> pathways </a:t>
            </a:r>
            <a:r>
              <a:rPr sz="2800" b="1" spc="-985" dirty="0">
                <a:latin typeface="Comic Sans MS" panose="030F0702030302020204" pitchFamily="66" charset="0"/>
                <a:cs typeface="Tahoma"/>
              </a:rPr>
              <a:t> </a:t>
            </a:r>
            <a:r>
              <a:rPr sz="2800" b="1" dirty="0">
                <a:latin typeface="Comic Sans MS" panose="030F0702030302020204" pitchFamily="66" charset="0"/>
                <a:cs typeface="Tahoma"/>
              </a:rPr>
              <a:t>the </a:t>
            </a:r>
            <a:r>
              <a:rPr sz="2800" b="1" spc="5" dirty="0">
                <a:latin typeface="Comic Sans MS" panose="030F0702030302020204" pitchFamily="66" charset="0"/>
                <a:cs typeface="Tahoma"/>
              </a:rPr>
              <a:t>conduction</a:t>
            </a:r>
            <a:r>
              <a:rPr sz="2800" b="1" spc="-95" dirty="0">
                <a:latin typeface="Comic Sans MS" panose="030F0702030302020204" pitchFamily="66" charset="0"/>
                <a:cs typeface="Tahoma"/>
              </a:rPr>
              <a:t> </a:t>
            </a:r>
            <a:r>
              <a:rPr sz="2800" b="1" spc="5" dirty="0">
                <a:latin typeface="Comic Sans MS" panose="030F0702030302020204" pitchFamily="66" charset="0"/>
                <a:cs typeface="Tahoma"/>
              </a:rPr>
              <a:t>velocity</a:t>
            </a:r>
            <a:r>
              <a:rPr sz="2800" b="1" spc="15" dirty="0">
                <a:latin typeface="Comic Sans MS" panose="030F0702030302020204" pitchFamily="66" charset="0"/>
                <a:cs typeface="Tahoma"/>
              </a:rPr>
              <a:t> </a:t>
            </a:r>
            <a:r>
              <a:rPr sz="2800" b="1" spc="20" dirty="0">
                <a:latin typeface="Comic Sans MS" panose="030F0702030302020204" pitchFamily="66" charset="0"/>
                <a:cs typeface="Tahoma"/>
              </a:rPr>
              <a:t>may</a:t>
            </a:r>
            <a:r>
              <a:rPr sz="2800" b="1" spc="-130" dirty="0">
                <a:latin typeface="Comic Sans MS" panose="030F0702030302020204" pitchFamily="66" charset="0"/>
                <a:cs typeface="Tahoma"/>
              </a:rPr>
              <a:t> </a:t>
            </a:r>
            <a:r>
              <a:rPr sz="2800" b="1" spc="30" dirty="0">
                <a:latin typeface="Comic Sans MS" panose="030F0702030302020204" pitchFamily="66" charset="0"/>
                <a:cs typeface="Tahoma"/>
              </a:rPr>
              <a:t>reach</a:t>
            </a:r>
            <a:r>
              <a:rPr sz="2800" b="1" spc="-175" dirty="0">
                <a:latin typeface="Comic Sans MS" panose="030F0702030302020204" pitchFamily="66" charset="0"/>
                <a:cs typeface="Tahoma"/>
              </a:rPr>
              <a:t> </a:t>
            </a:r>
            <a:r>
              <a:rPr sz="2800" b="1" spc="5" dirty="0" err="1">
                <a:latin typeface="Comic Sans MS" panose="030F0702030302020204" pitchFamily="66" charset="0"/>
                <a:cs typeface="Tahoma"/>
              </a:rPr>
              <a:t>upto</a:t>
            </a:r>
            <a:r>
              <a:rPr sz="2800" b="1" spc="5" dirty="0">
                <a:latin typeface="Comic Sans MS" panose="030F0702030302020204" pitchFamily="66" charset="0"/>
                <a:cs typeface="Tahoma"/>
              </a:rPr>
              <a:t> </a:t>
            </a:r>
            <a:r>
              <a:rPr sz="2800" b="1" spc="-985" dirty="0">
                <a:latin typeface="Comic Sans MS" panose="030F0702030302020204" pitchFamily="66" charset="0"/>
                <a:cs typeface="Tahoma"/>
              </a:rPr>
              <a:t> </a:t>
            </a:r>
            <a:r>
              <a:rPr sz="2800" b="1" spc="5" dirty="0">
                <a:latin typeface="Comic Sans MS" panose="030F0702030302020204" pitchFamily="66" charset="0"/>
                <a:cs typeface="Tahoma"/>
              </a:rPr>
              <a:t>1m/sec.</a:t>
            </a:r>
            <a:endParaRPr sz="2800" b="1" dirty="0">
              <a:latin typeface="Comic Sans MS" panose="030F0702030302020204" pitchFamily="66" charset="0"/>
              <a:cs typeface="Tahoma"/>
            </a:endParaRPr>
          </a:p>
          <a:p>
            <a:pPr marL="355600" indent="-343535">
              <a:lnSpc>
                <a:spcPts val="3835"/>
              </a:lnSpc>
              <a:spcBef>
                <a:spcPts val="690"/>
              </a:spcBef>
              <a:buClr>
                <a:srgbClr val="3333CC"/>
              </a:buClr>
              <a:buSzPct val="60937"/>
              <a:buFont typeface="Wingdings"/>
              <a:buChar char=""/>
              <a:tabLst>
                <a:tab pos="355600" algn="l"/>
                <a:tab pos="356235" algn="l"/>
              </a:tabLst>
            </a:pPr>
            <a:r>
              <a:rPr sz="2800" b="1" spc="15" dirty="0">
                <a:latin typeface="Comic Sans MS" panose="030F0702030302020204" pitchFamily="66" charset="0"/>
                <a:cs typeface="Tahoma"/>
              </a:rPr>
              <a:t>The</a:t>
            </a:r>
            <a:r>
              <a:rPr sz="2800" b="1" spc="-15" dirty="0">
                <a:latin typeface="Comic Sans MS" panose="030F0702030302020204" pitchFamily="66" charset="0"/>
                <a:cs typeface="Tahoma"/>
              </a:rPr>
              <a:t> </a:t>
            </a:r>
            <a:r>
              <a:rPr sz="2800" b="1" spc="15" dirty="0">
                <a:latin typeface="Comic Sans MS" panose="030F0702030302020204" pitchFamily="66" charset="0"/>
                <a:cs typeface="Tahoma"/>
              </a:rPr>
              <a:t>impulse</a:t>
            </a:r>
            <a:r>
              <a:rPr sz="2800" b="1" spc="-155" dirty="0">
                <a:latin typeface="Comic Sans MS" panose="030F0702030302020204" pitchFamily="66" charset="0"/>
                <a:cs typeface="Tahoma"/>
              </a:rPr>
              <a:t> </a:t>
            </a:r>
            <a:r>
              <a:rPr sz="2800" b="1" spc="15" dirty="0">
                <a:latin typeface="Comic Sans MS" panose="030F0702030302020204" pitchFamily="66" charset="0"/>
                <a:cs typeface="Tahoma"/>
              </a:rPr>
              <a:t>after</a:t>
            </a:r>
            <a:r>
              <a:rPr sz="2800" b="1" spc="-70" dirty="0">
                <a:latin typeface="Comic Sans MS" panose="030F0702030302020204" pitchFamily="66" charset="0"/>
                <a:cs typeface="Tahoma"/>
              </a:rPr>
              <a:t> </a:t>
            </a:r>
            <a:r>
              <a:rPr sz="2800" b="1" spc="15" dirty="0">
                <a:latin typeface="Comic Sans MS" panose="030F0702030302020204" pitchFamily="66" charset="0"/>
                <a:cs typeface="Tahoma"/>
              </a:rPr>
              <a:t>leaving</a:t>
            </a:r>
            <a:r>
              <a:rPr sz="2800" b="1" spc="-90" dirty="0">
                <a:latin typeface="Comic Sans MS" panose="030F0702030302020204" pitchFamily="66" charset="0"/>
                <a:cs typeface="Tahoma"/>
              </a:rPr>
              <a:t> </a:t>
            </a:r>
            <a:r>
              <a:rPr sz="2800" b="1" spc="10" dirty="0">
                <a:latin typeface="Comic Sans MS" panose="030F0702030302020204" pitchFamily="66" charset="0"/>
                <a:cs typeface="Tahoma"/>
              </a:rPr>
              <a:t>SA</a:t>
            </a:r>
            <a:r>
              <a:rPr sz="2800" b="1" spc="-90" dirty="0">
                <a:latin typeface="Comic Sans MS" panose="030F0702030302020204" pitchFamily="66" charset="0"/>
                <a:cs typeface="Tahoma"/>
              </a:rPr>
              <a:t> </a:t>
            </a:r>
            <a:r>
              <a:rPr sz="2800" b="1" spc="10" dirty="0">
                <a:latin typeface="Comic Sans MS" panose="030F0702030302020204" pitchFamily="66" charset="0"/>
                <a:cs typeface="Tahoma"/>
              </a:rPr>
              <a:t>node</a:t>
            </a:r>
            <a:r>
              <a:rPr sz="2800" b="1" spc="-5" dirty="0">
                <a:latin typeface="Comic Sans MS" panose="030F0702030302020204" pitchFamily="66" charset="0"/>
                <a:cs typeface="Tahoma"/>
              </a:rPr>
              <a:t> </a:t>
            </a:r>
            <a:r>
              <a:rPr sz="2800" b="1" spc="10" dirty="0">
                <a:latin typeface="Comic Sans MS" panose="030F0702030302020204" pitchFamily="66" charset="0"/>
                <a:cs typeface="Tahoma"/>
              </a:rPr>
              <a:t>takes</a:t>
            </a:r>
            <a:endParaRPr sz="2800" b="1" dirty="0">
              <a:latin typeface="Comic Sans MS" panose="030F0702030302020204" pitchFamily="66" charset="0"/>
              <a:cs typeface="Tahoma"/>
            </a:endParaRPr>
          </a:p>
          <a:p>
            <a:pPr marL="355600">
              <a:lnSpc>
                <a:spcPts val="3835"/>
              </a:lnSpc>
            </a:pPr>
            <a:r>
              <a:rPr sz="2800" b="1" spc="-10" dirty="0">
                <a:latin typeface="Comic Sans MS" panose="030F0702030302020204" pitchFamily="66" charset="0"/>
                <a:cs typeface="Tahoma"/>
              </a:rPr>
              <a:t>0.03</a:t>
            </a:r>
            <a:r>
              <a:rPr sz="2800" b="1" dirty="0">
                <a:latin typeface="Comic Sans MS" panose="030F0702030302020204" pitchFamily="66" charset="0"/>
                <a:cs typeface="Tahoma"/>
              </a:rPr>
              <a:t> </a:t>
            </a:r>
            <a:r>
              <a:rPr sz="2800" b="1" spc="15" dirty="0">
                <a:latin typeface="Comic Sans MS" panose="030F0702030302020204" pitchFamily="66" charset="0"/>
                <a:cs typeface="Tahoma"/>
              </a:rPr>
              <a:t>sec</a:t>
            </a:r>
            <a:r>
              <a:rPr sz="2800" b="1" spc="-20" dirty="0">
                <a:latin typeface="Comic Sans MS" panose="030F0702030302020204" pitchFamily="66" charset="0"/>
                <a:cs typeface="Tahoma"/>
              </a:rPr>
              <a:t> </a:t>
            </a:r>
            <a:r>
              <a:rPr sz="2800" b="1" spc="-5" dirty="0">
                <a:latin typeface="Comic Sans MS" panose="030F0702030302020204" pitchFamily="66" charset="0"/>
                <a:cs typeface="Tahoma"/>
              </a:rPr>
              <a:t>to</a:t>
            </a:r>
            <a:r>
              <a:rPr sz="2800" b="1" spc="10" dirty="0">
                <a:latin typeface="Comic Sans MS" panose="030F0702030302020204" pitchFamily="66" charset="0"/>
                <a:cs typeface="Tahoma"/>
              </a:rPr>
              <a:t> </a:t>
            </a:r>
            <a:r>
              <a:rPr sz="2800" b="1" spc="30" dirty="0">
                <a:latin typeface="Comic Sans MS" panose="030F0702030302020204" pitchFamily="66" charset="0"/>
                <a:cs typeface="Tahoma"/>
              </a:rPr>
              <a:t>reach</a:t>
            </a:r>
            <a:r>
              <a:rPr sz="2800" b="1" spc="-180" dirty="0">
                <a:latin typeface="Comic Sans MS" panose="030F0702030302020204" pitchFamily="66" charset="0"/>
                <a:cs typeface="Tahoma"/>
              </a:rPr>
              <a:t> </a:t>
            </a:r>
            <a:r>
              <a:rPr sz="2800" b="1" dirty="0">
                <a:latin typeface="Comic Sans MS" panose="030F0702030302020204" pitchFamily="66" charset="0"/>
                <a:cs typeface="Tahoma"/>
              </a:rPr>
              <a:t>the </a:t>
            </a:r>
            <a:r>
              <a:rPr sz="2800" b="1" spc="20" dirty="0">
                <a:latin typeface="Comic Sans MS" panose="030F0702030302020204" pitchFamily="66" charset="0"/>
                <a:cs typeface="Tahoma"/>
              </a:rPr>
              <a:t>AV</a:t>
            </a:r>
            <a:r>
              <a:rPr sz="2800" b="1" spc="-85" dirty="0">
                <a:latin typeface="Comic Sans MS" panose="030F0702030302020204" pitchFamily="66" charset="0"/>
                <a:cs typeface="Tahoma"/>
              </a:rPr>
              <a:t> </a:t>
            </a:r>
            <a:r>
              <a:rPr sz="2800" b="1" spc="15" dirty="0">
                <a:latin typeface="Comic Sans MS" panose="030F0702030302020204" pitchFamily="66" charset="0"/>
                <a:cs typeface="Tahoma"/>
              </a:rPr>
              <a:t>node.</a:t>
            </a:r>
            <a:endParaRPr sz="2800" b="1" dirty="0">
              <a:latin typeface="Comic Sans MS" panose="030F0702030302020204" pitchFamily="66" charset="0"/>
              <a:cs typeface="Tahoma"/>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6" descr="باقة أزهار"/>
          <p:cNvSpPr>
            <a:spLocks noGrp="1" noRot="1" noChangeArrowheads="1"/>
          </p:cNvSpPr>
          <p:nvPr>
            <p:ph type="title"/>
          </p:nvPr>
        </p:nvSpPr>
        <p:spPr>
          <a:xfrm>
            <a:off x="1763688" y="488032"/>
            <a:ext cx="6624736" cy="1340768"/>
          </a:xfrm>
          <a:noFill/>
          <a:effectLst>
            <a:outerShdw dist="107763" dir="13500000" algn="ctr" rotWithShape="0">
              <a:schemeClr val="bg2">
                <a:alpha val="50000"/>
              </a:schemeClr>
            </a:outerShdw>
          </a:effectLst>
        </p:spPr>
        <p:txBody>
          <a:bodyPr/>
          <a:lstStyle/>
          <a:p>
            <a:r>
              <a:rPr lang="en-US" altLang="en-US" b="1" dirty="0" smtClean="0">
                <a:solidFill>
                  <a:schemeClr val="accent1"/>
                </a:solidFill>
                <a:cs typeface="Times New Roman" panose="02020603050405020304" pitchFamily="18" charset="0"/>
              </a:rPr>
              <a:t>Atrial excitation</a:t>
            </a:r>
          </a:p>
        </p:txBody>
      </p:sp>
      <p:sp>
        <p:nvSpPr>
          <p:cNvPr id="17411" name="Rectangle 3"/>
          <p:cNvSpPr>
            <a:spLocks noGrp="1" noRot="1" noChangeArrowheads="1"/>
          </p:cNvSpPr>
          <p:nvPr>
            <p:ph idx="1"/>
          </p:nvPr>
        </p:nvSpPr>
        <p:spPr bwMode="auto">
          <a:xfrm>
            <a:off x="611560" y="2348880"/>
            <a:ext cx="4824536" cy="2616696"/>
          </a:xfrm>
        </p:spPr>
        <p:txBody>
          <a:bodyPr wrap="square" numCol="1" anchor="t" anchorCtr="0" compatLnSpc="1">
            <a:prstTxWarp prst="textNoShape">
              <a:avLst/>
            </a:prstTxWarp>
            <a:normAutofit/>
          </a:bodyPr>
          <a:lstStyle/>
          <a:p>
            <a:r>
              <a:rPr lang="en-US" altLang="en-US" sz="2400" b="1" dirty="0" smtClean="0">
                <a:cs typeface="Arial" pitchFamily="34" charset="0"/>
              </a:rPr>
              <a:t>SA </a:t>
            </a:r>
            <a:r>
              <a:rPr lang="en-US" altLang="en-US" sz="2400" b="1" dirty="0" err="1" smtClean="0">
                <a:cs typeface="Arial" pitchFamily="34" charset="0"/>
              </a:rPr>
              <a:t>connceted</a:t>
            </a:r>
            <a:r>
              <a:rPr lang="en-US" altLang="en-US" sz="2400" b="1" dirty="0" smtClean="0">
                <a:cs typeface="Arial" pitchFamily="34" charset="0"/>
              </a:rPr>
              <a:t> directly to surrounding atrial muscle fibers. </a:t>
            </a:r>
          </a:p>
          <a:p>
            <a:r>
              <a:rPr lang="en-US" altLang="en-US" sz="2400" b="1" dirty="0" smtClean="0">
                <a:cs typeface="Arial" pitchFamily="34" charset="0"/>
              </a:rPr>
              <a:t>After 0.09  sec, two atrium </a:t>
            </a:r>
            <a:r>
              <a:rPr lang="en-US" altLang="en-US" sz="2400" b="1" dirty="0" err="1" smtClean="0">
                <a:cs typeface="Arial" pitchFamily="34" charset="0"/>
              </a:rPr>
              <a:t>completlly</a:t>
            </a:r>
            <a:r>
              <a:rPr lang="en-US" altLang="en-US" sz="2400" b="1" dirty="0" smtClean="0">
                <a:cs typeface="Arial" pitchFamily="34" charset="0"/>
              </a:rPr>
              <a:t> depolarized.</a:t>
            </a:r>
          </a:p>
        </p:txBody>
      </p:sp>
      <p:pic>
        <p:nvPicPr>
          <p:cNvPr id="17412" name="Picture 5" descr="showimag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580112" y="1828800"/>
            <a:ext cx="3563888" cy="4040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descr="باقة أزهار"/>
          <p:cNvSpPr>
            <a:spLocks noGrp="1" noRot="1" noChangeArrowheads="1"/>
          </p:cNvSpPr>
          <p:nvPr>
            <p:ph type="title"/>
          </p:nvPr>
        </p:nvSpPr>
        <p:spPr>
          <a:xfrm>
            <a:off x="1518676" y="928092"/>
            <a:ext cx="7594376" cy="1700808"/>
          </a:xfrm>
          <a:noFill/>
        </p:spPr>
        <p:txBody>
          <a:bodyPr>
            <a:normAutofit/>
          </a:bodyPr>
          <a:lstStyle/>
          <a:p>
            <a:r>
              <a:rPr lang="en-US" altLang="en-US" sz="3200" b="1" dirty="0" smtClean="0">
                <a:solidFill>
                  <a:schemeClr val="accent1"/>
                </a:solidFill>
                <a:cs typeface="Times New Roman" panose="02020603050405020304" pitchFamily="18" charset="0"/>
              </a:rPr>
              <a:t>Interatrial and </a:t>
            </a:r>
            <a:r>
              <a:rPr lang="en-US" altLang="en-US" sz="3200" b="1" dirty="0" err="1" smtClean="0">
                <a:solidFill>
                  <a:schemeClr val="accent1"/>
                </a:solidFill>
                <a:cs typeface="Times New Roman" panose="02020603050405020304" pitchFamily="18" charset="0"/>
              </a:rPr>
              <a:t>Internodal</a:t>
            </a:r>
            <a:r>
              <a:rPr lang="en-US" altLang="en-US" sz="3200" b="1" dirty="0" smtClean="0">
                <a:solidFill>
                  <a:schemeClr val="accent1"/>
                </a:solidFill>
                <a:cs typeface="Times New Roman" panose="02020603050405020304" pitchFamily="18" charset="0"/>
              </a:rPr>
              <a:t>  pathway</a:t>
            </a:r>
          </a:p>
        </p:txBody>
      </p:sp>
      <p:sp>
        <p:nvSpPr>
          <p:cNvPr id="18435" name="Rectangle 4"/>
          <p:cNvSpPr>
            <a:spLocks noGrp="1" noRot="1" noChangeArrowheads="1"/>
          </p:cNvSpPr>
          <p:nvPr>
            <p:ph idx="1"/>
          </p:nvPr>
        </p:nvSpPr>
        <p:spPr bwMode="auto">
          <a:xfrm>
            <a:off x="873072" y="2132856"/>
            <a:ext cx="4442792" cy="3777622"/>
          </a:xfrm>
        </p:spPr>
        <p:txBody>
          <a:bodyPr wrap="square" numCol="1" anchor="t" anchorCtr="0" compatLnSpc="1">
            <a:prstTxWarp prst="textNoShape">
              <a:avLst/>
            </a:prstTxWarp>
          </a:bodyPr>
          <a:lstStyle/>
          <a:p>
            <a:pPr>
              <a:buFont typeface="Wingdings" panose="05000000000000000000" pitchFamily="2" charset="2"/>
              <a:buNone/>
            </a:pPr>
            <a:r>
              <a:rPr lang="en-US" altLang="en-US" b="1" dirty="0" smtClean="0">
                <a:solidFill>
                  <a:schemeClr val="accent1"/>
                </a:solidFill>
                <a:cs typeface="Arial" pitchFamily="34" charset="0"/>
              </a:rPr>
              <a:t>Anterior interatrial band  (Bachman  pathway): </a:t>
            </a:r>
            <a:r>
              <a:rPr lang="en-US" altLang="en-US" b="1" dirty="0" smtClean="0">
                <a:cs typeface="Arial" pitchFamily="34" charset="0"/>
              </a:rPr>
              <a:t>pass through the anterior wall of the atrium to the left . </a:t>
            </a:r>
          </a:p>
          <a:p>
            <a:pPr>
              <a:buFont typeface="Wingdings" panose="05000000000000000000" pitchFamily="2" charset="2"/>
              <a:buNone/>
            </a:pPr>
            <a:r>
              <a:rPr lang="en-US" altLang="en-US" b="1" dirty="0" err="1" smtClean="0">
                <a:solidFill>
                  <a:schemeClr val="accent1"/>
                </a:solidFill>
                <a:cs typeface="Arial" pitchFamily="34" charset="0"/>
              </a:rPr>
              <a:t>Intranodal</a:t>
            </a:r>
            <a:r>
              <a:rPr lang="en-US" altLang="en-US" b="1" dirty="0" smtClean="0">
                <a:solidFill>
                  <a:schemeClr val="accent1"/>
                </a:solidFill>
                <a:cs typeface="Arial" pitchFamily="34" charset="0"/>
              </a:rPr>
              <a:t> bands:</a:t>
            </a:r>
          </a:p>
          <a:p>
            <a:r>
              <a:rPr lang="en-US" altLang="en-US" dirty="0" smtClean="0">
                <a:cs typeface="Arial" pitchFamily="34" charset="0"/>
              </a:rPr>
              <a:t> </a:t>
            </a:r>
            <a:r>
              <a:rPr lang="en-US" altLang="en-US" b="1" dirty="0" smtClean="0">
                <a:cs typeface="Arial" pitchFamily="34" charset="0"/>
              </a:rPr>
              <a:t>anterior (Bachman) , </a:t>
            </a:r>
          </a:p>
          <a:p>
            <a:r>
              <a:rPr lang="en-US" altLang="en-US" b="1" dirty="0" smtClean="0">
                <a:cs typeface="Arial" pitchFamily="34" charset="0"/>
              </a:rPr>
              <a:t>middle (</a:t>
            </a:r>
            <a:r>
              <a:rPr lang="en-US" altLang="en-US" b="1" dirty="0" err="1" smtClean="0">
                <a:cs typeface="Arial" pitchFamily="34" charset="0"/>
              </a:rPr>
              <a:t>Wenckebach</a:t>
            </a:r>
            <a:r>
              <a:rPr lang="en-US" altLang="en-US" b="1" dirty="0" smtClean="0">
                <a:cs typeface="Arial" pitchFamily="34" charset="0"/>
              </a:rPr>
              <a:t>),</a:t>
            </a:r>
          </a:p>
          <a:p>
            <a:r>
              <a:rPr lang="en-US" altLang="en-US" b="1" dirty="0" smtClean="0">
                <a:cs typeface="Arial" pitchFamily="34" charset="0"/>
              </a:rPr>
              <a:t> posterior (</a:t>
            </a:r>
            <a:r>
              <a:rPr lang="en-US" altLang="en-US" b="1" dirty="0" err="1" smtClean="0">
                <a:cs typeface="Arial" pitchFamily="34" charset="0"/>
              </a:rPr>
              <a:t>Thorel</a:t>
            </a:r>
            <a:r>
              <a:rPr lang="en-US" altLang="en-US" b="1" dirty="0" smtClean="0">
                <a:cs typeface="Arial" pitchFamily="34" charset="0"/>
              </a:rPr>
              <a:t>).</a:t>
            </a:r>
          </a:p>
        </p:txBody>
      </p:sp>
      <p:pic>
        <p:nvPicPr>
          <p:cNvPr id="18436" name="Picture 5" descr="HrConSyT"/>
          <p:cNvPicPr>
            <a:picLocks noChangeAspect="1" noChangeArrowheads="1" noCrop="1"/>
          </p:cNvPicPr>
          <p:nvPr/>
        </p:nvPicPr>
        <p:blipFill>
          <a:blip r:embed="rId2">
            <a:extLst>
              <a:ext uri="{28A0092B-C50C-407E-A947-70E740481C1C}">
                <a14:useLocalDpi xmlns:a14="http://schemas.microsoft.com/office/drawing/2010/main" val="0"/>
              </a:ext>
            </a:extLst>
          </a:blip>
          <a:stretch>
            <a:fillRect/>
          </a:stretch>
        </p:blipFill>
        <p:spPr bwMode="auto">
          <a:xfrm>
            <a:off x="5363535" y="2367611"/>
            <a:ext cx="36576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descr="باقة أزهار"/>
          <p:cNvSpPr>
            <a:spLocks noGrp="1" noRot="1" noChangeArrowheads="1"/>
          </p:cNvSpPr>
          <p:nvPr>
            <p:ph type="title"/>
          </p:nvPr>
        </p:nvSpPr>
        <p:spPr>
          <a:xfrm>
            <a:off x="1619672" y="404664"/>
            <a:ext cx="7236296" cy="1412776"/>
          </a:xfrm>
          <a:noFill/>
        </p:spPr>
        <p:txBody>
          <a:bodyPr>
            <a:normAutofit/>
          </a:bodyPr>
          <a:lstStyle/>
          <a:p>
            <a:r>
              <a:rPr lang="en-US" altLang="en-US" sz="3200" b="1" dirty="0" smtClean="0">
                <a:solidFill>
                  <a:schemeClr val="accent1"/>
                </a:solidFill>
                <a:cs typeface="Times New Roman" panose="02020603050405020304" pitchFamily="18" charset="0"/>
              </a:rPr>
              <a:t>Interatrial and </a:t>
            </a:r>
            <a:r>
              <a:rPr lang="en-US" altLang="en-US" sz="3200" b="1" dirty="0" err="1" smtClean="0">
                <a:solidFill>
                  <a:schemeClr val="accent1"/>
                </a:solidFill>
                <a:cs typeface="Times New Roman" panose="02020603050405020304" pitchFamily="18" charset="0"/>
              </a:rPr>
              <a:t>Internodal</a:t>
            </a:r>
            <a:r>
              <a:rPr lang="en-US" altLang="en-US" sz="3200" b="1" dirty="0" smtClean="0">
                <a:solidFill>
                  <a:schemeClr val="accent1"/>
                </a:solidFill>
                <a:cs typeface="Times New Roman" panose="02020603050405020304" pitchFamily="18" charset="0"/>
              </a:rPr>
              <a:t>  pathway</a:t>
            </a:r>
          </a:p>
        </p:txBody>
      </p:sp>
      <p:sp>
        <p:nvSpPr>
          <p:cNvPr id="19459" name="Rectangle 3"/>
          <p:cNvSpPr>
            <a:spLocks noGrp="1" noRot="1" noChangeArrowheads="1"/>
          </p:cNvSpPr>
          <p:nvPr>
            <p:ph type="body" sz="half" idx="1"/>
          </p:nvPr>
        </p:nvSpPr>
        <p:spPr bwMode="auto">
          <a:xfrm>
            <a:off x="182522" y="2276872"/>
            <a:ext cx="4194175" cy="4422775"/>
          </a:xfrm>
        </p:spPr>
        <p:txBody>
          <a:bodyPr wrap="square" numCol="1" anchor="t" anchorCtr="0" compatLnSpc="1">
            <a:prstTxWarp prst="textNoShape">
              <a:avLst/>
            </a:prstTxWarp>
          </a:bodyPr>
          <a:lstStyle/>
          <a:p>
            <a:r>
              <a:rPr lang="en-US" altLang="en-US" sz="2800" b="1" dirty="0" smtClean="0">
                <a:cs typeface="Arial" pitchFamily="34" charset="0"/>
              </a:rPr>
              <a:t>After 0.03  sec the  AP reaches to the  AV node.</a:t>
            </a:r>
          </a:p>
        </p:txBody>
      </p:sp>
      <p:pic>
        <p:nvPicPr>
          <p:cNvPr id="19460" name="Picture 5" descr="showimag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343400" y="1676400"/>
            <a:ext cx="4800600" cy="5181600"/>
          </a:xfr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descr="باقة أزهار"/>
          <p:cNvSpPr>
            <a:spLocks noGrp="1" noRot="1" noChangeArrowheads="1"/>
          </p:cNvSpPr>
          <p:nvPr>
            <p:ph type="title"/>
          </p:nvPr>
        </p:nvSpPr>
        <p:spPr>
          <a:xfrm>
            <a:off x="1619672" y="332656"/>
            <a:ext cx="6372200" cy="1484784"/>
          </a:xfrm>
          <a:noFill/>
        </p:spPr>
        <p:txBody>
          <a:bodyPr/>
          <a:lstStyle/>
          <a:p>
            <a:r>
              <a:rPr lang="en-US" altLang="en-US" b="1" dirty="0" smtClean="0">
                <a:solidFill>
                  <a:schemeClr val="accent1"/>
                </a:solidFill>
                <a:cs typeface="Times New Roman" panose="02020603050405020304" pitchFamily="18" charset="0"/>
              </a:rPr>
              <a:t>Atrioventricular node (A-V node)</a:t>
            </a:r>
          </a:p>
        </p:txBody>
      </p:sp>
      <p:sp>
        <p:nvSpPr>
          <p:cNvPr id="20483" name="Rectangle 5"/>
          <p:cNvSpPr>
            <a:spLocks noGrp="1" noRot="1" noChangeArrowheads="1"/>
          </p:cNvSpPr>
          <p:nvPr>
            <p:ph idx="1"/>
          </p:nvPr>
        </p:nvSpPr>
        <p:spPr bwMode="auto">
          <a:xfrm>
            <a:off x="1763688" y="2276872"/>
            <a:ext cx="6482680" cy="3195736"/>
          </a:xfrm>
        </p:spPr>
        <p:txBody>
          <a:bodyPr wrap="square" numCol="1" anchor="t" anchorCtr="0" compatLnSpc="1">
            <a:prstTxWarp prst="textNoShape">
              <a:avLst/>
            </a:prstTxWarp>
            <a:normAutofit/>
          </a:bodyPr>
          <a:lstStyle/>
          <a:p>
            <a:pPr>
              <a:lnSpc>
                <a:spcPct val="80000"/>
              </a:lnSpc>
            </a:pPr>
            <a:r>
              <a:rPr lang="en-US" altLang="en-US" sz="2000" b="1" dirty="0" smtClean="0">
                <a:cs typeface="Arial" pitchFamily="34" charset="0"/>
              </a:rPr>
              <a:t>Located in the posterior wall of the right </a:t>
            </a:r>
            <a:r>
              <a:rPr lang="en-US" altLang="en-US" sz="2000" b="1" dirty="0" err="1" smtClean="0">
                <a:cs typeface="Arial" pitchFamily="34" charset="0"/>
              </a:rPr>
              <a:t>atrim</a:t>
            </a:r>
            <a:r>
              <a:rPr lang="en-US" altLang="en-US" sz="2000" b="1" dirty="0" smtClean="0">
                <a:cs typeface="Arial" pitchFamily="34" charset="0"/>
              </a:rPr>
              <a:t>, immediately behind tricuspid valve and adjacent to the opining of the coronary sinus.</a:t>
            </a:r>
          </a:p>
          <a:p>
            <a:pPr>
              <a:lnSpc>
                <a:spcPct val="80000"/>
              </a:lnSpc>
            </a:pPr>
            <a:r>
              <a:rPr lang="en-US" altLang="en-US" sz="2000" b="1" dirty="0" smtClean="0">
                <a:solidFill>
                  <a:srgbClr val="FF3300"/>
                </a:solidFill>
                <a:cs typeface="Arial" pitchFamily="34" charset="0"/>
              </a:rPr>
              <a:t>The impulse reaches the A-V  node about </a:t>
            </a:r>
            <a:r>
              <a:rPr lang="en-US" altLang="en-US" sz="2000" b="1" dirty="0" smtClean="0">
                <a:solidFill>
                  <a:srgbClr val="FFFF66"/>
                </a:solidFill>
                <a:cs typeface="Arial" pitchFamily="34" charset="0"/>
              </a:rPr>
              <a:t>0.03 </a:t>
            </a:r>
            <a:r>
              <a:rPr lang="en-US" altLang="en-US" sz="2000" b="1" dirty="0" smtClean="0">
                <a:solidFill>
                  <a:srgbClr val="FF3300"/>
                </a:solidFill>
                <a:cs typeface="Arial" pitchFamily="34" charset="0"/>
              </a:rPr>
              <a:t>sec  after its origin of  S-A node.</a:t>
            </a:r>
          </a:p>
          <a:p>
            <a:pPr>
              <a:lnSpc>
                <a:spcPct val="80000"/>
              </a:lnSpc>
            </a:pPr>
            <a:r>
              <a:rPr lang="en-US" altLang="en-US" sz="2000" b="1" dirty="0" smtClean="0">
                <a:cs typeface="Arial" pitchFamily="34" charset="0"/>
              </a:rPr>
              <a:t>Delay about 0.09 sec in the A-V node,  And 0.04 sec in the AV bundle  </a:t>
            </a:r>
            <a:r>
              <a:rPr lang="en-US" altLang="en-US" sz="2000" b="1" dirty="0" smtClean="0">
                <a:solidFill>
                  <a:schemeClr val="accent1"/>
                </a:solidFill>
                <a:cs typeface="Arial" pitchFamily="34" charset="0"/>
              </a:rPr>
              <a:t>(0.13 sec)  </a:t>
            </a:r>
            <a:r>
              <a:rPr lang="en-US" altLang="en-US" sz="2000" b="1" dirty="0" smtClean="0">
                <a:cs typeface="Arial" pitchFamily="34" charset="0"/>
              </a:rPr>
              <a:t>allows time for the atrial filling their blood into the ventricles </a:t>
            </a:r>
            <a:r>
              <a:rPr lang="en-US" altLang="en-US" sz="2000" b="1" dirty="0" err="1" smtClean="0">
                <a:cs typeface="Arial" pitchFamily="34" charset="0"/>
              </a:rPr>
              <a:t>befor</a:t>
            </a:r>
            <a:r>
              <a:rPr lang="en-US" altLang="en-US" sz="2000" b="1" dirty="0" smtClean="0">
                <a:cs typeface="Arial" pitchFamily="34" charset="0"/>
              </a:rPr>
              <a:t> ventricular contraction.</a:t>
            </a:r>
          </a:p>
          <a:p>
            <a:pPr>
              <a:lnSpc>
                <a:spcPct val="80000"/>
              </a:lnSpc>
            </a:pPr>
            <a:r>
              <a:rPr lang="en-US" altLang="en-US" sz="2000" b="1" dirty="0" smtClean="0">
                <a:cs typeface="Arial" pitchFamily="34" charset="0"/>
              </a:rPr>
              <a:t>Total delay: </a:t>
            </a:r>
            <a:r>
              <a:rPr lang="en-US" altLang="en-US" sz="2000" b="1" dirty="0" smtClean="0">
                <a:solidFill>
                  <a:srgbClr val="FFFF66"/>
                </a:solidFill>
                <a:cs typeface="Arial" pitchFamily="34" charset="0"/>
              </a:rPr>
              <a:t>0.16 sec</a:t>
            </a:r>
            <a:r>
              <a:rPr lang="en-US" altLang="en-US" sz="2000" b="1" dirty="0" smtClean="0">
                <a:cs typeface="Arial" pitchFamily="34" charset="0"/>
              </a:rPr>
              <a:t> from SA node to  ventricular excitation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54364" y="836712"/>
            <a:ext cx="4477068" cy="693780"/>
          </a:xfrm>
          <a:prstGeom prst="rect">
            <a:avLst/>
          </a:prstGeom>
        </p:spPr>
        <p:txBody>
          <a:bodyPr vert="horz" wrap="square" lIns="0" tIns="16510" rIns="0" bIns="0" rtlCol="0">
            <a:spAutoFit/>
          </a:bodyPr>
          <a:lstStyle/>
          <a:p>
            <a:pPr marL="12700">
              <a:lnSpc>
                <a:spcPct val="100000"/>
              </a:lnSpc>
              <a:spcBef>
                <a:spcPts val="130"/>
              </a:spcBef>
            </a:pPr>
            <a:r>
              <a:rPr sz="4400" b="1" dirty="0">
                <a:latin typeface="Comic Sans MS" panose="030F0702030302020204" pitchFamily="66" charset="0"/>
                <a:cs typeface="Tahoma"/>
              </a:rPr>
              <a:t>AV</a:t>
            </a:r>
            <a:r>
              <a:rPr sz="4400" b="1" spc="-120" dirty="0">
                <a:latin typeface="Comic Sans MS" panose="030F0702030302020204" pitchFamily="66" charset="0"/>
                <a:cs typeface="Tahoma"/>
              </a:rPr>
              <a:t> </a:t>
            </a:r>
            <a:r>
              <a:rPr sz="4400" b="1" spc="10" dirty="0" smtClean="0">
                <a:latin typeface="Comic Sans MS" panose="030F0702030302020204" pitchFamily="66" charset="0"/>
                <a:cs typeface="Tahoma"/>
              </a:rPr>
              <a:t>NODE</a:t>
            </a:r>
            <a:r>
              <a:rPr lang="en-US" sz="4400" b="1" spc="10" dirty="0" smtClean="0">
                <a:latin typeface="Comic Sans MS" panose="030F0702030302020204" pitchFamily="66" charset="0"/>
                <a:cs typeface="Tahoma"/>
              </a:rPr>
              <a:t> :</a:t>
            </a:r>
            <a:endParaRPr sz="4400" b="1" dirty="0">
              <a:latin typeface="Comic Sans MS" panose="030F0702030302020204" pitchFamily="66" charset="0"/>
              <a:cs typeface="Tahoma"/>
            </a:endParaRPr>
          </a:p>
        </p:txBody>
      </p:sp>
      <p:sp>
        <p:nvSpPr>
          <p:cNvPr id="3" name="object 3"/>
          <p:cNvSpPr txBox="1"/>
          <p:nvPr/>
        </p:nvSpPr>
        <p:spPr>
          <a:xfrm>
            <a:off x="644525" y="2328544"/>
            <a:ext cx="7777480" cy="2312670"/>
          </a:xfrm>
          <a:prstGeom prst="rect">
            <a:avLst/>
          </a:prstGeom>
        </p:spPr>
        <p:txBody>
          <a:bodyPr vert="horz" wrap="square" lIns="0" tIns="1270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60020" marR="5080" algn="just">
              <a:lnSpc>
                <a:spcPct val="100699"/>
              </a:lnSpc>
              <a:spcBef>
                <a:spcPts val="100"/>
              </a:spcBef>
            </a:pPr>
            <a:r>
              <a:rPr sz="3200" spc="10">
                <a:latin typeface="Tahoma"/>
                <a:cs typeface="Tahoma"/>
              </a:rPr>
              <a:t>The </a:t>
            </a:r>
            <a:r>
              <a:rPr sz="3200" spc="20">
                <a:latin typeface="Tahoma"/>
                <a:cs typeface="Tahoma"/>
              </a:rPr>
              <a:t>AV </a:t>
            </a:r>
            <a:r>
              <a:rPr sz="3200" spc="-5">
                <a:latin typeface="Tahoma"/>
                <a:cs typeface="Tahoma"/>
              </a:rPr>
              <a:t>node </a:t>
            </a:r>
            <a:r>
              <a:rPr sz="3200" spc="15">
                <a:latin typeface="Tahoma"/>
                <a:cs typeface="Tahoma"/>
              </a:rPr>
              <a:t>is </a:t>
            </a:r>
            <a:r>
              <a:rPr sz="3200">
                <a:latin typeface="Tahoma"/>
                <a:cs typeface="Tahoma"/>
              </a:rPr>
              <a:t>located </a:t>
            </a:r>
            <a:r>
              <a:rPr sz="3200" spc="15">
                <a:latin typeface="Tahoma"/>
                <a:cs typeface="Tahoma"/>
              </a:rPr>
              <a:t>in </a:t>
            </a:r>
            <a:r>
              <a:rPr sz="3200">
                <a:latin typeface="Tahoma"/>
                <a:cs typeface="Tahoma"/>
              </a:rPr>
              <a:t>the posterior </a:t>
            </a:r>
            <a:r>
              <a:rPr sz="3200" spc="5">
                <a:latin typeface="Tahoma"/>
                <a:cs typeface="Tahoma"/>
              </a:rPr>
              <a:t> </a:t>
            </a:r>
            <a:r>
              <a:rPr sz="3200" spc="20">
                <a:latin typeface="Tahoma"/>
                <a:cs typeface="Tahoma"/>
              </a:rPr>
              <a:t>wall</a:t>
            </a:r>
            <a:r>
              <a:rPr sz="3200" spc="25">
                <a:latin typeface="Tahoma"/>
                <a:cs typeface="Tahoma"/>
              </a:rPr>
              <a:t> </a:t>
            </a:r>
            <a:r>
              <a:rPr sz="3200" spc="-5">
                <a:latin typeface="Tahoma"/>
                <a:cs typeface="Tahoma"/>
              </a:rPr>
              <a:t>of</a:t>
            </a:r>
            <a:r>
              <a:rPr sz="3200">
                <a:latin typeface="Tahoma"/>
                <a:cs typeface="Tahoma"/>
              </a:rPr>
              <a:t> the</a:t>
            </a:r>
            <a:r>
              <a:rPr sz="3200" spc="5">
                <a:latin typeface="Tahoma"/>
                <a:cs typeface="Tahoma"/>
              </a:rPr>
              <a:t> </a:t>
            </a:r>
            <a:r>
              <a:rPr sz="3200" spc="20">
                <a:latin typeface="Tahoma"/>
                <a:cs typeface="Tahoma"/>
              </a:rPr>
              <a:t>right</a:t>
            </a:r>
            <a:r>
              <a:rPr sz="3200" spc="25">
                <a:latin typeface="Tahoma"/>
                <a:cs typeface="Tahoma"/>
              </a:rPr>
              <a:t> </a:t>
            </a:r>
            <a:r>
              <a:rPr sz="3200" spc="20">
                <a:latin typeface="Tahoma"/>
                <a:cs typeface="Tahoma"/>
              </a:rPr>
              <a:t>atrium</a:t>
            </a:r>
            <a:r>
              <a:rPr sz="3200" spc="25">
                <a:latin typeface="Tahoma"/>
                <a:cs typeface="Tahoma"/>
              </a:rPr>
              <a:t> </a:t>
            </a:r>
            <a:r>
              <a:rPr sz="3200" spc="5">
                <a:latin typeface="Tahoma"/>
                <a:cs typeface="Tahoma"/>
              </a:rPr>
              <a:t>immediately </a:t>
            </a:r>
            <a:r>
              <a:rPr sz="3200" spc="10">
                <a:latin typeface="Tahoma"/>
                <a:cs typeface="Tahoma"/>
              </a:rPr>
              <a:t> </a:t>
            </a:r>
            <a:r>
              <a:rPr sz="3200" spc="15">
                <a:latin typeface="Tahoma"/>
                <a:cs typeface="Tahoma"/>
              </a:rPr>
              <a:t>behind</a:t>
            </a:r>
            <a:r>
              <a:rPr sz="3200" spc="-70">
                <a:latin typeface="Tahoma"/>
                <a:cs typeface="Tahoma"/>
              </a:rPr>
              <a:t> </a:t>
            </a:r>
            <a:r>
              <a:rPr sz="3200">
                <a:latin typeface="Tahoma"/>
                <a:cs typeface="Tahoma"/>
              </a:rPr>
              <a:t>the </a:t>
            </a:r>
            <a:r>
              <a:rPr sz="3200" spc="10">
                <a:latin typeface="Tahoma"/>
                <a:cs typeface="Tahoma"/>
              </a:rPr>
              <a:t>tricuspid</a:t>
            </a:r>
            <a:r>
              <a:rPr sz="3200" spc="-155">
                <a:latin typeface="Tahoma"/>
                <a:cs typeface="Tahoma"/>
              </a:rPr>
              <a:t> </a:t>
            </a:r>
            <a:r>
              <a:rPr sz="3200" spc="10">
                <a:latin typeface="Tahoma"/>
                <a:cs typeface="Tahoma"/>
              </a:rPr>
              <a:t>valve.</a:t>
            </a:r>
            <a:endParaRPr sz="3200">
              <a:latin typeface="Tahoma"/>
              <a:cs typeface="Tahoma"/>
            </a:endParaRPr>
          </a:p>
          <a:p>
            <a:pPr marL="12700" algn="just">
              <a:lnSpc>
                <a:spcPct val="100000"/>
              </a:lnSpc>
              <a:spcBef>
                <a:spcPts val="2560"/>
              </a:spcBef>
            </a:pPr>
            <a:r>
              <a:rPr sz="3200" spc="5">
                <a:solidFill>
                  <a:srgbClr val="FF0000"/>
                </a:solidFill>
                <a:latin typeface="Tahoma"/>
                <a:cs typeface="Tahoma"/>
              </a:rPr>
              <a:t>Slow</a:t>
            </a:r>
            <a:r>
              <a:rPr sz="3200" spc="-20">
                <a:solidFill>
                  <a:srgbClr val="FF0000"/>
                </a:solidFill>
                <a:latin typeface="Tahoma"/>
                <a:cs typeface="Tahoma"/>
              </a:rPr>
              <a:t> </a:t>
            </a:r>
            <a:r>
              <a:rPr sz="3200" spc="5">
                <a:solidFill>
                  <a:srgbClr val="FF0000"/>
                </a:solidFill>
                <a:latin typeface="Tahoma"/>
                <a:cs typeface="Tahoma"/>
              </a:rPr>
              <a:t>Conduction</a:t>
            </a:r>
            <a:r>
              <a:rPr sz="3200" spc="-105">
                <a:solidFill>
                  <a:srgbClr val="FF0000"/>
                </a:solidFill>
                <a:latin typeface="Tahoma"/>
                <a:cs typeface="Tahoma"/>
              </a:rPr>
              <a:t> </a:t>
            </a:r>
            <a:r>
              <a:rPr sz="3200" spc="15">
                <a:solidFill>
                  <a:srgbClr val="FF0000"/>
                </a:solidFill>
                <a:latin typeface="Tahoma"/>
                <a:cs typeface="Tahoma"/>
              </a:rPr>
              <a:t>in</a:t>
            </a:r>
            <a:r>
              <a:rPr sz="3200" spc="-30">
                <a:solidFill>
                  <a:srgbClr val="FF0000"/>
                </a:solidFill>
                <a:latin typeface="Tahoma"/>
                <a:cs typeface="Tahoma"/>
              </a:rPr>
              <a:t> </a:t>
            </a:r>
            <a:r>
              <a:rPr sz="3200">
                <a:solidFill>
                  <a:srgbClr val="FF0000"/>
                </a:solidFill>
                <a:latin typeface="Tahoma"/>
                <a:cs typeface="Tahoma"/>
              </a:rPr>
              <a:t>the</a:t>
            </a:r>
            <a:r>
              <a:rPr sz="3200" spc="-5">
                <a:solidFill>
                  <a:srgbClr val="FF0000"/>
                </a:solidFill>
                <a:latin typeface="Tahoma"/>
                <a:cs typeface="Tahoma"/>
              </a:rPr>
              <a:t> </a:t>
            </a:r>
            <a:r>
              <a:rPr sz="3200" spc="25">
                <a:solidFill>
                  <a:srgbClr val="FF0000"/>
                </a:solidFill>
                <a:latin typeface="Tahoma"/>
                <a:cs typeface="Tahoma"/>
              </a:rPr>
              <a:t>AV</a:t>
            </a:r>
            <a:r>
              <a:rPr sz="3200" spc="-5">
                <a:solidFill>
                  <a:srgbClr val="FF0000"/>
                </a:solidFill>
                <a:latin typeface="Tahoma"/>
                <a:cs typeface="Tahoma"/>
              </a:rPr>
              <a:t> </a:t>
            </a:r>
            <a:r>
              <a:rPr sz="3200" spc="20">
                <a:solidFill>
                  <a:srgbClr val="FF0000"/>
                </a:solidFill>
                <a:latin typeface="Tahoma"/>
                <a:cs typeface="Tahoma"/>
              </a:rPr>
              <a:t>Node:</a:t>
            </a:r>
            <a:endParaRPr sz="3200">
              <a:latin typeface="Tahoma"/>
              <a:cs typeface="Tahoma"/>
            </a:endParaRPr>
          </a:p>
        </p:txBody>
      </p:sp>
      <p:sp>
        <p:nvSpPr>
          <p:cNvPr id="4" name="object 4"/>
          <p:cNvSpPr txBox="1"/>
          <p:nvPr/>
        </p:nvSpPr>
        <p:spPr>
          <a:xfrm>
            <a:off x="644525" y="4714621"/>
            <a:ext cx="6154420" cy="518159"/>
          </a:xfrm>
          <a:prstGeom prst="rect">
            <a:avLst/>
          </a:prstGeom>
        </p:spPr>
        <p:txBody>
          <a:bodyPr vert="horz" wrap="square" lIns="0" tIns="1651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spcBef>
                <a:spcPts val="130"/>
              </a:spcBef>
              <a:tabLst>
                <a:tab pos="1022985" algn="l"/>
                <a:tab pos="2376805" algn="l"/>
                <a:tab pos="3053715" algn="l"/>
                <a:tab pos="4178935" algn="l"/>
              </a:tabLst>
            </a:pPr>
            <a:r>
              <a:rPr sz="3200" spc="15" dirty="0">
                <a:latin typeface="Tahoma"/>
                <a:cs typeface="Tahoma"/>
              </a:rPr>
              <a:t>The	</a:t>
            </a:r>
            <a:r>
              <a:rPr sz="3200" dirty="0">
                <a:latin typeface="Tahoma"/>
                <a:cs typeface="Tahoma"/>
              </a:rPr>
              <a:t>cause	</a:t>
            </a:r>
            <a:r>
              <a:rPr sz="3200" spc="-5" dirty="0">
                <a:latin typeface="Tahoma"/>
                <a:cs typeface="Tahoma"/>
              </a:rPr>
              <a:t>of	</a:t>
            </a:r>
            <a:r>
              <a:rPr sz="3200" dirty="0">
                <a:latin typeface="Tahoma"/>
                <a:cs typeface="Tahoma"/>
              </a:rPr>
              <a:t>slow	</a:t>
            </a:r>
            <a:r>
              <a:rPr sz="3200" spc="5" dirty="0">
                <a:latin typeface="Tahoma"/>
                <a:cs typeface="Tahoma"/>
              </a:rPr>
              <a:t>conduction</a:t>
            </a:r>
            <a:endParaRPr sz="3200" dirty="0">
              <a:latin typeface="Tahoma"/>
              <a:cs typeface="Tahoma"/>
            </a:endParaRPr>
          </a:p>
        </p:txBody>
      </p:sp>
      <p:sp>
        <p:nvSpPr>
          <p:cNvPr id="5" name="object 5"/>
          <p:cNvSpPr txBox="1"/>
          <p:nvPr/>
        </p:nvSpPr>
        <p:spPr>
          <a:xfrm>
            <a:off x="7099554" y="4714621"/>
            <a:ext cx="1811655" cy="518159"/>
          </a:xfrm>
          <a:prstGeom prst="rect">
            <a:avLst/>
          </a:prstGeom>
        </p:spPr>
        <p:txBody>
          <a:bodyPr vert="horz" wrap="square" lIns="0" tIns="1651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spcBef>
                <a:spcPts val="130"/>
              </a:spcBef>
              <a:tabLst>
                <a:tab pos="612775" algn="l"/>
              </a:tabLst>
            </a:pPr>
            <a:r>
              <a:rPr sz="3200" spc="15">
                <a:latin typeface="Tahoma"/>
                <a:cs typeface="Tahoma"/>
              </a:rPr>
              <a:t>is	mainly</a:t>
            </a:r>
            <a:endParaRPr sz="3200">
              <a:latin typeface="Tahoma"/>
              <a:cs typeface="Tahoma"/>
            </a:endParaRPr>
          </a:p>
        </p:txBody>
      </p:sp>
      <p:sp>
        <p:nvSpPr>
          <p:cNvPr id="6" name="object 6"/>
          <p:cNvSpPr txBox="1"/>
          <p:nvPr/>
        </p:nvSpPr>
        <p:spPr>
          <a:xfrm>
            <a:off x="644525" y="5200967"/>
            <a:ext cx="5063490" cy="518159"/>
          </a:xfrm>
          <a:prstGeom prst="rect">
            <a:avLst/>
          </a:prstGeom>
        </p:spPr>
        <p:txBody>
          <a:bodyPr vert="horz" wrap="square" lIns="0" tIns="1651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spcBef>
                <a:spcPts val="130"/>
              </a:spcBef>
              <a:tabLst>
                <a:tab pos="2863215" algn="l"/>
                <a:tab pos="4703445" algn="l"/>
              </a:tabLst>
            </a:pPr>
            <a:r>
              <a:rPr sz="3200" spc="25">
                <a:solidFill>
                  <a:srgbClr val="FF0000"/>
                </a:solidFill>
                <a:latin typeface="Tahoma"/>
                <a:cs typeface="Tahoma"/>
              </a:rPr>
              <a:t>d</a:t>
            </a:r>
            <a:r>
              <a:rPr sz="3200" spc="10">
                <a:solidFill>
                  <a:srgbClr val="FF0000"/>
                </a:solidFill>
                <a:latin typeface="Tahoma"/>
                <a:cs typeface="Tahoma"/>
              </a:rPr>
              <a:t>i</a:t>
            </a:r>
            <a:r>
              <a:rPr sz="3200" spc="15">
                <a:solidFill>
                  <a:srgbClr val="FF0000"/>
                </a:solidFill>
                <a:latin typeface="Tahoma"/>
                <a:cs typeface="Tahoma"/>
              </a:rPr>
              <a:t>m</a:t>
            </a:r>
            <a:r>
              <a:rPr sz="3200" spc="10">
                <a:solidFill>
                  <a:srgbClr val="FF0000"/>
                </a:solidFill>
                <a:latin typeface="Tahoma"/>
                <a:cs typeface="Tahoma"/>
              </a:rPr>
              <a:t>i</a:t>
            </a:r>
            <a:r>
              <a:rPr sz="3200" spc="15">
                <a:solidFill>
                  <a:srgbClr val="FF0000"/>
                </a:solidFill>
                <a:latin typeface="Tahoma"/>
                <a:cs typeface="Tahoma"/>
              </a:rPr>
              <a:t>n</a:t>
            </a:r>
            <a:r>
              <a:rPr sz="3200" spc="10">
                <a:solidFill>
                  <a:srgbClr val="FF0000"/>
                </a:solidFill>
                <a:latin typeface="Tahoma"/>
                <a:cs typeface="Tahoma"/>
              </a:rPr>
              <a:t>i</a:t>
            </a:r>
            <a:r>
              <a:rPr sz="3200" spc="-5">
                <a:solidFill>
                  <a:srgbClr val="FF0000"/>
                </a:solidFill>
                <a:latin typeface="Tahoma"/>
                <a:cs typeface="Tahoma"/>
              </a:rPr>
              <a:t>s</a:t>
            </a:r>
            <a:r>
              <a:rPr sz="3200" spc="-60">
                <a:solidFill>
                  <a:srgbClr val="FF0000"/>
                </a:solidFill>
                <a:latin typeface="Tahoma"/>
                <a:cs typeface="Tahoma"/>
              </a:rPr>
              <a:t>h</a:t>
            </a:r>
            <a:r>
              <a:rPr sz="3200" spc="35">
                <a:solidFill>
                  <a:srgbClr val="FF0000"/>
                </a:solidFill>
                <a:latin typeface="Tahoma"/>
                <a:cs typeface="Tahoma"/>
              </a:rPr>
              <a:t>e</a:t>
            </a:r>
            <a:r>
              <a:rPr sz="3200" spc="15">
                <a:solidFill>
                  <a:srgbClr val="FF0000"/>
                </a:solidFill>
                <a:latin typeface="Tahoma"/>
                <a:cs typeface="Tahoma"/>
              </a:rPr>
              <a:t>d</a:t>
            </a:r>
            <a:r>
              <a:rPr sz="3200">
                <a:solidFill>
                  <a:srgbClr val="FF0000"/>
                </a:solidFill>
                <a:latin typeface="Tahoma"/>
                <a:cs typeface="Tahoma"/>
              </a:rPr>
              <a:t>	</a:t>
            </a:r>
            <a:r>
              <a:rPr sz="3200" spc="15">
                <a:solidFill>
                  <a:srgbClr val="FF0000"/>
                </a:solidFill>
                <a:latin typeface="Tahoma"/>
                <a:cs typeface="Tahoma"/>
              </a:rPr>
              <a:t>n</a:t>
            </a:r>
            <a:r>
              <a:rPr sz="3200" spc="-60">
                <a:solidFill>
                  <a:srgbClr val="FF0000"/>
                </a:solidFill>
                <a:latin typeface="Tahoma"/>
                <a:cs typeface="Tahoma"/>
              </a:rPr>
              <a:t>u</a:t>
            </a:r>
            <a:r>
              <a:rPr sz="3200" spc="20">
                <a:solidFill>
                  <a:srgbClr val="FF0000"/>
                </a:solidFill>
                <a:latin typeface="Tahoma"/>
                <a:cs typeface="Tahoma"/>
              </a:rPr>
              <a:t>mb</a:t>
            </a:r>
            <a:r>
              <a:rPr sz="3200" spc="-25">
                <a:solidFill>
                  <a:srgbClr val="FF0000"/>
                </a:solidFill>
                <a:latin typeface="Tahoma"/>
                <a:cs typeface="Tahoma"/>
              </a:rPr>
              <a:t>e</a:t>
            </a:r>
            <a:r>
              <a:rPr sz="3200" spc="10">
                <a:solidFill>
                  <a:srgbClr val="FF0000"/>
                </a:solidFill>
                <a:latin typeface="Tahoma"/>
                <a:cs typeface="Tahoma"/>
              </a:rPr>
              <a:t>r</a:t>
            </a:r>
            <a:r>
              <a:rPr sz="3200">
                <a:solidFill>
                  <a:srgbClr val="FF0000"/>
                </a:solidFill>
                <a:latin typeface="Tahoma"/>
                <a:cs typeface="Tahoma"/>
              </a:rPr>
              <a:t>	</a:t>
            </a:r>
            <a:r>
              <a:rPr sz="3200" spc="-20">
                <a:solidFill>
                  <a:srgbClr val="FF0000"/>
                </a:solidFill>
                <a:latin typeface="Tahoma"/>
                <a:cs typeface="Tahoma"/>
              </a:rPr>
              <a:t>of</a:t>
            </a:r>
            <a:endParaRPr sz="3200">
              <a:latin typeface="Tahoma"/>
              <a:cs typeface="Tahoma"/>
            </a:endParaRPr>
          </a:p>
        </p:txBody>
      </p:sp>
      <p:sp>
        <p:nvSpPr>
          <p:cNvPr id="7" name="object 7"/>
          <p:cNvSpPr txBox="1"/>
          <p:nvPr/>
        </p:nvSpPr>
        <p:spPr>
          <a:xfrm>
            <a:off x="7271384" y="5200967"/>
            <a:ext cx="1637664" cy="518159"/>
          </a:xfrm>
          <a:prstGeom prst="rect">
            <a:avLst/>
          </a:prstGeom>
        </p:spPr>
        <p:txBody>
          <a:bodyPr vert="horz" wrap="square" lIns="0" tIns="1651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spcBef>
                <a:spcPts val="130"/>
              </a:spcBef>
            </a:pPr>
            <a:r>
              <a:rPr sz="3200" spc="-5">
                <a:solidFill>
                  <a:srgbClr val="FF0000"/>
                </a:solidFill>
                <a:latin typeface="Tahoma"/>
                <a:cs typeface="Tahoma"/>
              </a:rPr>
              <a:t>junctions</a:t>
            </a:r>
            <a:endParaRPr sz="3200">
              <a:latin typeface="Tahoma"/>
              <a:cs typeface="Tahoma"/>
            </a:endParaRPr>
          </a:p>
        </p:txBody>
      </p:sp>
      <p:sp>
        <p:nvSpPr>
          <p:cNvPr id="8" name="object 8"/>
          <p:cNvSpPr txBox="1"/>
          <p:nvPr/>
        </p:nvSpPr>
        <p:spPr>
          <a:xfrm>
            <a:off x="644525" y="5688012"/>
            <a:ext cx="5046980" cy="517525"/>
          </a:xfrm>
          <a:prstGeom prst="rect">
            <a:avLst/>
          </a:prstGeom>
        </p:spPr>
        <p:txBody>
          <a:bodyPr vert="horz" wrap="square" lIns="0" tIns="1587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spcBef>
                <a:spcPts val="125"/>
              </a:spcBef>
              <a:tabLst>
                <a:tab pos="2072005" algn="l"/>
                <a:tab pos="3168015" algn="l"/>
              </a:tabLst>
            </a:pPr>
            <a:r>
              <a:rPr sz="3200" spc="25" dirty="0">
                <a:solidFill>
                  <a:srgbClr val="006FC0"/>
                </a:solidFill>
                <a:latin typeface="Tahoma"/>
                <a:cs typeface="Tahoma"/>
              </a:rPr>
              <a:t>b</a:t>
            </a:r>
            <a:r>
              <a:rPr sz="3200" spc="30" dirty="0">
                <a:solidFill>
                  <a:srgbClr val="006FC0"/>
                </a:solidFill>
                <a:latin typeface="Tahoma"/>
                <a:cs typeface="Tahoma"/>
              </a:rPr>
              <a:t>e</a:t>
            </a:r>
            <a:r>
              <a:rPr sz="3200" spc="-25" dirty="0">
                <a:solidFill>
                  <a:srgbClr val="006FC0"/>
                </a:solidFill>
                <a:latin typeface="Tahoma"/>
                <a:cs typeface="Tahoma"/>
              </a:rPr>
              <a:t>t</a:t>
            </a:r>
            <a:r>
              <a:rPr sz="3200" spc="15" dirty="0">
                <a:solidFill>
                  <a:srgbClr val="006FC0"/>
                </a:solidFill>
                <a:latin typeface="Tahoma"/>
                <a:cs typeface="Tahoma"/>
              </a:rPr>
              <a:t>w</a:t>
            </a:r>
            <a:r>
              <a:rPr sz="3200" spc="-30" dirty="0">
                <a:solidFill>
                  <a:srgbClr val="006FC0"/>
                </a:solidFill>
                <a:latin typeface="Tahoma"/>
                <a:cs typeface="Tahoma"/>
              </a:rPr>
              <a:t>e</a:t>
            </a:r>
            <a:r>
              <a:rPr sz="3200" spc="30" dirty="0">
                <a:solidFill>
                  <a:srgbClr val="006FC0"/>
                </a:solidFill>
                <a:latin typeface="Tahoma"/>
                <a:cs typeface="Tahoma"/>
              </a:rPr>
              <a:t>e</a:t>
            </a:r>
            <a:r>
              <a:rPr sz="3200" spc="15" dirty="0">
                <a:solidFill>
                  <a:srgbClr val="006FC0"/>
                </a:solidFill>
                <a:latin typeface="Tahoma"/>
                <a:cs typeface="Tahoma"/>
              </a:rPr>
              <a:t>n</a:t>
            </a:r>
            <a:r>
              <a:rPr sz="3200" dirty="0">
                <a:solidFill>
                  <a:srgbClr val="006FC0"/>
                </a:solidFill>
                <a:latin typeface="Tahoma"/>
                <a:cs typeface="Tahoma"/>
              </a:rPr>
              <a:t>	</a:t>
            </a:r>
            <a:r>
              <a:rPr sz="3200" spc="-30" dirty="0">
                <a:solidFill>
                  <a:srgbClr val="006FC0"/>
                </a:solidFill>
                <a:latin typeface="Tahoma"/>
                <a:cs typeface="Tahoma"/>
              </a:rPr>
              <a:t>t</a:t>
            </a:r>
            <a:r>
              <a:rPr sz="3200" spc="10" dirty="0">
                <a:solidFill>
                  <a:srgbClr val="006FC0"/>
                </a:solidFill>
                <a:latin typeface="Tahoma"/>
                <a:cs typeface="Tahoma"/>
              </a:rPr>
              <a:t>he</a:t>
            </a:r>
            <a:r>
              <a:rPr sz="3200" dirty="0">
                <a:solidFill>
                  <a:srgbClr val="006FC0"/>
                </a:solidFill>
                <a:latin typeface="Tahoma"/>
                <a:cs typeface="Tahoma"/>
              </a:rPr>
              <a:t>	</a:t>
            </a:r>
            <a:r>
              <a:rPr sz="3200" spc="-80" dirty="0">
                <a:solidFill>
                  <a:srgbClr val="006FC0"/>
                </a:solidFill>
                <a:latin typeface="Tahoma"/>
                <a:cs typeface="Tahoma"/>
              </a:rPr>
              <a:t>s</a:t>
            </a:r>
            <a:r>
              <a:rPr sz="3200" spc="15" dirty="0">
                <a:solidFill>
                  <a:srgbClr val="006FC0"/>
                </a:solidFill>
                <a:latin typeface="Tahoma"/>
                <a:cs typeface="Tahoma"/>
              </a:rPr>
              <a:t>u</a:t>
            </a:r>
            <a:r>
              <a:rPr sz="3200" spc="20" dirty="0">
                <a:solidFill>
                  <a:srgbClr val="006FC0"/>
                </a:solidFill>
                <a:latin typeface="Tahoma"/>
                <a:cs typeface="Tahoma"/>
              </a:rPr>
              <a:t>c</a:t>
            </a:r>
            <a:r>
              <a:rPr sz="3200" spc="-55" dirty="0">
                <a:solidFill>
                  <a:srgbClr val="006FC0"/>
                </a:solidFill>
                <a:latin typeface="Tahoma"/>
                <a:cs typeface="Tahoma"/>
              </a:rPr>
              <a:t>c</a:t>
            </a:r>
            <a:r>
              <a:rPr sz="3200" spc="30" dirty="0">
                <a:solidFill>
                  <a:srgbClr val="006FC0"/>
                </a:solidFill>
                <a:latin typeface="Tahoma"/>
                <a:cs typeface="Tahoma"/>
              </a:rPr>
              <a:t>e</a:t>
            </a:r>
            <a:r>
              <a:rPr sz="3200" spc="-5" dirty="0">
                <a:solidFill>
                  <a:srgbClr val="006FC0"/>
                </a:solidFill>
                <a:latin typeface="Tahoma"/>
                <a:cs typeface="Tahoma"/>
              </a:rPr>
              <a:t>ss</a:t>
            </a:r>
            <a:r>
              <a:rPr sz="3200" spc="15" dirty="0">
                <a:solidFill>
                  <a:srgbClr val="006FC0"/>
                </a:solidFill>
                <a:latin typeface="Tahoma"/>
                <a:cs typeface="Tahoma"/>
              </a:rPr>
              <a:t>i</a:t>
            </a:r>
            <a:r>
              <a:rPr sz="3200" spc="-20" dirty="0">
                <a:solidFill>
                  <a:srgbClr val="006FC0"/>
                </a:solidFill>
                <a:latin typeface="Tahoma"/>
                <a:cs typeface="Tahoma"/>
              </a:rPr>
              <a:t>v</a:t>
            </a:r>
            <a:r>
              <a:rPr sz="3200" spc="10" dirty="0">
                <a:solidFill>
                  <a:srgbClr val="006FC0"/>
                </a:solidFill>
                <a:latin typeface="Tahoma"/>
                <a:cs typeface="Tahoma"/>
              </a:rPr>
              <a:t>e</a:t>
            </a:r>
            <a:endParaRPr sz="3200" dirty="0">
              <a:latin typeface="Tahoma"/>
              <a:cs typeface="Tahoma"/>
            </a:endParaRPr>
          </a:p>
        </p:txBody>
      </p:sp>
      <p:sp>
        <p:nvSpPr>
          <p:cNvPr id="9" name="object 9"/>
          <p:cNvSpPr txBox="1"/>
          <p:nvPr/>
        </p:nvSpPr>
        <p:spPr>
          <a:xfrm>
            <a:off x="6146165" y="5200967"/>
            <a:ext cx="2759075" cy="1004569"/>
          </a:xfrm>
          <a:prstGeom prst="rect">
            <a:avLst/>
          </a:prstGeom>
        </p:spPr>
        <p:txBody>
          <a:bodyPr vert="horz" wrap="square" lIns="0" tIns="1651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3835"/>
              </a:lnSpc>
              <a:spcBef>
                <a:spcPts val="130"/>
              </a:spcBef>
            </a:pPr>
            <a:r>
              <a:rPr sz="3200" dirty="0">
                <a:solidFill>
                  <a:srgbClr val="FF0000"/>
                </a:solidFill>
                <a:latin typeface="Tahoma"/>
                <a:cs typeface="Tahoma"/>
              </a:rPr>
              <a:t>gap</a:t>
            </a:r>
            <a:endParaRPr sz="3200" dirty="0">
              <a:latin typeface="Tahoma"/>
              <a:cs typeface="Tahoma"/>
            </a:endParaRPr>
          </a:p>
          <a:p>
            <a:pPr marL="50800">
              <a:lnSpc>
                <a:spcPts val="3835"/>
              </a:lnSpc>
              <a:tabLst>
                <a:tab pos="1337310" algn="l"/>
                <a:tab pos="2167255" algn="l"/>
              </a:tabLst>
            </a:pPr>
            <a:r>
              <a:rPr sz="3200" spc="-55" dirty="0">
                <a:solidFill>
                  <a:srgbClr val="006FC0"/>
                </a:solidFill>
                <a:latin typeface="Tahoma"/>
                <a:cs typeface="Tahoma"/>
              </a:rPr>
              <a:t>c</a:t>
            </a:r>
            <a:r>
              <a:rPr sz="3200" spc="30" dirty="0">
                <a:solidFill>
                  <a:srgbClr val="006FC0"/>
                </a:solidFill>
                <a:latin typeface="Tahoma"/>
                <a:cs typeface="Tahoma"/>
              </a:rPr>
              <a:t>e</a:t>
            </a:r>
            <a:r>
              <a:rPr sz="3200" spc="15" dirty="0">
                <a:solidFill>
                  <a:srgbClr val="006FC0"/>
                </a:solidFill>
                <a:latin typeface="Tahoma"/>
                <a:cs typeface="Tahoma"/>
              </a:rPr>
              <a:t>ll</a:t>
            </a:r>
            <a:r>
              <a:rPr sz="3200" spc="10" dirty="0">
                <a:solidFill>
                  <a:srgbClr val="006FC0"/>
                </a:solidFill>
                <a:latin typeface="Tahoma"/>
                <a:cs typeface="Tahoma"/>
              </a:rPr>
              <a:t>s</a:t>
            </a:r>
            <a:r>
              <a:rPr sz="3200" dirty="0">
                <a:solidFill>
                  <a:srgbClr val="006FC0"/>
                </a:solidFill>
                <a:latin typeface="Tahoma"/>
                <a:cs typeface="Tahoma"/>
              </a:rPr>
              <a:t>	</a:t>
            </a:r>
            <a:r>
              <a:rPr sz="3200" spc="-55" dirty="0">
                <a:solidFill>
                  <a:srgbClr val="006FC0"/>
                </a:solidFill>
                <a:latin typeface="Tahoma"/>
                <a:cs typeface="Tahoma"/>
              </a:rPr>
              <a:t>i</a:t>
            </a:r>
            <a:r>
              <a:rPr sz="3200" spc="15" dirty="0">
                <a:solidFill>
                  <a:srgbClr val="006FC0"/>
                </a:solidFill>
                <a:latin typeface="Tahoma"/>
                <a:cs typeface="Tahoma"/>
              </a:rPr>
              <a:t>n</a:t>
            </a:r>
            <a:r>
              <a:rPr sz="3200" dirty="0">
                <a:solidFill>
                  <a:srgbClr val="006FC0"/>
                </a:solidFill>
                <a:latin typeface="Tahoma"/>
                <a:cs typeface="Tahoma"/>
              </a:rPr>
              <a:t>	</a:t>
            </a:r>
            <a:r>
              <a:rPr sz="3200" spc="-25" dirty="0">
                <a:solidFill>
                  <a:srgbClr val="006FC0"/>
                </a:solidFill>
                <a:latin typeface="Tahoma"/>
                <a:cs typeface="Tahoma"/>
              </a:rPr>
              <a:t>t</a:t>
            </a:r>
            <a:r>
              <a:rPr sz="3200" spc="10" dirty="0">
                <a:solidFill>
                  <a:srgbClr val="006FC0"/>
                </a:solidFill>
                <a:latin typeface="Tahoma"/>
                <a:cs typeface="Tahoma"/>
              </a:rPr>
              <a:t>he</a:t>
            </a:r>
            <a:endParaRPr sz="3200" dirty="0">
              <a:latin typeface="Tahoma"/>
              <a:cs typeface="Tahoma"/>
            </a:endParaRPr>
          </a:p>
        </p:txBody>
      </p:sp>
      <p:sp>
        <p:nvSpPr>
          <p:cNvPr id="10" name="object 10"/>
          <p:cNvSpPr txBox="1"/>
          <p:nvPr/>
        </p:nvSpPr>
        <p:spPr>
          <a:xfrm>
            <a:off x="644525" y="6174422"/>
            <a:ext cx="3954145" cy="517525"/>
          </a:xfrm>
          <a:prstGeom prst="rect">
            <a:avLst/>
          </a:prstGeom>
        </p:spPr>
        <p:txBody>
          <a:bodyPr vert="horz" wrap="square" lIns="0" tIns="1587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spcBef>
                <a:spcPts val="125"/>
              </a:spcBef>
            </a:pPr>
            <a:r>
              <a:rPr sz="3200" spc="10" dirty="0">
                <a:solidFill>
                  <a:srgbClr val="006FC0"/>
                </a:solidFill>
                <a:latin typeface="Tahoma"/>
                <a:cs typeface="Tahoma"/>
              </a:rPr>
              <a:t>conducting</a:t>
            </a:r>
            <a:r>
              <a:rPr sz="3200" spc="-125" dirty="0">
                <a:solidFill>
                  <a:srgbClr val="006FC0"/>
                </a:solidFill>
                <a:latin typeface="Tahoma"/>
                <a:cs typeface="Tahoma"/>
              </a:rPr>
              <a:t> </a:t>
            </a:r>
            <a:r>
              <a:rPr sz="3200" spc="10" dirty="0">
                <a:solidFill>
                  <a:srgbClr val="006FC0"/>
                </a:solidFill>
                <a:latin typeface="Tahoma"/>
                <a:cs typeface="Tahoma"/>
              </a:rPr>
              <a:t>pathways.</a:t>
            </a:r>
            <a:endParaRPr sz="3200" dirty="0">
              <a:latin typeface="Tahoma"/>
              <a:cs typeface="Tahoma"/>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57935" y="918845"/>
            <a:ext cx="7202497" cy="509114"/>
          </a:xfrm>
          <a:prstGeom prst="rect">
            <a:avLst/>
          </a:prstGeom>
        </p:spPr>
        <p:txBody>
          <a:bodyPr vert="horz" wrap="square" lIns="0" tIns="16510" rIns="0" bIns="0" rtlCol="0">
            <a:spAutoFit/>
          </a:bodyPr>
          <a:lstStyle/>
          <a:p>
            <a:pPr marL="12700">
              <a:lnSpc>
                <a:spcPct val="100000"/>
              </a:lnSpc>
              <a:spcBef>
                <a:spcPts val="130"/>
              </a:spcBef>
            </a:pPr>
            <a:r>
              <a:rPr sz="3200" b="1" spc="15" dirty="0" smtClean="0">
                <a:solidFill>
                  <a:schemeClr val="accent1"/>
                </a:solidFill>
                <a:latin typeface="Comic Sans MS" panose="030F0702030302020204" pitchFamily="66" charset="0"/>
                <a:cs typeface="Tahoma"/>
              </a:rPr>
              <a:t>S</a:t>
            </a:r>
            <a:r>
              <a:rPr lang="en-US" sz="3200" b="1" spc="15" dirty="0" smtClean="0">
                <a:solidFill>
                  <a:schemeClr val="accent1"/>
                </a:solidFill>
                <a:latin typeface="Comic Sans MS" panose="030F0702030302020204" pitchFamily="66" charset="0"/>
                <a:cs typeface="Tahoma"/>
              </a:rPr>
              <a:t>ignificance</a:t>
            </a:r>
            <a:r>
              <a:rPr sz="3200" b="1" spc="-235" dirty="0" smtClean="0">
                <a:solidFill>
                  <a:schemeClr val="accent1"/>
                </a:solidFill>
                <a:latin typeface="Comic Sans MS" panose="030F0702030302020204" pitchFamily="66" charset="0"/>
                <a:cs typeface="Tahoma"/>
              </a:rPr>
              <a:t> </a:t>
            </a:r>
            <a:r>
              <a:rPr lang="en-US" sz="3200" b="1" spc="15" dirty="0" smtClean="0">
                <a:solidFill>
                  <a:schemeClr val="accent1"/>
                </a:solidFill>
                <a:latin typeface="Comic Sans MS" panose="030F0702030302020204" pitchFamily="66" charset="0"/>
                <a:cs typeface="Tahoma"/>
              </a:rPr>
              <a:t>of</a:t>
            </a:r>
            <a:r>
              <a:rPr sz="3200" b="1" spc="-55" dirty="0" smtClean="0">
                <a:solidFill>
                  <a:schemeClr val="accent1"/>
                </a:solidFill>
                <a:latin typeface="Comic Sans MS" panose="030F0702030302020204" pitchFamily="66" charset="0"/>
                <a:cs typeface="Tahoma"/>
              </a:rPr>
              <a:t> </a:t>
            </a:r>
            <a:r>
              <a:rPr sz="3200" b="1" dirty="0">
                <a:solidFill>
                  <a:schemeClr val="accent1"/>
                </a:solidFill>
                <a:latin typeface="Comic Sans MS" panose="030F0702030302020204" pitchFamily="66" charset="0"/>
                <a:cs typeface="Tahoma"/>
              </a:rPr>
              <a:t>AV</a:t>
            </a:r>
            <a:r>
              <a:rPr sz="3200" b="1" spc="25" dirty="0">
                <a:solidFill>
                  <a:schemeClr val="accent1"/>
                </a:solidFill>
                <a:latin typeface="Comic Sans MS" panose="030F0702030302020204" pitchFamily="66" charset="0"/>
                <a:cs typeface="Tahoma"/>
              </a:rPr>
              <a:t> </a:t>
            </a:r>
            <a:r>
              <a:rPr lang="en-US" sz="3200" b="1" spc="10" dirty="0" smtClean="0">
                <a:solidFill>
                  <a:schemeClr val="accent1"/>
                </a:solidFill>
                <a:latin typeface="Comic Sans MS" panose="030F0702030302020204" pitchFamily="66" charset="0"/>
                <a:cs typeface="Tahoma"/>
              </a:rPr>
              <a:t>nodal</a:t>
            </a:r>
            <a:r>
              <a:rPr sz="3200" b="1" spc="-95" dirty="0" smtClean="0">
                <a:solidFill>
                  <a:schemeClr val="accent1"/>
                </a:solidFill>
                <a:latin typeface="Comic Sans MS" panose="030F0702030302020204" pitchFamily="66" charset="0"/>
                <a:cs typeface="Tahoma"/>
              </a:rPr>
              <a:t> </a:t>
            </a:r>
            <a:r>
              <a:rPr lang="en-US" sz="3200" b="1" spc="10" dirty="0" smtClean="0">
                <a:solidFill>
                  <a:schemeClr val="accent1"/>
                </a:solidFill>
                <a:latin typeface="Comic Sans MS" panose="030F0702030302020204" pitchFamily="66" charset="0"/>
                <a:cs typeface="Tahoma"/>
              </a:rPr>
              <a:t>delay :</a:t>
            </a:r>
            <a:endParaRPr sz="3200" b="1" spc="10" dirty="0">
              <a:solidFill>
                <a:schemeClr val="accent1"/>
              </a:solidFill>
              <a:latin typeface="Comic Sans MS" panose="030F0702030302020204" pitchFamily="66" charset="0"/>
              <a:cs typeface="Tahoma"/>
            </a:endParaRPr>
          </a:p>
        </p:txBody>
      </p:sp>
      <p:sp>
        <p:nvSpPr>
          <p:cNvPr id="3" name="object 3"/>
          <p:cNvSpPr txBox="1"/>
          <p:nvPr/>
        </p:nvSpPr>
        <p:spPr>
          <a:xfrm>
            <a:off x="899592" y="2564904"/>
            <a:ext cx="7464628" cy="3327386"/>
          </a:xfrm>
          <a:prstGeom prst="rect">
            <a:avLst/>
          </a:prstGeom>
        </p:spPr>
        <p:txBody>
          <a:bodyPr vert="horz" wrap="square" lIns="0" tIns="762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55600" marR="5080" indent="-343535">
              <a:lnSpc>
                <a:spcPct val="101699"/>
              </a:lnSpc>
              <a:spcBef>
                <a:spcPts val="60"/>
              </a:spcBef>
              <a:buClr>
                <a:srgbClr val="3333CC"/>
              </a:buClr>
              <a:buSzPct val="60937"/>
              <a:buFont typeface="Arial MT"/>
              <a:buChar char="•"/>
              <a:tabLst>
                <a:tab pos="355600" algn="l"/>
                <a:tab pos="356235" algn="l"/>
              </a:tabLst>
            </a:pPr>
            <a:r>
              <a:rPr sz="2800" spc="5" dirty="0">
                <a:latin typeface="Comic Sans MS" panose="030F0702030302020204" pitchFamily="66" charset="0"/>
                <a:cs typeface="Tahoma"/>
              </a:rPr>
              <a:t>T</a:t>
            </a:r>
            <a:r>
              <a:rPr sz="2800" spc="10" dirty="0">
                <a:latin typeface="Comic Sans MS" panose="030F0702030302020204" pitchFamily="66" charset="0"/>
                <a:cs typeface="Tahoma"/>
              </a:rPr>
              <a:t>he</a:t>
            </a:r>
            <a:r>
              <a:rPr sz="2800" spc="-5" dirty="0">
                <a:latin typeface="Comic Sans MS" panose="030F0702030302020204" pitchFamily="66" charset="0"/>
                <a:cs typeface="Tahoma"/>
              </a:rPr>
              <a:t> </a:t>
            </a:r>
            <a:r>
              <a:rPr sz="2800" spc="15" dirty="0">
                <a:latin typeface="Comic Sans MS" panose="030F0702030302020204" pitchFamily="66" charset="0"/>
                <a:cs typeface="Tahoma"/>
              </a:rPr>
              <a:t>c</a:t>
            </a:r>
            <a:r>
              <a:rPr sz="2800" spc="35" dirty="0">
                <a:latin typeface="Comic Sans MS" panose="030F0702030302020204" pitchFamily="66" charset="0"/>
                <a:cs typeface="Tahoma"/>
              </a:rPr>
              <a:t>ar</a:t>
            </a:r>
            <a:r>
              <a:rPr sz="2800" spc="25" dirty="0">
                <a:latin typeface="Comic Sans MS" panose="030F0702030302020204" pitchFamily="66" charset="0"/>
                <a:cs typeface="Tahoma"/>
              </a:rPr>
              <a:t>d</a:t>
            </a:r>
            <a:r>
              <a:rPr sz="2800" spc="10" dirty="0">
                <a:latin typeface="Comic Sans MS" panose="030F0702030302020204" pitchFamily="66" charset="0"/>
                <a:cs typeface="Tahoma"/>
              </a:rPr>
              <a:t>i</a:t>
            </a:r>
            <a:r>
              <a:rPr sz="2800" spc="35" dirty="0">
                <a:latin typeface="Comic Sans MS" panose="030F0702030302020204" pitchFamily="66" charset="0"/>
                <a:cs typeface="Tahoma"/>
              </a:rPr>
              <a:t>a</a:t>
            </a:r>
            <a:r>
              <a:rPr sz="2800" spc="10" dirty="0">
                <a:latin typeface="Comic Sans MS" panose="030F0702030302020204" pitchFamily="66" charset="0"/>
                <a:cs typeface="Tahoma"/>
              </a:rPr>
              <a:t>c</a:t>
            </a:r>
            <a:r>
              <a:rPr sz="2800" spc="-90" dirty="0">
                <a:latin typeface="Comic Sans MS" panose="030F0702030302020204" pitchFamily="66" charset="0"/>
                <a:cs typeface="Tahoma"/>
              </a:rPr>
              <a:t> </a:t>
            </a:r>
            <a:r>
              <a:rPr sz="2800" spc="10" dirty="0">
                <a:latin typeface="Comic Sans MS" panose="030F0702030302020204" pitchFamily="66" charset="0"/>
                <a:cs typeface="Tahoma"/>
              </a:rPr>
              <a:t>i</a:t>
            </a:r>
            <a:r>
              <a:rPr sz="2800" spc="15" dirty="0">
                <a:latin typeface="Comic Sans MS" panose="030F0702030302020204" pitchFamily="66" charset="0"/>
                <a:cs typeface="Tahoma"/>
              </a:rPr>
              <a:t>mpul</a:t>
            </a:r>
            <a:r>
              <a:rPr sz="2800" spc="-5" dirty="0">
                <a:latin typeface="Comic Sans MS" panose="030F0702030302020204" pitchFamily="66" charset="0"/>
                <a:cs typeface="Tahoma"/>
              </a:rPr>
              <a:t>s</a:t>
            </a:r>
            <a:r>
              <a:rPr sz="2800" spc="10" dirty="0">
                <a:latin typeface="Comic Sans MS" panose="030F0702030302020204" pitchFamily="66" charset="0"/>
                <a:cs typeface="Tahoma"/>
              </a:rPr>
              <a:t>e</a:t>
            </a:r>
            <a:r>
              <a:rPr sz="2800" spc="-75" dirty="0">
                <a:latin typeface="Comic Sans MS" panose="030F0702030302020204" pitchFamily="66" charset="0"/>
                <a:cs typeface="Tahoma"/>
              </a:rPr>
              <a:t> </a:t>
            </a:r>
            <a:r>
              <a:rPr sz="2800" spc="25" dirty="0">
                <a:latin typeface="Comic Sans MS" panose="030F0702030302020204" pitchFamily="66" charset="0"/>
                <a:cs typeface="Tahoma"/>
              </a:rPr>
              <a:t>d</a:t>
            </a:r>
            <a:r>
              <a:rPr sz="2800" spc="-20" dirty="0">
                <a:latin typeface="Comic Sans MS" panose="030F0702030302020204" pitchFamily="66" charset="0"/>
                <a:cs typeface="Tahoma"/>
              </a:rPr>
              <a:t>o</a:t>
            </a:r>
            <a:r>
              <a:rPr sz="2800" spc="30" dirty="0">
                <a:latin typeface="Comic Sans MS" panose="030F0702030302020204" pitchFamily="66" charset="0"/>
                <a:cs typeface="Tahoma"/>
              </a:rPr>
              <a:t>e</a:t>
            </a:r>
            <a:r>
              <a:rPr sz="2800" spc="10" dirty="0">
                <a:latin typeface="Comic Sans MS" panose="030F0702030302020204" pitchFamily="66" charset="0"/>
                <a:cs typeface="Tahoma"/>
              </a:rPr>
              <a:t>s</a:t>
            </a:r>
            <a:r>
              <a:rPr sz="2800" spc="-270" dirty="0">
                <a:latin typeface="Comic Sans MS" panose="030F0702030302020204" pitchFamily="66" charset="0"/>
                <a:cs typeface="Tahoma"/>
              </a:rPr>
              <a:t> </a:t>
            </a:r>
            <a:r>
              <a:rPr sz="2800" spc="15" dirty="0">
                <a:latin typeface="Comic Sans MS" panose="030F0702030302020204" pitchFamily="66" charset="0"/>
                <a:cs typeface="Tahoma"/>
              </a:rPr>
              <a:t>n</a:t>
            </a:r>
            <a:r>
              <a:rPr sz="2800" spc="-20" dirty="0">
                <a:latin typeface="Comic Sans MS" panose="030F0702030302020204" pitchFamily="66" charset="0"/>
                <a:cs typeface="Tahoma"/>
              </a:rPr>
              <a:t>o</a:t>
            </a:r>
            <a:r>
              <a:rPr sz="2800" spc="5" dirty="0">
                <a:latin typeface="Comic Sans MS" panose="030F0702030302020204" pitchFamily="66" charset="0"/>
                <a:cs typeface="Tahoma"/>
              </a:rPr>
              <a:t>t</a:t>
            </a:r>
            <a:r>
              <a:rPr sz="2800" spc="15" dirty="0">
                <a:latin typeface="Comic Sans MS" panose="030F0702030302020204" pitchFamily="66" charset="0"/>
                <a:cs typeface="Tahoma"/>
              </a:rPr>
              <a:t> </a:t>
            </a:r>
            <a:r>
              <a:rPr sz="2800" spc="-30" dirty="0">
                <a:latin typeface="Comic Sans MS" panose="030F0702030302020204" pitchFamily="66" charset="0"/>
                <a:cs typeface="Tahoma"/>
              </a:rPr>
              <a:t>t</a:t>
            </a:r>
            <a:r>
              <a:rPr sz="2800" spc="35" dirty="0">
                <a:latin typeface="Comic Sans MS" panose="030F0702030302020204" pitchFamily="66" charset="0"/>
                <a:cs typeface="Tahoma"/>
              </a:rPr>
              <a:t>ra</a:t>
            </a:r>
            <a:r>
              <a:rPr sz="2800" spc="-25" dirty="0">
                <a:latin typeface="Comic Sans MS" panose="030F0702030302020204" pitchFamily="66" charset="0"/>
                <a:cs typeface="Tahoma"/>
              </a:rPr>
              <a:t>v</a:t>
            </a:r>
            <a:r>
              <a:rPr sz="2800" spc="30" dirty="0">
                <a:latin typeface="Comic Sans MS" panose="030F0702030302020204" pitchFamily="66" charset="0"/>
                <a:cs typeface="Tahoma"/>
              </a:rPr>
              <a:t>e</a:t>
            </a:r>
            <a:r>
              <a:rPr sz="2800" spc="5" dirty="0">
                <a:latin typeface="Comic Sans MS" panose="030F0702030302020204" pitchFamily="66" charset="0"/>
                <a:cs typeface="Tahoma"/>
              </a:rPr>
              <a:t>l</a:t>
            </a:r>
            <a:r>
              <a:rPr sz="2800" spc="-95" dirty="0">
                <a:latin typeface="Comic Sans MS" panose="030F0702030302020204" pitchFamily="66" charset="0"/>
                <a:cs typeface="Tahoma"/>
              </a:rPr>
              <a:t> </a:t>
            </a:r>
            <a:r>
              <a:rPr sz="2800" spc="20" dirty="0">
                <a:latin typeface="Comic Sans MS" panose="030F0702030302020204" pitchFamily="66" charset="0"/>
                <a:cs typeface="Tahoma"/>
              </a:rPr>
              <a:t>f</a:t>
            </a:r>
            <a:r>
              <a:rPr sz="2800" spc="35" dirty="0">
                <a:latin typeface="Comic Sans MS" panose="030F0702030302020204" pitchFamily="66" charset="0"/>
                <a:cs typeface="Tahoma"/>
              </a:rPr>
              <a:t>r</a:t>
            </a:r>
            <a:r>
              <a:rPr sz="2800" spc="-20" dirty="0">
                <a:latin typeface="Comic Sans MS" panose="030F0702030302020204" pitchFamily="66" charset="0"/>
                <a:cs typeface="Tahoma"/>
              </a:rPr>
              <a:t>o</a:t>
            </a:r>
            <a:r>
              <a:rPr sz="2800" spc="10" dirty="0">
                <a:latin typeface="Comic Sans MS" panose="030F0702030302020204" pitchFamily="66" charset="0"/>
                <a:cs typeface="Tahoma"/>
              </a:rPr>
              <a:t>m  </a:t>
            </a:r>
            <a:r>
              <a:rPr sz="2800" dirty="0">
                <a:latin typeface="Comic Sans MS" panose="030F0702030302020204" pitchFamily="66" charset="0"/>
                <a:cs typeface="Tahoma"/>
              </a:rPr>
              <a:t>the</a:t>
            </a:r>
            <a:r>
              <a:rPr sz="2800" spc="-10" dirty="0">
                <a:latin typeface="Comic Sans MS" panose="030F0702030302020204" pitchFamily="66" charset="0"/>
                <a:cs typeface="Tahoma"/>
              </a:rPr>
              <a:t> </a:t>
            </a:r>
            <a:r>
              <a:rPr sz="2800" spc="15" dirty="0">
                <a:latin typeface="Comic Sans MS" panose="030F0702030302020204" pitchFamily="66" charset="0"/>
                <a:cs typeface="Tahoma"/>
              </a:rPr>
              <a:t>atria</a:t>
            </a:r>
            <a:r>
              <a:rPr sz="2800" spc="-150" dirty="0">
                <a:latin typeface="Comic Sans MS" panose="030F0702030302020204" pitchFamily="66" charset="0"/>
                <a:cs typeface="Tahoma"/>
              </a:rPr>
              <a:t> </a:t>
            </a:r>
            <a:r>
              <a:rPr sz="2800" spc="-10" dirty="0">
                <a:latin typeface="Comic Sans MS" panose="030F0702030302020204" pitchFamily="66" charset="0"/>
                <a:cs typeface="Tahoma"/>
              </a:rPr>
              <a:t>to</a:t>
            </a:r>
            <a:r>
              <a:rPr sz="2800" spc="10" dirty="0">
                <a:latin typeface="Comic Sans MS" panose="030F0702030302020204" pitchFamily="66" charset="0"/>
                <a:cs typeface="Tahoma"/>
              </a:rPr>
              <a:t> </a:t>
            </a:r>
            <a:r>
              <a:rPr sz="2800" dirty="0">
                <a:latin typeface="Comic Sans MS" panose="030F0702030302020204" pitchFamily="66" charset="0"/>
                <a:cs typeface="Tahoma"/>
              </a:rPr>
              <a:t>the</a:t>
            </a:r>
            <a:r>
              <a:rPr sz="2800" spc="-5" dirty="0">
                <a:latin typeface="Comic Sans MS" panose="030F0702030302020204" pitchFamily="66" charset="0"/>
                <a:cs typeface="Tahoma"/>
              </a:rPr>
              <a:t> </a:t>
            </a:r>
            <a:r>
              <a:rPr sz="2800" spc="10" dirty="0">
                <a:latin typeface="Comic Sans MS" panose="030F0702030302020204" pitchFamily="66" charset="0"/>
                <a:cs typeface="Tahoma"/>
              </a:rPr>
              <a:t>ventricles</a:t>
            </a:r>
            <a:r>
              <a:rPr sz="2800" spc="-114" dirty="0">
                <a:latin typeface="Comic Sans MS" panose="030F0702030302020204" pitchFamily="66" charset="0"/>
                <a:cs typeface="Tahoma"/>
              </a:rPr>
              <a:t> </a:t>
            </a:r>
            <a:r>
              <a:rPr sz="2800" spc="-10" dirty="0">
                <a:latin typeface="Comic Sans MS" panose="030F0702030302020204" pitchFamily="66" charset="0"/>
                <a:cs typeface="Tahoma"/>
              </a:rPr>
              <a:t>too</a:t>
            </a:r>
            <a:r>
              <a:rPr sz="2800" spc="10" dirty="0">
                <a:latin typeface="Comic Sans MS" panose="030F0702030302020204" pitchFamily="66" charset="0"/>
                <a:cs typeface="Tahoma"/>
              </a:rPr>
              <a:t> </a:t>
            </a:r>
            <a:r>
              <a:rPr sz="2800" spc="15" dirty="0">
                <a:latin typeface="Comic Sans MS" panose="030F0702030302020204" pitchFamily="66" charset="0"/>
                <a:cs typeface="Tahoma"/>
              </a:rPr>
              <a:t>rapidly.</a:t>
            </a:r>
            <a:endParaRPr sz="2800" dirty="0">
              <a:latin typeface="Comic Sans MS" panose="030F0702030302020204" pitchFamily="66" charset="0"/>
              <a:cs typeface="Tahoma"/>
            </a:endParaRPr>
          </a:p>
          <a:p>
            <a:pPr marL="355600" marR="652780" indent="-343535">
              <a:lnSpc>
                <a:spcPct val="100000"/>
              </a:lnSpc>
              <a:spcBef>
                <a:spcPts val="740"/>
              </a:spcBef>
              <a:buClr>
                <a:srgbClr val="3333CC"/>
              </a:buClr>
              <a:buSzPct val="60937"/>
              <a:buFont typeface="Arial MT"/>
              <a:buChar char="•"/>
              <a:tabLst>
                <a:tab pos="355600" algn="l"/>
                <a:tab pos="356235" algn="l"/>
              </a:tabLst>
            </a:pPr>
            <a:r>
              <a:rPr sz="2800" spc="5" dirty="0">
                <a:solidFill>
                  <a:srgbClr val="FF0000"/>
                </a:solidFill>
                <a:latin typeface="Comic Sans MS" panose="030F0702030302020204" pitchFamily="66" charset="0"/>
                <a:cs typeface="Tahoma"/>
              </a:rPr>
              <a:t>This</a:t>
            </a:r>
            <a:r>
              <a:rPr sz="2800" spc="-35" dirty="0">
                <a:solidFill>
                  <a:srgbClr val="FF0000"/>
                </a:solidFill>
                <a:latin typeface="Comic Sans MS" panose="030F0702030302020204" pitchFamily="66" charset="0"/>
                <a:cs typeface="Tahoma"/>
              </a:rPr>
              <a:t> </a:t>
            </a:r>
            <a:r>
              <a:rPr sz="2800" spc="25" dirty="0">
                <a:solidFill>
                  <a:srgbClr val="FF0000"/>
                </a:solidFill>
                <a:latin typeface="Comic Sans MS" panose="030F0702030302020204" pitchFamily="66" charset="0"/>
                <a:cs typeface="Tahoma"/>
              </a:rPr>
              <a:t>delay</a:t>
            </a:r>
            <a:r>
              <a:rPr sz="2800" spc="-135" dirty="0">
                <a:solidFill>
                  <a:srgbClr val="FF0000"/>
                </a:solidFill>
                <a:latin typeface="Comic Sans MS" panose="030F0702030302020204" pitchFamily="66" charset="0"/>
                <a:cs typeface="Tahoma"/>
              </a:rPr>
              <a:t> </a:t>
            </a:r>
            <a:r>
              <a:rPr sz="2800" spc="10" dirty="0">
                <a:solidFill>
                  <a:srgbClr val="FF0000"/>
                </a:solidFill>
                <a:latin typeface="Comic Sans MS" panose="030F0702030302020204" pitchFamily="66" charset="0"/>
                <a:cs typeface="Tahoma"/>
              </a:rPr>
              <a:t>allows</a:t>
            </a:r>
            <a:r>
              <a:rPr sz="2800" spc="-110" dirty="0">
                <a:solidFill>
                  <a:srgbClr val="FF0000"/>
                </a:solidFill>
                <a:latin typeface="Comic Sans MS" panose="030F0702030302020204" pitchFamily="66" charset="0"/>
                <a:cs typeface="Tahoma"/>
              </a:rPr>
              <a:t> </a:t>
            </a:r>
            <a:r>
              <a:rPr sz="2800" dirty="0">
                <a:solidFill>
                  <a:srgbClr val="FF0000"/>
                </a:solidFill>
                <a:latin typeface="Comic Sans MS" panose="030F0702030302020204" pitchFamily="66" charset="0"/>
                <a:cs typeface="Tahoma"/>
              </a:rPr>
              <a:t>time</a:t>
            </a:r>
            <a:r>
              <a:rPr sz="2800" spc="-10" dirty="0">
                <a:solidFill>
                  <a:srgbClr val="FF0000"/>
                </a:solidFill>
                <a:latin typeface="Comic Sans MS" panose="030F0702030302020204" pitchFamily="66" charset="0"/>
                <a:cs typeface="Tahoma"/>
              </a:rPr>
              <a:t> </a:t>
            </a:r>
            <a:r>
              <a:rPr sz="2800" spc="5" dirty="0">
                <a:solidFill>
                  <a:srgbClr val="FF0000"/>
                </a:solidFill>
                <a:latin typeface="Comic Sans MS" panose="030F0702030302020204" pitchFamily="66" charset="0"/>
                <a:cs typeface="Tahoma"/>
              </a:rPr>
              <a:t>for</a:t>
            </a:r>
            <a:r>
              <a:rPr sz="2800" spc="-65" dirty="0">
                <a:solidFill>
                  <a:srgbClr val="FF0000"/>
                </a:solidFill>
                <a:latin typeface="Comic Sans MS" panose="030F0702030302020204" pitchFamily="66" charset="0"/>
                <a:cs typeface="Tahoma"/>
              </a:rPr>
              <a:t> </a:t>
            </a:r>
            <a:r>
              <a:rPr sz="2800" dirty="0">
                <a:solidFill>
                  <a:srgbClr val="FF0000"/>
                </a:solidFill>
                <a:latin typeface="Comic Sans MS" panose="030F0702030302020204" pitchFamily="66" charset="0"/>
                <a:cs typeface="Tahoma"/>
              </a:rPr>
              <a:t>the</a:t>
            </a:r>
            <a:r>
              <a:rPr sz="2800" spc="-5" dirty="0">
                <a:solidFill>
                  <a:srgbClr val="FF0000"/>
                </a:solidFill>
                <a:latin typeface="Comic Sans MS" panose="030F0702030302020204" pitchFamily="66" charset="0"/>
                <a:cs typeface="Tahoma"/>
              </a:rPr>
              <a:t> </a:t>
            </a:r>
            <a:r>
              <a:rPr sz="2800" spc="15" dirty="0">
                <a:solidFill>
                  <a:srgbClr val="FF0000"/>
                </a:solidFill>
                <a:latin typeface="Comic Sans MS" panose="030F0702030302020204" pitchFamily="66" charset="0"/>
                <a:cs typeface="Tahoma"/>
              </a:rPr>
              <a:t>atria</a:t>
            </a:r>
            <a:r>
              <a:rPr sz="2800" spc="-80" dirty="0">
                <a:solidFill>
                  <a:srgbClr val="FF0000"/>
                </a:solidFill>
                <a:latin typeface="Comic Sans MS" panose="030F0702030302020204" pitchFamily="66" charset="0"/>
                <a:cs typeface="Tahoma"/>
              </a:rPr>
              <a:t> </a:t>
            </a:r>
            <a:r>
              <a:rPr sz="2800" spc="-5" dirty="0">
                <a:solidFill>
                  <a:srgbClr val="FF0000"/>
                </a:solidFill>
                <a:latin typeface="Comic Sans MS" panose="030F0702030302020204" pitchFamily="66" charset="0"/>
                <a:cs typeface="Tahoma"/>
              </a:rPr>
              <a:t>to </a:t>
            </a:r>
            <a:r>
              <a:rPr sz="2800" spc="-985" dirty="0">
                <a:solidFill>
                  <a:srgbClr val="FF0000"/>
                </a:solidFill>
                <a:latin typeface="Comic Sans MS" panose="030F0702030302020204" pitchFamily="66" charset="0"/>
                <a:cs typeface="Tahoma"/>
              </a:rPr>
              <a:t> </a:t>
            </a:r>
            <a:r>
              <a:rPr sz="2800" spc="10" dirty="0">
                <a:solidFill>
                  <a:srgbClr val="FF0000"/>
                </a:solidFill>
                <a:latin typeface="Comic Sans MS" panose="030F0702030302020204" pitchFamily="66" charset="0"/>
                <a:cs typeface="Tahoma"/>
              </a:rPr>
              <a:t>empty their </a:t>
            </a:r>
            <a:r>
              <a:rPr sz="2800" spc="5" dirty="0">
                <a:solidFill>
                  <a:srgbClr val="FF0000"/>
                </a:solidFill>
                <a:latin typeface="Comic Sans MS" panose="030F0702030302020204" pitchFamily="66" charset="0"/>
                <a:cs typeface="Tahoma"/>
              </a:rPr>
              <a:t>blood into </a:t>
            </a:r>
            <a:r>
              <a:rPr sz="2800" dirty="0">
                <a:solidFill>
                  <a:srgbClr val="FF0000"/>
                </a:solidFill>
                <a:latin typeface="Comic Sans MS" panose="030F0702030302020204" pitchFamily="66" charset="0"/>
                <a:cs typeface="Tahoma"/>
              </a:rPr>
              <a:t>the </a:t>
            </a:r>
            <a:r>
              <a:rPr sz="2800" spc="10" dirty="0">
                <a:solidFill>
                  <a:srgbClr val="FF0000"/>
                </a:solidFill>
                <a:latin typeface="Comic Sans MS" panose="030F0702030302020204" pitchFamily="66" charset="0"/>
                <a:cs typeface="Tahoma"/>
              </a:rPr>
              <a:t>ventricles </a:t>
            </a:r>
            <a:r>
              <a:rPr sz="2800" spc="15" dirty="0">
                <a:solidFill>
                  <a:srgbClr val="FF0000"/>
                </a:solidFill>
                <a:latin typeface="Comic Sans MS" panose="030F0702030302020204" pitchFamily="66" charset="0"/>
                <a:cs typeface="Tahoma"/>
              </a:rPr>
              <a:t> </a:t>
            </a:r>
            <a:r>
              <a:rPr sz="2800" spc="20" dirty="0">
                <a:solidFill>
                  <a:srgbClr val="FF0000"/>
                </a:solidFill>
                <a:latin typeface="Comic Sans MS" panose="030F0702030302020204" pitchFamily="66" charset="0"/>
                <a:cs typeface="Tahoma"/>
              </a:rPr>
              <a:t>before</a:t>
            </a:r>
            <a:r>
              <a:rPr sz="2800" spc="-155" dirty="0">
                <a:solidFill>
                  <a:srgbClr val="FF0000"/>
                </a:solidFill>
                <a:latin typeface="Comic Sans MS" panose="030F0702030302020204" pitchFamily="66" charset="0"/>
                <a:cs typeface="Tahoma"/>
              </a:rPr>
              <a:t> </a:t>
            </a:r>
            <a:r>
              <a:rPr sz="2800" spc="10" dirty="0">
                <a:solidFill>
                  <a:srgbClr val="FF0000"/>
                </a:solidFill>
                <a:latin typeface="Comic Sans MS" panose="030F0702030302020204" pitchFamily="66" charset="0"/>
                <a:cs typeface="Tahoma"/>
              </a:rPr>
              <a:t>ventricular</a:t>
            </a:r>
            <a:r>
              <a:rPr sz="2800" spc="-140" dirty="0">
                <a:solidFill>
                  <a:srgbClr val="FF0000"/>
                </a:solidFill>
                <a:latin typeface="Comic Sans MS" panose="030F0702030302020204" pitchFamily="66" charset="0"/>
                <a:cs typeface="Tahoma"/>
              </a:rPr>
              <a:t> </a:t>
            </a:r>
            <a:r>
              <a:rPr sz="2800" spc="5" dirty="0">
                <a:solidFill>
                  <a:srgbClr val="FF0000"/>
                </a:solidFill>
                <a:latin typeface="Comic Sans MS" panose="030F0702030302020204" pitchFamily="66" charset="0"/>
                <a:cs typeface="Tahoma"/>
              </a:rPr>
              <a:t>contraction</a:t>
            </a:r>
            <a:r>
              <a:rPr sz="2800" spc="-170" dirty="0">
                <a:solidFill>
                  <a:srgbClr val="FF0000"/>
                </a:solidFill>
                <a:latin typeface="Comic Sans MS" panose="030F0702030302020204" pitchFamily="66" charset="0"/>
                <a:cs typeface="Tahoma"/>
              </a:rPr>
              <a:t> </a:t>
            </a:r>
            <a:r>
              <a:rPr sz="2800" spc="15" dirty="0">
                <a:solidFill>
                  <a:srgbClr val="FF0000"/>
                </a:solidFill>
                <a:latin typeface="Comic Sans MS" panose="030F0702030302020204" pitchFamily="66" charset="0"/>
                <a:cs typeface="Tahoma"/>
              </a:rPr>
              <a:t>begins.</a:t>
            </a:r>
            <a:endParaRPr sz="2800" dirty="0">
              <a:latin typeface="Comic Sans MS" panose="030F0702030302020204" pitchFamily="66" charset="0"/>
              <a:cs typeface="Tahoma"/>
            </a:endParaRPr>
          </a:p>
          <a:p>
            <a:pPr marL="355600" marR="1148080" indent="-343535">
              <a:lnSpc>
                <a:spcPts val="3829"/>
              </a:lnSpc>
              <a:spcBef>
                <a:spcPts val="915"/>
              </a:spcBef>
              <a:buClr>
                <a:srgbClr val="3333CC"/>
              </a:buClr>
              <a:buSzPct val="60937"/>
              <a:buFont typeface="Arial MT"/>
              <a:buChar char="•"/>
              <a:tabLst>
                <a:tab pos="355600" algn="l"/>
                <a:tab pos="356235" algn="l"/>
              </a:tabLst>
            </a:pPr>
            <a:r>
              <a:rPr sz="2800" dirty="0">
                <a:latin typeface="Comic Sans MS" panose="030F0702030302020204" pitchFamily="66" charset="0"/>
                <a:cs typeface="Tahoma"/>
              </a:rPr>
              <a:t>T</a:t>
            </a:r>
            <a:r>
              <a:rPr sz="2800" spc="10" dirty="0">
                <a:latin typeface="Comic Sans MS" panose="030F0702030302020204" pitchFamily="66" charset="0"/>
                <a:cs typeface="Tahoma"/>
              </a:rPr>
              <a:t>his</a:t>
            </a:r>
            <a:r>
              <a:rPr sz="2800" spc="-30" dirty="0">
                <a:latin typeface="Comic Sans MS" panose="030F0702030302020204" pitchFamily="66" charset="0"/>
                <a:cs typeface="Tahoma"/>
              </a:rPr>
              <a:t> </a:t>
            </a:r>
            <a:r>
              <a:rPr sz="2800" spc="10" dirty="0">
                <a:latin typeface="Comic Sans MS" panose="030F0702030302020204" pitchFamily="66" charset="0"/>
                <a:cs typeface="Tahoma"/>
              </a:rPr>
              <a:t>i</a:t>
            </a:r>
            <a:r>
              <a:rPr sz="2800" spc="15" dirty="0">
                <a:latin typeface="Comic Sans MS" panose="030F0702030302020204" pitchFamily="66" charset="0"/>
                <a:cs typeface="Tahoma"/>
              </a:rPr>
              <a:t>nc</a:t>
            </a:r>
            <a:r>
              <a:rPr sz="2800" spc="50" dirty="0">
                <a:latin typeface="Comic Sans MS" panose="030F0702030302020204" pitchFamily="66" charset="0"/>
                <a:cs typeface="Tahoma"/>
              </a:rPr>
              <a:t>r</a:t>
            </a:r>
            <a:r>
              <a:rPr sz="2800" spc="35" dirty="0">
                <a:latin typeface="Comic Sans MS" panose="030F0702030302020204" pitchFamily="66" charset="0"/>
                <a:cs typeface="Tahoma"/>
              </a:rPr>
              <a:t>e</a:t>
            </a:r>
            <a:r>
              <a:rPr sz="2800" spc="40" dirty="0">
                <a:latin typeface="Comic Sans MS" panose="030F0702030302020204" pitchFamily="66" charset="0"/>
                <a:cs typeface="Tahoma"/>
              </a:rPr>
              <a:t>a</a:t>
            </a:r>
            <a:r>
              <a:rPr sz="2800" spc="-10" dirty="0">
                <a:latin typeface="Comic Sans MS" panose="030F0702030302020204" pitchFamily="66" charset="0"/>
                <a:cs typeface="Tahoma"/>
              </a:rPr>
              <a:t>s</a:t>
            </a:r>
            <a:r>
              <a:rPr sz="2800" spc="35" dirty="0">
                <a:latin typeface="Comic Sans MS" panose="030F0702030302020204" pitchFamily="66" charset="0"/>
                <a:cs typeface="Tahoma"/>
              </a:rPr>
              <a:t>e</a:t>
            </a:r>
            <a:r>
              <a:rPr sz="2800" spc="10" dirty="0">
                <a:latin typeface="Comic Sans MS" panose="030F0702030302020204" pitchFamily="66" charset="0"/>
                <a:cs typeface="Tahoma"/>
              </a:rPr>
              <a:t>s</a:t>
            </a:r>
            <a:r>
              <a:rPr sz="2800" spc="-270" dirty="0">
                <a:latin typeface="Comic Sans MS" panose="030F0702030302020204" pitchFamily="66" charset="0"/>
                <a:cs typeface="Tahoma"/>
              </a:rPr>
              <a:t> </a:t>
            </a:r>
            <a:r>
              <a:rPr sz="2800" spc="-25" dirty="0">
                <a:latin typeface="Comic Sans MS" panose="030F0702030302020204" pitchFamily="66" charset="0"/>
                <a:cs typeface="Tahoma"/>
              </a:rPr>
              <a:t>t</a:t>
            </a:r>
            <a:r>
              <a:rPr sz="2800" spc="15" dirty="0">
                <a:latin typeface="Comic Sans MS" panose="030F0702030302020204" pitchFamily="66" charset="0"/>
                <a:cs typeface="Tahoma"/>
              </a:rPr>
              <a:t>he</a:t>
            </a:r>
            <a:r>
              <a:rPr sz="2800" spc="-5" dirty="0">
                <a:latin typeface="Comic Sans MS" panose="030F0702030302020204" pitchFamily="66" charset="0"/>
                <a:cs typeface="Tahoma"/>
              </a:rPr>
              <a:t> </a:t>
            </a:r>
            <a:r>
              <a:rPr sz="2800" spc="35" dirty="0">
                <a:latin typeface="Comic Sans MS" panose="030F0702030302020204" pitchFamily="66" charset="0"/>
                <a:cs typeface="Tahoma"/>
              </a:rPr>
              <a:t>e</a:t>
            </a:r>
            <a:r>
              <a:rPr sz="2800" spc="20" dirty="0">
                <a:latin typeface="Comic Sans MS" panose="030F0702030302020204" pitchFamily="66" charset="0"/>
                <a:cs typeface="Tahoma"/>
              </a:rPr>
              <a:t>ff</a:t>
            </a:r>
            <a:r>
              <a:rPr sz="2800" spc="10" dirty="0">
                <a:latin typeface="Comic Sans MS" panose="030F0702030302020204" pitchFamily="66" charset="0"/>
                <a:cs typeface="Tahoma"/>
              </a:rPr>
              <a:t>ici</a:t>
            </a:r>
            <a:r>
              <a:rPr sz="2800" spc="35" dirty="0">
                <a:latin typeface="Comic Sans MS" panose="030F0702030302020204" pitchFamily="66" charset="0"/>
                <a:cs typeface="Tahoma"/>
              </a:rPr>
              <a:t>e</a:t>
            </a:r>
            <a:r>
              <a:rPr sz="2800" spc="15" dirty="0">
                <a:latin typeface="Comic Sans MS" panose="030F0702030302020204" pitchFamily="66" charset="0"/>
                <a:cs typeface="Tahoma"/>
              </a:rPr>
              <a:t>ncy</a:t>
            </a:r>
            <a:r>
              <a:rPr sz="2800" spc="-204" dirty="0">
                <a:latin typeface="Comic Sans MS" panose="030F0702030302020204" pitchFamily="66" charset="0"/>
                <a:cs typeface="Tahoma"/>
              </a:rPr>
              <a:t> </a:t>
            </a:r>
            <a:r>
              <a:rPr sz="2800" spc="-15" dirty="0">
                <a:latin typeface="Comic Sans MS" panose="030F0702030302020204" pitchFamily="66" charset="0"/>
                <a:cs typeface="Tahoma"/>
              </a:rPr>
              <a:t>o</a:t>
            </a:r>
            <a:r>
              <a:rPr sz="2800" spc="5" dirty="0">
                <a:latin typeface="Comic Sans MS" panose="030F0702030302020204" pitchFamily="66" charset="0"/>
                <a:cs typeface="Tahoma"/>
              </a:rPr>
              <a:t>f</a:t>
            </a:r>
            <a:r>
              <a:rPr sz="2800" spc="-10" dirty="0">
                <a:latin typeface="Comic Sans MS" panose="030F0702030302020204" pitchFamily="66" charset="0"/>
                <a:cs typeface="Tahoma"/>
              </a:rPr>
              <a:t> </a:t>
            </a:r>
            <a:r>
              <a:rPr sz="2800" spc="-25" dirty="0">
                <a:latin typeface="Comic Sans MS" panose="030F0702030302020204" pitchFamily="66" charset="0"/>
                <a:cs typeface="Tahoma"/>
              </a:rPr>
              <a:t>t</a:t>
            </a:r>
            <a:r>
              <a:rPr sz="2800" spc="10" dirty="0">
                <a:latin typeface="Comic Sans MS" panose="030F0702030302020204" pitchFamily="66" charset="0"/>
                <a:cs typeface="Tahoma"/>
              </a:rPr>
              <a:t>he  </a:t>
            </a:r>
            <a:r>
              <a:rPr sz="2800" spc="15" dirty="0">
                <a:latin typeface="Comic Sans MS" panose="030F0702030302020204" pitchFamily="66" charset="0"/>
                <a:cs typeface="Tahoma"/>
              </a:rPr>
              <a:t>pumping</a:t>
            </a:r>
            <a:r>
              <a:rPr sz="2800" spc="-95" dirty="0">
                <a:latin typeface="Comic Sans MS" panose="030F0702030302020204" pitchFamily="66" charset="0"/>
                <a:cs typeface="Tahoma"/>
              </a:rPr>
              <a:t> </a:t>
            </a:r>
            <a:r>
              <a:rPr sz="2800" spc="5" dirty="0">
                <a:latin typeface="Comic Sans MS" panose="030F0702030302020204" pitchFamily="66" charset="0"/>
                <a:cs typeface="Tahoma"/>
              </a:rPr>
              <a:t>action</a:t>
            </a:r>
            <a:r>
              <a:rPr sz="2800" spc="-100" dirty="0">
                <a:latin typeface="Comic Sans MS" panose="030F0702030302020204" pitchFamily="66" charset="0"/>
                <a:cs typeface="Tahoma"/>
              </a:rPr>
              <a:t> </a:t>
            </a:r>
            <a:r>
              <a:rPr sz="2800" spc="-5" dirty="0">
                <a:latin typeface="Comic Sans MS" panose="030F0702030302020204" pitchFamily="66" charset="0"/>
                <a:cs typeface="Tahoma"/>
              </a:rPr>
              <a:t>of</a:t>
            </a:r>
            <a:r>
              <a:rPr sz="2800" spc="-10" dirty="0">
                <a:latin typeface="Comic Sans MS" panose="030F0702030302020204" pitchFamily="66" charset="0"/>
                <a:cs typeface="Tahoma"/>
              </a:rPr>
              <a:t> </a:t>
            </a:r>
            <a:r>
              <a:rPr sz="2800" dirty="0">
                <a:latin typeface="Comic Sans MS" panose="030F0702030302020204" pitchFamily="66" charset="0"/>
                <a:cs typeface="Tahoma"/>
              </a:rPr>
              <a:t>the</a:t>
            </a:r>
            <a:r>
              <a:rPr sz="2800" spc="-10" dirty="0">
                <a:latin typeface="Comic Sans MS" panose="030F0702030302020204" pitchFamily="66" charset="0"/>
                <a:cs typeface="Tahoma"/>
              </a:rPr>
              <a:t> </a:t>
            </a:r>
            <a:r>
              <a:rPr sz="2800" spc="15" dirty="0">
                <a:latin typeface="Comic Sans MS" panose="030F0702030302020204" pitchFamily="66" charset="0"/>
                <a:cs typeface="Tahoma"/>
              </a:rPr>
              <a:t>heart.</a:t>
            </a:r>
            <a:endParaRPr sz="2800" dirty="0">
              <a:latin typeface="Comic Sans MS" panose="030F0702030302020204" pitchFamily="66" charset="0"/>
              <a:cs typeface="Tahoma"/>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8" name="Rectangle 6"/>
          <p:cNvSpPr>
            <a:spLocks noGrp="1" noRot="1" noChangeArrowheads="1"/>
          </p:cNvSpPr>
          <p:nvPr>
            <p:ph type="title"/>
          </p:nvPr>
        </p:nvSpPr>
        <p:spPr>
          <a:xfrm>
            <a:off x="0" y="0"/>
            <a:ext cx="9144000" cy="1219200"/>
          </a:xfrm>
          <a:noFill/>
        </p:spPr>
        <p:txBody>
          <a:bodyPr/>
          <a:lstStyle/>
          <a:p>
            <a:pPr eaLnBrk="1" hangingPunct="1">
              <a:defRPr/>
            </a:pPr>
            <a:r>
              <a:rPr lang="en-US" b="1" dirty="0" smtClean="0">
                <a:solidFill>
                  <a:schemeClr val="accent1"/>
                </a:solidFill>
              </a:rPr>
              <a:t>  Cardiac action potential</a:t>
            </a:r>
          </a:p>
        </p:txBody>
      </p:sp>
      <p:sp>
        <p:nvSpPr>
          <p:cNvPr id="259075" name="Rectangle 3"/>
          <p:cNvSpPr>
            <a:spLocks noGrp="1" noRot="1" noChangeArrowheads="1"/>
          </p:cNvSpPr>
          <p:nvPr>
            <p:ph idx="1"/>
          </p:nvPr>
        </p:nvSpPr>
        <p:spPr/>
        <p:txBody>
          <a:bodyPr/>
          <a:lstStyle/>
          <a:p>
            <a:pPr eaLnBrk="1" hangingPunct="1">
              <a:defRPr/>
            </a:pPr>
            <a:endParaRPr lang="en-US" smtClean="0"/>
          </a:p>
        </p:txBody>
      </p:sp>
      <p:pic>
        <p:nvPicPr>
          <p:cNvPr id="25603" name="Picture 5" descr="11-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1133475"/>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225255"/>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6" descr="باقة أزهار"/>
          <p:cNvSpPr>
            <a:spLocks noGrp="1" noRot="1" noChangeArrowheads="1"/>
          </p:cNvSpPr>
          <p:nvPr>
            <p:ph type="title"/>
          </p:nvPr>
        </p:nvSpPr>
        <p:spPr>
          <a:xfrm>
            <a:off x="1763688" y="476672"/>
            <a:ext cx="6660232" cy="1052736"/>
          </a:xfrm>
          <a:noFill/>
        </p:spPr>
        <p:txBody>
          <a:bodyPr/>
          <a:lstStyle/>
          <a:p>
            <a:r>
              <a:rPr lang="en-US" altLang="en-US" b="1" dirty="0" smtClean="0">
                <a:solidFill>
                  <a:schemeClr val="accent1"/>
                </a:solidFill>
                <a:cs typeface="Times New Roman" panose="02020603050405020304" pitchFamily="18" charset="0"/>
              </a:rPr>
              <a:t>AP in  A-V  node</a:t>
            </a:r>
          </a:p>
        </p:txBody>
      </p:sp>
      <p:sp>
        <p:nvSpPr>
          <p:cNvPr id="22531" name="Rectangle 3"/>
          <p:cNvSpPr>
            <a:spLocks noGrp="1" noRot="1" noChangeArrowheads="1"/>
          </p:cNvSpPr>
          <p:nvPr>
            <p:ph idx="1"/>
          </p:nvPr>
        </p:nvSpPr>
        <p:spPr bwMode="auto"/>
        <p:txBody>
          <a:bodyPr wrap="square" numCol="1" anchor="t" anchorCtr="0" compatLnSpc="1">
            <a:prstTxWarp prst="textNoShape">
              <a:avLst/>
            </a:prstTxWarp>
          </a:bodyPr>
          <a:lstStyle/>
          <a:p>
            <a:endParaRPr lang="en-US" altLang="en-US" smtClean="0">
              <a:cs typeface="Arial" pitchFamily="34" charset="0"/>
            </a:endParaRPr>
          </a:p>
        </p:txBody>
      </p:sp>
      <p:pic>
        <p:nvPicPr>
          <p:cNvPr id="22532" name="Picture 5" descr="phys6"/>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51520" y="1844824"/>
            <a:ext cx="8892480" cy="4962376"/>
          </a:xfrm>
          <a:prstGeom prst="rect">
            <a:avLst/>
          </a:prstGeom>
          <a:noFill/>
          <a:ln w="76200">
            <a:solidFill>
              <a:srgbClr val="FF3300"/>
            </a:solidFill>
            <a:miter lim="800000"/>
          </a:ln>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descr="باقة أزهار"/>
          <p:cNvSpPr>
            <a:spLocks noGrp="1" noRot="1" noChangeArrowheads="1"/>
          </p:cNvSpPr>
          <p:nvPr>
            <p:ph type="title"/>
          </p:nvPr>
        </p:nvSpPr>
        <p:spPr>
          <a:xfrm>
            <a:off x="1475656" y="332656"/>
            <a:ext cx="7488832" cy="1038944"/>
          </a:xfrm>
          <a:noFill/>
        </p:spPr>
        <p:txBody>
          <a:bodyPr/>
          <a:lstStyle/>
          <a:p>
            <a:r>
              <a:rPr lang="en-US" altLang="en-US" b="1" dirty="0" smtClean="0">
                <a:solidFill>
                  <a:schemeClr val="accent1"/>
                </a:solidFill>
                <a:cs typeface="Times New Roman" panose="02020603050405020304" pitchFamily="18" charset="0"/>
              </a:rPr>
              <a:t>Bundle branches :</a:t>
            </a:r>
          </a:p>
        </p:txBody>
      </p:sp>
      <p:pic>
        <p:nvPicPr>
          <p:cNvPr id="23555" name="Picture 4" descr="neuro-heart"/>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219200" y="1371600"/>
            <a:ext cx="6629400" cy="5486400"/>
          </a:xfrm>
          <a:noFill/>
          <a:ln>
            <a:solidFill>
              <a:srgbClr val="FF3300"/>
            </a:solidFill>
            <a:miter lim="800000"/>
          </a:ln>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descr="باقة أزهار"/>
          <p:cNvSpPr>
            <a:spLocks noGrp="1" noRot="1" noChangeArrowheads="1"/>
          </p:cNvSpPr>
          <p:nvPr>
            <p:ph type="title"/>
          </p:nvPr>
        </p:nvSpPr>
        <p:spPr>
          <a:xfrm>
            <a:off x="1688195" y="548680"/>
            <a:ext cx="7452320" cy="1196752"/>
          </a:xfrm>
          <a:noFill/>
        </p:spPr>
        <p:txBody>
          <a:bodyPr/>
          <a:lstStyle/>
          <a:p>
            <a:r>
              <a:rPr lang="en-US" altLang="en-US" b="1" dirty="0" smtClean="0">
                <a:solidFill>
                  <a:schemeClr val="accent1"/>
                </a:solidFill>
                <a:cs typeface="Times New Roman" panose="02020603050405020304" pitchFamily="18" charset="0"/>
              </a:rPr>
              <a:t>Bundle branches :</a:t>
            </a:r>
          </a:p>
        </p:txBody>
      </p:sp>
      <p:sp>
        <p:nvSpPr>
          <p:cNvPr id="24579" name="Rectangle 3"/>
          <p:cNvSpPr>
            <a:spLocks noGrp="1" noRot="1" noChangeArrowheads="1"/>
          </p:cNvSpPr>
          <p:nvPr>
            <p:ph idx="1"/>
          </p:nvPr>
        </p:nvSpPr>
        <p:spPr bwMode="auto">
          <a:xfrm>
            <a:off x="1688195" y="2133600"/>
            <a:ext cx="6844245" cy="4103712"/>
          </a:xfrm>
        </p:spPr>
        <p:txBody>
          <a:bodyPr wrap="square" numCol="1" anchor="t" anchorCtr="0" compatLnSpc="1">
            <a:prstTxWarp prst="textNoShape">
              <a:avLst/>
            </a:prstTxWarp>
            <a:noAutofit/>
          </a:bodyPr>
          <a:lstStyle/>
          <a:p>
            <a:r>
              <a:rPr lang="en-US" altLang="en-US" sz="2400" b="1" dirty="0" smtClean="0">
                <a:cs typeface="Arial" pitchFamily="34" charset="0"/>
              </a:rPr>
              <a:t>Impulse conduction between bundle branches to </a:t>
            </a:r>
            <a:r>
              <a:rPr lang="en-US" altLang="en-US" sz="2400" b="1" dirty="0" err="1" smtClean="0">
                <a:cs typeface="Arial" pitchFamily="34" charset="0"/>
              </a:rPr>
              <a:t>purkinje</a:t>
            </a:r>
            <a:r>
              <a:rPr lang="en-US" altLang="en-US" sz="2400" b="1" dirty="0" smtClean="0">
                <a:cs typeface="Arial" pitchFamily="34" charset="0"/>
              </a:rPr>
              <a:t> system: 0.03 sec</a:t>
            </a:r>
          </a:p>
          <a:p>
            <a:r>
              <a:rPr lang="en-US" altLang="en-US" sz="2400" b="1" dirty="0" smtClean="0">
                <a:solidFill>
                  <a:schemeClr val="hlink"/>
                </a:solidFill>
                <a:cs typeface="Arial" pitchFamily="34" charset="0"/>
              </a:rPr>
              <a:t>Endocardium  to epicardium (muscle):0.03 sec</a:t>
            </a:r>
          </a:p>
          <a:p>
            <a:r>
              <a:rPr lang="en-US" altLang="en-US" sz="2400" b="1" dirty="0" smtClean="0">
                <a:solidFill>
                  <a:schemeClr val="accent2"/>
                </a:solidFill>
                <a:cs typeface="Arial" pitchFamily="34" charset="0"/>
              </a:rPr>
              <a:t>Total from initial of ventricular septum muscle fiber:0.06 sec </a:t>
            </a:r>
            <a:r>
              <a:rPr lang="en-US" altLang="en-US" sz="2400" b="1" dirty="0" smtClean="0">
                <a:solidFill>
                  <a:srgbClr val="FF3300"/>
                </a:solidFill>
                <a:cs typeface="Arial" pitchFamily="34" charset="0"/>
              </a:rPr>
              <a:t>(synchronous contraction)</a:t>
            </a:r>
          </a:p>
          <a:p>
            <a:r>
              <a:rPr lang="en-US" altLang="en-US" sz="2400" b="1" dirty="0" smtClean="0">
                <a:solidFill>
                  <a:schemeClr val="accent1"/>
                </a:solidFill>
                <a:cs typeface="Arial" pitchFamily="34" charset="0"/>
              </a:rPr>
              <a:t>Total from SA node  to  epicardium surface </a:t>
            </a:r>
            <a:r>
              <a:rPr lang="en-US" altLang="en-US" sz="2400" b="1" dirty="0" smtClean="0">
                <a:cs typeface="Arial" pitchFamily="34" charset="0"/>
              </a:rPr>
              <a:t>: </a:t>
            </a:r>
            <a:r>
              <a:rPr lang="en-US" altLang="en-US" sz="2400" b="1" dirty="0" smtClean="0">
                <a:solidFill>
                  <a:srgbClr val="FF3300"/>
                </a:solidFill>
                <a:cs typeface="Arial" pitchFamily="34" charset="0"/>
              </a:rPr>
              <a:t>0.22 sec</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29766" y="647128"/>
            <a:ext cx="6814642" cy="1137876"/>
          </a:xfrm>
          <a:prstGeom prst="rect">
            <a:avLst/>
          </a:prstGeom>
        </p:spPr>
        <p:txBody>
          <a:bodyPr vert="horz" wrap="square" lIns="0" tIns="7620" rIns="0" bIns="0" rtlCol="0">
            <a:spAutoFit/>
          </a:bodyPr>
          <a:lstStyle/>
          <a:p>
            <a:pPr marL="12700" marR="5080">
              <a:lnSpc>
                <a:spcPct val="101699"/>
              </a:lnSpc>
              <a:spcBef>
                <a:spcPts val="60"/>
              </a:spcBef>
            </a:pPr>
            <a:r>
              <a:rPr b="1" spc="15" dirty="0">
                <a:latin typeface="Comic Sans MS" panose="030F0702030302020204" pitchFamily="66" charset="0"/>
                <a:cs typeface="Tahoma"/>
              </a:rPr>
              <a:t>RIGHT</a:t>
            </a:r>
            <a:r>
              <a:rPr b="1" spc="-85" dirty="0">
                <a:latin typeface="Comic Sans MS" panose="030F0702030302020204" pitchFamily="66" charset="0"/>
                <a:cs typeface="Tahoma"/>
              </a:rPr>
              <a:t> </a:t>
            </a:r>
            <a:r>
              <a:rPr b="1" spc="5" dirty="0">
                <a:latin typeface="Comic Sans MS" panose="030F0702030302020204" pitchFamily="66" charset="0"/>
                <a:cs typeface="Tahoma"/>
              </a:rPr>
              <a:t>AND</a:t>
            </a:r>
            <a:r>
              <a:rPr b="1" spc="-30" dirty="0">
                <a:latin typeface="Comic Sans MS" panose="030F0702030302020204" pitchFamily="66" charset="0"/>
                <a:cs typeface="Tahoma"/>
              </a:rPr>
              <a:t> </a:t>
            </a:r>
            <a:r>
              <a:rPr b="1" spc="10" dirty="0">
                <a:latin typeface="Comic Sans MS" panose="030F0702030302020204" pitchFamily="66" charset="0"/>
                <a:cs typeface="Tahoma"/>
              </a:rPr>
              <a:t>LEFT</a:t>
            </a:r>
            <a:r>
              <a:rPr b="1" spc="-80" dirty="0">
                <a:latin typeface="Comic Sans MS" panose="030F0702030302020204" pitchFamily="66" charset="0"/>
                <a:cs typeface="Tahoma"/>
              </a:rPr>
              <a:t> </a:t>
            </a:r>
            <a:r>
              <a:rPr b="1" spc="30" dirty="0">
                <a:latin typeface="Comic Sans MS" panose="030F0702030302020204" pitchFamily="66" charset="0"/>
                <a:cs typeface="Tahoma"/>
              </a:rPr>
              <a:t>BUNDLE </a:t>
            </a:r>
            <a:r>
              <a:rPr b="1" spc="-919" dirty="0">
                <a:latin typeface="Comic Sans MS" panose="030F0702030302020204" pitchFamily="66" charset="0"/>
                <a:cs typeface="Tahoma"/>
              </a:rPr>
              <a:t> </a:t>
            </a:r>
            <a:r>
              <a:rPr b="1" spc="10" dirty="0">
                <a:latin typeface="Comic Sans MS" panose="030F0702030302020204" pitchFamily="66" charset="0"/>
                <a:cs typeface="Tahoma"/>
              </a:rPr>
              <a:t>BRANCHES</a:t>
            </a:r>
          </a:p>
        </p:txBody>
      </p:sp>
      <p:sp>
        <p:nvSpPr>
          <p:cNvPr id="3" name="object 3"/>
          <p:cNvSpPr txBox="1"/>
          <p:nvPr/>
        </p:nvSpPr>
        <p:spPr>
          <a:xfrm>
            <a:off x="1259632" y="2492896"/>
            <a:ext cx="7384415" cy="3086229"/>
          </a:xfrm>
          <a:prstGeom prst="rect">
            <a:avLst/>
          </a:prstGeom>
        </p:spPr>
        <p:txBody>
          <a:bodyPr vert="horz" wrap="square" lIns="0" tIns="5715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55600" marR="147320" indent="-343535">
              <a:lnSpc>
                <a:spcPct val="90400"/>
              </a:lnSpc>
              <a:spcBef>
                <a:spcPts val="450"/>
              </a:spcBef>
              <a:buClr>
                <a:srgbClr val="3333CC"/>
              </a:buClr>
              <a:buSzPct val="60000"/>
              <a:buFont typeface="Arial MT"/>
              <a:buChar char="•"/>
              <a:tabLst>
                <a:tab pos="355600" algn="l"/>
                <a:tab pos="356235" algn="l"/>
              </a:tabLst>
            </a:pPr>
            <a:r>
              <a:rPr sz="2400" b="1" spc="-10" dirty="0">
                <a:latin typeface="Tahoma"/>
                <a:cs typeface="Tahoma"/>
              </a:rPr>
              <a:t>Bundle</a:t>
            </a:r>
            <a:r>
              <a:rPr sz="2400" b="1" spc="25" dirty="0">
                <a:latin typeface="Tahoma"/>
                <a:cs typeface="Tahoma"/>
              </a:rPr>
              <a:t> </a:t>
            </a:r>
            <a:r>
              <a:rPr sz="2400" b="1" spc="5" dirty="0">
                <a:latin typeface="Tahoma"/>
                <a:cs typeface="Tahoma"/>
              </a:rPr>
              <a:t>of</a:t>
            </a:r>
            <a:r>
              <a:rPr sz="2400" b="1" spc="-20" dirty="0">
                <a:latin typeface="Tahoma"/>
                <a:cs typeface="Tahoma"/>
              </a:rPr>
              <a:t> </a:t>
            </a:r>
            <a:r>
              <a:rPr sz="2400" b="1" spc="-5" dirty="0">
                <a:latin typeface="Tahoma"/>
                <a:cs typeface="Tahoma"/>
              </a:rPr>
              <a:t>His</a:t>
            </a:r>
            <a:r>
              <a:rPr sz="2400" b="1" spc="-35" dirty="0">
                <a:latin typeface="Tahoma"/>
                <a:cs typeface="Tahoma"/>
              </a:rPr>
              <a:t> </a:t>
            </a:r>
            <a:r>
              <a:rPr sz="2400" b="1" spc="-10" dirty="0">
                <a:latin typeface="Tahoma"/>
                <a:cs typeface="Tahoma"/>
              </a:rPr>
              <a:t>splits</a:t>
            </a:r>
            <a:r>
              <a:rPr sz="2400" b="1" spc="40" dirty="0">
                <a:latin typeface="Tahoma"/>
                <a:cs typeface="Tahoma"/>
              </a:rPr>
              <a:t> </a:t>
            </a:r>
            <a:r>
              <a:rPr sz="2400" b="1" spc="-20" dirty="0">
                <a:latin typeface="Tahoma"/>
                <a:cs typeface="Tahoma"/>
              </a:rPr>
              <a:t>into</a:t>
            </a:r>
            <a:r>
              <a:rPr sz="2400" b="1" spc="45" dirty="0">
                <a:latin typeface="Tahoma"/>
                <a:cs typeface="Tahoma"/>
              </a:rPr>
              <a:t> </a:t>
            </a:r>
            <a:r>
              <a:rPr sz="2400" b="1" spc="-5" dirty="0">
                <a:latin typeface="Tahoma"/>
                <a:cs typeface="Tahoma"/>
              </a:rPr>
              <a:t>two</a:t>
            </a:r>
            <a:r>
              <a:rPr sz="2400" b="1" spc="-20" dirty="0">
                <a:latin typeface="Tahoma"/>
                <a:cs typeface="Tahoma"/>
              </a:rPr>
              <a:t> </a:t>
            </a:r>
            <a:r>
              <a:rPr sz="2400" b="1" spc="-15" dirty="0">
                <a:latin typeface="Tahoma"/>
                <a:cs typeface="Tahoma"/>
              </a:rPr>
              <a:t>branches </a:t>
            </a:r>
            <a:r>
              <a:rPr sz="2400" b="1" spc="-10" dirty="0">
                <a:latin typeface="Tahoma"/>
                <a:cs typeface="Tahoma"/>
              </a:rPr>
              <a:t> which</a:t>
            </a:r>
            <a:r>
              <a:rPr sz="2400" b="1" spc="5" dirty="0">
                <a:latin typeface="Tahoma"/>
                <a:cs typeface="Tahoma"/>
              </a:rPr>
              <a:t> </a:t>
            </a:r>
            <a:r>
              <a:rPr sz="2400" b="1" spc="-10" dirty="0">
                <a:latin typeface="Tahoma"/>
                <a:cs typeface="Tahoma"/>
              </a:rPr>
              <a:t>are</a:t>
            </a:r>
            <a:r>
              <a:rPr sz="2400" b="1" spc="25" dirty="0">
                <a:latin typeface="Tahoma"/>
                <a:cs typeface="Tahoma"/>
              </a:rPr>
              <a:t> </a:t>
            </a:r>
            <a:r>
              <a:rPr sz="2400" b="1" spc="-10" dirty="0">
                <a:latin typeface="Tahoma"/>
                <a:cs typeface="Tahoma"/>
              </a:rPr>
              <a:t>called</a:t>
            </a:r>
            <a:r>
              <a:rPr sz="2400" b="1" spc="95" dirty="0">
                <a:latin typeface="Tahoma"/>
                <a:cs typeface="Tahoma"/>
              </a:rPr>
              <a:t> </a:t>
            </a:r>
            <a:r>
              <a:rPr sz="2400" b="1" spc="-15" dirty="0">
                <a:latin typeface="Tahoma"/>
                <a:cs typeface="Tahoma"/>
              </a:rPr>
              <a:t>right</a:t>
            </a:r>
            <a:r>
              <a:rPr sz="2400" b="1" spc="75" dirty="0">
                <a:latin typeface="Tahoma"/>
                <a:cs typeface="Tahoma"/>
              </a:rPr>
              <a:t> </a:t>
            </a:r>
            <a:r>
              <a:rPr sz="2400" b="1" spc="-10" dirty="0">
                <a:latin typeface="Tahoma"/>
                <a:cs typeface="Tahoma"/>
              </a:rPr>
              <a:t>and</a:t>
            </a:r>
            <a:r>
              <a:rPr sz="2400" b="1" spc="25" dirty="0">
                <a:latin typeface="Tahoma"/>
                <a:cs typeface="Tahoma"/>
              </a:rPr>
              <a:t> </a:t>
            </a:r>
            <a:r>
              <a:rPr sz="2400" b="1" spc="-5" dirty="0">
                <a:latin typeface="Tahoma"/>
                <a:cs typeface="Tahoma"/>
              </a:rPr>
              <a:t>left</a:t>
            </a:r>
            <a:r>
              <a:rPr sz="2400" b="1" spc="-70" dirty="0">
                <a:latin typeface="Tahoma"/>
                <a:cs typeface="Tahoma"/>
              </a:rPr>
              <a:t> </a:t>
            </a:r>
            <a:r>
              <a:rPr sz="2400" b="1" spc="-15" dirty="0">
                <a:latin typeface="Tahoma"/>
                <a:cs typeface="Tahoma"/>
              </a:rPr>
              <a:t>bundle </a:t>
            </a:r>
            <a:r>
              <a:rPr sz="2400" b="1" spc="-10" dirty="0">
                <a:latin typeface="Tahoma"/>
                <a:cs typeface="Tahoma"/>
              </a:rPr>
              <a:t> </a:t>
            </a:r>
            <a:r>
              <a:rPr sz="2400" b="1" spc="-15" dirty="0">
                <a:latin typeface="Tahoma"/>
                <a:cs typeface="Tahoma"/>
              </a:rPr>
              <a:t>branches</a:t>
            </a:r>
            <a:r>
              <a:rPr sz="2400" b="1" spc="105" dirty="0">
                <a:latin typeface="Tahoma"/>
                <a:cs typeface="Tahoma"/>
              </a:rPr>
              <a:t> </a:t>
            </a:r>
            <a:r>
              <a:rPr sz="2400" b="1" spc="-10" dirty="0">
                <a:latin typeface="Tahoma"/>
                <a:cs typeface="Tahoma"/>
              </a:rPr>
              <a:t>present</a:t>
            </a:r>
            <a:r>
              <a:rPr sz="2400" b="1" spc="-5" dirty="0">
                <a:latin typeface="Tahoma"/>
                <a:cs typeface="Tahoma"/>
              </a:rPr>
              <a:t> </a:t>
            </a:r>
            <a:r>
              <a:rPr sz="2400" b="1" spc="10" dirty="0">
                <a:latin typeface="Tahoma"/>
                <a:cs typeface="Tahoma"/>
              </a:rPr>
              <a:t>on</a:t>
            </a:r>
            <a:r>
              <a:rPr sz="2400" b="1" dirty="0">
                <a:latin typeface="Tahoma"/>
                <a:cs typeface="Tahoma"/>
              </a:rPr>
              <a:t> </a:t>
            </a:r>
            <a:r>
              <a:rPr sz="2400" b="1" spc="-20" dirty="0">
                <a:latin typeface="Tahoma"/>
                <a:cs typeface="Tahoma"/>
              </a:rPr>
              <a:t>the</a:t>
            </a:r>
            <a:r>
              <a:rPr sz="2400" b="1" spc="20" dirty="0">
                <a:latin typeface="Tahoma"/>
                <a:cs typeface="Tahoma"/>
              </a:rPr>
              <a:t> </a:t>
            </a:r>
            <a:r>
              <a:rPr sz="2400" b="1" spc="-15" dirty="0">
                <a:latin typeface="Tahoma"/>
                <a:cs typeface="Tahoma"/>
              </a:rPr>
              <a:t>respective</a:t>
            </a:r>
            <a:r>
              <a:rPr sz="2400" b="1" spc="100" dirty="0">
                <a:latin typeface="Tahoma"/>
                <a:cs typeface="Tahoma"/>
              </a:rPr>
              <a:t> </a:t>
            </a:r>
            <a:r>
              <a:rPr sz="2400" b="1" spc="-5" dirty="0">
                <a:latin typeface="Tahoma"/>
                <a:cs typeface="Tahoma"/>
              </a:rPr>
              <a:t>sides </a:t>
            </a:r>
            <a:r>
              <a:rPr sz="2400" b="1" spc="-919" dirty="0">
                <a:latin typeface="Tahoma"/>
                <a:cs typeface="Tahoma"/>
              </a:rPr>
              <a:t> </a:t>
            </a:r>
            <a:r>
              <a:rPr sz="2400" b="1" spc="5" dirty="0">
                <a:latin typeface="Tahoma"/>
                <a:cs typeface="Tahoma"/>
              </a:rPr>
              <a:t>of</a:t>
            </a:r>
            <a:r>
              <a:rPr sz="2400" b="1" spc="-20" dirty="0">
                <a:latin typeface="Tahoma"/>
                <a:cs typeface="Tahoma"/>
              </a:rPr>
              <a:t> the</a:t>
            </a:r>
            <a:r>
              <a:rPr sz="2400" b="1" spc="30" dirty="0">
                <a:latin typeface="Tahoma"/>
                <a:cs typeface="Tahoma"/>
              </a:rPr>
              <a:t> </a:t>
            </a:r>
            <a:r>
              <a:rPr sz="2400" b="1" spc="-15" dirty="0">
                <a:latin typeface="Tahoma"/>
                <a:cs typeface="Tahoma"/>
              </a:rPr>
              <a:t>ventricular</a:t>
            </a:r>
            <a:r>
              <a:rPr sz="2400" b="1" spc="155" dirty="0">
                <a:latin typeface="Tahoma"/>
                <a:cs typeface="Tahoma"/>
              </a:rPr>
              <a:t> </a:t>
            </a:r>
            <a:r>
              <a:rPr sz="2400" b="1" spc="-10" dirty="0">
                <a:latin typeface="Tahoma"/>
                <a:cs typeface="Tahoma"/>
              </a:rPr>
              <a:t>septum.</a:t>
            </a:r>
            <a:endParaRPr sz="2400" b="1" dirty="0">
              <a:latin typeface="Tahoma"/>
              <a:cs typeface="Tahoma"/>
            </a:endParaRPr>
          </a:p>
          <a:p>
            <a:pPr>
              <a:lnSpc>
                <a:spcPct val="100000"/>
              </a:lnSpc>
              <a:spcBef>
                <a:spcPts val="45"/>
              </a:spcBef>
              <a:buClr>
                <a:srgbClr val="3333CC"/>
              </a:buClr>
              <a:buFont typeface="Arial MT"/>
              <a:buChar char="•"/>
            </a:pPr>
            <a:endParaRPr sz="2400" b="1" dirty="0">
              <a:latin typeface="Tahoma"/>
              <a:cs typeface="Tahoma"/>
            </a:endParaRPr>
          </a:p>
          <a:p>
            <a:pPr marL="355600" marR="5080" indent="-343535">
              <a:lnSpc>
                <a:spcPct val="90400"/>
              </a:lnSpc>
              <a:buClr>
                <a:srgbClr val="3333CC"/>
              </a:buClr>
              <a:buSzPct val="60000"/>
              <a:buFont typeface="Arial MT"/>
              <a:buChar char="•"/>
              <a:tabLst>
                <a:tab pos="469900" algn="l"/>
                <a:tab pos="470534" algn="l"/>
              </a:tabLst>
            </a:pPr>
            <a:r>
              <a:rPr sz="2400" b="1" dirty="0"/>
              <a:t>	</a:t>
            </a:r>
            <a:r>
              <a:rPr sz="2400" b="1" spc="-5" dirty="0">
                <a:latin typeface="Tahoma"/>
                <a:cs typeface="Tahoma"/>
              </a:rPr>
              <a:t>From</a:t>
            </a:r>
            <a:r>
              <a:rPr sz="2400" b="1" spc="-25" dirty="0">
                <a:latin typeface="Tahoma"/>
                <a:cs typeface="Tahoma"/>
              </a:rPr>
              <a:t> </a:t>
            </a:r>
            <a:r>
              <a:rPr sz="2400" b="1" spc="-20" dirty="0">
                <a:latin typeface="Tahoma"/>
                <a:cs typeface="Tahoma"/>
              </a:rPr>
              <a:t>the</a:t>
            </a:r>
            <a:r>
              <a:rPr sz="2400" b="1" spc="95" dirty="0">
                <a:latin typeface="Tahoma"/>
                <a:cs typeface="Tahoma"/>
              </a:rPr>
              <a:t> </a:t>
            </a:r>
            <a:r>
              <a:rPr sz="2400" b="1" spc="-10" dirty="0">
                <a:latin typeface="Tahoma"/>
                <a:cs typeface="Tahoma"/>
              </a:rPr>
              <a:t>time</a:t>
            </a:r>
            <a:r>
              <a:rPr sz="2400" b="1" spc="-50" dirty="0">
                <a:latin typeface="Tahoma"/>
                <a:cs typeface="Tahoma"/>
              </a:rPr>
              <a:t> </a:t>
            </a:r>
            <a:r>
              <a:rPr sz="2400" b="1" spc="-20" dirty="0">
                <a:latin typeface="Tahoma"/>
                <a:cs typeface="Tahoma"/>
              </a:rPr>
              <a:t>the</a:t>
            </a:r>
            <a:r>
              <a:rPr sz="2400" b="1" spc="20" dirty="0">
                <a:latin typeface="Tahoma"/>
                <a:cs typeface="Tahoma"/>
              </a:rPr>
              <a:t> </a:t>
            </a:r>
            <a:r>
              <a:rPr sz="2400" b="1" spc="-15" dirty="0">
                <a:latin typeface="Tahoma"/>
                <a:cs typeface="Tahoma"/>
              </a:rPr>
              <a:t>cardiac</a:t>
            </a:r>
            <a:r>
              <a:rPr sz="2400" b="1" spc="135" dirty="0">
                <a:latin typeface="Tahoma"/>
                <a:cs typeface="Tahoma"/>
              </a:rPr>
              <a:t> </a:t>
            </a:r>
            <a:r>
              <a:rPr sz="2400" b="1" spc="-5" dirty="0">
                <a:latin typeface="Tahoma"/>
                <a:cs typeface="Tahoma"/>
              </a:rPr>
              <a:t>impulse</a:t>
            </a:r>
            <a:r>
              <a:rPr sz="2400" b="1" spc="-50" dirty="0">
                <a:latin typeface="Tahoma"/>
                <a:cs typeface="Tahoma"/>
              </a:rPr>
              <a:t> </a:t>
            </a:r>
            <a:r>
              <a:rPr sz="2400" b="1" spc="-20" dirty="0">
                <a:latin typeface="Tahoma"/>
                <a:cs typeface="Tahoma"/>
              </a:rPr>
              <a:t>enters </a:t>
            </a:r>
            <a:r>
              <a:rPr sz="2400" b="1" spc="-925" dirty="0">
                <a:latin typeface="Tahoma"/>
                <a:cs typeface="Tahoma"/>
              </a:rPr>
              <a:t> </a:t>
            </a:r>
            <a:r>
              <a:rPr sz="2400" b="1" spc="-20" dirty="0">
                <a:latin typeface="Tahoma"/>
                <a:cs typeface="Tahoma"/>
              </a:rPr>
              <a:t>the</a:t>
            </a:r>
            <a:r>
              <a:rPr sz="2400" b="1" spc="25" dirty="0">
                <a:latin typeface="Tahoma"/>
                <a:cs typeface="Tahoma"/>
              </a:rPr>
              <a:t> </a:t>
            </a:r>
            <a:r>
              <a:rPr sz="2400" b="1" spc="-15" dirty="0">
                <a:latin typeface="Tahoma"/>
                <a:cs typeface="Tahoma"/>
              </a:rPr>
              <a:t>bundle</a:t>
            </a:r>
            <a:r>
              <a:rPr sz="2400" b="1" spc="105" dirty="0">
                <a:latin typeface="Tahoma"/>
                <a:cs typeface="Tahoma"/>
              </a:rPr>
              <a:t> </a:t>
            </a:r>
            <a:r>
              <a:rPr sz="2400" b="1" spc="-15" dirty="0">
                <a:latin typeface="Tahoma"/>
                <a:cs typeface="Tahoma"/>
              </a:rPr>
              <a:t>branches</a:t>
            </a:r>
            <a:r>
              <a:rPr sz="2400" b="1" spc="110" dirty="0">
                <a:latin typeface="Tahoma"/>
                <a:cs typeface="Tahoma"/>
              </a:rPr>
              <a:t> </a:t>
            </a:r>
            <a:r>
              <a:rPr sz="2400" b="1" spc="-20" dirty="0">
                <a:latin typeface="Tahoma"/>
                <a:cs typeface="Tahoma"/>
              </a:rPr>
              <a:t>until</a:t>
            </a:r>
            <a:r>
              <a:rPr sz="2400" b="1" spc="95" dirty="0">
                <a:latin typeface="Tahoma"/>
                <a:cs typeface="Tahoma"/>
              </a:rPr>
              <a:t> </a:t>
            </a:r>
            <a:r>
              <a:rPr sz="2400" b="1" spc="-10" dirty="0">
                <a:latin typeface="Tahoma"/>
                <a:cs typeface="Tahoma"/>
              </a:rPr>
              <a:t>it</a:t>
            </a:r>
            <a:r>
              <a:rPr sz="2400" b="1" spc="5" dirty="0">
                <a:latin typeface="Tahoma"/>
                <a:cs typeface="Tahoma"/>
              </a:rPr>
              <a:t> </a:t>
            </a:r>
            <a:r>
              <a:rPr sz="2400" b="1" spc="-15" dirty="0">
                <a:latin typeface="Tahoma"/>
                <a:cs typeface="Tahoma"/>
              </a:rPr>
              <a:t>reaches</a:t>
            </a:r>
            <a:r>
              <a:rPr sz="2400" b="1" spc="40" dirty="0">
                <a:latin typeface="Tahoma"/>
                <a:cs typeface="Tahoma"/>
              </a:rPr>
              <a:t> </a:t>
            </a:r>
            <a:r>
              <a:rPr sz="2400" b="1" spc="-20" dirty="0">
                <a:latin typeface="Tahoma"/>
                <a:cs typeface="Tahoma"/>
              </a:rPr>
              <a:t>the </a:t>
            </a:r>
            <a:r>
              <a:rPr sz="2400" b="1" spc="-15" dirty="0">
                <a:latin typeface="Tahoma"/>
                <a:cs typeface="Tahoma"/>
              </a:rPr>
              <a:t> </a:t>
            </a:r>
            <a:r>
              <a:rPr sz="2400" b="1" spc="-10" dirty="0">
                <a:latin typeface="Tahoma"/>
                <a:cs typeface="Tahoma"/>
              </a:rPr>
              <a:t>terminations</a:t>
            </a:r>
            <a:r>
              <a:rPr sz="2400" b="1" spc="110" dirty="0">
                <a:latin typeface="Tahoma"/>
                <a:cs typeface="Tahoma"/>
              </a:rPr>
              <a:t> </a:t>
            </a:r>
            <a:r>
              <a:rPr sz="2400" b="1" spc="5" dirty="0">
                <a:latin typeface="Tahoma"/>
                <a:cs typeface="Tahoma"/>
              </a:rPr>
              <a:t>of</a:t>
            </a:r>
            <a:r>
              <a:rPr sz="2400" b="1" spc="-95" dirty="0">
                <a:latin typeface="Tahoma"/>
                <a:cs typeface="Tahoma"/>
              </a:rPr>
              <a:t> </a:t>
            </a:r>
            <a:r>
              <a:rPr sz="2400" b="1" spc="-15" dirty="0">
                <a:latin typeface="Tahoma"/>
                <a:cs typeface="Tahoma"/>
              </a:rPr>
              <a:t>Purkinje</a:t>
            </a:r>
            <a:r>
              <a:rPr sz="2400" b="1" spc="95" dirty="0">
                <a:latin typeface="Tahoma"/>
                <a:cs typeface="Tahoma"/>
              </a:rPr>
              <a:t> </a:t>
            </a:r>
            <a:r>
              <a:rPr sz="2400" b="1" spc="-5" dirty="0">
                <a:latin typeface="Tahoma"/>
                <a:cs typeface="Tahoma"/>
              </a:rPr>
              <a:t>fibers</a:t>
            </a:r>
            <a:r>
              <a:rPr sz="2400" b="1" spc="40" dirty="0">
                <a:latin typeface="Tahoma"/>
                <a:cs typeface="Tahoma"/>
              </a:rPr>
              <a:t> </a:t>
            </a:r>
            <a:r>
              <a:rPr sz="2400" b="1" dirty="0">
                <a:latin typeface="Tahoma"/>
                <a:cs typeface="Tahoma"/>
              </a:rPr>
              <a:t>,</a:t>
            </a:r>
            <a:r>
              <a:rPr sz="2400" b="1" spc="20" dirty="0">
                <a:latin typeface="Tahoma"/>
                <a:cs typeface="Tahoma"/>
              </a:rPr>
              <a:t> </a:t>
            </a:r>
            <a:r>
              <a:rPr sz="2400" b="1" spc="-20" dirty="0">
                <a:latin typeface="Tahoma"/>
                <a:cs typeface="Tahoma"/>
              </a:rPr>
              <a:t>the</a:t>
            </a:r>
            <a:r>
              <a:rPr sz="2400" b="1" spc="25" dirty="0">
                <a:latin typeface="Tahoma"/>
                <a:cs typeface="Tahoma"/>
              </a:rPr>
              <a:t> </a:t>
            </a:r>
            <a:r>
              <a:rPr sz="2400" b="1" spc="-10" dirty="0">
                <a:latin typeface="Tahoma"/>
                <a:cs typeface="Tahoma"/>
              </a:rPr>
              <a:t>total </a:t>
            </a:r>
            <a:r>
              <a:rPr sz="2400" b="1" spc="-5" dirty="0">
                <a:latin typeface="Tahoma"/>
                <a:cs typeface="Tahoma"/>
              </a:rPr>
              <a:t> time</a:t>
            </a:r>
            <a:r>
              <a:rPr sz="2400" b="1" spc="25" dirty="0">
                <a:latin typeface="Tahoma"/>
                <a:cs typeface="Tahoma"/>
              </a:rPr>
              <a:t> </a:t>
            </a:r>
            <a:r>
              <a:rPr sz="2400" b="1" spc="-5" dirty="0">
                <a:latin typeface="Tahoma"/>
                <a:cs typeface="Tahoma"/>
              </a:rPr>
              <a:t>averages</a:t>
            </a:r>
            <a:r>
              <a:rPr sz="2400" b="1" spc="-35" dirty="0">
                <a:latin typeface="Tahoma"/>
                <a:cs typeface="Tahoma"/>
              </a:rPr>
              <a:t> </a:t>
            </a:r>
            <a:r>
              <a:rPr sz="2400" b="1" spc="-5" dirty="0">
                <a:latin typeface="Tahoma"/>
                <a:cs typeface="Tahoma"/>
              </a:rPr>
              <a:t>only</a:t>
            </a:r>
            <a:r>
              <a:rPr sz="2400" b="1" spc="35" dirty="0">
                <a:latin typeface="Tahoma"/>
                <a:cs typeface="Tahoma"/>
              </a:rPr>
              <a:t> </a:t>
            </a:r>
            <a:r>
              <a:rPr sz="2400" b="1" dirty="0">
                <a:latin typeface="Tahoma"/>
                <a:cs typeface="Tahoma"/>
              </a:rPr>
              <a:t>0.03</a:t>
            </a:r>
            <a:r>
              <a:rPr sz="2400" b="1" spc="-20" dirty="0">
                <a:latin typeface="Tahoma"/>
                <a:cs typeface="Tahoma"/>
              </a:rPr>
              <a:t> </a:t>
            </a:r>
            <a:r>
              <a:rPr sz="2400" b="1" spc="-10" dirty="0">
                <a:latin typeface="Tahoma"/>
                <a:cs typeface="Tahoma"/>
              </a:rPr>
              <a:t>sec.</a:t>
            </a:r>
            <a:endParaRPr sz="2400" b="1" dirty="0">
              <a:latin typeface="Tahoma"/>
              <a:cs typeface="Tahoma"/>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29882" y="2096706"/>
            <a:ext cx="8467090" cy="4719955"/>
          </a:xfrm>
          <a:prstGeom prst="rect">
            <a:avLst/>
          </a:prstGeom>
        </p:spPr>
        <p:txBody>
          <a:bodyPr vert="horz" wrap="square" lIns="0" tIns="2730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55600" marR="5080" indent="-343535">
              <a:lnSpc>
                <a:spcPts val="3229"/>
              </a:lnSpc>
              <a:spcBef>
                <a:spcPts val="215"/>
              </a:spcBef>
              <a:buClr>
                <a:srgbClr val="3333CC"/>
              </a:buClr>
              <a:buSzPct val="61111"/>
              <a:buFont typeface="Arial MT"/>
              <a:buChar char="•"/>
              <a:tabLst>
                <a:tab pos="355600" algn="l"/>
                <a:tab pos="356235" algn="l"/>
              </a:tabLst>
            </a:pPr>
            <a:r>
              <a:rPr sz="2700" spc="-5" dirty="0">
                <a:latin typeface="Tahoma"/>
                <a:cs typeface="Tahoma"/>
              </a:rPr>
              <a:t>Purkinje</a:t>
            </a:r>
            <a:r>
              <a:rPr sz="2700" spc="-10" dirty="0">
                <a:latin typeface="Tahoma"/>
                <a:cs typeface="Tahoma"/>
              </a:rPr>
              <a:t> fibers</a:t>
            </a:r>
            <a:r>
              <a:rPr sz="2700" spc="60" dirty="0">
                <a:latin typeface="Tahoma"/>
                <a:cs typeface="Tahoma"/>
              </a:rPr>
              <a:t> </a:t>
            </a:r>
            <a:r>
              <a:rPr sz="2700" dirty="0">
                <a:latin typeface="Tahoma"/>
                <a:cs typeface="Tahoma"/>
              </a:rPr>
              <a:t>are very</a:t>
            </a:r>
            <a:r>
              <a:rPr sz="2700" spc="65" dirty="0">
                <a:latin typeface="Tahoma"/>
                <a:cs typeface="Tahoma"/>
              </a:rPr>
              <a:t> </a:t>
            </a:r>
            <a:r>
              <a:rPr sz="2700" spc="-5" dirty="0">
                <a:latin typeface="Tahoma"/>
                <a:cs typeface="Tahoma"/>
              </a:rPr>
              <a:t>large </a:t>
            </a:r>
            <a:r>
              <a:rPr sz="2700" spc="-10" dirty="0">
                <a:latin typeface="Tahoma"/>
                <a:cs typeface="Tahoma"/>
              </a:rPr>
              <a:t>fibers</a:t>
            </a:r>
            <a:r>
              <a:rPr sz="2700" spc="60" dirty="0">
                <a:latin typeface="Tahoma"/>
                <a:cs typeface="Tahoma"/>
              </a:rPr>
              <a:t> </a:t>
            </a:r>
            <a:r>
              <a:rPr sz="2700" dirty="0">
                <a:latin typeface="Tahoma"/>
                <a:cs typeface="Tahoma"/>
              </a:rPr>
              <a:t>and</a:t>
            </a:r>
            <a:r>
              <a:rPr sz="2700" spc="-5" dirty="0">
                <a:latin typeface="Tahoma"/>
                <a:cs typeface="Tahoma"/>
              </a:rPr>
              <a:t> they</a:t>
            </a:r>
            <a:r>
              <a:rPr sz="2700" spc="-10" dirty="0">
                <a:latin typeface="Tahoma"/>
                <a:cs typeface="Tahoma"/>
              </a:rPr>
              <a:t> transmit </a:t>
            </a:r>
            <a:r>
              <a:rPr sz="2700" spc="-830" dirty="0">
                <a:latin typeface="Tahoma"/>
                <a:cs typeface="Tahoma"/>
              </a:rPr>
              <a:t> </a:t>
            </a:r>
            <a:r>
              <a:rPr sz="2700" spc="15" dirty="0">
                <a:latin typeface="Tahoma"/>
                <a:cs typeface="Tahoma"/>
              </a:rPr>
              <a:t>AP</a:t>
            </a:r>
            <a:r>
              <a:rPr sz="2700" spc="-10" dirty="0">
                <a:latin typeface="Tahoma"/>
                <a:cs typeface="Tahoma"/>
              </a:rPr>
              <a:t> </a:t>
            </a:r>
            <a:r>
              <a:rPr sz="2700" dirty="0">
                <a:solidFill>
                  <a:srgbClr val="FF0000"/>
                </a:solidFill>
                <a:latin typeface="Tahoma"/>
                <a:cs typeface="Tahoma"/>
              </a:rPr>
              <a:t>at</a:t>
            </a:r>
            <a:r>
              <a:rPr sz="2700" spc="-20" dirty="0">
                <a:solidFill>
                  <a:srgbClr val="FF0000"/>
                </a:solidFill>
                <a:latin typeface="Tahoma"/>
                <a:cs typeface="Tahoma"/>
              </a:rPr>
              <a:t> </a:t>
            </a:r>
            <a:r>
              <a:rPr sz="2700" dirty="0">
                <a:solidFill>
                  <a:srgbClr val="FF0000"/>
                </a:solidFill>
                <a:latin typeface="Tahoma"/>
                <a:cs typeface="Tahoma"/>
              </a:rPr>
              <a:t>a</a:t>
            </a:r>
            <a:r>
              <a:rPr sz="2700" spc="-15" dirty="0">
                <a:solidFill>
                  <a:srgbClr val="FF0000"/>
                </a:solidFill>
                <a:latin typeface="Tahoma"/>
                <a:cs typeface="Tahoma"/>
              </a:rPr>
              <a:t> </a:t>
            </a:r>
            <a:r>
              <a:rPr sz="2700" dirty="0">
                <a:solidFill>
                  <a:srgbClr val="FF0000"/>
                </a:solidFill>
                <a:latin typeface="Tahoma"/>
                <a:cs typeface="Tahoma"/>
              </a:rPr>
              <a:t>velocity</a:t>
            </a:r>
            <a:r>
              <a:rPr sz="2700" spc="-25" dirty="0">
                <a:solidFill>
                  <a:srgbClr val="FF0000"/>
                </a:solidFill>
                <a:latin typeface="Tahoma"/>
                <a:cs typeface="Tahoma"/>
              </a:rPr>
              <a:t> </a:t>
            </a:r>
            <a:r>
              <a:rPr sz="2700" spc="10" dirty="0">
                <a:solidFill>
                  <a:srgbClr val="FF0000"/>
                </a:solidFill>
                <a:latin typeface="Tahoma"/>
                <a:cs typeface="Tahoma"/>
              </a:rPr>
              <a:t>of</a:t>
            </a:r>
            <a:r>
              <a:rPr sz="2700" spc="-55" dirty="0">
                <a:solidFill>
                  <a:srgbClr val="FF0000"/>
                </a:solidFill>
                <a:latin typeface="Tahoma"/>
                <a:cs typeface="Tahoma"/>
              </a:rPr>
              <a:t> </a:t>
            </a:r>
            <a:r>
              <a:rPr sz="2700" spc="5" dirty="0">
                <a:solidFill>
                  <a:srgbClr val="FF0000"/>
                </a:solidFill>
                <a:latin typeface="Tahoma"/>
                <a:cs typeface="Tahoma"/>
              </a:rPr>
              <a:t>1.5 </a:t>
            </a:r>
            <a:r>
              <a:rPr sz="2700" spc="-5" dirty="0">
                <a:solidFill>
                  <a:srgbClr val="FF0000"/>
                </a:solidFill>
                <a:latin typeface="Tahoma"/>
                <a:cs typeface="Tahoma"/>
              </a:rPr>
              <a:t>to</a:t>
            </a:r>
            <a:r>
              <a:rPr sz="2700" spc="5" dirty="0">
                <a:solidFill>
                  <a:srgbClr val="FF0000"/>
                </a:solidFill>
                <a:latin typeface="Tahoma"/>
                <a:cs typeface="Tahoma"/>
              </a:rPr>
              <a:t> 4.0</a:t>
            </a:r>
            <a:r>
              <a:rPr sz="2700" spc="-75" dirty="0">
                <a:solidFill>
                  <a:srgbClr val="FF0000"/>
                </a:solidFill>
                <a:latin typeface="Tahoma"/>
                <a:cs typeface="Tahoma"/>
              </a:rPr>
              <a:t> </a:t>
            </a:r>
            <a:r>
              <a:rPr sz="2700" dirty="0">
                <a:solidFill>
                  <a:srgbClr val="FF0000"/>
                </a:solidFill>
                <a:latin typeface="Tahoma"/>
                <a:cs typeface="Tahoma"/>
              </a:rPr>
              <a:t>m/sec.</a:t>
            </a:r>
            <a:endParaRPr sz="2700" dirty="0">
              <a:latin typeface="Tahoma"/>
              <a:cs typeface="Tahoma"/>
            </a:endParaRPr>
          </a:p>
          <a:p>
            <a:pPr marL="355600" marR="94615" indent="-343535">
              <a:lnSpc>
                <a:spcPct val="100200"/>
              </a:lnSpc>
              <a:spcBef>
                <a:spcPts val="555"/>
              </a:spcBef>
              <a:buClr>
                <a:srgbClr val="3333CC"/>
              </a:buClr>
              <a:buSzPct val="61111"/>
              <a:buFont typeface="Arial MT"/>
              <a:buChar char="•"/>
              <a:tabLst>
                <a:tab pos="355600" algn="l"/>
                <a:tab pos="356235" algn="l"/>
              </a:tabLst>
            </a:pPr>
            <a:r>
              <a:rPr sz="2700" dirty="0">
                <a:latin typeface="Tahoma"/>
                <a:cs typeface="Tahoma"/>
              </a:rPr>
              <a:t>The </a:t>
            </a:r>
            <a:r>
              <a:rPr sz="2700" spc="-5" dirty="0">
                <a:latin typeface="Tahoma"/>
                <a:cs typeface="Tahoma"/>
              </a:rPr>
              <a:t>rapid transmission </a:t>
            </a:r>
            <a:r>
              <a:rPr sz="2700" spc="15" dirty="0">
                <a:latin typeface="Tahoma"/>
                <a:cs typeface="Tahoma"/>
              </a:rPr>
              <a:t>of </a:t>
            </a:r>
            <a:r>
              <a:rPr sz="2700" spc="5" dirty="0">
                <a:latin typeface="Tahoma"/>
                <a:cs typeface="Tahoma"/>
              </a:rPr>
              <a:t>action </a:t>
            </a:r>
            <a:r>
              <a:rPr sz="2700" dirty="0">
                <a:latin typeface="Tahoma"/>
                <a:cs typeface="Tahoma"/>
              </a:rPr>
              <a:t>potentials through </a:t>
            </a:r>
            <a:r>
              <a:rPr sz="2700" spc="5" dirty="0">
                <a:latin typeface="Tahoma"/>
                <a:cs typeface="Tahoma"/>
              </a:rPr>
              <a:t> </a:t>
            </a:r>
            <a:r>
              <a:rPr sz="2700" spc="-5" dirty="0">
                <a:latin typeface="Tahoma"/>
                <a:cs typeface="Tahoma"/>
              </a:rPr>
              <a:t>the</a:t>
            </a:r>
            <a:r>
              <a:rPr sz="2700" spc="-25" dirty="0">
                <a:latin typeface="Tahoma"/>
                <a:cs typeface="Tahoma"/>
              </a:rPr>
              <a:t> </a:t>
            </a:r>
            <a:r>
              <a:rPr sz="2700" spc="-5" dirty="0">
                <a:latin typeface="Tahoma"/>
                <a:cs typeface="Tahoma"/>
              </a:rPr>
              <a:t>Purkinje</a:t>
            </a:r>
            <a:r>
              <a:rPr sz="2700" spc="65" dirty="0">
                <a:latin typeface="Tahoma"/>
                <a:cs typeface="Tahoma"/>
              </a:rPr>
              <a:t> </a:t>
            </a:r>
            <a:r>
              <a:rPr sz="2700" spc="-10" dirty="0">
                <a:latin typeface="Tahoma"/>
                <a:cs typeface="Tahoma"/>
              </a:rPr>
              <a:t>fibers</a:t>
            </a:r>
            <a:r>
              <a:rPr sz="2700" spc="60" dirty="0">
                <a:latin typeface="Tahoma"/>
                <a:cs typeface="Tahoma"/>
              </a:rPr>
              <a:t> </a:t>
            </a:r>
            <a:r>
              <a:rPr sz="2700" spc="-10" dirty="0">
                <a:latin typeface="Tahoma"/>
                <a:cs typeface="Tahoma"/>
              </a:rPr>
              <a:t>is</a:t>
            </a:r>
            <a:r>
              <a:rPr sz="2700" spc="-20" dirty="0">
                <a:latin typeface="Tahoma"/>
                <a:cs typeface="Tahoma"/>
              </a:rPr>
              <a:t> </a:t>
            </a:r>
            <a:r>
              <a:rPr sz="2700" spc="-5" dirty="0">
                <a:latin typeface="Tahoma"/>
                <a:cs typeface="Tahoma"/>
              </a:rPr>
              <a:t>believed to</a:t>
            </a:r>
            <a:r>
              <a:rPr sz="2700" spc="15" dirty="0">
                <a:latin typeface="Tahoma"/>
                <a:cs typeface="Tahoma"/>
              </a:rPr>
              <a:t> </a:t>
            </a:r>
            <a:r>
              <a:rPr sz="2700" dirty="0">
                <a:latin typeface="Tahoma"/>
                <a:cs typeface="Tahoma"/>
              </a:rPr>
              <a:t>be</a:t>
            </a:r>
            <a:r>
              <a:rPr sz="2700" spc="-5" dirty="0">
                <a:latin typeface="Tahoma"/>
                <a:cs typeface="Tahoma"/>
              </a:rPr>
              <a:t> </a:t>
            </a:r>
            <a:r>
              <a:rPr sz="2700" spc="5" dirty="0">
                <a:latin typeface="Tahoma"/>
                <a:cs typeface="Tahoma"/>
              </a:rPr>
              <a:t>caused</a:t>
            </a:r>
            <a:r>
              <a:rPr sz="2700" spc="-5" dirty="0">
                <a:latin typeface="Tahoma"/>
                <a:cs typeface="Tahoma"/>
              </a:rPr>
              <a:t> </a:t>
            </a:r>
            <a:r>
              <a:rPr sz="2700" dirty="0">
                <a:latin typeface="Tahoma"/>
                <a:cs typeface="Tahoma"/>
              </a:rPr>
              <a:t>by</a:t>
            </a:r>
            <a:r>
              <a:rPr sz="2700" spc="-5" dirty="0">
                <a:latin typeface="Tahoma"/>
                <a:cs typeface="Tahoma"/>
              </a:rPr>
              <a:t> </a:t>
            </a:r>
            <a:r>
              <a:rPr sz="2700" dirty="0">
                <a:latin typeface="Tahoma"/>
                <a:cs typeface="Tahoma"/>
              </a:rPr>
              <a:t>a</a:t>
            </a:r>
            <a:r>
              <a:rPr sz="2700" spc="-40" dirty="0">
                <a:latin typeface="Tahoma"/>
                <a:cs typeface="Tahoma"/>
              </a:rPr>
              <a:t> </a:t>
            </a:r>
            <a:r>
              <a:rPr sz="2700" spc="-5" dirty="0">
                <a:solidFill>
                  <a:srgbClr val="FF0000"/>
                </a:solidFill>
                <a:latin typeface="Tahoma"/>
                <a:cs typeface="Tahoma"/>
              </a:rPr>
              <a:t>very </a:t>
            </a:r>
            <a:r>
              <a:rPr sz="2700" spc="-830" dirty="0">
                <a:solidFill>
                  <a:srgbClr val="FF0000"/>
                </a:solidFill>
                <a:latin typeface="Tahoma"/>
                <a:cs typeface="Tahoma"/>
              </a:rPr>
              <a:t> </a:t>
            </a:r>
            <a:r>
              <a:rPr sz="2700" spc="-5" dirty="0">
                <a:solidFill>
                  <a:srgbClr val="FF0000"/>
                </a:solidFill>
                <a:latin typeface="Tahoma"/>
                <a:cs typeface="Tahoma"/>
              </a:rPr>
              <a:t>high level </a:t>
            </a:r>
            <a:r>
              <a:rPr sz="2700" spc="10" dirty="0">
                <a:solidFill>
                  <a:srgbClr val="FF0000"/>
                </a:solidFill>
                <a:latin typeface="Tahoma"/>
                <a:cs typeface="Tahoma"/>
              </a:rPr>
              <a:t>of </a:t>
            </a:r>
            <a:r>
              <a:rPr sz="2700" spc="-5" dirty="0">
                <a:solidFill>
                  <a:srgbClr val="FF0000"/>
                </a:solidFill>
                <a:latin typeface="Tahoma"/>
                <a:cs typeface="Tahoma"/>
              </a:rPr>
              <a:t>permeability </a:t>
            </a:r>
            <a:r>
              <a:rPr sz="2700" spc="10" dirty="0">
                <a:solidFill>
                  <a:srgbClr val="FF0000"/>
                </a:solidFill>
                <a:latin typeface="Tahoma"/>
                <a:cs typeface="Tahoma"/>
              </a:rPr>
              <a:t>of </a:t>
            </a:r>
            <a:r>
              <a:rPr sz="2700" spc="5" dirty="0">
                <a:solidFill>
                  <a:srgbClr val="FF0000"/>
                </a:solidFill>
                <a:latin typeface="Tahoma"/>
                <a:cs typeface="Tahoma"/>
              </a:rPr>
              <a:t>gap </a:t>
            </a:r>
            <a:r>
              <a:rPr sz="2700" dirty="0">
                <a:solidFill>
                  <a:srgbClr val="FF0000"/>
                </a:solidFill>
                <a:latin typeface="Tahoma"/>
                <a:cs typeface="Tahoma"/>
              </a:rPr>
              <a:t>junctions </a:t>
            </a:r>
            <a:r>
              <a:rPr sz="2700" dirty="0">
                <a:latin typeface="Tahoma"/>
                <a:cs typeface="Tahoma"/>
              </a:rPr>
              <a:t>at </a:t>
            </a:r>
            <a:r>
              <a:rPr sz="2700" spc="-5" dirty="0">
                <a:latin typeface="Tahoma"/>
                <a:cs typeface="Tahoma"/>
              </a:rPr>
              <a:t>the </a:t>
            </a:r>
            <a:r>
              <a:rPr sz="2700" dirty="0">
                <a:latin typeface="Tahoma"/>
                <a:cs typeface="Tahoma"/>
              </a:rPr>
              <a:t> intercalated discs between </a:t>
            </a:r>
            <a:r>
              <a:rPr sz="2700" spc="-5" dirty="0">
                <a:latin typeface="Tahoma"/>
                <a:cs typeface="Tahoma"/>
              </a:rPr>
              <a:t>the </a:t>
            </a:r>
            <a:r>
              <a:rPr sz="2700" dirty="0">
                <a:latin typeface="Tahoma"/>
                <a:cs typeface="Tahoma"/>
              </a:rPr>
              <a:t>successive </a:t>
            </a:r>
            <a:r>
              <a:rPr sz="2700" spc="-5" dirty="0">
                <a:latin typeface="Tahoma"/>
                <a:cs typeface="Tahoma"/>
              </a:rPr>
              <a:t>cells </a:t>
            </a:r>
            <a:r>
              <a:rPr sz="2700" spc="15" dirty="0">
                <a:latin typeface="Tahoma"/>
                <a:cs typeface="Tahoma"/>
              </a:rPr>
              <a:t>of </a:t>
            </a:r>
            <a:r>
              <a:rPr sz="2700" spc="20" dirty="0">
                <a:latin typeface="Tahoma"/>
                <a:cs typeface="Tahoma"/>
              </a:rPr>
              <a:t> </a:t>
            </a:r>
            <a:r>
              <a:rPr sz="2700" spc="-5" dirty="0">
                <a:latin typeface="Tahoma"/>
                <a:cs typeface="Tahoma"/>
              </a:rPr>
              <a:t>Purkinje</a:t>
            </a:r>
            <a:r>
              <a:rPr sz="2700" spc="-20" dirty="0">
                <a:latin typeface="Tahoma"/>
                <a:cs typeface="Tahoma"/>
              </a:rPr>
              <a:t> </a:t>
            </a:r>
            <a:r>
              <a:rPr sz="2700" spc="-10" dirty="0">
                <a:latin typeface="Tahoma"/>
                <a:cs typeface="Tahoma"/>
              </a:rPr>
              <a:t>fibers.</a:t>
            </a:r>
            <a:endParaRPr sz="2700" dirty="0">
              <a:latin typeface="Tahoma"/>
              <a:cs typeface="Tahoma"/>
            </a:endParaRPr>
          </a:p>
          <a:p>
            <a:pPr marL="355600" marR="246379" indent="-343535">
              <a:lnSpc>
                <a:spcPct val="100400"/>
              </a:lnSpc>
              <a:spcBef>
                <a:spcPts val="580"/>
              </a:spcBef>
              <a:buClr>
                <a:srgbClr val="3333CC"/>
              </a:buClr>
              <a:buSzPct val="61111"/>
              <a:buFont typeface="Arial MT"/>
              <a:buChar char="•"/>
              <a:tabLst>
                <a:tab pos="355600" algn="l"/>
                <a:tab pos="356235" algn="l"/>
              </a:tabLst>
            </a:pPr>
            <a:r>
              <a:rPr sz="2700" dirty="0">
                <a:latin typeface="Tahoma"/>
                <a:cs typeface="Tahoma"/>
              </a:rPr>
              <a:t>The </a:t>
            </a:r>
            <a:r>
              <a:rPr sz="2700" spc="-5" dirty="0">
                <a:solidFill>
                  <a:schemeClr val="tx1">
                    <a:lumMod val="65000"/>
                    <a:lumOff val="35000"/>
                  </a:schemeClr>
                </a:solidFill>
                <a:latin typeface="Tahoma"/>
                <a:cs typeface="Tahoma"/>
              </a:rPr>
              <a:t>rapid </a:t>
            </a:r>
            <a:r>
              <a:rPr sz="2700" spc="5" dirty="0">
                <a:solidFill>
                  <a:schemeClr val="tx1">
                    <a:lumMod val="65000"/>
                    <a:lumOff val="35000"/>
                  </a:schemeClr>
                </a:solidFill>
                <a:latin typeface="Tahoma"/>
                <a:cs typeface="Tahoma"/>
              </a:rPr>
              <a:t>conduction </a:t>
            </a:r>
            <a:r>
              <a:rPr sz="2700" dirty="0">
                <a:solidFill>
                  <a:schemeClr val="tx1">
                    <a:lumMod val="65000"/>
                    <a:lumOff val="35000"/>
                  </a:schemeClr>
                </a:solidFill>
                <a:latin typeface="Tahoma"/>
                <a:cs typeface="Tahoma"/>
              </a:rPr>
              <a:t>through </a:t>
            </a:r>
            <a:r>
              <a:rPr sz="2700" spc="-5" dirty="0">
                <a:solidFill>
                  <a:schemeClr val="tx1">
                    <a:lumMod val="65000"/>
                    <a:lumOff val="35000"/>
                  </a:schemeClr>
                </a:solidFill>
                <a:latin typeface="Tahoma"/>
                <a:cs typeface="Tahoma"/>
              </a:rPr>
              <a:t>the </a:t>
            </a:r>
            <a:r>
              <a:rPr sz="2700" spc="-5" dirty="0" err="1">
                <a:solidFill>
                  <a:schemeClr val="tx1">
                    <a:lumMod val="65000"/>
                    <a:lumOff val="35000"/>
                  </a:schemeClr>
                </a:solidFill>
                <a:latin typeface="Tahoma"/>
                <a:cs typeface="Tahoma"/>
              </a:rPr>
              <a:t>purkinje</a:t>
            </a:r>
            <a:r>
              <a:rPr sz="2700" spc="-5" dirty="0">
                <a:solidFill>
                  <a:schemeClr val="tx1">
                    <a:lumMod val="65000"/>
                    <a:lumOff val="35000"/>
                  </a:schemeClr>
                </a:solidFill>
                <a:latin typeface="Tahoma"/>
                <a:cs typeface="Tahoma"/>
              </a:rPr>
              <a:t> </a:t>
            </a:r>
            <a:r>
              <a:rPr sz="2700" spc="-10" dirty="0">
                <a:solidFill>
                  <a:schemeClr val="tx1">
                    <a:lumMod val="65000"/>
                    <a:lumOff val="35000"/>
                  </a:schemeClr>
                </a:solidFill>
                <a:latin typeface="Tahoma"/>
                <a:cs typeface="Tahoma"/>
              </a:rPr>
              <a:t>fibers </a:t>
            </a:r>
            <a:r>
              <a:rPr sz="2700" spc="-5" dirty="0">
                <a:solidFill>
                  <a:schemeClr val="tx1">
                    <a:lumMod val="65000"/>
                    <a:lumOff val="35000"/>
                  </a:schemeClr>
                </a:solidFill>
                <a:latin typeface="Tahoma"/>
                <a:cs typeface="Tahoma"/>
              </a:rPr>
              <a:t> ensures</a:t>
            </a:r>
            <a:r>
              <a:rPr sz="2700" spc="-30" dirty="0">
                <a:solidFill>
                  <a:schemeClr val="tx1">
                    <a:lumMod val="65000"/>
                    <a:lumOff val="35000"/>
                  </a:schemeClr>
                </a:solidFill>
                <a:latin typeface="Tahoma"/>
                <a:cs typeface="Tahoma"/>
              </a:rPr>
              <a:t> </a:t>
            </a:r>
            <a:r>
              <a:rPr sz="2700" spc="-5" dirty="0">
                <a:solidFill>
                  <a:schemeClr val="tx1">
                    <a:lumMod val="65000"/>
                    <a:lumOff val="35000"/>
                  </a:schemeClr>
                </a:solidFill>
                <a:latin typeface="Tahoma"/>
                <a:cs typeface="Tahoma"/>
              </a:rPr>
              <a:t>that</a:t>
            </a:r>
            <a:r>
              <a:rPr sz="2700" spc="-25" dirty="0">
                <a:solidFill>
                  <a:schemeClr val="tx1">
                    <a:lumMod val="65000"/>
                    <a:lumOff val="35000"/>
                  </a:schemeClr>
                </a:solidFill>
                <a:latin typeface="Tahoma"/>
                <a:cs typeface="Tahoma"/>
              </a:rPr>
              <a:t> </a:t>
            </a:r>
            <a:r>
              <a:rPr sz="2700" spc="-10" dirty="0">
                <a:solidFill>
                  <a:schemeClr val="tx1">
                    <a:lumMod val="65000"/>
                    <a:lumOff val="35000"/>
                  </a:schemeClr>
                </a:solidFill>
                <a:latin typeface="Tahoma"/>
                <a:cs typeface="Tahoma"/>
              </a:rPr>
              <a:t>different</a:t>
            </a:r>
            <a:r>
              <a:rPr sz="2700" spc="120" dirty="0">
                <a:solidFill>
                  <a:schemeClr val="tx1">
                    <a:lumMod val="65000"/>
                    <a:lumOff val="35000"/>
                  </a:schemeClr>
                </a:solidFill>
                <a:latin typeface="Tahoma"/>
                <a:cs typeface="Tahoma"/>
              </a:rPr>
              <a:t> </a:t>
            </a:r>
            <a:r>
              <a:rPr sz="2700" dirty="0">
                <a:solidFill>
                  <a:schemeClr val="tx1">
                    <a:lumMod val="65000"/>
                    <a:lumOff val="35000"/>
                  </a:schemeClr>
                </a:solidFill>
                <a:latin typeface="Tahoma"/>
                <a:cs typeface="Tahoma"/>
              </a:rPr>
              <a:t>parts</a:t>
            </a:r>
            <a:r>
              <a:rPr sz="2700" spc="-25" dirty="0">
                <a:solidFill>
                  <a:schemeClr val="tx1">
                    <a:lumMod val="65000"/>
                    <a:lumOff val="35000"/>
                  </a:schemeClr>
                </a:solidFill>
                <a:latin typeface="Tahoma"/>
                <a:cs typeface="Tahoma"/>
              </a:rPr>
              <a:t> </a:t>
            </a:r>
            <a:r>
              <a:rPr sz="2700" spc="15" dirty="0">
                <a:solidFill>
                  <a:schemeClr val="tx1">
                    <a:lumMod val="65000"/>
                    <a:lumOff val="35000"/>
                  </a:schemeClr>
                </a:solidFill>
                <a:latin typeface="Tahoma"/>
                <a:cs typeface="Tahoma"/>
              </a:rPr>
              <a:t>of</a:t>
            </a:r>
            <a:r>
              <a:rPr sz="2700" spc="-60" dirty="0">
                <a:solidFill>
                  <a:schemeClr val="tx1">
                    <a:lumMod val="65000"/>
                    <a:lumOff val="35000"/>
                  </a:schemeClr>
                </a:solidFill>
                <a:latin typeface="Tahoma"/>
                <a:cs typeface="Tahoma"/>
              </a:rPr>
              <a:t> </a:t>
            </a:r>
            <a:r>
              <a:rPr sz="2700" dirty="0">
                <a:solidFill>
                  <a:schemeClr val="tx1">
                    <a:lumMod val="65000"/>
                    <a:lumOff val="35000"/>
                  </a:schemeClr>
                </a:solidFill>
                <a:latin typeface="Tahoma"/>
                <a:cs typeface="Tahoma"/>
              </a:rPr>
              <a:t>ventricles</a:t>
            </a:r>
            <a:r>
              <a:rPr sz="2700" spc="-30" dirty="0">
                <a:solidFill>
                  <a:schemeClr val="tx1">
                    <a:lumMod val="65000"/>
                    <a:lumOff val="35000"/>
                  </a:schemeClr>
                </a:solidFill>
                <a:latin typeface="Tahoma"/>
                <a:cs typeface="Tahoma"/>
              </a:rPr>
              <a:t> </a:t>
            </a:r>
            <a:r>
              <a:rPr sz="2700" dirty="0">
                <a:solidFill>
                  <a:schemeClr val="tx1">
                    <a:lumMod val="65000"/>
                    <a:lumOff val="35000"/>
                  </a:schemeClr>
                </a:solidFill>
                <a:latin typeface="Tahoma"/>
                <a:cs typeface="Tahoma"/>
              </a:rPr>
              <a:t>are</a:t>
            </a:r>
            <a:r>
              <a:rPr sz="2700" spc="55" dirty="0">
                <a:solidFill>
                  <a:schemeClr val="tx1">
                    <a:lumMod val="65000"/>
                    <a:lumOff val="35000"/>
                  </a:schemeClr>
                </a:solidFill>
                <a:latin typeface="Tahoma"/>
                <a:cs typeface="Tahoma"/>
              </a:rPr>
              <a:t> </a:t>
            </a:r>
            <a:r>
              <a:rPr sz="2700" dirty="0">
                <a:solidFill>
                  <a:schemeClr val="tx1">
                    <a:lumMod val="65000"/>
                    <a:lumOff val="35000"/>
                  </a:schemeClr>
                </a:solidFill>
                <a:latin typeface="Tahoma"/>
                <a:cs typeface="Tahoma"/>
              </a:rPr>
              <a:t>excited </a:t>
            </a:r>
            <a:r>
              <a:rPr sz="2700" spc="-830" dirty="0">
                <a:solidFill>
                  <a:schemeClr val="tx1">
                    <a:lumMod val="65000"/>
                    <a:lumOff val="35000"/>
                  </a:schemeClr>
                </a:solidFill>
                <a:latin typeface="Tahoma"/>
                <a:cs typeface="Tahoma"/>
              </a:rPr>
              <a:t> </a:t>
            </a:r>
            <a:r>
              <a:rPr sz="2700" spc="-5" dirty="0">
                <a:solidFill>
                  <a:schemeClr val="tx1">
                    <a:lumMod val="65000"/>
                    <a:lumOff val="35000"/>
                  </a:schemeClr>
                </a:solidFill>
                <a:latin typeface="Tahoma"/>
                <a:cs typeface="Tahoma"/>
              </a:rPr>
              <a:t>almost</a:t>
            </a:r>
            <a:r>
              <a:rPr sz="2700" spc="-25" dirty="0">
                <a:solidFill>
                  <a:schemeClr val="tx1">
                    <a:lumMod val="65000"/>
                    <a:lumOff val="35000"/>
                  </a:schemeClr>
                </a:solidFill>
                <a:latin typeface="Tahoma"/>
                <a:cs typeface="Tahoma"/>
              </a:rPr>
              <a:t> </a:t>
            </a:r>
            <a:r>
              <a:rPr sz="2700" spc="-5" dirty="0">
                <a:solidFill>
                  <a:schemeClr val="tx1">
                    <a:lumMod val="65000"/>
                    <a:lumOff val="35000"/>
                  </a:schemeClr>
                </a:solidFill>
                <a:latin typeface="Tahoma"/>
                <a:cs typeface="Tahoma"/>
              </a:rPr>
              <a:t>simultaneously;</a:t>
            </a:r>
            <a:r>
              <a:rPr sz="2700" spc="5" dirty="0">
                <a:solidFill>
                  <a:schemeClr val="tx1">
                    <a:lumMod val="65000"/>
                    <a:lumOff val="35000"/>
                  </a:schemeClr>
                </a:solidFill>
                <a:latin typeface="Tahoma"/>
                <a:cs typeface="Tahoma"/>
              </a:rPr>
              <a:t> </a:t>
            </a:r>
            <a:r>
              <a:rPr sz="2700" spc="-10" dirty="0">
                <a:solidFill>
                  <a:schemeClr val="tx1">
                    <a:lumMod val="65000"/>
                    <a:lumOff val="35000"/>
                  </a:schemeClr>
                </a:solidFill>
                <a:latin typeface="Tahoma"/>
                <a:cs typeface="Tahoma"/>
              </a:rPr>
              <a:t>this</a:t>
            </a:r>
            <a:r>
              <a:rPr sz="2700" spc="-25" dirty="0">
                <a:solidFill>
                  <a:schemeClr val="tx1">
                    <a:lumMod val="65000"/>
                    <a:lumOff val="35000"/>
                  </a:schemeClr>
                </a:solidFill>
                <a:latin typeface="Tahoma"/>
                <a:cs typeface="Tahoma"/>
              </a:rPr>
              <a:t> </a:t>
            </a:r>
            <a:r>
              <a:rPr sz="2700" spc="-5" dirty="0">
                <a:solidFill>
                  <a:schemeClr val="tx1">
                    <a:lumMod val="65000"/>
                    <a:lumOff val="35000"/>
                  </a:schemeClr>
                </a:solidFill>
                <a:latin typeface="Tahoma"/>
                <a:cs typeface="Tahoma"/>
              </a:rPr>
              <a:t>greatly</a:t>
            </a:r>
            <a:r>
              <a:rPr sz="2700" spc="60" dirty="0">
                <a:solidFill>
                  <a:schemeClr val="tx1">
                    <a:lumMod val="65000"/>
                    <a:lumOff val="35000"/>
                  </a:schemeClr>
                </a:solidFill>
                <a:latin typeface="Tahoma"/>
                <a:cs typeface="Tahoma"/>
              </a:rPr>
              <a:t> </a:t>
            </a:r>
            <a:r>
              <a:rPr sz="2700" dirty="0">
                <a:solidFill>
                  <a:schemeClr val="tx1">
                    <a:lumMod val="65000"/>
                    <a:lumOff val="35000"/>
                  </a:schemeClr>
                </a:solidFill>
                <a:latin typeface="Tahoma"/>
                <a:cs typeface="Tahoma"/>
              </a:rPr>
              <a:t>increases</a:t>
            </a:r>
            <a:r>
              <a:rPr sz="2700" spc="-25" dirty="0">
                <a:solidFill>
                  <a:schemeClr val="tx1">
                    <a:lumMod val="65000"/>
                    <a:lumOff val="35000"/>
                  </a:schemeClr>
                </a:solidFill>
                <a:latin typeface="Tahoma"/>
                <a:cs typeface="Tahoma"/>
              </a:rPr>
              <a:t> </a:t>
            </a:r>
            <a:r>
              <a:rPr sz="2700" spc="-5" dirty="0">
                <a:solidFill>
                  <a:schemeClr val="tx1">
                    <a:lumMod val="65000"/>
                    <a:lumOff val="35000"/>
                  </a:schemeClr>
                </a:solidFill>
                <a:latin typeface="Tahoma"/>
                <a:cs typeface="Tahoma"/>
              </a:rPr>
              <a:t>the </a:t>
            </a:r>
            <a:r>
              <a:rPr sz="2700" dirty="0">
                <a:solidFill>
                  <a:schemeClr val="tx1">
                    <a:lumMod val="65000"/>
                    <a:lumOff val="35000"/>
                  </a:schemeClr>
                </a:solidFill>
                <a:latin typeface="Tahoma"/>
                <a:cs typeface="Tahoma"/>
              </a:rPr>
              <a:t> </a:t>
            </a:r>
            <a:r>
              <a:rPr sz="2700" spc="-5" dirty="0">
                <a:solidFill>
                  <a:schemeClr val="tx1">
                    <a:lumMod val="65000"/>
                    <a:lumOff val="35000"/>
                  </a:schemeClr>
                </a:solidFill>
                <a:latin typeface="Tahoma"/>
                <a:cs typeface="Tahoma"/>
              </a:rPr>
              <a:t>efficiency</a:t>
            </a:r>
            <a:r>
              <a:rPr sz="2700" spc="55" dirty="0">
                <a:solidFill>
                  <a:schemeClr val="tx1">
                    <a:lumMod val="65000"/>
                    <a:lumOff val="35000"/>
                  </a:schemeClr>
                </a:solidFill>
                <a:latin typeface="Tahoma"/>
                <a:cs typeface="Tahoma"/>
              </a:rPr>
              <a:t> </a:t>
            </a:r>
            <a:r>
              <a:rPr sz="2700" spc="10" dirty="0">
                <a:solidFill>
                  <a:schemeClr val="tx1">
                    <a:lumMod val="65000"/>
                    <a:lumOff val="35000"/>
                  </a:schemeClr>
                </a:solidFill>
                <a:latin typeface="Tahoma"/>
                <a:cs typeface="Tahoma"/>
              </a:rPr>
              <a:t>of</a:t>
            </a:r>
            <a:r>
              <a:rPr sz="2700" spc="-50" dirty="0">
                <a:solidFill>
                  <a:schemeClr val="tx1">
                    <a:lumMod val="65000"/>
                    <a:lumOff val="35000"/>
                  </a:schemeClr>
                </a:solidFill>
                <a:latin typeface="Tahoma"/>
                <a:cs typeface="Tahoma"/>
              </a:rPr>
              <a:t> </a:t>
            </a:r>
            <a:r>
              <a:rPr sz="2700" dirty="0">
                <a:solidFill>
                  <a:schemeClr val="tx1">
                    <a:lumMod val="65000"/>
                    <a:lumOff val="35000"/>
                  </a:schemeClr>
                </a:solidFill>
                <a:latin typeface="Tahoma"/>
                <a:cs typeface="Tahoma"/>
              </a:rPr>
              <a:t>heart</a:t>
            </a:r>
            <a:r>
              <a:rPr sz="2700" spc="-20" dirty="0">
                <a:solidFill>
                  <a:schemeClr val="tx1">
                    <a:lumMod val="65000"/>
                    <a:lumOff val="35000"/>
                  </a:schemeClr>
                </a:solidFill>
                <a:latin typeface="Tahoma"/>
                <a:cs typeface="Tahoma"/>
              </a:rPr>
              <a:t> </a:t>
            </a:r>
            <a:r>
              <a:rPr sz="2700" dirty="0">
                <a:solidFill>
                  <a:schemeClr val="tx1">
                    <a:lumMod val="65000"/>
                    <a:lumOff val="35000"/>
                  </a:schemeClr>
                </a:solidFill>
                <a:latin typeface="Tahoma"/>
                <a:cs typeface="Tahoma"/>
              </a:rPr>
              <a:t>as</a:t>
            </a:r>
            <a:r>
              <a:rPr sz="2700" spc="60" dirty="0">
                <a:solidFill>
                  <a:schemeClr val="tx1">
                    <a:lumMod val="65000"/>
                    <a:lumOff val="35000"/>
                  </a:schemeClr>
                </a:solidFill>
                <a:latin typeface="Tahoma"/>
                <a:cs typeface="Tahoma"/>
              </a:rPr>
              <a:t> </a:t>
            </a:r>
            <a:r>
              <a:rPr sz="2700" dirty="0">
                <a:solidFill>
                  <a:schemeClr val="tx1">
                    <a:lumMod val="65000"/>
                    <a:lumOff val="35000"/>
                  </a:schemeClr>
                </a:solidFill>
                <a:latin typeface="Tahoma"/>
                <a:cs typeface="Tahoma"/>
              </a:rPr>
              <a:t>a</a:t>
            </a:r>
            <a:r>
              <a:rPr sz="2700" spc="-15" dirty="0">
                <a:solidFill>
                  <a:schemeClr val="tx1">
                    <a:lumMod val="65000"/>
                    <a:lumOff val="35000"/>
                  </a:schemeClr>
                </a:solidFill>
                <a:latin typeface="Tahoma"/>
                <a:cs typeface="Tahoma"/>
              </a:rPr>
              <a:t> </a:t>
            </a:r>
            <a:r>
              <a:rPr sz="2700" spc="-5" dirty="0">
                <a:solidFill>
                  <a:schemeClr val="tx1">
                    <a:lumMod val="65000"/>
                    <a:lumOff val="35000"/>
                  </a:schemeClr>
                </a:solidFill>
                <a:latin typeface="Tahoma"/>
                <a:cs typeface="Tahoma"/>
              </a:rPr>
              <a:t>pump.</a:t>
            </a:r>
            <a:endParaRPr sz="2700" dirty="0">
              <a:solidFill>
                <a:schemeClr val="tx1">
                  <a:lumMod val="65000"/>
                  <a:lumOff val="35000"/>
                </a:schemeClr>
              </a:solidFill>
              <a:latin typeface="Tahoma"/>
              <a:cs typeface="Tahoma"/>
            </a:endParaRPr>
          </a:p>
        </p:txBody>
      </p:sp>
      <p:sp>
        <p:nvSpPr>
          <p:cNvPr id="3" name="object 3"/>
          <p:cNvSpPr txBox="1">
            <a:spLocks noGrp="1"/>
          </p:cNvSpPr>
          <p:nvPr>
            <p:ph type="title"/>
          </p:nvPr>
        </p:nvSpPr>
        <p:spPr>
          <a:xfrm>
            <a:off x="1628139" y="918844"/>
            <a:ext cx="5320125" cy="570669"/>
          </a:xfrm>
          <a:prstGeom prst="rect">
            <a:avLst/>
          </a:prstGeom>
        </p:spPr>
        <p:txBody>
          <a:bodyPr vert="horz" wrap="square" lIns="0" tIns="16510" rIns="0" bIns="0" rtlCol="0">
            <a:spAutoFit/>
          </a:bodyPr>
          <a:lstStyle/>
          <a:p>
            <a:pPr marL="12700">
              <a:lnSpc>
                <a:spcPct val="100000"/>
              </a:lnSpc>
              <a:spcBef>
                <a:spcPts val="130"/>
              </a:spcBef>
            </a:pPr>
            <a:r>
              <a:rPr b="1" spc="10" dirty="0">
                <a:solidFill>
                  <a:schemeClr val="tx1"/>
                </a:solidFill>
                <a:latin typeface="Comic Sans MS" panose="030F0702030302020204" pitchFamily="66" charset="0"/>
                <a:cs typeface="Tahoma"/>
              </a:rPr>
              <a:t>PURKINJEE</a:t>
            </a:r>
            <a:r>
              <a:rPr b="1" spc="-204" dirty="0">
                <a:solidFill>
                  <a:schemeClr val="tx1"/>
                </a:solidFill>
                <a:latin typeface="Comic Sans MS" panose="030F0702030302020204" pitchFamily="66" charset="0"/>
                <a:cs typeface="Tahoma"/>
              </a:rPr>
              <a:t> </a:t>
            </a:r>
            <a:r>
              <a:rPr b="1" spc="15" dirty="0">
                <a:solidFill>
                  <a:schemeClr val="tx1"/>
                </a:solidFill>
                <a:latin typeface="Comic Sans MS" panose="030F0702030302020204" pitchFamily="66" charset="0"/>
                <a:cs typeface="Tahoma"/>
              </a:rPr>
              <a:t>FIBERS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descr="باقة أزهار"/>
          <p:cNvSpPr>
            <a:spLocks noGrp="1" noRot="1" noChangeArrowheads="1"/>
          </p:cNvSpPr>
          <p:nvPr>
            <p:ph type="title"/>
          </p:nvPr>
        </p:nvSpPr>
        <p:spPr>
          <a:xfrm>
            <a:off x="1836283" y="404664"/>
            <a:ext cx="6804248" cy="1237291"/>
          </a:xfrm>
          <a:noFill/>
        </p:spPr>
        <p:txBody>
          <a:bodyPr/>
          <a:lstStyle/>
          <a:p>
            <a:r>
              <a:rPr lang="en-US" altLang="en-US" b="1" dirty="0" smtClean="0">
                <a:solidFill>
                  <a:schemeClr val="tx1"/>
                </a:solidFill>
                <a:cs typeface="Times New Roman" panose="02020603050405020304" pitchFamily="18" charset="0"/>
              </a:rPr>
              <a:t>Conduction system</a:t>
            </a:r>
          </a:p>
        </p:txBody>
      </p:sp>
      <p:sp>
        <p:nvSpPr>
          <p:cNvPr id="26627" name="Rectangle 3"/>
          <p:cNvSpPr>
            <a:spLocks noGrp="1" noRot="1" noChangeArrowheads="1"/>
          </p:cNvSpPr>
          <p:nvPr>
            <p:ph idx="1"/>
          </p:nvPr>
        </p:nvSpPr>
        <p:spPr bwMode="auto"/>
        <p:txBody>
          <a:bodyPr wrap="square" numCol="1" anchor="t" anchorCtr="0" compatLnSpc="1">
            <a:prstTxWarp prst="textNoShape">
              <a:avLst/>
            </a:prstTxWarp>
          </a:bodyPr>
          <a:lstStyle/>
          <a:p>
            <a:endParaRPr lang="en-US" altLang="en-US" smtClean="0">
              <a:cs typeface="Arial" pitchFamily="34" charset="0"/>
            </a:endParaRPr>
          </a:p>
        </p:txBody>
      </p:sp>
      <p:pic>
        <p:nvPicPr>
          <p:cNvPr id="26628" name="Picture 9" descr="phys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9512" y="1524000"/>
            <a:ext cx="8964488" cy="5334000"/>
          </a:xfrm>
          <a:prstGeom prst="rect">
            <a:avLst/>
          </a:prstGeom>
          <a:noFill/>
          <a:ln w="9525">
            <a:solidFill>
              <a:srgbClr val="FF3300"/>
            </a:solidFill>
            <a:miter lim="800000"/>
          </a:ln>
          <a:extLst>
            <a:ext uri="{909E8E84-426E-40DD-AFC4-6F175D3DCCD1}">
              <a14:hiddenFill xmlns:a14="http://schemas.microsoft.com/office/drawing/2010/main">
                <a:solidFill>
                  <a:srgbClr val="FFFFFF"/>
                </a:solidFill>
              </a14:hiddenFill>
            </a:ext>
          </a:extLst>
        </p:spPr>
      </p:pic>
      <p:sp>
        <p:nvSpPr>
          <p:cNvPr id="26629" name="Text Box 10"/>
          <p:cNvSpPr txBox="1">
            <a:spLocks noChangeArrowheads="1"/>
          </p:cNvSpPr>
          <p:nvPr/>
        </p:nvSpPr>
        <p:spPr bwMode="auto">
          <a:xfrm>
            <a:off x="3505200" y="4648200"/>
            <a:ext cx="1371600" cy="36671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ar-SA"/>
            </a:defPPr>
            <a:lvl1pPr algn="r" rtl="1"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742950" indent="-285750" algn="r" rtl="1"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11430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6002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20574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5146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6pPr>
            <a:lvl7pPr marL="29718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7pPr>
            <a:lvl8pPr marL="34290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8pPr>
            <a:lvl9pPr marL="38862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9pPr>
          </a:lstStyle>
          <a:p>
            <a:pPr eaLnBrk="1" hangingPunct="1">
              <a:spcBef>
                <a:spcPct val="50000"/>
              </a:spcBef>
            </a:pPr>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47664" y="836712"/>
            <a:ext cx="6545917" cy="505908"/>
          </a:xfrm>
          <a:prstGeom prst="rect">
            <a:avLst/>
          </a:prstGeom>
        </p:spPr>
        <p:txBody>
          <a:bodyPr vert="horz" wrap="square" lIns="0" tIns="13335" rIns="0" bIns="0" rtlCol="0">
            <a:spAutoFit/>
          </a:bodyPr>
          <a:lstStyle/>
          <a:p>
            <a:pPr marL="12700">
              <a:lnSpc>
                <a:spcPct val="100000"/>
              </a:lnSpc>
              <a:spcBef>
                <a:spcPts val="105"/>
              </a:spcBef>
            </a:pPr>
            <a:r>
              <a:rPr sz="3200" b="1" dirty="0">
                <a:latin typeface="Comic Sans MS" panose="030F0702030302020204" pitchFamily="66" charset="0"/>
                <a:cs typeface="Tahoma"/>
              </a:rPr>
              <a:t>CONDUCTION</a:t>
            </a:r>
            <a:r>
              <a:rPr sz="3200" b="1" spc="-95" dirty="0">
                <a:latin typeface="Comic Sans MS" panose="030F0702030302020204" pitchFamily="66" charset="0"/>
                <a:cs typeface="Tahoma"/>
              </a:rPr>
              <a:t> </a:t>
            </a:r>
            <a:r>
              <a:rPr sz="3200" b="1" dirty="0">
                <a:latin typeface="Comic Sans MS" panose="030F0702030302020204" pitchFamily="66" charset="0"/>
                <a:cs typeface="Tahoma"/>
              </a:rPr>
              <a:t>OF</a:t>
            </a:r>
            <a:r>
              <a:rPr sz="3200" b="1" spc="-15" dirty="0">
                <a:latin typeface="Comic Sans MS" panose="030F0702030302020204" pitchFamily="66" charset="0"/>
                <a:cs typeface="Tahoma"/>
              </a:rPr>
              <a:t> </a:t>
            </a:r>
            <a:r>
              <a:rPr sz="3200" b="1" spc="-10" dirty="0">
                <a:latin typeface="Comic Sans MS" panose="030F0702030302020204" pitchFamily="66" charset="0"/>
                <a:cs typeface="Tahoma"/>
              </a:rPr>
              <a:t>IMPULSE</a:t>
            </a:r>
            <a:endParaRPr sz="3200" b="1" dirty="0">
              <a:latin typeface="Comic Sans MS" panose="030F0702030302020204" pitchFamily="66" charset="0"/>
              <a:cs typeface="Tahoma"/>
            </a:endParaRPr>
          </a:p>
        </p:txBody>
      </p:sp>
      <p:sp>
        <p:nvSpPr>
          <p:cNvPr id="3" name="object 3"/>
          <p:cNvSpPr txBox="1"/>
          <p:nvPr/>
        </p:nvSpPr>
        <p:spPr>
          <a:xfrm>
            <a:off x="1122997" y="2024761"/>
            <a:ext cx="7265670" cy="4006850"/>
          </a:xfrm>
          <a:prstGeom prst="rect">
            <a:avLst/>
          </a:prstGeom>
        </p:spPr>
        <p:txBody>
          <a:bodyPr vert="horz" wrap="square" lIns="0" tIns="635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55600" marR="159385" indent="-343535">
              <a:lnSpc>
                <a:spcPct val="102400"/>
              </a:lnSpc>
              <a:spcBef>
                <a:spcPts val="50"/>
              </a:spcBef>
              <a:buClr>
                <a:srgbClr val="3333CC"/>
              </a:buClr>
              <a:buSzPct val="60000"/>
              <a:buFont typeface="Wingdings"/>
              <a:buChar char=""/>
              <a:tabLst>
                <a:tab pos="355600" algn="l"/>
                <a:tab pos="356235" algn="l"/>
                <a:tab pos="1070610" algn="l"/>
              </a:tabLst>
            </a:pPr>
            <a:r>
              <a:rPr sz="2750" spc="-5">
                <a:latin typeface="Tahoma"/>
                <a:cs typeface="Tahoma"/>
              </a:rPr>
              <a:t>APs</a:t>
            </a:r>
            <a:r>
              <a:rPr sz="2750" spc="65">
                <a:latin typeface="Tahoma"/>
                <a:cs typeface="Tahoma"/>
              </a:rPr>
              <a:t> </a:t>
            </a:r>
            <a:r>
              <a:rPr sz="2750" spc="5">
                <a:latin typeface="Tahoma"/>
                <a:cs typeface="Tahoma"/>
              </a:rPr>
              <a:t>from</a:t>
            </a:r>
            <a:r>
              <a:rPr sz="2750" spc="105">
                <a:latin typeface="Tahoma"/>
                <a:cs typeface="Tahoma"/>
              </a:rPr>
              <a:t> </a:t>
            </a:r>
            <a:r>
              <a:rPr sz="2750" spc="25">
                <a:latin typeface="Tahoma"/>
                <a:cs typeface="Tahoma"/>
              </a:rPr>
              <a:t>SA</a:t>
            </a:r>
            <a:r>
              <a:rPr sz="2750" spc="20">
                <a:latin typeface="Tahoma"/>
                <a:cs typeface="Tahoma"/>
              </a:rPr>
              <a:t> </a:t>
            </a:r>
            <a:r>
              <a:rPr sz="2750" spc="5">
                <a:latin typeface="Tahoma"/>
                <a:cs typeface="Tahoma"/>
              </a:rPr>
              <a:t>node</a:t>
            </a:r>
            <a:r>
              <a:rPr sz="2750" spc="70">
                <a:latin typeface="Tahoma"/>
                <a:cs typeface="Tahoma"/>
              </a:rPr>
              <a:t> </a:t>
            </a:r>
            <a:r>
              <a:rPr sz="2750" spc="-5">
                <a:latin typeface="Tahoma"/>
                <a:cs typeface="Tahoma"/>
              </a:rPr>
              <a:t>spread</a:t>
            </a:r>
            <a:r>
              <a:rPr sz="2750" spc="150">
                <a:latin typeface="Tahoma"/>
                <a:cs typeface="Tahoma"/>
              </a:rPr>
              <a:t> </a:t>
            </a:r>
            <a:r>
              <a:rPr sz="2750" spc="-10">
                <a:latin typeface="Tahoma"/>
                <a:cs typeface="Tahoma"/>
              </a:rPr>
              <a:t>quickly</a:t>
            </a:r>
            <a:r>
              <a:rPr sz="2750" spc="229">
                <a:latin typeface="Tahoma"/>
                <a:cs typeface="Tahoma"/>
              </a:rPr>
              <a:t> </a:t>
            </a:r>
            <a:r>
              <a:rPr sz="2750" spc="-5">
                <a:latin typeface="Tahoma"/>
                <a:cs typeface="Tahoma"/>
              </a:rPr>
              <a:t>at</a:t>
            </a:r>
            <a:r>
              <a:rPr sz="2750" spc="80">
                <a:latin typeface="Tahoma"/>
                <a:cs typeface="Tahoma"/>
              </a:rPr>
              <a:t> </a:t>
            </a:r>
            <a:r>
              <a:rPr sz="2750" spc="-15">
                <a:latin typeface="Tahoma"/>
                <a:cs typeface="Tahoma"/>
              </a:rPr>
              <a:t>rate</a:t>
            </a:r>
            <a:r>
              <a:rPr sz="2750" spc="145">
                <a:latin typeface="Tahoma"/>
                <a:cs typeface="Tahoma"/>
              </a:rPr>
              <a:t> </a:t>
            </a:r>
            <a:r>
              <a:rPr sz="2750" spc="5">
                <a:latin typeface="Tahoma"/>
                <a:cs typeface="Tahoma"/>
              </a:rPr>
              <a:t>of </a:t>
            </a:r>
            <a:r>
              <a:rPr sz="2750" spc="-844">
                <a:latin typeface="Tahoma"/>
                <a:cs typeface="Tahoma"/>
              </a:rPr>
              <a:t> </a:t>
            </a:r>
            <a:r>
              <a:rPr sz="2750">
                <a:latin typeface="Tahoma"/>
                <a:cs typeface="Tahoma"/>
              </a:rPr>
              <a:t>0.8	</a:t>
            </a:r>
            <a:r>
              <a:rPr sz="2750" spc="10">
                <a:latin typeface="Tahoma"/>
                <a:cs typeface="Tahoma"/>
              </a:rPr>
              <a:t>-</a:t>
            </a:r>
            <a:r>
              <a:rPr sz="2750">
                <a:latin typeface="Tahoma"/>
                <a:cs typeface="Tahoma"/>
              </a:rPr>
              <a:t> 1.0</a:t>
            </a:r>
            <a:r>
              <a:rPr sz="2750" spc="95">
                <a:latin typeface="Tahoma"/>
                <a:cs typeface="Tahoma"/>
              </a:rPr>
              <a:t> </a:t>
            </a:r>
            <a:r>
              <a:rPr sz="2750" spc="5">
                <a:latin typeface="Tahoma"/>
                <a:cs typeface="Tahoma"/>
              </a:rPr>
              <a:t>m/sec.</a:t>
            </a:r>
            <a:endParaRPr sz="2750">
              <a:latin typeface="Tahoma"/>
              <a:cs typeface="Tahoma"/>
            </a:endParaRPr>
          </a:p>
          <a:p>
            <a:pPr marL="355600" marR="5080" indent="-343535">
              <a:lnSpc>
                <a:spcPct val="100000"/>
              </a:lnSpc>
              <a:spcBef>
                <a:spcPts val="755"/>
              </a:spcBef>
              <a:buClr>
                <a:srgbClr val="3333CC"/>
              </a:buClr>
              <a:buSzPct val="60000"/>
              <a:buFont typeface="Wingdings"/>
              <a:buChar char=""/>
              <a:tabLst>
                <a:tab pos="355600" algn="l"/>
                <a:tab pos="356235" algn="l"/>
              </a:tabLst>
            </a:pPr>
            <a:r>
              <a:rPr sz="2750" spc="10">
                <a:latin typeface="Tahoma"/>
                <a:cs typeface="Tahoma"/>
              </a:rPr>
              <a:t>Time</a:t>
            </a:r>
            <a:r>
              <a:rPr sz="2750" spc="65">
                <a:latin typeface="Tahoma"/>
                <a:cs typeface="Tahoma"/>
              </a:rPr>
              <a:t> </a:t>
            </a:r>
            <a:r>
              <a:rPr sz="2750" spc="-20">
                <a:latin typeface="Tahoma"/>
                <a:cs typeface="Tahoma"/>
              </a:rPr>
              <a:t>delay</a:t>
            </a:r>
            <a:r>
              <a:rPr sz="2750" spc="220">
                <a:latin typeface="Tahoma"/>
                <a:cs typeface="Tahoma"/>
              </a:rPr>
              <a:t> </a:t>
            </a:r>
            <a:r>
              <a:rPr sz="2750" spc="5">
                <a:latin typeface="Tahoma"/>
                <a:cs typeface="Tahoma"/>
              </a:rPr>
              <a:t>occurs</a:t>
            </a:r>
            <a:r>
              <a:rPr sz="2750" spc="65">
                <a:latin typeface="Tahoma"/>
                <a:cs typeface="Tahoma"/>
              </a:rPr>
              <a:t> </a:t>
            </a:r>
            <a:r>
              <a:rPr sz="2750" spc="-5">
                <a:latin typeface="Tahoma"/>
                <a:cs typeface="Tahoma"/>
              </a:rPr>
              <a:t>as</a:t>
            </a:r>
            <a:r>
              <a:rPr sz="2750" spc="65">
                <a:latin typeface="Tahoma"/>
                <a:cs typeface="Tahoma"/>
              </a:rPr>
              <a:t> </a:t>
            </a:r>
            <a:r>
              <a:rPr sz="2750">
                <a:latin typeface="Tahoma"/>
                <a:cs typeface="Tahoma"/>
              </a:rPr>
              <a:t>impulses</a:t>
            </a:r>
            <a:r>
              <a:rPr sz="2750" spc="215">
                <a:latin typeface="Tahoma"/>
                <a:cs typeface="Tahoma"/>
              </a:rPr>
              <a:t> </a:t>
            </a:r>
            <a:r>
              <a:rPr sz="2750">
                <a:latin typeface="Tahoma"/>
                <a:cs typeface="Tahoma"/>
              </a:rPr>
              <a:t>pass</a:t>
            </a:r>
            <a:r>
              <a:rPr sz="2750" spc="65">
                <a:latin typeface="Tahoma"/>
                <a:cs typeface="Tahoma"/>
              </a:rPr>
              <a:t> </a:t>
            </a:r>
            <a:r>
              <a:rPr sz="2750">
                <a:latin typeface="Tahoma"/>
                <a:cs typeface="Tahoma"/>
              </a:rPr>
              <a:t>through </a:t>
            </a:r>
            <a:r>
              <a:rPr sz="2750" spc="-844">
                <a:latin typeface="Tahoma"/>
                <a:cs typeface="Tahoma"/>
              </a:rPr>
              <a:t> </a:t>
            </a:r>
            <a:r>
              <a:rPr sz="2750" spc="5">
                <a:latin typeface="Tahoma"/>
                <a:cs typeface="Tahoma"/>
              </a:rPr>
              <a:t>AV</a:t>
            </a:r>
            <a:r>
              <a:rPr sz="2750" spc="25">
                <a:latin typeface="Tahoma"/>
                <a:cs typeface="Tahoma"/>
              </a:rPr>
              <a:t> </a:t>
            </a:r>
            <a:r>
              <a:rPr sz="2750">
                <a:latin typeface="Tahoma"/>
                <a:cs typeface="Tahoma"/>
              </a:rPr>
              <a:t>node.</a:t>
            </a:r>
          </a:p>
          <a:p>
            <a:pPr marL="850900" lvl="1" indent="-381635">
              <a:lnSpc>
                <a:spcPct val="100000"/>
              </a:lnSpc>
              <a:spcBef>
                <a:spcPts val="660"/>
              </a:spcBef>
              <a:buClr>
                <a:srgbClr val="FF0000"/>
              </a:buClr>
              <a:buSzPct val="56250"/>
              <a:buFont typeface="Wingdings"/>
              <a:buChar char=""/>
              <a:tabLst>
                <a:tab pos="850900" algn="l"/>
                <a:tab pos="851535" algn="l"/>
              </a:tabLst>
            </a:pPr>
            <a:r>
              <a:rPr sz="2400" spc="-10">
                <a:latin typeface="Tahoma"/>
                <a:cs typeface="Tahoma"/>
              </a:rPr>
              <a:t>Slow</a:t>
            </a:r>
            <a:r>
              <a:rPr sz="2400" spc="5">
                <a:latin typeface="Tahoma"/>
                <a:cs typeface="Tahoma"/>
              </a:rPr>
              <a:t> </a:t>
            </a:r>
            <a:r>
              <a:rPr sz="2400">
                <a:latin typeface="Tahoma"/>
                <a:cs typeface="Tahoma"/>
              </a:rPr>
              <a:t>conduction </a:t>
            </a:r>
            <a:r>
              <a:rPr sz="2400" spc="-15">
                <a:latin typeface="Tahoma"/>
                <a:cs typeface="Tahoma"/>
              </a:rPr>
              <a:t>of</a:t>
            </a:r>
            <a:r>
              <a:rPr sz="2400" spc="-25">
                <a:latin typeface="Tahoma"/>
                <a:cs typeface="Tahoma"/>
              </a:rPr>
              <a:t> </a:t>
            </a:r>
            <a:r>
              <a:rPr sz="2400" spc="-15">
                <a:latin typeface="Tahoma"/>
                <a:cs typeface="Tahoma"/>
              </a:rPr>
              <a:t>0.03</a:t>
            </a:r>
            <a:r>
              <a:rPr sz="2400" spc="30">
                <a:latin typeface="Tahoma"/>
                <a:cs typeface="Tahoma"/>
              </a:rPr>
              <a:t> </a:t>
            </a:r>
            <a:r>
              <a:rPr sz="2400">
                <a:latin typeface="Tahoma"/>
                <a:cs typeface="Tahoma"/>
              </a:rPr>
              <a:t>–</a:t>
            </a:r>
            <a:r>
              <a:rPr sz="2400" spc="25">
                <a:latin typeface="Tahoma"/>
                <a:cs typeface="Tahoma"/>
              </a:rPr>
              <a:t> </a:t>
            </a:r>
            <a:r>
              <a:rPr sz="2400" spc="-15">
                <a:latin typeface="Tahoma"/>
                <a:cs typeface="Tahoma"/>
              </a:rPr>
              <a:t>0.05</a:t>
            </a:r>
            <a:r>
              <a:rPr sz="2400" spc="30">
                <a:latin typeface="Tahoma"/>
                <a:cs typeface="Tahoma"/>
              </a:rPr>
              <a:t> </a:t>
            </a:r>
            <a:r>
              <a:rPr sz="2400">
                <a:latin typeface="Tahoma"/>
                <a:cs typeface="Tahoma"/>
              </a:rPr>
              <a:t>m/sec.</a:t>
            </a:r>
          </a:p>
          <a:p>
            <a:pPr marL="355600" marR="224790" indent="-343535">
              <a:lnSpc>
                <a:spcPct val="102499"/>
              </a:lnSpc>
              <a:spcBef>
                <a:spcPts val="590"/>
              </a:spcBef>
              <a:buClr>
                <a:srgbClr val="3333CC"/>
              </a:buClr>
              <a:buSzPct val="60000"/>
              <a:buFont typeface="Wingdings"/>
              <a:buChar char=""/>
              <a:tabLst>
                <a:tab pos="355600" algn="l"/>
                <a:tab pos="356235" algn="l"/>
              </a:tabLst>
            </a:pPr>
            <a:r>
              <a:rPr sz="2750" spc="10">
                <a:latin typeface="Tahoma"/>
                <a:cs typeface="Tahoma"/>
              </a:rPr>
              <a:t>Impulse</a:t>
            </a:r>
            <a:r>
              <a:rPr sz="2750" spc="70">
                <a:latin typeface="Tahoma"/>
                <a:cs typeface="Tahoma"/>
              </a:rPr>
              <a:t> </a:t>
            </a:r>
            <a:r>
              <a:rPr sz="2750">
                <a:latin typeface="Tahoma"/>
                <a:cs typeface="Tahoma"/>
              </a:rPr>
              <a:t>conduction</a:t>
            </a:r>
            <a:r>
              <a:rPr sz="2750" spc="204">
                <a:latin typeface="Tahoma"/>
                <a:cs typeface="Tahoma"/>
              </a:rPr>
              <a:t> </a:t>
            </a:r>
            <a:r>
              <a:rPr sz="2750" spc="-5">
                <a:latin typeface="Tahoma"/>
                <a:cs typeface="Tahoma"/>
              </a:rPr>
              <a:t>increases</a:t>
            </a:r>
            <a:r>
              <a:rPr sz="2750" spc="220">
                <a:latin typeface="Tahoma"/>
                <a:cs typeface="Tahoma"/>
              </a:rPr>
              <a:t> </a:t>
            </a:r>
            <a:r>
              <a:rPr sz="2750" spc="-5">
                <a:latin typeface="Tahoma"/>
                <a:cs typeface="Tahoma"/>
              </a:rPr>
              <a:t>as</a:t>
            </a:r>
            <a:r>
              <a:rPr sz="2750" spc="65">
                <a:latin typeface="Tahoma"/>
                <a:cs typeface="Tahoma"/>
              </a:rPr>
              <a:t> </a:t>
            </a:r>
            <a:r>
              <a:rPr sz="2750" spc="-5">
                <a:latin typeface="Tahoma"/>
                <a:cs typeface="Tahoma"/>
              </a:rPr>
              <a:t>spread</a:t>
            </a:r>
            <a:r>
              <a:rPr sz="2750" spc="225">
                <a:latin typeface="Tahoma"/>
                <a:cs typeface="Tahoma"/>
              </a:rPr>
              <a:t> </a:t>
            </a:r>
            <a:r>
              <a:rPr sz="2750" spc="-5">
                <a:latin typeface="Tahoma"/>
                <a:cs typeface="Tahoma"/>
              </a:rPr>
              <a:t>to </a:t>
            </a:r>
            <a:r>
              <a:rPr sz="2750" spc="-844">
                <a:latin typeface="Tahoma"/>
                <a:cs typeface="Tahoma"/>
              </a:rPr>
              <a:t> </a:t>
            </a:r>
            <a:r>
              <a:rPr sz="2750" spc="-5">
                <a:latin typeface="Tahoma"/>
                <a:cs typeface="Tahoma"/>
              </a:rPr>
              <a:t>Purkinje</a:t>
            </a:r>
            <a:r>
              <a:rPr sz="2750" spc="220">
                <a:latin typeface="Tahoma"/>
                <a:cs typeface="Tahoma"/>
              </a:rPr>
              <a:t> </a:t>
            </a:r>
            <a:r>
              <a:rPr sz="2750" spc="-15">
                <a:latin typeface="Tahoma"/>
                <a:cs typeface="Tahoma"/>
              </a:rPr>
              <a:t>fibers</a:t>
            </a:r>
            <a:r>
              <a:rPr sz="2750" spc="145">
                <a:latin typeface="Tahoma"/>
                <a:cs typeface="Tahoma"/>
              </a:rPr>
              <a:t> </a:t>
            </a:r>
            <a:r>
              <a:rPr sz="2750" spc="-5">
                <a:latin typeface="Tahoma"/>
                <a:cs typeface="Tahoma"/>
              </a:rPr>
              <a:t>at</a:t>
            </a:r>
            <a:r>
              <a:rPr sz="2750" spc="80">
                <a:latin typeface="Tahoma"/>
                <a:cs typeface="Tahoma"/>
              </a:rPr>
              <a:t> </a:t>
            </a:r>
            <a:r>
              <a:rPr sz="2750" spc="15">
                <a:latin typeface="Tahoma"/>
                <a:cs typeface="Tahoma"/>
              </a:rPr>
              <a:t>a</a:t>
            </a:r>
            <a:r>
              <a:rPr sz="2750">
                <a:latin typeface="Tahoma"/>
                <a:cs typeface="Tahoma"/>
              </a:rPr>
              <a:t> </a:t>
            </a:r>
            <a:r>
              <a:rPr sz="2750" spc="-15">
                <a:latin typeface="Tahoma"/>
                <a:cs typeface="Tahoma"/>
              </a:rPr>
              <a:t>velocity</a:t>
            </a:r>
            <a:r>
              <a:rPr sz="2750" spc="305">
                <a:latin typeface="Tahoma"/>
                <a:cs typeface="Tahoma"/>
              </a:rPr>
              <a:t> </a:t>
            </a:r>
            <a:r>
              <a:rPr sz="2750" spc="5">
                <a:latin typeface="Tahoma"/>
                <a:cs typeface="Tahoma"/>
              </a:rPr>
              <a:t>of</a:t>
            </a:r>
            <a:r>
              <a:rPr sz="2750" spc="50">
                <a:latin typeface="Tahoma"/>
                <a:cs typeface="Tahoma"/>
              </a:rPr>
              <a:t> </a:t>
            </a:r>
            <a:r>
              <a:rPr sz="2750">
                <a:latin typeface="Tahoma"/>
                <a:cs typeface="Tahoma"/>
              </a:rPr>
              <a:t>4.0</a:t>
            </a:r>
            <a:r>
              <a:rPr sz="2750" spc="20">
                <a:latin typeface="Tahoma"/>
                <a:cs typeface="Tahoma"/>
              </a:rPr>
              <a:t> </a:t>
            </a:r>
            <a:r>
              <a:rPr sz="2750" spc="5">
                <a:latin typeface="Tahoma"/>
                <a:cs typeface="Tahoma"/>
              </a:rPr>
              <a:t>m/sec.</a:t>
            </a:r>
            <a:endParaRPr sz="2750">
              <a:latin typeface="Tahoma"/>
              <a:cs typeface="Tahoma"/>
            </a:endParaRPr>
          </a:p>
          <a:p>
            <a:pPr marL="756285" lvl="1" indent="-287020">
              <a:lnSpc>
                <a:spcPct val="100000"/>
              </a:lnSpc>
              <a:spcBef>
                <a:spcPts val="580"/>
              </a:spcBef>
              <a:buClr>
                <a:srgbClr val="FF0000"/>
              </a:buClr>
              <a:buSzPct val="56250"/>
              <a:buFont typeface="Wingdings"/>
              <a:buChar char=""/>
              <a:tabLst>
                <a:tab pos="756285" algn="l"/>
                <a:tab pos="756920" algn="l"/>
              </a:tabLst>
            </a:pPr>
            <a:r>
              <a:rPr sz="2400">
                <a:latin typeface="Tahoma"/>
                <a:cs typeface="Tahoma"/>
              </a:rPr>
              <a:t>Ventricular</a:t>
            </a:r>
            <a:r>
              <a:rPr sz="2400" spc="-45">
                <a:latin typeface="Tahoma"/>
                <a:cs typeface="Tahoma"/>
              </a:rPr>
              <a:t> </a:t>
            </a:r>
            <a:r>
              <a:rPr sz="2400">
                <a:latin typeface="Tahoma"/>
                <a:cs typeface="Tahoma"/>
              </a:rPr>
              <a:t>contraction</a:t>
            </a:r>
            <a:r>
              <a:rPr sz="2400" spc="-65">
                <a:latin typeface="Tahoma"/>
                <a:cs typeface="Tahoma"/>
              </a:rPr>
              <a:t> </a:t>
            </a:r>
            <a:r>
              <a:rPr sz="2400">
                <a:latin typeface="Tahoma"/>
                <a:cs typeface="Tahoma"/>
              </a:rPr>
              <a:t>begins</a:t>
            </a:r>
            <a:r>
              <a:rPr sz="2400" spc="-90">
                <a:latin typeface="Tahoma"/>
                <a:cs typeface="Tahoma"/>
              </a:rPr>
              <a:t> </a:t>
            </a:r>
            <a:r>
              <a:rPr sz="2400" spc="-10">
                <a:latin typeface="Tahoma"/>
                <a:cs typeface="Tahoma"/>
              </a:rPr>
              <a:t>0.1–0.2</a:t>
            </a:r>
            <a:r>
              <a:rPr sz="2400" spc="114">
                <a:latin typeface="Tahoma"/>
                <a:cs typeface="Tahoma"/>
              </a:rPr>
              <a:t> </a:t>
            </a:r>
            <a:r>
              <a:rPr sz="2400">
                <a:latin typeface="Tahoma"/>
                <a:cs typeface="Tahoma"/>
              </a:rPr>
              <a:t>sec.</a:t>
            </a:r>
            <a:r>
              <a:rPr sz="2400" spc="25">
                <a:latin typeface="Tahoma"/>
                <a:cs typeface="Tahoma"/>
              </a:rPr>
              <a:t> </a:t>
            </a:r>
            <a:r>
              <a:rPr sz="2400" spc="5">
                <a:latin typeface="Tahoma"/>
                <a:cs typeface="Tahoma"/>
              </a:rPr>
              <a:t>after</a:t>
            </a:r>
            <a:endParaRPr sz="2400">
              <a:latin typeface="Tahoma"/>
              <a:cs typeface="Tahoma"/>
            </a:endParaRPr>
          </a:p>
          <a:p>
            <a:pPr marL="756285">
              <a:lnSpc>
                <a:spcPct val="100000"/>
              </a:lnSpc>
              <a:spcBef>
                <a:spcPts val="50"/>
              </a:spcBef>
            </a:pPr>
            <a:r>
              <a:rPr sz="2400">
                <a:latin typeface="Tahoma"/>
                <a:cs typeface="Tahoma"/>
              </a:rPr>
              <a:t>contraction</a:t>
            </a:r>
            <a:r>
              <a:rPr sz="2400" spc="-70">
                <a:latin typeface="Tahoma"/>
                <a:cs typeface="Tahoma"/>
              </a:rPr>
              <a:t> </a:t>
            </a:r>
            <a:r>
              <a:rPr sz="2400" spc="-15">
                <a:latin typeface="Tahoma"/>
                <a:cs typeface="Tahoma"/>
              </a:rPr>
              <a:t>of</a:t>
            </a:r>
            <a:r>
              <a:rPr sz="2400" spc="-25">
                <a:latin typeface="Tahoma"/>
                <a:cs typeface="Tahoma"/>
              </a:rPr>
              <a:t> </a:t>
            </a:r>
            <a:r>
              <a:rPr sz="2400" spc="5">
                <a:latin typeface="Tahoma"/>
                <a:cs typeface="Tahoma"/>
              </a:rPr>
              <a:t>the atria.</a:t>
            </a:r>
            <a:endParaRPr sz="2400">
              <a:latin typeface="Tahoma"/>
              <a:cs typeface="Tahoma"/>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descr="باقة أزهار"/>
          <p:cNvSpPr>
            <a:spLocks noGrp="1" noRot="1" noChangeArrowheads="1"/>
          </p:cNvSpPr>
          <p:nvPr>
            <p:ph type="title"/>
          </p:nvPr>
        </p:nvSpPr>
        <p:spPr>
          <a:xfrm>
            <a:off x="1763688" y="660042"/>
            <a:ext cx="7380312" cy="1099178"/>
          </a:xfrm>
          <a:noFill/>
        </p:spPr>
        <p:txBody>
          <a:bodyPr/>
          <a:lstStyle/>
          <a:p>
            <a:r>
              <a:rPr lang="en-US" altLang="en-US" b="1" dirty="0" smtClean="0">
                <a:solidFill>
                  <a:schemeClr val="tx1"/>
                </a:solidFill>
                <a:cs typeface="Times New Roman" panose="02020603050405020304" pitchFamily="18" charset="0"/>
              </a:rPr>
              <a:t>One-Way conduction</a:t>
            </a:r>
          </a:p>
        </p:txBody>
      </p:sp>
      <p:sp>
        <p:nvSpPr>
          <p:cNvPr id="27651" name="Rectangle 3"/>
          <p:cNvSpPr>
            <a:spLocks noGrp="1" noRot="1" noChangeArrowheads="1"/>
          </p:cNvSpPr>
          <p:nvPr>
            <p:ph idx="1"/>
          </p:nvPr>
        </p:nvSpPr>
        <p:spPr bwMode="auto">
          <a:xfrm>
            <a:off x="1475656" y="1884242"/>
            <a:ext cx="6591985" cy="4006222"/>
          </a:xfrm>
        </p:spPr>
        <p:txBody>
          <a:bodyPr wrap="square" numCol="1" anchor="t" anchorCtr="0" compatLnSpc="1">
            <a:prstTxWarp prst="textNoShape">
              <a:avLst/>
            </a:prstTxWarp>
          </a:bodyPr>
          <a:lstStyle/>
          <a:p>
            <a:pPr>
              <a:buFont typeface="Wingdings" panose="05000000000000000000" pitchFamily="2" charset="2"/>
              <a:buNone/>
            </a:pPr>
            <a:r>
              <a:rPr lang="en-US" altLang="en-US" dirty="0" smtClean="0">
                <a:cs typeface="Arial" pitchFamily="34" charset="0"/>
              </a:rPr>
              <a:t>   SA   Node       interatrial pathway         AV  Node          His of bundle           </a:t>
            </a:r>
            <a:r>
              <a:rPr lang="en-US" altLang="en-US" dirty="0" err="1" smtClean="0">
                <a:cs typeface="Arial" pitchFamily="34" charset="0"/>
              </a:rPr>
              <a:t>bundle</a:t>
            </a:r>
            <a:r>
              <a:rPr lang="en-US" altLang="en-US" dirty="0" smtClean="0">
                <a:cs typeface="Arial" pitchFamily="34" charset="0"/>
              </a:rPr>
              <a:t> branch           endocardium surface         ventricular muscle        epicardium surface</a:t>
            </a:r>
          </a:p>
        </p:txBody>
      </p:sp>
      <p:pic>
        <p:nvPicPr>
          <p:cNvPr id="27652" name="Picture 7" descr="Arrow.gif (11416 bytes)"/>
          <p:cNvPicPr>
            <a:picLocks noChangeAspect="1" noChangeArrowheads="1" noCrop="1"/>
          </p:cNvPicPr>
          <p:nvPr/>
        </p:nvPicPr>
        <p:blipFill>
          <a:blip r:embed="rId2">
            <a:extLst>
              <a:ext uri="{28A0092B-C50C-407E-A947-70E740481C1C}">
                <a14:useLocalDpi xmlns:a14="http://schemas.microsoft.com/office/drawing/2010/main" val="0"/>
              </a:ext>
            </a:extLst>
          </a:blip>
          <a:stretch>
            <a:fillRect/>
          </a:stretch>
        </p:blipFill>
        <p:spPr bwMode="auto">
          <a:xfrm>
            <a:off x="2057400" y="2895600"/>
            <a:ext cx="6000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8" descr="Arrow.gif (11416 bytes)"/>
          <p:cNvPicPr>
            <a:picLocks noChangeAspect="1" noChangeArrowheads="1" noCrop="1"/>
          </p:cNvPicPr>
          <p:nvPr/>
        </p:nvPicPr>
        <p:blipFill>
          <a:blip r:embed="rId2">
            <a:extLst>
              <a:ext uri="{28A0092B-C50C-407E-A947-70E740481C1C}">
                <a14:useLocalDpi xmlns:a14="http://schemas.microsoft.com/office/drawing/2010/main" val="0"/>
              </a:ext>
            </a:extLst>
          </a:blip>
          <a:stretch>
            <a:fillRect/>
          </a:stretch>
        </p:blipFill>
        <p:spPr bwMode="auto">
          <a:xfrm>
            <a:off x="5334000" y="2362200"/>
            <a:ext cx="6000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Picture 9" descr="Arrow.gif (11416 bytes)"/>
          <p:cNvPicPr>
            <a:picLocks noChangeAspect="1" noChangeArrowheads="1" noCrop="1"/>
          </p:cNvPicPr>
          <p:nvPr/>
        </p:nvPicPr>
        <p:blipFill>
          <a:blip r:embed="rId2">
            <a:extLst>
              <a:ext uri="{28A0092B-C50C-407E-A947-70E740481C1C}">
                <a14:useLocalDpi xmlns:a14="http://schemas.microsoft.com/office/drawing/2010/main" val="0"/>
              </a:ext>
            </a:extLst>
          </a:blip>
          <a:stretch>
            <a:fillRect/>
          </a:stretch>
        </p:blipFill>
        <p:spPr bwMode="auto">
          <a:xfrm>
            <a:off x="1981200" y="2362200"/>
            <a:ext cx="6000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Picture 10" descr="Arrow.gif (11416 bytes)"/>
          <p:cNvPicPr>
            <a:picLocks noChangeAspect="1" noChangeArrowheads="1" noCrop="1"/>
          </p:cNvPicPr>
          <p:nvPr/>
        </p:nvPicPr>
        <p:blipFill>
          <a:blip r:embed="rId2">
            <a:extLst>
              <a:ext uri="{28A0092B-C50C-407E-A947-70E740481C1C}">
                <a14:useLocalDpi xmlns:a14="http://schemas.microsoft.com/office/drawing/2010/main" val="0"/>
              </a:ext>
            </a:extLst>
          </a:blip>
          <a:stretch>
            <a:fillRect/>
          </a:stretch>
        </p:blipFill>
        <p:spPr bwMode="auto">
          <a:xfrm>
            <a:off x="6858000" y="1905000"/>
            <a:ext cx="6000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Picture 11" descr="Arrow.gif (11416 bytes)"/>
          <p:cNvPicPr>
            <a:picLocks noChangeAspect="1" noChangeArrowheads="1" noCrop="1"/>
          </p:cNvPicPr>
          <p:nvPr/>
        </p:nvPicPr>
        <p:blipFill>
          <a:blip r:embed="rId2">
            <a:extLst>
              <a:ext uri="{28A0092B-C50C-407E-A947-70E740481C1C}">
                <a14:useLocalDpi xmlns:a14="http://schemas.microsoft.com/office/drawing/2010/main" val="0"/>
              </a:ext>
            </a:extLst>
          </a:blip>
          <a:stretch>
            <a:fillRect/>
          </a:stretch>
        </p:blipFill>
        <p:spPr bwMode="auto">
          <a:xfrm>
            <a:off x="2743200" y="1905000"/>
            <a:ext cx="6000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15" descr="Arrow.gif (11416 bytes)"/>
          <p:cNvPicPr>
            <a:picLocks noChangeAspect="1" noChangeArrowheads="1" noCrop="1"/>
          </p:cNvPicPr>
          <p:nvPr/>
        </p:nvPicPr>
        <p:blipFill>
          <a:blip r:embed="rId2">
            <a:extLst>
              <a:ext uri="{28A0092B-C50C-407E-A947-70E740481C1C}">
                <a14:useLocalDpi xmlns:a14="http://schemas.microsoft.com/office/drawing/2010/main" val="0"/>
              </a:ext>
            </a:extLst>
          </a:blip>
          <a:stretch>
            <a:fillRect/>
          </a:stretch>
        </p:blipFill>
        <p:spPr bwMode="auto">
          <a:xfrm>
            <a:off x="7162800" y="2895600"/>
            <a:ext cx="6000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Picture 16" descr="Arrow.gif (11416 bytes)"/>
          <p:cNvPicPr>
            <a:picLocks noChangeAspect="1" noChangeArrowheads="1" noCrop="1"/>
          </p:cNvPicPr>
          <p:nvPr/>
        </p:nvPicPr>
        <p:blipFill>
          <a:blip r:embed="rId2">
            <a:extLst>
              <a:ext uri="{28A0092B-C50C-407E-A947-70E740481C1C}">
                <a14:useLocalDpi xmlns:a14="http://schemas.microsoft.com/office/drawing/2010/main" val="0"/>
              </a:ext>
            </a:extLst>
          </a:blip>
          <a:stretch>
            <a:fillRect/>
          </a:stretch>
        </p:blipFill>
        <p:spPr bwMode="auto">
          <a:xfrm>
            <a:off x="3962400" y="3429000"/>
            <a:ext cx="6000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62761" y="692696"/>
            <a:ext cx="7913053" cy="887294"/>
          </a:xfrm>
          <a:prstGeom prst="rect">
            <a:avLst/>
          </a:prstGeom>
        </p:spPr>
        <p:txBody>
          <a:bodyPr vert="horz" wrap="square" lIns="0" tIns="8255" rIns="0" bIns="0" rtlCol="0">
            <a:spAutoFit/>
          </a:bodyPr>
          <a:lstStyle/>
          <a:p>
            <a:pPr marL="12700" marR="5080">
              <a:lnSpc>
                <a:spcPct val="101699"/>
              </a:lnSpc>
              <a:spcBef>
                <a:spcPts val="65"/>
              </a:spcBef>
            </a:pPr>
            <a:r>
              <a:rPr sz="2800" b="1" spc="15" dirty="0">
                <a:latin typeface="Comic Sans MS" panose="030F0702030302020204" pitchFamily="66" charset="0"/>
                <a:cs typeface="Tahoma"/>
              </a:rPr>
              <a:t>O</a:t>
            </a:r>
            <a:r>
              <a:rPr sz="2800" b="1" spc="-5" dirty="0">
                <a:latin typeface="Comic Sans MS" panose="030F0702030302020204" pitchFamily="66" charset="0"/>
                <a:cs typeface="Tahoma"/>
              </a:rPr>
              <a:t>N</a:t>
            </a:r>
            <a:r>
              <a:rPr sz="2800" b="1" spc="-20" dirty="0">
                <a:latin typeface="Comic Sans MS" panose="030F0702030302020204" pitchFamily="66" charset="0"/>
                <a:cs typeface="Tahoma"/>
              </a:rPr>
              <a:t>E</a:t>
            </a:r>
            <a:r>
              <a:rPr sz="2800" b="1" spc="10" dirty="0">
                <a:latin typeface="Comic Sans MS" panose="030F0702030302020204" pitchFamily="66" charset="0"/>
                <a:cs typeface="Tahoma"/>
              </a:rPr>
              <a:t>-</a:t>
            </a:r>
            <a:r>
              <a:rPr sz="2800" b="1" spc="-5" dirty="0">
                <a:latin typeface="Comic Sans MS" panose="030F0702030302020204" pitchFamily="66" charset="0"/>
                <a:cs typeface="Tahoma"/>
              </a:rPr>
              <a:t> </a:t>
            </a:r>
            <a:r>
              <a:rPr sz="2800" b="1" spc="10" dirty="0">
                <a:latin typeface="Comic Sans MS" panose="030F0702030302020204" pitchFamily="66" charset="0"/>
                <a:cs typeface="Tahoma"/>
              </a:rPr>
              <a:t>W</a:t>
            </a:r>
            <a:r>
              <a:rPr sz="2800" b="1" spc="-15" dirty="0">
                <a:latin typeface="Comic Sans MS" panose="030F0702030302020204" pitchFamily="66" charset="0"/>
                <a:cs typeface="Tahoma"/>
              </a:rPr>
              <a:t>A</a:t>
            </a:r>
            <a:r>
              <a:rPr sz="2800" b="1" spc="20" dirty="0">
                <a:latin typeface="Comic Sans MS" panose="030F0702030302020204" pitchFamily="66" charset="0"/>
                <a:cs typeface="Tahoma"/>
              </a:rPr>
              <a:t>Y</a:t>
            </a:r>
            <a:r>
              <a:rPr sz="2800" b="1" spc="-30" dirty="0">
                <a:latin typeface="Comic Sans MS" panose="030F0702030302020204" pitchFamily="66" charset="0"/>
                <a:cs typeface="Tahoma"/>
              </a:rPr>
              <a:t> </a:t>
            </a:r>
            <a:r>
              <a:rPr sz="2800" b="1" spc="35" dirty="0">
                <a:latin typeface="Comic Sans MS" panose="030F0702030302020204" pitchFamily="66" charset="0"/>
                <a:cs typeface="Tahoma"/>
              </a:rPr>
              <a:t>C</a:t>
            </a:r>
            <a:r>
              <a:rPr sz="2800" b="1" spc="15" dirty="0">
                <a:latin typeface="Comic Sans MS" panose="030F0702030302020204" pitchFamily="66" charset="0"/>
                <a:cs typeface="Tahoma"/>
              </a:rPr>
              <a:t>O</a:t>
            </a:r>
            <a:r>
              <a:rPr sz="2800" b="1" spc="-5" dirty="0">
                <a:latin typeface="Comic Sans MS" panose="030F0702030302020204" pitchFamily="66" charset="0"/>
                <a:cs typeface="Tahoma"/>
              </a:rPr>
              <a:t>N</a:t>
            </a:r>
            <a:r>
              <a:rPr sz="2800" b="1" spc="45" dirty="0">
                <a:latin typeface="Comic Sans MS" panose="030F0702030302020204" pitchFamily="66" charset="0"/>
                <a:cs typeface="Tahoma"/>
              </a:rPr>
              <a:t>D</a:t>
            </a:r>
            <a:r>
              <a:rPr sz="2800" b="1" spc="30" dirty="0">
                <a:latin typeface="Comic Sans MS" panose="030F0702030302020204" pitchFamily="66" charset="0"/>
                <a:cs typeface="Tahoma"/>
              </a:rPr>
              <a:t>U</a:t>
            </a:r>
            <a:r>
              <a:rPr sz="2800" b="1" spc="35" dirty="0">
                <a:latin typeface="Comic Sans MS" panose="030F0702030302020204" pitchFamily="66" charset="0"/>
                <a:cs typeface="Tahoma"/>
              </a:rPr>
              <a:t>C</a:t>
            </a:r>
            <a:r>
              <a:rPr sz="2800" b="1" spc="-15" dirty="0">
                <a:latin typeface="Comic Sans MS" panose="030F0702030302020204" pitchFamily="66" charset="0"/>
                <a:cs typeface="Tahoma"/>
              </a:rPr>
              <a:t>T</a:t>
            </a:r>
            <a:r>
              <a:rPr sz="2800" b="1" spc="20" dirty="0">
                <a:latin typeface="Comic Sans MS" panose="030F0702030302020204" pitchFamily="66" charset="0"/>
                <a:cs typeface="Tahoma"/>
              </a:rPr>
              <a:t>I</a:t>
            </a:r>
            <a:r>
              <a:rPr sz="2800" b="1" spc="15" dirty="0">
                <a:latin typeface="Comic Sans MS" panose="030F0702030302020204" pitchFamily="66" charset="0"/>
                <a:cs typeface="Tahoma"/>
              </a:rPr>
              <a:t>O</a:t>
            </a:r>
            <a:r>
              <a:rPr sz="2800" b="1" spc="20" dirty="0">
                <a:latin typeface="Comic Sans MS" panose="030F0702030302020204" pitchFamily="66" charset="0"/>
                <a:cs typeface="Tahoma"/>
              </a:rPr>
              <a:t>N</a:t>
            </a:r>
            <a:r>
              <a:rPr sz="2800" b="1" spc="-290" dirty="0">
                <a:latin typeface="Comic Sans MS" panose="030F0702030302020204" pitchFamily="66" charset="0"/>
                <a:cs typeface="Tahoma"/>
              </a:rPr>
              <a:t> </a:t>
            </a:r>
            <a:r>
              <a:rPr sz="2800" b="1" spc="-15" dirty="0">
                <a:latin typeface="Comic Sans MS" panose="030F0702030302020204" pitchFamily="66" charset="0"/>
                <a:cs typeface="Tahoma"/>
              </a:rPr>
              <a:t>T</a:t>
            </a:r>
            <a:r>
              <a:rPr sz="2800" b="1" spc="25" dirty="0">
                <a:latin typeface="Comic Sans MS" panose="030F0702030302020204" pitchFamily="66" charset="0"/>
                <a:cs typeface="Tahoma"/>
              </a:rPr>
              <a:t>H</a:t>
            </a:r>
            <a:r>
              <a:rPr sz="2800" b="1" dirty="0">
                <a:latin typeface="Comic Sans MS" panose="030F0702030302020204" pitchFamily="66" charset="0"/>
                <a:cs typeface="Tahoma"/>
              </a:rPr>
              <a:t>R</a:t>
            </a:r>
            <a:r>
              <a:rPr sz="2800" b="1" spc="10" dirty="0">
                <a:latin typeface="Comic Sans MS" panose="030F0702030302020204" pitchFamily="66" charset="0"/>
                <a:cs typeface="Tahoma"/>
              </a:rPr>
              <a:t>OUGH  </a:t>
            </a:r>
            <a:r>
              <a:rPr sz="2800" b="1" dirty="0">
                <a:latin typeface="Comic Sans MS" panose="030F0702030302020204" pitchFamily="66" charset="0"/>
                <a:cs typeface="Tahoma"/>
              </a:rPr>
              <a:t>AV</a:t>
            </a:r>
            <a:r>
              <a:rPr sz="2800" b="1" spc="-45" dirty="0">
                <a:latin typeface="Comic Sans MS" panose="030F0702030302020204" pitchFamily="66" charset="0"/>
                <a:cs typeface="Tahoma"/>
              </a:rPr>
              <a:t> </a:t>
            </a:r>
            <a:r>
              <a:rPr sz="2800" b="1" spc="30" dirty="0">
                <a:latin typeface="Comic Sans MS" panose="030F0702030302020204" pitchFamily="66" charset="0"/>
                <a:cs typeface="Tahoma"/>
              </a:rPr>
              <a:t>BUNDLE</a:t>
            </a:r>
          </a:p>
        </p:txBody>
      </p:sp>
      <p:sp>
        <p:nvSpPr>
          <p:cNvPr id="3" name="object 3"/>
          <p:cNvSpPr txBox="1"/>
          <p:nvPr/>
        </p:nvSpPr>
        <p:spPr>
          <a:xfrm>
            <a:off x="1262761" y="2111057"/>
            <a:ext cx="7445375" cy="3947795"/>
          </a:xfrm>
          <a:prstGeom prst="rect">
            <a:avLst/>
          </a:prstGeom>
        </p:spPr>
        <p:txBody>
          <a:bodyPr vert="horz" wrap="square" lIns="0" tIns="52069"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55600" marR="5080" indent="-343535" algn="just">
              <a:lnSpc>
                <a:spcPct val="90400"/>
              </a:lnSpc>
              <a:spcBef>
                <a:spcPts val="409"/>
              </a:spcBef>
              <a:buClr>
                <a:srgbClr val="3333CC"/>
              </a:buClr>
              <a:buSzPct val="61111"/>
              <a:buFont typeface="Arial MT"/>
              <a:buChar char="•"/>
              <a:tabLst>
                <a:tab pos="356235" algn="l"/>
              </a:tabLst>
            </a:pPr>
            <a:r>
              <a:rPr sz="2700">
                <a:latin typeface="Tahoma"/>
                <a:cs typeface="Tahoma"/>
              </a:rPr>
              <a:t>A special characteristic </a:t>
            </a:r>
            <a:r>
              <a:rPr sz="2700" spc="15">
                <a:latin typeface="Tahoma"/>
                <a:cs typeface="Tahoma"/>
              </a:rPr>
              <a:t>of </a:t>
            </a:r>
            <a:r>
              <a:rPr sz="2700" spc="-5">
                <a:latin typeface="Tahoma"/>
                <a:cs typeface="Tahoma"/>
              </a:rPr>
              <a:t>the </a:t>
            </a:r>
            <a:r>
              <a:rPr sz="2700" spc="5">
                <a:solidFill>
                  <a:srgbClr val="FF0000"/>
                </a:solidFill>
                <a:latin typeface="Tahoma"/>
                <a:cs typeface="Tahoma"/>
              </a:rPr>
              <a:t>A-V </a:t>
            </a:r>
            <a:r>
              <a:rPr sz="2700" spc="-5">
                <a:solidFill>
                  <a:srgbClr val="FF0000"/>
                </a:solidFill>
                <a:latin typeface="Tahoma"/>
                <a:cs typeface="Tahoma"/>
              </a:rPr>
              <a:t>bundle </a:t>
            </a:r>
            <a:r>
              <a:rPr sz="2700" spc="-10">
                <a:solidFill>
                  <a:srgbClr val="FF0000"/>
                </a:solidFill>
                <a:latin typeface="Tahoma"/>
                <a:cs typeface="Tahoma"/>
              </a:rPr>
              <a:t>is </a:t>
            </a:r>
            <a:r>
              <a:rPr sz="2700">
                <a:solidFill>
                  <a:srgbClr val="FF0000"/>
                </a:solidFill>
                <a:latin typeface="Tahoma"/>
                <a:cs typeface="Tahoma"/>
              </a:rPr>
              <a:t>it’s </a:t>
            </a:r>
            <a:r>
              <a:rPr sz="2700" spc="-830">
                <a:solidFill>
                  <a:srgbClr val="FF0000"/>
                </a:solidFill>
                <a:latin typeface="Tahoma"/>
                <a:cs typeface="Tahoma"/>
              </a:rPr>
              <a:t> </a:t>
            </a:r>
            <a:r>
              <a:rPr sz="2700" spc="-5">
                <a:solidFill>
                  <a:srgbClr val="FF0000"/>
                </a:solidFill>
                <a:latin typeface="Tahoma"/>
                <a:cs typeface="Tahoma"/>
              </a:rPr>
              <a:t>inability</a:t>
            </a:r>
            <a:r>
              <a:rPr sz="2700" spc="55">
                <a:solidFill>
                  <a:srgbClr val="FF0000"/>
                </a:solidFill>
                <a:latin typeface="Tahoma"/>
                <a:cs typeface="Tahoma"/>
              </a:rPr>
              <a:t> </a:t>
            </a:r>
            <a:r>
              <a:rPr sz="2700" spc="10">
                <a:solidFill>
                  <a:srgbClr val="FF0000"/>
                </a:solidFill>
                <a:latin typeface="Tahoma"/>
                <a:cs typeface="Tahoma"/>
              </a:rPr>
              <a:t>of</a:t>
            </a:r>
            <a:r>
              <a:rPr sz="2700" spc="-45">
                <a:solidFill>
                  <a:srgbClr val="FF0000"/>
                </a:solidFill>
                <a:latin typeface="Tahoma"/>
                <a:cs typeface="Tahoma"/>
              </a:rPr>
              <a:t> </a:t>
            </a:r>
            <a:r>
              <a:rPr sz="2700" spc="5">
                <a:solidFill>
                  <a:srgbClr val="FF0000"/>
                </a:solidFill>
                <a:latin typeface="Tahoma"/>
                <a:cs typeface="Tahoma"/>
              </a:rPr>
              <a:t>action</a:t>
            </a:r>
            <a:r>
              <a:rPr sz="2700" spc="-95">
                <a:solidFill>
                  <a:srgbClr val="FF0000"/>
                </a:solidFill>
                <a:latin typeface="Tahoma"/>
                <a:cs typeface="Tahoma"/>
              </a:rPr>
              <a:t> </a:t>
            </a:r>
            <a:r>
              <a:rPr sz="2700" spc="-5">
                <a:solidFill>
                  <a:srgbClr val="FF0000"/>
                </a:solidFill>
                <a:latin typeface="Tahoma"/>
                <a:cs typeface="Tahoma"/>
              </a:rPr>
              <a:t>potentials</a:t>
            </a:r>
            <a:r>
              <a:rPr sz="2700" spc="-20">
                <a:solidFill>
                  <a:srgbClr val="FF0000"/>
                </a:solidFill>
                <a:latin typeface="Tahoma"/>
                <a:cs typeface="Tahoma"/>
              </a:rPr>
              <a:t> </a:t>
            </a:r>
            <a:r>
              <a:rPr sz="2700" spc="-5">
                <a:solidFill>
                  <a:srgbClr val="FF0000"/>
                </a:solidFill>
                <a:latin typeface="Tahoma"/>
                <a:cs typeface="Tahoma"/>
              </a:rPr>
              <a:t>to</a:t>
            </a:r>
            <a:r>
              <a:rPr sz="2700" spc="10">
                <a:solidFill>
                  <a:srgbClr val="FF0000"/>
                </a:solidFill>
                <a:latin typeface="Tahoma"/>
                <a:cs typeface="Tahoma"/>
              </a:rPr>
              <a:t> </a:t>
            </a:r>
            <a:r>
              <a:rPr sz="2700">
                <a:solidFill>
                  <a:srgbClr val="FF0000"/>
                </a:solidFill>
                <a:latin typeface="Tahoma"/>
                <a:cs typeface="Tahoma"/>
              </a:rPr>
              <a:t>travel</a:t>
            </a:r>
            <a:r>
              <a:rPr sz="2700" spc="-30">
                <a:solidFill>
                  <a:srgbClr val="FF0000"/>
                </a:solidFill>
                <a:latin typeface="Tahoma"/>
                <a:cs typeface="Tahoma"/>
              </a:rPr>
              <a:t> </a:t>
            </a:r>
            <a:r>
              <a:rPr sz="2700" spc="5">
                <a:solidFill>
                  <a:srgbClr val="FF0000"/>
                </a:solidFill>
                <a:latin typeface="Tahoma"/>
                <a:cs typeface="Tahoma"/>
              </a:rPr>
              <a:t>backward </a:t>
            </a:r>
            <a:r>
              <a:rPr sz="2700" spc="-830">
                <a:solidFill>
                  <a:srgbClr val="FF0000"/>
                </a:solidFill>
                <a:latin typeface="Tahoma"/>
                <a:cs typeface="Tahoma"/>
              </a:rPr>
              <a:t> </a:t>
            </a:r>
            <a:r>
              <a:rPr sz="2700">
                <a:solidFill>
                  <a:srgbClr val="FF0000"/>
                </a:solidFill>
                <a:latin typeface="Tahoma"/>
                <a:cs typeface="Tahoma"/>
              </a:rPr>
              <a:t>from</a:t>
            </a:r>
            <a:r>
              <a:rPr sz="2700" spc="-45">
                <a:solidFill>
                  <a:srgbClr val="FF0000"/>
                </a:solidFill>
                <a:latin typeface="Tahoma"/>
                <a:cs typeface="Tahoma"/>
              </a:rPr>
              <a:t> </a:t>
            </a:r>
            <a:r>
              <a:rPr sz="2700" spc="-5">
                <a:solidFill>
                  <a:srgbClr val="FF0000"/>
                </a:solidFill>
                <a:latin typeface="Tahoma"/>
                <a:cs typeface="Tahoma"/>
              </a:rPr>
              <a:t>the</a:t>
            </a:r>
            <a:r>
              <a:rPr sz="2700" spc="50">
                <a:solidFill>
                  <a:srgbClr val="FF0000"/>
                </a:solidFill>
                <a:latin typeface="Tahoma"/>
                <a:cs typeface="Tahoma"/>
              </a:rPr>
              <a:t> </a:t>
            </a:r>
            <a:r>
              <a:rPr sz="2700">
                <a:solidFill>
                  <a:srgbClr val="FF0000"/>
                </a:solidFill>
                <a:latin typeface="Tahoma"/>
                <a:cs typeface="Tahoma"/>
              </a:rPr>
              <a:t>ventricles</a:t>
            </a:r>
            <a:r>
              <a:rPr sz="2700" spc="-25">
                <a:solidFill>
                  <a:srgbClr val="FF0000"/>
                </a:solidFill>
                <a:latin typeface="Tahoma"/>
                <a:cs typeface="Tahoma"/>
              </a:rPr>
              <a:t> </a:t>
            </a:r>
            <a:r>
              <a:rPr sz="2700" spc="-5">
                <a:solidFill>
                  <a:srgbClr val="FF0000"/>
                </a:solidFill>
                <a:latin typeface="Tahoma"/>
                <a:cs typeface="Tahoma"/>
              </a:rPr>
              <a:t>to</a:t>
            </a:r>
            <a:r>
              <a:rPr sz="2700" spc="10">
                <a:solidFill>
                  <a:srgbClr val="FF0000"/>
                </a:solidFill>
                <a:latin typeface="Tahoma"/>
                <a:cs typeface="Tahoma"/>
              </a:rPr>
              <a:t> </a:t>
            </a:r>
            <a:r>
              <a:rPr sz="2700" spc="-5">
                <a:solidFill>
                  <a:srgbClr val="FF0000"/>
                </a:solidFill>
                <a:latin typeface="Tahoma"/>
                <a:cs typeface="Tahoma"/>
              </a:rPr>
              <a:t>the</a:t>
            </a:r>
            <a:r>
              <a:rPr sz="2700" spc="-20">
                <a:solidFill>
                  <a:srgbClr val="FF0000"/>
                </a:solidFill>
                <a:latin typeface="Tahoma"/>
                <a:cs typeface="Tahoma"/>
              </a:rPr>
              <a:t> </a:t>
            </a:r>
            <a:r>
              <a:rPr sz="2700" spc="-5">
                <a:solidFill>
                  <a:srgbClr val="FF0000"/>
                </a:solidFill>
                <a:latin typeface="Tahoma"/>
                <a:cs typeface="Tahoma"/>
              </a:rPr>
              <a:t>atria.</a:t>
            </a:r>
            <a:endParaRPr sz="2700">
              <a:latin typeface="Tahoma"/>
              <a:cs typeface="Tahoma"/>
            </a:endParaRPr>
          </a:p>
          <a:p>
            <a:pPr marL="355600" marR="424180" indent="-343535">
              <a:lnSpc>
                <a:spcPts val="2930"/>
              </a:lnSpc>
              <a:spcBef>
                <a:spcPts val="720"/>
              </a:spcBef>
              <a:buClr>
                <a:srgbClr val="3333CC"/>
              </a:buClr>
              <a:buSzPct val="61111"/>
              <a:buFont typeface="Arial MT"/>
              <a:buChar char="•"/>
              <a:tabLst>
                <a:tab pos="355600" algn="l"/>
                <a:tab pos="356235" algn="l"/>
              </a:tabLst>
            </a:pPr>
            <a:r>
              <a:rPr sz="2700" spc="-10">
                <a:latin typeface="Tahoma"/>
                <a:cs typeface="Tahoma"/>
              </a:rPr>
              <a:t>This </a:t>
            </a:r>
            <a:r>
              <a:rPr sz="2700">
                <a:latin typeface="Tahoma"/>
                <a:cs typeface="Tahoma"/>
              </a:rPr>
              <a:t>prevents </a:t>
            </a:r>
            <a:r>
              <a:rPr sz="2700" spc="-5">
                <a:latin typeface="Tahoma"/>
                <a:cs typeface="Tahoma"/>
              </a:rPr>
              <a:t>re-entry </a:t>
            </a:r>
            <a:r>
              <a:rPr sz="2700" spc="10">
                <a:latin typeface="Tahoma"/>
                <a:cs typeface="Tahoma"/>
              </a:rPr>
              <a:t>of </a:t>
            </a:r>
            <a:r>
              <a:rPr sz="2700">
                <a:latin typeface="Tahoma"/>
                <a:cs typeface="Tahoma"/>
              </a:rPr>
              <a:t>cardiac </a:t>
            </a:r>
            <a:r>
              <a:rPr sz="2700" spc="-10">
                <a:latin typeface="Tahoma"/>
                <a:cs typeface="Tahoma"/>
              </a:rPr>
              <a:t>impulse </a:t>
            </a:r>
            <a:r>
              <a:rPr sz="2700">
                <a:latin typeface="Tahoma"/>
                <a:cs typeface="Tahoma"/>
              </a:rPr>
              <a:t>by </a:t>
            </a:r>
            <a:r>
              <a:rPr sz="2700" spc="-830">
                <a:latin typeface="Tahoma"/>
                <a:cs typeface="Tahoma"/>
              </a:rPr>
              <a:t> </a:t>
            </a:r>
            <a:r>
              <a:rPr sz="2700" spc="-10">
                <a:latin typeface="Tahoma"/>
                <a:cs typeface="Tahoma"/>
              </a:rPr>
              <a:t>this</a:t>
            </a:r>
            <a:r>
              <a:rPr sz="2700" spc="-30">
                <a:latin typeface="Tahoma"/>
                <a:cs typeface="Tahoma"/>
              </a:rPr>
              <a:t> </a:t>
            </a:r>
            <a:r>
              <a:rPr sz="2700" spc="5">
                <a:latin typeface="Tahoma"/>
                <a:cs typeface="Tahoma"/>
              </a:rPr>
              <a:t>route</a:t>
            </a:r>
            <a:r>
              <a:rPr sz="2700" spc="-20">
                <a:latin typeface="Tahoma"/>
                <a:cs typeface="Tahoma"/>
              </a:rPr>
              <a:t> </a:t>
            </a:r>
            <a:r>
              <a:rPr sz="2700">
                <a:latin typeface="Tahoma"/>
                <a:cs typeface="Tahoma"/>
              </a:rPr>
              <a:t>from</a:t>
            </a:r>
            <a:r>
              <a:rPr sz="2700" spc="35">
                <a:latin typeface="Tahoma"/>
                <a:cs typeface="Tahoma"/>
              </a:rPr>
              <a:t> </a:t>
            </a:r>
            <a:r>
              <a:rPr sz="2700" spc="-5">
                <a:latin typeface="Tahoma"/>
                <a:cs typeface="Tahoma"/>
              </a:rPr>
              <a:t>the</a:t>
            </a:r>
            <a:r>
              <a:rPr sz="2700" spc="-25">
                <a:latin typeface="Tahoma"/>
                <a:cs typeface="Tahoma"/>
              </a:rPr>
              <a:t> </a:t>
            </a:r>
            <a:r>
              <a:rPr sz="2700">
                <a:latin typeface="Tahoma"/>
                <a:cs typeface="Tahoma"/>
              </a:rPr>
              <a:t>ventricles</a:t>
            </a:r>
            <a:r>
              <a:rPr sz="2700" spc="-25">
                <a:latin typeface="Tahoma"/>
                <a:cs typeface="Tahoma"/>
              </a:rPr>
              <a:t> </a:t>
            </a:r>
            <a:r>
              <a:rPr sz="2700" spc="-5">
                <a:latin typeface="Tahoma"/>
                <a:cs typeface="Tahoma"/>
              </a:rPr>
              <a:t>to</a:t>
            </a:r>
            <a:r>
              <a:rPr sz="2700" spc="10">
                <a:latin typeface="Tahoma"/>
                <a:cs typeface="Tahoma"/>
              </a:rPr>
              <a:t> </a:t>
            </a:r>
            <a:r>
              <a:rPr sz="2700" spc="-5">
                <a:latin typeface="Tahoma"/>
                <a:cs typeface="Tahoma"/>
              </a:rPr>
              <a:t>the</a:t>
            </a:r>
            <a:r>
              <a:rPr sz="2700" spc="45">
                <a:latin typeface="Tahoma"/>
                <a:cs typeface="Tahoma"/>
              </a:rPr>
              <a:t> </a:t>
            </a:r>
            <a:r>
              <a:rPr sz="2700" spc="-5">
                <a:latin typeface="Tahoma"/>
                <a:cs typeface="Tahoma"/>
              </a:rPr>
              <a:t>atria.</a:t>
            </a:r>
            <a:endParaRPr sz="2700">
              <a:latin typeface="Tahoma"/>
              <a:cs typeface="Tahoma"/>
            </a:endParaRPr>
          </a:p>
          <a:p>
            <a:pPr marL="355600" marR="396240" indent="-343535">
              <a:lnSpc>
                <a:spcPct val="90400"/>
              </a:lnSpc>
              <a:spcBef>
                <a:spcPts val="560"/>
              </a:spcBef>
              <a:buClr>
                <a:srgbClr val="3333CC"/>
              </a:buClr>
              <a:buSzPct val="61111"/>
              <a:buFont typeface="Arial MT"/>
              <a:buChar char="•"/>
              <a:tabLst>
                <a:tab pos="355600" algn="l"/>
                <a:tab pos="356235" algn="l"/>
              </a:tabLst>
            </a:pPr>
            <a:r>
              <a:rPr sz="2700">
                <a:latin typeface="Tahoma"/>
                <a:cs typeface="Tahoma"/>
              </a:rPr>
              <a:t>The</a:t>
            </a:r>
            <a:r>
              <a:rPr sz="2700" spc="-25">
                <a:latin typeface="Tahoma"/>
                <a:cs typeface="Tahoma"/>
              </a:rPr>
              <a:t> </a:t>
            </a:r>
            <a:r>
              <a:rPr sz="2700" spc="-5">
                <a:latin typeface="Tahoma"/>
                <a:cs typeface="Tahoma"/>
              </a:rPr>
              <a:t>atrial</a:t>
            </a:r>
            <a:r>
              <a:rPr sz="2700" spc="35">
                <a:latin typeface="Tahoma"/>
                <a:cs typeface="Tahoma"/>
              </a:rPr>
              <a:t> </a:t>
            </a:r>
            <a:r>
              <a:rPr sz="2700" spc="-5">
                <a:latin typeface="Tahoma"/>
                <a:cs typeface="Tahoma"/>
              </a:rPr>
              <a:t>muscle</a:t>
            </a:r>
            <a:r>
              <a:rPr sz="2700" spc="-20">
                <a:latin typeface="Tahoma"/>
                <a:cs typeface="Tahoma"/>
              </a:rPr>
              <a:t> </a:t>
            </a:r>
            <a:r>
              <a:rPr sz="2700" spc="-10">
                <a:latin typeface="Tahoma"/>
                <a:cs typeface="Tahoma"/>
              </a:rPr>
              <a:t>is</a:t>
            </a:r>
            <a:r>
              <a:rPr sz="2700" spc="-25">
                <a:latin typeface="Tahoma"/>
                <a:cs typeface="Tahoma"/>
              </a:rPr>
              <a:t> </a:t>
            </a:r>
            <a:r>
              <a:rPr sz="2700">
                <a:latin typeface="Tahoma"/>
                <a:cs typeface="Tahoma"/>
              </a:rPr>
              <a:t>separated</a:t>
            </a:r>
            <a:r>
              <a:rPr sz="2700" spc="-15">
                <a:latin typeface="Tahoma"/>
                <a:cs typeface="Tahoma"/>
              </a:rPr>
              <a:t> </a:t>
            </a:r>
            <a:r>
              <a:rPr sz="2700">
                <a:latin typeface="Tahoma"/>
                <a:cs typeface="Tahoma"/>
              </a:rPr>
              <a:t>from</a:t>
            </a:r>
            <a:r>
              <a:rPr sz="2700" spc="30">
                <a:latin typeface="Tahoma"/>
                <a:cs typeface="Tahoma"/>
              </a:rPr>
              <a:t> </a:t>
            </a:r>
            <a:r>
              <a:rPr sz="2700" spc="-5">
                <a:latin typeface="Tahoma"/>
                <a:cs typeface="Tahoma"/>
              </a:rPr>
              <a:t>the </a:t>
            </a:r>
            <a:r>
              <a:rPr sz="2700">
                <a:latin typeface="Tahoma"/>
                <a:cs typeface="Tahoma"/>
              </a:rPr>
              <a:t> </a:t>
            </a:r>
            <a:r>
              <a:rPr sz="2700" spc="-5">
                <a:latin typeface="Tahoma"/>
                <a:cs typeface="Tahoma"/>
              </a:rPr>
              <a:t>ventricular muscle </a:t>
            </a:r>
            <a:r>
              <a:rPr sz="2700">
                <a:latin typeface="Tahoma"/>
                <a:cs typeface="Tahoma"/>
              </a:rPr>
              <a:t>by a </a:t>
            </a:r>
            <a:r>
              <a:rPr sz="2700" spc="5">
                <a:latin typeface="Tahoma"/>
                <a:cs typeface="Tahoma"/>
              </a:rPr>
              <a:t>continuous </a:t>
            </a:r>
            <a:r>
              <a:rPr sz="2700" spc="-5">
                <a:solidFill>
                  <a:srgbClr val="FF0000"/>
                </a:solidFill>
                <a:latin typeface="Tahoma"/>
                <a:cs typeface="Tahoma"/>
              </a:rPr>
              <a:t>fibrous </a:t>
            </a:r>
            <a:r>
              <a:rPr sz="2700">
                <a:solidFill>
                  <a:srgbClr val="FF0000"/>
                </a:solidFill>
                <a:latin typeface="Tahoma"/>
                <a:cs typeface="Tahoma"/>
              </a:rPr>
              <a:t> </a:t>
            </a:r>
            <a:r>
              <a:rPr sz="2700" spc="-5">
                <a:solidFill>
                  <a:srgbClr val="FF0000"/>
                </a:solidFill>
                <a:latin typeface="Tahoma"/>
                <a:cs typeface="Tahoma"/>
              </a:rPr>
              <a:t>barrier </a:t>
            </a:r>
            <a:r>
              <a:rPr sz="2700">
                <a:solidFill>
                  <a:srgbClr val="FF0000"/>
                </a:solidFill>
                <a:latin typeface="Tahoma"/>
                <a:cs typeface="Tahoma"/>
              </a:rPr>
              <a:t>which </a:t>
            </a:r>
            <a:r>
              <a:rPr sz="2700" spc="5">
                <a:solidFill>
                  <a:srgbClr val="FF0000"/>
                </a:solidFill>
                <a:latin typeface="Tahoma"/>
                <a:cs typeface="Tahoma"/>
              </a:rPr>
              <a:t>acts </a:t>
            </a:r>
            <a:r>
              <a:rPr sz="2700">
                <a:solidFill>
                  <a:srgbClr val="FF0000"/>
                </a:solidFill>
                <a:latin typeface="Tahoma"/>
                <a:cs typeface="Tahoma"/>
              </a:rPr>
              <a:t>as an </a:t>
            </a:r>
            <a:r>
              <a:rPr sz="2700" spc="-5">
                <a:solidFill>
                  <a:srgbClr val="FF0000"/>
                </a:solidFill>
                <a:latin typeface="Tahoma"/>
                <a:cs typeface="Tahoma"/>
              </a:rPr>
              <a:t>insulator to </a:t>
            </a:r>
            <a:r>
              <a:rPr sz="2700">
                <a:solidFill>
                  <a:srgbClr val="FF0000"/>
                </a:solidFill>
                <a:latin typeface="Tahoma"/>
                <a:cs typeface="Tahoma"/>
              </a:rPr>
              <a:t>prevent </a:t>
            </a:r>
            <a:r>
              <a:rPr sz="2700" spc="-830">
                <a:solidFill>
                  <a:srgbClr val="FF0000"/>
                </a:solidFill>
                <a:latin typeface="Tahoma"/>
                <a:cs typeface="Tahoma"/>
              </a:rPr>
              <a:t> </a:t>
            </a:r>
            <a:r>
              <a:rPr sz="2700" spc="-5">
                <a:solidFill>
                  <a:srgbClr val="FF0000"/>
                </a:solidFill>
                <a:latin typeface="Tahoma"/>
                <a:cs typeface="Tahoma"/>
              </a:rPr>
              <a:t>the </a:t>
            </a:r>
            <a:r>
              <a:rPr sz="2700">
                <a:solidFill>
                  <a:srgbClr val="FF0000"/>
                </a:solidFill>
                <a:latin typeface="Tahoma"/>
                <a:cs typeface="Tahoma"/>
              </a:rPr>
              <a:t>passage </a:t>
            </a:r>
            <a:r>
              <a:rPr sz="2700" spc="10">
                <a:solidFill>
                  <a:srgbClr val="FF0000"/>
                </a:solidFill>
                <a:latin typeface="Tahoma"/>
                <a:cs typeface="Tahoma"/>
              </a:rPr>
              <a:t>of </a:t>
            </a:r>
            <a:r>
              <a:rPr sz="2700">
                <a:solidFill>
                  <a:srgbClr val="FF0000"/>
                </a:solidFill>
                <a:latin typeface="Tahoma"/>
                <a:cs typeface="Tahoma"/>
              </a:rPr>
              <a:t>cardiac </a:t>
            </a:r>
            <a:r>
              <a:rPr sz="2700" spc="-10">
                <a:solidFill>
                  <a:srgbClr val="FF0000"/>
                </a:solidFill>
                <a:latin typeface="Tahoma"/>
                <a:cs typeface="Tahoma"/>
              </a:rPr>
              <a:t>impulse </a:t>
            </a:r>
            <a:r>
              <a:rPr sz="2700">
                <a:solidFill>
                  <a:srgbClr val="FF0000"/>
                </a:solidFill>
                <a:latin typeface="Tahoma"/>
                <a:cs typeface="Tahoma"/>
              </a:rPr>
              <a:t>between </a:t>
            </a:r>
            <a:r>
              <a:rPr sz="2700" spc="-5">
                <a:solidFill>
                  <a:srgbClr val="FF0000"/>
                </a:solidFill>
                <a:latin typeface="Tahoma"/>
                <a:cs typeface="Tahoma"/>
              </a:rPr>
              <a:t>the </a:t>
            </a:r>
            <a:r>
              <a:rPr sz="2700" spc="-830">
                <a:solidFill>
                  <a:srgbClr val="FF0000"/>
                </a:solidFill>
                <a:latin typeface="Tahoma"/>
                <a:cs typeface="Tahoma"/>
              </a:rPr>
              <a:t> </a:t>
            </a:r>
            <a:r>
              <a:rPr sz="2700" spc="-5">
                <a:solidFill>
                  <a:srgbClr val="FF0000"/>
                </a:solidFill>
                <a:latin typeface="Tahoma"/>
                <a:cs typeface="Tahoma"/>
              </a:rPr>
              <a:t>atrial</a:t>
            </a:r>
            <a:r>
              <a:rPr sz="2700" spc="-40">
                <a:solidFill>
                  <a:srgbClr val="FF0000"/>
                </a:solidFill>
                <a:latin typeface="Tahoma"/>
                <a:cs typeface="Tahoma"/>
              </a:rPr>
              <a:t> </a:t>
            </a:r>
            <a:r>
              <a:rPr sz="2700">
                <a:solidFill>
                  <a:srgbClr val="FF0000"/>
                </a:solidFill>
                <a:latin typeface="Tahoma"/>
                <a:cs typeface="Tahoma"/>
              </a:rPr>
              <a:t>and</a:t>
            </a:r>
            <a:r>
              <a:rPr sz="2700" spc="-15">
                <a:solidFill>
                  <a:srgbClr val="FF0000"/>
                </a:solidFill>
                <a:latin typeface="Tahoma"/>
                <a:cs typeface="Tahoma"/>
              </a:rPr>
              <a:t> </a:t>
            </a:r>
            <a:r>
              <a:rPr sz="2700">
                <a:solidFill>
                  <a:srgbClr val="FF0000"/>
                </a:solidFill>
                <a:latin typeface="Tahoma"/>
                <a:cs typeface="Tahoma"/>
              </a:rPr>
              <a:t>ventricular</a:t>
            </a:r>
            <a:r>
              <a:rPr sz="2700" spc="-20">
                <a:solidFill>
                  <a:srgbClr val="FF0000"/>
                </a:solidFill>
                <a:latin typeface="Tahoma"/>
                <a:cs typeface="Tahoma"/>
              </a:rPr>
              <a:t> </a:t>
            </a:r>
            <a:r>
              <a:rPr sz="2700" spc="-5">
                <a:solidFill>
                  <a:srgbClr val="FF0000"/>
                </a:solidFill>
                <a:latin typeface="Tahoma"/>
                <a:cs typeface="Tahoma"/>
              </a:rPr>
              <a:t>muscle</a:t>
            </a:r>
            <a:endParaRPr sz="2700">
              <a:latin typeface="Tahoma"/>
              <a:cs typeface="Tahoma"/>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descr="باقة أزهار"/>
          <p:cNvSpPr>
            <a:spLocks noGrp="1" noRot="1" noChangeArrowheads="1"/>
          </p:cNvSpPr>
          <p:nvPr>
            <p:ph type="title"/>
          </p:nvPr>
        </p:nvSpPr>
        <p:spPr>
          <a:xfrm>
            <a:off x="1619672" y="476672"/>
            <a:ext cx="5796136" cy="980728"/>
          </a:xfrm>
          <a:noFill/>
        </p:spPr>
        <p:txBody>
          <a:bodyPr/>
          <a:lstStyle/>
          <a:p>
            <a:r>
              <a:rPr lang="en-US" altLang="en-US" b="1" dirty="0" smtClean="0">
                <a:solidFill>
                  <a:schemeClr val="tx1"/>
                </a:solidFill>
                <a:cs typeface="Times New Roman" panose="02020603050405020304" pitchFamily="18" charset="0"/>
              </a:rPr>
              <a:t>Velocity of AP</a:t>
            </a:r>
          </a:p>
        </p:txBody>
      </p:sp>
      <p:pic>
        <p:nvPicPr>
          <p:cNvPr id="28675" name="Picture 4" descr="A003_conduction_pathways"/>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88766" y="1924173"/>
            <a:ext cx="7743674" cy="4933827"/>
          </a:xfrm>
          <a:noFill/>
          <a:ln>
            <a:solidFill>
              <a:srgbClr val="FF3300"/>
            </a:solidFill>
            <a:miter lim="800000"/>
          </a:ln>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45201" y="624110"/>
            <a:ext cx="6589199" cy="1006045"/>
          </a:xfrm>
          <a:prstGeom prst="rect">
            <a:avLst/>
          </a:prstGeom>
        </p:spPr>
        <p:txBody>
          <a:bodyPr vert="horz" wrap="square" lIns="0" tIns="31115" rIns="0" bIns="0" rtlCol="0">
            <a:spAutoFit/>
          </a:bodyPr>
          <a:lstStyle/>
          <a:p>
            <a:pPr marL="12700" marR="5080">
              <a:lnSpc>
                <a:spcPts val="3829"/>
              </a:lnSpc>
              <a:spcBef>
                <a:spcPts val="245"/>
              </a:spcBef>
            </a:pPr>
            <a:r>
              <a:rPr sz="3200" b="1" spc="15" dirty="0" smtClean="0"/>
              <a:t>A</a:t>
            </a:r>
            <a:r>
              <a:rPr lang="en-US" sz="3200" b="1" spc="15" dirty="0" smtClean="0"/>
              <a:t>ction</a:t>
            </a:r>
            <a:r>
              <a:rPr sz="3200" b="1" spc="-145" dirty="0" smtClean="0"/>
              <a:t> </a:t>
            </a:r>
            <a:r>
              <a:rPr lang="en-US" sz="3200" b="1" spc="15" dirty="0" smtClean="0"/>
              <a:t>potential</a:t>
            </a:r>
            <a:r>
              <a:rPr sz="3200" b="1" spc="-130" dirty="0" smtClean="0"/>
              <a:t> </a:t>
            </a:r>
            <a:r>
              <a:rPr lang="en-US" sz="3200" b="1" spc="20" dirty="0" smtClean="0"/>
              <a:t>in</a:t>
            </a:r>
            <a:r>
              <a:rPr sz="3200" b="1" spc="-75" dirty="0" smtClean="0"/>
              <a:t> </a:t>
            </a:r>
            <a:r>
              <a:rPr lang="en-US" sz="3200" b="1" spc="10" dirty="0" smtClean="0"/>
              <a:t>the</a:t>
            </a:r>
            <a:r>
              <a:rPr sz="3200" b="1" spc="10" dirty="0" smtClean="0"/>
              <a:t> </a:t>
            </a:r>
            <a:r>
              <a:rPr sz="3200" b="1" spc="-785" dirty="0" smtClean="0"/>
              <a:t> </a:t>
            </a:r>
            <a:r>
              <a:rPr lang="en-US" sz="3200" b="1" spc="15" dirty="0" smtClean="0"/>
              <a:t>cardiac muscle .</a:t>
            </a:r>
            <a:endParaRPr sz="3200" b="1" spc="25" dirty="0"/>
          </a:p>
        </p:txBody>
      </p:sp>
      <p:sp>
        <p:nvSpPr>
          <p:cNvPr id="3" name="object 3"/>
          <p:cNvSpPr txBox="1"/>
          <p:nvPr/>
        </p:nvSpPr>
        <p:spPr>
          <a:xfrm>
            <a:off x="827584" y="1630155"/>
            <a:ext cx="3881314" cy="5747727"/>
          </a:xfrm>
          <a:prstGeom prst="rect">
            <a:avLst/>
          </a:prstGeom>
        </p:spPr>
        <p:txBody>
          <a:bodyPr vert="horz" wrap="square" lIns="0" tIns="1778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5715">
              <a:lnSpc>
                <a:spcPct val="98700"/>
              </a:lnSpc>
              <a:spcBef>
                <a:spcPts val="140"/>
              </a:spcBef>
              <a:tabLst>
                <a:tab pos="3263900" algn="l"/>
                <a:tab pos="3730625" algn="l"/>
              </a:tabLst>
            </a:pPr>
            <a:r>
              <a:rPr sz="2000" b="1" spc="5" dirty="0">
                <a:latin typeface="Comic Sans MS" panose="030F0702030302020204" pitchFamily="66" charset="0"/>
                <a:cs typeface="Tahoma"/>
              </a:rPr>
              <a:t>The</a:t>
            </a:r>
            <a:r>
              <a:rPr sz="2000" b="1" spc="229" dirty="0">
                <a:latin typeface="Comic Sans MS" panose="030F0702030302020204" pitchFamily="66" charset="0"/>
                <a:cs typeface="Tahoma"/>
              </a:rPr>
              <a:t> </a:t>
            </a:r>
            <a:r>
              <a:rPr sz="2000" b="1" spc="-5" dirty="0">
                <a:latin typeface="Comic Sans MS" panose="030F0702030302020204" pitchFamily="66" charset="0"/>
                <a:cs typeface="Tahoma"/>
              </a:rPr>
              <a:t>cardiac</a:t>
            </a:r>
            <a:r>
              <a:rPr sz="2000" b="1" spc="245" dirty="0">
                <a:latin typeface="Comic Sans MS" panose="030F0702030302020204" pitchFamily="66" charset="0"/>
                <a:cs typeface="Tahoma"/>
              </a:rPr>
              <a:t> </a:t>
            </a:r>
            <a:r>
              <a:rPr sz="2000" b="1" spc="-5" dirty="0">
                <a:latin typeface="Comic Sans MS" panose="030F0702030302020204" pitchFamily="66" charset="0"/>
                <a:cs typeface="Tahoma"/>
              </a:rPr>
              <a:t>action</a:t>
            </a:r>
            <a:r>
              <a:rPr sz="2000" b="1" spc="225" dirty="0">
                <a:latin typeface="Comic Sans MS" panose="030F0702030302020204" pitchFamily="66" charset="0"/>
                <a:cs typeface="Tahoma"/>
              </a:rPr>
              <a:t> </a:t>
            </a:r>
            <a:r>
              <a:rPr sz="2000" b="1" spc="5" dirty="0">
                <a:latin typeface="Comic Sans MS" panose="030F0702030302020204" pitchFamily="66" charset="0"/>
                <a:cs typeface="Tahoma"/>
              </a:rPr>
              <a:t>potential</a:t>
            </a:r>
            <a:r>
              <a:rPr sz="2000" b="1" spc="195" dirty="0">
                <a:latin typeface="Comic Sans MS" panose="030F0702030302020204" pitchFamily="66" charset="0"/>
                <a:cs typeface="Tahoma"/>
              </a:rPr>
              <a:t> </a:t>
            </a:r>
            <a:r>
              <a:rPr sz="2000" b="1" spc="-25" dirty="0">
                <a:latin typeface="Comic Sans MS" panose="030F0702030302020204" pitchFamily="66" charset="0"/>
                <a:cs typeface="Tahoma"/>
              </a:rPr>
              <a:t>is </a:t>
            </a:r>
            <a:r>
              <a:rPr sz="2000" b="1" spc="-735" dirty="0">
                <a:latin typeface="Comic Sans MS" panose="030F0702030302020204" pitchFamily="66" charset="0"/>
                <a:cs typeface="Tahoma"/>
              </a:rPr>
              <a:t> </a:t>
            </a:r>
            <a:r>
              <a:rPr sz="2000" b="1" spc="5" dirty="0">
                <a:latin typeface="Comic Sans MS" panose="030F0702030302020204" pitchFamily="66" charset="0"/>
                <a:cs typeface="Tahoma"/>
              </a:rPr>
              <a:t>made </a:t>
            </a:r>
            <a:r>
              <a:rPr sz="2000" b="1" spc="-15" dirty="0">
                <a:latin typeface="Comic Sans MS" panose="030F0702030302020204" pitchFamily="66" charset="0"/>
                <a:cs typeface="Tahoma"/>
              </a:rPr>
              <a:t>of </a:t>
            </a:r>
            <a:r>
              <a:rPr sz="2000" b="1" dirty="0">
                <a:latin typeface="Comic Sans MS" panose="030F0702030302020204" pitchFamily="66" charset="0"/>
                <a:cs typeface="Tahoma"/>
              </a:rPr>
              <a:t>3 phases: </a:t>
            </a:r>
            <a:endParaRPr lang="en-US" sz="2000" b="1" dirty="0" smtClean="0">
              <a:latin typeface="Comic Sans MS" panose="030F0702030302020204" pitchFamily="66" charset="0"/>
              <a:cs typeface="Tahoma"/>
            </a:endParaRPr>
          </a:p>
          <a:p>
            <a:pPr marL="12700" marR="5715">
              <a:lnSpc>
                <a:spcPct val="98700"/>
              </a:lnSpc>
              <a:spcBef>
                <a:spcPts val="140"/>
              </a:spcBef>
              <a:tabLst>
                <a:tab pos="3263900" algn="l"/>
                <a:tab pos="3730625" algn="l"/>
              </a:tabLst>
            </a:pPr>
            <a:endParaRPr lang="en-US" sz="2000" dirty="0" smtClean="0">
              <a:latin typeface="Comic Sans MS" panose="030F0702030302020204" pitchFamily="66" charset="0"/>
              <a:cs typeface="Tahoma"/>
            </a:endParaRPr>
          </a:p>
          <a:p>
            <a:pPr marL="12700" marR="5715">
              <a:lnSpc>
                <a:spcPct val="98700"/>
              </a:lnSpc>
              <a:spcBef>
                <a:spcPts val="140"/>
              </a:spcBef>
              <a:tabLst>
                <a:tab pos="3263900" algn="l"/>
                <a:tab pos="3730625" algn="l"/>
              </a:tabLst>
            </a:pPr>
            <a:r>
              <a:rPr sz="2000" spc="5" dirty="0" smtClean="0">
                <a:latin typeface="Comic Sans MS" panose="030F0702030302020204" pitchFamily="66" charset="0"/>
                <a:cs typeface="Tahoma"/>
              </a:rPr>
              <a:t> </a:t>
            </a:r>
            <a:r>
              <a:rPr sz="2000" b="1" spc="-50" dirty="0" smtClean="0">
                <a:solidFill>
                  <a:schemeClr val="accent1"/>
                </a:solidFill>
                <a:latin typeface="Comic Sans MS" panose="030F0702030302020204" pitchFamily="66" charset="0"/>
                <a:cs typeface="Tahoma"/>
              </a:rPr>
              <a:t>D</a:t>
            </a:r>
            <a:r>
              <a:rPr sz="2000" b="1" spc="-45" dirty="0" smtClean="0">
                <a:solidFill>
                  <a:schemeClr val="accent1"/>
                </a:solidFill>
                <a:latin typeface="Comic Sans MS" panose="030F0702030302020204" pitchFamily="66" charset="0"/>
                <a:cs typeface="Tahoma"/>
              </a:rPr>
              <a:t>e</a:t>
            </a:r>
            <a:r>
              <a:rPr sz="2000" b="1" spc="-40" dirty="0" smtClean="0">
                <a:solidFill>
                  <a:schemeClr val="accent1"/>
                </a:solidFill>
                <a:latin typeface="Comic Sans MS" panose="030F0702030302020204" pitchFamily="66" charset="0"/>
                <a:cs typeface="Tahoma"/>
              </a:rPr>
              <a:t>p</a:t>
            </a:r>
            <a:r>
              <a:rPr sz="2000" b="1" spc="-90" dirty="0" smtClean="0">
                <a:solidFill>
                  <a:schemeClr val="accent1"/>
                </a:solidFill>
                <a:latin typeface="Comic Sans MS" panose="030F0702030302020204" pitchFamily="66" charset="0"/>
                <a:cs typeface="Tahoma"/>
              </a:rPr>
              <a:t>o</a:t>
            </a:r>
            <a:r>
              <a:rPr sz="2000" b="1" spc="-55" dirty="0" smtClean="0">
                <a:solidFill>
                  <a:schemeClr val="accent1"/>
                </a:solidFill>
                <a:latin typeface="Comic Sans MS" panose="030F0702030302020204" pitchFamily="66" charset="0"/>
                <a:cs typeface="Tahoma"/>
              </a:rPr>
              <a:t>l</a:t>
            </a:r>
            <a:r>
              <a:rPr sz="2000" b="1" spc="-45" dirty="0" smtClean="0">
                <a:solidFill>
                  <a:schemeClr val="accent1"/>
                </a:solidFill>
                <a:latin typeface="Comic Sans MS" panose="030F0702030302020204" pitchFamily="66" charset="0"/>
                <a:cs typeface="Tahoma"/>
              </a:rPr>
              <a:t>a</a:t>
            </a:r>
            <a:r>
              <a:rPr sz="2000" b="1" spc="-5" dirty="0" smtClean="0">
                <a:solidFill>
                  <a:schemeClr val="accent1"/>
                </a:solidFill>
                <a:latin typeface="Comic Sans MS" panose="030F0702030302020204" pitchFamily="66" charset="0"/>
                <a:cs typeface="Tahoma"/>
              </a:rPr>
              <a:t>r</a:t>
            </a:r>
            <a:r>
              <a:rPr sz="2000" b="1" spc="-55" dirty="0" smtClean="0">
                <a:solidFill>
                  <a:schemeClr val="accent1"/>
                </a:solidFill>
                <a:latin typeface="Comic Sans MS" panose="030F0702030302020204" pitchFamily="66" charset="0"/>
                <a:cs typeface="Tahoma"/>
              </a:rPr>
              <a:t>i</a:t>
            </a:r>
            <a:r>
              <a:rPr sz="2000" b="1" spc="-65" dirty="0" smtClean="0">
                <a:solidFill>
                  <a:schemeClr val="accent1"/>
                </a:solidFill>
                <a:latin typeface="Comic Sans MS" panose="030F0702030302020204" pitchFamily="66" charset="0"/>
                <a:cs typeface="Tahoma"/>
              </a:rPr>
              <a:t>z</a:t>
            </a:r>
            <a:r>
              <a:rPr sz="2000" b="1" spc="-45" dirty="0" smtClean="0">
                <a:solidFill>
                  <a:schemeClr val="accent1"/>
                </a:solidFill>
                <a:latin typeface="Comic Sans MS" panose="030F0702030302020204" pitchFamily="66" charset="0"/>
                <a:cs typeface="Tahoma"/>
              </a:rPr>
              <a:t>a</a:t>
            </a:r>
            <a:r>
              <a:rPr sz="2000" b="1" spc="-20" dirty="0" smtClean="0">
                <a:solidFill>
                  <a:schemeClr val="accent1"/>
                </a:solidFill>
                <a:latin typeface="Comic Sans MS" panose="030F0702030302020204" pitchFamily="66" charset="0"/>
                <a:cs typeface="Tahoma"/>
              </a:rPr>
              <a:t>t</a:t>
            </a:r>
            <a:r>
              <a:rPr sz="2000" b="1" spc="-55" dirty="0" smtClean="0">
                <a:solidFill>
                  <a:schemeClr val="accent1"/>
                </a:solidFill>
                <a:latin typeface="Comic Sans MS" panose="030F0702030302020204" pitchFamily="66" charset="0"/>
                <a:cs typeface="Tahoma"/>
              </a:rPr>
              <a:t>i</a:t>
            </a:r>
            <a:r>
              <a:rPr sz="2000" b="1" spc="-90" dirty="0" smtClean="0">
                <a:solidFill>
                  <a:schemeClr val="accent1"/>
                </a:solidFill>
                <a:latin typeface="Comic Sans MS" panose="030F0702030302020204" pitchFamily="66" charset="0"/>
                <a:cs typeface="Tahoma"/>
              </a:rPr>
              <a:t>o</a:t>
            </a:r>
            <a:r>
              <a:rPr sz="2000" b="1" spc="-15" dirty="0" smtClean="0">
                <a:solidFill>
                  <a:schemeClr val="accent1"/>
                </a:solidFill>
                <a:latin typeface="Comic Sans MS" panose="030F0702030302020204" pitchFamily="66" charset="0"/>
                <a:cs typeface="Tahoma"/>
              </a:rPr>
              <a:t>n</a:t>
            </a:r>
            <a:r>
              <a:rPr lang="en-US" sz="2000" b="1" spc="-15" dirty="0" smtClean="0">
                <a:solidFill>
                  <a:schemeClr val="accent1"/>
                </a:solidFill>
                <a:latin typeface="Comic Sans MS" panose="030F0702030302020204" pitchFamily="66" charset="0"/>
                <a:cs typeface="Tahoma"/>
              </a:rPr>
              <a:t> </a:t>
            </a:r>
            <a:r>
              <a:rPr sz="2000" b="1" dirty="0" smtClean="0">
                <a:solidFill>
                  <a:schemeClr val="accent1"/>
                </a:solidFill>
                <a:latin typeface="Comic Sans MS" panose="030F0702030302020204" pitchFamily="66" charset="0"/>
                <a:cs typeface="Tahoma"/>
              </a:rPr>
              <a:t>:</a:t>
            </a:r>
            <a:r>
              <a:rPr sz="2000" b="1" spc="350" dirty="0" smtClean="0">
                <a:solidFill>
                  <a:schemeClr val="accent1"/>
                </a:solidFill>
                <a:latin typeface="Comic Sans MS" panose="030F0702030302020204" pitchFamily="66" charset="0"/>
                <a:cs typeface="Tahoma"/>
              </a:rPr>
              <a:t> </a:t>
            </a:r>
            <a:r>
              <a:rPr sz="2000" spc="10" dirty="0">
                <a:latin typeface="Comic Sans MS" panose="030F0702030302020204" pitchFamily="66" charset="0"/>
                <a:cs typeface="Tahoma"/>
              </a:rPr>
              <a:t>c</a:t>
            </a:r>
            <a:r>
              <a:rPr sz="2000" spc="5" dirty="0">
                <a:latin typeface="Comic Sans MS" panose="030F0702030302020204" pitchFamily="66" charset="0"/>
                <a:cs typeface="Tahoma"/>
              </a:rPr>
              <a:t>au</a:t>
            </a:r>
            <a:r>
              <a:rPr sz="2000" spc="-25" dirty="0">
                <a:latin typeface="Comic Sans MS" panose="030F0702030302020204" pitchFamily="66" charset="0"/>
                <a:cs typeface="Tahoma"/>
              </a:rPr>
              <a:t>s</a:t>
            </a:r>
            <a:r>
              <a:rPr sz="2000" spc="5" dirty="0">
                <a:latin typeface="Comic Sans MS" panose="030F0702030302020204" pitchFamily="66" charset="0"/>
                <a:cs typeface="Tahoma"/>
              </a:rPr>
              <a:t>e</a:t>
            </a:r>
            <a:r>
              <a:rPr sz="2000" dirty="0">
                <a:latin typeface="Comic Sans MS" panose="030F0702030302020204" pitchFamily="66" charset="0"/>
                <a:cs typeface="Tahoma"/>
              </a:rPr>
              <a:t>d	</a:t>
            </a:r>
            <a:r>
              <a:rPr sz="2000" spc="20" dirty="0">
                <a:latin typeface="Comic Sans MS" panose="030F0702030302020204" pitchFamily="66" charset="0"/>
                <a:cs typeface="Tahoma"/>
              </a:rPr>
              <a:t>b</a:t>
            </a:r>
            <a:r>
              <a:rPr sz="2000" dirty="0">
                <a:latin typeface="Comic Sans MS" panose="030F0702030302020204" pitchFamily="66" charset="0"/>
                <a:cs typeface="Tahoma"/>
              </a:rPr>
              <a:t>y	</a:t>
            </a:r>
            <a:r>
              <a:rPr sz="2000" spc="15" dirty="0">
                <a:latin typeface="Comic Sans MS" panose="030F0702030302020204" pitchFamily="66" charset="0"/>
                <a:cs typeface="Tahoma"/>
              </a:rPr>
              <a:t>t</a:t>
            </a:r>
            <a:r>
              <a:rPr sz="2000" spc="5" dirty="0">
                <a:latin typeface="Comic Sans MS" panose="030F0702030302020204" pitchFamily="66" charset="0"/>
                <a:cs typeface="Tahoma"/>
              </a:rPr>
              <a:t>h</a:t>
            </a:r>
            <a:r>
              <a:rPr sz="2000" dirty="0">
                <a:latin typeface="Comic Sans MS" panose="030F0702030302020204" pitchFamily="66" charset="0"/>
                <a:cs typeface="Tahoma"/>
              </a:rPr>
              <a:t>e</a:t>
            </a:r>
          </a:p>
          <a:p>
            <a:pPr marL="12700">
              <a:lnSpc>
                <a:spcPts val="2410"/>
              </a:lnSpc>
            </a:pPr>
            <a:r>
              <a:rPr sz="2000" spc="-5" dirty="0">
                <a:latin typeface="Comic Sans MS" panose="030F0702030302020204" pitchFamily="66" charset="0"/>
                <a:cs typeface="Tahoma"/>
              </a:rPr>
              <a:t>opening</a:t>
            </a:r>
            <a:r>
              <a:rPr sz="2000" spc="95" dirty="0">
                <a:latin typeface="Comic Sans MS" panose="030F0702030302020204" pitchFamily="66" charset="0"/>
                <a:cs typeface="Tahoma"/>
              </a:rPr>
              <a:t> </a:t>
            </a:r>
            <a:r>
              <a:rPr sz="2000" spc="-15" dirty="0">
                <a:latin typeface="Comic Sans MS" panose="030F0702030302020204" pitchFamily="66" charset="0"/>
                <a:cs typeface="Tahoma"/>
              </a:rPr>
              <a:t>of</a:t>
            </a:r>
            <a:r>
              <a:rPr sz="2000" spc="50" dirty="0">
                <a:latin typeface="Comic Sans MS" panose="030F0702030302020204" pitchFamily="66" charset="0"/>
                <a:cs typeface="Tahoma"/>
              </a:rPr>
              <a:t> </a:t>
            </a:r>
            <a:r>
              <a:rPr sz="2000" dirty="0">
                <a:latin typeface="Comic Sans MS" panose="030F0702030302020204" pitchFamily="66" charset="0"/>
                <a:cs typeface="Tahoma"/>
              </a:rPr>
              <a:t>Fast</a:t>
            </a:r>
            <a:r>
              <a:rPr sz="2000" spc="90" dirty="0">
                <a:latin typeface="Comic Sans MS" panose="030F0702030302020204" pitchFamily="66" charset="0"/>
                <a:cs typeface="Tahoma"/>
              </a:rPr>
              <a:t> </a:t>
            </a:r>
            <a:r>
              <a:rPr sz="2000" spc="-15" dirty="0">
                <a:latin typeface="Comic Sans MS" panose="030F0702030302020204" pitchFamily="66" charset="0"/>
                <a:cs typeface="Tahoma"/>
              </a:rPr>
              <a:t>Na</a:t>
            </a:r>
            <a:r>
              <a:rPr sz="2000" spc="5" dirty="0">
                <a:latin typeface="Comic Sans MS" panose="030F0702030302020204" pitchFamily="66" charset="0"/>
                <a:cs typeface="Tahoma"/>
              </a:rPr>
              <a:t> </a:t>
            </a:r>
            <a:r>
              <a:rPr sz="2000" spc="-5" dirty="0">
                <a:latin typeface="Comic Sans MS" panose="030F0702030302020204" pitchFamily="66" charset="0"/>
                <a:cs typeface="Tahoma"/>
              </a:rPr>
              <a:t>channels</a:t>
            </a:r>
            <a:r>
              <a:rPr sz="2000" spc="45" dirty="0">
                <a:latin typeface="Comic Sans MS" panose="030F0702030302020204" pitchFamily="66" charset="0"/>
                <a:cs typeface="Tahoma"/>
              </a:rPr>
              <a:t> </a:t>
            </a:r>
            <a:r>
              <a:rPr sz="2000" dirty="0">
                <a:latin typeface="Comic Sans MS" panose="030F0702030302020204" pitchFamily="66" charset="0"/>
                <a:cs typeface="Tahoma"/>
              </a:rPr>
              <a:t>&amp;</a:t>
            </a:r>
          </a:p>
          <a:p>
            <a:pPr marL="12700">
              <a:lnSpc>
                <a:spcPts val="2755"/>
              </a:lnSpc>
            </a:pPr>
            <a:r>
              <a:rPr sz="2000" spc="-20" dirty="0">
                <a:latin typeface="Comic Sans MS" panose="030F0702030302020204" pitchFamily="66" charset="0"/>
                <a:cs typeface="Tahoma"/>
              </a:rPr>
              <a:t>slow</a:t>
            </a:r>
            <a:r>
              <a:rPr sz="2000" spc="65" dirty="0">
                <a:latin typeface="Comic Sans MS" panose="030F0702030302020204" pitchFamily="66" charset="0"/>
                <a:cs typeface="Tahoma"/>
              </a:rPr>
              <a:t> </a:t>
            </a:r>
            <a:r>
              <a:rPr sz="2000" spc="-10" dirty="0">
                <a:latin typeface="Comic Sans MS" panose="030F0702030302020204" pitchFamily="66" charset="0"/>
                <a:cs typeface="Tahoma"/>
              </a:rPr>
              <a:t>Ca</a:t>
            </a:r>
            <a:r>
              <a:rPr sz="2000" spc="-15" dirty="0">
                <a:latin typeface="Comic Sans MS" panose="030F0702030302020204" pitchFamily="66" charset="0"/>
                <a:cs typeface="Tahoma"/>
              </a:rPr>
              <a:t> </a:t>
            </a:r>
            <a:r>
              <a:rPr sz="2000" spc="5" dirty="0">
                <a:latin typeface="Comic Sans MS" panose="030F0702030302020204" pitchFamily="66" charset="0"/>
                <a:cs typeface="Tahoma"/>
              </a:rPr>
              <a:t>channels</a:t>
            </a:r>
            <a:endParaRPr sz="2000" dirty="0">
              <a:latin typeface="Comic Sans MS" panose="030F0702030302020204" pitchFamily="66" charset="0"/>
              <a:cs typeface="Tahoma"/>
            </a:endParaRPr>
          </a:p>
          <a:p>
            <a:pPr marL="12700">
              <a:lnSpc>
                <a:spcPts val="2865"/>
              </a:lnSpc>
              <a:spcBef>
                <a:spcPts val="175"/>
              </a:spcBef>
            </a:pPr>
            <a:r>
              <a:rPr sz="2000" b="1" spc="-40" dirty="0" smtClean="0">
                <a:solidFill>
                  <a:schemeClr val="accent1"/>
                </a:solidFill>
                <a:latin typeface="Comic Sans MS" panose="030F0702030302020204" pitchFamily="66" charset="0"/>
                <a:cs typeface="Tahoma"/>
              </a:rPr>
              <a:t>Plateau</a:t>
            </a:r>
            <a:r>
              <a:rPr lang="en-US" sz="2000" b="1" spc="-40" dirty="0" smtClean="0">
                <a:solidFill>
                  <a:schemeClr val="accent1"/>
                </a:solidFill>
                <a:latin typeface="Comic Sans MS" panose="030F0702030302020204" pitchFamily="66" charset="0"/>
                <a:cs typeface="Tahoma"/>
              </a:rPr>
              <a:t> </a:t>
            </a:r>
            <a:r>
              <a:rPr sz="2000" spc="-40" dirty="0" smtClean="0">
                <a:solidFill>
                  <a:schemeClr val="accent1"/>
                </a:solidFill>
                <a:latin typeface="Comic Sans MS" panose="030F0702030302020204" pitchFamily="66" charset="0"/>
                <a:cs typeface="Tahoma"/>
              </a:rPr>
              <a:t>:</a:t>
            </a:r>
            <a:r>
              <a:rPr sz="2000" spc="160" dirty="0" smtClean="0">
                <a:solidFill>
                  <a:srgbClr val="FF0000"/>
                </a:solidFill>
                <a:latin typeface="Comic Sans MS" panose="030F0702030302020204" pitchFamily="66" charset="0"/>
                <a:cs typeface="Tahoma"/>
              </a:rPr>
              <a:t> </a:t>
            </a:r>
            <a:r>
              <a:rPr sz="2000" dirty="0">
                <a:latin typeface="Comic Sans MS" panose="030F0702030302020204" pitchFamily="66" charset="0"/>
                <a:cs typeface="Tahoma"/>
              </a:rPr>
              <a:t>remaining</a:t>
            </a:r>
            <a:r>
              <a:rPr sz="2000" spc="250" dirty="0">
                <a:latin typeface="Comic Sans MS" panose="030F0702030302020204" pitchFamily="66" charset="0"/>
                <a:cs typeface="Tahoma"/>
              </a:rPr>
              <a:t> </a:t>
            </a:r>
            <a:r>
              <a:rPr sz="2000" spc="-15" dirty="0">
                <a:latin typeface="Comic Sans MS" panose="030F0702030302020204" pitchFamily="66" charset="0"/>
                <a:cs typeface="Tahoma"/>
              </a:rPr>
              <a:t>of</a:t>
            </a:r>
            <a:r>
              <a:rPr sz="2000" spc="200" dirty="0">
                <a:latin typeface="Comic Sans MS" panose="030F0702030302020204" pitchFamily="66" charset="0"/>
                <a:cs typeface="Tahoma"/>
              </a:rPr>
              <a:t> </a:t>
            </a:r>
            <a:r>
              <a:rPr sz="2000" spc="-20" dirty="0">
                <a:latin typeface="Comic Sans MS" panose="030F0702030302020204" pitchFamily="66" charset="0"/>
                <a:cs typeface="Tahoma"/>
              </a:rPr>
              <a:t>slow</a:t>
            </a:r>
            <a:r>
              <a:rPr sz="2000" spc="235" dirty="0">
                <a:latin typeface="Comic Sans MS" panose="030F0702030302020204" pitchFamily="66" charset="0"/>
                <a:cs typeface="Tahoma"/>
              </a:rPr>
              <a:t> </a:t>
            </a:r>
            <a:r>
              <a:rPr sz="2000" spc="-20" dirty="0">
                <a:latin typeface="Comic Sans MS" panose="030F0702030302020204" pitchFamily="66" charset="0"/>
                <a:cs typeface="Tahoma"/>
              </a:rPr>
              <a:t>Ca</a:t>
            </a:r>
            <a:endParaRPr sz="2000" dirty="0">
              <a:latin typeface="Comic Sans MS" panose="030F0702030302020204" pitchFamily="66" charset="0"/>
              <a:cs typeface="Tahoma"/>
            </a:endParaRPr>
          </a:p>
          <a:p>
            <a:pPr marL="12700">
              <a:lnSpc>
                <a:spcPts val="2745"/>
              </a:lnSpc>
              <a:tabLst>
                <a:tab pos="1376045" algn="l"/>
                <a:tab pos="2224405" algn="l"/>
                <a:tab pos="2777490" algn="l"/>
                <a:tab pos="3911600" algn="l"/>
              </a:tabLst>
            </a:pPr>
            <a:r>
              <a:rPr lang="en-US" sz="2000" spc="10" dirty="0" smtClean="0">
                <a:latin typeface="Comic Sans MS" panose="030F0702030302020204" pitchFamily="66" charset="0"/>
                <a:cs typeface="Tahoma"/>
              </a:rPr>
              <a:t>C</a:t>
            </a:r>
            <a:r>
              <a:rPr sz="2000" spc="5" dirty="0" smtClean="0">
                <a:latin typeface="Comic Sans MS" panose="030F0702030302020204" pitchFamily="66" charset="0"/>
                <a:cs typeface="Tahoma"/>
              </a:rPr>
              <a:t>hanne</a:t>
            </a:r>
            <a:r>
              <a:rPr sz="2000" spc="-30" dirty="0" smtClean="0">
                <a:latin typeface="Comic Sans MS" panose="030F0702030302020204" pitchFamily="66" charset="0"/>
                <a:cs typeface="Tahoma"/>
              </a:rPr>
              <a:t>l</a:t>
            </a:r>
            <a:r>
              <a:rPr sz="2000" dirty="0" smtClean="0">
                <a:latin typeface="Comic Sans MS" panose="030F0702030302020204" pitchFamily="66" charset="0"/>
                <a:cs typeface="Tahoma"/>
              </a:rPr>
              <a:t>s</a:t>
            </a:r>
            <a:r>
              <a:rPr lang="en-US" sz="2000" dirty="0" smtClean="0">
                <a:latin typeface="Comic Sans MS" panose="030F0702030302020204" pitchFamily="66" charset="0"/>
                <a:cs typeface="Tahoma"/>
              </a:rPr>
              <a:t> </a:t>
            </a:r>
            <a:r>
              <a:rPr sz="2000" spc="-30" dirty="0" smtClean="0">
                <a:latin typeface="Comic Sans MS" panose="030F0702030302020204" pitchFamily="66" charset="0"/>
                <a:cs typeface="Tahoma"/>
              </a:rPr>
              <a:t>o</a:t>
            </a:r>
            <a:r>
              <a:rPr sz="2000" spc="15" dirty="0" smtClean="0">
                <a:latin typeface="Comic Sans MS" panose="030F0702030302020204" pitchFamily="66" charset="0"/>
                <a:cs typeface="Tahoma"/>
              </a:rPr>
              <a:t>p</a:t>
            </a:r>
            <a:r>
              <a:rPr sz="2000" spc="5" dirty="0" smtClean="0">
                <a:latin typeface="Comic Sans MS" panose="030F0702030302020204" pitchFamily="66" charset="0"/>
                <a:cs typeface="Tahoma"/>
              </a:rPr>
              <a:t>e</a:t>
            </a:r>
            <a:r>
              <a:rPr sz="2000" dirty="0" smtClean="0">
                <a:latin typeface="Comic Sans MS" panose="030F0702030302020204" pitchFamily="66" charset="0"/>
                <a:cs typeface="Tahoma"/>
              </a:rPr>
              <a:t>n</a:t>
            </a:r>
            <a:r>
              <a:rPr lang="en-US" sz="2000" dirty="0">
                <a:latin typeface="Comic Sans MS" panose="030F0702030302020204" pitchFamily="66" charset="0"/>
                <a:cs typeface="Tahoma"/>
              </a:rPr>
              <a:t> </a:t>
            </a:r>
            <a:r>
              <a:rPr sz="2000" spc="-20" dirty="0" smtClean="0">
                <a:latin typeface="Comic Sans MS" panose="030F0702030302020204" pitchFamily="66" charset="0"/>
                <a:cs typeface="Tahoma"/>
              </a:rPr>
              <a:t>f</a:t>
            </a:r>
            <a:r>
              <a:rPr sz="2000" spc="-35" dirty="0" smtClean="0">
                <a:latin typeface="Comic Sans MS" panose="030F0702030302020204" pitchFamily="66" charset="0"/>
                <a:cs typeface="Tahoma"/>
              </a:rPr>
              <a:t>o</a:t>
            </a:r>
            <a:r>
              <a:rPr sz="2000" dirty="0" smtClean="0">
                <a:latin typeface="Comic Sans MS" panose="030F0702030302020204" pitchFamily="66" charset="0"/>
                <a:cs typeface="Tahoma"/>
              </a:rPr>
              <a:t>r</a:t>
            </a:r>
            <a:r>
              <a:rPr sz="2000" dirty="0">
                <a:latin typeface="Comic Sans MS" panose="030F0702030302020204" pitchFamily="66" charset="0"/>
                <a:cs typeface="Tahoma"/>
              </a:rPr>
              <a:t>	</a:t>
            </a:r>
            <a:r>
              <a:rPr sz="2000" spc="-25" dirty="0" smtClean="0">
                <a:latin typeface="Comic Sans MS" panose="030F0702030302020204" pitchFamily="66" charset="0"/>
                <a:cs typeface="Tahoma"/>
              </a:rPr>
              <a:t>s</a:t>
            </a:r>
            <a:r>
              <a:rPr sz="2000" spc="5" dirty="0" smtClean="0">
                <a:latin typeface="Comic Sans MS" panose="030F0702030302020204" pitchFamily="66" charset="0"/>
                <a:cs typeface="Tahoma"/>
              </a:rPr>
              <a:t>e</a:t>
            </a:r>
            <a:r>
              <a:rPr sz="2000" spc="-5" dirty="0" smtClean="0">
                <a:latin typeface="Comic Sans MS" panose="030F0702030302020204" pitchFamily="66" charset="0"/>
                <a:cs typeface="Tahoma"/>
              </a:rPr>
              <a:t>v</a:t>
            </a:r>
            <a:r>
              <a:rPr sz="2000" spc="5" dirty="0" smtClean="0">
                <a:latin typeface="Comic Sans MS" panose="030F0702030302020204" pitchFamily="66" charset="0"/>
                <a:cs typeface="Tahoma"/>
              </a:rPr>
              <a:t>e</a:t>
            </a:r>
            <a:r>
              <a:rPr sz="2000" spc="30" dirty="0" smtClean="0">
                <a:latin typeface="Comic Sans MS" panose="030F0702030302020204" pitchFamily="66" charset="0"/>
                <a:cs typeface="Tahoma"/>
              </a:rPr>
              <a:t>r</a:t>
            </a:r>
            <a:r>
              <a:rPr sz="2000" spc="5" dirty="0" smtClean="0">
                <a:latin typeface="Comic Sans MS" panose="030F0702030302020204" pitchFamily="66" charset="0"/>
                <a:cs typeface="Tahoma"/>
              </a:rPr>
              <a:t>a</a:t>
            </a:r>
            <a:r>
              <a:rPr sz="2000" dirty="0" smtClean="0">
                <a:latin typeface="Comic Sans MS" panose="030F0702030302020204" pitchFamily="66" charset="0"/>
                <a:cs typeface="Tahoma"/>
              </a:rPr>
              <a:t>l</a:t>
            </a:r>
            <a:r>
              <a:rPr lang="en-US" sz="2000" dirty="0" smtClean="0">
                <a:latin typeface="Comic Sans MS" panose="030F0702030302020204" pitchFamily="66" charset="0"/>
                <a:cs typeface="Tahoma"/>
              </a:rPr>
              <a:t> </a:t>
            </a:r>
            <a:r>
              <a:rPr sz="2000" dirty="0" smtClean="0">
                <a:latin typeface="Comic Sans MS" panose="030F0702030302020204" pitchFamily="66" charset="0"/>
                <a:cs typeface="Tahoma"/>
              </a:rPr>
              <a:t>m</a:t>
            </a:r>
            <a:r>
              <a:rPr lang="en-US" sz="2000" dirty="0" smtClean="0">
                <a:latin typeface="Comic Sans MS" panose="030F0702030302020204" pitchFamily="66" charset="0"/>
                <a:cs typeface="Tahoma"/>
              </a:rPr>
              <a:t> seconds , drawing large amount of Ca inside which prolong depolarization</a:t>
            </a:r>
          </a:p>
          <a:p>
            <a:pPr marL="12700">
              <a:lnSpc>
                <a:spcPts val="2745"/>
              </a:lnSpc>
              <a:tabLst>
                <a:tab pos="1376045" algn="l"/>
                <a:tab pos="2224405" algn="l"/>
                <a:tab pos="2777490" algn="l"/>
                <a:tab pos="3911600" algn="l"/>
              </a:tabLst>
            </a:pPr>
            <a:r>
              <a:rPr lang="en-US" sz="2000" b="1" spc="-45" dirty="0" err="1">
                <a:solidFill>
                  <a:schemeClr val="accent1"/>
                </a:solidFill>
                <a:latin typeface="Comic Sans MS" panose="030F0702030302020204" pitchFamily="66" charset="0"/>
                <a:cs typeface="Tahoma"/>
              </a:rPr>
              <a:t>Replarization</a:t>
            </a:r>
            <a:r>
              <a:rPr lang="en-US" sz="2000" b="1" spc="-45" dirty="0" smtClean="0">
                <a:solidFill>
                  <a:schemeClr val="accent1"/>
                </a:solidFill>
                <a:latin typeface="Comic Sans MS" panose="030F0702030302020204" pitchFamily="66" charset="0"/>
                <a:cs typeface="Tahoma"/>
              </a:rPr>
              <a:t>:</a:t>
            </a:r>
          </a:p>
          <a:p>
            <a:pPr marL="12700">
              <a:lnSpc>
                <a:spcPts val="2745"/>
              </a:lnSpc>
              <a:tabLst>
                <a:tab pos="1376045" algn="l"/>
                <a:tab pos="2224405" algn="l"/>
                <a:tab pos="2777490" algn="l"/>
                <a:tab pos="3911600" algn="l"/>
              </a:tabLst>
            </a:pPr>
            <a:r>
              <a:rPr lang="en-US" sz="2000" spc="20" dirty="0" smtClean="0">
                <a:latin typeface="Comic Sans MS" panose="030F0702030302020204" pitchFamily="66" charset="0"/>
                <a:cs typeface="Tahoma"/>
              </a:rPr>
              <a:t>O</a:t>
            </a:r>
            <a:r>
              <a:rPr lang="en-US" sz="2000" spc="15" dirty="0" smtClean="0">
                <a:latin typeface="Comic Sans MS" panose="030F0702030302020204" pitchFamily="66" charset="0"/>
                <a:cs typeface="Tahoma"/>
              </a:rPr>
              <a:t>p</a:t>
            </a:r>
            <a:r>
              <a:rPr lang="en-US" sz="2000" spc="-65" dirty="0" smtClean="0">
                <a:latin typeface="Comic Sans MS" panose="030F0702030302020204" pitchFamily="66" charset="0"/>
                <a:cs typeface="Tahoma"/>
              </a:rPr>
              <a:t>e</a:t>
            </a:r>
            <a:r>
              <a:rPr lang="en-US" sz="2000" spc="5" dirty="0" smtClean="0">
                <a:latin typeface="Comic Sans MS" panose="030F0702030302020204" pitchFamily="66" charset="0"/>
                <a:cs typeface="Tahoma"/>
              </a:rPr>
              <a:t>n</a:t>
            </a:r>
            <a:r>
              <a:rPr lang="en-US" sz="2000" spc="-30" dirty="0" smtClean="0">
                <a:latin typeface="Comic Sans MS" panose="030F0702030302020204" pitchFamily="66" charset="0"/>
                <a:cs typeface="Tahoma"/>
              </a:rPr>
              <a:t>i</a:t>
            </a:r>
            <a:r>
              <a:rPr lang="en-US" sz="2000" spc="5" dirty="0" smtClean="0">
                <a:latin typeface="Comic Sans MS" panose="030F0702030302020204" pitchFamily="66" charset="0"/>
                <a:cs typeface="Tahoma"/>
              </a:rPr>
              <a:t>n</a:t>
            </a:r>
            <a:r>
              <a:rPr lang="en-US" sz="2000" dirty="0" smtClean="0">
                <a:latin typeface="Comic Sans MS" panose="030F0702030302020204" pitchFamily="66" charset="0"/>
                <a:cs typeface="Tahoma"/>
              </a:rPr>
              <a:t>g </a:t>
            </a:r>
            <a:r>
              <a:rPr lang="en-US" sz="2000" spc="-30" dirty="0" smtClean="0">
                <a:latin typeface="Comic Sans MS" panose="030F0702030302020204" pitchFamily="66" charset="0"/>
                <a:cs typeface="Tahoma"/>
              </a:rPr>
              <a:t>of </a:t>
            </a:r>
            <a:r>
              <a:rPr lang="en-US" sz="2000" spc="-10" dirty="0">
                <a:latin typeface="Comic Sans MS" panose="030F0702030302020204" pitchFamily="66" charset="0"/>
                <a:cs typeface="Tahoma"/>
              </a:rPr>
              <a:t>potassium</a:t>
            </a:r>
            <a:r>
              <a:rPr lang="en-US" sz="2000" spc="-25" dirty="0">
                <a:latin typeface="Comic Sans MS" panose="030F0702030302020204" pitchFamily="66" charset="0"/>
                <a:cs typeface="Tahoma"/>
              </a:rPr>
              <a:t> </a:t>
            </a:r>
            <a:r>
              <a:rPr lang="en-US" sz="2000" spc="5" dirty="0">
                <a:latin typeface="Comic Sans MS" panose="030F0702030302020204" pitchFamily="66" charset="0"/>
                <a:cs typeface="Tahoma"/>
              </a:rPr>
              <a:t>channels</a:t>
            </a:r>
            <a:endParaRPr lang="en-US" sz="2000" dirty="0">
              <a:latin typeface="Comic Sans MS" panose="030F0702030302020204" pitchFamily="66" charset="0"/>
              <a:cs typeface="Tahoma"/>
            </a:endParaRPr>
          </a:p>
          <a:p>
            <a:pPr marL="12700">
              <a:lnSpc>
                <a:spcPts val="2745"/>
              </a:lnSpc>
              <a:tabLst>
                <a:tab pos="1376045" algn="l"/>
                <a:tab pos="2224405" algn="l"/>
                <a:tab pos="2777490" algn="l"/>
                <a:tab pos="3911600" algn="l"/>
              </a:tabLst>
            </a:pPr>
            <a:endParaRPr lang="en-US" sz="2400" b="1" dirty="0">
              <a:latin typeface="Tahoma"/>
              <a:cs typeface="Tahoma"/>
            </a:endParaRPr>
          </a:p>
          <a:p>
            <a:pPr marL="12700">
              <a:lnSpc>
                <a:spcPts val="2745"/>
              </a:lnSpc>
              <a:tabLst>
                <a:tab pos="1376045" algn="l"/>
                <a:tab pos="2224405" algn="l"/>
                <a:tab pos="2777490" algn="l"/>
                <a:tab pos="3911600" algn="l"/>
              </a:tabLst>
            </a:pPr>
            <a:endParaRPr lang="en-US" sz="2400" dirty="0" smtClean="0">
              <a:latin typeface="Tahoma"/>
              <a:cs typeface="Tahoma"/>
            </a:endParaRPr>
          </a:p>
          <a:p>
            <a:pPr marL="12700">
              <a:lnSpc>
                <a:spcPts val="2745"/>
              </a:lnSpc>
              <a:tabLst>
                <a:tab pos="1376045" algn="l"/>
                <a:tab pos="2224405" algn="l"/>
                <a:tab pos="2777490" algn="l"/>
                <a:tab pos="3911600" algn="l"/>
              </a:tabLst>
            </a:pPr>
            <a:r>
              <a:rPr lang="en-US" sz="2400" dirty="0" smtClean="0">
                <a:latin typeface="Tahoma"/>
                <a:cs typeface="Tahoma"/>
              </a:rPr>
              <a:t> </a:t>
            </a:r>
            <a:endParaRPr sz="2400" dirty="0">
              <a:latin typeface="Tahoma"/>
              <a:cs typeface="Tahoma"/>
            </a:endParaRPr>
          </a:p>
        </p:txBody>
      </p:sp>
      <p:pic>
        <p:nvPicPr>
          <p:cNvPr id="10" name="object 10"/>
          <p:cNvPicPr/>
          <p:nvPr/>
        </p:nvPicPr>
        <p:blipFill>
          <a:blip r:embed="rId2"/>
          <a:stretch>
            <a:fillRect/>
          </a:stretch>
        </p:blipFill>
        <p:spPr>
          <a:xfrm>
            <a:off x="5116022" y="1828800"/>
            <a:ext cx="3037816" cy="40271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descr="باقة أزهار"/>
          <p:cNvSpPr>
            <a:spLocks noGrp="1" noRot="1" noChangeArrowheads="1"/>
          </p:cNvSpPr>
          <p:nvPr>
            <p:ph type="title"/>
          </p:nvPr>
        </p:nvSpPr>
        <p:spPr>
          <a:xfrm>
            <a:off x="1691680" y="476672"/>
            <a:ext cx="6156176" cy="1340768"/>
          </a:xfrm>
          <a:noFill/>
        </p:spPr>
        <p:txBody>
          <a:bodyPr>
            <a:normAutofit fontScale="90000"/>
          </a:bodyPr>
          <a:lstStyle/>
          <a:p>
            <a:r>
              <a:rPr lang="en-US" altLang="en-US" sz="4000" b="1" dirty="0" smtClean="0">
                <a:solidFill>
                  <a:schemeClr val="tx1"/>
                </a:solidFill>
                <a:cs typeface="Times New Roman" panose="02020603050405020304" pitchFamily="18" charset="0"/>
              </a:rPr>
              <a:t>Control of the excitation and </a:t>
            </a:r>
            <a:r>
              <a:rPr lang="en-US" altLang="en-US" sz="4000" b="1" dirty="0" err="1" smtClean="0">
                <a:solidFill>
                  <a:schemeClr val="tx1"/>
                </a:solidFill>
                <a:cs typeface="Times New Roman" panose="02020603050405020304" pitchFamily="18" charset="0"/>
              </a:rPr>
              <a:t>condution</a:t>
            </a:r>
            <a:endParaRPr lang="en-US" altLang="en-US" sz="4000" b="1" dirty="0" smtClean="0">
              <a:solidFill>
                <a:schemeClr val="tx1"/>
              </a:solidFill>
              <a:cs typeface="Times New Roman" panose="02020603050405020304" pitchFamily="18" charset="0"/>
            </a:endParaRPr>
          </a:p>
        </p:txBody>
      </p:sp>
      <p:sp>
        <p:nvSpPr>
          <p:cNvPr id="29699" name="Rectangle 3"/>
          <p:cNvSpPr>
            <a:spLocks noGrp="1" noRot="1" noChangeArrowheads="1"/>
          </p:cNvSpPr>
          <p:nvPr>
            <p:ph idx="1"/>
          </p:nvPr>
        </p:nvSpPr>
        <p:spPr bwMode="auto"/>
        <p:txBody>
          <a:bodyPr wrap="square" numCol="1" anchor="t" anchorCtr="0" compatLnSpc="1">
            <a:prstTxWarp prst="textNoShape">
              <a:avLst/>
            </a:prstTxWarp>
          </a:bodyPr>
          <a:lstStyle/>
          <a:p>
            <a:pPr>
              <a:buFont typeface="Wingdings" panose="05000000000000000000" pitchFamily="2" charset="2"/>
              <a:buNone/>
            </a:pPr>
            <a:r>
              <a:rPr lang="en-US" altLang="en-US" b="1" dirty="0" smtClean="0">
                <a:solidFill>
                  <a:schemeClr val="tx1"/>
                </a:solidFill>
                <a:cs typeface="Arial" pitchFamily="34" charset="0"/>
              </a:rPr>
              <a:t>Intrinsic </a:t>
            </a:r>
            <a:r>
              <a:rPr lang="en-US" altLang="en-US" b="1" dirty="0" err="1" smtClean="0">
                <a:solidFill>
                  <a:schemeClr val="tx1"/>
                </a:solidFill>
                <a:cs typeface="Arial" pitchFamily="34" charset="0"/>
              </a:rPr>
              <a:t>Rythmical</a:t>
            </a:r>
            <a:r>
              <a:rPr lang="en-US" altLang="en-US" b="1" dirty="0" smtClean="0">
                <a:solidFill>
                  <a:schemeClr val="tx1"/>
                </a:solidFill>
                <a:cs typeface="Arial" pitchFamily="34" charset="0"/>
              </a:rPr>
              <a:t> rate of :</a:t>
            </a:r>
          </a:p>
          <a:p>
            <a:pPr>
              <a:buFont typeface="Wingdings" panose="05000000000000000000" pitchFamily="2" charset="2"/>
              <a:buChar char="Ø"/>
            </a:pPr>
            <a:r>
              <a:rPr lang="en-US" altLang="en-US" sz="2000" b="1" dirty="0" smtClean="0">
                <a:cs typeface="Arial" pitchFamily="34" charset="0"/>
              </a:rPr>
              <a:t> </a:t>
            </a:r>
            <a:r>
              <a:rPr lang="en-US" altLang="en-US" sz="2000" b="1" dirty="0" smtClean="0">
                <a:solidFill>
                  <a:srgbClr val="E0245E"/>
                </a:solidFill>
                <a:cs typeface="Arial" pitchFamily="34" charset="0"/>
              </a:rPr>
              <a:t>SA node </a:t>
            </a:r>
            <a:r>
              <a:rPr lang="en-US" altLang="en-US" sz="2000" dirty="0" smtClean="0">
                <a:solidFill>
                  <a:srgbClr val="E0245E"/>
                </a:solidFill>
                <a:cs typeface="Arial" pitchFamily="34" charset="0"/>
              </a:rPr>
              <a:t>: </a:t>
            </a:r>
            <a:r>
              <a:rPr lang="en-US" altLang="en-US" sz="2000" b="1" dirty="0" smtClean="0">
                <a:solidFill>
                  <a:schemeClr val="tx1"/>
                </a:solidFill>
                <a:cs typeface="Arial" pitchFamily="34" charset="0"/>
              </a:rPr>
              <a:t>60 - 100 per minute (usually 70 - 80 per minute) </a:t>
            </a:r>
          </a:p>
          <a:p>
            <a:pPr>
              <a:buFont typeface="Wingdings" panose="05000000000000000000" pitchFamily="2" charset="2"/>
              <a:buChar char="Ø"/>
            </a:pPr>
            <a:r>
              <a:rPr lang="en-US" altLang="en-US" sz="2000" b="1" dirty="0" smtClean="0">
                <a:solidFill>
                  <a:srgbClr val="E0245E"/>
                </a:solidFill>
                <a:cs typeface="Arial" pitchFamily="34" charset="0"/>
              </a:rPr>
              <a:t>AV node &amp; AV bundle :</a:t>
            </a:r>
            <a:r>
              <a:rPr lang="en-US" altLang="en-US" sz="2000" dirty="0" smtClean="0">
                <a:solidFill>
                  <a:srgbClr val="E0245E"/>
                </a:solidFill>
                <a:cs typeface="Arial" pitchFamily="34" charset="0"/>
              </a:rPr>
              <a:t> </a:t>
            </a:r>
            <a:r>
              <a:rPr lang="en-US" altLang="en-US" sz="2000" b="1" dirty="0" smtClean="0">
                <a:solidFill>
                  <a:schemeClr val="tx1"/>
                </a:solidFill>
                <a:cs typeface="Arial" pitchFamily="34" charset="0"/>
              </a:rPr>
              <a:t>40 - 60 per minute </a:t>
            </a:r>
          </a:p>
          <a:p>
            <a:pPr>
              <a:buFont typeface="Wingdings" panose="05000000000000000000" pitchFamily="2" charset="2"/>
              <a:buChar char="Ø"/>
            </a:pPr>
            <a:r>
              <a:rPr lang="en-US" altLang="en-US" sz="2000" b="1" dirty="0" smtClean="0">
                <a:solidFill>
                  <a:srgbClr val="E0245E"/>
                </a:solidFill>
                <a:cs typeface="Arial" pitchFamily="34" charset="0"/>
              </a:rPr>
              <a:t>Bundle branches &amp; Purkinje fibers </a:t>
            </a:r>
            <a:r>
              <a:rPr lang="en-US" altLang="en-US" sz="2000" dirty="0" smtClean="0">
                <a:solidFill>
                  <a:schemeClr val="tx1"/>
                </a:solidFill>
                <a:cs typeface="Arial" pitchFamily="34" charset="0"/>
              </a:rPr>
              <a:t>: 15 - 40 per </a:t>
            </a:r>
            <a:r>
              <a:rPr lang="en-US" altLang="en-US" sz="2000" b="1" dirty="0" smtClean="0">
                <a:solidFill>
                  <a:schemeClr val="tx1"/>
                </a:solidFill>
                <a:cs typeface="Arial" pitchFamily="34" charset="0"/>
              </a:rPr>
              <a:t>minute</a:t>
            </a:r>
          </a:p>
          <a:p>
            <a:pPr>
              <a:buFont typeface="Wingdings" panose="05000000000000000000" pitchFamily="2" charset="2"/>
              <a:buNone/>
            </a:pPr>
            <a:endParaRPr lang="en-US" altLang="en-US" dirty="0" smtClean="0">
              <a:solidFill>
                <a:srgbClr val="FFFF66"/>
              </a:solidFill>
              <a:cs typeface="Arial" pitchFamily="34" charset="0"/>
            </a:endParaRPr>
          </a:p>
          <a:p>
            <a:r>
              <a:rPr lang="en-US" altLang="en-US" dirty="0" smtClean="0">
                <a:cs typeface="Arial" pitchFamily="34" charset="0"/>
              </a:rPr>
              <a:t>SA node: rhythmical discharge is greater than AV node or </a:t>
            </a:r>
            <a:r>
              <a:rPr lang="en-US" altLang="en-US" dirty="0" err="1" smtClean="0">
                <a:cs typeface="Arial" pitchFamily="34" charset="0"/>
              </a:rPr>
              <a:t>purkinje</a:t>
            </a:r>
            <a:r>
              <a:rPr lang="en-US" altLang="en-US" dirty="0" smtClean="0">
                <a:cs typeface="Arial" pitchFamily="34" charset="0"/>
              </a:rPr>
              <a:t> system </a:t>
            </a:r>
            <a:r>
              <a:rPr lang="en-US" altLang="en-US" b="1" dirty="0" smtClean="0">
                <a:solidFill>
                  <a:schemeClr val="tx1"/>
                </a:solidFill>
                <a:cs typeface="Arial" pitchFamily="34" charset="0"/>
              </a:rPr>
              <a:t>&gt;&gt;&gt; Pacemaker</a:t>
            </a:r>
          </a:p>
          <a:p>
            <a:pPr>
              <a:buFont typeface="Wingdings" panose="05000000000000000000" pitchFamily="2" charset="2"/>
              <a:buNone/>
            </a:pPr>
            <a:endParaRPr lang="en-US" altLang="en-US" dirty="0" smtClean="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5" descr="باقة أزهار"/>
          <p:cNvSpPr>
            <a:spLocks noGrp="1" noRot="1" noChangeArrowheads="1"/>
          </p:cNvSpPr>
          <p:nvPr>
            <p:ph type="title"/>
          </p:nvPr>
        </p:nvSpPr>
        <p:spPr>
          <a:xfrm>
            <a:off x="2526804" y="600423"/>
            <a:ext cx="5436096" cy="980728"/>
          </a:xfrm>
          <a:noFill/>
        </p:spPr>
        <p:txBody>
          <a:bodyPr/>
          <a:lstStyle/>
          <a:p>
            <a:r>
              <a:rPr lang="en-US" altLang="en-US" b="1" dirty="0" smtClean="0">
                <a:solidFill>
                  <a:schemeClr val="tx1"/>
                </a:solidFill>
                <a:cs typeface="Times New Roman" panose="02020603050405020304" pitchFamily="18" charset="0"/>
              </a:rPr>
              <a:t>SA node</a:t>
            </a:r>
          </a:p>
        </p:txBody>
      </p:sp>
      <p:sp>
        <p:nvSpPr>
          <p:cNvPr id="30723" name="Rectangle 2"/>
          <p:cNvSpPr>
            <a:spLocks noGrp="1" noRot="1" noChangeArrowheads="1"/>
          </p:cNvSpPr>
          <p:nvPr>
            <p:ph idx="1"/>
          </p:nvPr>
        </p:nvSpPr>
        <p:spPr bwMode="auto"/>
        <p:txBody>
          <a:bodyPr wrap="square" numCol="1" anchor="t" anchorCtr="0" compatLnSpc="1">
            <a:prstTxWarp prst="textNoShape">
              <a:avLst/>
            </a:prstTxWarp>
          </a:bodyPr>
          <a:lstStyle/>
          <a:p>
            <a:pPr>
              <a:buFont typeface="Wingdings" panose="05000000000000000000" pitchFamily="2" charset="2"/>
              <a:buNone/>
            </a:pPr>
            <a:r>
              <a:rPr lang="en-US" altLang="en-US" dirty="0" smtClean="0">
                <a:cs typeface="Arial" pitchFamily="34" charset="0"/>
              </a:rPr>
              <a:t> </a:t>
            </a:r>
          </a:p>
        </p:txBody>
      </p:sp>
      <p:graphicFrame>
        <p:nvGraphicFramePr>
          <p:cNvPr id="86019" name="Group 3"/>
          <p:cNvGraphicFramePr>
            <a:graphicFrameLocks noGrp="1"/>
          </p:cNvGraphicFramePr>
          <p:nvPr/>
        </p:nvGraphicFramePr>
        <p:xfrm>
          <a:off x="1181100" y="2506663"/>
          <a:ext cx="6781800" cy="2130425"/>
        </p:xfrm>
        <a:graphic>
          <a:graphicData uri="http://schemas.openxmlformats.org/drawingml/2006/table">
            <a:tbl>
              <a:tblPr/>
              <a:tblGrid>
                <a:gridCol w="1708150"/>
                <a:gridCol w="5073650"/>
              </a:tblGrid>
              <a:tr h="1812008">
                <a:tc rowSpan="2">
                  <a:txBody>
                    <a:bodyPr/>
                    <a:lstStyle/>
                    <a:p>
                      <a:pPr marL="0" marR="0" lvl="0" indent="0" algn="r" defTabSz="914400" rtl="1" eaLnBrk="1" fontAlgn="base" latinLnBrk="0" hangingPunct="1">
                        <a:lnSpc>
                          <a:spcPct val="100000"/>
                        </a:lnSpc>
                        <a:spcBef>
                          <a:spcPct val="0"/>
                        </a:spcBef>
                        <a:spcAft>
                          <a:spcPct val="0"/>
                        </a:spcAft>
                        <a:buClrTx/>
                        <a:buSzTx/>
                        <a:buFontTx/>
                        <a:buNone/>
                      </a:pPr>
                      <a:r>
                        <a:rPr kumimoji="0" lang="en-US" sz="2100" b="0" i="0" u="none" strike="noStrike" cap="none" normalizeH="0" baseline="0" smtClean="0">
                          <a:ln>
                            <a:noFill/>
                          </a:ln>
                          <a:solidFill>
                            <a:schemeClr val="tx1"/>
                          </a:solidFill>
                          <a:effectLst/>
                          <a:latin typeface="Arial" pitchFamily="34" charset="0"/>
                          <a:cs typeface="Arial" pitchFamily="34" charset="0"/>
                        </a:rPr>
                        <a:t>  </a:t>
                      </a:r>
                      <a:r>
                        <a:rPr kumimoji="0" lang="en-US" sz="10300" b="0" i="0" u="none" strike="noStrike" cap="none" normalizeH="0" baseline="0" smtClean="0">
                          <a:ln>
                            <a:noFill/>
                          </a:ln>
                          <a:solidFill>
                            <a:schemeClr val="tx1"/>
                          </a:solidFill>
                          <a:effectLst/>
                          <a:latin typeface="Arial" pitchFamily="34" charset="0"/>
                          <a:cs typeface="Arial" pitchFamily="34" charset="0"/>
                        </a:rPr>
                        <a:t> </a:t>
                      </a:r>
                      <a:r>
                        <a:rPr kumimoji="0" lang="en-US" sz="2100" b="0" i="0" u="none" strike="noStrike" cap="none" normalizeH="0" baseline="0" smtClean="0">
                          <a:ln>
                            <a:noFill/>
                          </a:ln>
                          <a:solidFill>
                            <a:schemeClr val="tx1"/>
                          </a:solidFill>
                          <a:effectLst/>
                          <a:latin typeface="Arial" pitchFamily="34" charset="0"/>
                          <a:cs typeface="Arial" pitchFamily="34" charset="0"/>
                        </a:rPr>
                        <a:t>                     </a:t>
                      </a:r>
                    </a:p>
                  </a:txBody>
                  <a:tcPr marT="52523" marB="52523" anchor="ctr" horzOverflow="overflow">
                    <a:lnL cap="flat">
                      <a:noFill/>
                    </a:lnL>
                    <a:lnR>
                      <a:noFill/>
                    </a:lnR>
                    <a:lnT cap="fla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pPr>
                      <a:r>
                        <a:rPr kumimoji="0" lang="en-US" sz="2100" b="0" i="0" u="none" strike="noStrike" cap="none" normalizeH="0" baseline="0" smtClean="0">
                          <a:ln>
                            <a:noFill/>
                          </a:ln>
                          <a:solidFill>
                            <a:schemeClr val="tx1"/>
                          </a:solidFill>
                          <a:effectLst/>
                          <a:latin typeface="Arial" pitchFamily="34" charset="0"/>
                          <a:cs typeface="Arial" pitchFamily="34" charset="0"/>
                        </a:rPr>
                        <a:t>  </a:t>
                      </a:r>
                      <a:r>
                        <a:rPr kumimoji="0" lang="en-US" sz="9100" b="0" i="0" u="none" strike="noStrike" cap="none" normalizeH="0" baseline="0" smtClean="0">
                          <a:ln>
                            <a:noFill/>
                          </a:ln>
                          <a:solidFill>
                            <a:schemeClr val="tx1"/>
                          </a:solidFill>
                          <a:effectLst/>
                          <a:latin typeface="Arial" pitchFamily="34" charset="0"/>
                          <a:cs typeface="Arial" pitchFamily="34" charset="0"/>
                        </a:rPr>
                        <a:t> </a:t>
                      </a:r>
                      <a:r>
                        <a:rPr kumimoji="0" lang="en-US" sz="2100" b="0" i="0" u="none" strike="noStrike" cap="none" normalizeH="0" baseline="0" smtClean="0">
                          <a:ln>
                            <a:noFill/>
                          </a:ln>
                          <a:solidFill>
                            <a:schemeClr val="tx1"/>
                          </a:solidFill>
                          <a:effectLst/>
                          <a:latin typeface="Arial" pitchFamily="34" charset="0"/>
                          <a:cs typeface="Arial" pitchFamily="34" charset="0"/>
                        </a:rPr>
                        <a:t>                                                                          </a:t>
                      </a:r>
                    </a:p>
                  </a:txBody>
                  <a:tcPr marT="52523" marB="52523" anchor="ctr" horzOverflow="overflow">
                    <a:lnL>
                      <a:noFill/>
                    </a:lnL>
                    <a:lnR cap="flat">
                      <a:noFill/>
                    </a:lnR>
                    <a:lnT cap="flat">
                      <a:noFill/>
                    </a:lnT>
                    <a:lnB>
                      <a:noFill/>
                    </a:lnB>
                    <a:lnTlToBr>
                      <a:noFill/>
                    </a:lnTlToBr>
                    <a:lnBlToTr>
                      <a:noFill/>
                    </a:lnBlToTr>
                    <a:noFill/>
                  </a:tcPr>
                </a:tc>
              </a:tr>
              <a:tr h="318417">
                <a:tc vMerge="1">
                  <a:txBody>
                    <a:bodyPr/>
                    <a:lstStyle/>
                    <a:p>
                      <a:pPr rtl="1"/>
                      <a:endParaRPr lang="ar-SA"/>
                    </a:p>
                  </a:txBody>
                  <a:tcPr/>
                </a:tc>
                <a:tc>
                  <a:txBody>
                    <a:bodyPr/>
                    <a:lstStyle/>
                    <a:p>
                      <a:pPr marL="0" marR="0" lvl="0" indent="0" algn="r" defTabSz="914400" rtl="1" eaLnBrk="1" fontAlgn="base" latinLnBrk="0" hangingPunct="1">
                        <a:lnSpc>
                          <a:spcPct val="100000"/>
                        </a:lnSpc>
                        <a:spcBef>
                          <a:spcPct val="0"/>
                        </a:spcBef>
                        <a:spcAft>
                          <a:spcPct val="0"/>
                        </a:spcAft>
                        <a:buClrTx/>
                        <a:buSzTx/>
                        <a:buFontTx/>
                        <a:buNone/>
                      </a:pPr>
                      <a:r>
                        <a:rPr kumimoji="0" lang="en-US" sz="700" b="0" i="0" u="none" strike="noStrike" cap="none" normalizeH="0" baseline="0" smtClean="0">
                          <a:ln>
                            <a:noFill/>
                          </a:ln>
                          <a:solidFill>
                            <a:schemeClr val="tx1"/>
                          </a:solidFill>
                          <a:effectLst/>
                          <a:latin typeface="Arial" pitchFamily="34" charset="0"/>
                          <a:cs typeface="Arial" pitchFamily="34" charset="0"/>
                        </a:rPr>
                        <a:t>All complexes normal, evenly spaced</a:t>
                      </a:r>
                      <a:br>
                        <a:rPr kumimoji="0" lang="en-US" sz="700" b="0" i="0" u="none" strike="noStrike" cap="none" normalizeH="0" baseline="0" smtClean="0">
                          <a:ln>
                            <a:noFill/>
                          </a:ln>
                          <a:solidFill>
                            <a:schemeClr val="tx1"/>
                          </a:solidFill>
                          <a:effectLst/>
                          <a:latin typeface="Arial" pitchFamily="34" charset="0"/>
                          <a:cs typeface="Arial" pitchFamily="34" charset="0"/>
                        </a:rPr>
                      </a:br>
                      <a:r>
                        <a:rPr kumimoji="0" lang="en-US" sz="700" b="0" i="0" u="none" strike="noStrike" cap="none" normalizeH="0" baseline="0" smtClean="0">
                          <a:ln>
                            <a:noFill/>
                          </a:ln>
                          <a:solidFill>
                            <a:schemeClr val="tx1"/>
                          </a:solidFill>
                          <a:effectLst/>
                          <a:latin typeface="Arial" pitchFamily="34" charset="0"/>
                          <a:cs typeface="Arial" pitchFamily="34" charset="0"/>
                        </a:rPr>
                        <a:t>Rate &gt; 100/min</a:t>
                      </a:r>
                      <a:endParaRPr kumimoji="0" lang="en-US" sz="2100" b="0" i="0" u="none" strike="noStrike" cap="none" normalizeH="0" baseline="0" smtClean="0">
                        <a:ln>
                          <a:noFill/>
                        </a:ln>
                        <a:solidFill>
                          <a:schemeClr val="tx1"/>
                        </a:solidFill>
                        <a:effectLst/>
                        <a:latin typeface="Arial" pitchFamily="34" charset="0"/>
                        <a:cs typeface="Arial" pitchFamily="34" charset="0"/>
                      </a:endParaRPr>
                    </a:p>
                  </a:txBody>
                  <a:tcPr marT="52523" marB="52523" anchor="ctr" horzOverflow="overflow">
                    <a:lnL>
                      <a:noFill/>
                    </a:lnL>
                    <a:lnR cap="flat">
                      <a:noFill/>
                    </a:lnR>
                    <a:lnT>
                      <a:noFill/>
                    </a:lnT>
                    <a:lnB cap="flat">
                      <a:noFill/>
                    </a:lnB>
                    <a:lnTlToBr>
                      <a:noFill/>
                    </a:lnTlToBr>
                    <a:lnBlToTr>
                      <a:noFill/>
                    </a:lnBlToTr>
                    <a:noFill/>
                  </a:tcPr>
                </a:tc>
              </a:tr>
            </a:tbl>
          </a:graphicData>
        </a:graphic>
      </p:graphicFrame>
      <p:pic>
        <p:nvPicPr>
          <p:cNvPr id="30728" name="Picture 11" descr="1902ah"/>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81000" y="2606675"/>
            <a:ext cx="238442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9" name="Picture 12" descr="1902ce"/>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819400" y="2552700"/>
            <a:ext cx="632460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6" name="Group 2"/>
          <p:cNvGrpSpPr/>
          <p:nvPr/>
        </p:nvGrpSpPr>
        <p:grpSpPr>
          <a:xfrm>
            <a:off x="1546225" y="2825750"/>
            <a:ext cx="1371600" cy="719138"/>
            <a:chOff x="67" y="401"/>
            <a:chExt cx="1133" cy="645"/>
          </a:xfrm>
        </p:grpSpPr>
        <p:sp>
          <p:nvSpPr>
            <p:cNvPr id="31768" name="Freeform 3"/>
            <p:cNvSpPr/>
            <p:nvPr/>
          </p:nvSpPr>
          <p:spPr bwMode="auto">
            <a:xfrm>
              <a:off x="350" y="401"/>
              <a:ext cx="320" cy="645"/>
            </a:xfrm>
            <a:custGeom>
              <a:avLst/>
              <a:gdLst>
                <a:gd name="T0" fmla="*/ 0 w 320"/>
                <a:gd name="T1" fmla="*/ 461 h 645"/>
                <a:gd name="T2" fmla="*/ 82 w 320"/>
                <a:gd name="T3" fmla="*/ 463 h 645"/>
                <a:gd name="T4" fmla="*/ 162 w 320"/>
                <a:gd name="T5" fmla="*/ 0 h 645"/>
                <a:gd name="T6" fmla="*/ 177 w 320"/>
                <a:gd name="T7" fmla="*/ 645 h 645"/>
                <a:gd name="T8" fmla="*/ 231 w 320"/>
                <a:gd name="T9" fmla="*/ 468 h 645"/>
                <a:gd name="T10" fmla="*/ 320 w 320"/>
                <a:gd name="T11" fmla="*/ 468 h 645"/>
                <a:gd name="T12" fmla="*/ 0 60000 65536"/>
                <a:gd name="T13" fmla="*/ 0 60000 65536"/>
                <a:gd name="T14" fmla="*/ 0 60000 65536"/>
                <a:gd name="T15" fmla="*/ 0 60000 65536"/>
                <a:gd name="T16" fmla="*/ 0 60000 65536"/>
                <a:gd name="T17" fmla="*/ 0 60000 65536"/>
                <a:gd name="T18" fmla="*/ 0 w 320"/>
                <a:gd name="T19" fmla="*/ 0 h 645"/>
                <a:gd name="T20" fmla="*/ 320 w 320"/>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320" h="645">
                  <a:moveTo>
                    <a:pt x="0" y="461"/>
                  </a:moveTo>
                  <a:lnTo>
                    <a:pt x="82" y="463"/>
                  </a:lnTo>
                  <a:lnTo>
                    <a:pt x="162" y="0"/>
                  </a:lnTo>
                  <a:lnTo>
                    <a:pt x="177" y="645"/>
                  </a:lnTo>
                  <a:lnTo>
                    <a:pt x="231" y="468"/>
                  </a:lnTo>
                  <a:lnTo>
                    <a:pt x="320" y="468"/>
                  </a:lnTo>
                </a:path>
              </a:pathLst>
            </a:custGeom>
            <a:noFill/>
            <a:ln w="28575" cmpd="sng">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1769" name="Freeform 4"/>
            <p:cNvSpPr/>
            <p:nvPr/>
          </p:nvSpPr>
          <p:spPr bwMode="auto">
            <a:xfrm>
              <a:off x="219" y="768"/>
              <a:ext cx="134" cy="96"/>
            </a:xfrm>
            <a:custGeom>
              <a:avLst/>
              <a:gdLst>
                <a:gd name="T0" fmla="*/ 0 w 168"/>
                <a:gd name="T1" fmla="*/ 96 h 168"/>
                <a:gd name="T2" fmla="*/ 30 w 168"/>
                <a:gd name="T3" fmla="*/ 14 h 168"/>
                <a:gd name="T4" fmla="*/ 107 w 168"/>
                <a:gd name="T5" fmla="*/ 14 h 168"/>
                <a:gd name="T6" fmla="*/ 134 w 168"/>
                <a:gd name="T7" fmla="*/ 96 h 168"/>
                <a:gd name="T8" fmla="*/ 0 60000 65536"/>
                <a:gd name="T9" fmla="*/ 0 60000 65536"/>
                <a:gd name="T10" fmla="*/ 0 60000 65536"/>
                <a:gd name="T11" fmla="*/ 0 60000 65536"/>
                <a:gd name="T12" fmla="*/ 0 w 168"/>
                <a:gd name="T13" fmla="*/ 0 h 168"/>
                <a:gd name="T14" fmla="*/ 168 w 168"/>
                <a:gd name="T15" fmla="*/ 168 h 168"/>
              </a:gdLst>
              <a:ahLst/>
              <a:cxnLst>
                <a:cxn ang="T8">
                  <a:pos x="T0" y="T1"/>
                </a:cxn>
                <a:cxn ang="T9">
                  <a:pos x="T2" y="T3"/>
                </a:cxn>
                <a:cxn ang="T10">
                  <a:pos x="T4" y="T5"/>
                </a:cxn>
                <a:cxn ang="T11">
                  <a:pos x="T6" y="T7"/>
                </a:cxn>
              </a:cxnLst>
              <a:rect l="T12" t="T13" r="T14" b="T15"/>
              <a:pathLst>
                <a:path w="168" h="168">
                  <a:moveTo>
                    <a:pt x="0" y="168"/>
                  </a:moveTo>
                  <a:cubicBezTo>
                    <a:pt x="6" y="144"/>
                    <a:pt x="16" y="48"/>
                    <a:pt x="38" y="24"/>
                  </a:cubicBezTo>
                  <a:cubicBezTo>
                    <a:pt x="60" y="0"/>
                    <a:pt x="112" y="0"/>
                    <a:pt x="134" y="24"/>
                  </a:cubicBezTo>
                  <a:cubicBezTo>
                    <a:pt x="156" y="48"/>
                    <a:pt x="161" y="138"/>
                    <a:pt x="168" y="168"/>
                  </a:cubicBezTo>
                </a:path>
              </a:pathLst>
            </a:custGeom>
            <a:noFill/>
            <a:ln w="2857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1770" name="Freeform 5"/>
            <p:cNvSpPr/>
            <p:nvPr/>
          </p:nvSpPr>
          <p:spPr bwMode="auto">
            <a:xfrm>
              <a:off x="660" y="672"/>
              <a:ext cx="343" cy="204"/>
            </a:xfrm>
            <a:custGeom>
              <a:avLst/>
              <a:gdLst>
                <a:gd name="T0" fmla="*/ 0 w 343"/>
                <a:gd name="T1" fmla="*/ 204 h 204"/>
                <a:gd name="T2" fmla="*/ 78 w 343"/>
                <a:gd name="T3" fmla="*/ 29 h 204"/>
                <a:gd name="T4" fmla="*/ 276 w 343"/>
                <a:gd name="T5" fmla="*/ 29 h 204"/>
                <a:gd name="T6" fmla="*/ 343 w 343"/>
                <a:gd name="T7" fmla="*/ 197 h 204"/>
                <a:gd name="T8" fmla="*/ 0 60000 65536"/>
                <a:gd name="T9" fmla="*/ 0 60000 65536"/>
                <a:gd name="T10" fmla="*/ 0 60000 65536"/>
                <a:gd name="T11" fmla="*/ 0 60000 65536"/>
                <a:gd name="T12" fmla="*/ 0 w 343"/>
                <a:gd name="T13" fmla="*/ 0 h 204"/>
                <a:gd name="T14" fmla="*/ 343 w 343"/>
                <a:gd name="T15" fmla="*/ 204 h 204"/>
              </a:gdLst>
              <a:ahLst/>
              <a:cxnLst>
                <a:cxn ang="T8">
                  <a:pos x="T0" y="T1"/>
                </a:cxn>
                <a:cxn ang="T9">
                  <a:pos x="T2" y="T3"/>
                </a:cxn>
                <a:cxn ang="T10">
                  <a:pos x="T4" y="T5"/>
                </a:cxn>
                <a:cxn ang="T11">
                  <a:pos x="T6" y="T7"/>
                </a:cxn>
              </a:cxnLst>
              <a:rect l="T12" t="T13" r="T14" b="T15"/>
              <a:pathLst>
                <a:path w="343" h="204">
                  <a:moveTo>
                    <a:pt x="0" y="204"/>
                  </a:moveTo>
                  <a:cubicBezTo>
                    <a:pt x="12" y="175"/>
                    <a:pt x="33" y="58"/>
                    <a:pt x="78" y="29"/>
                  </a:cubicBezTo>
                  <a:cubicBezTo>
                    <a:pt x="124" y="0"/>
                    <a:pt x="232" y="1"/>
                    <a:pt x="276" y="29"/>
                  </a:cubicBezTo>
                  <a:cubicBezTo>
                    <a:pt x="320" y="57"/>
                    <a:pt x="329" y="162"/>
                    <a:pt x="343" y="197"/>
                  </a:cubicBezTo>
                </a:path>
              </a:pathLst>
            </a:custGeom>
            <a:noFill/>
            <a:ln w="2857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1771" name="Line 6"/>
            <p:cNvSpPr>
              <a:spLocks noChangeShapeType="1"/>
            </p:cNvSpPr>
            <p:nvPr/>
          </p:nvSpPr>
          <p:spPr bwMode="auto">
            <a:xfrm flipH="1">
              <a:off x="67" y="862"/>
              <a:ext cx="144"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1772" name="Line 7"/>
            <p:cNvSpPr>
              <a:spLocks noChangeShapeType="1"/>
            </p:cNvSpPr>
            <p:nvPr/>
          </p:nvSpPr>
          <p:spPr bwMode="auto">
            <a:xfrm flipH="1">
              <a:off x="1008" y="864"/>
              <a:ext cx="192"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grpSp>
      <p:grpSp>
        <p:nvGrpSpPr>
          <p:cNvPr id="31747" name="Group 8"/>
          <p:cNvGrpSpPr/>
          <p:nvPr/>
        </p:nvGrpSpPr>
        <p:grpSpPr>
          <a:xfrm>
            <a:off x="2841625" y="2833688"/>
            <a:ext cx="1371600" cy="719137"/>
            <a:chOff x="67" y="401"/>
            <a:chExt cx="1133" cy="645"/>
          </a:xfrm>
        </p:grpSpPr>
        <p:sp>
          <p:nvSpPr>
            <p:cNvPr id="31763" name="Freeform 9"/>
            <p:cNvSpPr/>
            <p:nvPr/>
          </p:nvSpPr>
          <p:spPr bwMode="auto">
            <a:xfrm>
              <a:off x="350" y="401"/>
              <a:ext cx="320" cy="645"/>
            </a:xfrm>
            <a:custGeom>
              <a:avLst/>
              <a:gdLst>
                <a:gd name="T0" fmla="*/ 0 w 320"/>
                <a:gd name="T1" fmla="*/ 461 h 645"/>
                <a:gd name="T2" fmla="*/ 82 w 320"/>
                <a:gd name="T3" fmla="*/ 463 h 645"/>
                <a:gd name="T4" fmla="*/ 162 w 320"/>
                <a:gd name="T5" fmla="*/ 0 h 645"/>
                <a:gd name="T6" fmla="*/ 177 w 320"/>
                <a:gd name="T7" fmla="*/ 645 h 645"/>
                <a:gd name="T8" fmla="*/ 231 w 320"/>
                <a:gd name="T9" fmla="*/ 468 h 645"/>
                <a:gd name="T10" fmla="*/ 320 w 320"/>
                <a:gd name="T11" fmla="*/ 468 h 645"/>
                <a:gd name="T12" fmla="*/ 0 60000 65536"/>
                <a:gd name="T13" fmla="*/ 0 60000 65536"/>
                <a:gd name="T14" fmla="*/ 0 60000 65536"/>
                <a:gd name="T15" fmla="*/ 0 60000 65536"/>
                <a:gd name="T16" fmla="*/ 0 60000 65536"/>
                <a:gd name="T17" fmla="*/ 0 60000 65536"/>
                <a:gd name="T18" fmla="*/ 0 w 320"/>
                <a:gd name="T19" fmla="*/ 0 h 645"/>
                <a:gd name="T20" fmla="*/ 320 w 320"/>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320" h="645">
                  <a:moveTo>
                    <a:pt x="0" y="461"/>
                  </a:moveTo>
                  <a:lnTo>
                    <a:pt x="82" y="463"/>
                  </a:lnTo>
                  <a:lnTo>
                    <a:pt x="162" y="0"/>
                  </a:lnTo>
                  <a:lnTo>
                    <a:pt x="177" y="645"/>
                  </a:lnTo>
                  <a:lnTo>
                    <a:pt x="231" y="468"/>
                  </a:lnTo>
                  <a:lnTo>
                    <a:pt x="320" y="468"/>
                  </a:lnTo>
                </a:path>
              </a:pathLst>
            </a:custGeom>
            <a:noFill/>
            <a:ln w="28575" cmpd="sng">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1764" name="Freeform 10"/>
            <p:cNvSpPr/>
            <p:nvPr/>
          </p:nvSpPr>
          <p:spPr bwMode="auto">
            <a:xfrm>
              <a:off x="219" y="768"/>
              <a:ext cx="134" cy="96"/>
            </a:xfrm>
            <a:custGeom>
              <a:avLst/>
              <a:gdLst>
                <a:gd name="T0" fmla="*/ 0 w 168"/>
                <a:gd name="T1" fmla="*/ 96 h 168"/>
                <a:gd name="T2" fmla="*/ 30 w 168"/>
                <a:gd name="T3" fmla="*/ 14 h 168"/>
                <a:gd name="T4" fmla="*/ 107 w 168"/>
                <a:gd name="T5" fmla="*/ 14 h 168"/>
                <a:gd name="T6" fmla="*/ 134 w 168"/>
                <a:gd name="T7" fmla="*/ 96 h 168"/>
                <a:gd name="T8" fmla="*/ 0 60000 65536"/>
                <a:gd name="T9" fmla="*/ 0 60000 65536"/>
                <a:gd name="T10" fmla="*/ 0 60000 65536"/>
                <a:gd name="T11" fmla="*/ 0 60000 65536"/>
                <a:gd name="T12" fmla="*/ 0 w 168"/>
                <a:gd name="T13" fmla="*/ 0 h 168"/>
                <a:gd name="T14" fmla="*/ 168 w 168"/>
                <a:gd name="T15" fmla="*/ 168 h 168"/>
              </a:gdLst>
              <a:ahLst/>
              <a:cxnLst>
                <a:cxn ang="T8">
                  <a:pos x="T0" y="T1"/>
                </a:cxn>
                <a:cxn ang="T9">
                  <a:pos x="T2" y="T3"/>
                </a:cxn>
                <a:cxn ang="T10">
                  <a:pos x="T4" y="T5"/>
                </a:cxn>
                <a:cxn ang="T11">
                  <a:pos x="T6" y="T7"/>
                </a:cxn>
              </a:cxnLst>
              <a:rect l="T12" t="T13" r="T14" b="T15"/>
              <a:pathLst>
                <a:path w="168" h="168">
                  <a:moveTo>
                    <a:pt x="0" y="168"/>
                  </a:moveTo>
                  <a:cubicBezTo>
                    <a:pt x="6" y="144"/>
                    <a:pt x="16" y="48"/>
                    <a:pt x="38" y="24"/>
                  </a:cubicBezTo>
                  <a:cubicBezTo>
                    <a:pt x="60" y="0"/>
                    <a:pt x="112" y="0"/>
                    <a:pt x="134" y="24"/>
                  </a:cubicBezTo>
                  <a:cubicBezTo>
                    <a:pt x="156" y="48"/>
                    <a:pt x="161" y="138"/>
                    <a:pt x="168" y="168"/>
                  </a:cubicBezTo>
                </a:path>
              </a:pathLst>
            </a:custGeom>
            <a:noFill/>
            <a:ln w="2857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1765" name="Freeform 11"/>
            <p:cNvSpPr/>
            <p:nvPr/>
          </p:nvSpPr>
          <p:spPr bwMode="auto">
            <a:xfrm>
              <a:off x="660" y="672"/>
              <a:ext cx="343" cy="204"/>
            </a:xfrm>
            <a:custGeom>
              <a:avLst/>
              <a:gdLst>
                <a:gd name="T0" fmla="*/ 0 w 343"/>
                <a:gd name="T1" fmla="*/ 204 h 204"/>
                <a:gd name="T2" fmla="*/ 78 w 343"/>
                <a:gd name="T3" fmla="*/ 29 h 204"/>
                <a:gd name="T4" fmla="*/ 276 w 343"/>
                <a:gd name="T5" fmla="*/ 29 h 204"/>
                <a:gd name="T6" fmla="*/ 343 w 343"/>
                <a:gd name="T7" fmla="*/ 197 h 204"/>
                <a:gd name="T8" fmla="*/ 0 60000 65536"/>
                <a:gd name="T9" fmla="*/ 0 60000 65536"/>
                <a:gd name="T10" fmla="*/ 0 60000 65536"/>
                <a:gd name="T11" fmla="*/ 0 60000 65536"/>
                <a:gd name="T12" fmla="*/ 0 w 343"/>
                <a:gd name="T13" fmla="*/ 0 h 204"/>
                <a:gd name="T14" fmla="*/ 343 w 343"/>
                <a:gd name="T15" fmla="*/ 204 h 204"/>
              </a:gdLst>
              <a:ahLst/>
              <a:cxnLst>
                <a:cxn ang="T8">
                  <a:pos x="T0" y="T1"/>
                </a:cxn>
                <a:cxn ang="T9">
                  <a:pos x="T2" y="T3"/>
                </a:cxn>
                <a:cxn ang="T10">
                  <a:pos x="T4" y="T5"/>
                </a:cxn>
                <a:cxn ang="T11">
                  <a:pos x="T6" y="T7"/>
                </a:cxn>
              </a:cxnLst>
              <a:rect l="T12" t="T13" r="T14" b="T15"/>
              <a:pathLst>
                <a:path w="343" h="204">
                  <a:moveTo>
                    <a:pt x="0" y="204"/>
                  </a:moveTo>
                  <a:cubicBezTo>
                    <a:pt x="12" y="175"/>
                    <a:pt x="33" y="58"/>
                    <a:pt x="78" y="29"/>
                  </a:cubicBezTo>
                  <a:cubicBezTo>
                    <a:pt x="124" y="0"/>
                    <a:pt x="232" y="1"/>
                    <a:pt x="276" y="29"/>
                  </a:cubicBezTo>
                  <a:cubicBezTo>
                    <a:pt x="320" y="57"/>
                    <a:pt x="329" y="162"/>
                    <a:pt x="343" y="197"/>
                  </a:cubicBezTo>
                </a:path>
              </a:pathLst>
            </a:custGeom>
            <a:noFill/>
            <a:ln w="2857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1766" name="Line 12"/>
            <p:cNvSpPr>
              <a:spLocks noChangeShapeType="1"/>
            </p:cNvSpPr>
            <p:nvPr/>
          </p:nvSpPr>
          <p:spPr bwMode="auto">
            <a:xfrm flipH="1">
              <a:off x="67" y="862"/>
              <a:ext cx="144"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1767" name="Line 13"/>
            <p:cNvSpPr>
              <a:spLocks noChangeShapeType="1"/>
            </p:cNvSpPr>
            <p:nvPr/>
          </p:nvSpPr>
          <p:spPr bwMode="auto">
            <a:xfrm flipH="1">
              <a:off x="1008" y="864"/>
              <a:ext cx="192"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grpSp>
      <p:sp>
        <p:nvSpPr>
          <p:cNvPr id="31748" name="Line 14"/>
          <p:cNvSpPr>
            <a:spLocks noChangeShapeType="1"/>
          </p:cNvSpPr>
          <p:nvPr/>
        </p:nvSpPr>
        <p:spPr bwMode="auto">
          <a:xfrm>
            <a:off x="4191000" y="3352800"/>
            <a:ext cx="2286000"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1749" name="Freeform 15"/>
          <p:cNvSpPr/>
          <p:nvPr/>
        </p:nvSpPr>
        <p:spPr bwMode="auto">
          <a:xfrm>
            <a:off x="6461125" y="2827338"/>
            <a:ext cx="387350" cy="801687"/>
          </a:xfrm>
          <a:custGeom>
            <a:avLst/>
            <a:gdLst>
              <a:gd name="T0" fmla="*/ 0 w 244"/>
              <a:gd name="T1" fmla="*/ 520700 h 505"/>
              <a:gd name="T2" fmla="*/ 100013 w 244"/>
              <a:gd name="T3" fmla="*/ 522287 h 505"/>
              <a:gd name="T4" fmla="*/ 171450 w 244"/>
              <a:gd name="T5" fmla="*/ 0 h 505"/>
              <a:gd name="T6" fmla="*/ 188913 w 244"/>
              <a:gd name="T7" fmla="*/ 801687 h 505"/>
              <a:gd name="T8" fmla="*/ 279400 w 244"/>
              <a:gd name="T9" fmla="*/ 528637 h 505"/>
              <a:gd name="T10" fmla="*/ 387350 w 244"/>
              <a:gd name="T11" fmla="*/ 528637 h 505"/>
              <a:gd name="T12" fmla="*/ 0 60000 65536"/>
              <a:gd name="T13" fmla="*/ 0 60000 65536"/>
              <a:gd name="T14" fmla="*/ 0 60000 65536"/>
              <a:gd name="T15" fmla="*/ 0 60000 65536"/>
              <a:gd name="T16" fmla="*/ 0 60000 65536"/>
              <a:gd name="T17" fmla="*/ 0 60000 65536"/>
              <a:gd name="T18" fmla="*/ 0 w 244"/>
              <a:gd name="T19" fmla="*/ 0 h 505"/>
              <a:gd name="T20" fmla="*/ 244 w 244"/>
              <a:gd name="T21" fmla="*/ 505 h 505"/>
            </a:gdLst>
            <a:ahLst/>
            <a:cxnLst>
              <a:cxn ang="T12">
                <a:pos x="T0" y="T1"/>
              </a:cxn>
              <a:cxn ang="T13">
                <a:pos x="T2" y="T3"/>
              </a:cxn>
              <a:cxn ang="T14">
                <a:pos x="T4" y="T5"/>
              </a:cxn>
              <a:cxn ang="T15">
                <a:pos x="T6" y="T7"/>
              </a:cxn>
              <a:cxn ang="T16">
                <a:pos x="T8" y="T9"/>
              </a:cxn>
              <a:cxn ang="T17">
                <a:pos x="T10" y="T11"/>
              </a:cxn>
            </a:cxnLst>
            <a:rect l="T18" t="T19" r="T20" b="T21"/>
            <a:pathLst>
              <a:path w="244" h="505">
                <a:moveTo>
                  <a:pt x="0" y="328"/>
                </a:moveTo>
                <a:lnTo>
                  <a:pt x="63" y="329"/>
                </a:lnTo>
                <a:lnTo>
                  <a:pt x="108" y="0"/>
                </a:lnTo>
                <a:lnTo>
                  <a:pt x="119" y="505"/>
                </a:lnTo>
                <a:lnTo>
                  <a:pt x="176" y="333"/>
                </a:lnTo>
                <a:lnTo>
                  <a:pt x="244" y="333"/>
                </a:lnTo>
              </a:path>
            </a:pathLst>
          </a:custGeom>
          <a:noFill/>
          <a:ln w="28575" cmpd="sng">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1750" name="Freeform 16"/>
          <p:cNvSpPr/>
          <p:nvPr/>
        </p:nvSpPr>
        <p:spPr bwMode="auto">
          <a:xfrm>
            <a:off x="6835775" y="3135313"/>
            <a:ext cx="415925" cy="228600"/>
          </a:xfrm>
          <a:custGeom>
            <a:avLst/>
            <a:gdLst>
              <a:gd name="T0" fmla="*/ 0 w 343"/>
              <a:gd name="T1" fmla="*/ 228600 h 204"/>
              <a:gd name="T2" fmla="*/ 94584 w 343"/>
              <a:gd name="T3" fmla="*/ 32497 h 204"/>
              <a:gd name="T4" fmla="*/ 334680 w 343"/>
              <a:gd name="T5" fmla="*/ 32497 h 204"/>
              <a:gd name="T6" fmla="*/ 415925 w 343"/>
              <a:gd name="T7" fmla="*/ 220756 h 204"/>
              <a:gd name="T8" fmla="*/ 0 60000 65536"/>
              <a:gd name="T9" fmla="*/ 0 60000 65536"/>
              <a:gd name="T10" fmla="*/ 0 60000 65536"/>
              <a:gd name="T11" fmla="*/ 0 60000 65536"/>
              <a:gd name="T12" fmla="*/ 0 w 343"/>
              <a:gd name="T13" fmla="*/ 0 h 204"/>
              <a:gd name="T14" fmla="*/ 343 w 343"/>
              <a:gd name="T15" fmla="*/ 204 h 204"/>
            </a:gdLst>
            <a:ahLst/>
            <a:cxnLst>
              <a:cxn ang="T8">
                <a:pos x="T0" y="T1"/>
              </a:cxn>
              <a:cxn ang="T9">
                <a:pos x="T2" y="T3"/>
              </a:cxn>
              <a:cxn ang="T10">
                <a:pos x="T4" y="T5"/>
              </a:cxn>
              <a:cxn ang="T11">
                <a:pos x="T6" y="T7"/>
              </a:cxn>
            </a:cxnLst>
            <a:rect l="T12" t="T13" r="T14" b="T15"/>
            <a:pathLst>
              <a:path w="343" h="204">
                <a:moveTo>
                  <a:pt x="0" y="204"/>
                </a:moveTo>
                <a:cubicBezTo>
                  <a:pt x="12" y="175"/>
                  <a:pt x="33" y="58"/>
                  <a:pt x="78" y="29"/>
                </a:cubicBezTo>
                <a:cubicBezTo>
                  <a:pt x="124" y="0"/>
                  <a:pt x="232" y="1"/>
                  <a:pt x="276" y="29"/>
                </a:cubicBezTo>
                <a:cubicBezTo>
                  <a:pt x="320" y="57"/>
                  <a:pt x="329" y="162"/>
                  <a:pt x="343" y="197"/>
                </a:cubicBezTo>
              </a:path>
            </a:pathLst>
          </a:custGeom>
          <a:noFill/>
          <a:ln w="2857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1751" name="Line 17"/>
          <p:cNvSpPr>
            <a:spLocks noChangeShapeType="1"/>
          </p:cNvSpPr>
          <p:nvPr/>
        </p:nvSpPr>
        <p:spPr bwMode="auto">
          <a:xfrm flipH="1">
            <a:off x="7258050" y="3349625"/>
            <a:ext cx="231775"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1752" name="Text Box 18"/>
          <p:cNvSpPr txBox="1">
            <a:spLocks noChangeArrowheads="1"/>
          </p:cNvSpPr>
          <p:nvPr/>
        </p:nvSpPr>
        <p:spPr bwMode="auto">
          <a:xfrm>
            <a:off x="3505200" y="4038600"/>
            <a:ext cx="533400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ar-SA"/>
            </a:defPPr>
            <a:lvl1pPr algn="r" rtl="1"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742950" indent="-285750" algn="r" rtl="1"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11430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6002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20574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5146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6pPr>
            <a:lvl7pPr marL="29718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7pPr>
            <a:lvl8pPr marL="34290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8pPr>
            <a:lvl9pPr marL="38862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9pPr>
          </a:lstStyle>
          <a:p>
            <a:pPr algn="l" rtl="0"/>
            <a:r>
              <a:rPr lang="en-US" altLang="en-US" sz="2000" b="1" dirty="0"/>
              <a:t>there is no p wave, indicating that it did not originate anywhere in the atria, but since the QRS complex is still thin and normal looking.  The beat is therefore called a “nodal” beat</a:t>
            </a:r>
          </a:p>
        </p:txBody>
      </p:sp>
      <p:sp>
        <p:nvSpPr>
          <p:cNvPr id="31753" name="Text Box 19"/>
          <p:cNvSpPr txBox="1">
            <a:spLocks noChangeArrowheads="1"/>
          </p:cNvSpPr>
          <p:nvPr/>
        </p:nvSpPr>
        <p:spPr bwMode="auto">
          <a:xfrm>
            <a:off x="609600" y="1422400"/>
            <a:ext cx="18367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ar-SA"/>
            </a:defPPr>
            <a:lvl1pPr algn="r" rtl="1"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742950" indent="-285750" algn="r" rtl="1"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11430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6002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20574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5146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6pPr>
            <a:lvl7pPr marL="29718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7pPr>
            <a:lvl8pPr marL="34290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8pPr>
            <a:lvl9pPr marL="38862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9pPr>
          </a:lstStyle>
          <a:p>
            <a:pPr algn="l" rtl="0"/>
            <a:r>
              <a:rPr lang="en-US" altLang="en-US" sz="2000" b="1" u="sng">
                <a:solidFill>
                  <a:schemeClr val="accent2"/>
                </a:solidFill>
              </a:rPr>
              <a:t>AV node Beat</a:t>
            </a:r>
          </a:p>
        </p:txBody>
      </p:sp>
      <p:sp>
        <p:nvSpPr>
          <p:cNvPr id="31754" name="Line 20"/>
          <p:cNvSpPr>
            <a:spLocks noChangeShapeType="1"/>
          </p:cNvSpPr>
          <p:nvPr/>
        </p:nvSpPr>
        <p:spPr bwMode="auto">
          <a:xfrm flipH="1" flipV="1">
            <a:off x="6324600" y="3429000"/>
            <a:ext cx="0" cy="609600"/>
          </a:xfrm>
          <a:prstGeom prst="line">
            <a:avLst/>
          </a:prstGeom>
          <a:noFill/>
          <a:ln w="28575">
            <a:solidFill>
              <a:srgbClr val="FF7C80"/>
            </a:solidFill>
            <a:prstDash val="sysDot"/>
            <a:round/>
            <a:tailEnd type="triangle" w="med" len="med"/>
          </a:ln>
          <a:extLst>
            <a:ext uri="{909E8E84-426E-40DD-AFC4-6F175D3DCCD1}">
              <a14:hiddenFill xmlns:a14="http://schemas.microsoft.com/office/drawing/2010/main">
                <a:no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1755" name="Line 21"/>
          <p:cNvSpPr>
            <a:spLocks noChangeShapeType="1"/>
          </p:cNvSpPr>
          <p:nvPr/>
        </p:nvSpPr>
        <p:spPr bwMode="auto">
          <a:xfrm>
            <a:off x="5638800" y="2514600"/>
            <a:ext cx="914400" cy="304800"/>
          </a:xfrm>
          <a:prstGeom prst="line">
            <a:avLst/>
          </a:prstGeom>
          <a:noFill/>
          <a:ln w="28575">
            <a:solidFill>
              <a:srgbClr val="FF7C80"/>
            </a:solidFill>
            <a:prstDash val="sysDot"/>
            <a:round/>
            <a:tailEnd type="triangle" w="med" len="med"/>
          </a:ln>
          <a:extLst>
            <a:ext uri="{909E8E84-426E-40DD-AFC4-6F175D3DCCD1}">
              <a14:hiddenFill xmlns:a14="http://schemas.microsoft.com/office/drawing/2010/main">
                <a:no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grpSp>
        <p:nvGrpSpPr>
          <p:cNvPr id="31756" name="Group 22"/>
          <p:cNvGrpSpPr/>
          <p:nvPr/>
        </p:nvGrpSpPr>
        <p:grpSpPr>
          <a:xfrm>
            <a:off x="762000" y="4267200"/>
            <a:ext cx="2514600" cy="1981200"/>
            <a:chOff x="864" y="2688"/>
            <a:chExt cx="1200" cy="902"/>
          </a:xfrm>
        </p:grpSpPr>
        <p:graphicFrame>
          <p:nvGraphicFramePr>
            <p:cNvPr id="31761" name="Object 23"/>
            <p:cNvGraphicFramePr>
              <a:graphicFrameLocks noChangeAspect="1"/>
            </p:cNvGraphicFramePr>
            <p:nvPr/>
          </p:nvGraphicFramePr>
          <p:xfrm>
            <a:off x="864" y="2688"/>
            <a:ext cx="1200" cy="902"/>
          </p:xfrm>
          <a:graphic>
            <a:graphicData uri="http://schemas.openxmlformats.org/presentationml/2006/ole">
              <mc:AlternateContent xmlns:mc="http://schemas.openxmlformats.org/markup-compatibility/2006">
                <mc:Choice xmlns:v="urn:schemas-microsoft-com:vml" Requires="v">
                  <p:oleObj spid="_x0000_s1052" name="CorelDRAW" r:id="rId3" imgW="6553200" imgH="4667250" progId="CorelDraw.Graphic.7">
                    <p:embed/>
                  </p:oleObj>
                </mc:Choice>
                <mc:Fallback>
                  <p:oleObj name="CorelDRAW" r:id="rId3" imgW="6553200" imgH="4667250" progId="CorelDraw.Graphic.7">
                    <p:embed/>
                    <p:pic>
                      <p:nvPicPr>
                        <p:cNvPr id="0" name="OLE substitute image"/>
                        <p:cNvPicPr/>
                        <p:nvPr/>
                      </p:nvPicPr>
                      <p:blipFill>
                        <a:blip r:embed="rId4">
                          <a:extLst>
                            <a:ext uri="{28A0092B-C50C-407E-A947-70E740481C1C}">
                              <a14:useLocalDpi xmlns:a14="http://schemas.microsoft.com/office/drawing/2010/main" val="0"/>
                            </a:ext>
                          </a:extLst>
                        </a:blip>
                        <a:stretch>
                          <a:fillRect/>
                        </a:stretch>
                      </p:blipFill>
                      <p:spPr>
                        <a:xfrm>
                          <a:off x="864" y="2688"/>
                          <a:ext cx="1200" cy="902"/>
                        </a:xfrm>
                        <a:prstGeom prst="rect">
                          <a:avLst/>
                        </a:prstGeom>
                        <a:noFill/>
                        <a:ln>
                          <a:noFill/>
                        </a:ln>
                        <a:effectLst/>
                      </p:spPr>
                    </p:pic>
                  </p:oleObj>
                </mc:Fallback>
              </mc:AlternateContent>
            </a:graphicData>
          </a:graphic>
        </p:graphicFrame>
        <p:sp>
          <p:nvSpPr>
            <p:cNvPr id="31762" name="AutoShape 24"/>
            <p:cNvSpPr>
              <a:spLocks noChangeArrowheads="1"/>
            </p:cNvSpPr>
            <p:nvPr/>
          </p:nvSpPr>
          <p:spPr bwMode="auto">
            <a:xfrm>
              <a:off x="1296" y="2976"/>
              <a:ext cx="192" cy="192"/>
            </a:xfrm>
            <a:prstGeom prst="irregularSeal2">
              <a:avLst/>
            </a:prstGeom>
            <a:solidFill>
              <a:srgbClr val="FF0000"/>
            </a:solidFill>
            <a:ln w="9525">
              <a:solidFill>
                <a:schemeClr val="tx1"/>
              </a:solidFill>
              <a:miter lim="800000"/>
            </a:ln>
          </p:spPr>
          <p:txBody>
            <a:bodyPr wrap="none" anchor="ctr"/>
            <a:lstStyle>
              <a:defPPr>
                <a:defRPr lang="ar-SA"/>
              </a:defPPr>
              <a:lvl1pPr algn="r" rtl="1"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742950" indent="-285750" algn="r" rtl="1"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11430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6002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20574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5146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6pPr>
              <a:lvl7pPr marL="29718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7pPr>
              <a:lvl8pPr marL="34290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8pPr>
              <a:lvl9pPr marL="38862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9pPr>
            </a:lstStyle>
            <a:p>
              <a:pPr eaLnBrk="1" hangingPunct="1"/>
              <a:endParaRPr lang="ar-EG" altLang="en-US"/>
            </a:p>
          </p:txBody>
        </p:sp>
      </p:grpSp>
      <p:sp>
        <p:nvSpPr>
          <p:cNvPr id="31757" name="Text Box 25"/>
          <p:cNvSpPr txBox="1">
            <a:spLocks noChangeArrowheads="1"/>
          </p:cNvSpPr>
          <p:nvPr/>
        </p:nvSpPr>
        <p:spPr bwMode="auto">
          <a:xfrm>
            <a:off x="3962400" y="1576388"/>
            <a:ext cx="422275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ar-SA"/>
            </a:defPPr>
            <a:lvl1pPr algn="r" rtl="1"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742950" indent="-285750" algn="r" rtl="1"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11430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6002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20574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5146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6pPr>
            <a:lvl7pPr marL="29718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7pPr>
            <a:lvl8pPr marL="34290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8pPr>
            <a:lvl9pPr marL="38862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9pPr>
          </a:lstStyle>
          <a:p>
            <a:pPr algn="l" rtl="0"/>
            <a:r>
              <a:rPr lang="en-US" altLang="en-US" dirty="0"/>
              <a:t>QRS is slightly different but still narrow, </a:t>
            </a:r>
          </a:p>
          <a:p>
            <a:pPr algn="l" rtl="0"/>
            <a:r>
              <a:rPr lang="en-US" altLang="en-US" dirty="0"/>
              <a:t>indicating that conduction through the </a:t>
            </a:r>
          </a:p>
          <a:p>
            <a:pPr algn="l" rtl="0"/>
            <a:r>
              <a:rPr lang="en-US" altLang="en-US" dirty="0"/>
              <a:t>ventricle is relatively normal</a:t>
            </a:r>
          </a:p>
        </p:txBody>
      </p:sp>
      <p:sp>
        <p:nvSpPr>
          <p:cNvPr id="88091" name="Rectangle 27" descr="باقة أزهار"/>
          <p:cNvSpPr>
            <a:spLocks noRot="1" noChangeArrowheads="1"/>
          </p:cNvSpPr>
          <p:nvPr/>
        </p:nvSpPr>
        <p:spPr bwMode="auto">
          <a:xfrm>
            <a:off x="899592" y="384980"/>
            <a:ext cx="7740352" cy="1146176"/>
          </a:xfrm>
          <a:prstGeom prst="rect">
            <a:avLst/>
          </a:prstGeom>
          <a:noFill/>
          <a:ln w="9525">
            <a:noFill/>
            <a:miter lim="800000"/>
          </a:ln>
          <a:effectLst/>
        </p:spPr>
        <p:txBody>
          <a:bodyPr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lgn="ctr" rtl="1" eaLnBrk="1" hangingPunct="1">
              <a:defRPr/>
            </a:pPr>
            <a:r>
              <a:rPr lang="en-US" sz="4400" b="1" dirty="0"/>
              <a:t>AV node ectopic beat</a:t>
            </a:r>
          </a:p>
        </p:txBody>
      </p:sp>
      <p:sp>
        <p:nvSpPr>
          <p:cNvPr id="31760" name="Line 28"/>
          <p:cNvSpPr>
            <a:spLocks noChangeShapeType="1"/>
          </p:cNvSpPr>
          <p:nvPr/>
        </p:nvSpPr>
        <p:spPr bwMode="auto">
          <a:xfrm>
            <a:off x="4191000" y="3352800"/>
            <a:ext cx="2286000"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70" name="Group 2"/>
          <p:cNvGrpSpPr/>
          <p:nvPr/>
        </p:nvGrpSpPr>
        <p:grpSpPr>
          <a:xfrm>
            <a:off x="1392238" y="3390900"/>
            <a:ext cx="1371600" cy="719138"/>
            <a:chOff x="877" y="2136"/>
            <a:chExt cx="864" cy="453"/>
          </a:xfrm>
        </p:grpSpPr>
        <p:sp>
          <p:nvSpPr>
            <p:cNvPr id="32791" name="Freeform 3"/>
            <p:cNvSpPr/>
            <p:nvPr/>
          </p:nvSpPr>
          <p:spPr bwMode="auto">
            <a:xfrm>
              <a:off x="1093" y="2136"/>
              <a:ext cx="244" cy="453"/>
            </a:xfrm>
            <a:custGeom>
              <a:avLst/>
              <a:gdLst>
                <a:gd name="T0" fmla="*/ 0 w 320"/>
                <a:gd name="T1" fmla="*/ 324 h 645"/>
                <a:gd name="T2" fmla="*/ 63 w 320"/>
                <a:gd name="T3" fmla="*/ 325 h 645"/>
                <a:gd name="T4" fmla="*/ 124 w 320"/>
                <a:gd name="T5" fmla="*/ 0 h 645"/>
                <a:gd name="T6" fmla="*/ 135 w 320"/>
                <a:gd name="T7" fmla="*/ 453 h 645"/>
                <a:gd name="T8" fmla="*/ 176 w 320"/>
                <a:gd name="T9" fmla="*/ 329 h 645"/>
                <a:gd name="T10" fmla="*/ 244 w 320"/>
                <a:gd name="T11" fmla="*/ 329 h 645"/>
                <a:gd name="T12" fmla="*/ 0 60000 65536"/>
                <a:gd name="T13" fmla="*/ 0 60000 65536"/>
                <a:gd name="T14" fmla="*/ 0 60000 65536"/>
                <a:gd name="T15" fmla="*/ 0 60000 65536"/>
                <a:gd name="T16" fmla="*/ 0 60000 65536"/>
                <a:gd name="T17" fmla="*/ 0 60000 65536"/>
                <a:gd name="T18" fmla="*/ 0 w 320"/>
                <a:gd name="T19" fmla="*/ 0 h 645"/>
                <a:gd name="T20" fmla="*/ 320 w 320"/>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320" h="645">
                  <a:moveTo>
                    <a:pt x="0" y="461"/>
                  </a:moveTo>
                  <a:lnTo>
                    <a:pt x="82" y="463"/>
                  </a:lnTo>
                  <a:lnTo>
                    <a:pt x="162" y="0"/>
                  </a:lnTo>
                  <a:lnTo>
                    <a:pt x="177" y="645"/>
                  </a:lnTo>
                  <a:lnTo>
                    <a:pt x="231" y="468"/>
                  </a:lnTo>
                  <a:lnTo>
                    <a:pt x="320" y="468"/>
                  </a:lnTo>
                </a:path>
              </a:pathLst>
            </a:custGeom>
            <a:noFill/>
            <a:ln w="28575" cmpd="sng">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2792" name="Freeform 4"/>
            <p:cNvSpPr/>
            <p:nvPr/>
          </p:nvSpPr>
          <p:spPr bwMode="auto">
            <a:xfrm>
              <a:off x="993" y="2394"/>
              <a:ext cx="102" cy="67"/>
            </a:xfrm>
            <a:custGeom>
              <a:avLst/>
              <a:gdLst>
                <a:gd name="T0" fmla="*/ 0 w 168"/>
                <a:gd name="T1" fmla="*/ 67 h 168"/>
                <a:gd name="T2" fmla="*/ 23 w 168"/>
                <a:gd name="T3" fmla="*/ 10 h 168"/>
                <a:gd name="T4" fmla="*/ 81 w 168"/>
                <a:gd name="T5" fmla="*/ 10 h 168"/>
                <a:gd name="T6" fmla="*/ 102 w 168"/>
                <a:gd name="T7" fmla="*/ 67 h 168"/>
                <a:gd name="T8" fmla="*/ 0 60000 65536"/>
                <a:gd name="T9" fmla="*/ 0 60000 65536"/>
                <a:gd name="T10" fmla="*/ 0 60000 65536"/>
                <a:gd name="T11" fmla="*/ 0 60000 65536"/>
                <a:gd name="T12" fmla="*/ 0 w 168"/>
                <a:gd name="T13" fmla="*/ 0 h 168"/>
                <a:gd name="T14" fmla="*/ 168 w 168"/>
                <a:gd name="T15" fmla="*/ 168 h 168"/>
              </a:gdLst>
              <a:ahLst/>
              <a:cxnLst>
                <a:cxn ang="T8">
                  <a:pos x="T0" y="T1"/>
                </a:cxn>
                <a:cxn ang="T9">
                  <a:pos x="T2" y="T3"/>
                </a:cxn>
                <a:cxn ang="T10">
                  <a:pos x="T4" y="T5"/>
                </a:cxn>
                <a:cxn ang="T11">
                  <a:pos x="T6" y="T7"/>
                </a:cxn>
              </a:cxnLst>
              <a:rect l="T12" t="T13" r="T14" b="T15"/>
              <a:pathLst>
                <a:path w="168" h="168">
                  <a:moveTo>
                    <a:pt x="0" y="168"/>
                  </a:moveTo>
                  <a:cubicBezTo>
                    <a:pt x="6" y="144"/>
                    <a:pt x="16" y="48"/>
                    <a:pt x="38" y="24"/>
                  </a:cubicBezTo>
                  <a:cubicBezTo>
                    <a:pt x="60" y="0"/>
                    <a:pt x="112" y="0"/>
                    <a:pt x="134" y="24"/>
                  </a:cubicBezTo>
                  <a:cubicBezTo>
                    <a:pt x="156" y="48"/>
                    <a:pt x="161" y="138"/>
                    <a:pt x="168" y="168"/>
                  </a:cubicBezTo>
                </a:path>
              </a:pathLst>
            </a:custGeom>
            <a:noFill/>
            <a:ln w="2857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2793" name="Freeform 5"/>
            <p:cNvSpPr/>
            <p:nvPr/>
          </p:nvSpPr>
          <p:spPr bwMode="auto">
            <a:xfrm>
              <a:off x="1329" y="2326"/>
              <a:ext cx="262" cy="144"/>
            </a:xfrm>
            <a:custGeom>
              <a:avLst/>
              <a:gdLst>
                <a:gd name="T0" fmla="*/ 0 w 343"/>
                <a:gd name="T1" fmla="*/ 144 h 204"/>
                <a:gd name="T2" fmla="*/ 60 w 343"/>
                <a:gd name="T3" fmla="*/ 20 h 204"/>
                <a:gd name="T4" fmla="*/ 211 w 343"/>
                <a:gd name="T5" fmla="*/ 20 h 204"/>
                <a:gd name="T6" fmla="*/ 262 w 343"/>
                <a:gd name="T7" fmla="*/ 139 h 204"/>
                <a:gd name="T8" fmla="*/ 0 60000 65536"/>
                <a:gd name="T9" fmla="*/ 0 60000 65536"/>
                <a:gd name="T10" fmla="*/ 0 60000 65536"/>
                <a:gd name="T11" fmla="*/ 0 60000 65536"/>
                <a:gd name="T12" fmla="*/ 0 w 343"/>
                <a:gd name="T13" fmla="*/ 0 h 204"/>
                <a:gd name="T14" fmla="*/ 343 w 343"/>
                <a:gd name="T15" fmla="*/ 204 h 204"/>
              </a:gdLst>
              <a:ahLst/>
              <a:cxnLst>
                <a:cxn ang="T8">
                  <a:pos x="T0" y="T1"/>
                </a:cxn>
                <a:cxn ang="T9">
                  <a:pos x="T2" y="T3"/>
                </a:cxn>
                <a:cxn ang="T10">
                  <a:pos x="T4" y="T5"/>
                </a:cxn>
                <a:cxn ang="T11">
                  <a:pos x="T6" y="T7"/>
                </a:cxn>
              </a:cxnLst>
              <a:rect l="T12" t="T13" r="T14" b="T15"/>
              <a:pathLst>
                <a:path w="343" h="204">
                  <a:moveTo>
                    <a:pt x="0" y="204"/>
                  </a:moveTo>
                  <a:cubicBezTo>
                    <a:pt x="12" y="175"/>
                    <a:pt x="33" y="58"/>
                    <a:pt x="78" y="29"/>
                  </a:cubicBezTo>
                  <a:cubicBezTo>
                    <a:pt x="124" y="0"/>
                    <a:pt x="232" y="1"/>
                    <a:pt x="276" y="29"/>
                  </a:cubicBezTo>
                  <a:cubicBezTo>
                    <a:pt x="320" y="57"/>
                    <a:pt x="329" y="162"/>
                    <a:pt x="343" y="197"/>
                  </a:cubicBezTo>
                </a:path>
              </a:pathLst>
            </a:custGeom>
            <a:noFill/>
            <a:ln w="2857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2794" name="Line 6"/>
            <p:cNvSpPr>
              <a:spLocks noChangeShapeType="1"/>
            </p:cNvSpPr>
            <p:nvPr/>
          </p:nvSpPr>
          <p:spPr bwMode="auto">
            <a:xfrm flipH="1">
              <a:off x="877" y="2460"/>
              <a:ext cx="110"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2795" name="Line 7"/>
            <p:cNvSpPr>
              <a:spLocks noChangeShapeType="1"/>
            </p:cNvSpPr>
            <p:nvPr/>
          </p:nvSpPr>
          <p:spPr bwMode="auto">
            <a:xfrm flipH="1">
              <a:off x="1595" y="2461"/>
              <a:ext cx="146"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grpSp>
      <p:grpSp>
        <p:nvGrpSpPr>
          <p:cNvPr id="32771" name="Group 8"/>
          <p:cNvGrpSpPr/>
          <p:nvPr/>
        </p:nvGrpSpPr>
        <p:grpSpPr>
          <a:xfrm>
            <a:off x="2687638" y="3398838"/>
            <a:ext cx="1371600" cy="719137"/>
            <a:chOff x="67" y="401"/>
            <a:chExt cx="1133" cy="645"/>
          </a:xfrm>
        </p:grpSpPr>
        <p:sp>
          <p:nvSpPr>
            <p:cNvPr id="32786" name="Freeform 9"/>
            <p:cNvSpPr/>
            <p:nvPr/>
          </p:nvSpPr>
          <p:spPr bwMode="auto">
            <a:xfrm>
              <a:off x="350" y="401"/>
              <a:ext cx="320" cy="645"/>
            </a:xfrm>
            <a:custGeom>
              <a:avLst/>
              <a:gdLst>
                <a:gd name="T0" fmla="*/ 0 w 320"/>
                <a:gd name="T1" fmla="*/ 461 h 645"/>
                <a:gd name="T2" fmla="*/ 82 w 320"/>
                <a:gd name="T3" fmla="*/ 463 h 645"/>
                <a:gd name="T4" fmla="*/ 162 w 320"/>
                <a:gd name="T5" fmla="*/ 0 h 645"/>
                <a:gd name="T6" fmla="*/ 177 w 320"/>
                <a:gd name="T7" fmla="*/ 645 h 645"/>
                <a:gd name="T8" fmla="*/ 231 w 320"/>
                <a:gd name="T9" fmla="*/ 468 h 645"/>
                <a:gd name="T10" fmla="*/ 320 w 320"/>
                <a:gd name="T11" fmla="*/ 468 h 645"/>
                <a:gd name="T12" fmla="*/ 0 60000 65536"/>
                <a:gd name="T13" fmla="*/ 0 60000 65536"/>
                <a:gd name="T14" fmla="*/ 0 60000 65536"/>
                <a:gd name="T15" fmla="*/ 0 60000 65536"/>
                <a:gd name="T16" fmla="*/ 0 60000 65536"/>
                <a:gd name="T17" fmla="*/ 0 60000 65536"/>
                <a:gd name="T18" fmla="*/ 0 w 320"/>
                <a:gd name="T19" fmla="*/ 0 h 645"/>
                <a:gd name="T20" fmla="*/ 320 w 320"/>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320" h="645">
                  <a:moveTo>
                    <a:pt x="0" y="461"/>
                  </a:moveTo>
                  <a:lnTo>
                    <a:pt x="82" y="463"/>
                  </a:lnTo>
                  <a:lnTo>
                    <a:pt x="162" y="0"/>
                  </a:lnTo>
                  <a:lnTo>
                    <a:pt x="177" y="645"/>
                  </a:lnTo>
                  <a:lnTo>
                    <a:pt x="231" y="468"/>
                  </a:lnTo>
                  <a:lnTo>
                    <a:pt x="320" y="468"/>
                  </a:lnTo>
                </a:path>
              </a:pathLst>
            </a:custGeom>
            <a:noFill/>
            <a:ln w="28575" cmpd="sng">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2787" name="Freeform 10"/>
            <p:cNvSpPr/>
            <p:nvPr/>
          </p:nvSpPr>
          <p:spPr bwMode="auto">
            <a:xfrm>
              <a:off x="219" y="768"/>
              <a:ext cx="134" cy="96"/>
            </a:xfrm>
            <a:custGeom>
              <a:avLst/>
              <a:gdLst>
                <a:gd name="T0" fmla="*/ 0 w 168"/>
                <a:gd name="T1" fmla="*/ 96 h 168"/>
                <a:gd name="T2" fmla="*/ 30 w 168"/>
                <a:gd name="T3" fmla="*/ 14 h 168"/>
                <a:gd name="T4" fmla="*/ 107 w 168"/>
                <a:gd name="T5" fmla="*/ 14 h 168"/>
                <a:gd name="T6" fmla="*/ 134 w 168"/>
                <a:gd name="T7" fmla="*/ 96 h 168"/>
                <a:gd name="T8" fmla="*/ 0 60000 65536"/>
                <a:gd name="T9" fmla="*/ 0 60000 65536"/>
                <a:gd name="T10" fmla="*/ 0 60000 65536"/>
                <a:gd name="T11" fmla="*/ 0 60000 65536"/>
                <a:gd name="T12" fmla="*/ 0 w 168"/>
                <a:gd name="T13" fmla="*/ 0 h 168"/>
                <a:gd name="T14" fmla="*/ 168 w 168"/>
                <a:gd name="T15" fmla="*/ 168 h 168"/>
              </a:gdLst>
              <a:ahLst/>
              <a:cxnLst>
                <a:cxn ang="T8">
                  <a:pos x="T0" y="T1"/>
                </a:cxn>
                <a:cxn ang="T9">
                  <a:pos x="T2" y="T3"/>
                </a:cxn>
                <a:cxn ang="T10">
                  <a:pos x="T4" y="T5"/>
                </a:cxn>
                <a:cxn ang="T11">
                  <a:pos x="T6" y="T7"/>
                </a:cxn>
              </a:cxnLst>
              <a:rect l="T12" t="T13" r="T14" b="T15"/>
              <a:pathLst>
                <a:path w="168" h="168">
                  <a:moveTo>
                    <a:pt x="0" y="168"/>
                  </a:moveTo>
                  <a:cubicBezTo>
                    <a:pt x="6" y="144"/>
                    <a:pt x="16" y="48"/>
                    <a:pt x="38" y="24"/>
                  </a:cubicBezTo>
                  <a:cubicBezTo>
                    <a:pt x="60" y="0"/>
                    <a:pt x="112" y="0"/>
                    <a:pt x="134" y="24"/>
                  </a:cubicBezTo>
                  <a:cubicBezTo>
                    <a:pt x="156" y="48"/>
                    <a:pt x="161" y="138"/>
                    <a:pt x="168" y="168"/>
                  </a:cubicBezTo>
                </a:path>
              </a:pathLst>
            </a:custGeom>
            <a:noFill/>
            <a:ln w="2857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2788" name="Freeform 11"/>
            <p:cNvSpPr/>
            <p:nvPr/>
          </p:nvSpPr>
          <p:spPr bwMode="auto">
            <a:xfrm>
              <a:off x="660" y="672"/>
              <a:ext cx="343" cy="204"/>
            </a:xfrm>
            <a:custGeom>
              <a:avLst/>
              <a:gdLst>
                <a:gd name="T0" fmla="*/ 0 w 343"/>
                <a:gd name="T1" fmla="*/ 204 h 204"/>
                <a:gd name="T2" fmla="*/ 78 w 343"/>
                <a:gd name="T3" fmla="*/ 29 h 204"/>
                <a:gd name="T4" fmla="*/ 276 w 343"/>
                <a:gd name="T5" fmla="*/ 29 h 204"/>
                <a:gd name="T6" fmla="*/ 343 w 343"/>
                <a:gd name="T7" fmla="*/ 197 h 204"/>
                <a:gd name="T8" fmla="*/ 0 60000 65536"/>
                <a:gd name="T9" fmla="*/ 0 60000 65536"/>
                <a:gd name="T10" fmla="*/ 0 60000 65536"/>
                <a:gd name="T11" fmla="*/ 0 60000 65536"/>
                <a:gd name="T12" fmla="*/ 0 w 343"/>
                <a:gd name="T13" fmla="*/ 0 h 204"/>
                <a:gd name="T14" fmla="*/ 343 w 343"/>
                <a:gd name="T15" fmla="*/ 204 h 204"/>
              </a:gdLst>
              <a:ahLst/>
              <a:cxnLst>
                <a:cxn ang="T8">
                  <a:pos x="T0" y="T1"/>
                </a:cxn>
                <a:cxn ang="T9">
                  <a:pos x="T2" y="T3"/>
                </a:cxn>
                <a:cxn ang="T10">
                  <a:pos x="T4" y="T5"/>
                </a:cxn>
                <a:cxn ang="T11">
                  <a:pos x="T6" y="T7"/>
                </a:cxn>
              </a:cxnLst>
              <a:rect l="T12" t="T13" r="T14" b="T15"/>
              <a:pathLst>
                <a:path w="343" h="204">
                  <a:moveTo>
                    <a:pt x="0" y="204"/>
                  </a:moveTo>
                  <a:cubicBezTo>
                    <a:pt x="12" y="175"/>
                    <a:pt x="33" y="58"/>
                    <a:pt x="78" y="29"/>
                  </a:cubicBezTo>
                  <a:cubicBezTo>
                    <a:pt x="124" y="0"/>
                    <a:pt x="232" y="1"/>
                    <a:pt x="276" y="29"/>
                  </a:cubicBezTo>
                  <a:cubicBezTo>
                    <a:pt x="320" y="57"/>
                    <a:pt x="329" y="162"/>
                    <a:pt x="343" y="197"/>
                  </a:cubicBezTo>
                </a:path>
              </a:pathLst>
            </a:custGeom>
            <a:noFill/>
            <a:ln w="2857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2789" name="Line 12"/>
            <p:cNvSpPr>
              <a:spLocks noChangeShapeType="1"/>
            </p:cNvSpPr>
            <p:nvPr/>
          </p:nvSpPr>
          <p:spPr bwMode="auto">
            <a:xfrm flipH="1">
              <a:off x="67" y="862"/>
              <a:ext cx="144"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2790" name="Line 13"/>
            <p:cNvSpPr>
              <a:spLocks noChangeShapeType="1"/>
            </p:cNvSpPr>
            <p:nvPr/>
          </p:nvSpPr>
          <p:spPr bwMode="auto">
            <a:xfrm flipH="1">
              <a:off x="1008" y="864"/>
              <a:ext cx="192"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grpSp>
      <p:sp>
        <p:nvSpPr>
          <p:cNvPr id="32772" name="Line 14"/>
          <p:cNvSpPr>
            <a:spLocks noChangeShapeType="1"/>
          </p:cNvSpPr>
          <p:nvPr/>
        </p:nvSpPr>
        <p:spPr bwMode="auto">
          <a:xfrm>
            <a:off x="4038600" y="3886200"/>
            <a:ext cx="2286000"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2773" name="Freeform 15"/>
          <p:cNvSpPr/>
          <p:nvPr/>
        </p:nvSpPr>
        <p:spPr bwMode="auto">
          <a:xfrm>
            <a:off x="6307138" y="3051175"/>
            <a:ext cx="400050" cy="1498600"/>
          </a:xfrm>
          <a:custGeom>
            <a:avLst/>
            <a:gdLst>
              <a:gd name="T0" fmla="*/ 0 w 252"/>
              <a:gd name="T1" fmla="*/ 858838 h 944"/>
              <a:gd name="T2" fmla="*/ 104775 w 252"/>
              <a:gd name="T3" fmla="*/ 0 h 944"/>
              <a:gd name="T4" fmla="*/ 160338 w 252"/>
              <a:gd name="T5" fmla="*/ 76200 h 944"/>
              <a:gd name="T6" fmla="*/ 177800 w 252"/>
              <a:gd name="T7" fmla="*/ 163513 h 944"/>
              <a:gd name="T8" fmla="*/ 212725 w 252"/>
              <a:gd name="T9" fmla="*/ 1422400 h 944"/>
              <a:gd name="T10" fmla="*/ 254000 w 252"/>
              <a:gd name="T11" fmla="*/ 1498600 h 944"/>
              <a:gd name="T12" fmla="*/ 309563 w 252"/>
              <a:gd name="T13" fmla="*/ 1274763 h 944"/>
              <a:gd name="T14" fmla="*/ 400050 w 252"/>
              <a:gd name="T15" fmla="*/ 858838 h 944"/>
              <a:gd name="T16" fmla="*/ 0 60000 65536"/>
              <a:gd name="T17" fmla="*/ 0 60000 65536"/>
              <a:gd name="T18" fmla="*/ 0 60000 65536"/>
              <a:gd name="T19" fmla="*/ 0 60000 65536"/>
              <a:gd name="T20" fmla="*/ 0 60000 65536"/>
              <a:gd name="T21" fmla="*/ 0 60000 65536"/>
              <a:gd name="T22" fmla="*/ 0 60000 65536"/>
              <a:gd name="T23" fmla="*/ 0 60000 65536"/>
              <a:gd name="T24" fmla="*/ 0 w 252"/>
              <a:gd name="T25" fmla="*/ 0 h 944"/>
              <a:gd name="T26" fmla="*/ 252 w 252"/>
              <a:gd name="T27" fmla="*/ 944 h 9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1" h="944">
                <a:moveTo>
                  <a:pt x="0" y="541"/>
                </a:moveTo>
                <a:lnTo>
                  <a:pt x="66" y="0"/>
                </a:lnTo>
                <a:lnTo>
                  <a:pt x="101" y="48"/>
                </a:lnTo>
                <a:lnTo>
                  <a:pt x="112" y="103"/>
                </a:lnTo>
                <a:lnTo>
                  <a:pt x="134" y="896"/>
                </a:lnTo>
                <a:lnTo>
                  <a:pt x="160" y="944"/>
                </a:lnTo>
                <a:lnTo>
                  <a:pt x="195" y="803"/>
                </a:lnTo>
                <a:lnTo>
                  <a:pt x="252" y="541"/>
                </a:lnTo>
              </a:path>
            </a:pathLst>
          </a:custGeom>
          <a:noFill/>
          <a:ln w="28575" cmpd="sng">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2774" name="Freeform 16"/>
          <p:cNvSpPr/>
          <p:nvPr/>
        </p:nvSpPr>
        <p:spPr bwMode="auto">
          <a:xfrm>
            <a:off x="6704013" y="3841750"/>
            <a:ext cx="98425" cy="87313"/>
          </a:xfrm>
          <a:custGeom>
            <a:avLst/>
            <a:gdLst>
              <a:gd name="T0" fmla="*/ 0 w 343"/>
              <a:gd name="T1" fmla="*/ 87313 h 204"/>
              <a:gd name="T2" fmla="*/ 22382 w 343"/>
              <a:gd name="T3" fmla="*/ 12412 h 204"/>
              <a:gd name="T4" fmla="*/ 79199 w 343"/>
              <a:gd name="T5" fmla="*/ 12412 h 204"/>
              <a:gd name="T6" fmla="*/ 98425 w 343"/>
              <a:gd name="T7" fmla="*/ 84317 h 204"/>
              <a:gd name="T8" fmla="*/ 0 60000 65536"/>
              <a:gd name="T9" fmla="*/ 0 60000 65536"/>
              <a:gd name="T10" fmla="*/ 0 60000 65536"/>
              <a:gd name="T11" fmla="*/ 0 60000 65536"/>
              <a:gd name="T12" fmla="*/ 0 w 343"/>
              <a:gd name="T13" fmla="*/ 0 h 204"/>
              <a:gd name="T14" fmla="*/ 343 w 343"/>
              <a:gd name="T15" fmla="*/ 204 h 204"/>
            </a:gdLst>
            <a:ahLst/>
            <a:cxnLst>
              <a:cxn ang="T8">
                <a:pos x="T0" y="T1"/>
              </a:cxn>
              <a:cxn ang="T9">
                <a:pos x="T2" y="T3"/>
              </a:cxn>
              <a:cxn ang="T10">
                <a:pos x="T4" y="T5"/>
              </a:cxn>
              <a:cxn ang="T11">
                <a:pos x="T6" y="T7"/>
              </a:cxn>
            </a:cxnLst>
            <a:rect l="T12" t="T13" r="T14" b="T15"/>
            <a:pathLst>
              <a:path w="343" h="204">
                <a:moveTo>
                  <a:pt x="0" y="204"/>
                </a:moveTo>
                <a:cubicBezTo>
                  <a:pt x="12" y="175"/>
                  <a:pt x="33" y="58"/>
                  <a:pt x="78" y="29"/>
                </a:cubicBezTo>
                <a:cubicBezTo>
                  <a:pt x="124" y="0"/>
                  <a:pt x="232" y="1"/>
                  <a:pt x="276" y="29"/>
                </a:cubicBezTo>
                <a:cubicBezTo>
                  <a:pt x="320" y="57"/>
                  <a:pt x="329" y="162"/>
                  <a:pt x="343" y="197"/>
                </a:cubicBezTo>
              </a:path>
            </a:pathLst>
          </a:custGeom>
          <a:noFill/>
          <a:ln w="2857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2775" name="Freeform 17"/>
          <p:cNvSpPr/>
          <p:nvPr/>
        </p:nvSpPr>
        <p:spPr bwMode="auto">
          <a:xfrm>
            <a:off x="6802438" y="3914775"/>
            <a:ext cx="622300" cy="1588"/>
          </a:xfrm>
          <a:custGeom>
            <a:avLst/>
            <a:gdLst>
              <a:gd name="T0" fmla="*/ 622300 w 392"/>
              <a:gd name="T1" fmla="*/ 0 h 1"/>
              <a:gd name="T2" fmla="*/ 0 w 392"/>
              <a:gd name="T3" fmla="*/ 1588 h 1"/>
              <a:gd name="T4" fmla="*/ 0 60000 65536"/>
              <a:gd name="T5" fmla="*/ 0 60000 65536"/>
              <a:gd name="T6" fmla="*/ 0 w 392"/>
              <a:gd name="T7" fmla="*/ 0 h 1"/>
              <a:gd name="T8" fmla="*/ 392 w 392"/>
              <a:gd name="T9" fmla="*/ 1 h 1"/>
            </a:gdLst>
            <a:ahLst/>
            <a:cxnLst>
              <a:cxn ang="T4">
                <a:pos x="T0" y="T1"/>
              </a:cxn>
              <a:cxn ang="T5">
                <a:pos x="T2" y="T3"/>
              </a:cxn>
            </a:cxnLst>
            <a:rect l="T6" t="T7" r="T8" b="T9"/>
            <a:pathLst>
              <a:path w="392" h="1">
                <a:moveTo>
                  <a:pt x="392" y="0"/>
                </a:moveTo>
                <a:lnTo>
                  <a:pt x="0" y="1"/>
                </a:lnTo>
              </a:path>
            </a:pathLst>
          </a:custGeom>
          <a:noFill/>
          <a:ln w="2857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2776" name="Text Box 19"/>
          <p:cNvSpPr txBox="1">
            <a:spLocks noChangeArrowheads="1"/>
          </p:cNvSpPr>
          <p:nvPr/>
        </p:nvSpPr>
        <p:spPr bwMode="auto">
          <a:xfrm>
            <a:off x="2208213" y="1371600"/>
            <a:ext cx="678180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ar-SA"/>
            </a:defPPr>
            <a:lvl1pPr algn="r" rtl="1"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742950" indent="-285750" algn="r" rtl="1"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11430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6002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20574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5146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6pPr>
            <a:lvl7pPr marL="29718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7pPr>
            <a:lvl8pPr marL="34290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8pPr>
            <a:lvl9pPr marL="38862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9pPr>
          </a:lstStyle>
          <a:p>
            <a:pPr algn="l" rtl="0"/>
            <a:r>
              <a:rPr lang="en-US" altLang="en-US" sz="2000" b="1">
                <a:solidFill>
                  <a:srgbClr val="FF9900"/>
                </a:solidFill>
              </a:rPr>
              <a:t>QRS is wide and much different ("bizarre") looking than the normal beats.  This indicates that the beat originated somewhere in the ventricles and consequently, conduction through the ventricles did not take place through normal pathways.  It is therefore called a “ventricular” beat</a:t>
            </a:r>
          </a:p>
        </p:txBody>
      </p:sp>
      <p:sp>
        <p:nvSpPr>
          <p:cNvPr id="32777" name="Text Box 20"/>
          <p:cNvSpPr txBox="1">
            <a:spLocks noChangeArrowheads="1"/>
          </p:cNvSpPr>
          <p:nvPr/>
        </p:nvSpPr>
        <p:spPr bwMode="auto">
          <a:xfrm>
            <a:off x="150813" y="1784350"/>
            <a:ext cx="17922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ar-SA"/>
            </a:defPPr>
            <a:lvl1pPr algn="r" rtl="1"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742950" indent="-285750" algn="r" rtl="1"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11430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6002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20574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5146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6pPr>
            <a:lvl7pPr marL="29718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7pPr>
            <a:lvl8pPr marL="34290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8pPr>
            <a:lvl9pPr marL="38862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9pPr>
          </a:lstStyle>
          <a:p>
            <a:pPr algn="l" rtl="0"/>
            <a:r>
              <a:rPr lang="en-US" altLang="en-US" sz="2000" b="1" u="sng">
                <a:solidFill>
                  <a:schemeClr val="accent2"/>
                </a:solidFill>
              </a:rPr>
              <a:t>Ventricular </a:t>
            </a:r>
          </a:p>
          <a:p>
            <a:pPr algn="l" rtl="0"/>
            <a:r>
              <a:rPr lang="en-US" altLang="en-US" sz="2000" b="1" u="sng">
                <a:solidFill>
                  <a:schemeClr val="accent2"/>
                </a:solidFill>
              </a:rPr>
              <a:t>Ectopic  Beat</a:t>
            </a:r>
          </a:p>
        </p:txBody>
      </p:sp>
      <p:sp>
        <p:nvSpPr>
          <p:cNvPr id="32778" name="Freeform 21"/>
          <p:cNvSpPr/>
          <p:nvPr/>
        </p:nvSpPr>
        <p:spPr bwMode="auto">
          <a:xfrm>
            <a:off x="6080125" y="3943350"/>
            <a:ext cx="1588" cy="595313"/>
          </a:xfrm>
          <a:custGeom>
            <a:avLst/>
            <a:gdLst>
              <a:gd name="T0" fmla="*/ 0 w 1"/>
              <a:gd name="T1" fmla="*/ 595313 h 375"/>
              <a:gd name="T2" fmla="*/ 0 w 1"/>
              <a:gd name="T3" fmla="*/ 0 h 375"/>
              <a:gd name="T4" fmla="*/ 0 60000 65536"/>
              <a:gd name="T5" fmla="*/ 0 60000 65536"/>
              <a:gd name="T6" fmla="*/ 0 w 1"/>
              <a:gd name="T7" fmla="*/ 0 h 375"/>
              <a:gd name="T8" fmla="*/ 1 w 1"/>
              <a:gd name="T9" fmla="*/ 375 h 375"/>
            </a:gdLst>
            <a:ahLst/>
            <a:cxnLst>
              <a:cxn ang="T4">
                <a:pos x="T0" y="T1"/>
              </a:cxn>
              <a:cxn ang="T5">
                <a:pos x="T2" y="T3"/>
              </a:cxn>
            </a:cxnLst>
            <a:rect l="T6" t="T7" r="T8" b="T9"/>
            <a:pathLst>
              <a:path w="1" h="375">
                <a:moveTo>
                  <a:pt x="0" y="375"/>
                </a:moveTo>
                <a:lnTo>
                  <a:pt x="0" y="0"/>
                </a:lnTo>
              </a:path>
            </a:pathLst>
          </a:custGeom>
          <a:noFill/>
          <a:ln w="28575">
            <a:solidFill>
              <a:srgbClr val="FF7C80"/>
            </a:solidFill>
            <a:prstDash val="sysDot"/>
            <a:round/>
            <a:tailEnd type="triangle" w="med" len="med"/>
          </a:ln>
          <a:extLst>
            <a:ext uri="{909E8E84-426E-40DD-AFC4-6F175D3DCCD1}">
              <a14:hiddenFill xmlns:a14="http://schemas.microsoft.com/office/drawing/2010/main">
                <a:solidFill>
                  <a:srgbClr val="FFFFFF"/>
                </a:solid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
        <p:nvSpPr>
          <p:cNvPr id="32779" name="Line 22"/>
          <p:cNvSpPr>
            <a:spLocks noChangeShapeType="1"/>
          </p:cNvSpPr>
          <p:nvPr/>
        </p:nvSpPr>
        <p:spPr bwMode="auto">
          <a:xfrm>
            <a:off x="5561013" y="2927350"/>
            <a:ext cx="685800" cy="533400"/>
          </a:xfrm>
          <a:prstGeom prst="line">
            <a:avLst/>
          </a:prstGeom>
          <a:noFill/>
          <a:ln w="28575">
            <a:solidFill>
              <a:srgbClr val="FF7C80"/>
            </a:solidFill>
            <a:prstDash val="sysDot"/>
            <a:round/>
            <a:tailEnd type="triangle" w="med" len="med"/>
          </a:ln>
          <a:extLst>
            <a:ext uri="{909E8E84-426E-40DD-AFC4-6F175D3DCCD1}">
              <a14:hiddenFill xmlns:a14="http://schemas.microsoft.com/office/drawing/2010/main">
                <a:noFill/>
              </a14:hiddenFill>
            </a:ext>
          </a:extLst>
        </p:spPr>
        <p:txBody>
          <a:bodyPr wrap="none"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grpSp>
        <p:nvGrpSpPr>
          <p:cNvPr id="32780" name="Group 24"/>
          <p:cNvGrpSpPr/>
          <p:nvPr/>
        </p:nvGrpSpPr>
        <p:grpSpPr>
          <a:xfrm>
            <a:off x="150813" y="4527550"/>
            <a:ext cx="2781300" cy="2176463"/>
            <a:chOff x="600" y="2732"/>
            <a:chExt cx="1392" cy="991"/>
          </a:xfrm>
        </p:grpSpPr>
        <p:graphicFrame>
          <p:nvGraphicFramePr>
            <p:cNvPr id="32784" name="Object 25"/>
            <p:cNvGraphicFramePr>
              <a:graphicFrameLocks noChangeAspect="1"/>
            </p:cNvGraphicFramePr>
            <p:nvPr/>
          </p:nvGraphicFramePr>
          <p:xfrm>
            <a:off x="600" y="2732"/>
            <a:ext cx="1392" cy="991"/>
          </p:xfrm>
          <a:graphic>
            <a:graphicData uri="http://schemas.openxmlformats.org/presentationml/2006/ole">
              <mc:AlternateContent xmlns:mc="http://schemas.openxmlformats.org/markup-compatibility/2006">
                <mc:Choice xmlns:v="urn:schemas-microsoft-com:vml" Requires="v">
                  <p:oleObj spid="_x0000_s2061" name="CorelDRAW" r:id="rId3" imgW="6553200" imgH="4667250" progId="CorelDraw.Graphic.7">
                    <p:embed/>
                  </p:oleObj>
                </mc:Choice>
                <mc:Fallback>
                  <p:oleObj name="CorelDRAW" r:id="rId3" imgW="6553200" imgH="4667250" progId="CorelDraw.Graphic.7">
                    <p:embed/>
                    <p:pic>
                      <p:nvPicPr>
                        <p:cNvPr id="0" name="OLE substitute image"/>
                        <p:cNvPicPr/>
                        <p:nvPr/>
                      </p:nvPicPr>
                      <p:blipFill>
                        <a:blip r:embed="rId4">
                          <a:extLst>
                            <a:ext uri="{28A0092B-C50C-407E-A947-70E740481C1C}">
                              <a14:useLocalDpi xmlns:a14="http://schemas.microsoft.com/office/drawing/2010/main" val="0"/>
                            </a:ext>
                          </a:extLst>
                        </a:blip>
                        <a:stretch>
                          <a:fillRect/>
                        </a:stretch>
                      </p:blipFill>
                      <p:spPr>
                        <a:xfrm>
                          <a:off x="600" y="2732"/>
                          <a:ext cx="1392" cy="991"/>
                        </a:xfrm>
                        <a:prstGeom prst="rect">
                          <a:avLst/>
                        </a:prstGeom>
                        <a:noFill/>
                        <a:ln>
                          <a:noFill/>
                        </a:ln>
                        <a:effectLst/>
                      </p:spPr>
                    </p:pic>
                  </p:oleObj>
                </mc:Fallback>
              </mc:AlternateContent>
            </a:graphicData>
          </a:graphic>
        </p:graphicFrame>
        <p:sp>
          <p:nvSpPr>
            <p:cNvPr id="32785" name="AutoShape 26"/>
            <p:cNvSpPr>
              <a:spLocks noChangeArrowheads="1"/>
            </p:cNvSpPr>
            <p:nvPr/>
          </p:nvSpPr>
          <p:spPr bwMode="auto">
            <a:xfrm>
              <a:off x="1728" y="3120"/>
              <a:ext cx="192" cy="192"/>
            </a:xfrm>
            <a:prstGeom prst="irregularSeal2">
              <a:avLst/>
            </a:prstGeom>
            <a:solidFill>
              <a:srgbClr val="FF0000"/>
            </a:solidFill>
            <a:ln w="9525">
              <a:solidFill>
                <a:schemeClr val="tx1"/>
              </a:solidFill>
              <a:miter lim="800000"/>
            </a:ln>
          </p:spPr>
          <p:txBody>
            <a:bodyPr wrap="none" anchor="ctr"/>
            <a:lstStyle>
              <a:defPPr>
                <a:defRPr lang="ar-SA"/>
              </a:defPPr>
              <a:lvl1pPr algn="r" rtl="1"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742950" indent="-285750" algn="r" rtl="1"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11430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6002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20574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5146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6pPr>
              <a:lvl7pPr marL="29718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7pPr>
              <a:lvl8pPr marL="34290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8pPr>
              <a:lvl9pPr marL="38862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9pPr>
            </a:lstStyle>
            <a:p>
              <a:pPr eaLnBrk="1" hangingPunct="1"/>
              <a:endParaRPr lang="ar-EG" altLang="en-US"/>
            </a:p>
          </p:txBody>
        </p:sp>
      </p:grpSp>
      <p:sp>
        <p:nvSpPr>
          <p:cNvPr id="32781" name="Rectangle 27"/>
          <p:cNvSpPr>
            <a:spLocks noChangeArrowheads="1"/>
          </p:cNvSpPr>
          <p:nvPr/>
        </p:nvSpPr>
        <p:spPr bwMode="auto">
          <a:xfrm>
            <a:off x="3122613" y="4527550"/>
            <a:ext cx="4625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ar-SA"/>
            </a:defPPr>
            <a:lvl1pPr algn="r" rtl="1"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742950" indent="-285750" algn="r" rtl="1"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11430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6002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20574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5146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6pPr>
            <a:lvl7pPr marL="29718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7pPr>
            <a:lvl8pPr marL="34290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8pPr>
            <a:lvl9pPr marL="38862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9pPr>
          </a:lstStyle>
          <a:p>
            <a:pPr algn="l" rtl="0"/>
            <a:r>
              <a:rPr lang="en-US" altLang="en-US" dirty="0"/>
              <a:t>there is no p wave, indicating that the beat did not originate anywhere in the atria</a:t>
            </a:r>
          </a:p>
        </p:txBody>
      </p:sp>
      <p:sp>
        <p:nvSpPr>
          <p:cNvPr id="90141" name="Rectangle 29" descr="باقة أزهار"/>
          <p:cNvSpPr>
            <a:spLocks noRot="1" noChangeArrowheads="1"/>
          </p:cNvSpPr>
          <p:nvPr/>
        </p:nvSpPr>
        <p:spPr bwMode="auto">
          <a:xfrm>
            <a:off x="1115616" y="271714"/>
            <a:ext cx="7020272" cy="1168680"/>
          </a:xfrm>
          <a:prstGeom prst="rect">
            <a:avLst/>
          </a:prstGeom>
          <a:noFill/>
          <a:ln w="9525">
            <a:noFill/>
            <a:miter lim="800000"/>
          </a:ln>
          <a:effectLst/>
        </p:spPr>
        <p:txBody>
          <a:bodyPr anchor="ct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lgn="ctr" rtl="1" eaLnBrk="1" hangingPunct="1">
              <a:defRPr/>
            </a:pPr>
            <a:r>
              <a:rPr lang="en-US" sz="4400" dirty="0"/>
              <a:t>ventricular ectopic  beat</a:t>
            </a:r>
            <a:r>
              <a:rPr lang="ar-SA" sz="4400" dirty="0"/>
              <a:t> </a:t>
            </a:r>
            <a:endParaRPr lang="en-US" sz="4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descr="باقة أزهار"/>
          <p:cNvSpPr>
            <a:spLocks noGrp="1" noRot="1" noChangeArrowheads="1"/>
          </p:cNvSpPr>
          <p:nvPr>
            <p:ph type="title"/>
          </p:nvPr>
        </p:nvSpPr>
        <p:spPr>
          <a:xfrm>
            <a:off x="1691680" y="692696"/>
            <a:ext cx="6948264" cy="836712"/>
          </a:xfrm>
          <a:noFill/>
        </p:spPr>
        <p:txBody>
          <a:bodyPr/>
          <a:lstStyle/>
          <a:p>
            <a:r>
              <a:rPr lang="en-US" altLang="en-US" dirty="0" smtClean="0">
                <a:solidFill>
                  <a:schemeClr val="tx1"/>
                </a:solidFill>
                <a:cs typeface="Times New Roman" panose="02020603050405020304" pitchFamily="18" charset="0"/>
              </a:rPr>
              <a:t>Ectopic pacemaker</a:t>
            </a:r>
          </a:p>
        </p:txBody>
      </p:sp>
      <p:pic>
        <p:nvPicPr>
          <p:cNvPr id="33795" name="Picture 4" descr="fig991117r5"/>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915816" y="2333625"/>
            <a:ext cx="3726284" cy="4485030"/>
          </a:xfrm>
          <a:noFill/>
          <a:ln>
            <a:solidFill>
              <a:srgbClr val="FF3300"/>
            </a:solidFill>
            <a:miter lim="800000"/>
          </a:ln>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descr="باقة أزهار"/>
          <p:cNvSpPr>
            <a:spLocks noGrp="1" noRot="1" noChangeArrowheads="1"/>
          </p:cNvSpPr>
          <p:nvPr>
            <p:ph type="title"/>
          </p:nvPr>
        </p:nvSpPr>
        <p:spPr>
          <a:xfrm>
            <a:off x="1691680" y="476672"/>
            <a:ext cx="5796136" cy="1124744"/>
          </a:xfrm>
          <a:noFill/>
        </p:spPr>
        <p:txBody>
          <a:bodyPr/>
          <a:lstStyle/>
          <a:p>
            <a:r>
              <a:rPr lang="en-US" altLang="en-US" b="1" dirty="0" smtClean="0">
                <a:solidFill>
                  <a:schemeClr val="tx1"/>
                </a:solidFill>
                <a:cs typeface="Times New Roman" panose="02020603050405020304" pitchFamily="18" charset="0"/>
              </a:rPr>
              <a:t>Stokes-Adams syndrome</a:t>
            </a:r>
          </a:p>
        </p:txBody>
      </p:sp>
      <p:sp>
        <p:nvSpPr>
          <p:cNvPr id="34819" name="Rectangle 3"/>
          <p:cNvSpPr>
            <a:spLocks noGrp="1" noRot="1" noChangeArrowheads="1"/>
          </p:cNvSpPr>
          <p:nvPr>
            <p:ph idx="1"/>
          </p:nvPr>
        </p:nvSpPr>
        <p:spPr bwMode="auto">
          <a:xfrm>
            <a:off x="1942415" y="2133600"/>
            <a:ext cx="6591985" cy="2015480"/>
          </a:xfrm>
        </p:spPr>
        <p:txBody>
          <a:bodyPr wrap="square" numCol="1" anchor="t" anchorCtr="0" compatLnSpc="1">
            <a:prstTxWarp prst="textNoShape">
              <a:avLst/>
            </a:prstTxWarp>
            <a:normAutofit/>
          </a:bodyPr>
          <a:lstStyle/>
          <a:p>
            <a:r>
              <a:rPr lang="en-US" altLang="en-US" sz="2000" b="1" dirty="0" smtClean="0">
                <a:solidFill>
                  <a:schemeClr val="tx1"/>
                </a:solidFill>
                <a:cs typeface="Arial" pitchFamily="34" charset="0"/>
              </a:rPr>
              <a:t>Stokes-Adams attacks occur most frequently in patients  after sudden complete atrioventricular heart block and a pulse of 40 or less per minute (the </a:t>
            </a:r>
            <a:r>
              <a:rPr lang="en-US" altLang="en-US" sz="2000" b="1" dirty="0" err="1" smtClean="0">
                <a:solidFill>
                  <a:schemeClr val="tx1"/>
                </a:solidFill>
                <a:cs typeface="Arial" pitchFamily="34" charset="0"/>
              </a:rPr>
              <a:t>purkinje</a:t>
            </a:r>
            <a:r>
              <a:rPr lang="en-US" altLang="en-US" sz="2000" b="1" dirty="0" smtClean="0">
                <a:solidFill>
                  <a:schemeClr val="tx1"/>
                </a:solidFill>
                <a:cs typeface="Arial" pitchFamily="34" charset="0"/>
              </a:rPr>
              <a:t> system  begins after 5-20 sec )</a:t>
            </a:r>
          </a:p>
        </p:txBody>
      </p:sp>
      <p:sp>
        <p:nvSpPr>
          <p:cNvPr id="34820" name="Rectangle 6"/>
          <p:cNvSpPr>
            <a:spLocks noChangeArrowheads="1"/>
          </p:cNvSpPr>
          <p:nvPr/>
        </p:nvSpPr>
        <p:spPr bwMode="auto">
          <a:xfrm>
            <a:off x="226119" y="5436609"/>
            <a:ext cx="84503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defPPr>
              <a:defRPr lang="ar-SA"/>
            </a:defPPr>
            <a:lvl1pPr algn="r" rtl="1"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742950" indent="-285750" algn="r" rtl="1"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11430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6002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20574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5146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6pPr>
            <a:lvl7pPr marL="29718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7pPr>
            <a:lvl8pPr marL="34290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8pPr>
            <a:lvl9pPr marL="38862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9pPr>
          </a:lstStyle>
          <a:p>
            <a:pPr algn="ctr" eaLnBrk="1" hangingPunct="1"/>
            <a:r>
              <a:rPr lang="en-US" altLang="en-US" sz="2400" b="1" dirty="0">
                <a:solidFill>
                  <a:schemeClr val="accent1">
                    <a:lumMod val="75000"/>
                  </a:schemeClr>
                </a:solidFill>
                <a:latin typeface="+mn-lt"/>
                <a:cs typeface="+mj-cs"/>
              </a:rPr>
              <a:t>Sudden loss of consciousness about 4-5 sec</a:t>
            </a:r>
          </a:p>
          <a:p>
            <a:pPr algn="ctr" eaLnBrk="1" hangingPunct="1"/>
            <a:r>
              <a:rPr lang="en-US" altLang="en-US" sz="2400" b="1" dirty="0">
                <a:solidFill>
                  <a:schemeClr val="accent1">
                    <a:lumMod val="75000"/>
                  </a:schemeClr>
                </a:solidFill>
                <a:latin typeface="+mn-lt"/>
                <a:cs typeface="+mj-cs"/>
              </a:rPr>
              <a:t>Lack of blood flow to brain</a:t>
            </a:r>
            <a:r>
              <a:rPr lang="ar-SA" altLang="en-US" sz="2400" b="1" dirty="0">
                <a:solidFill>
                  <a:schemeClr val="accent1">
                    <a:lumMod val="75000"/>
                  </a:schemeClr>
                </a:solidFill>
                <a:latin typeface="+mn-lt"/>
                <a:cs typeface="+mj-cs"/>
              </a:rPr>
              <a:t> </a:t>
            </a:r>
          </a:p>
        </p:txBody>
      </p:sp>
      <p:sp>
        <p:nvSpPr>
          <p:cNvPr id="34821" name="Line 7"/>
          <p:cNvSpPr>
            <a:spLocks noChangeShapeType="1"/>
          </p:cNvSpPr>
          <p:nvPr/>
        </p:nvSpPr>
        <p:spPr bwMode="auto">
          <a:xfrm flipH="1">
            <a:off x="4283968" y="3861048"/>
            <a:ext cx="0" cy="1143000"/>
          </a:xfrm>
          <a:prstGeom prst="line">
            <a:avLst/>
          </a:prstGeom>
          <a:noFill/>
          <a:ln w="76200">
            <a:solidFill>
              <a:srgbClr val="FF3300"/>
            </a:solidFill>
            <a:round/>
            <a:tailEnd type="triangle" w="med" len="med"/>
          </a:ln>
          <a:extLst>
            <a:ext uri="{909E8E84-426E-40DD-AFC4-6F175D3DCCD1}">
              <a14:hiddenFill xmlns:a14="http://schemas.microsoft.com/office/drawing/2010/main">
                <a:noFill/>
              </a14:hiddenFill>
            </a:ext>
          </a:extLst>
        </p:spPr>
        <p:txBody>
          <a:bodyPr/>
          <a:ls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descr="باقة أزهار"/>
          <p:cNvSpPr>
            <a:spLocks noGrp="1" noRot="1" noChangeArrowheads="1"/>
          </p:cNvSpPr>
          <p:nvPr>
            <p:ph type="title"/>
          </p:nvPr>
        </p:nvSpPr>
        <p:spPr>
          <a:xfrm>
            <a:off x="1483285" y="476672"/>
            <a:ext cx="6948264" cy="908720"/>
          </a:xfrm>
          <a:noFill/>
        </p:spPr>
        <p:txBody>
          <a:bodyPr/>
          <a:lstStyle/>
          <a:p>
            <a:r>
              <a:rPr lang="en-US" altLang="en-US" b="1" dirty="0" smtClean="0">
                <a:solidFill>
                  <a:schemeClr val="tx1"/>
                </a:solidFill>
                <a:cs typeface="Times New Roman" panose="02020603050405020304" pitchFamily="18" charset="0"/>
              </a:rPr>
              <a:t>Control of heart rhythmicity</a:t>
            </a:r>
          </a:p>
        </p:txBody>
      </p:sp>
      <p:pic>
        <p:nvPicPr>
          <p:cNvPr id="46084" name="Picture 4" descr="vagus.gif (14725 bytes)"/>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888443" y="1554163"/>
            <a:ext cx="8137948" cy="5303837"/>
          </a:xfr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6" presetClass="entr" presetSubtype="16" fill="hold" nodeType="clickEffect">
                                  <p:stCondLst>
                                    <p:cond delay="0"/>
                                  </p:stCondLst>
                                  <p:childTnLst>
                                    <p:set>
                                      <p:cBhvr>
                                        <p:cTn id="6" dur="1" fill="hold">
                                          <p:stCondLst>
                                            <p:cond delay="0"/>
                                          </p:stCondLst>
                                        </p:cTn>
                                        <p:tgtEl>
                                          <p:spTgt spid="46084"/>
                                        </p:tgtEl>
                                        <p:attrNameLst>
                                          <p:attrName>style.visibility</p:attrName>
                                        </p:attrNameLst>
                                      </p:cBhvr>
                                      <p:to>
                                        <p:strVal val="visible"/>
                                      </p:to>
                                    </p:set>
                                    <p:animEffect transition="in" filter="circle(in)">
                                      <p:cBhvr>
                                        <p:cTn id="7" dur="2000"/>
                                        <p:tgtEl>
                                          <p:spTgt spid="460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descr="باقة أزهار"/>
          <p:cNvSpPr>
            <a:spLocks noGrp="1" noRot="1" noChangeArrowheads="1"/>
          </p:cNvSpPr>
          <p:nvPr>
            <p:ph type="title"/>
          </p:nvPr>
        </p:nvSpPr>
        <p:spPr>
          <a:xfrm>
            <a:off x="1943735" y="404664"/>
            <a:ext cx="5796136" cy="1412776"/>
          </a:xfrm>
          <a:noFill/>
        </p:spPr>
        <p:txBody>
          <a:bodyPr/>
          <a:lstStyle/>
          <a:p>
            <a:r>
              <a:rPr lang="en-US" altLang="en-US" b="1" dirty="0" smtClean="0">
                <a:solidFill>
                  <a:schemeClr val="tx1"/>
                </a:solidFill>
                <a:cs typeface="Times New Roman" panose="02020603050405020304" pitchFamily="18" charset="0"/>
              </a:rPr>
              <a:t>Sympathetic stimulation</a:t>
            </a:r>
          </a:p>
        </p:txBody>
      </p:sp>
      <p:sp>
        <p:nvSpPr>
          <p:cNvPr id="38915" name="Rectangle 3"/>
          <p:cNvSpPr>
            <a:spLocks noGrp="1" noRot="1" noChangeArrowheads="1"/>
          </p:cNvSpPr>
          <p:nvPr>
            <p:ph type="body" sz="half" idx="1"/>
          </p:nvPr>
        </p:nvSpPr>
        <p:spPr bwMode="auto">
          <a:xfrm>
            <a:off x="301625" y="2422984"/>
            <a:ext cx="5134471" cy="2976736"/>
          </a:xfrm>
        </p:spPr>
        <p:txBody>
          <a:bodyPr wrap="square" numCol="1" anchor="t" anchorCtr="0" compatLnSpc="1">
            <a:prstTxWarp prst="textNoShape">
              <a:avLst/>
            </a:prstTxWarp>
          </a:bodyPr>
          <a:lstStyle/>
          <a:p>
            <a:r>
              <a:rPr lang="en-US" altLang="en-US" sz="2800" dirty="0" smtClean="0">
                <a:cs typeface="Arial" pitchFamily="34" charset="0"/>
              </a:rPr>
              <a:t>Stimulation: the  hormone  norepinephrine</a:t>
            </a:r>
          </a:p>
          <a:p>
            <a:r>
              <a:rPr lang="en-US" altLang="en-US" sz="2800" dirty="0" smtClean="0">
                <a:cs typeface="Arial" pitchFamily="34" charset="0"/>
              </a:rPr>
              <a:t>Increases permeability of fibers to Ca and Na ions</a:t>
            </a:r>
          </a:p>
          <a:p>
            <a:r>
              <a:rPr lang="en-US" altLang="en-US" sz="2800" dirty="0" smtClean="0">
                <a:cs typeface="Arial" pitchFamily="34" charset="0"/>
              </a:rPr>
              <a:t>More positive AP</a:t>
            </a:r>
          </a:p>
        </p:txBody>
      </p:sp>
      <p:pic>
        <p:nvPicPr>
          <p:cNvPr id="38916" name="Picture 5" descr="0306pac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b="41429"/>
          <a:stretch>
            <a:fillRect/>
          </a:stretch>
        </p:blipFill>
        <p:spPr bwMode="auto">
          <a:xfrm>
            <a:off x="5436096" y="2057400"/>
            <a:ext cx="3707904" cy="3707904"/>
          </a:xfr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descr="باقة أزهار"/>
          <p:cNvSpPr>
            <a:spLocks noGrp="1" noRot="1" noChangeArrowheads="1"/>
          </p:cNvSpPr>
          <p:nvPr>
            <p:ph type="title"/>
          </p:nvPr>
        </p:nvSpPr>
        <p:spPr>
          <a:xfrm>
            <a:off x="1692267" y="476672"/>
            <a:ext cx="7092280" cy="1052736"/>
          </a:xfrm>
          <a:noFill/>
        </p:spPr>
        <p:txBody>
          <a:bodyPr/>
          <a:lstStyle/>
          <a:p>
            <a:r>
              <a:rPr lang="en-US" altLang="en-US" b="1" dirty="0" smtClean="0">
                <a:solidFill>
                  <a:schemeClr val="tx1"/>
                </a:solidFill>
                <a:cs typeface="Times New Roman" panose="02020603050405020304" pitchFamily="18" charset="0"/>
              </a:rPr>
              <a:t>Sympathetic system (NE)</a:t>
            </a:r>
          </a:p>
        </p:txBody>
      </p:sp>
      <p:sp>
        <p:nvSpPr>
          <p:cNvPr id="39939" name="Rectangle 3"/>
          <p:cNvSpPr>
            <a:spLocks noGrp="1" noRot="1" noChangeArrowheads="1"/>
          </p:cNvSpPr>
          <p:nvPr>
            <p:ph idx="1"/>
          </p:nvPr>
        </p:nvSpPr>
        <p:spPr bwMode="auto"/>
        <p:txBody>
          <a:bodyPr wrap="square" numCol="1" anchor="t" anchorCtr="0" compatLnSpc="1">
            <a:prstTxWarp prst="textNoShape">
              <a:avLst/>
            </a:prstTxWarp>
            <a:normAutofit/>
          </a:bodyPr>
          <a:lstStyle/>
          <a:p>
            <a:r>
              <a:rPr lang="en-US" altLang="en-US" sz="2000" b="1" dirty="0" smtClean="0">
                <a:cs typeface="Arial" pitchFamily="34" charset="0"/>
              </a:rPr>
              <a:t>Increased the rate of SA node discharge:      </a:t>
            </a:r>
            <a:r>
              <a:rPr lang="en-US" altLang="en-US" sz="2000" b="1" dirty="0" smtClean="0">
                <a:solidFill>
                  <a:srgbClr val="FF3300"/>
                </a:solidFill>
                <a:cs typeface="Arial" pitchFamily="34" charset="0"/>
              </a:rPr>
              <a:t>positive  </a:t>
            </a:r>
            <a:r>
              <a:rPr lang="en-US" altLang="en-US" sz="2000" b="1" dirty="0" err="1" smtClean="0">
                <a:solidFill>
                  <a:srgbClr val="FF3300"/>
                </a:solidFill>
                <a:cs typeface="Arial" pitchFamily="34" charset="0"/>
              </a:rPr>
              <a:t>chronotropy</a:t>
            </a:r>
            <a:endParaRPr lang="en-US" altLang="en-US" sz="2000" b="1" dirty="0" smtClean="0">
              <a:solidFill>
                <a:srgbClr val="FF3300"/>
              </a:solidFill>
              <a:cs typeface="Arial" pitchFamily="34" charset="0"/>
            </a:endParaRPr>
          </a:p>
          <a:p>
            <a:r>
              <a:rPr lang="en-US" altLang="en-US" sz="2000" b="1" dirty="0" smtClean="0">
                <a:cs typeface="Arial" pitchFamily="34" charset="0"/>
              </a:rPr>
              <a:t>Increased the rate of conduction:</a:t>
            </a:r>
          </a:p>
          <a:p>
            <a:pPr>
              <a:buFont typeface="Wingdings" panose="05000000000000000000" pitchFamily="2" charset="2"/>
              <a:buNone/>
            </a:pPr>
            <a:r>
              <a:rPr lang="en-US" altLang="en-US" sz="2000" b="1" dirty="0" smtClean="0">
                <a:solidFill>
                  <a:schemeClr val="hlink"/>
                </a:solidFill>
                <a:cs typeface="Arial" pitchFamily="34" charset="0"/>
              </a:rPr>
              <a:t>      Positive </a:t>
            </a:r>
            <a:r>
              <a:rPr lang="en-US" altLang="en-US" sz="2000" b="1" dirty="0" err="1" smtClean="0">
                <a:solidFill>
                  <a:schemeClr val="hlink"/>
                </a:solidFill>
                <a:cs typeface="Arial" pitchFamily="34" charset="0"/>
              </a:rPr>
              <a:t>dromotropy</a:t>
            </a:r>
            <a:endParaRPr lang="en-US" altLang="en-US" sz="2000" b="1" dirty="0" smtClean="0">
              <a:solidFill>
                <a:schemeClr val="hlink"/>
              </a:solidFill>
              <a:cs typeface="Arial" pitchFamily="34" charset="0"/>
            </a:endParaRPr>
          </a:p>
          <a:p>
            <a:r>
              <a:rPr lang="en-US" altLang="en-US" sz="2000" b="1" dirty="0" smtClean="0">
                <a:cs typeface="Arial" pitchFamily="34" charset="0"/>
              </a:rPr>
              <a:t>Increased the force of contraction:</a:t>
            </a:r>
          </a:p>
          <a:p>
            <a:pPr>
              <a:buFont typeface="Wingdings" panose="05000000000000000000" pitchFamily="2" charset="2"/>
              <a:buNone/>
            </a:pPr>
            <a:r>
              <a:rPr lang="en-US" altLang="en-US" sz="2000" b="1" dirty="0" smtClean="0">
                <a:solidFill>
                  <a:schemeClr val="accent2"/>
                </a:solidFill>
                <a:cs typeface="Arial" pitchFamily="34" charset="0"/>
              </a:rPr>
              <a:t>      Positive </a:t>
            </a:r>
            <a:r>
              <a:rPr lang="en-US" altLang="en-US" sz="2000" b="1" dirty="0" err="1" smtClean="0">
                <a:solidFill>
                  <a:schemeClr val="accent2"/>
                </a:solidFill>
                <a:cs typeface="Arial" pitchFamily="34" charset="0"/>
              </a:rPr>
              <a:t>intropy</a:t>
            </a:r>
            <a:endParaRPr lang="en-US" altLang="en-US" sz="2000" b="1" dirty="0" smtClean="0">
              <a:solidFill>
                <a:schemeClr val="accent2"/>
              </a:solidFill>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4" descr="باقة أزهار"/>
          <p:cNvSpPr>
            <a:spLocks noGrp="1" noRot="1" noChangeArrowheads="1"/>
          </p:cNvSpPr>
          <p:nvPr>
            <p:ph type="title"/>
          </p:nvPr>
        </p:nvSpPr>
        <p:spPr>
          <a:xfrm>
            <a:off x="1712354" y="523081"/>
            <a:ext cx="6516216" cy="1124744"/>
          </a:xfrm>
          <a:noFill/>
        </p:spPr>
        <p:txBody>
          <a:bodyPr>
            <a:normAutofit fontScale="90000"/>
          </a:bodyPr>
          <a:lstStyle/>
          <a:p>
            <a:r>
              <a:rPr lang="en-US" altLang="en-US" b="1" dirty="0" smtClean="0">
                <a:solidFill>
                  <a:schemeClr val="tx1"/>
                </a:solidFill>
                <a:cs typeface="Times New Roman" panose="02020603050405020304" pitchFamily="18" charset="0"/>
              </a:rPr>
              <a:t>Parasympathetic system (Ach)</a:t>
            </a:r>
          </a:p>
        </p:txBody>
      </p:sp>
      <p:pic>
        <p:nvPicPr>
          <p:cNvPr id="40963" name="Picture 5" descr="0306pac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5364088" y="4006143"/>
            <a:ext cx="3217540" cy="2857500"/>
          </a:xfrm>
          <a:noFill/>
          <a:extLst>
            <a:ext uri="{909E8E84-426E-40DD-AFC4-6F175D3DCCD1}">
              <a14:hiddenFill xmlns:a14="http://schemas.microsoft.com/office/drawing/2010/main">
                <a:solidFill>
                  <a:srgbClr val="FFFFFF"/>
                </a:solidFill>
              </a14:hiddenFill>
            </a:ext>
          </a:extLst>
        </p:spPr>
      </p:pic>
      <p:pic>
        <p:nvPicPr>
          <p:cNvPr id="40964" name="Picture 7" descr="0306pac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b="65825"/>
          <a:stretch>
            <a:fillRect/>
          </a:stretch>
        </p:blipFill>
        <p:spPr bwMode="auto">
          <a:xfrm>
            <a:off x="5364088" y="1047413"/>
            <a:ext cx="3217540" cy="2874963"/>
          </a:xfrm>
          <a:noFill/>
          <a:extLst>
            <a:ext uri="{909E8E84-426E-40DD-AFC4-6F175D3DCCD1}">
              <a14:hiddenFill xmlns:a14="http://schemas.microsoft.com/office/drawing/2010/main">
                <a:solidFill>
                  <a:srgbClr val="FFFFFF"/>
                </a:solidFill>
              </a14:hiddenFill>
            </a:ext>
          </a:extLst>
        </p:spPr>
      </p:pic>
      <p:sp>
        <p:nvSpPr>
          <p:cNvPr id="40965" name="Text Box 9"/>
          <p:cNvSpPr txBox="1">
            <a:spLocks noChangeArrowheads="1"/>
          </p:cNvSpPr>
          <p:nvPr/>
        </p:nvSpPr>
        <p:spPr bwMode="auto">
          <a:xfrm>
            <a:off x="974725" y="21701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ar-SA"/>
            </a:defPPr>
            <a:lvl1pPr algn="r" rtl="1"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742950" indent="-285750" algn="r" rtl="1"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11430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6002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20574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5146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6pPr>
            <a:lvl7pPr marL="29718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7pPr>
            <a:lvl8pPr marL="34290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8pPr>
            <a:lvl9pPr marL="38862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9pPr>
          </a:lstStyle>
          <a:p>
            <a:pPr eaLnBrk="1" hangingPunct="1"/>
            <a:endParaRPr lang="en-US" altLang="en-US"/>
          </a:p>
        </p:txBody>
      </p:sp>
      <p:sp>
        <p:nvSpPr>
          <p:cNvPr id="40966" name="Text Box 10"/>
          <p:cNvSpPr txBox="1">
            <a:spLocks noChangeArrowheads="1"/>
          </p:cNvSpPr>
          <p:nvPr/>
        </p:nvSpPr>
        <p:spPr bwMode="auto">
          <a:xfrm>
            <a:off x="796924" y="1844824"/>
            <a:ext cx="3343028"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ar-SA"/>
            </a:defPPr>
            <a:lvl1pPr algn="r" rtl="1"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742950" indent="-285750" algn="r" rtl="1"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11430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6002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2057400" indent="-228600" algn="r" rtl="1"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5146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6pPr>
            <a:lvl7pPr marL="29718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7pPr>
            <a:lvl8pPr marL="34290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8pPr>
            <a:lvl9pPr marL="3886200" indent="-228600" algn="r" defTabSz="914400" rtl="1" eaLnBrk="0" fontAlgn="base" latinLnBrk="0" hangingPunct="0">
              <a:spcBef>
                <a:spcPct val="0"/>
              </a:spcBef>
              <a:spcAft>
                <a:spcPct val="0"/>
              </a:spcAft>
              <a:defRPr kern="1200">
                <a:solidFill>
                  <a:schemeClr val="tx1"/>
                </a:solidFill>
                <a:latin typeface="Arial" pitchFamily="34" charset="0"/>
                <a:ea typeface="+mn-ea"/>
                <a:cs typeface="Arial" pitchFamily="34" charset="0"/>
              </a:defRPr>
            </a:lvl9pPr>
          </a:lstStyle>
          <a:p>
            <a:pPr algn="l" rtl="0" eaLnBrk="1" hangingPunct="1"/>
            <a:r>
              <a:rPr lang="en-US" altLang="en-US" b="1" dirty="0"/>
              <a:t>Stimulation: the hormone </a:t>
            </a:r>
            <a:r>
              <a:rPr lang="en-US" altLang="en-US" b="1" dirty="0" err="1"/>
              <a:t>acetylcoline</a:t>
            </a:r>
            <a:endParaRPr lang="en-US" altLang="en-US" b="1" dirty="0"/>
          </a:p>
          <a:p>
            <a:pPr algn="l" rtl="0" eaLnBrk="1" hangingPunct="1"/>
            <a:endParaRPr lang="en-US" altLang="en-US" b="1" dirty="0"/>
          </a:p>
          <a:p>
            <a:pPr algn="l" rtl="0" eaLnBrk="1" hangingPunct="1"/>
            <a:r>
              <a:rPr lang="en-US" altLang="en-US" b="1" dirty="0"/>
              <a:t>Increases the permeability of K ions</a:t>
            </a:r>
          </a:p>
          <a:p>
            <a:pPr algn="l" rtl="0" eaLnBrk="1" hangingPunct="1"/>
            <a:endParaRPr lang="en-US" altLang="en-US" b="1" dirty="0"/>
          </a:p>
          <a:p>
            <a:pPr algn="l" rtl="0" eaLnBrk="1" hangingPunct="1"/>
            <a:r>
              <a:rPr lang="en-US" altLang="en-US" b="1" dirty="0"/>
              <a:t>Longer </a:t>
            </a:r>
            <a:r>
              <a:rPr lang="en-US" altLang="en-US" b="1" dirty="0" err="1"/>
              <a:t>threshould</a:t>
            </a:r>
            <a:r>
              <a:rPr lang="en-US" altLang="en-US" b="1" dirty="0"/>
              <a:t> potential</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a:stretch>
            <a:fillRect/>
          </a:stretch>
        </p:blipFill>
        <p:spPr>
          <a:xfrm>
            <a:off x="2062998" y="2057400"/>
            <a:ext cx="5457219" cy="3390900"/>
          </a:xfrm>
          <a:prstGeom prst="rect">
            <a:avLst/>
          </a:prstGeom>
        </p:spPr>
      </p:pic>
      <p:sp>
        <p:nvSpPr>
          <p:cNvPr id="3" name="object 3"/>
          <p:cNvSpPr txBox="1">
            <a:spLocks noGrp="1"/>
          </p:cNvSpPr>
          <p:nvPr>
            <p:ph type="title"/>
          </p:nvPr>
        </p:nvSpPr>
        <p:spPr>
          <a:xfrm>
            <a:off x="1945201" y="624110"/>
            <a:ext cx="6589199" cy="1006045"/>
          </a:xfrm>
          <a:prstGeom prst="rect">
            <a:avLst/>
          </a:prstGeom>
        </p:spPr>
        <p:txBody>
          <a:bodyPr vert="horz" wrap="square" lIns="0" tIns="31115" rIns="0" bIns="0" rtlCol="0">
            <a:spAutoFit/>
          </a:bodyPr>
          <a:lstStyle/>
          <a:p>
            <a:pPr marL="12700" marR="5080">
              <a:lnSpc>
                <a:spcPts val="3829"/>
              </a:lnSpc>
              <a:spcBef>
                <a:spcPts val="245"/>
              </a:spcBef>
            </a:pPr>
            <a:r>
              <a:rPr lang="en-US" b="1" spc="15" dirty="0"/>
              <a:t>Action</a:t>
            </a:r>
            <a:r>
              <a:rPr lang="en-US" b="1" spc="-145" dirty="0"/>
              <a:t> </a:t>
            </a:r>
            <a:r>
              <a:rPr lang="en-US" b="1" spc="15" dirty="0"/>
              <a:t>potential</a:t>
            </a:r>
            <a:r>
              <a:rPr lang="en-US" b="1" spc="-130" dirty="0"/>
              <a:t> </a:t>
            </a:r>
            <a:r>
              <a:rPr lang="en-US" b="1" spc="20" dirty="0"/>
              <a:t>in</a:t>
            </a:r>
            <a:r>
              <a:rPr lang="en-US" b="1" spc="-75" dirty="0"/>
              <a:t> </a:t>
            </a:r>
            <a:r>
              <a:rPr lang="en-US" b="1" spc="10" dirty="0"/>
              <a:t>the </a:t>
            </a:r>
            <a:r>
              <a:rPr lang="en-US" b="1" spc="-785" dirty="0"/>
              <a:t> </a:t>
            </a:r>
            <a:r>
              <a:rPr lang="en-US" b="1" spc="15" dirty="0"/>
              <a:t>cardiac muscle .</a:t>
            </a:r>
            <a:endParaRPr spc="25" dirty="0"/>
          </a:p>
        </p:txBody>
      </p:sp>
      <p:sp>
        <p:nvSpPr>
          <p:cNvPr id="4" name="object 4"/>
          <p:cNvSpPr txBox="1"/>
          <p:nvPr/>
        </p:nvSpPr>
        <p:spPr>
          <a:xfrm>
            <a:off x="979805" y="5485447"/>
            <a:ext cx="7407275" cy="1135247"/>
          </a:xfrm>
          <a:prstGeom prst="rect">
            <a:avLst/>
          </a:prstGeom>
        </p:spPr>
        <p:txBody>
          <a:bodyPr vert="horz" wrap="square" lIns="0" tIns="1143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103505">
              <a:lnSpc>
                <a:spcPct val="100400"/>
              </a:lnSpc>
              <a:spcBef>
                <a:spcPts val="90"/>
              </a:spcBef>
            </a:pPr>
            <a:r>
              <a:rPr sz="2000" b="1" spc="10" dirty="0">
                <a:latin typeface="Comic Sans MS" panose="030F0702030302020204" pitchFamily="66" charset="0"/>
                <a:cs typeface="Tahoma"/>
              </a:rPr>
              <a:t>The</a:t>
            </a:r>
            <a:r>
              <a:rPr sz="2000" b="1" spc="-65" dirty="0">
                <a:latin typeface="Comic Sans MS" panose="030F0702030302020204" pitchFamily="66" charset="0"/>
                <a:cs typeface="Tahoma"/>
              </a:rPr>
              <a:t> </a:t>
            </a:r>
            <a:r>
              <a:rPr sz="2000" b="1" spc="5" dirty="0">
                <a:latin typeface="Comic Sans MS" panose="030F0702030302020204" pitchFamily="66" charset="0"/>
                <a:cs typeface="Tahoma"/>
              </a:rPr>
              <a:t>presence</a:t>
            </a:r>
            <a:r>
              <a:rPr sz="2000" b="1" spc="-60" dirty="0">
                <a:latin typeface="Comic Sans MS" panose="030F0702030302020204" pitchFamily="66" charset="0"/>
                <a:cs typeface="Tahoma"/>
              </a:rPr>
              <a:t> </a:t>
            </a:r>
            <a:r>
              <a:rPr sz="2000" b="1" spc="-15" dirty="0">
                <a:latin typeface="Comic Sans MS" panose="030F0702030302020204" pitchFamily="66" charset="0"/>
                <a:cs typeface="Tahoma"/>
              </a:rPr>
              <a:t>of </a:t>
            </a:r>
            <a:r>
              <a:rPr sz="2000" b="1" spc="5" dirty="0">
                <a:latin typeface="Comic Sans MS" panose="030F0702030302020204" pitchFamily="66" charset="0"/>
                <a:cs typeface="Tahoma"/>
              </a:rPr>
              <a:t>Plateau</a:t>
            </a:r>
            <a:r>
              <a:rPr sz="2000" b="1" spc="-60" dirty="0">
                <a:latin typeface="Comic Sans MS" panose="030F0702030302020204" pitchFamily="66" charset="0"/>
                <a:cs typeface="Tahoma"/>
              </a:rPr>
              <a:t> </a:t>
            </a:r>
            <a:r>
              <a:rPr sz="2000" b="1" spc="-15" dirty="0">
                <a:latin typeface="Comic Sans MS" panose="030F0702030302020204" pitchFamily="66" charset="0"/>
                <a:cs typeface="Tahoma"/>
              </a:rPr>
              <a:t>in</a:t>
            </a:r>
            <a:r>
              <a:rPr sz="2000" b="1" spc="85" dirty="0">
                <a:latin typeface="Comic Sans MS" panose="030F0702030302020204" pitchFamily="66" charset="0"/>
                <a:cs typeface="Tahoma"/>
              </a:rPr>
              <a:t> </a:t>
            </a:r>
            <a:r>
              <a:rPr sz="2000" b="1" spc="10" dirty="0">
                <a:latin typeface="Comic Sans MS" panose="030F0702030302020204" pitchFamily="66" charset="0"/>
                <a:cs typeface="Tahoma"/>
              </a:rPr>
              <a:t>the</a:t>
            </a:r>
            <a:r>
              <a:rPr sz="2000" b="1" spc="-65" dirty="0">
                <a:latin typeface="Comic Sans MS" panose="030F0702030302020204" pitchFamily="66" charset="0"/>
                <a:cs typeface="Tahoma"/>
              </a:rPr>
              <a:t> </a:t>
            </a:r>
            <a:r>
              <a:rPr sz="2000" b="1" spc="-5" dirty="0">
                <a:latin typeface="Comic Sans MS" panose="030F0702030302020204" pitchFamily="66" charset="0"/>
                <a:cs typeface="Tahoma"/>
              </a:rPr>
              <a:t>action</a:t>
            </a:r>
            <a:r>
              <a:rPr sz="2000" b="1" spc="15" dirty="0">
                <a:latin typeface="Comic Sans MS" panose="030F0702030302020204" pitchFamily="66" charset="0"/>
                <a:cs typeface="Tahoma"/>
              </a:rPr>
              <a:t> </a:t>
            </a:r>
            <a:r>
              <a:rPr sz="2000" b="1" dirty="0">
                <a:latin typeface="Comic Sans MS" panose="030F0702030302020204" pitchFamily="66" charset="0"/>
                <a:cs typeface="Tahoma"/>
              </a:rPr>
              <a:t>potential</a:t>
            </a:r>
            <a:r>
              <a:rPr sz="2000" b="1" spc="-95" dirty="0">
                <a:latin typeface="Comic Sans MS" panose="030F0702030302020204" pitchFamily="66" charset="0"/>
                <a:cs typeface="Tahoma"/>
              </a:rPr>
              <a:t> </a:t>
            </a:r>
            <a:r>
              <a:rPr sz="2000" b="1" spc="5" dirty="0">
                <a:latin typeface="Comic Sans MS" panose="030F0702030302020204" pitchFamily="66" charset="0"/>
                <a:cs typeface="Tahoma"/>
              </a:rPr>
              <a:t>causes </a:t>
            </a:r>
            <a:r>
              <a:rPr sz="2000" b="1" spc="-735" dirty="0">
                <a:latin typeface="Comic Sans MS" panose="030F0702030302020204" pitchFamily="66" charset="0"/>
                <a:cs typeface="Tahoma"/>
              </a:rPr>
              <a:t> </a:t>
            </a:r>
            <a:r>
              <a:rPr sz="2000" b="1" spc="5" dirty="0">
                <a:latin typeface="Comic Sans MS" panose="030F0702030302020204" pitchFamily="66" charset="0"/>
                <a:cs typeface="Tahoma"/>
              </a:rPr>
              <a:t>ventricular </a:t>
            </a:r>
            <a:r>
              <a:rPr sz="2000" b="1" spc="-5" dirty="0">
                <a:latin typeface="Comic Sans MS" panose="030F0702030302020204" pitchFamily="66" charset="0"/>
                <a:cs typeface="Tahoma"/>
              </a:rPr>
              <a:t>contraction </a:t>
            </a:r>
            <a:r>
              <a:rPr sz="2000" b="1" spc="10" dirty="0">
                <a:latin typeface="Comic Sans MS" panose="030F0702030302020204" pitchFamily="66" charset="0"/>
                <a:cs typeface="Tahoma"/>
              </a:rPr>
              <a:t>to </a:t>
            </a:r>
            <a:r>
              <a:rPr sz="2000" b="1" spc="-10" dirty="0">
                <a:latin typeface="Comic Sans MS" panose="030F0702030302020204" pitchFamily="66" charset="0"/>
                <a:cs typeface="Tahoma"/>
              </a:rPr>
              <a:t>last </a:t>
            </a:r>
            <a:r>
              <a:rPr sz="2000" b="1" spc="5" dirty="0">
                <a:latin typeface="Comic Sans MS" panose="030F0702030302020204" pitchFamily="66" charset="0"/>
                <a:cs typeface="Tahoma"/>
              </a:rPr>
              <a:t>as much as </a:t>
            </a:r>
            <a:r>
              <a:rPr sz="2000" b="1" spc="-20" dirty="0">
                <a:latin typeface="Comic Sans MS" panose="030F0702030302020204" pitchFamily="66" charset="0"/>
                <a:cs typeface="Tahoma"/>
              </a:rPr>
              <a:t>15 </a:t>
            </a:r>
            <a:r>
              <a:rPr sz="2000" b="1" dirty="0">
                <a:latin typeface="Comic Sans MS" panose="030F0702030302020204" pitchFamily="66" charset="0"/>
                <a:cs typeface="Tahoma"/>
              </a:rPr>
              <a:t>times </a:t>
            </a:r>
            <a:r>
              <a:rPr sz="2000" b="1" spc="5" dirty="0">
                <a:latin typeface="Comic Sans MS" panose="030F0702030302020204" pitchFamily="66" charset="0"/>
                <a:cs typeface="Tahoma"/>
              </a:rPr>
              <a:t>as </a:t>
            </a:r>
            <a:r>
              <a:rPr sz="2000" b="1" spc="-735" dirty="0">
                <a:latin typeface="Comic Sans MS" panose="030F0702030302020204" pitchFamily="66" charset="0"/>
                <a:cs typeface="Tahoma"/>
              </a:rPr>
              <a:t> </a:t>
            </a:r>
            <a:r>
              <a:rPr sz="2000" b="1" spc="-15" dirty="0">
                <a:latin typeface="Comic Sans MS" panose="030F0702030302020204" pitchFamily="66" charset="0"/>
                <a:cs typeface="Tahoma"/>
              </a:rPr>
              <a:t>long</a:t>
            </a:r>
            <a:r>
              <a:rPr sz="2000" b="1" spc="20" dirty="0">
                <a:latin typeface="Comic Sans MS" panose="030F0702030302020204" pitchFamily="66" charset="0"/>
                <a:cs typeface="Tahoma"/>
              </a:rPr>
              <a:t> </a:t>
            </a:r>
            <a:r>
              <a:rPr sz="2000" b="1" spc="-15" dirty="0">
                <a:latin typeface="Comic Sans MS" panose="030F0702030302020204" pitchFamily="66" charset="0"/>
                <a:cs typeface="Tahoma"/>
              </a:rPr>
              <a:t>in</a:t>
            </a:r>
            <a:r>
              <a:rPr sz="2000" b="1" spc="10" dirty="0">
                <a:latin typeface="Comic Sans MS" panose="030F0702030302020204" pitchFamily="66" charset="0"/>
                <a:cs typeface="Tahoma"/>
              </a:rPr>
              <a:t> </a:t>
            </a:r>
            <a:r>
              <a:rPr sz="2000" b="1" spc="5" dirty="0">
                <a:latin typeface="Comic Sans MS" panose="030F0702030302020204" pitchFamily="66" charset="0"/>
                <a:cs typeface="Tahoma"/>
              </a:rPr>
              <a:t>cardiac</a:t>
            </a:r>
            <a:r>
              <a:rPr sz="2000" b="1" spc="-60" dirty="0">
                <a:latin typeface="Comic Sans MS" panose="030F0702030302020204" pitchFamily="66" charset="0"/>
                <a:cs typeface="Tahoma"/>
              </a:rPr>
              <a:t> </a:t>
            </a:r>
            <a:r>
              <a:rPr sz="2000" b="1" spc="-5" dirty="0">
                <a:latin typeface="Comic Sans MS" panose="030F0702030302020204" pitchFamily="66" charset="0"/>
                <a:cs typeface="Tahoma"/>
              </a:rPr>
              <a:t>muscle</a:t>
            </a:r>
            <a:r>
              <a:rPr sz="2000" b="1" spc="10" dirty="0">
                <a:latin typeface="Comic Sans MS" panose="030F0702030302020204" pitchFamily="66" charset="0"/>
                <a:cs typeface="Tahoma"/>
              </a:rPr>
              <a:t> </a:t>
            </a:r>
            <a:r>
              <a:rPr sz="2000" b="1" spc="5" dirty="0">
                <a:latin typeface="Comic Sans MS" panose="030F0702030302020204" pitchFamily="66" charset="0"/>
                <a:cs typeface="Tahoma"/>
              </a:rPr>
              <a:t>as</a:t>
            </a:r>
            <a:r>
              <a:rPr sz="2000" b="1" spc="-20" dirty="0">
                <a:latin typeface="Comic Sans MS" panose="030F0702030302020204" pitchFamily="66" charset="0"/>
                <a:cs typeface="Tahoma"/>
              </a:rPr>
              <a:t> </a:t>
            </a:r>
            <a:r>
              <a:rPr sz="2000" b="1" spc="-15" dirty="0">
                <a:latin typeface="Comic Sans MS" panose="030F0702030302020204" pitchFamily="66" charset="0"/>
                <a:cs typeface="Tahoma"/>
              </a:rPr>
              <a:t>in</a:t>
            </a:r>
            <a:r>
              <a:rPr sz="2000" b="1" spc="10" dirty="0">
                <a:latin typeface="Comic Sans MS" panose="030F0702030302020204" pitchFamily="66" charset="0"/>
                <a:cs typeface="Tahoma"/>
              </a:rPr>
              <a:t> </a:t>
            </a:r>
            <a:r>
              <a:rPr sz="2000" b="1" dirty="0">
                <a:latin typeface="Comic Sans MS" panose="030F0702030302020204" pitchFamily="66" charset="0"/>
                <a:cs typeface="Tahoma"/>
              </a:rPr>
              <a:t>skeletal</a:t>
            </a:r>
            <a:r>
              <a:rPr sz="2000" b="1" spc="-25" dirty="0">
                <a:latin typeface="Comic Sans MS" panose="030F0702030302020204" pitchFamily="66" charset="0"/>
                <a:cs typeface="Tahoma"/>
              </a:rPr>
              <a:t> </a:t>
            </a:r>
            <a:r>
              <a:rPr sz="2000" b="1" spc="-5" dirty="0">
                <a:latin typeface="Comic Sans MS" panose="030F0702030302020204" pitchFamily="66" charset="0"/>
                <a:cs typeface="Tahoma"/>
              </a:rPr>
              <a:t>muscle</a:t>
            </a:r>
            <a:endParaRPr sz="2000" b="1" dirty="0">
              <a:latin typeface="Comic Sans MS" panose="030F0702030302020204" pitchFamily="66" charset="0"/>
              <a:cs typeface="Tahoma"/>
            </a:endParaRPr>
          </a:p>
          <a:p>
            <a:pPr marR="5080" algn="r">
              <a:lnSpc>
                <a:spcPts val="1680"/>
              </a:lnSpc>
            </a:pPr>
            <a:r>
              <a:rPr sz="1400" spc="35" dirty="0">
                <a:solidFill>
                  <a:srgbClr val="FF0000"/>
                </a:solidFill>
                <a:latin typeface="Tahoma"/>
                <a:cs typeface="Tahoma"/>
              </a:rPr>
              <a:t>G</a:t>
            </a:r>
            <a:r>
              <a:rPr sz="1400" spc="40" dirty="0">
                <a:solidFill>
                  <a:srgbClr val="FF0000"/>
                </a:solidFill>
                <a:latin typeface="Tahoma"/>
                <a:cs typeface="Tahoma"/>
              </a:rPr>
              <a:t>u</a:t>
            </a:r>
            <a:r>
              <a:rPr sz="1400" spc="-30" dirty="0">
                <a:solidFill>
                  <a:srgbClr val="FF0000"/>
                </a:solidFill>
                <a:latin typeface="Tahoma"/>
                <a:cs typeface="Tahoma"/>
              </a:rPr>
              <a:t>y</a:t>
            </a:r>
            <a:r>
              <a:rPr sz="1400" spc="-20" dirty="0">
                <a:solidFill>
                  <a:srgbClr val="FF0000"/>
                </a:solidFill>
                <a:latin typeface="Tahoma"/>
                <a:cs typeface="Tahoma"/>
              </a:rPr>
              <a:t>to</a:t>
            </a:r>
            <a:r>
              <a:rPr sz="1400" spc="15" dirty="0">
                <a:solidFill>
                  <a:srgbClr val="FF0000"/>
                </a:solidFill>
                <a:latin typeface="Tahoma"/>
                <a:cs typeface="Tahoma"/>
              </a:rPr>
              <a:t>n</a:t>
            </a:r>
            <a:r>
              <a:rPr sz="1400" spc="-35" dirty="0">
                <a:solidFill>
                  <a:srgbClr val="FF0000"/>
                </a:solidFill>
                <a:latin typeface="Tahoma"/>
                <a:cs typeface="Tahoma"/>
              </a:rPr>
              <a:t> </a:t>
            </a:r>
            <a:r>
              <a:rPr sz="1400" spc="45" dirty="0">
                <a:solidFill>
                  <a:srgbClr val="FF0000"/>
                </a:solidFill>
                <a:latin typeface="Tahoma"/>
                <a:cs typeface="Tahoma"/>
              </a:rPr>
              <a:t>p</a:t>
            </a:r>
            <a:r>
              <a:rPr sz="1400" spc="15" dirty="0">
                <a:solidFill>
                  <a:srgbClr val="FF0000"/>
                </a:solidFill>
                <a:latin typeface="Tahoma"/>
                <a:cs typeface="Tahoma"/>
              </a:rPr>
              <a:t>p</a:t>
            </a:r>
            <a:r>
              <a:rPr sz="1400" spc="-105" dirty="0">
                <a:solidFill>
                  <a:srgbClr val="FF0000"/>
                </a:solidFill>
                <a:latin typeface="Tahoma"/>
                <a:cs typeface="Tahoma"/>
              </a:rPr>
              <a:t> </a:t>
            </a:r>
            <a:r>
              <a:rPr sz="1400" spc="-15" dirty="0">
                <a:solidFill>
                  <a:srgbClr val="FF0000"/>
                </a:solidFill>
                <a:latin typeface="Tahoma"/>
                <a:cs typeface="Tahoma"/>
              </a:rPr>
              <a:t>11</a:t>
            </a:r>
            <a:r>
              <a:rPr sz="1400" spc="15" dirty="0">
                <a:solidFill>
                  <a:srgbClr val="FF0000"/>
                </a:solidFill>
                <a:latin typeface="Tahoma"/>
                <a:cs typeface="Tahoma"/>
              </a:rPr>
              <a:t>0</a:t>
            </a:r>
            <a:endParaRPr sz="1400" dirty="0">
              <a:latin typeface="Tahoma"/>
              <a:cs typeface="Tahoma"/>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descr="باقة أزهار"/>
          <p:cNvSpPr>
            <a:spLocks noGrp="1" noRot="1" noChangeArrowheads="1"/>
          </p:cNvSpPr>
          <p:nvPr>
            <p:ph type="title"/>
          </p:nvPr>
        </p:nvSpPr>
        <p:spPr>
          <a:xfrm>
            <a:off x="1835696" y="548680"/>
            <a:ext cx="6948264" cy="692696"/>
          </a:xfrm>
          <a:noFill/>
        </p:spPr>
        <p:txBody>
          <a:bodyPr/>
          <a:lstStyle/>
          <a:p>
            <a:r>
              <a:rPr lang="en-US" altLang="en-US" b="1" dirty="0" smtClean="0">
                <a:solidFill>
                  <a:schemeClr val="tx1"/>
                </a:solidFill>
                <a:cs typeface="Times New Roman" panose="02020603050405020304" pitchFamily="18" charset="0"/>
              </a:rPr>
              <a:t>Parasympathetic system (Ach)</a:t>
            </a:r>
          </a:p>
        </p:txBody>
      </p:sp>
      <p:pic>
        <p:nvPicPr>
          <p:cNvPr id="41987" name="Picture 4" descr="CCB%20effects"/>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907704" y="1604763"/>
            <a:ext cx="5969588" cy="5253237"/>
          </a:xfrm>
          <a:noFill/>
          <a:ln>
            <a:solidFill>
              <a:srgbClr val="FF3300"/>
            </a:solidFill>
            <a:miter lim="800000"/>
          </a:ln>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descr="باقة أزهار"/>
          <p:cNvSpPr>
            <a:spLocks noGrp="1" noRot="1" noChangeArrowheads="1"/>
          </p:cNvSpPr>
          <p:nvPr>
            <p:ph type="title"/>
          </p:nvPr>
        </p:nvSpPr>
        <p:spPr>
          <a:xfrm>
            <a:off x="1619672" y="548680"/>
            <a:ext cx="6156176" cy="1124744"/>
          </a:xfrm>
          <a:noFill/>
        </p:spPr>
        <p:txBody>
          <a:bodyPr/>
          <a:lstStyle/>
          <a:p>
            <a:r>
              <a:rPr lang="en-US" altLang="en-US" b="1" dirty="0" smtClean="0">
                <a:solidFill>
                  <a:schemeClr val="tx1"/>
                </a:solidFill>
                <a:cs typeface="Times New Roman" panose="02020603050405020304" pitchFamily="18" charset="0"/>
              </a:rPr>
              <a:t>Autonomic nerve system</a:t>
            </a:r>
          </a:p>
        </p:txBody>
      </p:sp>
      <p:sp>
        <p:nvSpPr>
          <p:cNvPr id="43011" name="Rectangle 3"/>
          <p:cNvSpPr>
            <a:spLocks noGrp="1" noRot="1" noChangeArrowheads="1"/>
          </p:cNvSpPr>
          <p:nvPr>
            <p:ph idx="1"/>
          </p:nvPr>
        </p:nvSpPr>
        <p:spPr bwMode="auto"/>
        <p:txBody>
          <a:bodyPr wrap="square" numCol="1" anchor="t" anchorCtr="0" compatLnSpc="1">
            <a:prstTxWarp prst="textNoShape">
              <a:avLst/>
            </a:prstTxWarp>
            <a:normAutofit lnSpcReduction="10000"/>
          </a:bodyPr>
          <a:lstStyle/>
          <a:p>
            <a:r>
              <a:rPr lang="en-US" altLang="en-US" sz="2400" b="1" dirty="0" smtClean="0">
                <a:cs typeface="Arial" pitchFamily="34" charset="0"/>
              </a:rPr>
              <a:t>Heart  rate:     </a:t>
            </a:r>
          </a:p>
          <a:p>
            <a:pPr>
              <a:buFont typeface="Wingdings" panose="05000000000000000000" pitchFamily="2" charset="2"/>
              <a:buNone/>
            </a:pPr>
            <a:r>
              <a:rPr lang="en-US" altLang="en-US" sz="2400" b="1" dirty="0" smtClean="0">
                <a:solidFill>
                  <a:schemeClr val="tx2"/>
                </a:solidFill>
                <a:cs typeface="Arial" pitchFamily="34" charset="0"/>
              </a:rPr>
              <a:t>Chronotropic</a:t>
            </a:r>
          </a:p>
          <a:p>
            <a:r>
              <a:rPr lang="en-US" altLang="en-US" sz="2400" b="1" dirty="0" smtClean="0">
                <a:cs typeface="Arial" pitchFamily="34" charset="0"/>
              </a:rPr>
              <a:t>Conduction velocity:</a:t>
            </a:r>
          </a:p>
          <a:p>
            <a:pPr>
              <a:buFont typeface="Wingdings" panose="05000000000000000000" pitchFamily="2" charset="2"/>
              <a:buNone/>
            </a:pPr>
            <a:r>
              <a:rPr lang="en-US" altLang="en-US" sz="2400" b="1" dirty="0" err="1" smtClean="0">
                <a:solidFill>
                  <a:schemeClr val="hlink"/>
                </a:solidFill>
                <a:cs typeface="Arial" pitchFamily="34" charset="0"/>
              </a:rPr>
              <a:t>Dromotropic</a:t>
            </a:r>
            <a:endParaRPr lang="en-US" altLang="en-US" sz="2400" b="1" dirty="0" smtClean="0">
              <a:solidFill>
                <a:schemeClr val="hlink"/>
              </a:solidFill>
              <a:cs typeface="Arial" pitchFamily="34" charset="0"/>
            </a:endParaRPr>
          </a:p>
          <a:p>
            <a:r>
              <a:rPr lang="en-US" altLang="en-US" sz="2400" b="1" dirty="0" smtClean="0">
                <a:cs typeface="Arial" pitchFamily="34" charset="0"/>
              </a:rPr>
              <a:t>The force of contraction:</a:t>
            </a:r>
          </a:p>
          <a:p>
            <a:pPr>
              <a:buFont typeface="Wingdings" panose="05000000000000000000" pitchFamily="2" charset="2"/>
              <a:buNone/>
            </a:pPr>
            <a:r>
              <a:rPr lang="en-US" altLang="en-US" sz="2400" b="1" dirty="0" err="1" smtClean="0">
                <a:solidFill>
                  <a:schemeClr val="accent2"/>
                </a:solidFill>
                <a:cs typeface="Arial" pitchFamily="34" charset="0"/>
              </a:rPr>
              <a:t>Intropic</a:t>
            </a:r>
            <a:endParaRPr lang="en-US" altLang="en-US" sz="2400" b="1" dirty="0" smtClean="0">
              <a:solidFill>
                <a:schemeClr val="accent2"/>
              </a:solidFill>
              <a:cs typeface="Arial" pitchFamily="34" charset="0"/>
            </a:endParaRPr>
          </a:p>
          <a:p>
            <a:pPr>
              <a:buFontTx/>
              <a:buChar char="•"/>
            </a:pPr>
            <a:r>
              <a:rPr lang="en-US" altLang="en-US" sz="2400" b="1" dirty="0" smtClean="0">
                <a:cs typeface="Arial" pitchFamily="34" charset="0"/>
              </a:rPr>
              <a:t>The force of relaxation:</a:t>
            </a:r>
          </a:p>
          <a:p>
            <a:pPr>
              <a:buFont typeface="Wingdings" panose="05000000000000000000" pitchFamily="2" charset="2"/>
              <a:buNone/>
            </a:pPr>
            <a:r>
              <a:rPr lang="en-US" altLang="en-US" sz="2400" b="1" dirty="0" err="1" smtClean="0">
                <a:solidFill>
                  <a:srgbClr val="FF3300"/>
                </a:solidFill>
                <a:cs typeface="Arial" pitchFamily="34" charset="0"/>
              </a:rPr>
              <a:t>Lusitropic</a:t>
            </a:r>
            <a:endParaRPr lang="en-US" altLang="en-US" sz="2400" b="1" dirty="0" smtClean="0">
              <a:solidFill>
                <a:srgbClr val="FF3300"/>
              </a:solidFill>
              <a:cs typeface="Arial" pitchFamily="34" charset="0"/>
            </a:endParaRPr>
          </a:p>
          <a:p>
            <a:endParaRPr lang="en-US" altLang="en-US" dirty="0" smtClean="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descr="باقة أزهار"/>
          <p:cNvSpPr>
            <a:spLocks noGrp="1" noRot="1" noChangeArrowheads="1"/>
          </p:cNvSpPr>
          <p:nvPr>
            <p:ph type="title"/>
          </p:nvPr>
        </p:nvSpPr>
        <p:spPr>
          <a:xfrm>
            <a:off x="1704320" y="350110"/>
            <a:ext cx="6804248" cy="836712"/>
          </a:xfrm>
          <a:noFill/>
        </p:spPr>
        <p:txBody>
          <a:bodyPr/>
          <a:lstStyle/>
          <a:p>
            <a:r>
              <a:rPr lang="en-US" altLang="en-US" b="1" dirty="0" smtClean="0">
                <a:solidFill>
                  <a:schemeClr val="tx1"/>
                </a:solidFill>
                <a:cs typeface="Times New Roman" panose="02020603050405020304" pitchFamily="18" charset="0"/>
              </a:rPr>
              <a:t>AP and  ECG</a:t>
            </a:r>
          </a:p>
        </p:txBody>
      </p:sp>
      <p:sp>
        <p:nvSpPr>
          <p:cNvPr id="45059" name="Rectangle 3"/>
          <p:cNvSpPr>
            <a:spLocks noGrp="1" noRot="1" noChangeArrowheads="1"/>
          </p:cNvSpPr>
          <p:nvPr>
            <p:ph idx="1"/>
          </p:nvPr>
        </p:nvSpPr>
        <p:spPr bwMode="auto"/>
        <p:txBody>
          <a:bodyPr wrap="square" numCol="1" anchor="t" anchorCtr="0" compatLnSpc="1">
            <a:prstTxWarp prst="textNoShape">
              <a:avLst/>
            </a:prstTxWarp>
          </a:bodyPr>
          <a:lstStyle/>
          <a:p>
            <a:endParaRPr lang="en-US" altLang="en-US" smtClean="0">
              <a:cs typeface="Arial" pitchFamily="34" charset="0"/>
            </a:endParaRPr>
          </a:p>
        </p:txBody>
      </p:sp>
      <p:pic>
        <p:nvPicPr>
          <p:cNvPr id="45060" name="Picture 5" descr="apot"/>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1600200"/>
            <a:ext cx="4343400" cy="52578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5061" name="Picture 7" descr="refract1"/>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419600" y="1600200"/>
            <a:ext cx="4724400" cy="5257800"/>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a:stretch>
            <a:fillRect/>
          </a:stretch>
        </p:blipFill>
        <p:spPr>
          <a:xfrm>
            <a:off x="1905000" y="1695449"/>
            <a:ext cx="6486525" cy="5162548"/>
          </a:xfrm>
          <a:prstGeom prst="rect">
            <a:avLst/>
          </a:prstGeom>
        </p:spPr>
      </p:pic>
      <p:sp>
        <p:nvSpPr>
          <p:cNvPr id="3" name="object 3"/>
          <p:cNvSpPr txBox="1">
            <a:spLocks noGrp="1"/>
          </p:cNvSpPr>
          <p:nvPr>
            <p:ph type="title"/>
          </p:nvPr>
        </p:nvSpPr>
        <p:spPr>
          <a:xfrm>
            <a:off x="1945200" y="624110"/>
            <a:ext cx="6589200" cy="1006045"/>
          </a:xfrm>
          <a:prstGeom prst="rect">
            <a:avLst/>
          </a:prstGeom>
        </p:spPr>
        <p:txBody>
          <a:bodyPr vert="horz" wrap="square" lIns="0" tIns="31115" rIns="0" bIns="0" rtlCol="0">
            <a:spAutoFit/>
          </a:bodyPr>
          <a:lstStyle/>
          <a:p>
            <a:pPr marL="12700" marR="5080">
              <a:lnSpc>
                <a:spcPts val="3829"/>
              </a:lnSpc>
              <a:spcBef>
                <a:spcPts val="245"/>
              </a:spcBef>
            </a:pPr>
            <a:r>
              <a:rPr lang="en-US" b="1" spc="15" dirty="0"/>
              <a:t>Action</a:t>
            </a:r>
            <a:r>
              <a:rPr lang="en-US" b="1" spc="-145" dirty="0"/>
              <a:t> </a:t>
            </a:r>
            <a:r>
              <a:rPr lang="en-US" b="1" spc="15" dirty="0"/>
              <a:t>potential</a:t>
            </a:r>
            <a:r>
              <a:rPr lang="en-US" b="1" spc="-130" dirty="0"/>
              <a:t> </a:t>
            </a:r>
            <a:r>
              <a:rPr lang="en-US" b="1" spc="20" dirty="0"/>
              <a:t>in</a:t>
            </a:r>
            <a:r>
              <a:rPr lang="en-US" b="1" spc="-75" dirty="0"/>
              <a:t> </a:t>
            </a:r>
            <a:r>
              <a:rPr lang="en-US" b="1" spc="10" dirty="0"/>
              <a:t>the </a:t>
            </a:r>
            <a:r>
              <a:rPr lang="en-US" b="1" spc="-785" dirty="0"/>
              <a:t> </a:t>
            </a:r>
            <a:r>
              <a:rPr lang="en-US" b="1" spc="15" dirty="0"/>
              <a:t>cardiac muscle .</a:t>
            </a:r>
            <a:endParaRPr spc="25"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331640" y="1268760"/>
            <a:ext cx="7416824" cy="4198585"/>
          </a:xfrm>
          <a:prstGeom prst="rect">
            <a:avLst/>
          </a:prstGeom>
        </p:spPr>
        <p:txBody>
          <a:bodyPr vert="horz" wrap="square" lIns="0" tIns="1778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5080">
              <a:lnSpc>
                <a:spcPct val="99700"/>
              </a:lnSpc>
              <a:spcBef>
                <a:spcPts val="140"/>
              </a:spcBef>
              <a:tabLst>
                <a:tab pos="679450" algn="l"/>
                <a:tab pos="1156335" algn="l"/>
                <a:tab pos="1280160" algn="l"/>
                <a:tab pos="2062480" algn="l"/>
                <a:tab pos="2901315" algn="l"/>
                <a:tab pos="3168015" algn="l"/>
                <a:tab pos="4474845" algn="l"/>
                <a:tab pos="5247005" algn="l"/>
                <a:tab pos="5800090" algn="l"/>
                <a:tab pos="6362700" algn="l"/>
                <a:tab pos="7001509" algn="l"/>
                <a:tab pos="7802245" algn="l"/>
                <a:tab pos="7926070" algn="l"/>
              </a:tabLst>
            </a:pPr>
            <a:r>
              <a:rPr sz="2800" b="1" spc="-80" dirty="0">
                <a:solidFill>
                  <a:schemeClr val="accent1"/>
                </a:solidFill>
                <a:latin typeface="Comic Sans MS" panose="030F0702030302020204" pitchFamily="66" charset="0"/>
                <a:cs typeface="Tahoma"/>
              </a:rPr>
              <a:t>Phase</a:t>
            </a:r>
            <a:r>
              <a:rPr sz="2800" b="1" spc="10" dirty="0">
                <a:solidFill>
                  <a:schemeClr val="accent1"/>
                </a:solidFill>
                <a:latin typeface="Comic Sans MS" panose="030F0702030302020204" pitchFamily="66" charset="0"/>
                <a:cs typeface="Tahoma"/>
              </a:rPr>
              <a:t> </a:t>
            </a:r>
            <a:r>
              <a:rPr sz="2800" b="1" spc="-65" dirty="0">
                <a:solidFill>
                  <a:schemeClr val="accent1"/>
                </a:solidFill>
                <a:latin typeface="Comic Sans MS" panose="030F0702030302020204" pitchFamily="66" charset="0"/>
                <a:cs typeface="Tahoma"/>
              </a:rPr>
              <a:t>0</a:t>
            </a:r>
            <a:r>
              <a:rPr sz="2800" b="1" spc="-5" dirty="0">
                <a:solidFill>
                  <a:schemeClr val="accent1"/>
                </a:solidFill>
                <a:latin typeface="Comic Sans MS" panose="030F0702030302020204" pitchFamily="66" charset="0"/>
                <a:cs typeface="Tahoma"/>
              </a:rPr>
              <a:t> </a:t>
            </a:r>
            <a:r>
              <a:rPr sz="2800" b="1" spc="-50" dirty="0">
                <a:solidFill>
                  <a:schemeClr val="accent1">
                    <a:lumMod val="40000"/>
                    <a:lumOff val="60000"/>
                  </a:schemeClr>
                </a:solidFill>
                <a:latin typeface="Comic Sans MS" panose="030F0702030302020204" pitchFamily="66" charset="0"/>
                <a:cs typeface="Tahoma"/>
              </a:rPr>
              <a:t>(depolarization):</a:t>
            </a:r>
            <a:r>
              <a:rPr sz="2800" b="1" spc="-105" dirty="0">
                <a:solidFill>
                  <a:srgbClr val="FF0000"/>
                </a:solidFill>
                <a:latin typeface="Comic Sans MS" panose="030F0702030302020204" pitchFamily="66" charset="0"/>
                <a:cs typeface="Tahoma"/>
              </a:rPr>
              <a:t> </a:t>
            </a:r>
            <a:r>
              <a:rPr sz="2500" spc="-65" dirty="0">
                <a:latin typeface="Comic Sans MS" panose="030F0702030302020204" pitchFamily="66" charset="0"/>
                <a:cs typeface="Tahoma"/>
              </a:rPr>
              <a:t>Fast</a:t>
            </a:r>
            <a:r>
              <a:rPr sz="2500" spc="-75" dirty="0">
                <a:latin typeface="Comic Sans MS" panose="030F0702030302020204" pitchFamily="66" charset="0"/>
                <a:cs typeface="Tahoma"/>
              </a:rPr>
              <a:t> </a:t>
            </a:r>
            <a:r>
              <a:rPr sz="2500" spc="-60" dirty="0">
                <a:latin typeface="Comic Sans MS" panose="030F0702030302020204" pitchFamily="66" charset="0"/>
                <a:cs typeface="Tahoma"/>
              </a:rPr>
              <a:t>sodium</a:t>
            </a:r>
            <a:r>
              <a:rPr sz="2500" spc="-25" dirty="0">
                <a:latin typeface="Comic Sans MS" panose="030F0702030302020204" pitchFamily="66" charset="0"/>
                <a:cs typeface="Tahoma"/>
              </a:rPr>
              <a:t> </a:t>
            </a:r>
            <a:r>
              <a:rPr sz="2500" spc="-45" dirty="0">
                <a:latin typeface="Comic Sans MS" panose="030F0702030302020204" pitchFamily="66" charset="0"/>
                <a:cs typeface="Tahoma"/>
              </a:rPr>
              <a:t>channels </a:t>
            </a:r>
            <a:r>
              <a:rPr sz="2500" spc="-50" dirty="0">
                <a:latin typeface="Comic Sans MS" panose="030F0702030302020204" pitchFamily="66" charset="0"/>
                <a:cs typeface="Tahoma"/>
              </a:rPr>
              <a:t>open</a:t>
            </a:r>
            <a:r>
              <a:rPr sz="2500" spc="-50" dirty="0" smtClean="0">
                <a:latin typeface="Comic Sans MS" panose="030F0702030302020204" pitchFamily="66" charset="0"/>
                <a:cs typeface="Tahoma"/>
              </a:rPr>
              <a:t>.</a:t>
            </a:r>
            <a:endParaRPr lang="en-US" sz="2500" spc="-50" dirty="0" smtClean="0">
              <a:latin typeface="Comic Sans MS" panose="030F0702030302020204" pitchFamily="66" charset="0"/>
              <a:cs typeface="Tahoma"/>
            </a:endParaRPr>
          </a:p>
          <a:p>
            <a:pPr marL="12700" marR="5080">
              <a:lnSpc>
                <a:spcPct val="99700"/>
              </a:lnSpc>
              <a:spcBef>
                <a:spcPts val="140"/>
              </a:spcBef>
              <a:tabLst>
                <a:tab pos="679450" algn="l"/>
                <a:tab pos="1156335" algn="l"/>
                <a:tab pos="1280160" algn="l"/>
                <a:tab pos="2062480" algn="l"/>
                <a:tab pos="2901315" algn="l"/>
                <a:tab pos="3168015" algn="l"/>
                <a:tab pos="4474845" algn="l"/>
                <a:tab pos="5247005" algn="l"/>
                <a:tab pos="5800090" algn="l"/>
                <a:tab pos="6362700" algn="l"/>
                <a:tab pos="7001509" algn="l"/>
                <a:tab pos="7802245" algn="l"/>
                <a:tab pos="7926070" algn="l"/>
              </a:tabLst>
            </a:pPr>
            <a:r>
              <a:rPr sz="2500" spc="-50" dirty="0" smtClean="0">
                <a:latin typeface="Comic Sans MS" panose="030F0702030302020204" pitchFamily="66" charset="0"/>
                <a:cs typeface="Tahoma"/>
              </a:rPr>
              <a:t> </a:t>
            </a:r>
            <a:r>
              <a:rPr sz="2500" spc="-45" dirty="0" smtClean="0">
                <a:latin typeface="Comic Sans MS" panose="030F0702030302020204" pitchFamily="66" charset="0"/>
                <a:cs typeface="Tahoma"/>
              </a:rPr>
              <a:t> </a:t>
            </a:r>
            <a:r>
              <a:rPr sz="2400" spc="-85" dirty="0">
                <a:latin typeface="Comic Sans MS" panose="030F0702030302020204" pitchFamily="66" charset="0"/>
                <a:cs typeface="Tahoma"/>
              </a:rPr>
              <a:t>V</a:t>
            </a:r>
            <a:r>
              <a:rPr sz="2400" spc="-30" dirty="0">
                <a:latin typeface="Comic Sans MS" panose="030F0702030302020204" pitchFamily="66" charset="0"/>
                <a:cs typeface="Tahoma"/>
              </a:rPr>
              <a:t>o</a:t>
            </a:r>
            <a:r>
              <a:rPr sz="2400" spc="-25" dirty="0">
                <a:latin typeface="Comic Sans MS" panose="030F0702030302020204" pitchFamily="66" charset="0"/>
                <a:cs typeface="Tahoma"/>
              </a:rPr>
              <a:t>l</a:t>
            </a:r>
            <a:r>
              <a:rPr sz="2400" spc="15" dirty="0">
                <a:latin typeface="Comic Sans MS" panose="030F0702030302020204" pitchFamily="66" charset="0"/>
                <a:cs typeface="Tahoma"/>
              </a:rPr>
              <a:t>t</a:t>
            </a:r>
            <a:r>
              <a:rPr sz="2400" spc="10" dirty="0">
                <a:latin typeface="Comic Sans MS" panose="030F0702030302020204" pitchFamily="66" charset="0"/>
                <a:cs typeface="Tahoma"/>
              </a:rPr>
              <a:t>a</a:t>
            </a:r>
            <a:r>
              <a:rPr sz="2400" spc="20" dirty="0">
                <a:latin typeface="Comic Sans MS" panose="030F0702030302020204" pitchFamily="66" charset="0"/>
                <a:cs typeface="Tahoma"/>
              </a:rPr>
              <a:t>g</a:t>
            </a:r>
            <a:r>
              <a:rPr sz="2400" dirty="0">
                <a:latin typeface="Comic Sans MS" panose="030F0702030302020204" pitchFamily="66" charset="0"/>
                <a:cs typeface="Tahoma"/>
              </a:rPr>
              <a:t>e	</a:t>
            </a:r>
            <a:r>
              <a:rPr sz="2400" spc="15" dirty="0" smtClean="0">
                <a:latin typeface="Comic Sans MS" panose="030F0702030302020204" pitchFamily="66" charset="0"/>
                <a:cs typeface="Tahoma"/>
              </a:rPr>
              <a:t>g</a:t>
            </a:r>
            <a:r>
              <a:rPr sz="2400" spc="10" dirty="0" smtClean="0">
                <a:latin typeface="Comic Sans MS" panose="030F0702030302020204" pitchFamily="66" charset="0"/>
                <a:cs typeface="Tahoma"/>
              </a:rPr>
              <a:t>a</a:t>
            </a:r>
            <a:r>
              <a:rPr sz="2400" spc="15" dirty="0" smtClean="0">
                <a:latin typeface="Comic Sans MS" panose="030F0702030302020204" pitchFamily="66" charset="0"/>
                <a:cs typeface="Tahoma"/>
              </a:rPr>
              <a:t>t</a:t>
            </a:r>
            <a:r>
              <a:rPr sz="2400" spc="-70" dirty="0" smtClean="0">
                <a:latin typeface="Comic Sans MS" panose="030F0702030302020204" pitchFamily="66" charset="0"/>
                <a:cs typeface="Tahoma"/>
              </a:rPr>
              <a:t>e</a:t>
            </a:r>
            <a:r>
              <a:rPr sz="2400" dirty="0" smtClean="0">
                <a:latin typeface="Comic Sans MS" panose="030F0702030302020204" pitchFamily="66" charset="0"/>
                <a:cs typeface="Tahoma"/>
              </a:rPr>
              <a:t>d</a:t>
            </a:r>
            <a:r>
              <a:rPr lang="en-US" sz="2400" dirty="0" smtClean="0">
                <a:latin typeface="Comic Sans MS" panose="030F0702030302020204" pitchFamily="66" charset="0"/>
                <a:cs typeface="Tahoma"/>
              </a:rPr>
              <a:t> </a:t>
            </a:r>
            <a:r>
              <a:rPr sz="2400" spc="-25" dirty="0" smtClean="0">
                <a:latin typeface="Comic Sans MS" panose="030F0702030302020204" pitchFamily="66" charset="0"/>
                <a:cs typeface="Tahoma"/>
              </a:rPr>
              <a:t>s</a:t>
            </a:r>
            <a:r>
              <a:rPr sz="2400" spc="-30" dirty="0" smtClean="0">
                <a:latin typeface="Comic Sans MS" panose="030F0702030302020204" pitchFamily="66" charset="0"/>
                <a:cs typeface="Tahoma"/>
              </a:rPr>
              <a:t>o</a:t>
            </a:r>
            <a:r>
              <a:rPr sz="2400" spc="15" dirty="0" smtClean="0">
                <a:latin typeface="Comic Sans MS" panose="030F0702030302020204" pitchFamily="66" charset="0"/>
                <a:cs typeface="Tahoma"/>
              </a:rPr>
              <a:t>d</a:t>
            </a:r>
            <a:r>
              <a:rPr sz="2400" spc="-25" dirty="0" smtClean="0">
                <a:latin typeface="Comic Sans MS" panose="030F0702030302020204" pitchFamily="66" charset="0"/>
                <a:cs typeface="Tahoma"/>
              </a:rPr>
              <a:t>i</a:t>
            </a:r>
            <a:r>
              <a:rPr sz="2400" spc="5" dirty="0" smtClean="0">
                <a:latin typeface="Comic Sans MS" panose="030F0702030302020204" pitchFamily="66" charset="0"/>
                <a:cs typeface="Tahoma"/>
              </a:rPr>
              <a:t>u</a:t>
            </a:r>
            <a:r>
              <a:rPr sz="2400" dirty="0" smtClean="0">
                <a:latin typeface="Comic Sans MS" panose="030F0702030302020204" pitchFamily="66" charset="0"/>
                <a:cs typeface="Tahoma"/>
              </a:rPr>
              <a:t>m</a:t>
            </a:r>
            <a:r>
              <a:rPr lang="en-US" sz="2400" dirty="0" smtClean="0">
                <a:latin typeface="Comic Sans MS" panose="030F0702030302020204" pitchFamily="66" charset="0"/>
                <a:cs typeface="Tahoma"/>
              </a:rPr>
              <a:t> </a:t>
            </a:r>
            <a:r>
              <a:rPr sz="2400" spc="15" dirty="0" smtClean="0">
                <a:latin typeface="Comic Sans MS" panose="030F0702030302020204" pitchFamily="66" charset="0"/>
                <a:cs typeface="Tahoma"/>
              </a:rPr>
              <a:t>c</a:t>
            </a:r>
            <a:r>
              <a:rPr sz="2400" spc="10" dirty="0" smtClean="0">
                <a:latin typeface="Comic Sans MS" panose="030F0702030302020204" pitchFamily="66" charset="0"/>
                <a:cs typeface="Tahoma"/>
              </a:rPr>
              <a:t>hanne</a:t>
            </a:r>
            <a:r>
              <a:rPr sz="2400" spc="-25" dirty="0" smtClean="0">
                <a:latin typeface="Comic Sans MS" panose="030F0702030302020204" pitchFamily="66" charset="0"/>
                <a:cs typeface="Tahoma"/>
              </a:rPr>
              <a:t>l</a:t>
            </a:r>
            <a:r>
              <a:rPr sz="2400" dirty="0" smtClean="0">
                <a:latin typeface="Comic Sans MS" panose="030F0702030302020204" pitchFamily="66" charset="0"/>
                <a:cs typeface="Tahoma"/>
              </a:rPr>
              <a:t>s</a:t>
            </a:r>
            <a:r>
              <a:rPr lang="en-US" sz="2400" spc="360" dirty="0">
                <a:latin typeface="Comic Sans MS" panose="030F0702030302020204" pitchFamily="66" charset="0"/>
                <a:cs typeface="Tahoma"/>
              </a:rPr>
              <a:t> </a:t>
            </a:r>
            <a:r>
              <a:rPr sz="2400" spc="-20" dirty="0" smtClean="0">
                <a:latin typeface="Comic Sans MS" panose="030F0702030302020204" pitchFamily="66" charset="0"/>
                <a:cs typeface="Tahoma"/>
              </a:rPr>
              <a:t>(f</a:t>
            </a:r>
            <a:r>
              <a:rPr sz="2400" spc="10" dirty="0" smtClean="0">
                <a:latin typeface="Comic Sans MS" panose="030F0702030302020204" pitchFamily="66" charset="0"/>
                <a:cs typeface="Tahoma"/>
              </a:rPr>
              <a:t>a</a:t>
            </a:r>
            <a:r>
              <a:rPr sz="2400" spc="-25" dirty="0" smtClean="0">
                <a:latin typeface="Comic Sans MS" panose="030F0702030302020204" pitchFamily="66" charset="0"/>
                <a:cs typeface="Tahoma"/>
              </a:rPr>
              <a:t>s</a:t>
            </a:r>
            <a:r>
              <a:rPr sz="2400" dirty="0" smtClean="0">
                <a:latin typeface="Comic Sans MS" panose="030F0702030302020204" pitchFamily="66" charset="0"/>
                <a:cs typeface="Tahoma"/>
              </a:rPr>
              <a:t>t</a:t>
            </a:r>
            <a:r>
              <a:rPr lang="en-US" sz="2400" dirty="0">
                <a:latin typeface="Comic Sans MS" panose="030F0702030302020204" pitchFamily="66" charset="0"/>
                <a:cs typeface="Tahoma"/>
              </a:rPr>
              <a:t> </a:t>
            </a:r>
            <a:r>
              <a:rPr sz="2400" spc="50" dirty="0" smtClean="0">
                <a:latin typeface="Comic Sans MS" panose="030F0702030302020204" pitchFamily="66" charset="0"/>
                <a:cs typeface="Tahoma"/>
              </a:rPr>
              <a:t>s</a:t>
            </a:r>
            <a:r>
              <a:rPr sz="2400" spc="-30" dirty="0" smtClean="0">
                <a:latin typeface="Comic Sans MS" panose="030F0702030302020204" pitchFamily="66" charset="0"/>
                <a:cs typeface="Tahoma"/>
              </a:rPr>
              <a:t>o</a:t>
            </a:r>
            <a:r>
              <a:rPr sz="2400" spc="20" dirty="0" smtClean="0">
                <a:latin typeface="Comic Sans MS" panose="030F0702030302020204" pitchFamily="66" charset="0"/>
                <a:cs typeface="Tahoma"/>
              </a:rPr>
              <a:t>d</a:t>
            </a:r>
            <a:r>
              <a:rPr sz="2400" spc="-25" dirty="0" smtClean="0">
                <a:latin typeface="Comic Sans MS" panose="030F0702030302020204" pitchFamily="66" charset="0"/>
                <a:cs typeface="Tahoma"/>
              </a:rPr>
              <a:t>i</a:t>
            </a:r>
            <a:r>
              <a:rPr sz="2400" spc="10" dirty="0" smtClean="0">
                <a:latin typeface="Comic Sans MS" panose="030F0702030302020204" pitchFamily="66" charset="0"/>
                <a:cs typeface="Tahoma"/>
              </a:rPr>
              <a:t>u</a:t>
            </a:r>
            <a:r>
              <a:rPr sz="2400" dirty="0" smtClean="0">
                <a:latin typeface="Comic Sans MS" panose="030F0702030302020204" pitchFamily="66" charset="0"/>
                <a:cs typeface="Tahoma"/>
              </a:rPr>
              <a:t>m</a:t>
            </a:r>
            <a:r>
              <a:rPr lang="en-US" sz="2400" dirty="0">
                <a:latin typeface="Comic Sans MS" panose="030F0702030302020204" pitchFamily="66" charset="0"/>
                <a:cs typeface="Tahoma"/>
              </a:rPr>
              <a:t> </a:t>
            </a:r>
            <a:r>
              <a:rPr sz="2400" spc="10" dirty="0" smtClean="0">
                <a:latin typeface="Comic Sans MS" panose="030F0702030302020204" pitchFamily="66" charset="0"/>
                <a:cs typeface="Tahoma"/>
              </a:rPr>
              <a:t>c</a:t>
            </a:r>
            <a:r>
              <a:rPr sz="2400" spc="5" dirty="0" smtClean="0">
                <a:latin typeface="Comic Sans MS" panose="030F0702030302020204" pitchFamily="66" charset="0"/>
                <a:cs typeface="Tahoma"/>
              </a:rPr>
              <a:t>h</a:t>
            </a:r>
            <a:r>
              <a:rPr sz="2400" spc="10" dirty="0" smtClean="0">
                <a:latin typeface="Comic Sans MS" panose="030F0702030302020204" pitchFamily="66" charset="0"/>
                <a:cs typeface="Tahoma"/>
              </a:rPr>
              <a:t>a</a:t>
            </a:r>
            <a:r>
              <a:rPr sz="2400" spc="5" dirty="0" smtClean="0">
                <a:latin typeface="Comic Sans MS" panose="030F0702030302020204" pitchFamily="66" charset="0"/>
                <a:cs typeface="Tahoma"/>
              </a:rPr>
              <a:t>nne</a:t>
            </a:r>
            <a:r>
              <a:rPr sz="2400" spc="-25" dirty="0" smtClean="0">
                <a:latin typeface="Comic Sans MS" panose="030F0702030302020204" pitchFamily="66" charset="0"/>
                <a:cs typeface="Tahoma"/>
              </a:rPr>
              <a:t>ls</a:t>
            </a:r>
            <a:r>
              <a:rPr sz="2400" dirty="0" smtClean="0">
                <a:latin typeface="Comic Sans MS" panose="030F0702030302020204" pitchFamily="66" charset="0"/>
                <a:cs typeface="Tahoma"/>
              </a:rPr>
              <a:t>)</a:t>
            </a:r>
            <a:r>
              <a:rPr lang="en-US" sz="2400" dirty="0" smtClean="0">
                <a:latin typeface="Comic Sans MS" panose="030F0702030302020204" pitchFamily="66" charset="0"/>
                <a:cs typeface="Tahoma"/>
              </a:rPr>
              <a:t> </a:t>
            </a:r>
            <a:r>
              <a:rPr sz="2400" spc="-30" dirty="0" smtClean="0">
                <a:latin typeface="Comic Sans MS" panose="030F0702030302020204" pitchFamily="66" charset="0"/>
                <a:cs typeface="Tahoma"/>
              </a:rPr>
              <a:t>o</a:t>
            </a:r>
            <a:r>
              <a:rPr sz="2400" spc="20" dirty="0" smtClean="0">
                <a:latin typeface="Comic Sans MS" panose="030F0702030302020204" pitchFamily="66" charset="0"/>
                <a:cs typeface="Tahoma"/>
              </a:rPr>
              <a:t>p</a:t>
            </a:r>
            <a:r>
              <a:rPr sz="2400" spc="10" dirty="0" smtClean="0">
                <a:latin typeface="Comic Sans MS" panose="030F0702030302020204" pitchFamily="66" charset="0"/>
                <a:cs typeface="Tahoma"/>
              </a:rPr>
              <a:t>e</a:t>
            </a:r>
            <a:r>
              <a:rPr sz="2400" dirty="0" smtClean="0">
                <a:latin typeface="Comic Sans MS" panose="030F0702030302020204" pitchFamily="66" charset="0"/>
                <a:cs typeface="Tahoma"/>
              </a:rPr>
              <a:t>n </a:t>
            </a:r>
            <a:r>
              <a:rPr sz="2400" spc="10" dirty="0" smtClean="0">
                <a:latin typeface="Comic Sans MS" panose="030F0702030302020204" pitchFamily="66" charset="0"/>
                <a:cs typeface="Tahoma"/>
              </a:rPr>
              <a:t>an</a:t>
            </a:r>
            <a:r>
              <a:rPr sz="2400" dirty="0" smtClean="0">
                <a:latin typeface="Comic Sans MS" panose="030F0702030302020204" pitchFamily="66" charset="0"/>
                <a:cs typeface="Tahoma"/>
              </a:rPr>
              <a:t>d</a:t>
            </a:r>
            <a:r>
              <a:rPr lang="en-US" sz="2400" dirty="0">
                <a:latin typeface="Comic Sans MS" panose="030F0702030302020204" pitchFamily="66" charset="0"/>
                <a:cs typeface="Tahoma"/>
              </a:rPr>
              <a:t> </a:t>
            </a:r>
            <a:r>
              <a:rPr sz="2400" spc="15" dirty="0" smtClean="0">
                <a:latin typeface="Comic Sans MS" panose="030F0702030302020204" pitchFamily="66" charset="0"/>
                <a:cs typeface="Tahoma"/>
              </a:rPr>
              <a:t>c</a:t>
            </a:r>
            <a:r>
              <a:rPr sz="2400" spc="10" dirty="0" smtClean="0">
                <a:latin typeface="Comic Sans MS" panose="030F0702030302020204" pitchFamily="66" charset="0"/>
                <a:cs typeface="Tahoma"/>
              </a:rPr>
              <a:t>e</a:t>
            </a:r>
            <a:r>
              <a:rPr sz="2400" spc="-25" dirty="0" smtClean="0">
                <a:latin typeface="Comic Sans MS" panose="030F0702030302020204" pitchFamily="66" charset="0"/>
                <a:cs typeface="Tahoma"/>
              </a:rPr>
              <a:t>l</a:t>
            </a:r>
            <a:r>
              <a:rPr sz="2400" dirty="0" smtClean="0">
                <a:latin typeface="Comic Sans MS" panose="030F0702030302020204" pitchFamily="66" charset="0"/>
                <a:cs typeface="Tahoma"/>
              </a:rPr>
              <a:t>l</a:t>
            </a:r>
            <a:r>
              <a:rPr lang="en-US" sz="2400" dirty="0">
                <a:latin typeface="Comic Sans MS" panose="030F0702030302020204" pitchFamily="66" charset="0"/>
                <a:cs typeface="Tahoma"/>
              </a:rPr>
              <a:t> </a:t>
            </a:r>
            <a:r>
              <a:rPr sz="2400" spc="20" dirty="0" smtClean="0">
                <a:latin typeface="Comic Sans MS" panose="030F0702030302020204" pitchFamily="66" charset="0"/>
                <a:cs typeface="Tahoma"/>
              </a:rPr>
              <a:t>d</a:t>
            </a:r>
            <a:r>
              <a:rPr sz="2400" spc="10" dirty="0" smtClean="0">
                <a:latin typeface="Comic Sans MS" panose="030F0702030302020204" pitchFamily="66" charset="0"/>
                <a:cs typeface="Tahoma"/>
              </a:rPr>
              <a:t>e</a:t>
            </a:r>
            <a:r>
              <a:rPr sz="2400" spc="20" dirty="0" smtClean="0">
                <a:latin typeface="Comic Sans MS" panose="030F0702030302020204" pitchFamily="66" charset="0"/>
                <a:cs typeface="Tahoma"/>
              </a:rPr>
              <a:t>p</a:t>
            </a:r>
            <a:r>
              <a:rPr sz="2400" spc="-30" dirty="0" smtClean="0">
                <a:latin typeface="Comic Sans MS" panose="030F0702030302020204" pitchFamily="66" charset="0"/>
                <a:cs typeface="Tahoma"/>
              </a:rPr>
              <a:t>o</a:t>
            </a:r>
            <a:r>
              <a:rPr sz="2400" spc="-25" dirty="0" smtClean="0">
                <a:latin typeface="Comic Sans MS" panose="030F0702030302020204" pitchFamily="66" charset="0"/>
                <a:cs typeface="Tahoma"/>
              </a:rPr>
              <a:t>l</a:t>
            </a:r>
            <a:r>
              <a:rPr sz="2400" spc="10" dirty="0" smtClean="0">
                <a:latin typeface="Comic Sans MS" panose="030F0702030302020204" pitchFamily="66" charset="0"/>
                <a:cs typeface="Tahoma"/>
              </a:rPr>
              <a:t>a</a:t>
            </a:r>
            <a:r>
              <a:rPr sz="2400" spc="35" dirty="0" smtClean="0">
                <a:latin typeface="Comic Sans MS" panose="030F0702030302020204" pitchFamily="66" charset="0"/>
                <a:cs typeface="Tahoma"/>
              </a:rPr>
              <a:t>r</a:t>
            </a:r>
            <a:r>
              <a:rPr sz="2400" spc="-25" dirty="0" smtClean="0">
                <a:latin typeface="Comic Sans MS" panose="030F0702030302020204" pitchFamily="66" charset="0"/>
                <a:cs typeface="Tahoma"/>
              </a:rPr>
              <a:t>i</a:t>
            </a:r>
            <a:r>
              <a:rPr sz="2400" spc="-20" dirty="0" smtClean="0">
                <a:latin typeface="Comic Sans MS" panose="030F0702030302020204" pitchFamily="66" charset="0"/>
                <a:cs typeface="Tahoma"/>
              </a:rPr>
              <a:t>z</a:t>
            </a:r>
            <a:r>
              <a:rPr sz="2400" spc="-65" dirty="0" smtClean="0">
                <a:latin typeface="Comic Sans MS" panose="030F0702030302020204" pitchFamily="66" charset="0"/>
                <a:cs typeface="Tahoma"/>
              </a:rPr>
              <a:t>e</a:t>
            </a:r>
            <a:r>
              <a:rPr sz="2400" dirty="0" smtClean="0">
                <a:latin typeface="Comic Sans MS" panose="030F0702030302020204" pitchFamily="66" charset="0"/>
                <a:cs typeface="Tahoma"/>
              </a:rPr>
              <a:t>.</a:t>
            </a:r>
            <a:r>
              <a:rPr lang="en-US" sz="2400" dirty="0" smtClean="0">
                <a:latin typeface="Comic Sans MS" panose="030F0702030302020204" pitchFamily="66" charset="0"/>
                <a:cs typeface="Tahoma"/>
              </a:rPr>
              <a:t> </a:t>
            </a:r>
          </a:p>
          <a:p>
            <a:pPr marL="12700" marR="5080">
              <a:lnSpc>
                <a:spcPct val="99700"/>
              </a:lnSpc>
              <a:spcBef>
                <a:spcPts val="140"/>
              </a:spcBef>
              <a:tabLst>
                <a:tab pos="679450" algn="l"/>
                <a:tab pos="1156335" algn="l"/>
                <a:tab pos="1280160" algn="l"/>
                <a:tab pos="2062480" algn="l"/>
                <a:tab pos="2901315" algn="l"/>
                <a:tab pos="3168015" algn="l"/>
                <a:tab pos="4474845" algn="l"/>
                <a:tab pos="5247005" algn="l"/>
                <a:tab pos="5800090" algn="l"/>
                <a:tab pos="6362700" algn="l"/>
                <a:tab pos="7001509" algn="l"/>
                <a:tab pos="7802245" algn="l"/>
                <a:tab pos="7926070" algn="l"/>
              </a:tabLst>
            </a:pPr>
            <a:r>
              <a:rPr sz="2400" spc="20" dirty="0" smtClean="0">
                <a:latin typeface="Comic Sans MS" panose="030F0702030302020204" pitchFamily="66" charset="0"/>
                <a:cs typeface="Tahoma"/>
              </a:rPr>
              <a:t>M</a:t>
            </a:r>
            <a:r>
              <a:rPr sz="2400" spc="10" dirty="0" smtClean="0">
                <a:latin typeface="Comic Sans MS" panose="030F0702030302020204" pitchFamily="66" charset="0"/>
                <a:cs typeface="Tahoma"/>
              </a:rPr>
              <a:t>e</a:t>
            </a:r>
            <a:r>
              <a:rPr sz="2400" spc="-65" dirty="0" smtClean="0">
                <a:latin typeface="Comic Sans MS" panose="030F0702030302020204" pitchFamily="66" charset="0"/>
                <a:cs typeface="Tahoma"/>
              </a:rPr>
              <a:t>m</a:t>
            </a:r>
            <a:r>
              <a:rPr sz="2400" spc="20" dirty="0" smtClean="0">
                <a:latin typeface="Comic Sans MS" panose="030F0702030302020204" pitchFamily="66" charset="0"/>
                <a:cs typeface="Tahoma"/>
              </a:rPr>
              <a:t>b</a:t>
            </a:r>
            <a:r>
              <a:rPr sz="2400" spc="-40" dirty="0" smtClean="0">
                <a:latin typeface="Comic Sans MS" panose="030F0702030302020204" pitchFamily="66" charset="0"/>
                <a:cs typeface="Tahoma"/>
              </a:rPr>
              <a:t>r</a:t>
            </a:r>
            <a:r>
              <a:rPr sz="2400" spc="10" dirty="0" smtClean="0">
                <a:latin typeface="Comic Sans MS" panose="030F0702030302020204" pitchFamily="66" charset="0"/>
                <a:cs typeface="Tahoma"/>
              </a:rPr>
              <a:t>an</a:t>
            </a:r>
            <a:r>
              <a:rPr sz="2400" dirty="0" smtClean="0">
                <a:latin typeface="Comic Sans MS" panose="030F0702030302020204" pitchFamily="66" charset="0"/>
                <a:cs typeface="Tahoma"/>
              </a:rPr>
              <a:t>e</a:t>
            </a:r>
            <a:r>
              <a:rPr lang="en-US" sz="2400" dirty="0">
                <a:latin typeface="Comic Sans MS" panose="030F0702030302020204" pitchFamily="66" charset="0"/>
                <a:cs typeface="Tahoma"/>
              </a:rPr>
              <a:t> </a:t>
            </a:r>
            <a:r>
              <a:rPr sz="2400" spc="15" dirty="0" smtClean="0">
                <a:latin typeface="Comic Sans MS" panose="030F0702030302020204" pitchFamily="66" charset="0"/>
                <a:cs typeface="Tahoma"/>
              </a:rPr>
              <a:t>p</a:t>
            </a:r>
            <a:r>
              <a:rPr sz="2400" spc="-30" dirty="0" smtClean="0">
                <a:latin typeface="Comic Sans MS" panose="030F0702030302020204" pitchFamily="66" charset="0"/>
                <a:cs typeface="Tahoma"/>
              </a:rPr>
              <a:t>o</a:t>
            </a:r>
            <a:r>
              <a:rPr sz="2400" spc="15" dirty="0" smtClean="0">
                <a:latin typeface="Comic Sans MS" panose="030F0702030302020204" pitchFamily="66" charset="0"/>
                <a:cs typeface="Tahoma"/>
              </a:rPr>
              <a:t>t</a:t>
            </a:r>
            <a:r>
              <a:rPr sz="2400" spc="5" dirty="0" smtClean="0">
                <a:latin typeface="Comic Sans MS" panose="030F0702030302020204" pitchFamily="66" charset="0"/>
                <a:cs typeface="Tahoma"/>
              </a:rPr>
              <a:t>e</a:t>
            </a:r>
            <a:r>
              <a:rPr sz="2400" spc="-65" dirty="0" smtClean="0">
                <a:latin typeface="Comic Sans MS" panose="030F0702030302020204" pitchFamily="66" charset="0"/>
                <a:cs typeface="Tahoma"/>
              </a:rPr>
              <a:t>n</a:t>
            </a:r>
            <a:r>
              <a:rPr sz="2400" spc="15" dirty="0" smtClean="0">
                <a:latin typeface="Comic Sans MS" panose="030F0702030302020204" pitchFamily="66" charset="0"/>
                <a:cs typeface="Tahoma"/>
              </a:rPr>
              <a:t>t</a:t>
            </a:r>
            <a:r>
              <a:rPr sz="2400" spc="-25" dirty="0" smtClean="0">
                <a:latin typeface="Comic Sans MS" panose="030F0702030302020204" pitchFamily="66" charset="0"/>
                <a:cs typeface="Tahoma"/>
              </a:rPr>
              <a:t>i</a:t>
            </a:r>
            <a:r>
              <a:rPr sz="2400" spc="10" dirty="0" smtClean="0">
                <a:latin typeface="Comic Sans MS" panose="030F0702030302020204" pitchFamily="66" charset="0"/>
                <a:cs typeface="Tahoma"/>
              </a:rPr>
              <a:t>a</a:t>
            </a:r>
            <a:r>
              <a:rPr sz="2400" dirty="0" smtClean="0">
                <a:latin typeface="Comic Sans MS" panose="030F0702030302020204" pitchFamily="66" charset="0"/>
                <a:cs typeface="Tahoma"/>
              </a:rPr>
              <a:t>l</a:t>
            </a:r>
            <a:r>
              <a:rPr sz="2400" dirty="0">
                <a:latin typeface="Comic Sans MS" panose="030F0702030302020204" pitchFamily="66" charset="0"/>
                <a:cs typeface="Tahoma"/>
              </a:rPr>
              <a:t>	</a:t>
            </a:r>
            <a:r>
              <a:rPr sz="2400" spc="30" dirty="0" smtClean="0">
                <a:latin typeface="Comic Sans MS" panose="030F0702030302020204" pitchFamily="66" charset="0"/>
                <a:cs typeface="Tahoma"/>
              </a:rPr>
              <a:t>r</a:t>
            </a:r>
            <a:r>
              <a:rPr sz="2400" spc="5" dirty="0" smtClean="0">
                <a:latin typeface="Comic Sans MS" panose="030F0702030302020204" pitchFamily="66" charset="0"/>
                <a:cs typeface="Tahoma"/>
              </a:rPr>
              <a:t>e</a:t>
            </a:r>
            <a:r>
              <a:rPr sz="2400" spc="10" dirty="0" smtClean="0">
                <a:latin typeface="Comic Sans MS" panose="030F0702030302020204" pitchFamily="66" charset="0"/>
                <a:cs typeface="Tahoma"/>
              </a:rPr>
              <a:t>a</a:t>
            </a:r>
            <a:r>
              <a:rPr sz="2400" spc="-60" dirty="0" smtClean="0">
                <a:latin typeface="Comic Sans MS" panose="030F0702030302020204" pitchFamily="66" charset="0"/>
                <a:cs typeface="Tahoma"/>
              </a:rPr>
              <a:t>c</a:t>
            </a:r>
            <a:r>
              <a:rPr sz="2400" spc="5" dirty="0" smtClean="0">
                <a:latin typeface="Comic Sans MS" panose="030F0702030302020204" pitchFamily="66" charset="0"/>
                <a:cs typeface="Tahoma"/>
              </a:rPr>
              <a:t>he</a:t>
            </a:r>
            <a:r>
              <a:rPr sz="2400" dirty="0" smtClean="0">
                <a:latin typeface="Comic Sans MS" panose="030F0702030302020204" pitchFamily="66" charset="0"/>
                <a:cs typeface="Tahoma"/>
              </a:rPr>
              <a:t>s</a:t>
            </a:r>
            <a:r>
              <a:rPr lang="en-US" sz="2400" dirty="0" smtClean="0">
                <a:latin typeface="Comic Sans MS" panose="030F0702030302020204" pitchFamily="66" charset="0"/>
                <a:cs typeface="Tahoma"/>
              </a:rPr>
              <a:t> </a:t>
            </a:r>
            <a:r>
              <a:rPr sz="2400" spc="10" dirty="0" smtClean="0">
                <a:latin typeface="Comic Sans MS" panose="030F0702030302020204" pitchFamily="66" charset="0"/>
                <a:cs typeface="Tahoma"/>
              </a:rPr>
              <a:t>a</a:t>
            </a:r>
            <a:r>
              <a:rPr sz="2400" spc="15" dirty="0" smtClean="0">
                <a:latin typeface="Comic Sans MS" panose="030F0702030302020204" pitchFamily="66" charset="0"/>
                <a:cs typeface="Tahoma"/>
              </a:rPr>
              <a:t>b</a:t>
            </a:r>
            <a:r>
              <a:rPr sz="2400" spc="-30" dirty="0" smtClean="0">
                <a:latin typeface="Comic Sans MS" panose="030F0702030302020204" pitchFamily="66" charset="0"/>
                <a:cs typeface="Tahoma"/>
              </a:rPr>
              <a:t>o</a:t>
            </a:r>
            <a:r>
              <a:rPr sz="2400" spc="5" dirty="0" smtClean="0">
                <a:latin typeface="Comic Sans MS" panose="030F0702030302020204" pitchFamily="66" charset="0"/>
                <a:cs typeface="Tahoma"/>
              </a:rPr>
              <a:t>u</a:t>
            </a:r>
            <a:r>
              <a:rPr sz="2400" dirty="0" smtClean="0">
                <a:latin typeface="Comic Sans MS" panose="030F0702030302020204" pitchFamily="66" charset="0"/>
                <a:cs typeface="Tahoma"/>
              </a:rPr>
              <a:t>t</a:t>
            </a:r>
            <a:r>
              <a:rPr lang="en-US" sz="2400" dirty="0">
                <a:latin typeface="Comic Sans MS" panose="030F0702030302020204" pitchFamily="66" charset="0"/>
                <a:cs typeface="Tahoma"/>
              </a:rPr>
              <a:t> </a:t>
            </a:r>
            <a:r>
              <a:rPr sz="2400" spc="-25" dirty="0" smtClean="0">
                <a:latin typeface="Comic Sans MS" panose="030F0702030302020204" pitchFamily="66" charset="0"/>
                <a:cs typeface="Tahoma"/>
              </a:rPr>
              <a:t>+</a:t>
            </a:r>
            <a:r>
              <a:rPr sz="2400" spc="-40" dirty="0" smtClean="0">
                <a:latin typeface="Comic Sans MS" panose="030F0702030302020204" pitchFamily="66" charset="0"/>
                <a:cs typeface="Tahoma"/>
              </a:rPr>
              <a:t>20  </a:t>
            </a:r>
            <a:r>
              <a:rPr sz="2400" spc="-15" dirty="0">
                <a:latin typeface="Comic Sans MS" panose="030F0702030302020204" pitchFamily="66" charset="0"/>
                <a:cs typeface="Tahoma"/>
              </a:rPr>
              <a:t>millivolts</a:t>
            </a:r>
            <a:r>
              <a:rPr sz="2400" spc="130" dirty="0">
                <a:latin typeface="Comic Sans MS" panose="030F0702030302020204" pitchFamily="66" charset="0"/>
                <a:cs typeface="Tahoma"/>
              </a:rPr>
              <a:t> </a:t>
            </a:r>
            <a:r>
              <a:rPr sz="2400" dirty="0">
                <a:latin typeface="Comic Sans MS" panose="030F0702030302020204" pitchFamily="66" charset="0"/>
                <a:cs typeface="Tahoma"/>
              </a:rPr>
              <a:t>before</a:t>
            </a:r>
            <a:r>
              <a:rPr sz="2400" spc="-60" dirty="0">
                <a:latin typeface="Comic Sans MS" panose="030F0702030302020204" pitchFamily="66" charset="0"/>
                <a:cs typeface="Tahoma"/>
              </a:rPr>
              <a:t> </a:t>
            </a:r>
            <a:r>
              <a:rPr sz="2400" spc="10" dirty="0">
                <a:latin typeface="Comic Sans MS" panose="030F0702030302020204" pitchFamily="66" charset="0"/>
                <a:cs typeface="Tahoma"/>
              </a:rPr>
              <a:t>the</a:t>
            </a:r>
            <a:r>
              <a:rPr sz="2400" spc="-60" dirty="0">
                <a:latin typeface="Comic Sans MS" panose="030F0702030302020204" pitchFamily="66" charset="0"/>
                <a:cs typeface="Tahoma"/>
              </a:rPr>
              <a:t> </a:t>
            </a:r>
            <a:r>
              <a:rPr sz="2400" spc="-10" dirty="0">
                <a:latin typeface="Comic Sans MS" panose="030F0702030302020204" pitchFamily="66" charset="0"/>
                <a:cs typeface="Tahoma"/>
              </a:rPr>
              <a:t>sodium</a:t>
            </a:r>
            <a:r>
              <a:rPr sz="2400" spc="10" dirty="0">
                <a:latin typeface="Comic Sans MS" panose="030F0702030302020204" pitchFamily="66" charset="0"/>
                <a:cs typeface="Tahoma"/>
              </a:rPr>
              <a:t> </a:t>
            </a:r>
            <a:r>
              <a:rPr sz="2400" dirty="0">
                <a:latin typeface="Comic Sans MS" panose="030F0702030302020204" pitchFamily="66" charset="0"/>
                <a:cs typeface="Tahoma"/>
              </a:rPr>
              <a:t>channels</a:t>
            </a:r>
            <a:r>
              <a:rPr sz="2400" spc="-10" dirty="0">
                <a:latin typeface="Comic Sans MS" panose="030F0702030302020204" pitchFamily="66" charset="0"/>
                <a:cs typeface="Tahoma"/>
              </a:rPr>
              <a:t> close.</a:t>
            </a:r>
            <a:endParaRPr sz="2400" dirty="0">
              <a:latin typeface="Comic Sans MS" panose="030F0702030302020204" pitchFamily="66" charset="0"/>
              <a:cs typeface="Tahoma"/>
            </a:endParaRPr>
          </a:p>
          <a:p>
            <a:pPr marL="39370">
              <a:lnSpc>
                <a:spcPts val="2865"/>
              </a:lnSpc>
              <a:spcBef>
                <a:spcPts val="1415"/>
              </a:spcBef>
            </a:pPr>
            <a:r>
              <a:rPr sz="2800" b="1" i="1" spc="5" dirty="0">
                <a:solidFill>
                  <a:schemeClr val="accent1"/>
                </a:solidFill>
                <a:latin typeface="Comic Sans MS" panose="030F0702030302020204" pitchFamily="66" charset="0"/>
                <a:cs typeface="Calibri"/>
              </a:rPr>
              <a:t>Phase</a:t>
            </a:r>
            <a:r>
              <a:rPr sz="2800" b="1" i="1" spc="-75" dirty="0">
                <a:solidFill>
                  <a:schemeClr val="accent1"/>
                </a:solidFill>
                <a:latin typeface="Comic Sans MS" panose="030F0702030302020204" pitchFamily="66" charset="0"/>
                <a:cs typeface="Calibri"/>
              </a:rPr>
              <a:t> </a:t>
            </a:r>
            <a:r>
              <a:rPr sz="2800" b="1" i="1" dirty="0">
                <a:solidFill>
                  <a:schemeClr val="accent1"/>
                </a:solidFill>
                <a:latin typeface="Comic Sans MS" panose="030F0702030302020204" pitchFamily="66" charset="0"/>
                <a:cs typeface="Calibri"/>
              </a:rPr>
              <a:t>1</a:t>
            </a:r>
            <a:r>
              <a:rPr sz="2800" b="1" i="1" spc="-30" dirty="0">
                <a:solidFill>
                  <a:schemeClr val="accent1"/>
                </a:solidFill>
                <a:latin typeface="Comic Sans MS" panose="030F0702030302020204" pitchFamily="66" charset="0"/>
                <a:cs typeface="Calibri"/>
              </a:rPr>
              <a:t> </a:t>
            </a:r>
            <a:r>
              <a:rPr sz="2800" b="1" dirty="0">
                <a:solidFill>
                  <a:schemeClr val="accent1">
                    <a:lumMod val="40000"/>
                    <a:lumOff val="60000"/>
                  </a:schemeClr>
                </a:solidFill>
                <a:latin typeface="Comic Sans MS" panose="030F0702030302020204" pitchFamily="66" charset="0"/>
                <a:cs typeface="Calibri"/>
              </a:rPr>
              <a:t>(initial</a:t>
            </a:r>
            <a:r>
              <a:rPr sz="2800" b="1" spc="-5" dirty="0">
                <a:solidFill>
                  <a:schemeClr val="accent1">
                    <a:lumMod val="40000"/>
                    <a:lumOff val="60000"/>
                  </a:schemeClr>
                </a:solidFill>
                <a:latin typeface="Comic Sans MS" panose="030F0702030302020204" pitchFamily="66" charset="0"/>
                <a:cs typeface="Calibri"/>
              </a:rPr>
              <a:t> </a:t>
            </a:r>
            <a:r>
              <a:rPr sz="2800" b="1" dirty="0">
                <a:solidFill>
                  <a:schemeClr val="accent1">
                    <a:lumMod val="40000"/>
                    <a:lumOff val="60000"/>
                  </a:schemeClr>
                </a:solidFill>
                <a:latin typeface="Comic Sans MS" panose="030F0702030302020204" pitchFamily="66" charset="0"/>
                <a:cs typeface="Calibri"/>
              </a:rPr>
              <a:t>repolarization</a:t>
            </a:r>
            <a:r>
              <a:rPr sz="2800" b="1" dirty="0" smtClean="0">
                <a:solidFill>
                  <a:schemeClr val="accent1">
                    <a:lumMod val="40000"/>
                    <a:lumOff val="60000"/>
                  </a:schemeClr>
                </a:solidFill>
                <a:latin typeface="Comic Sans MS" panose="030F0702030302020204" pitchFamily="66" charset="0"/>
                <a:cs typeface="Calibri"/>
              </a:rPr>
              <a:t>)</a:t>
            </a:r>
            <a:r>
              <a:rPr lang="en-US" sz="2800" b="1" dirty="0" smtClean="0">
                <a:solidFill>
                  <a:schemeClr val="accent1">
                    <a:lumMod val="40000"/>
                    <a:lumOff val="60000"/>
                  </a:schemeClr>
                </a:solidFill>
                <a:latin typeface="Comic Sans MS" panose="030F0702030302020204" pitchFamily="66" charset="0"/>
                <a:cs typeface="Calibri"/>
              </a:rPr>
              <a:t>:</a:t>
            </a:r>
            <a:r>
              <a:rPr sz="2800" b="1" spc="-75" dirty="0" smtClean="0">
                <a:solidFill>
                  <a:schemeClr val="accent1">
                    <a:lumMod val="40000"/>
                    <a:lumOff val="60000"/>
                  </a:schemeClr>
                </a:solidFill>
                <a:latin typeface="Comic Sans MS" panose="030F0702030302020204" pitchFamily="66" charset="0"/>
                <a:cs typeface="Calibri"/>
              </a:rPr>
              <a:t> </a:t>
            </a:r>
            <a:r>
              <a:rPr sz="2400" i="1" spc="-15" dirty="0">
                <a:latin typeface="Comic Sans MS" panose="030F0702030302020204" pitchFamily="66" charset="0"/>
                <a:cs typeface="Calibri"/>
              </a:rPr>
              <a:t>fast</a:t>
            </a:r>
            <a:r>
              <a:rPr sz="2400" i="1" spc="-80" dirty="0">
                <a:latin typeface="Comic Sans MS" panose="030F0702030302020204" pitchFamily="66" charset="0"/>
                <a:cs typeface="Calibri"/>
              </a:rPr>
              <a:t> </a:t>
            </a:r>
            <a:r>
              <a:rPr sz="2400" i="1" spc="-30" dirty="0">
                <a:latin typeface="Comic Sans MS" panose="030F0702030302020204" pitchFamily="66" charset="0"/>
                <a:cs typeface="Calibri"/>
              </a:rPr>
              <a:t>sodium</a:t>
            </a:r>
            <a:r>
              <a:rPr sz="2400" i="1" spc="185" dirty="0">
                <a:latin typeface="Comic Sans MS" panose="030F0702030302020204" pitchFamily="66" charset="0"/>
                <a:cs typeface="Calibri"/>
              </a:rPr>
              <a:t> </a:t>
            </a:r>
            <a:r>
              <a:rPr sz="2400" i="1" spc="-30" dirty="0" smtClean="0">
                <a:latin typeface="Comic Sans MS" panose="030F0702030302020204" pitchFamily="66" charset="0"/>
                <a:cs typeface="Calibri"/>
              </a:rPr>
              <a:t>channels</a:t>
            </a:r>
            <a:r>
              <a:rPr lang="en-US" sz="2400" dirty="0">
                <a:latin typeface="Comic Sans MS" panose="030F0702030302020204" pitchFamily="66" charset="0"/>
                <a:cs typeface="Calibri"/>
              </a:rPr>
              <a:t> </a:t>
            </a:r>
            <a:r>
              <a:rPr sz="2400" i="1" spc="-25" dirty="0" smtClean="0">
                <a:latin typeface="Comic Sans MS" panose="030F0702030302020204" pitchFamily="66" charset="0"/>
                <a:cs typeface="Calibri"/>
              </a:rPr>
              <a:t>close</a:t>
            </a:r>
            <a:r>
              <a:rPr sz="2400" spc="-25" dirty="0" smtClean="0">
                <a:latin typeface="Comic Sans MS" panose="030F0702030302020204" pitchFamily="66" charset="0"/>
                <a:cs typeface="Calibri"/>
              </a:rPr>
              <a:t>.</a:t>
            </a:r>
            <a:endParaRPr lang="en-US" sz="2400" spc="-25" dirty="0" smtClean="0">
              <a:latin typeface="Comic Sans MS" panose="030F0702030302020204" pitchFamily="66" charset="0"/>
              <a:cs typeface="Calibri"/>
            </a:endParaRPr>
          </a:p>
          <a:p>
            <a:pPr marL="39370">
              <a:lnSpc>
                <a:spcPts val="2865"/>
              </a:lnSpc>
              <a:spcBef>
                <a:spcPts val="1415"/>
              </a:spcBef>
            </a:pPr>
            <a:r>
              <a:rPr sz="2400" spc="120" dirty="0" smtClean="0">
                <a:latin typeface="Comic Sans MS" panose="030F0702030302020204" pitchFamily="66" charset="0"/>
                <a:cs typeface="Calibri"/>
              </a:rPr>
              <a:t> </a:t>
            </a:r>
            <a:r>
              <a:rPr sz="2400" spc="-10" dirty="0">
                <a:latin typeface="Comic Sans MS" panose="030F0702030302020204" pitchFamily="66" charset="0"/>
                <a:cs typeface="Calibri"/>
              </a:rPr>
              <a:t>Cell</a:t>
            </a:r>
            <a:r>
              <a:rPr sz="2400" spc="25" dirty="0">
                <a:latin typeface="Comic Sans MS" panose="030F0702030302020204" pitchFamily="66" charset="0"/>
                <a:cs typeface="Calibri"/>
              </a:rPr>
              <a:t> </a:t>
            </a:r>
            <a:r>
              <a:rPr sz="2400" dirty="0">
                <a:latin typeface="Comic Sans MS" panose="030F0702030302020204" pitchFamily="66" charset="0"/>
                <a:cs typeface="Calibri"/>
              </a:rPr>
              <a:t>begins</a:t>
            </a:r>
            <a:r>
              <a:rPr sz="2400" spc="15" dirty="0">
                <a:latin typeface="Comic Sans MS" panose="030F0702030302020204" pitchFamily="66" charset="0"/>
                <a:cs typeface="Calibri"/>
              </a:rPr>
              <a:t> </a:t>
            </a:r>
            <a:r>
              <a:rPr sz="2400" spc="5" dirty="0">
                <a:latin typeface="Comic Sans MS" panose="030F0702030302020204" pitchFamily="66" charset="0"/>
                <a:cs typeface="Calibri"/>
              </a:rPr>
              <a:t>to</a:t>
            </a:r>
            <a:r>
              <a:rPr sz="2400" spc="-90" dirty="0">
                <a:latin typeface="Comic Sans MS" panose="030F0702030302020204" pitchFamily="66" charset="0"/>
                <a:cs typeface="Calibri"/>
              </a:rPr>
              <a:t> </a:t>
            </a:r>
            <a:r>
              <a:rPr sz="2400" spc="-15" dirty="0">
                <a:latin typeface="Comic Sans MS" panose="030F0702030302020204" pitchFamily="66" charset="0"/>
                <a:cs typeface="Calibri"/>
              </a:rPr>
              <a:t>repolarize,</a:t>
            </a:r>
            <a:r>
              <a:rPr sz="2400" spc="65" dirty="0">
                <a:latin typeface="Comic Sans MS" panose="030F0702030302020204" pitchFamily="66" charset="0"/>
                <a:cs typeface="Calibri"/>
              </a:rPr>
              <a:t> </a:t>
            </a:r>
            <a:r>
              <a:rPr sz="2400" spc="-5" dirty="0">
                <a:latin typeface="Comic Sans MS" panose="030F0702030302020204" pitchFamily="66" charset="0"/>
                <a:cs typeface="Calibri"/>
              </a:rPr>
              <a:t>and</a:t>
            </a:r>
            <a:r>
              <a:rPr sz="2400" spc="-10" dirty="0">
                <a:latin typeface="Comic Sans MS" panose="030F0702030302020204" pitchFamily="66" charset="0"/>
                <a:cs typeface="Calibri"/>
              </a:rPr>
              <a:t> </a:t>
            </a:r>
            <a:r>
              <a:rPr sz="2400" spc="5" dirty="0">
                <a:latin typeface="Comic Sans MS" panose="030F0702030302020204" pitchFamily="66" charset="0"/>
                <a:cs typeface="Calibri"/>
              </a:rPr>
              <a:t>potassium</a:t>
            </a:r>
            <a:r>
              <a:rPr sz="2400" spc="-140" dirty="0">
                <a:latin typeface="Comic Sans MS" panose="030F0702030302020204" pitchFamily="66" charset="0"/>
                <a:cs typeface="Calibri"/>
              </a:rPr>
              <a:t> </a:t>
            </a:r>
            <a:r>
              <a:rPr sz="2400" spc="-5" dirty="0">
                <a:latin typeface="Comic Sans MS" panose="030F0702030302020204" pitchFamily="66" charset="0"/>
                <a:cs typeface="Calibri"/>
              </a:rPr>
              <a:t>ions</a:t>
            </a:r>
            <a:r>
              <a:rPr sz="2400" spc="15" dirty="0">
                <a:latin typeface="Comic Sans MS" panose="030F0702030302020204" pitchFamily="66" charset="0"/>
                <a:cs typeface="Calibri"/>
              </a:rPr>
              <a:t> </a:t>
            </a:r>
            <a:r>
              <a:rPr sz="2400" spc="-30" dirty="0">
                <a:latin typeface="Comic Sans MS" panose="030F0702030302020204" pitchFamily="66" charset="0"/>
                <a:cs typeface="Calibri"/>
              </a:rPr>
              <a:t>leave</a:t>
            </a:r>
            <a:r>
              <a:rPr sz="2400" spc="60" dirty="0">
                <a:latin typeface="Comic Sans MS" panose="030F0702030302020204" pitchFamily="66" charset="0"/>
                <a:cs typeface="Calibri"/>
              </a:rPr>
              <a:t> </a:t>
            </a:r>
            <a:r>
              <a:rPr sz="2400" spc="10" dirty="0">
                <a:latin typeface="Comic Sans MS" panose="030F0702030302020204" pitchFamily="66" charset="0"/>
                <a:cs typeface="Calibri"/>
              </a:rPr>
              <a:t>the</a:t>
            </a:r>
            <a:r>
              <a:rPr sz="2400" spc="-10" dirty="0">
                <a:latin typeface="Comic Sans MS" panose="030F0702030302020204" pitchFamily="66" charset="0"/>
                <a:cs typeface="Calibri"/>
              </a:rPr>
              <a:t> </a:t>
            </a:r>
            <a:r>
              <a:rPr sz="2400" dirty="0" smtClean="0">
                <a:latin typeface="Comic Sans MS" panose="030F0702030302020204" pitchFamily="66" charset="0"/>
                <a:cs typeface="Calibri"/>
              </a:rPr>
              <a:t>cell</a:t>
            </a:r>
            <a:r>
              <a:rPr lang="en-US" sz="2400" dirty="0" smtClean="0">
                <a:latin typeface="Comic Sans MS" panose="030F0702030302020204" pitchFamily="66" charset="0"/>
                <a:cs typeface="Calibri"/>
              </a:rPr>
              <a:t> </a:t>
            </a:r>
            <a:r>
              <a:rPr sz="2400" spc="-10" dirty="0" smtClean="0">
                <a:latin typeface="Comic Sans MS" panose="030F0702030302020204" pitchFamily="66" charset="0"/>
                <a:cs typeface="Calibri"/>
              </a:rPr>
              <a:t>through</a:t>
            </a:r>
            <a:r>
              <a:rPr sz="2400" spc="-20" dirty="0" smtClean="0">
                <a:latin typeface="Comic Sans MS" panose="030F0702030302020204" pitchFamily="66" charset="0"/>
                <a:cs typeface="Calibri"/>
              </a:rPr>
              <a:t> </a:t>
            </a:r>
            <a:r>
              <a:rPr sz="2400" spc="5" dirty="0">
                <a:latin typeface="Comic Sans MS" panose="030F0702030302020204" pitchFamily="66" charset="0"/>
                <a:cs typeface="Calibri"/>
              </a:rPr>
              <a:t>open</a:t>
            </a:r>
            <a:r>
              <a:rPr sz="2400" spc="-85" dirty="0">
                <a:latin typeface="Comic Sans MS" panose="030F0702030302020204" pitchFamily="66" charset="0"/>
                <a:cs typeface="Calibri"/>
              </a:rPr>
              <a:t> </a:t>
            </a:r>
            <a:r>
              <a:rPr sz="2400" spc="5" dirty="0">
                <a:latin typeface="Comic Sans MS" panose="030F0702030302020204" pitchFamily="66" charset="0"/>
                <a:cs typeface="Calibri"/>
              </a:rPr>
              <a:t>potassium</a:t>
            </a:r>
            <a:r>
              <a:rPr sz="2400" spc="-75" dirty="0">
                <a:latin typeface="Comic Sans MS" panose="030F0702030302020204" pitchFamily="66" charset="0"/>
                <a:cs typeface="Calibri"/>
              </a:rPr>
              <a:t> </a:t>
            </a:r>
            <a:r>
              <a:rPr sz="2400" spc="5" dirty="0">
                <a:latin typeface="Comic Sans MS" panose="030F0702030302020204" pitchFamily="66" charset="0"/>
                <a:cs typeface="Calibri"/>
              </a:rPr>
              <a:t>channels.</a:t>
            </a:r>
            <a:endParaRPr sz="2400" dirty="0">
              <a:latin typeface="Comic Sans MS" panose="030F0702030302020204" pitchFamily="66" charset="0"/>
              <a:cs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1115" rIns="0" bIns="0" rtlCol="0">
            <a:spAutoFit/>
          </a:bodyPr>
          <a:lstStyle/>
          <a:p>
            <a:pPr marL="12700" marR="5080">
              <a:lnSpc>
                <a:spcPts val="3829"/>
              </a:lnSpc>
              <a:spcBef>
                <a:spcPts val="245"/>
              </a:spcBef>
            </a:pPr>
            <a:r>
              <a:rPr spc="15"/>
              <a:t>ACTION</a:t>
            </a:r>
            <a:r>
              <a:rPr spc="-145"/>
              <a:t> </a:t>
            </a:r>
            <a:r>
              <a:rPr spc="15"/>
              <a:t>POTENTIAL</a:t>
            </a:r>
            <a:r>
              <a:rPr spc="-130"/>
              <a:t> </a:t>
            </a:r>
            <a:r>
              <a:rPr spc="20"/>
              <a:t>IN</a:t>
            </a:r>
            <a:r>
              <a:rPr spc="-75"/>
              <a:t> </a:t>
            </a:r>
            <a:r>
              <a:rPr spc="10"/>
              <a:t>THE </a:t>
            </a:r>
            <a:r>
              <a:rPr spc="-785"/>
              <a:t> </a:t>
            </a:r>
            <a:r>
              <a:rPr spc="15"/>
              <a:t>CARDIAC</a:t>
            </a:r>
            <a:r>
              <a:rPr spc="-140"/>
              <a:t> </a:t>
            </a:r>
            <a:r>
              <a:rPr spc="25"/>
              <a:t>MUSCLE</a:t>
            </a:r>
          </a:p>
        </p:txBody>
      </p:sp>
      <p:sp>
        <p:nvSpPr>
          <p:cNvPr id="3" name="object 3"/>
          <p:cNvSpPr txBox="1"/>
          <p:nvPr/>
        </p:nvSpPr>
        <p:spPr>
          <a:xfrm>
            <a:off x="641350" y="2005901"/>
            <a:ext cx="7816215" cy="3885679"/>
          </a:xfrm>
          <a:prstGeom prst="rect">
            <a:avLst/>
          </a:prstGeom>
        </p:spPr>
        <p:txBody>
          <a:bodyPr vert="horz" wrap="square" lIns="0" tIns="2794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marR="1552575">
              <a:lnSpc>
                <a:spcPts val="2850"/>
              </a:lnSpc>
              <a:spcBef>
                <a:spcPts val="220"/>
              </a:spcBef>
            </a:pPr>
            <a:r>
              <a:rPr sz="2400" b="1" i="1" spc="5" dirty="0">
                <a:solidFill>
                  <a:schemeClr val="accent1">
                    <a:lumMod val="60000"/>
                    <a:lumOff val="40000"/>
                  </a:schemeClr>
                </a:solidFill>
                <a:latin typeface="Calibri"/>
                <a:cs typeface="Calibri"/>
              </a:rPr>
              <a:t>Phase</a:t>
            </a:r>
            <a:r>
              <a:rPr sz="2400" b="1" i="1" spc="-80" dirty="0">
                <a:solidFill>
                  <a:schemeClr val="accent1">
                    <a:lumMod val="60000"/>
                    <a:lumOff val="40000"/>
                  </a:schemeClr>
                </a:solidFill>
                <a:latin typeface="Calibri"/>
                <a:cs typeface="Calibri"/>
              </a:rPr>
              <a:t> </a:t>
            </a:r>
            <a:r>
              <a:rPr sz="2400" b="1" i="1" dirty="0">
                <a:solidFill>
                  <a:schemeClr val="accent1">
                    <a:lumMod val="60000"/>
                    <a:lumOff val="40000"/>
                  </a:schemeClr>
                </a:solidFill>
                <a:latin typeface="Calibri"/>
                <a:cs typeface="Calibri"/>
              </a:rPr>
              <a:t>2</a:t>
            </a:r>
            <a:r>
              <a:rPr sz="2400" b="1" i="1" spc="-35" dirty="0">
                <a:solidFill>
                  <a:schemeClr val="accent1">
                    <a:lumMod val="60000"/>
                    <a:lumOff val="40000"/>
                  </a:schemeClr>
                </a:solidFill>
                <a:latin typeface="Calibri"/>
                <a:cs typeface="Calibri"/>
              </a:rPr>
              <a:t> </a:t>
            </a:r>
            <a:r>
              <a:rPr sz="2400" b="1" i="1" spc="5" dirty="0">
                <a:solidFill>
                  <a:schemeClr val="accent1">
                    <a:lumMod val="60000"/>
                    <a:lumOff val="40000"/>
                  </a:schemeClr>
                </a:solidFill>
                <a:latin typeface="Calibri"/>
                <a:cs typeface="Calibri"/>
              </a:rPr>
              <a:t>(Plateau),</a:t>
            </a:r>
            <a:r>
              <a:rPr sz="2400" b="1" i="1" spc="-40" dirty="0">
                <a:solidFill>
                  <a:schemeClr val="accent1">
                    <a:lumMod val="60000"/>
                    <a:lumOff val="40000"/>
                  </a:schemeClr>
                </a:solidFill>
                <a:latin typeface="Calibri"/>
                <a:cs typeface="Calibri"/>
              </a:rPr>
              <a:t> </a:t>
            </a:r>
            <a:r>
              <a:rPr sz="2400" i="1" spc="-30" dirty="0">
                <a:latin typeface="Calibri"/>
                <a:cs typeface="Calibri"/>
              </a:rPr>
              <a:t>calcium</a:t>
            </a:r>
            <a:r>
              <a:rPr sz="2400" i="1" spc="175" dirty="0">
                <a:latin typeface="Calibri"/>
                <a:cs typeface="Calibri"/>
              </a:rPr>
              <a:t> </a:t>
            </a:r>
            <a:r>
              <a:rPr sz="2400" i="1" spc="-30" dirty="0">
                <a:latin typeface="Calibri"/>
                <a:cs typeface="Calibri"/>
              </a:rPr>
              <a:t>channels</a:t>
            </a:r>
            <a:r>
              <a:rPr sz="2400" i="1" spc="170" dirty="0">
                <a:latin typeface="Calibri"/>
                <a:cs typeface="Calibri"/>
              </a:rPr>
              <a:t> </a:t>
            </a:r>
            <a:r>
              <a:rPr sz="2400" i="1" spc="-25" dirty="0">
                <a:latin typeface="Calibri"/>
                <a:cs typeface="Calibri"/>
              </a:rPr>
              <a:t>open</a:t>
            </a:r>
            <a:r>
              <a:rPr sz="2400" i="1" spc="85" dirty="0">
                <a:latin typeface="Calibri"/>
                <a:cs typeface="Calibri"/>
              </a:rPr>
              <a:t> </a:t>
            </a:r>
            <a:r>
              <a:rPr sz="2400" i="1" spc="-30" dirty="0">
                <a:latin typeface="Calibri"/>
                <a:cs typeface="Calibri"/>
              </a:rPr>
              <a:t>and</a:t>
            </a:r>
            <a:r>
              <a:rPr sz="2400" i="1" spc="90" dirty="0">
                <a:latin typeface="Calibri"/>
                <a:cs typeface="Calibri"/>
              </a:rPr>
              <a:t> </a:t>
            </a:r>
            <a:r>
              <a:rPr sz="2400" i="1" spc="-20" dirty="0">
                <a:latin typeface="Calibri"/>
                <a:cs typeface="Calibri"/>
              </a:rPr>
              <a:t>fast </a:t>
            </a:r>
            <a:r>
              <a:rPr sz="2400" i="1" spc="-530" dirty="0">
                <a:latin typeface="Calibri"/>
                <a:cs typeface="Calibri"/>
              </a:rPr>
              <a:t> </a:t>
            </a:r>
            <a:r>
              <a:rPr sz="2400" i="1" spc="-25" dirty="0">
                <a:latin typeface="Calibri"/>
                <a:cs typeface="Calibri"/>
              </a:rPr>
              <a:t>potassium</a:t>
            </a:r>
            <a:r>
              <a:rPr sz="2400" i="1" spc="180" dirty="0">
                <a:latin typeface="Calibri"/>
                <a:cs typeface="Calibri"/>
              </a:rPr>
              <a:t> </a:t>
            </a:r>
            <a:r>
              <a:rPr sz="2400" i="1" spc="-30" dirty="0">
                <a:latin typeface="Calibri"/>
                <a:cs typeface="Calibri"/>
              </a:rPr>
              <a:t>channels</a:t>
            </a:r>
            <a:r>
              <a:rPr sz="2400" i="1" spc="254" dirty="0">
                <a:latin typeface="Calibri"/>
                <a:cs typeface="Calibri"/>
              </a:rPr>
              <a:t> </a:t>
            </a:r>
            <a:r>
              <a:rPr sz="2400" i="1" spc="-30" dirty="0">
                <a:latin typeface="Calibri"/>
                <a:cs typeface="Calibri"/>
              </a:rPr>
              <a:t>close</a:t>
            </a:r>
            <a:r>
              <a:rPr sz="2400" spc="-30" dirty="0">
                <a:latin typeface="Calibri"/>
                <a:cs typeface="Calibri"/>
              </a:rPr>
              <a:t>.</a:t>
            </a:r>
            <a:r>
              <a:rPr sz="2400" spc="125" dirty="0">
                <a:latin typeface="Calibri"/>
                <a:cs typeface="Calibri"/>
              </a:rPr>
              <a:t> </a:t>
            </a:r>
            <a:r>
              <a:rPr sz="2400" spc="-10" dirty="0">
                <a:latin typeface="Calibri"/>
                <a:cs typeface="Calibri"/>
              </a:rPr>
              <a:t>Initial</a:t>
            </a:r>
            <a:r>
              <a:rPr sz="2400" spc="40" dirty="0">
                <a:latin typeface="Calibri"/>
                <a:cs typeface="Calibri"/>
              </a:rPr>
              <a:t> </a:t>
            </a:r>
            <a:r>
              <a:rPr sz="2400" spc="-15" dirty="0">
                <a:latin typeface="Calibri"/>
                <a:cs typeface="Calibri"/>
              </a:rPr>
              <a:t>repolarization</a:t>
            </a:r>
            <a:endParaRPr sz="2400" dirty="0">
              <a:latin typeface="Calibri"/>
              <a:cs typeface="Calibri"/>
            </a:endParaRPr>
          </a:p>
          <a:p>
            <a:pPr marL="38100">
              <a:lnSpc>
                <a:spcPts val="2845"/>
              </a:lnSpc>
            </a:pPr>
            <a:r>
              <a:rPr sz="2400" dirty="0">
                <a:latin typeface="Calibri"/>
                <a:cs typeface="Calibri"/>
              </a:rPr>
              <a:t>Occurs.</a:t>
            </a:r>
            <a:r>
              <a:rPr sz="2400" spc="-100" dirty="0">
                <a:latin typeface="Calibri"/>
                <a:cs typeface="Calibri"/>
              </a:rPr>
              <a:t> </a:t>
            </a:r>
            <a:r>
              <a:rPr sz="2400" dirty="0">
                <a:latin typeface="Calibri"/>
                <a:cs typeface="Calibri"/>
              </a:rPr>
              <a:t>Potassium</a:t>
            </a:r>
            <a:r>
              <a:rPr sz="2400" spc="-140" dirty="0">
                <a:latin typeface="Calibri"/>
                <a:cs typeface="Calibri"/>
              </a:rPr>
              <a:t> </a:t>
            </a:r>
            <a:r>
              <a:rPr sz="2400" spc="-10" dirty="0">
                <a:latin typeface="Calibri"/>
                <a:cs typeface="Calibri"/>
              </a:rPr>
              <a:t>ion</a:t>
            </a:r>
            <a:r>
              <a:rPr sz="2400" spc="65" dirty="0">
                <a:latin typeface="Calibri"/>
                <a:cs typeface="Calibri"/>
              </a:rPr>
              <a:t> </a:t>
            </a:r>
            <a:r>
              <a:rPr sz="2400" dirty="0">
                <a:latin typeface="Calibri"/>
                <a:cs typeface="Calibri"/>
              </a:rPr>
              <a:t>efflux</a:t>
            </a:r>
            <a:r>
              <a:rPr sz="2400" spc="-85" dirty="0">
                <a:latin typeface="Calibri"/>
                <a:cs typeface="Calibri"/>
              </a:rPr>
              <a:t> </a:t>
            </a:r>
            <a:r>
              <a:rPr sz="2400" spc="-5" dirty="0">
                <a:latin typeface="Calibri"/>
                <a:cs typeface="Calibri"/>
              </a:rPr>
              <a:t>and </a:t>
            </a:r>
            <a:r>
              <a:rPr sz="2400" dirty="0">
                <a:latin typeface="Calibri"/>
                <a:cs typeface="Calibri"/>
              </a:rPr>
              <a:t>increased</a:t>
            </a:r>
            <a:r>
              <a:rPr sz="2400" spc="-75" dirty="0">
                <a:latin typeface="Calibri"/>
                <a:cs typeface="Calibri"/>
              </a:rPr>
              <a:t> </a:t>
            </a:r>
            <a:r>
              <a:rPr sz="2400" dirty="0">
                <a:latin typeface="Calibri"/>
                <a:cs typeface="Calibri"/>
              </a:rPr>
              <a:t>calcium</a:t>
            </a:r>
            <a:r>
              <a:rPr sz="2400" spc="-60" dirty="0">
                <a:latin typeface="Calibri"/>
                <a:cs typeface="Calibri"/>
              </a:rPr>
              <a:t> </a:t>
            </a:r>
            <a:r>
              <a:rPr sz="2400" spc="-10" dirty="0">
                <a:latin typeface="Calibri"/>
                <a:cs typeface="Calibri"/>
              </a:rPr>
              <a:t>ion</a:t>
            </a:r>
            <a:r>
              <a:rPr sz="2400" spc="65" dirty="0">
                <a:latin typeface="Calibri"/>
                <a:cs typeface="Calibri"/>
              </a:rPr>
              <a:t> </a:t>
            </a:r>
            <a:r>
              <a:rPr sz="2400" spc="-5" dirty="0">
                <a:latin typeface="Calibri"/>
                <a:cs typeface="Calibri"/>
              </a:rPr>
              <a:t>influx</a:t>
            </a:r>
            <a:endParaRPr sz="2400" dirty="0">
              <a:latin typeface="Calibri"/>
              <a:cs typeface="Calibri"/>
            </a:endParaRPr>
          </a:p>
          <a:p>
            <a:pPr marL="38100">
              <a:lnSpc>
                <a:spcPct val="100000"/>
              </a:lnSpc>
              <a:spcBef>
                <a:spcPts val="50"/>
              </a:spcBef>
            </a:pPr>
            <a:r>
              <a:rPr sz="2400" spc="5" dirty="0">
                <a:latin typeface="Calibri"/>
                <a:cs typeface="Calibri"/>
              </a:rPr>
              <a:t>causes</a:t>
            </a:r>
            <a:r>
              <a:rPr sz="2400" spc="-60" dirty="0">
                <a:latin typeface="Calibri"/>
                <a:cs typeface="Calibri"/>
              </a:rPr>
              <a:t> </a:t>
            </a:r>
            <a:r>
              <a:rPr sz="2400" spc="5" dirty="0">
                <a:latin typeface="Calibri"/>
                <a:cs typeface="Calibri"/>
              </a:rPr>
              <a:t>the</a:t>
            </a:r>
            <a:r>
              <a:rPr sz="2400" spc="-90" dirty="0">
                <a:latin typeface="Calibri"/>
                <a:cs typeface="Calibri"/>
              </a:rPr>
              <a:t> </a:t>
            </a:r>
            <a:r>
              <a:rPr sz="2400" dirty="0">
                <a:latin typeface="Calibri"/>
                <a:cs typeface="Calibri"/>
              </a:rPr>
              <a:t>action</a:t>
            </a:r>
            <a:r>
              <a:rPr sz="2400" spc="-10" dirty="0">
                <a:latin typeface="Calibri"/>
                <a:cs typeface="Calibri"/>
              </a:rPr>
              <a:t> </a:t>
            </a:r>
            <a:r>
              <a:rPr sz="2400" dirty="0">
                <a:latin typeface="Calibri"/>
                <a:cs typeface="Calibri"/>
              </a:rPr>
              <a:t>potential</a:t>
            </a:r>
            <a:r>
              <a:rPr sz="2400" spc="-120" dirty="0">
                <a:latin typeface="Calibri"/>
                <a:cs typeface="Calibri"/>
              </a:rPr>
              <a:t> </a:t>
            </a:r>
            <a:r>
              <a:rPr sz="2400" spc="5" dirty="0">
                <a:latin typeface="Calibri"/>
                <a:cs typeface="Calibri"/>
              </a:rPr>
              <a:t>to</a:t>
            </a:r>
            <a:r>
              <a:rPr sz="2400" spc="-15" dirty="0">
                <a:latin typeface="Calibri"/>
                <a:cs typeface="Calibri"/>
              </a:rPr>
              <a:t> </a:t>
            </a:r>
            <a:r>
              <a:rPr sz="2400" spc="-5" dirty="0">
                <a:latin typeface="Calibri"/>
                <a:cs typeface="Calibri"/>
              </a:rPr>
              <a:t>plateau.</a:t>
            </a:r>
            <a:endParaRPr sz="2400" dirty="0">
              <a:latin typeface="Calibri"/>
              <a:cs typeface="Calibri"/>
            </a:endParaRPr>
          </a:p>
          <a:p>
            <a:pPr marL="12700">
              <a:lnSpc>
                <a:spcPts val="2870"/>
              </a:lnSpc>
              <a:spcBef>
                <a:spcPts val="1015"/>
              </a:spcBef>
            </a:pPr>
            <a:r>
              <a:rPr sz="2400" b="1" i="1" spc="5" dirty="0">
                <a:solidFill>
                  <a:schemeClr val="accent1">
                    <a:lumMod val="60000"/>
                    <a:lumOff val="40000"/>
                  </a:schemeClr>
                </a:solidFill>
                <a:latin typeface="Calibri"/>
                <a:cs typeface="Calibri"/>
              </a:rPr>
              <a:t>Phase</a:t>
            </a:r>
            <a:r>
              <a:rPr sz="2400" b="1" i="1" spc="-80" dirty="0">
                <a:solidFill>
                  <a:schemeClr val="accent1">
                    <a:lumMod val="60000"/>
                    <a:lumOff val="40000"/>
                  </a:schemeClr>
                </a:solidFill>
                <a:latin typeface="Calibri"/>
                <a:cs typeface="Calibri"/>
              </a:rPr>
              <a:t> </a:t>
            </a:r>
            <a:r>
              <a:rPr sz="2400" b="1" i="1" dirty="0">
                <a:solidFill>
                  <a:schemeClr val="accent1">
                    <a:lumMod val="60000"/>
                    <a:lumOff val="40000"/>
                  </a:schemeClr>
                </a:solidFill>
                <a:latin typeface="Calibri"/>
                <a:cs typeface="Calibri"/>
              </a:rPr>
              <a:t>3</a:t>
            </a:r>
            <a:r>
              <a:rPr sz="2400" b="1" i="1" spc="-35" dirty="0">
                <a:solidFill>
                  <a:schemeClr val="accent1">
                    <a:lumMod val="60000"/>
                    <a:lumOff val="40000"/>
                  </a:schemeClr>
                </a:solidFill>
                <a:latin typeface="Calibri"/>
                <a:cs typeface="Calibri"/>
              </a:rPr>
              <a:t> </a:t>
            </a:r>
            <a:r>
              <a:rPr sz="2400" b="1" i="1" dirty="0">
                <a:solidFill>
                  <a:schemeClr val="accent1">
                    <a:lumMod val="60000"/>
                    <a:lumOff val="40000"/>
                  </a:schemeClr>
                </a:solidFill>
                <a:latin typeface="Calibri"/>
                <a:cs typeface="Calibri"/>
              </a:rPr>
              <a:t>(rapid</a:t>
            </a:r>
            <a:r>
              <a:rPr sz="2400" b="1" i="1" spc="-10" dirty="0">
                <a:solidFill>
                  <a:schemeClr val="accent1">
                    <a:lumMod val="60000"/>
                    <a:lumOff val="40000"/>
                  </a:schemeClr>
                </a:solidFill>
                <a:latin typeface="Calibri"/>
                <a:cs typeface="Calibri"/>
              </a:rPr>
              <a:t> </a:t>
            </a:r>
            <a:r>
              <a:rPr sz="2400" b="1" i="1" dirty="0">
                <a:solidFill>
                  <a:schemeClr val="accent1">
                    <a:lumMod val="60000"/>
                    <a:lumOff val="40000"/>
                  </a:schemeClr>
                </a:solidFill>
                <a:latin typeface="Calibri"/>
                <a:cs typeface="Calibri"/>
              </a:rPr>
              <a:t>repolarization),</a:t>
            </a:r>
            <a:r>
              <a:rPr sz="2400" b="1" i="1" spc="-90" dirty="0">
                <a:solidFill>
                  <a:schemeClr val="accent1">
                    <a:lumMod val="60000"/>
                    <a:lumOff val="40000"/>
                  </a:schemeClr>
                </a:solidFill>
                <a:latin typeface="Calibri"/>
                <a:cs typeface="Calibri"/>
              </a:rPr>
              <a:t> </a:t>
            </a:r>
            <a:r>
              <a:rPr sz="2400" i="1" spc="-30" dirty="0">
                <a:latin typeface="Calibri"/>
                <a:cs typeface="Calibri"/>
              </a:rPr>
              <a:t>calcium</a:t>
            </a:r>
            <a:r>
              <a:rPr sz="2400" i="1" spc="180" dirty="0">
                <a:latin typeface="Calibri"/>
                <a:cs typeface="Calibri"/>
              </a:rPr>
              <a:t> </a:t>
            </a:r>
            <a:r>
              <a:rPr sz="2400" i="1" spc="-30" dirty="0">
                <a:latin typeface="Calibri"/>
                <a:cs typeface="Calibri"/>
              </a:rPr>
              <a:t>channels</a:t>
            </a:r>
            <a:r>
              <a:rPr sz="2400" i="1" spc="170" dirty="0">
                <a:latin typeface="Calibri"/>
                <a:cs typeface="Calibri"/>
              </a:rPr>
              <a:t> </a:t>
            </a:r>
            <a:r>
              <a:rPr sz="2400" i="1" spc="-25" dirty="0">
                <a:latin typeface="Calibri"/>
                <a:cs typeface="Calibri"/>
              </a:rPr>
              <a:t>close</a:t>
            </a:r>
            <a:endParaRPr sz="2400" dirty="0">
              <a:latin typeface="Calibri"/>
              <a:cs typeface="Calibri"/>
            </a:endParaRPr>
          </a:p>
          <a:p>
            <a:pPr marL="12700">
              <a:lnSpc>
                <a:spcPts val="2870"/>
              </a:lnSpc>
            </a:pPr>
            <a:r>
              <a:rPr sz="2400" i="1" spc="-25" dirty="0">
                <a:latin typeface="Calibri"/>
                <a:cs typeface="Calibri"/>
              </a:rPr>
              <a:t>and</a:t>
            </a:r>
            <a:r>
              <a:rPr sz="2400" i="1" spc="95" dirty="0">
                <a:latin typeface="Calibri"/>
                <a:cs typeface="Calibri"/>
              </a:rPr>
              <a:t> </a:t>
            </a:r>
            <a:r>
              <a:rPr sz="2400" i="1" spc="-25" dirty="0">
                <a:latin typeface="Calibri"/>
                <a:cs typeface="Calibri"/>
              </a:rPr>
              <a:t>slow</a:t>
            </a:r>
            <a:r>
              <a:rPr sz="2400" i="1" spc="60" dirty="0">
                <a:latin typeface="Calibri"/>
                <a:cs typeface="Calibri"/>
              </a:rPr>
              <a:t> </a:t>
            </a:r>
            <a:r>
              <a:rPr sz="2400" i="1" spc="-25" dirty="0">
                <a:latin typeface="Calibri"/>
                <a:cs typeface="Calibri"/>
              </a:rPr>
              <a:t>potassium</a:t>
            </a:r>
            <a:r>
              <a:rPr sz="2400" i="1" spc="185" dirty="0">
                <a:latin typeface="Calibri"/>
                <a:cs typeface="Calibri"/>
              </a:rPr>
              <a:t> </a:t>
            </a:r>
            <a:r>
              <a:rPr sz="2400" i="1" spc="-30" dirty="0">
                <a:latin typeface="Calibri"/>
                <a:cs typeface="Calibri"/>
              </a:rPr>
              <a:t>channels</a:t>
            </a:r>
            <a:r>
              <a:rPr sz="2400" i="1" spc="245" dirty="0">
                <a:latin typeface="Calibri"/>
                <a:cs typeface="Calibri"/>
              </a:rPr>
              <a:t> </a:t>
            </a:r>
            <a:r>
              <a:rPr sz="2400" i="1" spc="-30" dirty="0">
                <a:latin typeface="Calibri"/>
                <a:cs typeface="Calibri"/>
              </a:rPr>
              <a:t>open</a:t>
            </a:r>
            <a:r>
              <a:rPr sz="2400" spc="-30" dirty="0">
                <a:latin typeface="Calibri"/>
                <a:cs typeface="Calibri"/>
              </a:rPr>
              <a:t>.</a:t>
            </a:r>
            <a:r>
              <a:rPr sz="2400" spc="120" dirty="0">
                <a:latin typeface="Calibri"/>
                <a:cs typeface="Calibri"/>
              </a:rPr>
              <a:t> </a:t>
            </a:r>
            <a:r>
              <a:rPr sz="2400" spc="10" dirty="0">
                <a:latin typeface="Calibri"/>
                <a:cs typeface="Calibri"/>
              </a:rPr>
              <a:t>The</a:t>
            </a:r>
            <a:r>
              <a:rPr sz="2400" spc="-85" dirty="0">
                <a:latin typeface="Calibri"/>
                <a:cs typeface="Calibri"/>
              </a:rPr>
              <a:t> </a:t>
            </a:r>
            <a:r>
              <a:rPr sz="2400" spc="5" dirty="0">
                <a:latin typeface="Calibri"/>
                <a:cs typeface="Calibri"/>
              </a:rPr>
              <a:t>closure</a:t>
            </a:r>
            <a:r>
              <a:rPr sz="2400" spc="-80" dirty="0">
                <a:latin typeface="Calibri"/>
                <a:cs typeface="Calibri"/>
              </a:rPr>
              <a:t> </a:t>
            </a:r>
            <a:r>
              <a:rPr sz="2400" dirty="0">
                <a:latin typeface="Calibri"/>
                <a:cs typeface="Calibri"/>
              </a:rPr>
              <a:t>of</a:t>
            </a:r>
            <a:r>
              <a:rPr sz="2400" spc="-5" dirty="0">
                <a:latin typeface="Calibri"/>
                <a:cs typeface="Calibri"/>
              </a:rPr>
              <a:t> calcium</a:t>
            </a:r>
            <a:endParaRPr sz="2400" dirty="0">
              <a:latin typeface="Calibri"/>
              <a:cs typeface="Calibri"/>
            </a:endParaRPr>
          </a:p>
          <a:p>
            <a:pPr marL="12700">
              <a:lnSpc>
                <a:spcPts val="2865"/>
              </a:lnSpc>
              <a:spcBef>
                <a:spcPts val="45"/>
              </a:spcBef>
            </a:pPr>
            <a:r>
              <a:rPr sz="2400" spc="-10" dirty="0">
                <a:latin typeface="Calibri"/>
                <a:cs typeface="Calibri"/>
              </a:rPr>
              <a:t>ion</a:t>
            </a:r>
            <a:r>
              <a:rPr sz="2400" spc="-5" dirty="0">
                <a:latin typeface="Calibri"/>
                <a:cs typeface="Calibri"/>
              </a:rPr>
              <a:t> </a:t>
            </a:r>
            <a:r>
              <a:rPr sz="2400" dirty="0">
                <a:latin typeface="Calibri"/>
                <a:cs typeface="Calibri"/>
              </a:rPr>
              <a:t>channels</a:t>
            </a:r>
            <a:r>
              <a:rPr sz="2400" spc="-55" dirty="0">
                <a:latin typeface="Calibri"/>
                <a:cs typeface="Calibri"/>
              </a:rPr>
              <a:t> </a:t>
            </a:r>
            <a:r>
              <a:rPr sz="2400" spc="-5" dirty="0">
                <a:latin typeface="Calibri"/>
                <a:cs typeface="Calibri"/>
              </a:rPr>
              <a:t>and</a:t>
            </a:r>
            <a:r>
              <a:rPr sz="2400" spc="65" dirty="0">
                <a:latin typeface="Calibri"/>
                <a:cs typeface="Calibri"/>
              </a:rPr>
              <a:t> </a:t>
            </a:r>
            <a:r>
              <a:rPr sz="2400" dirty="0">
                <a:latin typeface="Calibri"/>
                <a:cs typeface="Calibri"/>
              </a:rPr>
              <a:t>increased</a:t>
            </a:r>
            <a:r>
              <a:rPr sz="2400" spc="-70" dirty="0">
                <a:latin typeface="Calibri"/>
                <a:cs typeface="Calibri"/>
              </a:rPr>
              <a:t> </a:t>
            </a:r>
            <a:r>
              <a:rPr sz="2400" spc="5" dirty="0">
                <a:latin typeface="Calibri"/>
                <a:cs typeface="Calibri"/>
              </a:rPr>
              <a:t>potassium</a:t>
            </a:r>
            <a:r>
              <a:rPr sz="2400" spc="-135" dirty="0">
                <a:latin typeface="Calibri"/>
                <a:cs typeface="Calibri"/>
              </a:rPr>
              <a:t> </a:t>
            </a:r>
            <a:r>
              <a:rPr sz="2400" spc="-10" dirty="0">
                <a:latin typeface="Calibri"/>
                <a:cs typeface="Calibri"/>
              </a:rPr>
              <a:t>ion</a:t>
            </a:r>
            <a:r>
              <a:rPr sz="2400" spc="-5" dirty="0">
                <a:latin typeface="Calibri"/>
                <a:cs typeface="Calibri"/>
              </a:rPr>
              <a:t> </a:t>
            </a:r>
            <a:r>
              <a:rPr sz="2400" spc="-20" dirty="0">
                <a:latin typeface="Calibri"/>
                <a:cs typeface="Calibri"/>
              </a:rPr>
              <a:t>permeability,</a:t>
            </a:r>
            <a:endParaRPr sz="2400" dirty="0">
              <a:latin typeface="Calibri"/>
              <a:cs typeface="Calibri"/>
            </a:endParaRPr>
          </a:p>
          <a:p>
            <a:pPr marL="12700">
              <a:lnSpc>
                <a:spcPts val="2865"/>
              </a:lnSpc>
            </a:pPr>
            <a:r>
              <a:rPr sz="2400" dirty="0">
                <a:latin typeface="Calibri"/>
                <a:cs typeface="Calibri"/>
              </a:rPr>
              <a:t>permitting</a:t>
            </a:r>
            <a:r>
              <a:rPr sz="2400" spc="-95" dirty="0">
                <a:latin typeface="Calibri"/>
                <a:cs typeface="Calibri"/>
              </a:rPr>
              <a:t> </a:t>
            </a:r>
            <a:r>
              <a:rPr sz="2400" spc="5" dirty="0">
                <a:latin typeface="Calibri"/>
                <a:cs typeface="Calibri"/>
              </a:rPr>
              <a:t>potassium</a:t>
            </a:r>
            <a:r>
              <a:rPr sz="2400" spc="-140" dirty="0">
                <a:latin typeface="Calibri"/>
                <a:cs typeface="Calibri"/>
              </a:rPr>
              <a:t> </a:t>
            </a:r>
            <a:r>
              <a:rPr sz="2400" spc="-5" dirty="0">
                <a:latin typeface="Calibri"/>
                <a:cs typeface="Calibri"/>
              </a:rPr>
              <a:t>ions</a:t>
            </a:r>
            <a:r>
              <a:rPr sz="2400" spc="15" dirty="0">
                <a:latin typeface="Calibri"/>
                <a:cs typeface="Calibri"/>
              </a:rPr>
              <a:t> </a:t>
            </a:r>
            <a:r>
              <a:rPr sz="2400" spc="5" dirty="0">
                <a:latin typeface="Calibri"/>
                <a:cs typeface="Calibri"/>
              </a:rPr>
              <a:t>to</a:t>
            </a:r>
            <a:r>
              <a:rPr sz="2400" spc="-80" dirty="0">
                <a:latin typeface="Calibri"/>
                <a:cs typeface="Calibri"/>
              </a:rPr>
              <a:t> </a:t>
            </a:r>
            <a:r>
              <a:rPr sz="2400" spc="-25" dirty="0">
                <a:latin typeface="Calibri"/>
                <a:cs typeface="Calibri"/>
              </a:rPr>
              <a:t>rapidly</a:t>
            </a:r>
            <a:r>
              <a:rPr sz="2400" spc="95" dirty="0">
                <a:latin typeface="Calibri"/>
                <a:cs typeface="Calibri"/>
              </a:rPr>
              <a:t> </a:t>
            </a:r>
            <a:r>
              <a:rPr sz="2400" spc="-5" dirty="0">
                <a:latin typeface="Calibri"/>
                <a:cs typeface="Calibri"/>
              </a:rPr>
              <a:t>exit</a:t>
            </a:r>
            <a:r>
              <a:rPr sz="2400" spc="5" dirty="0">
                <a:latin typeface="Calibri"/>
                <a:cs typeface="Calibri"/>
              </a:rPr>
              <a:t> the</a:t>
            </a:r>
            <a:r>
              <a:rPr sz="2400" spc="-85" dirty="0">
                <a:latin typeface="Calibri"/>
                <a:cs typeface="Calibri"/>
              </a:rPr>
              <a:t> </a:t>
            </a:r>
            <a:r>
              <a:rPr sz="2400" dirty="0">
                <a:latin typeface="Calibri"/>
                <a:cs typeface="Calibri"/>
              </a:rPr>
              <a:t>cell</a:t>
            </a:r>
          </a:p>
          <a:p>
            <a:pPr marL="12700">
              <a:lnSpc>
                <a:spcPts val="2870"/>
              </a:lnSpc>
              <a:spcBef>
                <a:spcPts val="50"/>
              </a:spcBef>
            </a:pPr>
            <a:r>
              <a:rPr sz="2400" b="1" i="1" spc="5" dirty="0">
                <a:solidFill>
                  <a:schemeClr val="accent1">
                    <a:lumMod val="60000"/>
                    <a:lumOff val="40000"/>
                  </a:schemeClr>
                </a:solidFill>
                <a:latin typeface="Calibri"/>
                <a:cs typeface="Calibri"/>
              </a:rPr>
              <a:t>Phase</a:t>
            </a:r>
            <a:r>
              <a:rPr sz="2400" b="1" i="1" spc="-75" dirty="0">
                <a:solidFill>
                  <a:schemeClr val="accent1">
                    <a:lumMod val="60000"/>
                    <a:lumOff val="40000"/>
                  </a:schemeClr>
                </a:solidFill>
                <a:latin typeface="Calibri"/>
                <a:cs typeface="Calibri"/>
              </a:rPr>
              <a:t> </a:t>
            </a:r>
            <a:r>
              <a:rPr sz="2400" b="1" i="1" dirty="0">
                <a:solidFill>
                  <a:schemeClr val="accent1">
                    <a:lumMod val="60000"/>
                    <a:lumOff val="40000"/>
                  </a:schemeClr>
                </a:solidFill>
                <a:latin typeface="Calibri"/>
                <a:cs typeface="Calibri"/>
              </a:rPr>
              <a:t>4</a:t>
            </a:r>
            <a:r>
              <a:rPr sz="2400" b="1" i="1" spc="-30" dirty="0">
                <a:solidFill>
                  <a:schemeClr val="accent1">
                    <a:lumMod val="60000"/>
                    <a:lumOff val="40000"/>
                  </a:schemeClr>
                </a:solidFill>
                <a:latin typeface="Calibri"/>
                <a:cs typeface="Calibri"/>
              </a:rPr>
              <a:t> </a:t>
            </a:r>
            <a:r>
              <a:rPr sz="2400" b="1" i="1" dirty="0">
                <a:solidFill>
                  <a:schemeClr val="accent1">
                    <a:lumMod val="60000"/>
                    <a:lumOff val="40000"/>
                  </a:schemeClr>
                </a:solidFill>
                <a:latin typeface="Calibri"/>
                <a:cs typeface="Calibri"/>
              </a:rPr>
              <a:t>(resting</a:t>
            </a:r>
            <a:r>
              <a:rPr sz="2400" b="1" i="1" spc="-5" dirty="0">
                <a:solidFill>
                  <a:schemeClr val="accent1">
                    <a:lumMod val="60000"/>
                    <a:lumOff val="40000"/>
                  </a:schemeClr>
                </a:solidFill>
                <a:latin typeface="Calibri"/>
                <a:cs typeface="Calibri"/>
              </a:rPr>
              <a:t> </a:t>
            </a:r>
            <a:r>
              <a:rPr sz="2400" b="1" i="1" spc="5" dirty="0">
                <a:solidFill>
                  <a:schemeClr val="accent1">
                    <a:lumMod val="60000"/>
                    <a:lumOff val="40000"/>
                  </a:schemeClr>
                </a:solidFill>
                <a:latin typeface="Calibri"/>
                <a:cs typeface="Calibri"/>
              </a:rPr>
              <a:t>membrane</a:t>
            </a:r>
            <a:r>
              <a:rPr sz="2400" b="1" i="1" spc="-150" dirty="0">
                <a:solidFill>
                  <a:schemeClr val="accent1">
                    <a:lumMod val="60000"/>
                    <a:lumOff val="40000"/>
                  </a:schemeClr>
                </a:solidFill>
                <a:latin typeface="Calibri"/>
                <a:cs typeface="Calibri"/>
              </a:rPr>
              <a:t> </a:t>
            </a:r>
            <a:r>
              <a:rPr sz="2400" b="1" i="1" dirty="0">
                <a:solidFill>
                  <a:schemeClr val="accent1">
                    <a:lumMod val="60000"/>
                    <a:lumOff val="40000"/>
                  </a:schemeClr>
                </a:solidFill>
                <a:latin typeface="Calibri"/>
                <a:cs typeface="Calibri"/>
              </a:rPr>
              <a:t>potential)</a:t>
            </a:r>
            <a:r>
              <a:rPr sz="2400" b="1" i="1" spc="-40" dirty="0">
                <a:solidFill>
                  <a:schemeClr val="accent1">
                    <a:lumMod val="60000"/>
                    <a:lumOff val="40000"/>
                  </a:schemeClr>
                </a:solidFill>
                <a:latin typeface="Calibri"/>
                <a:cs typeface="Calibri"/>
              </a:rPr>
              <a:t> </a:t>
            </a:r>
            <a:r>
              <a:rPr sz="2400" i="1" spc="-25" dirty="0">
                <a:latin typeface="Calibri"/>
                <a:cs typeface="Calibri"/>
              </a:rPr>
              <a:t>averages</a:t>
            </a:r>
            <a:r>
              <a:rPr sz="2400" i="1" spc="175" dirty="0">
                <a:latin typeface="Calibri"/>
                <a:cs typeface="Calibri"/>
              </a:rPr>
              <a:t> </a:t>
            </a:r>
            <a:r>
              <a:rPr sz="2400" i="1" spc="-30" dirty="0">
                <a:latin typeface="Calibri"/>
                <a:cs typeface="Calibri"/>
              </a:rPr>
              <a:t>about</a:t>
            </a:r>
            <a:endParaRPr sz="2400" dirty="0">
              <a:latin typeface="Calibri"/>
              <a:cs typeface="Calibri"/>
            </a:endParaRPr>
          </a:p>
          <a:p>
            <a:pPr marL="12700">
              <a:lnSpc>
                <a:spcPts val="2870"/>
              </a:lnSpc>
            </a:pPr>
            <a:r>
              <a:rPr sz="2400" i="1" spc="-5" dirty="0">
                <a:latin typeface="Calibri"/>
                <a:cs typeface="Calibri"/>
              </a:rPr>
              <a:t>−90</a:t>
            </a:r>
            <a:r>
              <a:rPr sz="2400" i="1" spc="-70" dirty="0">
                <a:latin typeface="Calibri"/>
                <a:cs typeface="Calibri"/>
              </a:rPr>
              <a:t> </a:t>
            </a:r>
            <a:r>
              <a:rPr sz="2400" i="1" spc="-25" dirty="0">
                <a:latin typeface="Calibri"/>
                <a:cs typeface="Calibri"/>
              </a:rPr>
              <a:t>millivolts</a:t>
            </a:r>
            <a:r>
              <a:rPr sz="2400" i="1" spc="-25" dirty="0" smtClean="0">
                <a:latin typeface="Calibri"/>
                <a:cs typeface="Calibri"/>
              </a:rPr>
              <a:t>.</a:t>
            </a:r>
            <a:endParaRPr sz="2400" dirty="0">
              <a:latin typeface="Calibri"/>
              <a:cs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S_NET" val="3.1.19"/>
  <p:tag name="AS_OS" val="Unix 5.13.0.1017"/>
  <p:tag name="AS_RELEASE_DATE" val="2021.04.14"/>
  <p:tag name="AS_TITLE" val="Aspose.Slides for .NET Standard 2.0"/>
  <p:tag name="AS_VERSION" val="21.4"/>
</p:tagLst>
</file>

<file path=ppt/theme/theme1.xml><?xml version="1.0" encoding="utf-8"?>
<a:theme xmlns:a="http://schemas.openxmlformats.org/drawingml/2006/main" name="Wisp">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Custom 1">
      <a:majorFont>
        <a:latin typeface="Comic Sans MS"/>
        <a:ea typeface=""/>
        <a:cs typeface=""/>
      </a:majorFont>
      <a:minorFont>
        <a:latin typeface="Comic Sans MS"/>
        <a:ea typeface=""/>
        <a:cs typeface=""/>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215</TotalTime>
  <Words>1875</Words>
  <Application>Microsoft Office PowerPoint</Application>
  <PresentationFormat>On-screen Show (4:3)</PresentationFormat>
  <Paragraphs>266</Paragraphs>
  <Slides>62</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62</vt:i4>
      </vt:variant>
    </vt:vector>
  </HeadingPairs>
  <TitlesOfParts>
    <vt:vector size="73" baseType="lpstr">
      <vt:lpstr>Arial</vt:lpstr>
      <vt:lpstr>Arial MT</vt:lpstr>
      <vt:lpstr>Calibri</vt:lpstr>
      <vt:lpstr>Comic Sans MS</vt:lpstr>
      <vt:lpstr>Segoe Print</vt:lpstr>
      <vt:lpstr>Tahoma</vt:lpstr>
      <vt:lpstr>Times New Roman</vt:lpstr>
      <vt:lpstr>Wingdings</vt:lpstr>
      <vt:lpstr>Wingdings 3</vt:lpstr>
      <vt:lpstr>Wisp</vt:lpstr>
      <vt:lpstr>CorelDRAW</vt:lpstr>
      <vt:lpstr>Electrical Cardiac Activity .</vt:lpstr>
      <vt:lpstr>Action potantial of cardiac muscle :</vt:lpstr>
      <vt:lpstr>Cardiac action potntial</vt:lpstr>
      <vt:lpstr>  Cardiac action potential</vt:lpstr>
      <vt:lpstr>Action potential in the  cardiac muscle .</vt:lpstr>
      <vt:lpstr>Action potential in the  cardiac muscle .</vt:lpstr>
      <vt:lpstr>Action potential in the  cardiac muscle .</vt:lpstr>
      <vt:lpstr>PowerPoint Presentation</vt:lpstr>
      <vt:lpstr>ACTION POTENTIAL IN THE  CARDIAC MUSCLE</vt:lpstr>
      <vt:lpstr>WHY PLATEAU OCCURS</vt:lpstr>
      <vt:lpstr>Plateau :</vt:lpstr>
      <vt:lpstr>Refractory Periods</vt:lpstr>
      <vt:lpstr>PowerPoint Presentation</vt:lpstr>
      <vt:lpstr>PowerPoint Presentation</vt:lpstr>
      <vt:lpstr>Refractory  period</vt:lpstr>
      <vt:lpstr>The Sodium-Potassium Pump (Na+K+ATPase)</vt:lpstr>
      <vt:lpstr>Digoxin</vt:lpstr>
      <vt:lpstr>Velocity of action potantial</vt:lpstr>
      <vt:lpstr> Skeletal muscle  vs  Heart muscle</vt:lpstr>
      <vt:lpstr>Contraction and relaxation</vt:lpstr>
      <vt:lpstr>Three major types :</vt:lpstr>
      <vt:lpstr> Excitation-Contraction Coupling </vt:lpstr>
      <vt:lpstr>Rhythmical Excitation of the Heart :</vt:lpstr>
      <vt:lpstr>Conduction  system</vt:lpstr>
      <vt:lpstr>AP in the heart</vt:lpstr>
      <vt:lpstr>S-A Node :</vt:lpstr>
      <vt:lpstr>S-A Node</vt:lpstr>
      <vt:lpstr>AP in the SA node</vt:lpstr>
      <vt:lpstr>Pacemaker potential in SA node</vt:lpstr>
      <vt:lpstr>Self - excitation of SA node</vt:lpstr>
      <vt:lpstr>Hyperpolarization</vt:lpstr>
      <vt:lpstr>CARDIAC IMPULSE FROM SA NODE  TO ATRIAL MUSCLE</vt:lpstr>
      <vt:lpstr>PowerPoint Presentation</vt:lpstr>
      <vt:lpstr>Atrial excitation</vt:lpstr>
      <vt:lpstr>Interatrial and Internodal  pathway</vt:lpstr>
      <vt:lpstr>Interatrial and Internodal  pathway</vt:lpstr>
      <vt:lpstr>Atrioventricular node (A-V node)</vt:lpstr>
      <vt:lpstr>AV NODE :</vt:lpstr>
      <vt:lpstr>Significance of AV nodal delay :</vt:lpstr>
      <vt:lpstr>AP in  A-V  node</vt:lpstr>
      <vt:lpstr>Bundle branches :</vt:lpstr>
      <vt:lpstr>Bundle branches :</vt:lpstr>
      <vt:lpstr>RIGHT AND LEFT BUNDLE  BRANCHES</vt:lpstr>
      <vt:lpstr>PURKINJEE FIBERS</vt:lpstr>
      <vt:lpstr>Conduction system</vt:lpstr>
      <vt:lpstr>CONDUCTION OF IMPULSE</vt:lpstr>
      <vt:lpstr>One-Way conduction</vt:lpstr>
      <vt:lpstr>ONE- WAY CONDUCTION THROUGH  AV BUNDLE</vt:lpstr>
      <vt:lpstr>Velocity of AP</vt:lpstr>
      <vt:lpstr>Control of the excitation and condution</vt:lpstr>
      <vt:lpstr>SA node</vt:lpstr>
      <vt:lpstr>PowerPoint Presentation</vt:lpstr>
      <vt:lpstr>PowerPoint Presentation</vt:lpstr>
      <vt:lpstr>Ectopic pacemaker</vt:lpstr>
      <vt:lpstr>Stokes-Adams syndrome</vt:lpstr>
      <vt:lpstr>Control of heart rhythmicity</vt:lpstr>
      <vt:lpstr>Sympathetic stimulation</vt:lpstr>
      <vt:lpstr>Sympathetic system (NE)</vt:lpstr>
      <vt:lpstr>Parasympathetic system (Ach)</vt:lpstr>
      <vt:lpstr>Parasympathetic system (Ach)</vt:lpstr>
      <vt:lpstr>Autonomic nerve system</vt:lpstr>
      <vt:lpstr>AP and  ECG</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CARDIAC ELECTRIC ACTIVITY:  CONDUCTING SYSTEM</dc:title>
  <cp:lastModifiedBy>COMPU</cp:lastModifiedBy>
  <cp:revision>27</cp:revision>
  <cp:lastPrinted>2022-04-11T21:28:21Z</cp:lastPrinted>
  <dcterms:created xsi:type="dcterms:W3CDTF">2022-04-11T21:28:21Z</dcterms:created>
  <dcterms:modified xsi:type="dcterms:W3CDTF">2022-04-15T19:54:52Z</dcterms:modified>
</cp:coreProperties>
</file>