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305" r:id="rId4"/>
    <p:sldId id="307" r:id="rId5"/>
    <p:sldId id="308" r:id="rId6"/>
    <p:sldId id="257" r:id="rId7"/>
    <p:sldId id="258" r:id="rId8"/>
    <p:sldId id="259" r:id="rId9"/>
    <p:sldId id="310" r:id="rId10"/>
    <p:sldId id="265" r:id="rId11"/>
    <p:sldId id="274" r:id="rId12"/>
    <p:sldId id="326" r:id="rId13"/>
    <p:sldId id="325" r:id="rId14"/>
    <p:sldId id="275" r:id="rId15"/>
    <p:sldId id="328" r:id="rId16"/>
    <p:sldId id="329" r:id="rId17"/>
    <p:sldId id="361" r:id="rId18"/>
    <p:sldId id="339" r:id="rId19"/>
    <p:sldId id="277" r:id="rId20"/>
    <p:sldId id="279" r:id="rId21"/>
    <p:sldId id="340" r:id="rId22"/>
    <p:sldId id="280" r:id="rId23"/>
    <p:sldId id="282" r:id="rId24"/>
    <p:sldId id="341" r:id="rId25"/>
    <p:sldId id="283" r:id="rId26"/>
    <p:sldId id="285" r:id="rId27"/>
    <p:sldId id="362" r:id="rId28"/>
    <p:sldId id="342" r:id="rId29"/>
    <p:sldId id="286" r:id="rId30"/>
    <p:sldId id="288" r:id="rId31"/>
    <p:sldId id="343" r:id="rId32"/>
    <p:sldId id="344" r:id="rId33"/>
    <p:sldId id="289" r:id="rId34"/>
    <p:sldId id="291" r:id="rId35"/>
    <p:sldId id="330" r:id="rId36"/>
    <p:sldId id="327" r:id="rId37"/>
    <p:sldId id="331" r:id="rId38"/>
    <p:sldId id="281" r:id="rId39"/>
    <p:sldId id="292" r:id="rId40"/>
    <p:sldId id="332" r:id="rId41"/>
    <p:sldId id="333" r:id="rId42"/>
    <p:sldId id="293" r:id="rId43"/>
    <p:sldId id="294" r:id="rId44"/>
    <p:sldId id="334" r:id="rId45"/>
    <p:sldId id="335" r:id="rId46"/>
    <p:sldId id="336" r:id="rId47"/>
    <p:sldId id="337" r:id="rId48"/>
    <p:sldId id="345" r:id="rId49"/>
    <p:sldId id="347" r:id="rId50"/>
    <p:sldId id="346" r:id="rId51"/>
    <p:sldId id="348" r:id="rId52"/>
    <p:sldId id="349" r:id="rId53"/>
    <p:sldId id="350" r:id="rId54"/>
    <p:sldId id="351" r:id="rId55"/>
    <p:sldId id="269" r:id="rId56"/>
    <p:sldId id="270" r:id="rId57"/>
    <p:sldId id="271" r:id="rId58"/>
    <p:sldId id="352" r:id="rId59"/>
    <p:sldId id="353" r:id="rId60"/>
    <p:sldId id="354" r:id="rId61"/>
    <p:sldId id="355" r:id="rId62"/>
    <p:sldId id="356" r:id="rId63"/>
    <p:sldId id="357" r:id="rId64"/>
    <p:sldId id="358" r:id="rId65"/>
    <p:sldId id="359" r:id="rId66"/>
    <p:sldId id="296" r:id="rId67"/>
    <p:sldId id="360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BC9F3-EA03-4580-9EA8-08374113B07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D12-DEBE-428C-ACF2-CA6BEA8CC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1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BC9F3-EA03-4580-9EA8-08374113B07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D12-DEBE-428C-ACF2-CA6BEA8CC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700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BC9F3-EA03-4580-9EA8-08374113B07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D12-DEBE-428C-ACF2-CA6BEA8CC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72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BC9F3-EA03-4580-9EA8-08374113B07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D12-DEBE-428C-ACF2-CA6BEA8CC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03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BC9F3-EA03-4580-9EA8-08374113B07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D12-DEBE-428C-ACF2-CA6BEA8CC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56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BC9F3-EA03-4580-9EA8-08374113B07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D12-DEBE-428C-ACF2-CA6BEA8CC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107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BC9F3-EA03-4580-9EA8-08374113B07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D12-DEBE-428C-ACF2-CA6BEA8CC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735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BC9F3-EA03-4580-9EA8-08374113B07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D12-DEBE-428C-ACF2-CA6BEA8CC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4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BC9F3-EA03-4580-9EA8-08374113B07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D12-DEBE-428C-ACF2-CA6BEA8CC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803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BC9F3-EA03-4580-9EA8-08374113B07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D12-DEBE-428C-ACF2-CA6BEA8CC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64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BC9F3-EA03-4580-9EA8-08374113B07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BD12-DEBE-428C-ACF2-CA6BEA8CC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59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BC9F3-EA03-4580-9EA8-08374113B079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CBD12-DEBE-428C-ACF2-CA6BEA8CC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73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906073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latin typeface="Comic Sans MS" panose="030F0702030302020204" pitchFamily="66" charset="0"/>
              </a:rPr>
              <a:t>Mechanical activity of the heart &amp; Cardiac cycle 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6575" y="4542196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Dr. Amir Al-</a:t>
            </a:r>
            <a:r>
              <a:rPr lang="en-US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Jaradli</a:t>
            </a:r>
            <a:endParaRPr lang="en-US" sz="3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Cardiologist 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3217" y="2130504"/>
            <a:ext cx="1556465" cy="168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144" y="0"/>
            <a:ext cx="92237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0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348" y="0"/>
            <a:ext cx="9155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1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60" y="569728"/>
            <a:ext cx="10230173" cy="628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44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Cardiac cycle :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527" y="1621768"/>
            <a:ext cx="8706118" cy="5236231"/>
          </a:xfrm>
        </p:spPr>
      </p:pic>
    </p:spTree>
    <p:extLst>
      <p:ext uri="{BB962C8B-B14F-4D97-AF65-F5344CB8AC3E}">
        <p14:creationId xmlns:p14="http://schemas.microsoft.com/office/powerpoint/2010/main" val="20762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850" y="0"/>
            <a:ext cx="925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5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Systole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None/>
              <a:defRPr/>
            </a:pPr>
            <a:r>
              <a:rPr lang="en-US" b="1" smtClean="0">
                <a:solidFill>
                  <a:schemeClr val="hlink"/>
                </a:solidFill>
              </a:rPr>
              <a:t>Definition :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/>
            </a:pPr>
            <a:r>
              <a:rPr lang="en-US" b="1" smtClean="0">
                <a:solidFill>
                  <a:srgbClr val="E0245E"/>
                </a:solidFill>
              </a:rPr>
              <a:t>Mechanical </a:t>
            </a:r>
            <a:r>
              <a:rPr lang="en-US" b="1" smtClean="0"/>
              <a:t>: mitral valve closure to aortic valve closure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None/>
              <a:defRPr/>
            </a:pPr>
            <a:r>
              <a:rPr lang="en-US" b="1" smtClean="0"/>
              <a:t>Can </a:t>
            </a:r>
            <a:r>
              <a:rPr lang="en-US" b="1" dirty="0"/>
              <a:t>be divided into </a:t>
            </a:r>
            <a:r>
              <a:rPr lang="en-US" b="1" dirty="0" smtClean="0"/>
              <a:t>4 </a:t>
            </a:r>
            <a:r>
              <a:rPr lang="en-US" b="1" dirty="0"/>
              <a:t>phases: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Atrial systole 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/>
            </a:pPr>
            <a:r>
              <a:rPr lang="en-US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Isovolumic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contraction phase 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Maximum ejection phase .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Minimum ejection phase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03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Diastole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  <a:defRPr/>
            </a:pPr>
            <a:r>
              <a:rPr lang="en-US" b="1" dirty="0">
                <a:solidFill>
                  <a:schemeClr val="accent1"/>
                </a:solidFill>
              </a:rPr>
              <a:t>Definition : </a:t>
            </a:r>
          </a:p>
          <a:p>
            <a:pPr>
              <a:buNone/>
              <a:defRPr/>
            </a:pPr>
            <a:r>
              <a:rPr lang="en-US" b="1" dirty="0">
                <a:solidFill>
                  <a:srgbClr val="E0245E"/>
                </a:solidFill>
              </a:rPr>
              <a:t>Mechanical:</a:t>
            </a:r>
            <a:r>
              <a:rPr lang="en-US" b="1" dirty="0"/>
              <a:t> The interval from  Aortic valve closure (end-systole) to Mitral valve closure (end-diastole)</a:t>
            </a:r>
            <a:endParaRPr lang="ar-SA" b="1" dirty="0"/>
          </a:p>
          <a:p>
            <a:pPr>
              <a:buNone/>
              <a:defRPr/>
            </a:pPr>
            <a:r>
              <a:rPr lang="en-US" dirty="0">
                <a:solidFill>
                  <a:schemeClr val="folHlink"/>
                </a:solidFill>
              </a:rPr>
              <a:t>Can be divided into 4 phases</a:t>
            </a:r>
            <a:r>
              <a:rPr lang="en-US" dirty="0" smtClean="0">
                <a:solidFill>
                  <a:schemeClr val="folHlink"/>
                </a:solidFill>
              </a:rPr>
              <a:t>:</a:t>
            </a:r>
            <a:endParaRPr lang="en-US" dirty="0">
              <a:solidFill>
                <a:schemeClr val="folHlink"/>
              </a:solidFill>
            </a:endParaRPr>
          </a:p>
          <a:p>
            <a:pPr>
              <a:defRPr/>
            </a:pPr>
            <a:r>
              <a:rPr lang="en-US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Protodiastolic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phase .</a:t>
            </a:r>
          </a:p>
          <a:p>
            <a:pPr>
              <a:defRPr/>
            </a:pPr>
            <a:r>
              <a:rPr lang="en-US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Isovolumic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relaxation phase .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apid filling phase .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defRPr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Slowly filling phase (Diastasis)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17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Each cycle we should understand this points :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Atrial pressure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Ventricular pressure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Ventricular volume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Aorta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Valves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Heart sounds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ECG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94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Atrial systole 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7783" y="1690689"/>
            <a:ext cx="9672289" cy="516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7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248" y="0"/>
            <a:ext cx="92815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3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mic Sans MS" panose="030F0702030302020204" pitchFamily="66" charset="0"/>
              </a:rPr>
              <a:t>Chambers :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  <a:defRPr/>
            </a:pPr>
            <a:r>
              <a:rPr lang="en-US" sz="2400" b="1" dirty="0" smtClean="0">
                <a:latin typeface="Comic Sans MS" panose="030F0702030302020204" pitchFamily="66" charset="0"/>
              </a:rPr>
              <a:t>The heart’s weight:</a:t>
            </a:r>
          </a:p>
          <a:p>
            <a:pPr>
              <a:buNone/>
              <a:defRPr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280-340</a:t>
            </a:r>
            <a:r>
              <a:rPr lang="en-US" sz="2400" b="1" dirty="0" smtClean="0">
                <a:latin typeface="Comic Sans MS" panose="030F0702030302020204" pitchFamily="66" charset="0"/>
              </a:rPr>
              <a:t> gm in </a:t>
            </a:r>
            <a:r>
              <a:rPr lang="en-US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men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</a:p>
          <a:p>
            <a:pPr>
              <a:buNone/>
              <a:defRPr/>
            </a:pPr>
            <a:r>
              <a:rPr lang="en-US" sz="2400" b="1" dirty="0" smtClean="0">
                <a:latin typeface="Comic Sans MS" panose="030F0702030302020204" pitchFamily="66" charset="0"/>
              </a:rPr>
              <a:t>and </a:t>
            </a:r>
            <a:r>
              <a:rPr lang="en-US" sz="2400" b="1" dirty="0" smtClean="0">
                <a:solidFill>
                  <a:srgbClr val="FF6699"/>
                </a:solidFill>
                <a:latin typeface="Comic Sans MS" panose="030F0702030302020204" pitchFamily="66" charset="0"/>
              </a:rPr>
              <a:t>230-280</a:t>
            </a:r>
            <a:r>
              <a:rPr lang="en-US" sz="2400" b="1" dirty="0" smtClean="0">
                <a:latin typeface="Comic Sans MS" panose="030F0702030302020204" pitchFamily="66" charset="0"/>
              </a:rPr>
              <a:t> gm in </a:t>
            </a:r>
            <a:r>
              <a:rPr lang="en-US" sz="2400" b="1" dirty="0" smtClean="0">
                <a:solidFill>
                  <a:srgbClr val="FF6699"/>
                </a:solidFill>
                <a:latin typeface="Comic Sans MS" panose="030F0702030302020204" pitchFamily="66" charset="0"/>
              </a:rPr>
              <a:t>women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>
              <a:buNone/>
              <a:defRPr/>
            </a:pPr>
            <a:endParaRPr lang="en-US" sz="2400" b="1" dirty="0" smtClean="0">
              <a:latin typeface="Comic Sans MS" panose="030F0702030302020204" pitchFamily="66" charset="0"/>
            </a:endParaRPr>
          </a:p>
          <a:p>
            <a:pPr>
              <a:buNone/>
              <a:defRPr/>
            </a:pPr>
            <a:r>
              <a:rPr lang="en-US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Two pumps:</a:t>
            </a:r>
          </a:p>
          <a:p>
            <a:pPr>
              <a:buNone/>
              <a:defRPr/>
            </a:pPr>
            <a:r>
              <a:rPr lang="en-US" sz="2000" b="1" dirty="0" smtClean="0">
                <a:latin typeface="Comic Sans MS" panose="030F0702030302020204" pitchFamily="66" charset="0"/>
              </a:rPr>
              <a:t>Right heart: Pulmonary circulation</a:t>
            </a:r>
          </a:p>
          <a:p>
            <a:pPr>
              <a:buNone/>
              <a:defRPr/>
            </a:pPr>
            <a:r>
              <a:rPr lang="en-US" sz="2000" b="1" dirty="0" smtClean="0">
                <a:latin typeface="Comic Sans MS" panose="030F0702030302020204" pitchFamily="66" charset="0"/>
              </a:rPr>
              <a:t>Left  heart : Peripheral circulation</a:t>
            </a:r>
          </a:p>
          <a:p>
            <a:pPr>
              <a:buNone/>
              <a:defRPr/>
            </a:pPr>
            <a:r>
              <a:rPr lang="en-US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The heart has four chambers:</a:t>
            </a:r>
          </a:p>
          <a:p>
            <a:pPr>
              <a:defRPr/>
            </a:pPr>
            <a:r>
              <a:rPr lang="en-US" sz="2000" b="1" dirty="0" smtClean="0">
                <a:latin typeface="Comic Sans MS" panose="030F0702030302020204" pitchFamily="66" charset="0"/>
              </a:rPr>
              <a:t>Right Atrium, Right Ventricle</a:t>
            </a:r>
          </a:p>
          <a:p>
            <a:pPr>
              <a:defRPr/>
            </a:pPr>
            <a:r>
              <a:rPr lang="en-US" sz="2000" b="1" dirty="0" smtClean="0">
                <a:latin typeface="Comic Sans MS" panose="030F0702030302020204" pitchFamily="66" charset="0"/>
              </a:rPr>
              <a:t>Left   </a:t>
            </a:r>
            <a:r>
              <a:rPr lang="en-US" sz="2000" b="1" dirty="0" err="1" smtClean="0">
                <a:latin typeface="Comic Sans MS" panose="030F0702030302020204" pitchFamily="66" charset="0"/>
              </a:rPr>
              <a:t>Atrim</a:t>
            </a:r>
            <a:r>
              <a:rPr lang="en-US" sz="2000" b="1" dirty="0" smtClean="0">
                <a:latin typeface="Comic Sans MS" panose="030F0702030302020204" pitchFamily="66" charset="0"/>
              </a:rPr>
              <a:t>, Left  Ventricle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064" y="1513805"/>
            <a:ext cx="44450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7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144" y="0"/>
            <a:ext cx="92237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1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Isovolumic</a:t>
            </a:r>
            <a:r>
              <a:rPr lang="en-US" b="1" dirty="0" smtClean="0"/>
              <a:t> contraction 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0797" y="1825625"/>
            <a:ext cx="10230405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1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683" y="0"/>
            <a:ext cx="91666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91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871" y="0"/>
            <a:ext cx="9110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5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Ejection 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8019" y="1658155"/>
            <a:ext cx="10095962" cy="519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09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871" y="0"/>
            <a:ext cx="9110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8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003" y="0"/>
            <a:ext cx="9177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0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Protodiastolic</a:t>
            </a:r>
            <a:r>
              <a:rPr lang="en-US" b="1" dirty="0" smtClean="0"/>
              <a:t> </a:t>
            </a:r>
            <a:r>
              <a:rPr lang="en-US" b="1" dirty="0" smtClean="0"/>
              <a:t>phase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this </a:t>
            </a:r>
            <a:r>
              <a:rPr lang="en-US" dirty="0" smtClean="0"/>
              <a:t> Phase Aortic </a:t>
            </a:r>
            <a:r>
              <a:rPr lang="en-US" dirty="0" smtClean="0"/>
              <a:t>pressure increase more than ventricular pressure </a:t>
            </a:r>
            <a:r>
              <a:rPr lang="en-US" dirty="0" smtClean="0"/>
              <a:t>but</a:t>
            </a:r>
            <a:r>
              <a:rPr lang="en-US" dirty="0" smtClean="0"/>
              <a:t> </a:t>
            </a:r>
            <a:r>
              <a:rPr lang="en-US" dirty="0" smtClean="0"/>
              <a:t>blood </a:t>
            </a:r>
            <a:r>
              <a:rPr lang="en-US" dirty="0" smtClean="0"/>
              <a:t>move </a:t>
            </a:r>
            <a:r>
              <a:rPr lang="en-US" dirty="0" smtClean="0"/>
              <a:t>in one direction and aortic valve closed suddenly so blood does not return to ventricle .</a:t>
            </a:r>
          </a:p>
          <a:p>
            <a:r>
              <a:rPr lang="en-US" dirty="0" smtClean="0"/>
              <a:t>And </a:t>
            </a:r>
            <a:r>
              <a:rPr lang="en-US" b="1" dirty="0" smtClean="0">
                <a:solidFill>
                  <a:schemeClr val="accent1"/>
                </a:solidFill>
              </a:rPr>
              <a:t>ventricular pressure decrease 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chemeClr val="accent6"/>
                </a:solidFill>
              </a:rPr>
              <a:t>ventricular volume decrease</a:t>
            </a:r>
            <a:r>
              <a:rPr lang="en-US" dirty="0" smtClean="0"/>
              <a:t> , </a:t>
            </a:r>
            <a:r>
              <a:rPr lang="en-US" b="1" dirty="0" smtClean="0">
                <a:solidFill>
                  <a:srgbClr val="FF6699"/>
                </a:solidFill>
              </a:rPr>
              <a:t>aortic pressure increase .</a:t>
            </a:r>
          </a:p>
          <a:p>
            <a:r>
              <a:rPr lang="en-US" dirty="0" smtClean="0"/>
              <a:t>Atrium pressure same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54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Isovolumic</a:t>
            </a:r>
            <a:r>
              <a:rPr lang="en-US" b="1" dirty="0" smtClean="0"/>
              <a:t> relaxation 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6034" y="1825625"/>
            <a:ext cx="10018977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9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003" y="0"/>
            <a:ext cx="9177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09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Valves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Mitral valve</a:t>
            </a:r>
          </a:p>
          <a:p>
            <a:pPr>
              <a:buNone/>
              <a:defRPr/>
            </a:pPr>
            <a:r>
              <a:rPr lang="en-US" b="1" dirty="0"/>
              <a:t> ( LA , LV)</a:t>
            </a:r>
          </a:p>
          <a:p>
            <a:pPr>
              <a:defRPr/>
            </a:pPr>
            <a:r>
              <a:rPr lang="en-US" b="1" dirty="0">
                <a:solidFill>
                  <a:schemeClr val="accent1"/>
                </a:solidFill>
              </a:rPr>
              <a:t>Tricuspid valve</a:t>
            </a:r>
          </a:p>
          <a:p>
            <a:pPr>
              <a:buNone/>
              <a:defRPr/>
            </a:pPr>
            <a:r>
              <a:rPr lang="en-US" b="1" dirty="0"/>
              <a:t>( RA,RV)</a:t>
            </a:r>
          </a:p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Aortic valve </a:t>
            </a:r>
          </a:p>
          <a:p>
            <a:pPr>
              <a:buNone/>
              <a:defRPr/>
            </a:pPr>
            <a:r>
              <a:rPr lang="en-US" b="1" dirty="0"/>
              <a:t>( LV,  aortic artery)</a:t>
            </a:r>
          </a:p>
          <a:p>
            <a:pPr>
              <a:defRPr/>
            </a:pPr>
            <a:r>
              <a:rPr lang="en-US" b="1" dirty="0">
                <a:solidFill>
                  <a:schemeClr val="accent1"/>
                </a:solidFill>
              </a:rPr>
              <a:t>Pulmonic valve</a:t>
            </a:r>
          </a:p>
          <a:p>
            <a:pPr>
              <a:buNone/>
              <a:defRPr/>
            </a:pPr>
            <a:r>
              <a:rPr lang="en-US" b="1" dirty="0"/>
              <a:t>    (RV, pulmonary artery</a:t>
            </a:r>
            <a:r>
              <a:rPr lang="en-US" b="1" dirty="0" smtClean="0"/>
              <a:t>)</a:t>
            </a:r>
          </a:p>
          <a:p>
            <a:pPr>
              <a:buNone/>
              <a:defRPr/>
            </a:pPr>
            <a:endParaRPr lang="en-US" b="1" dirty="0"/>
          </a:p>
          <a:p>
            <a:pPr>
              <a:buNone/>
              <a:defRPr/>
            </a:pPr>
            <a:r>
              <a:rPr lang="en-US" b="1" dirty="0"/>
              <a:t>Mitral valve and tricuspid </a:t>
            </a:r>
            <a:r>
              <a:rPr lang="en-US" b="1" dirty="0" smtClean="0"/>
              <a:t>valve:</a:t>
            </a:r>
          </a:p>
          <a:p>
            <a:pPr>
              <a:buNone/>
              <a:defRPr/>
            </a:pPr>
            <a:r>
              <a:rPr lang="en-US" b="1" dirty="0" smtClean="0">
                <a:solidFill>
                  <a:schemeClr val="accent1"/>
                </a:solidFill>
              </a:rPr>
              <a:t>Atrioventricular</a:t>
            </a:r>
            <a:r>
              <a:rPr lang="en-US" b="1" dirty="0" smtClean="0"/>
              <a:t> </a:t>
            </a:r>
            <a:r>
              <a:rPr lang="en-US" b="1" dirty="0"/>
              <a:t>valves</a:t>
            </a:r>
          </a:p>
          <a:p>
            <a:pPr>
              <a:buNone/>
              <a:defRPr/>
            </a:pPr>
            <a:r>
              <a:rPr lang="en-US" b="1" dirty="0"/>
              <a:t>Pulmonic and aortic valve </a:t>
            </a:r>
            <a:r>
              <a:rPr lang="en-US" b="1" dirty="0" smtClean="0"/>
              <a:t>:</a:t>
            </a:r>
          </a:p>
          <a:p>
            <a:pPr>
              <a:buNone/>
              <a:defRPr/>
            </a:pPr>
            <a:r>
              <a:rPr lang="en-US" b="1" dirty="0" smtClean="0">
                <a:solidFill>
                  <a:schemeClr val="accent1"/>
                </a:solidFill>
              </a:rPr>
              <a:t>Semilunar</a:t>
            </a:r>
            <a:r>
              <a:rPr lang="en-US" b="1" dirty="0" smtClean="0"/>
              <a:t> </a:t>
            </a:r>
            <a:r>
              <a:rPr lang="en-US" b="1" dirty="0"/>
              <a:t>valves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1" y="1477916"/>
            <a:ext cx="7169239" cy="538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8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7" y="0"/>
            <a:ext cx="90767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3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Early filling 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8223" y="1825625"/>
            <a:ext cx="9895554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60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Diastesis</a:t>
            </a:r>
            <a:r>
              <a:rPr lang="en-US" b="1" dirty="0" smtClean="0"/>
              <a:t> 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7541" y="1825625"/>
            <a:ext cx="9856918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261" y="0"/>
            <a:ext cx="91214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8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003" y="0"/>
            <a:ext cx="9177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7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18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17" y="115911"/>
            <a:ext cx="10120919" cy="674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04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428" y="0"/>
            <a:ext cx="10287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7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637" y="0"/>
            <a:ext cx="91327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9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03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Coronary arteries 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6226" y="1825624"/>
            <a:ext cx="8268236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6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Stroke volume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7893"/>
            <a:ext cx="10515600" cy="3387143"/>
          </a:xfrm>
        </p:spPr>
        <p:txBody>
          <a:bodyPr/>
          <a:lstStyle/>
          <a:p>
            <a:pPr>
              <a:defRPr/>
            </a:pPr>
            <a:r>
              <a:rPr lang="en-US" dirty="0"/>
              <a:t>End –diastolic volume: </a:t>
            </a:r>
            <a:r>
              <a:rPr lang="en-US" dirty="0">
                <a:solidFill>
                  <a:schemeClr val="accent1"/>
                </a:solidFill>
              </a:rPr>
              <a:t>130 ml</a:t>
            </a:r>
          </a:p>
          <a:p>
            <a:pPr>
              <a:defRPr/>
            </a:pPr>
            <a:r>
              <a:rPr lang="en-US" dirty="0"/>
              <a:t>End –systolic volume: </a:t>
            </a:r>
            <a:r>
              <a:rPr lang="en-US" dirty="0">
                <a:solidFill>
                  <a:schemeClr val="accent1"/>
                </a:solidFill>
              </a:rPr>
              <a:t>50 ml</a:t>
            </a:r>
          </a:p>
          <a:p>
            <a:pPr>
              <a:defRPr/>
            </a:pPr>
            <a:r>
              <a:rPr lang="en-US" dirty="0"/>
              <a:t>Stroke volume: end-diastole __ end-systole= </a:t>
            </a:r>
            <a:r>
              <a:rPr lang="en-US" dirty="0">
                <a:solidFill>
                  <a:schemeClr val="accent1"/>
                </a:solidFill>
              </a:rPr>
              <a:t>80 ml</a:t>
            </a:r>
          </a:p>
          <a:p>
            <a:pPr>
              <a:defRPr/>
            </a:pPr>
            <a:r>
              <a:rPr lang="en-US" b="1" dirty="0">
                <a:solidFill>
                  <a:srgbClr val="FF6699"/>
                </a:solidFill>
              </a:rPr>
              <a:t>Ejection  fraction:</a:t>
            </a:r>
            <a:r>
              <a:rPr lang="en-US" dirty="0"/>
              <a:t> SV/ end-diastolic volume= </a:t>
            </a:r>
            <a:r>
              <a:rPr lang="en-US" dirty="0">
                <a:solidFill>
                  <a:schemeClr val="accent1"/>
                </a:solidFill>
              </a:rPr>
              <a:t>80/130 = 61%</a:t>
            </a:r>
          </a:p>
          <a:p>
            <a:pPr>
              <a:defRPr/>
            </a:pPr>
            <a:r>
              <a:rPr lang="en-US" b="1" dirty="0">
                <a:solidFill>
                  <a:srgbClr val="FF6699"/>
                </a:solidFill>
              </a:rPr>
              <a:t>Cardiac output:</a:t>
            </a:r>
            <a:r>
              <a:rPr lang="en-US" dirty="0"/>
              <a:t> SV  X  HR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84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Work output of the heart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3659"/>
            <a:ext cx="10143186" cy="2797890"/>
          </a:xfrm>
        </p:spPr>
        <p:txBody>
          <a:bodyPr/>
          <a:lstStyle/>
          <a:p>
            <a:pPr>
              <a:defRPr/>
            </a:pPr>
            <a:r>
              <a:rPr lang="en-US" b="1" dirty="0">
                <a:solidFill>
                  <a:srgbClr val="FF6699"/>
                </a:solidFill>
              </a:rPr>
              <a:t>Stroke work output</a:t>
            </a:r>
            <a:r>
              <a:rPr lang="en-US" dirty="0"/>
              <a:t>: the amount energy that the heart converts to work during each </a:t>
            </a:r>
            <a:r>
              <a:rPr lang="en-US" dirty="0" smtClean="0"/>
              <a:t>heart </a:t>
            </a:r>
            <a:r>
              <a:rPr lang="en-US" dirty="0"/>
              <a:t>beat</a:t>
            </a:r>
            <a:r>
              <a:rPr lang="ar-SA" dirty="0"/>
              <a:t>  </a:t>
            </a:r>
            <a:r>
              <a:rPr lang="en-US" dirty="0"/>
              <a:t> while pumping into the artery.</a:t>
            </a:r>
          </a:p>
          <a:p>
            <a:pPr>
              <a:defRPr/>
            </a:pPr>
            <a:r>
              <a:rPr lang="en-US" dirty="0"/>
              <a:t>RV work output  is normally about </a:t>
            </a:r>
            <a:r>
              <a:rPr lang="en-US" b="1" dirty="0" smtClean="0">
                <a:solidFill>
                  <a:schemeClr val="accent6"/>
                </a:solidFill>
              </a:rPr>
              <a:t>one </a:t>
            </a:r>
            <a:r>
              <a:rPr lang="en-US" b="1" dirty="0">
                <a:solidFill>
                  <a:schemeClr val="accent6"/>
                </a:solidFill>
              </a:rPr>
              <a:t>sixth </a:t>
            </a:r>
            <a:r>
              <a:rPr lang="en-US" dirty="0"/>
              <a:t>the work output of the LV. ( because </a:t>
            </a:r>
            <a:r>
              <a:rPr lang="en-US" dirty="0" err="1"/>
              <a:t>sixfold</a:t>
            </a:r>
            <a:r>
              <a:rPr lang="en-US" dirty="0"/>
              <a:t> different in arterial pressure).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97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629" y="0"/>
            <a:ext cx="92467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1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59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47765"/>
          </a:xfrm>
        </p:spPr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Jugular vein pressure :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091" y="2099256"/>
            <a:ext cx="5944595" cy="4085778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b="1" dirty="0">
                <a:solidFill>
                  <a:srgbClr val="FF6699"/>
                </a:solidFill>
              </a:rPr>
              <a:t>A wave: </a:t>
            </a:r>
            <a:r>
              <a:rPr lang="en-US" dirty="0"/>
              <a:t>first and most prominent, backflow of blood to the SVC during atrial contraction</a:t>
            </a:r>
            <a:r>
              <a:rPr lang="en-US" b="1" dirty="0">
                <a:solidFill>
                  <a:schemeClr val="accent6"/>
                </a:solidFill>
              </a:rPr>
              <a:t>.(RA 4-6 mmHg, LA 7-8 mmHg</a:t>
            </a:r>
            <a:r>
              <a:rPr lang="en-US" b="1" dirty="0" smtClean="0">
                <a:solidFill>
                  <a:schemeClr val="accent6"/>
                </a:solidFill>
              </a:rPr>
              <a:t>) (Atrial Systole)</a:t>
            </a:r>
            <a:endParaRPr lang="en-US" b="1" dirty="0">
              <a:solidFill>
                <a:schemeClr val="accent6"/>
              </a:solidFill>
            </a:endParaRPr>
          </a:p>
          <a:p>
            <a:pPr>
              <a:defRPr/>
            </a:pPr>
            <a:r>
              <a:rPr lang="en-US" b="1" dirty="0">
                <a:solidFill>
                  <a:srgbClr val="FF6699"/>
                </a:solidFill>
              </a:rPr>
              <a:t>C </a:t>
            </a:r>
            <a:r>
              <a:rPr lang="en-US" b="1" dirty="0" smtClean="0">
                <a:solidFill>
                  <a:srgbClr val="FF6699"/>
                </a:solidFill>
              </a:rPr>
              <a:t>wave: </a:t>
            </a:r>
            <a:r>
              <a:rPr lang="en-US" dirty="0" smtClean="0"/>
              <a:t>backward </a:t>
            </a:r>
            <a:r>
              <a:rPr lang="en-US" dirty="0"/>
              <a:t>blood by closure the tricuspid valve </a:t>
            </a:r>
            <a:r>
              <a:rPr lang="en-US" dirty="0" smtClean="0"/>
              <a:t>during </a:t>
            </a:r>
            <a:r>
              <a:rPr lang="en-US" dirty="0"/>
              <a:t>ventricular </a:t>
            </a:r>
            <a:r>
              <a:rPr lang="en-US" dirty="0" smtClean="0"/>
              <a:t>contraction </a:t>
            </a:r>
            <a:r>
              <a:rPr lang="en-US" dirty="0" smtClean="0"/>
              <a:t>.(</a:t>
            </a:r>
            <a:r>
              <a:rPr lang="en-US" smtClean="0"/>
              <a:t>Isovolumetric vent con.)</a:t>
            </a:r>
            <a:endParaRPr lang="en-US" dirty="0"/>
          </a:p>
          <a:p>
            <a:pPr>
              <a:defRPr/>
            </a:pPr>
            <a:r>
              <a:rPr lang="en-US" b="1" dirty="0" smtClean="0">
                <a:solidFill>
                  <a:srgbClr val="FF6699"/>
                </a:solidFill>
              </a:rPr>
              <a:t>V wave: </a:t>
            </a:r>
            <a:r>
              <a:rPr lang="en-US" dirty="0" smtClean="0"/>
              <a:t>increasing </a:t>
            </a:r>
            <a:r>
              <a:rPr lang="en-US" dirty="0"/>
              <a:t>volume of blood in the RA  in  the end of ventricular  contraction </a:t>
            </a:r>
            <a:r>
              <a:rPr lang="en-US" dirty="0" smtClean="0"/>
              <a:t>.</a:t>
            </a:r>
            <a:endParaRPr lang="en-US" dirty="0"/>
          </a:p>
          <a:p>
            <a:pPr>
              <a:defRPr/>
            </a:pPr>
            <a:r>
              <a:rPr lang="en-US" b="1" dirty="0">
                <a:solidFill>
                  <a:srgbClr val="FF6699"/>
                </a:solidFill>
              </a:rPr>
              <a:t>X slope: </a:t>
            </a:r>
            <a:r>
              <a:rPr lang="en-US" dirty="0"/>
              <a:t>passive atrial </a:t>
            </a:r>
            <a:r>
              <a:rPr lang="en-US" dirty="0" smtClean="0"/>
              <a:t>filling .</a:t>
            </a:r>
          </a:p>
          <a:p>
            <a:pPr>
              <a:defRPr/>
            </a:pPr>
            <a:r>
              <a:rPr lang="en-US" b="1" dirty="0" smtClean="0">
                <a:solidFill>
                  <a:srgbClr val="FF6699"/>
                </a:solidFill>
              </a:rPr>
              <a:t>Y  slope : </a:t>
            </a:r>
            <a:r>
              <a:rPr lang="en-US" dirty="0" smtClean="0"/>
              <a:t>rapid filling in the ventricle after open tricuspid valve 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686" y="2680436"/>
            <a:ext cx="5601314" cy="182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0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ECG &amp; Cardiac cycle 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3941" y="2191544"/>
            <a:ext cx="9824118" cy="466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0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762" y="365125"/>
            <a:ext cx="10478037" cy="961399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The sequence of heart excitation is associated with the deviation of ECG waves by </a:t>
            </a:r>
            <a:r>
              <a:rPr lang="en-US" sz="2800" dirty="0" smtClean="0"/>
              <a:t>tracing :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98" y="1690688"/>
            <a:ext cx="10569501" cy="5167312"/>
          </a:xfrm>
        </p:spPr>
      </p:pic>
    </p:spTree>
    <p:extLst>
      <p:ext uri="{BB962C8B-B14F-4D97-AF65-F5344CB8AC3E}">
        <p14:creationId xmlns:p14="http://schemas.microsoft.com/office/powerpoint/2010/main" val="364404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439" y="-17992"/>
            <a:ext cx="6954591" cy="7349032"/>
          </a:xfrm>
        </p:spPr>
      </p:pic>
    </p:spTree>
    <p:extLst>
      <p:ext uri="{BB962C8B-B14F-4D97-AF65-F5344CB8AC3E}">
        <p14:creationId xmlns:p14="http://schemas.microsoft.com/office/powerpoint/2010/main" val="373811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Preload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solidFill>
                  <a:schemeClr val="accent1"/>
                </a:solidFill>
              </a:rPr>
              <a:t>Preload</a:t>
            </a:r>
            <a:r>
              <a:rPr lang="en-US" dirty="0">
                <a:solidFill>
                  <a:schemeClr val="accent1"/>
                </a:solidFill>
              </a:rPr>
              <a:t>:</a:t>
            </a:r>
            <a:r>
              <a:rPr lang="en-US" dirty="0"/>
              <a:t>  Preload is the muscle length prior to contractility, and it is dependent of ventricular filling (or </a:t>
            </a:r>
            <a:r>
              <a:rPr lang="en-US" i="1" dirty="0"/>
              <a:t>end diastolic volume</a:t>
            </a:r>
            <a:r>
              <a:rPr lang="en-US" dirty="0"/>
              <a:t>.)  This value is related to right atrial pressure.  The most important determining factor for preload is </a:t>
            </a:r>
            <a:r>
              <a:rPr lang="en-US" i="1" dirty="0"/>
              <a:t>venous return</a:t>
            </a:r>
            <a:r>
              <a:rPr lang="en-US" dirty="0"/>
              <a:t>.</a:t>
            </a:r>
          </a:p>
          <a:p>
            <a:pPr>
              <a:defRPr/>
            </a:pPr>
            <a:r>
              <a:rPr lang="en-US" dirty="0"/>
              <a:t>The pressure during filling of the ventricle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20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Afterload 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Afterload</a:t>
            </a:r>
            <a:r>
              <a:rPr lang="en-US" dirty="0" smtClean="0"/>
              <a:t>:  </a:t>
            </a:r>
            <a:r>
              <a:rPr lang="en-US" b="1" dirty="0" smtClean="0">
                <a:solidFill>
                  <a:schemeClr val="accent1"/>
                </a:solidFill>
              </a:rPr>
              <a:t>is the tension (or the </a:t>
            </a:r>
            <a:r>
              <a:rPr lang="en-US" b="1" i="1" dirty="0" smtClean="0">
                <a:solidFill>
                  <a:schemeClr val="accent1"/>
                </a:solidFill>
              </a:rPr>
              <a:t>arterial pressure</a:t>
            </a:r>
            <a:r>
              <a:rPr lang="en-US" b="1" dirty="0" smtClean="0">
                <a:solidFill>
                  <a:schemeClr val="accent1"/>
                </a:solidFill>
              </a:rPr>
              <a:t>) against which the ventricle must contract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  If arterial pressure increases, afterload also increases. Afterload for the left ventricle is determined by aortic pressure, afterload for the right ventricle is determined by pulmonary artery pressure</a:t>
            </a: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2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Coronary veins :</a:t>
            </a:r>
            <a:endParaRPr lang="en-US" b="1" dirty="0"/>
          </a:p>
        </p:txBody>
      </p:sp>
      <p:pic>
        <p:nvPicPr>
          <p:cNvPr id="4" name="Picture 5" descr="f22-14b_coronary_circul_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589" y="2020094"/>
            <a:ext cx="8165205" cy="4837906"/>
          </a:xfrm>
          <a:prstGeom prst="rect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90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4447" y="566670"/>
            <a:ext cx="9555628" cy="629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57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Contractility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</a:t>
            </a:r>
            <a:r>
              <a:rPr lang="en-US" b="1" dirty="0">
                <a:solidFill>
                  <a:srgbClr val="E0245E"/>
                </a:solidFill>
              </a:rPr>
              <a:t>the ability of the heart to increase its strength of contraction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It can do it in two </a:t>
            </a:r>
            <a:r>
              <a:rPr lang="en-US" dirty="0" smtClean="0"/>
              <a:t>ways: </a:t>
            </a:r>
            <a:r>
              <a:rPr lang="en-US" dirty="0"/>
              <a:t>The first is by an increase of Ca++ ions infused into the myocardial cells. </a:t>
            </a:r>
            <a:r>
              <a:rPr lang="en-US" b="1" dirty="0">
                <a:solidFill>
                  <a:schemeClr val="accent1"/>
                </a:solidFill>
              </a:rPr>
              <a:t>By increasing the [Ca++] the number of actin/myosin </a:t>
            </a:r>
            <a:r>
              <a:rPr lang="en-US" b="1" dirty="0" err="1">
                <a:solidFill>
                  <a:schemeClr val="accent1"/>
                </a:solidFill>
              </a:rPr>
              <a:t>crossbridges</a:t>
            </a:r>
            <a:r>
              <a:rPr lang="en-US" b="1" dirty="0">
                <a:solidFill>
                  <a:schemeClr val="accent1"/>
                </a:solidFill>
              </a:rPr>
              <a:t> are exposed leading to a stronger, more forceful contraction. </a:t>
            </a:r>
            <a:r>
              <a:rPr lang="en-US" dirty="0"/>
              <a:t>There will also be a greater emptying of the ventricle as a result which will also increase the stroke volume. This is the inherent </a:t>
            </a:r>
            <a:r>
              <a:rPr lang="en-US" dirty="0" err="1"/>
              <a:t>inotropy</a:t>
            </a:r>
            <a:r>
              <a:rPr lang="en-US" dirty="0"/>
              <a:t> of the heart</a:t>
            </a:r>
          </a:p>
        </p:txBody>
      </p:sp>
    </p:spTree>
    <p:extLst>
      <p:ext uri="{BB962C8B-B14F-4D97-AF65-F5344CB8AC3E}">
        <p14:creationId xmlns:p14="http://schemas.microsoft.com/office/powerpoint/2010/main" val="150508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Regulation of the heart pumping 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Intrinsic cardiac regulation :</a:t>
            </a:r>
          </a:p>
          <a:p>
            <a:r>
              <a:rPr lang="en-US" b="1" dirty="0" smtClean="0">
                <a:solidFill>
                  <a:srgbClr val="FF6699"/>
                </a:solidFill>
              </a:rPr>
              <a:t>Frank starling mechanism</a:t>
            </a:r>
            <a:r>
              <a:rPr lang="en-US" dirty="0" smtClean="0"/>
              <a:t>; </a:t>
            </a:r>
            <a:r>
              <a:rPr lang="en-US" i="1" dirty="0" smtClean="0"/>
              <a:t>Starling´s law of the heart: With an increased ventricular filling during diastole (venous return), the ventricular </a:t>
            </a:r>
            <a:r>
              <a:rPr lang="en-US" i="1" dirty="0" err="1" smtClean="0"/>
              <a:t>fibre</a:t>
            </a:r>
            <a:r>
              <a:rPr lang="en-US" i="1" dirty="0" smtClean="0"/>
              <a:t> length increases, so the ventricular contraction and stroke volume increases. - This is an intrinsic adaptation of the pumping capacity to the venous return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29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8646" y="978658"/>
            <a:ext cx="9679607" cy="536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5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Frank starling mechanism 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1265" y="1825624"/>
            <a:ext cx="9484110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3500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602" y="0"/>
            <a:ext cx="92007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228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049" y="0"/>
            <a:ext cx="90879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919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880" y="0"/>
            <a:ext cx="92122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0457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266" y="1"/>
            <a:ext cx="500003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018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Control of the heart 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9777" y="1825625"/>
            <a:ext cx="8372446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56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49" y="0"/>
            <a:ext cx="89765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Sympathetic system 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1087" y="1844326"/>
            <a:ext cx="7225048" cy="50136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1617" y="3688552"/>
            <a:ext cx="35974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Ca ChanneL (ca) + INTROPIC</a:t>
            </a:r>
          </a:p>
          <a:p>
            <a:r>
              <a:rPr lang="it-IT" b="1" dirty="0" smtClean="0"/>
              <a:t>SR (RYR)  (CA)  LUSITROPIC</a:t>
            </a:r>
          </a:p>
          <a:p>
            <a:r>
              <a:rPr lang="it-IT" b="1" dirty="0" smtClean="0"/>
              <a:t>Troponin I  (LUSITROPIC)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0097859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091411" cy="793974"/>
          </a:xfrm>
        </p:spPr>
        <p:txBody>
          <a:bodyPr/>
          <a:lstStyle/>
          <a:p>
            <a:r>
              <a:rPr lang="en-US" b="1" dirty="0" smtClean="0"/>
              <a:t>Parasympathetic(vagal) system 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5363" y="1553116"/>
            <a:ext cx="5355155" cy="47176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363" y="6213626"/>
            <a:ext cx="5774800" cy="9022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3682842" y="1685990"/>
            <a:ext cx="777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ACh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3504108" y="2961253"/>
            <a:ext cx="6832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M2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0963527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722476" cy="1090188"/>
          </a:xfrm>
        </p:spPr>
        <p:txBody>
          <a:bodyPr/>
          <a:lstStyle/>
          <a:p>
            <a:r>
              <a:rPr lang="en-US" b="1" dirty="0" smtClean="0"/>
              <a:t>Autonomic nerve system 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7470" y="1825624"/>
            <a:ext cx="9266237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0400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Autonomic nerve system 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2354" y="1825625"/>
            <a:ext cx="8387291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014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Effect of K and Ca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en-US" b="1" dirty="0">
                <a:solidFill>
                  <a:schemeClr val="accent1"/>
                </a:solidFill>
              </a:rPr>
              <a:t>K: </a:t>
            </a:r>
          </a:p>
          <a:p>
            <a:pPr>
              <a:defRPr/>
            </a:pPr>
            <a:r>
              <a:rPr lang="en-US" b="1" dirty="0">
                <a:solidFill>
                  <a:schemeClr val="accent6"/>
                </a:solidFill>
              </a:rPr>
              <a:t>increase: </a:t>
            </a:r>
            <a:r>
              <a:rPr lang="en-US" dirty="0"/>
              <a:t>weakness of the heart and cardiac arrest during diastole, decrease heart rate</a:t>
            </a:r>
          </a:p>
          <a:p>
            <a:pPr>
              <a:defRPr/>
            </a:pPr>
            <a:r>
              <a:rPr lang="en-US" b="1" dirty="0">
                <a:solidFill>
                  <a:schemeClr val="accent6"/>
                </a:solidFill>
              </a:rPr>
              <a:t>Decrease: </a:t>
            </a:r>
            <a:r>
              <a:rPr lang="en-US" dirty="0"/>
              <a:t>increase of heart rate</a:t>
            </a:r>
          </a:p>
          <a:p>
            <a:pPr>
              <a:buNone/>
              <a:defRPr/>
            </a:pPr>
            <a:r>
              <a:rPr lang="en-US" b="1" dirty="0">
                <a:solidFill>
                  <a:schemeClr val="accent1"/>
                </a:solidFill>
              </a:rPr>
              <a:t>Ca: </a:t>
            </a:r>
          </a:p>
          <a:p>
            <a:pPr>
              <a:defRPr/>
            </a:pPr>
            <a:r>
              <a:rPr lang="en-US" b="1" dirty="0">
                <a:solidFill>
                  <a:schemeClr val="accent6"/>
                </a:solidFill>
              </a:rPr>
              <a:t>increase: </a:t>
            </a:r>
            <a:r>
              <a:rPr lang="en-US" dirty="0"/>
              <a:t>Spastic  heart, cardiac arrest during systole, short  QT</a:t>
            </a:r>
          </a:p>
          <a:p>
            <a:pPr>
              <a:defRPr/>
            </a:pPr>
            <a:r>
              <a:rPr lang="en-US" b="1" dirty="0">
                <a:solidFill>
                  <a:schemeClr val="accent6"/>
                </a:solidFill>
              </a:rPr>
              <a:t>Decrease: </a:t>
            </a:r>
            <a:r>
              <a:rPr lang="en-US" dirty="0"/>
              <a:t>Prolong  QT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9453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Effect of temperature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/>
                </a:solidFill>
              </a:rPr>
              <a:t>Increased</a:t>
            </a:r>
            <a:r>
              <a:rPr lang="en-US" dirty="0"/>
              <a:t> temperature: </a:t>
            </a:r>
            <a:r>
              <a:rPr lang="en-US" dirty="0">
                <a:solidFill>
                  <a:schemeClr val="accent6"/>
                </a:solidFill>
              </a:rPr>
              <a:t>increased</a:t>
            </a:r>
            <a:r>
              <a:rPr lang="en-US" dirty="0"/>
              <a:t> heart </a:t>
            </a:r>
            <a:r>
              <a:rPr lang="en-US" dirty="0" smtClean="0"/>
              <a:t>rate .</a:t>
            </a:r>
            <a:endParaRPr lang="en-US" dirty="0"/>
          </a:p>
          <a:p>
            <a:pPr>
              <a:defRPr/>
            </a:pPr>
            <a:r>
              <a:rPr lang="en-US" dirty="0">
                <a:solidFill>
                  <a:schemeClr val="accent6"/>
                </a:solidFill>
              </a:rPr>
              <a:t>Decreased</a:t>
            </a:r>
            <a:r>
              <a:rPr lang="en-US" dirty="0"/>
              <a:t> temperature: </a:t>
            </a:r>
            <a:r>
              <a:rPr lang="en-US" dirty="0">
                <a:solidFill>
                  <a:schemeClr val="accent6"/>
                </a:solidFill>
              </a:rPr>
              <a:t>decreased</a:t>
            </a:r>
            <a:r>
              <a:rPr lang="en-US" dirty="0"/>
              <a:t> heart </a:t>
            </a:r>
            <a:r>
              <a:rPr lang="en-US" dirty="0" smtClean="0"/>
              <a:t>rate 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893" y="3026536"/>
            <a:ext cx="7402888" cy="383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107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602" y="0"/>
            <a:ext cx="92007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465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81848" y="3429000"/>
            <a:ext cx="341290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0"/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 </a:t>
            </a:r>
            <a:endParaRPr lang="en-US" sz="4800" b="1" cap="none" spc="0" dirty="0">
              <a:ln w="0"/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5587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1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1564"/>
            <a:ext cx="86030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8040" y="1056068"/>
            <a:ext cx="9553790" cy="581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759</Words>
  <Application>Microsoft Office PowerPoint</Application>
  <PresentationFormat>Widescreen</PresentationFormat>
  <Paragraphs>117</Paragraphs>
  <Slides>67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1" baseType="lpstr">
      <vt:lpstr>Arial</vt:lpstr>
      <vt:lpstr>Comic Sans MS</vt:lpstr>
      <vt:lpstr>Wingdings</vt:lpstr>
      <vt:lpstr>Office Theme</vt:lpstr>
      <vt:lpstr>Mechanical activity of the heart &amp; Cardiac cycle </vt:lpstr>
      <vt:lpstr>Chambers :</vt:lpstr>
      <vt:lpstr>Valves :</vt:lpstr>
      <vt:lpstr>Coronary arteries :</vt:lpstr>
      <vt:lpstr>Coronary veins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Cardiac cycle :</vt:lpstr>
      <vt:lpstr>PowerPoint Presentation</vt:lpstr>
      <vt:lpstr>Systole :</vt:lpstr>
      <vt:lpstr>Diastole :</vt:lpstr>
      <vt:lpstr>Each cycle we should understand this points :</vt:lpstr>
      <vt:lpstr>Atrial systole :</vt:lpstr>
      <vt:lpstr>PowerPoint Presentation</vt:lpstr>
      <vt:lpstr>PowerPoint Presentation</vt:lpstr>
      <vt:lpstr>Isovolumic contraction :</vt:lpstr>
      <vt:lpstr>PowerPoint Presentation</vt:lpstr>
      <vt:lpstr>PowerPoint Presentation</vt:lpstr>
      <vt:lpstr>Ejection :</vt:lpstr>
      <vt:lpstr>PowerPoint Presentation</vt:lpstr>
      <vt:lpstr>PowerPoint Presentation</vt:lpstr>
      <vt:lpstr>Protodiastolic phase :</vt:lpstr>
      <vt:lpstr>Isovolumic relaxation :</vt:lpstr>
      <vt:lpstr>PowerPoint Presentation</vt:lpstr>
      <vt:lpstr>PowerPoint Presentation</vt:lpstr>
      <vt:lpstr>Early filling :</vt:lpstr>
      <vt:lpstr>Diastesis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Stroke volume :</vt:lpstr>
      <vt:lpstr>Work output of the heart :</vt:lpstr>
      <vt:lpstr>PowerPoint Presentation</vt:lpstr>
      <vt:lpstr>PowerPoint Presentation</vt:lpstr>
      <vt:lpstr>Jugular vein pressure :</vt:lpstr>
      <vt:lpstr>ECG &amp; Cardiac cycle :</vt:lpstr>
      <vt:lpstr>The sequence of heart excitation is associated with the deviation of ECG waves by tracing : </vt:lpstr>
      <vt:lpstr>PowerPoint Presentation</vt:lpstr>
      <vt:lpstr>Preload :</vt:lpstr>
      <vt:lpstr>Afterload :</vt:lpstr>
      <vt:lpstr>PowerPoint Presentation</vt:lpstr>
      <vt:lpstr>Contractility :</vt:lpstr>
      <vt:lpstr>Regulation of the heart pumping : </vt:lpstr>
      <vt:lpstr>PowerPoint Presentation</vt:lpstr>
      <vt:lpstr>Frank starling mechanism :</vt:lpstr>
      <vt:lpstr>PowerPoint Presentation</vt:lpstr>
      <vt:lpstr>PowerPoint Presentation</vt:lpstr>
      <vt:lpstr>PowerPoint Presentation</vt:lpstr>
      <vt:lpstr>PowerPoint Presentation</vt:lpstr>
      <vt:lpstr>Control of the heart :</vt:lpstr>
      <vt:lpstr>Sympathetic system :</vt:lpstr>
      <vt:lpstr>Parasympathetic(vagal) system :</vt:lpstr>
      <vt:lpstr>Autonomic nerve system :</vt:lpstr>
      <vt:lpstr>Autonomic nerve system :</vt:lpstr>
      <vt:lpstr>Effect of K and Ca :</vt:lpstr>
      <vt:lpstr>Effect of temperature 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COMPU</dc:creator>
  <cp:lastModifiedBy>COMPU</cp:lastModifiedBy>
  <cp:revision>38</cp:revision>
  <dcterms:created xsi:type="dcterms:W3CDTF">2022-04-08T07:04:39Z</dcterms:created>
  <dcterms:modified xsi:type="dcterms:W3CDTF">2022-04-09T22:06:40Z</dcterms:modified>
</cp:coreProperties>
</file>