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notesSlides/notesSlide5.xml" ContentType="application/vnd.openxmlformats-officedocument.presentationml.notesSlide+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notesMasterIdLst>
    <p:notesMasterId r:id="rId75"/>
  </p:notesMasterIdLst>
  <p:sldIdLst>
    <p:sldId id="256" r:id="rId2"/>
    <p:sldId id="262" r:id="rId3"/>
    <p:sldId id="257" r:id="rId4"/>
    <p:sldId id="258" r:id="rId5"/>
    <p:sldId id="259" r:id="rId6"/>
    <p:sldId id="260" r:id="rId7"/>
    <p:sldId id="567" r:id="rId8"/>
    <p:sldId id="264" r:id="rId9"/>
    <p:sldId id="377" r:id="rId10"/>
    <p:sldId id="271" r:id="rId11"/>
    <p:sldId id="273" r:id="rId12"/>
    <p:sldId id="272" r:id="rId13"/>
    <p:sldId id="274" r:id="rId14"/>
    <p:sldId id="275" r:id="rId15"/>
    <p:sldId id="265" r:id="rId16"/>
    <p:sldId id="270" r:id="rId17"/>
    <p:sldId id="269" r:id="rId18"/>
    <p:sldId id="266" r:id="rId19"/>
    <p:sldId id="267" r:id="rId20"/>
    <p:sldId id="268" r:id="rId21"/>
    <p:sldId id="286" r:id="rId22"/>
    <p:sldId id="276" r:id="rId23"/>
    <p:sldId id="458" r:id="rId24"/>
    <p:sldId id="571" r:id="rId25"/>
    <p:sldId id="307" r:id="rId26"/>
    <p:sldId id="569" r:id="rId27"/>
    <p:sldId id="573" r:id="rId28"/>
    <p:sldId id="572" r:id="rId29"/>
    <p:sldId id="437" r:id="rId30"/>
    <p:sldId id="279" r:id="rId31"/>
    <p:sldId id="436" r:id="rId32"/>
    <p:sldId id="464" r:id="rId33"/>
    <p:sldId id="570" r:id="rId34"/>
    <p:sldId id="288" r:id="rId35"/>
    <p:sldId id="568" r:id="rId36"/>
    <p:sldId id="306" r:id="rId37"/>
    <p:sldId id="280" r:id="rId38"/>
    <p:sldId id="281" r:id="rId39"/>
    <p:sldId id="282" r:id="rId40"/>
    <p:sldId id="283" r:id="rId41"/>
    <p:sldId id="332" r:id="rId42"/>
    <p:sldId id="284" r:id="rId43"/>
    <p:sldId id="285" r:id="rId44"/>
    <p:sldId id="335" r:id="rId45"/>
    <p:sldId id="575" r:id="rId46"/>
    <p:sldId id="345" r:id="rId47"/>
    <p:sldId id="346" r:id="rId48"/>
    <p:sldId id="289" r:id="rId49"/>
    <p:sldId id="354" r:id="rId50"/>
    <p:sldId id="350" r:id="rId51"/>
    <p:sldId id="351" r:id="rId52"/>
    <p:sldId id="353" r:id="rId53"/>
    <p:sldId id="301" r:id="rId54"/>
    <p:sldId id="291" r:id="rId55"/>
    <p:sldId id="292" r:id="rId56"/>
    <p:sldId id="293" r:id="rId57"/>
    <p:sldId id="294" r:id="rId58"/>
    <p:sldId id="295" r:id="rId59"/>
    <p:sldId id="355" r:id="rId60"/>
    <p:sldId id="356" r:id="rId61"/>
    <p:sldId id="357" r:id="rId62"/>
    <p:sldId id="324" r:id="rId63"/>
    <p:sldId id="297" r:id="rId64"/>
    <p:sldId id="296" r:id="rId65"/>
    <p:sldId id="298" r:id="rId66"/>
    <p:sldId id="358" r:id="rId67"/>
    <p:sldId id="299" r:id="rId68"/>
    <p:sldId id="300" r:id="rId69"/>
    <p:sldId id="574" r:id="rId70"/>
    <p:sldId id="336" r:id="rId71"/>
    <p:sldId id="359" r:id="rId72"/>
    <p:sldId id="360" r:id="rId73"/>
    <p:sldId id="566" r:id="rId7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9412" autoAdjust="0"/>
    <p:restoredTop sz="94301" autoAdjust="0"/>
  </p:normalViewPr>
  <p:slideViewPr>
    <p:cSldViewPr snapToGrid="0">
      <p:cViewPr varScale="1">
        <p:scale>
          <a:sx n="68" d="100"/>
          <a:sy n="68" d="100"/>
        </p:scale>
        <p:origin x="9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3T23:08:07.046"/>
    </inkml:context>
    <inkml:brush xml:id="br0">
      <inkml:brushProperty name="width" value="0.025" units="cm"/>
      <inkml:brushProperty name="height" value="0.025" units="cm"/>
      <inkml:brushProperty name="color" value="#E71224"/>
    </inkml:brush>
  </inkml:definitions>
  <inkml:trace contextRef="#ctx0" brushRef="#br0">1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3T23:08:08.405"/>
    </inkml:context>
    <inkml:brush xml:id="br0">
      <inkml:brushProperty name="width" value="0.025" units="cm"/>
      <inkml:brushProperty name="height" value="0.025" units="cm"/>
      <inkml:brushProperty name="color" value="#E71224"/>
    </inkml:brush>
  </inkml:definitions>
  <inkml:trace contextRef="#ctx0" brushRef="#br0">1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3T23:07:44.548"/>
    </inkml:context>
    <inkml:brush xml:id="br0">
      <inkml:brushProperty name="width" value="0.025" units="cm"/>
      <inkml:brushProperty name="height" value="0.025" units="cm"/>
      <inkml:brushProperty name="color" value="#E71224"/>
    </inkml:brush>
  </inkml:definitions>
  <inkml:trace contextRef="#ctx0" brushRef="#br0">1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3T23:07:45.266"/>
    </inkml:context>
    <inkml:brush xml:id="br0">
      <inkml:brushProperty name="width" value="0.025" units="cm"/>
      <inkml:brushProperty name="height" value="0.025" units="cm"/>
      <inkml:brushProperty name="color" value="#E71224"/>
    </inkml:brush>
  </inkml:definitions>
  <inkml:trace contextRef="#ctx0" brushRef="#br0">938 31 24575,'-7'0'0,"-9"0"0,-9 0 0,-7 0 0,-5 0 0,-9 0 0,-18 0 0,-12 0 0,0 0 0,-7 0 0,3 0 0,9 0 0,9 0 0,9 0 0,-1-6 0,2-3 0,-3 0 0,7 2-8191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3T23:07:59.328"/>
    </inkml:context>
    <inkml:brush xml:id="br0">
      <inkml:brushProperty name="width" value="0.025" units="cm"/>
      <inkml:brushProperty name="height" value="0.025" units="cm"/>
      <inkml:brushProperty name="color" value="#E71224"/>
    </inkml:brush>
  </inkml:definitions>
  <inkml:trace contextRef="#ctx0" brushRef="#br0">1 0 24575,'0'0'-8191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3T23:08:00.609"/>
    </inkml:context>
    <inkml:brush xml:id="br0">
      <inkml:brushProperty name="width" value="0.025" units="cm"/>
      <inkml:brushProperty name="height" value="0.025" units="cm"/>
      <inkml:brushProperty name="color" value="#E71224"/>
    </inkml:brush>
  </inkml:definitions>
  <inkml:trace contextRef="#ctx0" brushRef="#br0">1 1 24575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3T23:08:01.297"/>
    </inkml:context>
    <inkml:brush xml:id="br0">
      <inkml:brushProperty name="width" value="0.025" units="cm"/>
      <inkml:brushProperty name="height" value="0.025" units="cm"/>
      <inkml:brushProperty name="color" value="#E71224"/>
    </inkml:brush>
  </inkml:definitions>
  <inkml:trace contextRef="#ctx0" brushRef="#br0">0 1 24575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03T23:08:02.843"/>
    </inkml:context>
    <inkml:brush xml:id="br0">
      <inkml:brushProperty name="width" value="0.025" units="cm"/>
      <inkml:brushProperty name="height" value="0.025" units="cm"/>
      <inkml:brushProperty name="color" value="#E71224"/>
    </inkml:brush>
  </inkml:definitions>
  <inkml:trace contextRef="#ctx0" brushRef="#br0">0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17B1B25F-B2E9-4A94-A234-5A05DC63B91E}" type="datetimeFigureOut">
              <a:rPr lang="ar-SA" smtClean="0"/>
              <a:t>16/11/44</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14AD0F28-C1E7-4295-ACA0-6409336AD48E}" type="slidenum">
              <a:rPr lang="ar-SA" smtClean="0"/>
              <a:t>‹#›</a:t>
            </a:fld>
            <a:endParaRPr lang="ar-SA"/>
          </a:p>
        </p:txBody>
      </p:sp>
    </p:spTree>
    <p:extLst>
      <p:ext uri="{BB962C8B-B14F-4D97-AF65-F5344CB8AC3E}">
        <p14:creationId xmlns:p14="http://schemas.microsoft.com/office/powerpoint/2010/main" val="365655830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14AD0F28-C1E7-4295-ACA0-6409336AD48E}" type="slidenum">
              <a:rPr lang="ar-SA" smtClean="0"/>
              <a:t>23</a:t>
            </a:fld>
            <a:endParaRPr lang="ar-SA"/>
          </a:p>
        </p:txBody>
      </p:sp>
    </p:spTree>
    <p:extLst>
      <p:ext uri="{BB962C8B-B14F-4D97-AF65-F5344CB8AC3E}">
        <p14:creationId xmlns:p14="http://schemas.microsoft.com/office/powerpoint/2010/main" val="280772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14AD0F28-C1E7-4295-ACA0-6409336AD48E}" type="slidenum">
              <a:rPr lang="ar-SA" smtClean="0"/>
              <a:t>26</a:t>
            </a:fld>
            <a:endParaRPr lang="ar-SA"/>
          </a:p>
        </p:txBody>
      </p:sp>
    </p:spTree>
    <p:extLst>
      <p:ext uri="{BB962C8B-B14F-4D97-AF65-F5344CB8AC3E}">
        <p14:creationId xmlns:p14="http://schemas.microsoft.com/office/powerpoint/2010/main" val="2276910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14AD0F28-C1E7-4295-ACA0-6409336AD48E}" type="slidenum">
              <a:rPr lang="ar-SA" smtClean="0"/>
              <a:t>42</a:t>
            </a:fld>
            <a:endParaRPr lang="ar-SA"/>
          </a:p>
        </p:txBody>
      </p:sp>
    </p:spTree>
    <p:extLst>
      <p:ext uri="{BB962C8B-B14F-4D97-AF65-F5344CB8AC3E}">
        <p14:creationId xmlns:p14="http://schemas.microsoft.com/office/powerpoint/2010/main" val="3566277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14AD0F28-C1E7-4295-ACA0-6409336AD48E}" type="slidenum">
              <a:rPr lang="ar-SA" smtClean="0"/>
              <a:t>51</a:t>
            </a:fld>
            <a:endParaRPr lang="ar-SA"/>
          </a:p>
        </p:txBody>
      </p:sp>
    </p:spTree>
    <p:extLst>
      <p:ext uri="{BB962C8B-B14F-4D97-AF65-F5344CB8AC3E}">
        <p14:creationId xmlns:p14="http://schemas.microsoft.com/office/powerpoint/2010/main" val="1166290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en-US" altLang="en-US" sz="1200" dirty="0"/>
              <a:t>Negative in I, positive in </a:t>
            </a:r>
            <a:r>
              <a:rPr lang="en-US" altLang="en-US" sz="1200" dirty="0" err="1"/>
              <a:t>aVF</a:t>
            </a:r>
            <a:r>
              <a:rPr lang="en-US" altLang="en-US" sz="1200" dirty="0"/>
              <a:t> </a:t>
            </a:r>
            <a:r>
              <a:rPr lang="en-US" altLang="en-US" sz="1200" dirty="0">
                <a:sym typeface="Wingdings" panose="05000000000000000000" pitchFamily="2" charset="2"/>
              </a:rPr>
              <a:t> RAD</a:t>
            </a:r>
            <a:endParaRPr lang="en-US" altLang="en-US" sz="1200" dirty="0"/>
          </a:p>
          <a:p>
            <a:endParaRPr lang="ar-SA" dirty="0"/>
          </a:p>
        </p:txBody>
      </p:sp>
      <p:sp>
        <p:nvSpPr>
          <p:cNvPr id="4" name="عنصر نائب لرقم الشريحة 3"/>
          <p:cNvSpPr>
            <a:spLocks noGrp="1"/>
          </p:cNvSpPr>
          <p:nvPr>
            <p:ph type="sldNum" sz="quarter" idx="5"/>
          </p:nvPr>
        </p:nvSpPr>
        <p:spPr/>
        <p:txBody>
          <a:bodyPr/>
          <a:lstStyle/>
          <a:p>
            <a:fld id="{14AD0F28-C1E7-4295-ACA0-6409336AD48E}" type="slidenum">
              <a:rPr lang="ar-SA" smtClean="0"/>
              <a:t>63</a:t>
            </a:fld>
            <a:endParaRPr lang="ar-SA"/>
          </a:p>
        </p:txBody>
      </p:sp>
    </p:spTree>
    <p:extLst>
      <p:ext uri="{BB962C8B-B14F-4D97-AF65-F5344CB8AC3E}">
        <p14:creationId xmlns:p14="http://schemas.microsoft.com/office/powerpoint/2010/main" val="13988033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A2A8245F-6CA4-777F-05ED-F153C38DF29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a16="http://schemas.microsoft.com/office/drawing/2014/main" id="{E53D7ED2-0350-087E-EA20-AC11F9ABC96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SA" altLang="en-US" dirty="0"/>
          </a:p>
        </p:txBody>
      </p:sp>
      <p:sp>
        <p:nvSpPr>
          <p:cNvPr id="70660" name="Slide Number Placeholder 3">
            <a:extLst>
              <a:ext uri="{FF2B5EF4-FFF2-40B4-BE49-F238E27FC236}">
                <a16:creationId xmlns:a16="http://schemas.microsoft.com/office/drawing/2014/main" id="{04086113-4A4D-E978-2C06-711E0233A49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3235700-DFB2-447D-AE71-CA1B767C19EE}" type="slidenum">
              <a:rPr lang="ar-SA" altLang="en-US"/>
              <a:pPr/>
              <a:t>64</a:t>
            </a:fld>
            <a:endParaRPr lang="ar-SA"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l" rtl="0"/>
            <a:endParaRPr lang="ar-SA" dirty="0"/>
          </a:p>
        </p:txBody>
      </p:sp>
      <p:sp>
        <p:nvSpPr>
          <p:cNvPr id="4" name="عنصر نائب لرقم الشريحة 3"/>
          <p:cNvSpPr>
            <a:spLocks noGrp="1"/>
          </p:cNvSpPr>
          <p:nvPr>
            <p:ph type="sldNum" sz="quarter" idx="5"/>
          </p:nvPr>
        </p:nvSpPr>
        <p:spPr/>
        <p:txBody>
          <a:bodyPr/>
          <a:lstStyle/>
          <a:p>
            <a:fld id="{14AD0F28-C1E7-4295-ACA0-6409336AD48E}" type="slidenum">
              <a:rPr lang="ar-SA" smtClean="0"/>
              <a:t>69</a:t>
            </a:fld>
            <a:endParaRPr lang="ar-SA"/>
          </a:p>
        </p:txBody>
      </p:sp>
    </p:spTree>
    <p:extLst>
      <p:ext uri="{BB962C8B-B14F-4D97-AF65-F5344CB8AC3E}">
        <p14:creationId xmlns:p14="http://schemas.microsoft.com/office/powerpoint/2010/main" val="3371450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818CA8E6-B951-4CE1-908E-6FE6388C424E}" type="datetimeFigureOut">
              <a:rPr lang="ar-SA" smtClean="0"/>
              <a:t>16/11/44</a:t>
            </a:fld>
            <a:endParaRPr lang="ar-SA"/>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ar-SA"/>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591DEB16-170A-41BC-888D-44E5EB7B987A}" type="slidenum">
              <a:rPr lang="ar-SA" smtClean="0"/>
              <a:t>‹#›</a:t>
            </a:fld>
            <a:endParaRPr lang="ar-SA"/>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19363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818CA8E6-B951-4CE1-908E-6FE6388C424E}" type="datetimeFigureOut">
              <a:rPr lang="ar-SA" smtClean="0"/>
              <a:t>16/11/44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591DEB16-170A-41BC-888D-44E5EB7B987A}" type="slidenum">
              <a:rPr lang="ar-SA" smtClean="0"/>
              <a:t>‹#›</a:t>
            </a:fld>
            <a:endParaRPr lang="ar-SA"/>
          </a:p>
        </p:txBody>
      </p:sp>
    </p:spTree>
    <p:extLst>
      <p:ext uri="{BB962C8B-B14F-4D97-AF65-F5344CB8AC3E}">
        <p14:creationId xmlns:p14="http://schemas.microsoft.com/office/powerpoint/2010/main" val="3335562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818CA8E6-B951-4CE1-908E-6FE6388C424E}" type="datetimeFigureOut">
              <a:rPr lang="ar-SA" smtClean="0"/>
              <a:t>16/11/44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591DEB16-170A-41BC-888D-44E5EB7B987A}" type="slidenum">
              <a:rPr lang="ar-SA" smtClean="0"/>
              <a:t>‹#›</a:t>
            </a:fld>
            <a:endParaRPr lang="ar-SA"/>
          </a:p>
        </p:txBody>
      </p:sp>
    </p:spTree>
    <p:extLst>
      <p:ext uri="{BB962C8B-B14F-4D97-AF65-F5344CB8AC3E}">
        <p14:creationId xmlns:p14="http://schemas.microsoft.com/office/powerpoint/2010/main" val="5412917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endParaRPr lang="ar-SA"/>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Content Placeholder 3"/>
          <p:cNvSpPr>
            <a:spLocks noGrp="1"/>
          </p:cNvSpPr>
          <p:nvPr>
            <p:ph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Rectangle 44">
            <a:extLst>
              <a:ext uri="{FF2B5EF4-FFF2-40B4-BE49-F238E27FC236}">
                <a16:creationId xmlns:a16="http://schemas.microsoft.com/office/drawing/2014/main" id="{3A7D3F8E-029E-7309-75AC-B42935C3E4C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45">
            <a:extLst>
              <a:ext uri="{FF2B5EF4-FFF2-40B4-BE49-F238E27FC236}">
                <a16:creationId xmlns:a16="http://schemas.microsoft.com/office/drawing/2014/main" id="{1DC26B3D-E9F8-D207-1E7C-BA2C84388AF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46">
            <a:extLst>
              <a:ext uri="{FF2B5EF4-FFF2-40B4-BE49-F238E27FC236}">
                <a16:creationId xmlns:a16="http://schemas.microsoft.com/office/drawing/2014/main" id="{6FE54E73-2994-A003-7C68-9042E05E3D5F}"/>
              </a:ext>
            </a:extLst>
          </p:cNvPr>
          <p:cNvSpPr>
            <a:spLocks noGrp="1" noChangeArrowheads="1"/>
          </p:cNvSpPr>
          <p:nvPr>
            <p:ph type="sldNum" sz="quarter" idx="12"/>
          </p:nvPr>
        </p:nvSpPr>
        <p:spPr>
          <a:ln/>
        </p:spPr>
        <p:txBody>
          <a:bodyPr/>
          <a:lstStyle>
            <a:lvl1pPr>
              <a:defRPr/>
            </a:lvl1pPr>
          </a:lstStyle>
          <a:p>
            <a:fld id="{E37DB90F-784D-4F3C-96CF-4BA16C1580A0}" type="slidenum">
              <a:rPr lang="ar-SA" altLang="en-US"/>
              <a:pPr/>
              <a:t>‹#›</a:t>
            </a:fld>
            <a:endParaRPr lang="en-US" altLang="en-US"/>
          </a:p>
        </p:txBody>
      </p:sp>
    </p:spTree>
    <p:extLst>
      <p:ext uri="{BB962C8B-B14F-4D97-AF65-F5344CB8AC3E}">
        <p14:creationId xmlns:p14="http://schemas.microsoft.com/office/powerpoint/2010/main" val="302565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818CA8E6-B951-4CE1-908E-6FE6388C424E}" type="datetimeFigureOut">
              <a:rPr lang="ar-SA" smtClean="0"/>
              <a:t>16/11/44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591DEB16-170A-41BC-888D-44E5EB7B987A}" type="slidenum">
              <a:rPr lang="ar-SA" smtClean="0"/>
              <a:t>‹#›</a:t>
            </a:fld>
            <a:endParaRPr lang="ar-SA"/>
          </a:p>
        </p:txBody>
      </p:sp>
    </p:spTree>
    <p:extLst>
      <p:ext uri="{BB962C8B-B14F-4D97-AF65-F5344CB8AC3E}">
        <p14:creationId xmlns:p14="http://schemas.microsoft.com/office/powerpoint/2010/main" val="994503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818CA8E6-B951-4CE1-908E-6FE6388C424E}" type="datetimeFigureOut">
              <a:rPr lang="ar-SA" smtClean="0"/>
              <a:t>16/11/44</a:t>
            </a:fld>
            <a:endParaRPr lang="ar-SA"/>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ar-SA"/>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591DEB16-170A-41BC-888D-44E5EB7B987A}" type="slidenum">
              <a:rPr lang="ar-SA" smtClean="0"/>
              <a:t>‹#›</a:t>
            </a:fld>
            <a:endParaRPr lang="ar-SA"/>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27793116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818CA8E6-B951-4CE1-908E-6FE6388C424E}" type="datetimeFigureOut">
              <a:rPr lang="ar-SA" smtClean="0"/>
              <a:t>16/11/44</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591DEB16-170A-41BC-888D-44E5EB7B987A}" type="slidenum">
              <a:rPr lang="ar-SA" smtClean="0"/>
              <a:t>‹#›</a:t>
            </a:fld>
            <a:endParaRPr lang="ar-SA"/>
          </a:p>
        </p:txBody>
      </p:sp>
    </p:spTree>
    <p:extLst>
      <p:ext uri="{BB962C8B-B14F-4D97-AF65-F5344CB8AC3E}">
        <p14:creationId xmlns:p14="http://schemas.microsoft.com/office/powerpoint/2010/main" val="98147749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1257300" y="2909102"/>
            <a:ext cx="4800600" cy="299639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6633864" y="2909102"/>
            <a:ext cx="4800600" cy="299639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818CA8E6-B951-4CE1-908E-6FE6388C424E}" type="datetimeFigureOut">
              <a:rPr lang="ar-SA" smtClean="0"/>
              <a:t>16/11/44</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591DEB16-170A-41BC-888D-44E5EB7B987A}" type="slidenum">
              <a:rPr lang="ar-SA" smtClean="0"/>
              <a:t>‹#›</a:t>
            </a:fld>
            <a:endParaRPr lang="ar-SA"/>
          </a:p>
        </p:txBody>
      </p:sp>
    </p:spTree>
    <p:extLst>
      <p:ext uri="{BB962C8B-B14F-4D97-AF65-F5344CB8AC3E}">
        <p14:creationId xmlns:p14="http://schemas.microsoft.com/office/powerpoint/2010/main" val="211639205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818CA8E6-B951-4CE1-908E-6FE6388C424E}" type="datetimeFigureOut">
              <a:rPr lang="ar-SA" smtClean="0"/>
              <a:t>16/11/44</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591DEB16-170A-41BC-888D-44E5EB7B987A}" type="slidenum">
              <a:rPr lang="ar-SA" smtClean="0"/>
              <a:t>‹#›</a:t>
            </a:fld>
            <a:endParaRPr lang="ar-SA"/>
          </a:p>
        </p:txBody>
      </p:sp>
    </p:spTree>
    <p:extLst>
      <p:ext uri="{BB962C8B-B14F-4D97-AF65-F5344CB8AC3E}">
        <p14:creationId xmlns:p14="http://schemas.microsoft.com/office/powerpoint/2010/main" val="2965260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CA8E6-B951-4CE1-908E-6FE6388C424E}" type="datetimeFigureOut">
              <a:rPr lang="ar-SA" smtClean="0"/>
              <a:t>16/11/44</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591DEB16-170A-41BC-888D-44E5EB7B987A}" type="slidenum">
              <a:rPr lang="ar-SA" smtClean="0"/>
              <a:t>‹#›</a:t>
            </a:fld>
            <a:endParaRPr lang="ar-SA"/>
          </a:p>
        </p:txBody>
      </p:sp>
    </p:spTree>
    <p:extLst>
      <p:ext uri="{BB962C8B-B14F-4D97-AF65-F5344CB8AC3E}">
        <p14:creationId xmlns:p14="http://schemas.microsoft.com/office/powerpoint/2010/main" val="1535342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مع تسمية توضيحية">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a:xfrm>
            <a:off x="765051" y="6375679"/>
            <a:ext cx="1233355" cy="348462"/>
          </a:xfrm>
        </p:spPr>
        <p:txBody>
          <a:bodyPr/>
          <a:lstStyle/>
          <a:p>
            <a:fld id="{818CA8E6-B951-4CE1-908E-6FE6388C424E}" type="datetimeFigureOut">
              <a:rPr lang="ar-SA" smtClean="0"/>
              <a:t>16/11/44</a:t>
            </a:fld>
            <a:endParaRPr lang="ar-SA"/>
          </a:p>
        </p:txBody>
      </p:sp>
      <p:sp>
        <p:nvSpPr>
          <p:cNvPr id="6" name="Footer Placeholder 5"/>
          <p:cNvSpPr>
            <a:spLocks noGrp="1"/>
          </p:cNvSpPr>
          <p:nvPr>
            <p:ph type="ftr" sz="quarter" idx="11"/>
          </p:nvPr>
        </p:nvSpPr>
        <p:spPr>
          <a:xfrm>
            <a:off x="2103620" y="6375679"/>
            <a:ext cx="3482179" cy="345796"/>
          </a:xfrm>
        </p:spPr>
        <p:txBody>
          <a:bodyPr/>
          <a:lstStyle/>
          <a:p>
            <a:endParaRPr lang="ar-SA"/>
          </a:p>
        </p:txBody>
      </p:sp>
      <p:sp>
        <p:nvSpPr>
          <p:cNvPr id="7" name="Slide Number Placeholder 6"/>
          <p:cNvSpPr>
            <a:spLocks noGrp="1"/>
          </p:cNvSpPr>
          <p:nvPr>
            <p:ph type="sldNum" sz="quarter" idx="12"/>
          </p:nvPr>
        </p:nvSpPr>
        <p:spPr>
          <a:xfrm>
            <a:off x="5691014" y="6375679"/>
            <a:ext cx="1232456" cy="345796"/>
          </a:xfrm>
        </p:spPr>
        <p:txBody>
          <a:bodyPr/>
          <a:lstStyle/>
          <a:p>
            <a:fld id="{591DEB16-170A-41BC-888D-44E5EB7B987A}" type="slidenum">
              <a:rPr lang="ar-SA" smtClean="0"/>
              <a:t>‹#›</a:t>
            </a:fld>
            <a:endParaRPr lang="ar-SA"/>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0625588"/>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a:xfrm>
            <a:off x="765950" y="6375679"/>
            <a:ext cx="1232456" cy="348462"/>
          </a:xfrm>
        </p:spPr>
        <p:txBody>
          <a:bodyPr/>
          <a:lstStyle/>
          <a:p>
            <a:fld id="{818CA8E6-B951-4CE1-908E-6FE6388C424E}" type="datetimeFigureOut">
              <a:rPr lang="ar-SA" smtClean="0"/>
              <a:t>16/11/44</a:t>
            </a:fld>
            <a:endParaRPr lang="ar-SA"/>
          </a:p>
        </p:txBody>
      </p:sp>
      <p:sp>
        <p:nvSpPr>
          <p:cNvPr id="6" name="Footer Placeholder 5"/>
          <p:cNvSpPr>
            <a:spLocks noGrp="1"/>
          </p:cNvSpPr>
          <p:nvPr>
            <p:ph type="ftr" sz="quarter" idx="11"/>
          </p:nvPr>
        </p:nvSpPr>
        <p:spPr>
          <a:xfrm>
            <a:off x="2103621" y="6375679"/>
            <a:ext cx="3482178" cy="345796"/>
          </a:xfrm>
        </p:spPr>
        <p:txBody>
          <a:bodyPr/>
          <a:lstStyle/>
          <a:p>
            <a:endParaRPr lang="ar-SA"/>
          </a:p>
        </p:txBody>
      </p:sp>
      <p:sp>
        <p:nvSpPr>
          <p:cNvPr id="7" name="Slide Number Placeholder 6"/>
          <p:cNvSpPr>
            <a:spLocks noGrp="1"/>
          </p:cNvSpPr>
          <p:nvPr>
            <p:ph type="sldNum" sz="quarter" idx="12"/>
          </p:nvPr>
        </p:nvSpPr>
        <p:spPr>
          <a:xfrm>
            <a:off x="5687568" y="6375679"/>
            <a:ext cx="1234440" cy="345796"/>
          </a:xfrm>
        </p:spPr>
        <p:txBody>
          <a:bodyPr/>
          <a:lstStyle/>
          <a:p>
            <a:fld id="{591DEB16-170A-41BC-888D-44E5EB7B987A}" type="slidenum">
              <a:rPr lang="ar-SA" smtClean="0"/>
              <a:t>‹#›</a:t>
            </a:fld>
            <a:endParaRPr lang="ar-SA"/>
          </a:p>
        </p:txBody>
      </p:sp>
    </p:spTree>
    <p:extLst>
      <p:ext uri="{BB962C8B-B14F-4D97-AF65-F5344CB8AC3E}">
        <p14:creationId xmlns:p14="http://schemas.microsoft.com/office/powerpoint/2010/main" val="3456730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818CA8E6-B951-4CE1-908E-6FE6388C424E}" type="datetimeFigureOut">
              <a:rPr lang="ar-SA" smtClean="0"/>
              <a:t>16/11/44</a:t>
            </a:fld>
            <a:endParaRPr lang="ar-SA"/>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ar-SA"/>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591DEB16-170A-41BC-888D-44E5EB7B987A}" type="slidenum">
              <a:rPr lang="ar-SA" smtClean="0"/>
              <a:t>‹#›</a:t>
            </a:fld>
            <a:endParaRPr lang="ar-SA"/>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2342799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1"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r" defTabSz="914400" rtl="1"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r" defTabSz="914400" rtl="1"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r" defTabSz="914400" rtl="1"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r" defTabSz="914400" rtl="1"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r" defTabSz="914400" rtl="1"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r" defTabSz="914400" rtl="1"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r" defTabSz="914400" rtl="1"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r" defTabSz="914400" rtl="1"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r" defTabSz="914400" rtl="1"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image" Target="../media/image32.jpeg"/><Relationship Id="rId1" Type="http://schemas.openxmlformats.org/officeDocument/2006/relationships/slideLayout" Target="../slideLayouts/slideLayout1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xml"/><Relationship Id="rId5" Type="http://schemas.openxmlformats.org/officeDocument/2006/relationships/image" Target="../media/image48.png"/><Relationship Id="rId4" Type="http://schemas.openxmlformats.org/officeDocument/2006/relationships/image" Target="../media/image47.png"/></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0.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5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6.xml"/><Relationship Id="rId5" Type="http://schemas.openxmlformats.org/officeDocument/2006/relationships/image" Target="../media/image51.png"/><Relationship Id="rId4" Type="http://schemas.openxmlformats.org/officeDocument/2006/relationships/image" Target="../media/image48.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48.png"/><Relationship Id="rId2" Type="http://schemas.openxmlformats.org/officeDocument/2006/relationships/image" Target="../media/image52.png"/><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54.png"/></Relationships>
</file>

<file path=ppt/slides/_rels/slide5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7.png"/><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7.png"/><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6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7.png"/><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6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58.png"/><Relationship Id="rId1" Type="http://schemas.openxmlformats.org/officeDocument/2006/relationships/slideLayout" Target="../slideLayouts/slideLayout7.xml"/><Relationship Id="rId5" Type="http://schemas.openxmlformats.org/officeDocument/2006/relationships/customXml" Target="../ink/ink2.xml"/><Relationship Id="rId4" Type="http://schemas.openxmlformats.org/officeDocument/2006/relationships/image" Target="../media/image62.png"/></Relationships>
</file>

<file path=ppt/slides/_rels/slide63.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customXml" Target="../ink/ink7.xml"/><Relationship Id="rId3" Type="http://schemas.openxmlformats.org/officeDocument/2006/relationships/image" Target="../media/image59.png"/><Relationship Id="rId7" Type="http://schemas.openxmlformats.org/officeDocument/2006/relationships/customXml" Target="../ink/ink3.xml"/><Relationship Id="rId12" Type="http://schemas.openxmlformats.org/officeDocument/2006/relationships/customXml" Target="../ink/ink6.xml"/><Relationship Id="rId2" Type="http://schemas.openxmlformats.org/officeDocument/2006/relationships/notesSlide" Target="../notesSlides/notesSlide5.xml"/><Relationship Id="rId16" Type="http://schemas.openxmlformats.org/officeDocument/2006/relationships/image" Target="../media/image51.png"/><Relationship Id="rId1" Type="http://schemas.openxmlformats.org/officeDocument/2006/relationships/slideLayout" Target="../slideLayouts/slideLayout6.xml"/><Relationship Id="rId6" Type="http://schemas.openxmlformats.org/officeDocument/2006/relationships/image" Target="../media/image48.png"/><Relationship Id="rId11" Type="http://schemas.openxmlformats.org/officeDocument/2006/relationships/customXml" Target="../ink/ink5.xml"/><Relationship Id="rId5" Type="http://schemas.openxmlformats.org/officeDocument/2006/relationships/image" Target="../media/image47.png"/><Relationship Id="rId15" Type="http://schemas.openxmlformats.org/officeDocument/2006/relationships/image" Target="../media/image60.png"/><Relationship Id="rId10" Type="http://schemas.openxmlformats.org/officeDocument/2006/relationships/image" Target="../media/image64.png"/><Relationship Id="rId4" Type="http://schemas.openxmlformats.org/officeDocument/2006/relationships/image" Target="../media/image46.png"/><Relationship Id="rId9" Type="http://schemas.openxmlformats.org/officeDocument/2006/relationships/customXml" Target="../ink/ink4.xml"/><Relationship Id="rId14" Type="http://schemas.openxmlformats.org/officeDocument/2006/relationships/customXml" Target="../ink/ink8.xml"/></Relationships>
</file>

<file path=ppt/slides/_rels/slide6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51.png"/><Relationship Id="rId4" Type="http://schemas.openxmlformats.org/officeDocument/2006/relationships/image" Target="../media/image63.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1.png"/><Relationship Id="rId2" Type="http://schemas.openxmlformats.org/officeDocument/2006/relationships/image" Target="../media/image64.jpeg"/><Relationship Id="rId1" Type="http://schemas.openxmlformats.org/officeDocument/2006/relationships/slideLayout" Target="../slideLayouts/slideLayout6.xml"/><Relationship Id="rId6" Type="http://schemas.openxmlformats.org/officeDocument/2006/relationships/image" Target="../media/image65.png"/><Relationship Id="rId5" Type="http://schemas.openxmlformats.org/officeDocument/2006/relationships/image" Target="../media/image48.png"/><Relationship Id="rId4" Type="http://schemas.openxmlformats.org/officeDocument/2006/relationships/image" Target="../media/image47.png"/></Relationships>
</file>

<file path=ppt/slides/_rels/slide68.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1.png"/><Relationship Id="rId2" Type="http://schemas.openxmlformats.org/officeDocument/2006/relationships/image" Target="../media/image66.png"/><Relationship Id="rId1" Type="http://schemas.openxmlformats.org/officeDocument/2006/relationships/slideLayout" Target="../slideLayouts/slideLayout6.xml"/><Relationship Id="rId6" Type="http://schemas.openxmlformats.org/officeDocument/2006/relationships/image" Target="../media/image65.png"/><Relationship Id="rId5" Type="http://schemas.openxmlformats.org/officeDocument/2006/relationships/image" Target="../media/image48.png"/><Relationship Id="rId4" Type="http://schemas.openxmlformats.org/officeDocument/2006/relationships/image" Target="../media/image47.png"/></Relationships>
</file>

<file path=ppt/slides/_rels/slide6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51.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87A96FA-E250-CC73-19D6-8C16DB1CF6D7}"/>
              </a:ext>
            </a:extLst>
          </p:cNvPr>
          <p:cNvSpPr>
            <a:spLocks noGrp="1"/>
          </p:cNvSpPr>
          <p:nvPr>
            <p:ph type="ctrTitle"/>
          </p:nvPr>
        </p:nvSpPr>
        <p:spPr>
          <a:xfrm>
            <a:off x="1303606" y="1379742"/>
            <a:ext cx="10318418" cy="4394988"/>
          </a:xfrm>
        </p:spPr>
        <p:txBody>
          <a:bodyPr/>
          <a:lstStyle/>
          <a:p>
            <a:r>
              <a:rPr lang="en-US" dirty="0"/>
              <a:t>Normal </a:t>
            </a:r>
            <a:br>
              <a:rPr lang="en-US" dirty="0"/>
            </a:br>
            <a:r>
              <a:rPr lang="en-US" dirty="0"/>
              <a:t>ECG</a:t>
            </a:r>
            <a:endParaRPr lang="ar-SA" dirty="0"/>
          </a:p>
        </p:txBody>
      </p:sp>
      <p:sp>
        <p:nvSpPr>
          <p:cNvPr id="3" name="عنوان فرعي 2">
            <a:extLst>
              <a:ext uri="{FF2B5EF4-FFF2-40B4-BE49-F238E27FC236}">
                <a16:creationId xmlns:a16="http://schemas.microsoft.com/office/drawing/2014/main" id="{F12D8908-C09B-2A6A-655D-1FF4855C7826}"/>
              </a:ext>
            </a:extLst>
          </p:cNvPr>
          <p:cNvSpPr>
            <a:spLocks noGrp="1"/>
          </p:cNvSpPr>
          <p:nvPr>
            <p:ph type="subTitle" idx="1"/>
          </p:nvPr>
        </p:nvSpPr>
        <p:spPr/>
        <p:txBody>
          <a:bodyPr/>
          <a:lstStyle/>
          <a:p>
            <a:r>
              <a:rPr lang="en-US" dirty="0"/>
              <a:t>Prepared by: Yaser </a:t>
            </a:r>
            <a:r>
              <a:rPr lang="en-US" dirty="0" err="1"/>
              <a:t>Aref</a:t>
            </a:r>
            <a:r>
              <a:rPr lang="en-US" dirty="0"/>
              <a:t> Hamam</a:t>
            </a:r>
            <a:endParaRPr lang="ar-SA" dirty="0"/>
          </a:p>
        </p:txBody>
      </p:sp>
    </p:spTree>
    <p:extLst>
      <p:ext uri="{BB962C8B-B14F-4D97-AF65-F5344CB8AC3E}">
        <p14:creationId xmlns:p14="http://schemas.microsoft.com/office/powerpoint/2010/main" val="2627369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C11920E-C313-FB6F-7899-3E1BDA37D256}"/>
              </a:ext>
            </a:extLst>
          </p:cNvPr>
          <p:cNvSpPr>
            <a:spLocks noGrp="1"/>
          </p:cNvSpPr>
          <p:nvPr>
            <p:ph type="title"/>
          </p:nvPr>
        </p:nvSpPr>
        <p:spPr>
          <a:xfrm>
            <a:off x="1167272" y="644872"/>
            <a:ext cx="10621454" cy="925910"/>
          </a:xfrm>
        </p:spPr>
        <p:txBody>
          <a:bodyPr/>
          <a:lstStyle/>
          <a:p>
            <a:r>
              <a:rPr lang="en-US" dirty="0"/>
              <a:t>cardiac muscle Action Potential</a:t>
            </a:r>
            <a:endParaRPr lang="ar-SA" dirty="0"/>
          </a:p>
        </p:txBody>
      </p:sp>
      <p:sp>
        <p:nvSpPr>
          <p:cNvPr id="3" name="عنصر نائب للمحتوى 2">
            <a:extLst>
              <a:ext uri="{FF2B5EF4-FFF2-40B4-BE49-F238E27FC236}">
                <a16:creationId xmlns:a16="http://schemas.microsoft.com/office/drawing/2014/main" id="{7BE5209C-EA75-D733-6503-78139EE66FD6}"/>
              </a:ext>
            </a:extLst>
          </p:cNvPr>
          <p:cNvSpPr>
            <a:spLocks noGrp="1"/>
          </p:cNvSpPr>
          <p:nvPr>
            <p:ph idx="1"/>
          </p:nvPr>
        </p:nvSpPr>
        <p:spPr>
          <a:xfrm>
            <a:off x="1012527" y="1355683"/>
            <a:ext cx="6035386" cy="5502317"/>
          </a:xfrm>
        </p:spPr>
        <p:txBody>
          <a:bodyPr>
            <a:normAutofit fontScale="92500" lnSpcReduction="10000"/>
          </a:bodyPr>
          <a:lstStyle/>
          <a:p>
            <a:pPr algn="l" rtl="0"/>
            <a:r>
              <a:rPr lang="en-US" sz="2400" dirty="0">
                <a:solidFill>
                  <a:schemeClr val="tx1"/>
                </a:solidFill>
              </a:rPr>
              <a:t>The action potential in cardiac muscle cells follows a distinctive pattern, consisting of several </a:t>
            </a:r>
            <a:r>
              <a:rPr lang="en-US" sz="2400" dirty="0" err="1">
                <a:solidFill>
                  <a:schemeClr val="tx1"/>
                </a:solidFill>
              </a:rPr>
              <a:t>phases:The</a:t>
            </a:r>
            <a:r>
              <a:rPr lang="en-US" sz="2400" dirty="0">
                <a:solidFill>
                  <a:schemeClr val="tx1"/>
                </a:solidFill>
              </a:rPr>
              <a:t> action potential begins with a rapid depolarization phase. </a:t>
            </a:r>
          </a:p>
          <a:p>
            <a:pPr marL="0" indent="0" algn="l" rtl="0">
              <a:buNone/>
            </a:pPr>
            <a:r>
              <a:rPr lang="en-US" sz="2400" b="1" u="sng" dirty="0">
                <a:solidFill>
                  <a:srgbClr val="FF0000"/>
                </a:solidFill>
              </a:rPr>
              <a:t>Phase 0 (Depolarization):</a:t>
            </a:r>
          </a:p>
          <a:p>
            <a:pPr algn="l" rtl="0"/>
            <a:r>
              <a:rPr lang="en-US" sz="2400" dirty="0">
                <a:solidFill>
                  <a:schemeClr val="tx1"/>
                </a:solidFill>
              </a:rPr>
              <a:t>It is initiated by the influx of sodium ions (Na+) through fast voltage-gated sodium channels. </a:t>
            </a:r>
          </a:p>
          <a:p>
            <a:pPr algn="l" rtl="0"/>
            <a:r>
              <a:rPr lang="en-US" sz="2400" dirty="0">
                <a:solidFill>
                  <a:schemeClr val="tx1"/>
                </a:solidFill>
              </a:rPr>
              <a:t>This rapid sodium influx leads to a sharp upstroke, causing a rapid increase in the membrane potential </a:t>
            </a:r>
            <a:r>
              <a:rPr lang="en-US" sz="2400" b="1" dirty="0">
                <a:solidFill>
                  <a:schemeClr val="tx1"/>
                </a:solidFill>
                <a:highlight>
                  <a:srgbClr val="FFFF00"/>
                </a:highlight>
              </a:rPr>
              <a:t>from</a:t>
            </a:r>
            <a:r>
              <a:rPr lang="en-US" sz="2400" dirty="0">
                <a:solidFill>
                  <a:schemeClr val="tx1"/>
                </a:solidFill>
              </a:rPr>
              <a:t> its resting state of around -90 mV to a peak of approximately +20 to +30 mV. </a:t>
            </a:r>
          </a:p>
          <a:p>
            <a:pPr algn="l" rtl="0"/>
            <a:r>
              <a:rPr lang="en-US" sz="2400" dirty="0">
                <a:solidFill>
                  <a:schemeClr val="tx1"/>
                </a:solidFill>
              </a:rPr>
              <a:t>This depolarization phase spreads across the cell membrane and triggers the contraction of the cardiac muscle fibers.</a:t>
            </a:r>
            <a:endParaRPr lang="ar-SA" sz="2400" dirty="0">
              <a:solidFill>
                <a:schemeClr val="tx1"/>
              </a:solidFill>
            </a:endParaRPr>
          </a:p>
        </p:txBody>
      </p:sp>
      <p:pic>
        <p:nvPicPr>
          <p:cNvPr id="5" name="صورة 4">
            <a:extLst>
              <a:ext uri="{FF2B5EF4-FFF2-40B4-BE49-F238E27FC236}">
                <a16:creationId xmlns:a16="http://schemas.microsoft.com/office/drawing/2014/main" id="{EF132FAC-8372-DE9A-6070-66C2B074F896}"/>
              </a:ext>
            </a:extLst>
          </p:cNvPr>
          <p:cNvPicPr>
            <a:picLocks noChangeAspect="1"/>
          </p:cNvPicPr>
          <p:nvPr/>
        </p:nvPicPr>
        <p:blipFill rotWithShape="1">
          <a:blip r:embed="rId2"/>
          <a:srcRect l="10394" t="29364" r="7265" b="8980"/>
          <a:stretch/>
        </p:blipFill>
        <p:spPr>
          <a:xfrm>
            <a:off x="7047913" y="2377621"/>
            <a:ext cx="4943083" cy="3713689"/>
          </a:xfrm>
          <a:prstGeom prst="rect">
            <a:avLst/>
          </a:prstGeom>
        </p:spPr>
      </p:pic>
    </p:spTree>
    <p:extLst>
      <p:ext uri="{BB962C8B-B14F-4D97-AF65-F5344CB8AC3E}">
        <p14:creationId xmlns:p14="http://schemas.microsoft.com/office/powerpoint/2010/main" val="4175561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F07202D-9D3E-F882-56A7-5BD68CE90FE5}"/>
              </a:ext>
            </a:extLst>
          </p:cNvPr>
          <p:cNvSpPr>
            <a:spLocks noGrp="1"/>
          </p:cNvSpPr>
          <p:nvPr>
            <p:ph type="title"/>
          </p:nvPr>
        </p:nvSpPr>
        <p:spPr>
          <a:xfrm>
            <a:off x="1251678" y="663738"/>
            <a:ext cx="10178322" cy="1221332"/>
          </a:xfrm>
        </p:spPr>
        <p:txBody>
          <a:bodyPr/>
          <a:lstStyle/>
          <a:p>
            <a:r>
              <a:rPr lang="en-US" dirty="0"/>
              <a:t>cardiac muscle Action Potential</a:t>
            </a:r>
            <a:endParaRPr lang="ar-SA" dirty="0"/>
          </a:p>
        </p:txBody>
      </p:sp>
      <p:sp>
        <p:nvSpPr>
          <p:cNvPr id="3" name="عنصر نائب للمحتوى 2">
            <a:extLst>
              <a:ext uri="{FF2B5EF4-FFF2-40B4-BE49-F238E27FC236}">
                <a16:creationId xmlns:a16="http://schemas.microsoft.com/office/drawing/2014/main" id="{40D7EB7E-BF2E-6735-5E6B-1A487799E710}"/>
              </a:ext>
            </a:extLst>
          </p:cNvPr>
          <p:cNvSpPr>
            <a:spLocks noGrp="1"/>
          </p:cNvSpPr>
          <p:nvPr>
            <p:ph idx="1"/>
          </p:nvPr>
        </p:nvSpPr>
        <p:spPr>
          <a:xfrm>
            <a:off x="1006839" y="1631942"/>
            <a:ext cx="5333999" cy="4881400"/>
          </a:xfrm>
        </p:spPr>
        <p:txBody>
          <a:bodyPr>
            <a:normAutofit/>
          </a:bodyPr>
          <a:lstStyle/>
          <a:p>
            <a:pPr marL="0" indent="0" algn="l" rtl="0">
              <a:buNone/>
            </a:pPr>
            <a:r>
              <a:rPr lang="en-US" sz="2400" b="1" u="sng" dirty="0">
                <a:solidFill>
                  <a:srgbClr val="FF0000"/>
                </a:solidFill>
              </a:rPr>
              <a:t>Phase 1 (Early Repolarization):</a:t>
            </a:r>
          </a:p>
          <a:p>
            <a:pPr algn="l" rtl="0"/>
            <a:r>
              <a:rPr lang="en-US" sz="2400" dirty="0">
                <a:solidFill>
                  <a:schemeClr val="tx1"/>
                </a:solidFill>
              </a:rPr>
              <a:t>After the rapid depolarization, there is a brief and rapid initial repolarization phase.</a:t>
            </a:r>
          </a:p>
          <a:p>
            <a:pPr algn="l" rtl="0"/>
            <a:r>
              <a:rPr lang="en-US" sz="2400" dirty="0">
                <a:solidFill>
                  <a:schemeClr val="tx1"/>
                </a:solidFill>
              </a:rPr>
              <a:t> This phase is characterized by the closure of the sodium channels and the transient opening of some potassium channels, resulting in a partial repolarization of the membrane potential.</a:t>
            </a:r>
            <a:endParaRPr lang="ar-SA" sz="2400" dirty="0">
              <a:solidFill>
                <a:schemeClr val="tx1"/>
              </a:solidFill>
            </a:endParaRPr>
          </a:p>
        </p:txBody>
      </p:sp>
      <p:pic>
        <p:nvPicPr>
          <p:cNvPr id="4" name="صورة 3">
            <a:extLst>
              <a:ext uri="{FF2B5EF4-FFF2-40B4-BE49-F238E27FC236}">
                <a16:creationId xmlns:a16="http://schemas.microsoft.com/office/drawing/2014/main" id="{1E3394DF-3C12-7613-1707-F4C0F421A2DC}"/>
              </a:ext>
            </a:extLst>
          </p:cNvPr>
          <p:cNvPicPr>
            <a:picLocks noChangeAspect="1"/>
          </p:cNvPicPr>
          <p:nvPr/>
        </p:nvPicPr>
        <p:blipFill rotWithShape="1">
          <a:blip r:embed="rId2"/>
          <a:srcRect l="10394" t="29364" r="7265" b="8980"/>
          <a:stretch/>
        </p:blipFill>
        <p:spPr>
          <a:xfrm>
            <a:off x="6340839" y="1983725"/>
            <a:ext cx="5429927" cy="4079450"/>
          </a:xfrm>
          <a:prstGeom prst="rect">
            <a:avLst/>
          </a:prstGeom>
        </p:spPr>
      </p:pic>
    </p:spTree>
    <p:extLst>
      <p:ext uri="{BB962C8B-B14F-4D97-AF65-F5344CB8AC3E}">
        <p14:creationId xmlns:p14="http://schemas.microsoft.com/office/powerpoint/2010/main" val="3929011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7E98351-9A7C-5E85-9CA7-5CF20C8F63C9}"/>
              </a:ext>
            </a:extLst>
          </p:cNvPr>
          <p:cNvSpPr>
            <a:spLocks noGrp="1"/>
          </p:cNvSpPr>
          <p:nvPr>
            <p:ph type="title"/>
          </p:nvPr>
        </p:nvSpPr>
        <p:spPr>
          <a:xfrm>
            <a:off x="1251678" y="593400"/>
            <a:ext cx="10178322" cy="1094723"/>
          </a:xfrm>
        </p:spPr>
        <p:txBody>
          <a:bodyPr/>
          <a:lstStyle/>
          <a:p>
            <a:r>
              <a:rPr lang="en-US" dirty="0"/>
              <a:t>cardiac muscle Action Potential</a:t>
            </a:r>
            <a:endParaRPr lang="ar-SA" dirty="0"/>
          </a:p>
        </p:txBody>
      </p:sp>
      <p:sp>
        <p:nvSpPr>
          <p:cNvPr id="3" name="عنصر نائب للمحتوى 2">
            <a:extLst>
              <a:ext uri="{FF2B5EF4-FFF2-40B4-BE49-F238E27FC236}">
                <a16:creationId xmlns:a16="http://schemas.microsoft.com/office/drawing/2014/main" id="{F3638DB6-36C7-03A6-78C1-72C69F07E8A7}"/>
              </a:ext>
            </a:extLst>
          </p:cNvPr>
          <p:cNvSpPr>
            <a:spLocks noGrp="1"/>
          </p:cNvSpPr>
          <p:nvPr>
            <p:ph idx="1"/>
          </p:nvPr>
        </p:nvSpPr>
        <p:spPr>
          <a:xfrm>
            <a:off x="817650" y="1357532"/>
            <a:ext cx="5612736" cy="5500468"/>
          </a:xfrm>
        </p:spPr>
        <p:txBody>
          <a:bodyPr>
            <a:normAutofit fontScale="92500" lnSpcReduction="10000"/>
          </a:bodyPr>
          <a:lstStyle/>
          <a:p>
            <a:pPr marL="0" indent="0" algn="l" rtl="0">
              <a:buNone/>
            </a:pPr>
            <a:r>
              <a:rPr lang="en-US" sz="2400" b="1" u="sng" dirty="0">
                <a:solidFill>
                  <a:srgbClr val="FF0000"/>
                </a:solidFill>
              </a:rPr>
              <a:t>Phase 2 (Plateau): </a:t>
            </a:r>
          </a:p>
          <a:p>
            <a:pPr algn="l" rtl="0"/>
            <a:r>
              <a:rPr lang="en-US" sz="2400" dirty="0">
                <a:solidFill>
                  <a:schemeClr val="tx1"/>
                </a:solidFill>
              </a:rPr>
              <a:t>Following the rapid repolarization in phase 1, there is a plateau phase in the action potential. </a:t>
            </a:r>
          </a:p>
          <a:p>
            <a:pPr algn="l" rtl="0"/>
            <a:r>
              <a:rPr lang="en-US" sz="2400" dirty="0">
                <a:solidFill>
                  <a:schemeClr val="tx1"/>
                </a:solidFill>
              </a:rPr>
              <a:t>This phase is primarily </a:t>
            </a:r>
            <a:r>
              <a:rPr lang="en-US" sz="2400" b="1" u="sng" dirty="0">
                <a:solidFill>
                  <a:srgbClr val="00B050"/>
                </a:solidFill>
              </a:rPr>
              <a:t>caused by the balance between</a:t>
            </a:r>
            <a:r>
              <a:rPr lang="en-US" sz="2400" dirty="0">
                <a:solidFill>
                  <a:schemeClr val="tx1"/>
                </a:solidFill>
              </a:rPr>
              <a:t> the continued influx of calcium ions (Ca2+) through voltage-gated calcium channels and the efflux of potassium ions (K+) through potassium channels. </a:t>
            </a:r>
          </a:p>
          <a:p>
            <a:pPr algn="l" rtl="0"/>
            <a:r>
              <a:rPr lang="en-US" sz="2400" dirty="0">
                <a:solidFill>
                  <a:schemeClr val="tx1"/>
                </a:solidFill>
              </a:rPr>
              <a:t>The plateau phase is responsible for the prolonged duration of the cardiac action potential and helps to sustain the contraction of the cardiac muscle, allowing for efficient ejection of blood from the heart.</a:t>
            </a:r>
            <a:endParaRPr lang="ar-SA" sz="2400" dirty="0">
              <a:solidFill>
                <a:schemeClr val="tx1"/>
              </a:solidFill>
            </a:endParaRPr>
          </a:p>
        </p:txBody>
      </p:sp>
      <p:pic>
        <p:nvPicPr>
          <p:cNvPr id="4" name="صورة 3">
            <a:extLst>
              <a:ext uri="{FF2B5EF4-FFF2-40B4-BE49-F238E27FC236}">
                <a16:creationId xmlns:a16="http://schemas.microsoft.com/office/drawing/2014/main" id="{5DD39E15-9AC9-448F-FF8C-2BDBB844E4DF}"/>
              </a:ext>
            </a:extLst>
          </p:cNvPr>
          <p:cNvPicPr>
            <a:picLocks noChangeAspect="1"/>
          </p:cNvPicPr>
          <p:nvPr/>
        </p:nvPicPr>
        <p:blipFill rotWithShape="1">
          <a:blip r:embed="rId2"/>
          <a:srcRect l="10394" t="29364" r="7265" b="8980"/>
          <a:stretch/>
        </p:blipFill>
        <p:spPr>
          <a:xfrm>
            <a:off x="6526788" y="2104877"/>
            <a:ext cx="5612736" cy="4216793"/>
          </a:xfrm>
          <a:prstGeom prst="rect">
            <a:avLst/>
          </a:prstGeom>
        </p:spPr>
      </p:pic>
    </p:spTree>
    <p:extLst>
      <p:ext uri="{BB962C8B-B14F-4D97-AF65-F5344CB8AC3E}">
        <p14:creationId xmlns:p14="http://schemas.microsoft.com/office/powerpoint/2010/main" val="3533540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0CB80D4-C354-A35B-EE3D-C6057628D175}"/>
              </a:ext>
            </a:extLst>
          </p:cNvPr>
          <p:cNvSpPr>
            <a:spLocks noGrp="1"/>
          </p:cNvSpPr>
          <p:nvPr>
            <p:ph type="title"/>
          </p:nvPr>
        </p:nvSpPr>
        <p:spPr>
          <a:xfrm>
            <a:off x="1209475" y="649671"/>
            <a:ext cx="10178322" cy="939978"/>
          </a:xfrm>
        </p:spPr>
        <p:txBody>
          <a:bodyPr/>
          <a:lstStyle/>
          <a:p>
            <a:r>
              <a:rPr lang="en-US" dirty="0"/>
              <a:t>cardiac muscle Action Potential</a:t>
            </a:r>
            <a:endParaRPr lang="ar-SA" dirty="0"/>
          </a:p>
        </p:txBody>
      </p:sp>
      <p:sp>
        <p:nvSpPr>
          <p:cNvPr id="3" name="عنصر نائب للمحتوى 2">
            <a:extLst>
              <a:ext uri="{FF2B5EF4-FFF2-40B4-BE49-F238E27FC236}">
                <a16:creationId xmlns:a16="http://schemas.microsoft.com/office/drawing/2014/main" id="{D6B4D130-15B2-6695-CDBA-9654D544EE44}"/>
              </a:ext>
            </a:extLst>
          </p:cNvPr>
          <p:cNvSpPr>
            <a:spLocks noGrp="1"/>
          </p:cNvSpPr>
          <p:nvPr>
            <p:ph idx="1"/>
          </p:nvPr>
        </p:nvSpPr>
        <p:spPr>
          <a:xfrm>
            <a:off x="804203" y="1383589"/>
            <a:ext cx="5612736" cy="5432686"/>
          </a:xfrm>
        </p:spPr>
        <p:txBody>
          <a:bodyPr>
            <a:normAutofit lnSpcReduction="10000"/>
          </a:bodyPr>
          <a:lstStyle/>
          <a:p>
            <a:pPr marL="0" indent="0" algn="l" rtl="0">
              <a:buNone/>
            </a:pPr>
            <a:r>
              <a:rPr lang="en-US" sz="2400" b="1" i="0" u="sng" dirty="0">
                <a:solidFill>
                  <a:srgbClr val="FF0000"/>
                </a:solidFill>
                <a:effectLst/>
                <a:latin typeface="Söhne"/>
              </a:rPr>
              <a:t>Phase 3 (Repolarization): </a:t>
            </a:r>
          </a:p>
          <a:p>
            <a:pPr algn="l" rtl="0"/>
            <a:r>
              <a:rPr lang="en-US" sz="2400" b="0" i="0" dirty="0">
                <a:solidFill>
                  <a:schemeClr val="tx1"/>
                </a:solidFill>
                <a:effectLst/>
                <a:latin typeface="Söhne"/>
              </a:rPr>
              <a:t>After the plateau phase, there is a gradual repolarization of the membrane potential.</a:t>
            </a:r>
          </a:p>
          <a:p>
            <a:pPr algn="l" rtl="0"/>
            <a:r>
              <a:rPr lang="en-US" sz="2400" b="0" i="0" dirty="0">
                <a:solidFill>
                  <a:schemeClr val="tx1"/>
                </a:solidFill>
                <a:effectLst/>
                <a:latin typeface="Söhne"/>
              </a:rPr>
              <a:t> The calcium channels close, reducing the influx of calcium ions, while the potassium channels remain open, allowing potassium ions to continue exiting the cell. </a:t>
            </a:r>
          </a:p>
          <a:p>
            <a:pPr algn="l" rtl="0"/>
            <a:r>
              <a:rPr lang="en-US" sz="2400" b="0" i="0" dirty="0">
                <a:solidFill>
                  <a:schemeClr val="tx1"/>
                </a:solidFill>
                <a:effectLst/>
                <a:latin typeface="Söhne"/>
              </a:rPr>
              <a:t>This repolarization phase restores the membrane potential to its resting state, preparing the cardiac muscle cell for the next action potential.</a:t>
            </a:r>
          </a:p>
          <a:p>
            <a:pPr marL="0" indent="0" algn="l" rtl="0">
              <a:buNone/>
            </a:pPr>
            <a:endParaRPr lang="ar-SA" dirty="0"/>
          </a:p>
        </p:txBody>
      </p:sp>
      <p:pic>
        <p:nvPicPr>
          <p:cNvPr id="4" name="صورة 3">
            <a:extLst>
              <a:ext uri="{FF2B5EF4-FFF2-40B4-BE49-F238E27FC236}">
                <a16:creationId xmlns:a16="http://schemas.microsoft.com/office/drawing/2014/main" id="{1C9C128F-46D1-C679-38C7-8F3DF3855B32}"/>
              </a:ext>
            </a:extLst>
          </p:cNvPr>
          <p:cNvPicPr>
            <a:picLocks noChangeAspect="1"/>
          </p:cNvPicPr>
          <p:nvPr/>
        </p:nvPicPr>
        <p:blipFill rotWithShape="1">
          <a:blip r:embed="rId2"/>
          <a:srcRect l="10394" t="29364" r="7265" b="8980"/>
          <a:stretch/>
        </p:blipFill>
        <p:spPr>
          <a:xfrm>
            <a:off x="6579264" y="1991536"/>
            <a:ext cx="5612736" cy="4216793"/>
          </a:xfrm>
          <a:prstGeom prst="rect">
            <a:avLst/>
          </a:prstGeom>
        </p:spPr>
      </p:pic>
    </p:spTree>
    <p:extLst>
      <p:ext uri="{BB962C8B-B14F-4D97-AF65-F5344CB8AC3E}">
        <p14:creationId xmlns:p14="http://schemas.microsoft.com/office/powerpoint/2010/main" val="1268882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58CBB04-6850-BF33-8A97-6CE1FFBA21E4}"/>
              </a:ext>
            </a:extLst>
          </p:cNvPr>
          <p:cNvSpPr>
            <a:spLocks noGrp="1"/>
          </p:cNvSpPr>
          <p:nvPr>
            <p:ph type="title"/>
          </p:nvPr>
        </p:nvSpPr>
        <p:spPr>
          <a:xfrm>
            <a:off x="1251678" y="696351"/>
            <a:ext cx="10178322" cy="1052520"/>
          </a:xfrm>
        </p:spPr>
        <p:txBody>
          <a:bodyPr/>
          <a:lstStyle/>
          <a:p>
            <a:r>
              <a:rPr lang="en-US" dirty="0"/>
              <a:t>cardiac muscle Action Potential</a:t>
            </a:r>
            <a:endParaRPr lang="ar-SA" dirty="0"/>
          </a:p>
        </p:txBody>
      </p:sp>
      <p:sp>
        <p:nvSpPr>
          <p:cNvPr id="3" name="عنصر نائب للمحتوى 2">
            <a:extLst>
              <a:ext uri="{FF2B5EF4-FFF2-40B4-BE49-F238E27FC236}">
                <a16:creationId xmlns:a16="http://schemas.microsoft.com/office/drawing/2014/main" id="{3CC04B7D-1136-CE6B-F330-61C5D37F0906}"/>
              </a:ext>
            </a:extLst>
          </p:cNvPr>
          <p:cNvSpPr>
            <a:spLocks noGrp="1"/>
          </p:cNvSpPr>
          <p:nvPr>
            <p:ph idx="1"/>
          </p:nvPr>
        </p:nvSpPr>
        <p:spPr>
          <a:xfrm>
            <a:off x="1251678" y="1477109"/>
            <a:ext cx="5768100" cy="5380892"/>
          </a:xfrm>
        </p:spPr>
        <p:txBody>
          <a:bodyPr>
            <a:normAutofit lnSpcReduction="10000"/>
          </a:bodyPr>
          <a:lstStyle/>
          <a:p>
            <a:pPr algn="l" rtl="0"/>
            <a:r>
              <a:rPr lang="en-US" sz="2400" b="1" u="sng" dirty="0">
                <a:solidFill>
                  <a:srgbClr val="FF0000"/>
                </a:solidFill>
              </a:rPr>
              <a:t>Phase 4 (Resting Potential): </a:t>
            </a:r>
          </a:p>
          <a:p>
            <a:pPr algn="l" rtl="0"/>
            <a:r>
              <a:rPr lang="en-US" sz="2400" dirty="0">
                <a:solidFill>
                  <a:schemeClr val="tx1"/>
                </a:solidFill>
              </a:rPr>
              <a:t>The resting potential of cardiac muscle cells is approximately -90 mV. </a:t>
            </a:r>
          </a:p>
          <a:p>
            <a:pPr algn="l" rtl="0"/>
            <a:r>
              <a:rPr lang="en-US" sz="2400" dirty="0">
                <a:solidFill>
                  <a:schemeClr val="tx1"/>
                </a:solidFill>
              </a:rPr>
              <a:t>During this phase, the membrane potential is relatively stable until the next action potential is triggered. </a:t>
            </a:r>
          </a:p>
          <a:p>
            <a:pPr algn="l" rtl="0"/>
            <a:r>
              <a:rPr lang="en-US" sz="2400" dirty="0">
                <a:solidFill>
                  <a:schemeClr val="tx1"/>
                </a:solidFill>
              </a:rPr>
              <a:t>The resting potential is maintained by the activity of various ion channels, including potassium channels, which allow a small outward flow of potassium ions, and sodium-potassium pumps, which actively transport sodium ions out of the cell and potassium ions into the cell.</a:t>
            </a:r>
            <a:endParaRPr lang="ar-SA" sz="2400" dirty="0">
              <a:solidFill>
                <a:schemeClr val="tx1"/>
              </a:solidFill>
            </a:endParaRPr>
          </a:p>
        </p:txBody>
      </p:sp>
      <p:pic>
        <p:nvPicPr>
          <p:cNvPr id="4" name="صورة 3">
            <a:extLst>
              <a:ext uri="{FF2B5EF4-FFF2-40B4-BE49-F238E27FC236}">
                <a16:creationId xmlns:a16="http://schemas.microsoft.com/office/drawing/2014/main" id="{4046E134-087A-98F6-5A04-B44F462AD6B9}"/>
              </a:ext>
            </a:extLst>
          </p:cNvPr>
          <p:cNvPicPr>
            <a:picLocks noChangeAspect="1"/>
          </p:cNvPicPr>
          <p:nvPr/>
        </p:nvPicPr>
        <p:blipFill rotWithShape="1">
          <a:blip r:embed="rId2"/>
          <a:srcRect l="10394" t="29364" r="7265" b="8980"/>
          <a:stretch/>
        </p:blipFill>
        <p:spPr>
          <a:xfrm>
            <a:off x="7019778" y="2504049"/>
            <a:ext cx="5080356" cy="3816821"/>
          </a:xfrm>
          <a:prstGeom prst="rect">
            <a:avLst/>
          </a:prstGeom>
        </p:spPr>
      </p:pic>
    </p:spTree>
    <p:extLst>
      <p:ext uri="{BB962C8B-B14F-4D97-AF65-F5344CB8AC3E}">
        <p14:creationId xmlns:p14="http://schemas.microsoft.com/office/powerpoint/2010/main" val="2771384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DD1EBC1-EC15-3EEC-2A3C-DD7683C9FB91}"/>
              </a:ext>
            </a:extLst>
          </p:cNvPr>
          <p:cNvSpPr>
            <a:spLocks noGrp="1"/>
          </p:cNvSpPr>
          <p:nvPr>
            <p:ph type="title"/>
          </p:nvPr>
        </p:nvSpPr>
        <p:spPr>
          <a:xfrm>
            <a:off x="1251678" y="382385"/>
            <a:ext cx="10178322" cy="700827"/>
          </a:xfrm>
        </p:spPr>
        <p:txBody>
          <a:bodyPr>
            <a:normAutofit fontScale="90000"/>
          </a:bodyPr>
          <a:lstStyle/>
          <a:p>
            <a:r>
              <a:rPr lang="en-US" dirty="0"/>
              <a:t>Sinoatrial Node Action Potentials</a:t>
            </a:r>
            <a:br>
              <a:rPr lang="en-US" dirty="0"/>
            </a:br>
            <a:endParaRPr lang="ar-SA" dirty="0"/>
          </a:p>
        </p:txBody>
      </p:sp>
      <p:sp>
        <p:nvSpPr>
          <p:cNvPr id="3" name="عنصر نائب للمحتوى 2">
            <a:extLst>
              <a:ext uri="{FF2B5EF4-FFF2-40B4-BE49-F238E27FC236}">
                <a16:creationId xmlns:a16="http://schemas.microsoft.com/office/drawing/2014/main" id="{9B16DB33-8C68-4208-EA71-3CB0D2F2D46E}"/>
              </a:ext>
            </a:extLst>
          </p:cNvPr>
          <p:cNvSpPr>
            <a:spLocks noGrp="1"/>
          </p:cNvSpPr>
          <p:nvPr>
            <p:ph idx="1"/>
          </p:nvPr>
        </p:nvSpPr>
        <p:spPr>
          <a:xfrm>
            <a:off x="900332" y="1083212"/>
            <a:ext cx="6189786" cy="5676314"/>
          </a:xfrm>
        </p:spPr>
        <p:txBody>
          <a:bodyPr>
            <a:normAutofit/>
          </a:bodyPr>
          <a:lstStyle/>
          <a:p>
            <a:pPr algn="l" rtl="0"/>
            <a:r>
              <a:rPr lang="en-US" dirty="0">
                <a:solidFill>
                  <a:schemeClr val="tx1"/>
                </a:solidFill>
              </a:rPr>
              <a:t>The SA node cells have </a:t>
            </a:r>
            <a:r>
              <a:rPr lang="en-US" b="1" dirty="0">
                <a:solidFill>
                  <a:srgbClr val="00B050"/>
                </a:solidFill>
              </a:rPr>
              <a:t>an intrinsic automaticity</a:t>
            </a:r>
            <a:r>
              <a:rPr lang="en-US" dirty="0">
                <a:solidFill>
                  <a:schemeClr val="tx1"/>
                </a:solidFill>
              </a:rPr>
              <a:t>, meaning they can spontaneously depolarize and generate action potentials without external stimulation.</a:t>
            </a:r>
          </a:p>
          <a:p>
            <a:pPr algn="l" rtl="0"/>
            <a:r>
              <a:rPr lang="en-US" dirty="0">
                <a:solidFill>
                  <a:schemeClr val="tx1"/>
                </a:solidFill>
              </a:rPr>
              <a:t>The action potential in the SA node consists of 3 phases:</a:t>
            </a:r>
          </a:p>
          <a:p>
            <a:pPr marL="0" indent="0" algn="l" rtl="0">
              <a:buNone/>
            </a:pPr>
            <a:r>
              <a:rPr lang="en-US" b="1" u="sng" dirty="0">
                <a:solidFill>
                  <a:srgbClr val="FF0000"/>
                </a:solidFill>
              </a:rPr>
              <a:t>1- Phase 4 (Pacemaker Potential): </a:t>
            </a:r>
          </a:p>
          <a:p>
            <a:pPr algn="l" rtl="0">
              <a:buFont typeface="Wingdings" panose="05000000000000000000" pitchFamily="2" charset="2"/>
              <a:buChar char="q"/>
            </a:pPr>
            <a:r>
              <a:rPr lang="en-US" dirty="0">
                <a:solidFill>
                  <a:schemeClr val="tx1"/>
                </a:solidFill>
              </a:rPr>
              <a:t> The resting membrane potential of the SA node cells is around -60 mV. </a:t>
            </a:r>
          </a:p>
          <a:p>
            <a:pPr algn="l" rtl="0">
              <a:buFont typeface="Wingdings" panose="05000000000000000000" pitchFamily="2" charset="2"/>
              <a:buChar char="q"/>
            </a:pPr>
            <a:r>
              <a:rPr lang="en-US" dirty="0">
                <a:solidFill>
                  <a:schemeClr val="tx1"/>
                </a:solidFill>
              </a:rPr>
              <a:t> During phase 4, a slow depolarization occurs due to a mixed influx of sodium (Na+) and calcium (Ca2+) ions through special channels called "funny" channels (If channels). </a:t>
            </a:r>
          </a:p>
          <a:p>
            <a:pPr algn="l" rtl="0">
              <a:buFont typeface="Wingdings" panose="05000000000000000000" pitchFamily="2" charset="2"/>
              <a:buChar char="q"/>
            </a:pPr>
            <a:r>
              <a:rPr lang="en-US" dirty="0">
                <a:solidFill>
                  <a:schemeClr val="tx1"/>
                </a:solidFill>
              </a:rPr>
              <a:t>These channels are unique to the SA node cells and are responsible for the gradual depolarization, leading to the threshold potential.</a:t>
            </a:r>
          </a:p>
        </p:txBody>
      </p:sp>
      <p:pic>
        <p:nvPicPr>
          <p:cNvPr id="5" name="صورة 4">
            <a:extLst>
              <a:ext uri="{FF2B5EF4-FFF2-40B4-BE49-F238E27FC236}">
                <a16:creationId xmlns:a16="http://schemas.microsoft.com/office/drawing/2014/main" id="{9409D669-A151-B68C-16D9-D68606C725DB}"/>
              </a:ext>
            </a:extLst>
          </p:cNvPr>
          <p:cNvPicPr>
            <a:picLocks noChangeAspect="1"/>
          </p:cNvPicPr>
          <p:nvPr/>
        </p:nvPicPr>
        <p:blipFill>
          <a:blip r:embed="rId2"/>
          <a:stretch>
            <a:fillRect/>
          </a:stretch>
        </p:blipFill>
        <p:spPr>
          <a:xfrm>
            <a:off x="7090117" y="1522827"/>
            <a:ext cx="4977156" cy="4797084"/>
          </a:xfrm>
          <a:prstGeom prst="rect">
            <a:avLst/>
          </a:prstGeom>
        </p:spPr>
      </p:pic>
    </p:spTree>
    <p:extLst>
      <p:ext uri="{BB962C8B-B14F-4D97-AF65-F5344CB8AC3E}">
        <p14:creationId xmlns:p14="http://schemas.microsoft.com/office/powerpoint/2010/main" val="2924222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DD1EBC1-EC15-3EEC-2A3C-DD7683C9FB91}"/>
              </a:ext>
            </a:extLst>
          </p:cNvPr>
          <p:cNvSpPr>
            <a:spLocks noGrp="1"/>
          </p:cNvSpPr>
          <p:nvPr>
            <p:ph type="title"/>
          </p:nvPr>
        </p:nvSpPr>
        <p:spPr>
          <a:xfrm>
            <a:off x="1251678" y="382385"/>
            <a:ext cx="10178322" cy="700827"/>
          </a:xfrm>
        </p:spPr>
        <p:txBody>
          <a:bodyPr>
            <a:normAutofit fontScale="90000"/>
          </a:bodyPr>
          <a:lstStyle/>
          <a:p>
            <a:r>
              <a:rPr lang="en-US" dirty="0"/>
              <a:t>Sinoatrial Node Action Potentials</a:t>
            </a:r>
            <a:br>
              <a:rPr lang="en-US" dirty="0"/>
            </a:br>
            <a:endParaRPr lang="ar-SA" dirty="0"/>
          </a:p>
        </p:txBody>
      </p:sp>
      <p:sp>
        <p:nvSpPr>
          <p:cNvPr id="3" name="عنصر نائب للمحتوى 2">
            <a:extLst>
              <a:ext uri="{FF2B5EF4-FFF2-40B4-BE49-F238E27FC236}">
                <a16:creationId xmlns:a16="http://schemas.microsoft.com/office/drawing/2014/main" id="{9B16DB33-8C68-4208-EA71-3CB0D2F2D46E}"/>
              </a:ext>
            </a:extLst>
          </p:cNvPr>
          <p:cNvSpPr>
            <a:spLocks noGrp="1"/>
          </p:cNvSpPr>
          <p:nvPr>
            <p:ph idx="1"/>
          </p:nvPr>
        </p:nvSpPr>
        <p:spPr>
          <a:xfrm>
            <a:off x="885917" y="1377356"/>
            <a:ext cx="5950979" cy="5284976"/>
          </a:xfrm>
        </p:spPr>
        <p:txBody>
          <a:bodyPr>
            <a:normAutofit lnSpcReduction="10000"/>
          </a:bodyPr>
          <a:lstStyle/>
          <a:p>
            <a:pPr marL="0" indent="0" algn="l" rtl="0">
              <a:buNone/>
            </a:pPr>
            <a:r>
              <a:rPr lang="en-US" sz="2800" b="1" u="sng" dirty="0">
                <a:solidFill>
                  <a:srgbClr val="FF0000"/>
                </a:solidFill>
              </a:rPr>
              <a:t>2- Phase 0 (Depolarization): </a:t>
            </a:r>
          </a:p>
          <a:p>
            <a:pPr algn="l" rtl="0">
              <a:buFont typeface="Wingdings" panose="05000000000000000000" pitchFamily="2" charset="2"/>
              <a:buChar char="q"/>
            </a:pPr>
            <a:r>
              <a:rPr lang="en-US" sz="2800" dirty="0">
                <a:solidFill>
                  <a:schemeClr val="tx1"/>
                </a:solidFill>
              </a:rPr>
              <a:t> Once the threshold potential is reached (around -40 to -50 mV), voltage-gated calcium channels (L-type channels) open, allowing a rapid influx of calcium ions into the cell, resulting in the depolarization of the SA node cell. </a:t>
            </a:r>
          </a:p>
          <a:p>
            <a:pPr algn="l" rtl="0">
              <a:buFont typeface="Wingdings" panose="05000000000000000000" pitchFamily="2" charset="2"/>
              <a:buChar char="q"/>
            </a:pPr>
            <a:r>
              <a:rPr lang="en-US" sz="2800" dirty="0">
                <a:solidFill>
                  <a:schemeClr val="tx1"/>
                </a:solidFill>
              </a:rPr>
              <a:t>This depolarization spreads to the neighboring atrial cells, initiating the contraction of the atria.</a:t>
            </a:r>
          </a:p>
        </p:txBody>
      </p:sp>
      <p:pic>
        <p:nvPicPr>
          <p:cNvPr id="4" name="صورة 3">
            <a:extLst>
              <a:ext uri="{FF2B5EF4-FFF2-40B4-BE49-F238E27FC236}">
                <a16:creationId xmlns:a16="http://schemas.microsoft.com/office/drawing/2014/main" id="{1F601291-E88D-A771-BA85-B9E7B758665E}"/>
              </a:ext>
            </a:extLst>
          </p:cNvPr>
          <p:cNvPicPr>
            <a:picLocks noChangeAspect="1"/>
          </p:cNvPicPr>
          <p:nvPr/>
        </p:nvPicPr>
        <p:blipFill>
          <a:blip r:embed="rId2"/>
          <a:stretch>
            <a:fillRect/>
          </a:stretch>
        </p:blipFill>
        <p:spPr>
          <a:xfrm>
            <a:off x="6836896" y="1431766"/>
            <a:ext cx="5233184" cy="5043849"/>
          </a:xfrm>
          <a:prstGeom prst="rect">
            <a:avLst/>
          </a:prstGeom>
        </p:spPr>
      </p:pic>
    </p:spTree>
    <p:extLst>
      <p:ext uri="{BB962C8B-B14F-4D97-AF65-F5344CB8AC3E}">
        <p14:creationId xmlns:p14="http://schemas.microsoft.com/office/powerpoint/2010/main" val="872324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DD1EBC1-EC15-3EEC-2A3C-DD7683C9FB91}"/>
              </a:ext>
            </a:extLst>
          </p:cNvPr>
          <p:cNvSpPr>
            <a:spLocks noGrp="1"/>
          </p:cNvSpPr>
          <p:nvPr>
            <p:ph type="title"/>
          </p:nvPr>
        </p:nvSpPr>
        <p:spPr>
          <a:xfrm>
            <a:off x="1251678" y="382385"/>
            <a:ext cx="10178322" cy="925910"/>
          </a:xfrm>
        </p:spPr>
        <p:txBody>
          <a:bodyPr>
            <a:normAutofit fontScale="90000"/>
          </a:bodyPr>
          <a:lstStyle/>
          <a:p>
            <a:r>
              <a:rPr lang="en-US" dirty="0"/>
              <a:t>Sinoatrial Node Action Potentials</a:t>
            </a:r>
            <a:br>
              <a:rPr lang="en-US" dirty="0"/>
            </a:br>
            <a:endParaRPr lang="ar-SA" dirty="0"/>
          </a:p>
        </p:txBody>
      </p:sp>
      <p:sp>
        <p:nvSpPr>
          <p:cNvPr id="3" name="عنصر نائب للمحتوى 2">
            <a:extLst>
              <a:ext uri="{FF2B5EF4-FFF2-40B4-BE49-F238E27FC236}">
                <a16:creationId xmlns:a16="http://schemas.microsoft.com/office/drawing/2014/main" id="{9B16DB33-8C68-4208-EA71-3CB0D2F2D46E}"/>
              </a:ext>
            </a:extLst>
          </p:cNvPr>
          <p:cNvSpPr>
            <a:spLocks noGrp="1"/>
          </p:cNvSpPr>
          <p:nvPr>
            <p:ph idx="1"/>
          </p:nvPr>
        </p:nvSpPr>
        <p:spPr>
          <a:xfrm>
            <a:off x="928469" y="1308295"/>
            <a:ext cx="6175716" cy="5549705"/>
          </a:xfrm>
        </p:spPr>
        <p:txBody>
          <a:bodyPr>
            <a:normAutofit fontScale="92500" lnSpcReduction="20000"/>
          </a:bodyPr>
          <a:lstStyle/>
          <a:p>
            <a:pPr marL="0" indent="0" algn="l" rtl="0">
              <a:buNone/>
            </a:pPr>
            <a:r>
              <a:rPr lang="en-US" sz="2400" b="1" u="sng" dirty="0">
                <a:solidFill>
                  <a:srgbClr val="FF0000"/>
                </a:solidFill>
              </a:rPr>
              <a:t>3- Phase 3 (Repolarization):</a:t>
            </a:r>
          </a:p>
          <a:p>
            <a:pPr algn="l" rtl="0">
              <a:buFont typeface="Wingdings" panose="05000000000000000000" pitchFamily="2" charset="2"/>
              <a:buChar char="q"/>
            </a:pPr>
            <a:r>
              <a:rPr lang="en-US" sz="2400" dirty="0">
                <a:solidFill>
                  <a:schemeClr val="tx1"/>
                </a:solidFill>
              </a:rPr>
              <a:t> Following depolarization, the voltage-gated calcium channels close, and voltage-gated potassium channels (Ito and IK channels) open, allowing potassium ions (K+) to move out of the cell. </a:t>
            </a:r>
          </a:p>
          <a:p>
            <a:pPr algn="l" rtl="0">
              <a:buFont typeface="Wingdings" panose="05000000000000000000" pitchFamily="2" charset="2"/>
              <a:buChar char="q"/>
            </a:pPr>
            <a:r>
              <a:rPr lang="en-US" sz="2400" dirty="0">
                <a:solidFill>
                  <a:schemeClr val="tx1"/>
                </a:solidFill>
              </a:rPr>
              <a:t>This outward movement of potassium ions repolarizes the SA node cell membrane, bringing it back to its resting potential and preparing it for the next cycle.</a:t>
            </a:r>
            <a:endParaRPr lang="en-US" sz="2400" dirty="0">
              <a:solidFill>
                <a:schemeClr val="tx1"/>
              </a:solidFill>
              <a:sym typeface="Wingdings" panose="05000000000000000000" pitchFamily="2" charset="2"/>
            </a:endParaRPr>
          </a:p>
          <a:p>
            <a:pPr marL="0" indent="0" algn="l" rtl="0">
              <a:buNone/>
            </a:pPr>
            <a:r>
              <a:rPr lang="en-US" sz="2400" dirty="0">
                <a:solidFill>
                  <a:schemeClr val="tx1"/>
                </a:solidFill>
                <a:sym typeface="Wingdings" panose="05000000000000000000" pitchFamily="2" charset="2"/>
              </a:rPr>
              <a:t> Once again, it reaches the </a:t>
            </a:r>
            <a:r>
              <a:rPr lang="en-US" sz="2400" dirty="0">
                <a:solidFill>
                  <a:schemeClr val="tx1"/>
                </a:solidFill>
              </a:rPr>
              <a:t>Phase 4 (Resting Potential): After repolarization, the SA node cell returns to its resting membrane potential of around -60 mV. </a:t>
            </a:r>
            <a:r>
              <a:rPr lang="en-US" sz="2400" b="1" dirty="0">
                <a:solidFill>
                  <a:srgbClr val="FF0000"/>
                </a:solidFill>
              </a:rPr>
              <a:t>The "funny" channels (If channels) once again become active, allowing the slow depolarization to restart, leading to the initiation of the next action potential.</a:t>
            </a:r>
            <a:endParaRPr lang="ar-SA" sz="2400" b="1" dirty="0">
              <a:solidFill>
                <a:srgbClr val="FF0000"/>
              </a:solidFill>
            </a:endParaRPr>
          </a:p>
        </p:txBody>
      </p:sp>
      <p:pic>
        <p:nvPicPr>
          <p:cNvPr id="4" name="صورة 3">
            <a:extLst>
              <a:ext uri="{FF2B5EF4-FFF2-40B4-BE49-F238E27FC236}">
                <a16:creationId xmlns:a16="http://schemas.microsoft.com/office/drawing/2014/main" id="{2ABEE296-B861-2657-CDC0-FAFD2C05D444}"/>
              </a:ext>
            </a:extLst>
          </p:cNvPr>
          <p:cNvPicPr>
            <a:picLocks noChangeAspect="1"/>
          </p:cNvPicPr>
          <p:nvPr/>
        </p:nvPicPr>
        <p:blipFill>
          <a:blip r:embed="rId2"/>
          <a:stretch>
            <a:fillRect/>
          </a:stretch>
        </p:blipFill>
        <p:spPr>
          <a:xfrm>
            <a:off x="7104185" y="1533380"/>
            <a:ext cx="4831197" cy="4656406"/>
          </a:xfrm>
          <a:prstGeom prst="rect">
            <a:avLst/>
          </a:prstGeom>
        </p:spPr>
      </p:pic>
    </p:spTree>
    <p:extLst>
      <p:ext uri="{BB962C8B-B14F-4D97-AF65-F5344CB8AC3E}">
        <p14:creationId xmlns:p14="http://schemas.microsoft.com/office/powerpoint/2010/main" val="1673235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B948CFE-C611-3291-1787-A3B3A1FC5A24}"/>
              </a:ext>
            </a:extLst>
          </p:cNvPr>
          <p:cNvSpPr>
            <a:spLocks noGrp="1"/>
          </p:cNvSpPr>
          <p:nvPr>
            <p:ph type="title"/>
          </p:nvPr>
        </p:nvSpPr>
        <p:spPr>
          <a:xfrm>
            <a:off x="1251678" y="382385"/>
            <a:ext cx="10178322" cy="968113"/>
          </a:xfrm>
        </p:spPr>
        <p:txBody>
          <a:bodyPr/>
          <a:lstStyle/>
          <a:p>
            <a:r>
              <a:rPr lang="en-US" dirty="0"/>
              <a:t>Refractory period</a:t>
            </a:r>
            <a:endParaRPr lang="ar-SA" dirty="0"/>
          </a:p>
        </p:txBody>
      </p:sp>
      <p:sp>
        <p:nvSpPr>
          <p:cNvPr id="3" name="عنصر نائب للمحتوى 2">
            <a:extLst>
              <a:ext uri="{FF2B5EF4-FFF2-40B4-BE49-F238E27FC236}">
                <a16:creationId xmlns:a16="http://schemas.microsoft.com/office/drawing/2014/main" id="{B56D6B7B-A70C-935E-265E-E6A558877DC7}"/>
              </a:ext>
            </a:extLst>
          </p:cNvPr>
          <p:cNvSpPr>
            <a:spLocks noGrp="1"/>
          </p:cNvSpPr>
          <p:nvPr>
            <p:ph idx="1"/>
          </p:nvPr>
        </p:nvSpPr>
        <p:spPr>
          <a:xfrm>
            <a:off x="996808" y="1399882"/>
            <a:ext cx="4893212" cy="5675282"/>
          </a:xfrm>
        </p:spPr>
        <p:txBody>
          <a:bodyPr>
            <a:normAutofit/>
          </a:bodyPr>
          <a:lstStyle/>
          <a:p>
            <a:pPr algn="l" rtl="0"/>
            <a:r>
              <a:rPr lang="en-US" sz="2600" b="1" dirty="0">
                <a:solidFill>
                  <a:srgbClr val="FF0000"/>
                </a:solidFill>
              </a:rPr>
              <a:t>Absolute Refractory period: </a:t>
            </a:r>
          </a:p>
          <a:p>
            <a:pPr marL="0" indent="0" algn="l" rtl="0">
              <a:buNone/>
            </a:pPr>
            <a:r>
              <a:rPr lang="en-US" sz="2600" b="1" dirty="0">
                <a:solidFill>
                  <a:srgbClr val="FF0000"/>
                </a:solidFill>
                <a:sym typeface="Wingdings" panose="05000000000000000000" pitchFamily="2" charset="2"/>
              </a:rPr>
              <a:t> </a:t>
            </a:r>
            <a:r>
              <a:rPr lang="en-US" sz="2600" dirty="0">
                <a:solidFill>
                  <a:schemeClr val="tx1"/>
                </a:solidFill>
              </a:rPr>
              <a:t>The time during an action potential when an additional stimulus cannot trigger a second action potential, regardless of the intensity of the stimulus</a:t>
            </a:r>
          </a:p>
          <a:p>
            <a:pPr algn="l" rtl="0"/>
            <a:r>
              <a:rPr lang="en-US" sz="2600" dirty="0">
                <a:solidFill>
                  <a:schemeClr val="tx1"/>
                </a:solidFill>
              </a:rPr>
              <a:t>The absolute refractory period is followed by </a:t>
            </a:r>
            <a:r>
              <a:rPr lang="en-US" sz="2600" b="1" dirty="0">
                <a:solidFill>
                  <a:srgbClr val="FF0000"/>
                </a:solidFill>
              </a:rPr>
              <a:t>a relative refractory period</a:t>
            </a:r>
            <a:r>
              <a:rPr lang="en-US" sz="2600" dirty="0">
                <a:solidFill>
                  <a:schemeClr val="tx1"/>
                </a:solidFill>
              </a:rPr>
              <a:t>, during which a strong stimulation may trigger a new action potential.</a:t>
            </a:r>
          </a:p>
          <a:p>
            <a:pPr algn="l" rtl="0"/>
            <a:endParaRPr lang="ar-SA" sz="2600" dirty="0">
              <a:solidFill>
                <a:schemeClr val="tx1"/>
              </a:solidFill>
            </a:endParaRPr>
          </a:p>
        </p:txBody>
      </p:sp>
      <p:pic>
        <p:nvPicPr>
          <p:cNvPr id="4" name="صورة 3">
            <a:extLst>
              <a:ext uri="{FF2B5EF4-FFF2-40B4-BE49-F238E27FC236}">
                <a16:creationId xmlns:a16="http://schemas.microsoft.com/office/drawing/2014/main" id="{E7D7781E-7FB8-0591-1F69-E887CC815A4C}"/>
              </a:ext>
            </a:extLst>
          </p:cNvPr>
          <p:cNvPicPr>
            <a:picLocks noChangeAspect="1"/>
          </p:cNvPicPr>
          <p:nvPr/>
        </p:nvPicPr>
        <p:blipFill>
          <a:blip r:embed="rId2"/>
          <a:stretch>
            <a:fillRect/>
          </a:stretch>
        </p:blipFill>
        <p:spPr>
          <a:xfrm>
            <a:off x="5890020" y="1460629"/>
            <a:ext cx="6174229" cy="5014986"/>
          </a:xfrm>
          <a:prstGeom prst="rect">
            <a:avLst/>
          </a:prstGeom>
        </p:spPr>
      </p:pic>
    </p:spTree>
    <p:extLst>
      <p:ext uri="{BB962C8B-B14F-4D97-AF65-F5344CB8AC3E}">
        <p14:creationId xmlns:p14="http://schemas.microsoft.com/office/powerpoint/2010/main" val="39754373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E7D4DD6-2956-10E5-E8E4-18A78DEA1DCA}"/>
              </a:ext>
            </a:extLst>
          </p:cNvPr>
          <p:cNvSpPr>
            <a:spLocks noGrp="1"/>
          </p:cNvSpPr>
          <p:nvPr>
            <p:ph type="title"/>
          </p:nvPr>
        </p:nvSpPr>
        <p:spPr>
          <a:xfrm>
            <a:off x="1261524" y="171370"/>
            <a:ext cx="10178322" cy="897775"/>
          </a:xfrm>
        </p:spPr>
        <p:txBody>
          <a:bodyPr/>
          <a:lstStyle/>
          <a:p>
            <a:r>
              <a:rPr lang="en-US" dirty="0"/>
              <a:t>gap junctions</a:t>
            </a:r>
            <a:endParaRPr lang="ar-SA" dirty="0"/>
          </a:p>
        </p:txBody>
      </p:sp>
      <p:sp>
        <p:nvSpPr>
          <p:cNvPr id="3" name="عنصر نائب للمحتوى 2">
            <a:extLst>
              <a:ext uri="{FF2B5EF4-FFF2-40B4-BE49-F238E27FC236}">
                <a16:creationId xmlns:a16="http://schemas.microsoft.com/office/drawing/2014/main" id="{F982E9DE-9F45-8BEF-1265-5E0971047B10}"/>
              </a:ext>
            </a:extLst>
          </p:cNvPr>
          <p:cNvSpPr>
            <a:spLocks noGrp="1"/>
          </p:cNvSpPr>
          <p:nvPr>
            <p:ph idx="1"/>
          </p:nvPr>
        </p:nvSpPr>
        <p:spPr>
          <a:xfrm>
            <a:off x="914400" y="1069145"/>
            <a:ext cx="5336341" cy="5964701"/>
          </a:xfrm>
        </p:spPr>
        <p:txBody>
          <a:bodyPr>
            <a:normAutofit/>
          </a:bodyPr>
          <a:lstStyle/>
          <a:p>
            <a:pPr algn="l" rtl="0"/>
            <a:r>
              <a:rPr lang="en-US" dirty="0">
                <a:solidFill>
                  <a:schemeClr val="tx1"/>
                </a:solidFill>
              </a:rPr>
              <a:t>Propagation of the action potential is possible because all cardiac cells are electrically interconnected </a:t>
            </a:r>
            <a:r>
              <a:rPr lang="en-US" b="1" dirty="0">
                <a:solidFill>
                  <a:srgbClr val="FF0000"/>
                </a:solidFill>
              </a:rPr>
              <a:t>by gap junctions.</a:t>
            </a:r>
          </a:p>
          <a:p>
            <a:pPr algn="l" rtl="0"/>
            <a:r>
              <a:rPr lang="en-US" b="1" dirty="0">
                <a:solidFill>
                  <a:srgbClr val="FF0000"/>
                </a:solidFill>
              </a:rPr>
              <a:t>Gap junctions </a:t>
            </a:r>
            <a:r>
              <a:rPr lang="en-US" dirty="0">
                <a:solidFill>
                  <a:schemeClr val="tx1"/>
                </a:solidFill>
              </a:rPr>
              <a:t>are protein channels that connect the cell membranes of adjacent cells and enable flow of ions between cells. This means that the action potential spreads from one cell to another via gap junctions.</a:t>
            </a:r>
          </a:p>
          <a:p>
            <a:pPr algn="l" rtl="0"/>
            <a:r>
              <a:rPr lang="en-US" b="1" dirty="0">
                <a:solidFill>
                  <a:srgbClr val="FF0000"/>
                </a:solidFill>
              </a:rPr>
              <a:t>The density of gap junctions within the Purkinje network is very high,</a:t>
            </a:r>
            <a:r>
              <a:rPr lang="en-US" dirty="0">
                <a:solidFill>
                  <a:schemeClr val="tx1"/>
                </a:solidFill>
              </a:rPr>
              <a:t> which explains the rapid impulse transmission in the network. Cells of the atrioventricular node, on the other hand, have very low density of gap junctions, which explains the slow impulse conduction through the atrioventricular node.</a:t>
            </a:r>
          </a:p>
          <a:p>
            <a:pPr algn="l" rtl="0"/>
            <a:endParaRPr lang="ar-SA" dirty="0"/>
          </a:p>
        </p:txBody>
      </p:sp>
      <p:pic>
        <p:nvPicPr>
          <p:cNvPr id="4" name="صورة 3">
            <a:extLst>
              <a:ext uri="{FF2B5EF4-FFF2-40B4-BE49-F238E27FC236}">
                <a16:creationId xmlns:a16="http://schemas.microsoft.com/office/drawing/2014/main" id="{CC363EA8-665F-7FCD-9670-2F17AA9B706D}"/>
              </a:ext>
            </a:extLst>
          </p:cNvPr>
          <p:cNvPicPr>
            <a:picLocks noChangeAspect="1"/>
          </p:cNvPicPr>
          <p:nvPr/>
        </p:nvPicPr>
        <p:blipFill rotWithShape="1">
          <a:blip r:embed="rId2"/>
          <a:srcRect l="2489" t="46359" r="52346"/>
          <a:stretch/>
        </p:blipFill>
        <p:spPr>
          <a:xfrm>
            <a:off x="6350685" y="633047"/>
            <a:ext cx="5841316" cy="5365418"/>
          </a:xfrm>
          <a:prstGeom prst="rect">
            <a:avLst/>
          </a:prstGeom>
        </p:spPr>
      </p:pic>
      <p:sp>
        <p:nvSpPr>
          <p:cNvPr id="5" name="شكل بيضاوي 4">
            <a:extLst>
              <a:ext uri="{FF2B5EF4-FFF2-40B4-BE49-F238E27FC236}">
                <a16:creationId xmlns:a16="http://schemas.microsoft.com/office/drawing/2014/main" id="{57D1FB47-36BF-8B52-F83F-CEB72F9FDC28}"/>
              </a:ext>
            </a:extLst>
          </p:cNvPr>
          <p:cNvSpPr/>
          <p:nvPr/>
        </p:nvSpPr>
        <p:spPr>
          <a:xfrm>
            <a:off x="7680961" y="3210247"/>
            <a:ext cx="1322362" cy="844062"/>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شكل بيضاوي 6">
            <a:extLst>
              <a:ext uri="{FF2B5EF4-FFF2-40B4-BE49-F238E27FC236}">
                <a16:creationId xmlns:a16="http://schemas.microsoft.com/office/drawing/2014/main" id="{A2784535-F444-33D1-021B-F45C4F9658CF}"/>
              </a:ext>
            </a:extLst>
          </p:cNvPr>
          <p:cNvSpPr/>
          <p:nvPr/>
        </p:nvSpPr>
        <p:spPr>
          <a:xfrm>
            <a:off x="10333599" y="3165230"/>
            <a:ext cx="1322362" cy="844062"/>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7">
            <a:extLst>
              <a:ext uri="{FF2B5EF4-FFF2-40B4-BE49-F238E27FC236}">
                <a16:creationId xmlns:a16="http://schemas.microsoft.com/office/drawing/2014/main" id="{F491F8A9-DB48-6031-BF1E-8FFA9245C2D9}"/>
              </a:ext>
            </a:extLst>
          </p:cNvPr>
          <p:cNvSpPr/>
          <p:nvPr/>
        </p:nvSpPr>
        <p:spPr>
          <a:xfrm>
            <a:off x="8342141" y="5022167"/>
            <a:ext cx="1758461" cy="8440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509858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603AC0A-3600-5407-2F84-E4A5ADA22B13}"/>
              </a:ext>
            </a:extLst>
          </p:cNvPr>
          <p:cNvSpPr>
            <a:spLocks noGrp="1"/>
          </p:cNvSpPr>
          <p:nvPr>
            <p:ph type="title"/>
          </p:nvPr>
        </p:nvSpPr>
        <p:spPr>
          <a:xfrm>
            <a:off x="1251678" y="705942"/>
            <a:ext cx="10178322" cy="925910"/>
          </a:xfrm>
        </p:spPr>
        <p:txBody>
          <a:bodyPr/>
          <a:lstStyle/>
          <a:p>
            <a:r>
              <a:rPr lang="en-US" dirty="0"/>
              <a:t>cardiac muscle cells</a:t>
            </a:r>
            <a:endParaRPr lang="ar-SA" dirty="0"/>
          </a:p>
        </p:txBody>
      </p:sp>
      <p:sp>
        <p:nvSpPr>
          <p:cNvPr id="3" name="عنصر نائب للمحتوى 2">
            <a:extLst>
              <a:ext uri="{FF2B5EF4-FFF2-40B4-BE49-F238E27FC236}">
                <a16:creationId xmlns:a16="http://schemas.microsoft.com/office/drawing/2014/main" id="{563DB119-9FC0-5D4A-5E1F-B2A132F30FCA}"/>
              </a:ext>
            </a:extLst>
          </p:cNvPr>
          <p:cNvSpPr>
            <a:spLocks noGrp="1"/>
          </p:cNvSpPr>
          <p:nvPr>
            <p:ph idx="1"/>
          </p:nvPr>
        </p:nvSpPr>
        <p:spPr>
          <a:xfrm>
            <a:off x="1251678" y="1772529"/>
            <a:ext cx="10340100" cy="4874455"/>
          </a:xfrm>
        </p:spPr>
        <p:txBody>
          <a:bodyPr>
            <a:normAutofit/>
          </a:bodyPr>
          <a:lstStyle/>
          <a:p>
            <a:pPr marL="0" indent="0" algn="l" rtl="0">
              <a:buNone/>
            </a:pPr>
            <a:r>
              <a:rPr lang="en-US" sz="2800" dirty="0">
                <a:solidFill>
                  <a:schemeClr val="tx1"/>
                </a:solidFill>
              </a:rPr>
              <a:t>There are two major types of cardiac muscle cells:</a:t>
            </a:r>
          </a:p>
          <a:p>
            <a:pPr marL="0" indent="0" algn="l" rtl="0">
              <a:buNone/>
            </a:pPr>
            <a:r>
              <a:rPr lang="en-US" sz="2800" b="1" dirty="0">
                <a:solidFill>
                  <a:srgbClr val="FF0000"/>
                </a:solidFill>
              </a:rPr>
              <a:t>1. Myocardial contractile cells</a:t>
            </a:r>
          </a:p>
          <a:p>
            <a:pPr algn="l" rtl="0"/>
            <a:r>
              <a:rPr lang="en-US" sz="2800" dirty="0">
                <a:solidFill>
                  <a:schemeClr val="tx1"/>
                </a:solidFill>
              </a:rPr>
              <a:t>Constitute the bulk (99%) of the cells in the atria and ventricles</a:t>
            </a:r>
          </a:p>
          <a:p>
            <a:pPr algn="l" rtl="0"/>
            <a:r>
              <a:rPr lang="en-US" sz="2800" dirty="0">
                <a:solidFill>
                  <a:schemeClr val="tx1"/>
                </a:solidFill>
              </a:rPr>
              <a:t>Responsible for contractions that pump blood through the body</a:t>
            </a:r>
          </a:p>
          <a:p>
            <a:pPr marL="0" indent="0" algn="l" rtl="0">
              <a:buNone/>
            </a:pPr>
            <a:r>
              <a:rPr lang="en-US" sz="2800" b="1" dirty="0">
                <a:solidFill>
                  <a:srgbClr val="FF0000"/>
                </a:solidFill>
              </a:rPr>
              <a:t>2. Myocardial conducting cells (1%)</a:t>
            </a:r>
          </a:p>
          <a:p>
            <a:pPr algn="l" rtl="0"/>
            <a:r>
              <a:rPr lang="en-US" sz="2800" dirty="0">
                <a:solidFill>
                  <a:schemeClr val="tx1"/>
                </a:solidFill>
              </a:rPr>
              <a:t>Form the conduction system of the heart.</a:t>
            </a:r>
          </a:p>
          <a:p>
            <a:pPr algn="l" rtl="0"/>
            <a:r>
              <a:rPr lang="en-US" sz="2800" dirty="0">
                <a:solidFill>
                  <a:schemeClr val="tx1"/>
                </a:solidFill>
              </a:rPr>
              <a:t>Disseminate the action Potential.</a:t>
            </a:r>
          </a:p>
          <a:p>
            <a:pPr algn="l" rtl="0"/>
            <a:r>
              <a:rPr lang="en-US" sz="2800" dirty="0">
                <a:solidFill>
                  <a:schemeClr val="tx1"/>
                </a:solidFill>
              </a:rPr>
              <a:t>Have no contractile function.</a:t>
            </a:r>
          </a:p>
          <a:p>
            <a:pPr algn="l" rtl="0"/>
            <a:endParaRPr lang="ar-SA" dirty="0">
              <a:solidFill>
                <a:schemeClr val="tx1"/>
              </a:solidFill>
            </a:endParaRPr>
          </a:p>
        </p:txBody>
      </p:sp>
    </p:spTree>
    <p:extLst>
      <p:ext uri="{BB962C8B-B14F-4D97-AF65-F5344CB8AC3E}">
        <p14:creationId xmlns:p14="http://schemas.microsoft.com/office/powerpoint/2010/main" val="25762529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2C01CBD-F3C8-5880-82DE-8CCA443CB558}"/>
              </a:ext>
            </a:extLst>
          </p:cNvPr>
          <p:cNvSpPr>
            <a:spLocks noGrp="1"/>
          </p:cNvSpPr>
          <p:nvPr>
            <p:ph type="title"/>
          </p:nvPr>
        </p:nvSpPr>
        <p:spPr>
          <a:xfrm>
            <a:off x="1420490" y="196948"/>
            <a:ext cx="10178322" cy="841504"/>
          </a:xfrm>
        </p:spPr>
        <p:txBody>
          <a:bodyPr/>
          <a:lstStyle/>
          <a:p>
            <a:r>
              <a:rPr lang="en-US" dirty="0"/>
              <a:t>ECG</a:t>
            </a:r>
            <a:endParaRPr lang="ar-SA" dirty="0"/>
          </a:p>
        </p:txBody>
      </p:sp>
      <p:sp>
        <p:nvSpPr>
          <p:cNvPr id="3" name="عنصر نائب للمحتوى 2">
            <a:extLst>
              <a:ext uri="{FF2B5EF4-FFF2-40B4-BE49-F238E27FC236}">
                <a16:creationId xmlns:a16="http://schemas.microsoft.com/office/drawing/2014/main" id="{C6F30E86-38A5-1F6B-AC3E-E4C9FC40E595}"/>
              </a:ext>
            </a:extLst>
          </p:cNvPr>
          <p:cNvSpPr>
            <a:spLocks noGrp="1"/>
          </p:cNvSpPr>
          <p:nvPr>
            <p:ph idx="1"/>
          </p:nvPr>
        </p:nvSpPr>
        <p:spPr>
          <a:xfrm>
            <a:off x="1006839" y="1082872"/>
            <a:ext cx="10178322" cy="3593591"/>
          </a:xfrm>
        </p:spPr>
        <p:txBody>
          <a:bodyPr/>
          <a:lstStyle/>
          <a:p>
            <a:pPr algn="l" rtl="0"/>
            <a:r>
              <a:rPr lang="en-US" sz="3600" dirty="0">
                <a:solidFill>
                  <a:schemeClr val="tx1"/>
                </a:solidFill>
              </a:rPr>
              <a:t>ECG: Graphic Registration of the electrical activity of the heart from chest surface</a:t>
            </a:r>
          </a:p>
          <a:p>
            <a:pPr algn="l" rtl="0"/>
            <a:endParaRPr lang="ar-SA" dirty="0"/>
          </a:p>
        </p:txBody>
      </p:sp>
      <p:pic>
        <p:nvPicPr>
          <p:cNvPr id="4" name="object 4">
            <a:extLst>
              <a:ext uri="{FF2B5EF4-FFF2-40B4-BE49-F238E27FC236}">
                <a16:creationId xmlns:a16="http://schemas.microsoft.com/office/drawing/2014/main" id="{50B12F98-9CAB-575F-F5B5-8060D66A8C1F}"/>
              </a:ext>
            </a:extLst>
          </p:cNvPr>
          <p:cNvPicPr/>
          <p:nvPr/>
        </p:nvPicPr>
        <p:blipFill rotWithShape="1">
          <a:blip r:embed="rId2" cstate="print"/>
          <a:srcRect l="5144" t="7614" r="4762" b="8157"/>
          <a:stretch/>
        </p:blipFill>
        <p:spPr>
          <a:xfrm>
            <a:off x="179188" y="2897945"/>
            <a:ext cx="6330463" cy="3763107"/>
          </a:xfrm>
          <a:prstGeom prst="rect">
            <a:avLst/>
          </a:prstGeom>
        </p:spPr>
      </p:pic>
      <p:pic>
        <p:nvPicPr>
          <p:cNvPr id="5" name="صورة 4">
            <a:extLst>
              <a:ext uri="{FF2B5EF4-FFF2-40B4-BE49-F238E27FC236}">
                <a16:creationId xmlns:a16="http://schemas.microsoft.com/office/drawing/2014/main" id="{31829B55-51E8-BE28-5079-A69D800A7014}"/>
              </a:ext>
            </a:extLst>
          </p:cNvPr>
          <p:cNvPicPr>
            <a:picLocks noChangeAspect="1"/>
          </p:cNvPicPr>
          <p:nvPr/>
        </p:nvPicPr>
        <p:blipFill>
          <a:blip r:embed="rId3"/>
          <a:stretch>
            <a:fillRect/>
          </a:stretch>
        </p:blipFill>
        <p:spPr>
          <a:xfrm>
            <a:off x="6509651" y="3171332"/>
            <a:ext cx="5949583" cy="3099102"/>
          </a:xfrm>
          <a:prstGeom prst="rect">
            <a:avLst/>
          </a:prstGeom>
        </p:spPr>
      </p:pic>
    </p:spTree>
    <p:extLst>
      <p:ext uri="{BB962C8B-B14F-4D97-AF65-F5344CB8AC3E}">
        <p14:creationId xmlns:p14="http://schemas.microsoft.com/office/powerpoint/2010/main" val="1962538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A6B5FB2-6445-B87F-1A28-DDE4C94E9D1D}"/>
              </a:ext>
            </a:extLst>
          </p:cNvPr>
          <p:cNvSpPr>
            <a:spLocks noGrp="1"/>
          </p:cNvSpPr>
          <p:nvPr>
            <p:ph type="title"/>
          </p:nvPr>
        </p:nvSpPr>
        <p:spPr/>
        <p:txBody>
          <a:bodyPr/>
          <a:lstStyle/>
          <a:p>
            <a:r>
              <a:rPr lang="en-US" dirty="0"/>
              <a:t>ECG</a:t>
            </a:r>
            <a:endParaRPr lang="ar-SA" dirty="0"/>
          </a:p>
        </p:txBody>
      </p:sp>
      <p:sp>
        <p:nvSpPr>
          <p:cNvPr id="3" name="عنصر نائب للمحتوى 2">
            <a:extLst>
              <a:ext uri="{FF2B5EF4-FFF2-40B4-BE49-F238E27FC236}">
                <a16:creationId xmlns:a16="http://schemas.microsoft.com/office/drawing/2014/main" id="{CDF7F3A7-F0CF-E610-2BCF-E7829346476C}"/>
              </a:ext>
            </a:extLst>
          </p:cNvPr>
          <p:cNvSpPr>
            <a:spLocks noGrp="1"/>
          </p:cNvSpPr>
          <p:nvPr>
            <p:ph idx="1"/>
          </p:nvPr>
        </p:nvSpPr>
        <p:spPr>
          <a:xfrm>
            <a:off x="958947" y="1874517"/>
            <a:ext cx="4935415" cy="4495109"/>
          </a:xfrm>
        </p:spPr>
        <p:txBody>
          <a:bodyPr>
            <a:normAutofit/>
          </a:bodyPr>
          <a:lstStyle/>
          <a:p>
            <a:pPr algn="l" rtl="0"/>
            <a:r>
              <a:rPr lang="en-US" sz="2800" b="1" dirty="0">
                <a:solidFill>
                  <a:srgbClr val="FF0000"/>
                </a:solidFill>
              </a:rPr>
              <a:t>Electrode: </a:t>
            </a:r>
            <a:r>
              <a:rPr lang="en-US" sz="2800" dirty="0">
                <a:solidFill>
                  <a:schemeClr val="tx1"/>
                </a:solidFill>
              </a:rPr>
              <a:t>a conductive pad that is attached to the skin and enables recording of electrical currents.</a:t>
            </a:r>
          </a:p>
          <a:p>
            <a:pPr algn="l" rtl="0"/>
            <a:r>
              <a:rPr lang="en-US" sz="2800" b="1" dirty="0">
                <a:solidFill>
                  <a:srgbClr val="FF0000"/>
                </a:solidFill>
              </a:rPr>
              <a:t>Lead: </a:t>
            </a:r>
            <a:r>
              <a:rPr lang="en-US" sz="2800" dirty="0">
                <a:solidFill>
                  <a:schemeClr val="tx1"/>
                </a:solidFill>
              </a:rPr>
              <a:t>graphical description of the electrical activity of the heart and it is created by analyzing several electrodes</a:t>
            </a:r>
            <a:endParaRPr lang="ar-SA" dirty="0">
              <a:solidFill>
                <a:schemeClr val="tx1"/>
              </a:solidFill>
            </a:endParaRPr>
          </a:p>
        </p:txBody>
      </p:sp>
      <p:pic>
        <p:nvPicPr>
          <p:cNvPr id="4" name="صورة 3">
            <a:extLst>
              <a:ext uri="{FF2B5EF4-FFF2-40B4-BE49-F238E27FC236}">
                <a16:creationId xmlns:a16="http://schemas.microsoft.com/office/drawing/2014/main" id="{4B646EF4-4EB1-9DD5-7B33-5B839C03E3B7}"/>
              </a:ext>
            </a:extLst>
          </p:cNvPr>
          <p:cNvPicPr>
            <a:picLocks noChangeAspect="1"/>
          </p:cNvPicPr>
          <p:nvPr/>
        </p:nvPicPr>
        <p:blipFill>
          <a:blip r:embed="rId2"/>
          <a:stretch>
            <a:fillRect/>
          </a:stretch>
        </p:blipFill>
        <p:spPr>
          <a:xfrm>
            <a:off x="5997526" y="1234440"/>
            <a:ext cx="5971593" cy="4389120"/>
          </a:xfrm>
          <a:prstGeom prst="rect">
            <a:avLst/>
          </a:prstGeom>
        </p:spPr>
      </p:pic>
    </p:spTree>
    <p:extLst>
      <p:ext uri="{BB962C8B-B14F-4D97-AF65-F5344CB8AC3E}">
        <p14:creationId xmlns:p14="http://schemas.microsoft.com/office/powerpoint/2010/main" val="3342062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F692ED6-8A3D-B325-2B37-987188BE988D}"/>
              </a:ext>
            </a:extLst>
          </p:cNvPr>
          <p:cNvSpPr>
            <a:spLocks noGrp="1"/>
          </p:cNvSpPr>
          <p:nvPr>
            <p:ph type="title"/>
          </p:nvPr>
        </p:nvSpPr>
        <p:spPr>
          <a:xfrm>
            <a:off x="1251678" y="462105"/>
            <a:ext cx="10178322" cy="921224"/>
          </a:xfrm>
        </p:spPr>
        <p:txBody>
          <a:bodyPr/>
          <a:lstStyle/>
          <a:p>
            <a:r>
              <a:rPr lang="en-US" dirty="0"/>
              <a:t>ECG</a:t>
            </a:r>
            <a:endParaRPr lang="ar-SA" dirty="0"/>
          </a:p>
        </p:txBody>
      </p:sp>
      <p:sp>
        <p:nvSpPr>
          <p:cNvPr id="3" name="عنصر نائب للمحتوى 2">
            <a:extLst>
              <a:ext uri="{FF2B5EF4-FFF2-40B4-BE49-F238E27FC236}">
                <a16:creationId xmlns:a16="http://schemas.microsoft.com/office/drawing/2014/main" id="{9D4B3A8E-715E-3F10-F22E-566719000FF1}"/>
              </a:ext>
            </a:extLst>
          </p:cNvPr>
          <p:cNvSpPr>
            <a:spLocks noGrp="1"/>
          </p:cNvSpPr>
          <p:nvPr>
            <p:ph idx="1"/>
          </p:nvPr>
        </p:nvSpPr>
        <p:spPr>
          <a:xfrm>
            <a:off x="885918" y="1242653"/>
            <a:ext cx="11085688" cy="1725630"/>
          </a:xfrm>
        </p:spPr>
        <p:txBody>
          <a:bodyPr/>
          <a:lstStyle/>
          <a:p>
            <a:pPr algn="l" rtl="0"/>
            <a:r>
              <a:rPr lang="en-US" sz="2800" dirty="0">
                <a:solidFill>
                  <a:schemeClr val="tx1"/>
                </a:solidFill>
              </a:rPr>
              <a:t>12 lead ECG trace obtained using 10 electrodes.</a:t>
            </a:r>
          </a:p>
          <a:p>
            <a:pPr algn="l" rtl="0"/>
            <a:r>
              <a:rPr lang="en-US" sz="2800" dirty="0">
                <a:solidFill>
                  <a:schemeClr val="tx1"/>
                </a:solidFill>
              </a:rPr>
              <a:t>At any given instant during the cardiac cycle, all ECG leads analyze the same electrical events but from different angles.</a:t>
            </a:r>
          </a:p>
          <a:p>
            <a:pPr algn="l" rtl="0"/>
            <a:endParaRPr lang="ar-SA" dirty="0">
              <a:solidFill>
                <a:schemeClr val="tx1"/>
              </a:solidFill>
            </a:endParaRPr>
          </a:p>
        </p:txBody>
      </p:sp>
      <p:pic>
        <p:nvPicPr>
          <p:cNvPr id="4" name="object 8">
            <a:extLst>
              <a:ext uri="{FF2B5EF4-FFF2-40B4-BE49-F238E27FC236}">
                <a16:creationId xmlns:a16="http://schemas.microsoft.com/office/drawing/2014/main" id="{164FE54E-0415-7DC3-3D66-D7A00565F601}"/>
              </a:ext>
            </a:extLst>
          </p:cNvPr>
          <p:cNvPicPr/>
          <p:nvPr/>
        </p:nvPicPr>
        <p:blipFill rotWithShape="1">
          <a:blip r:embed="rId2" cstate="print"/>
          <a:srcRect b="18458"/>
          <a:stretch/>
        </p:blipFill>
        <p:spPr>
          <a:xfrm>
            <a:off x="718042" y="3179318"/>
            <a:ext cx="7058694" cy="3466259"/>
          </a:xfrm>
          <a:prstGeom prst="rect">
            <a:avLst/>
          </a:prstGeom>
        </p:spPr>
      </p:pic>
      <p:pic>
        <p:nvPicPr>
          <p:cNvPr id="5" name="object 9">
            <a:extLst>
              <a:ext uri="{FF2B5EF4-FFF2-40B4-BE49-F238E27FC236}">
                <a16:creationId xmlns:a16="http://schemas.microsoft.com/office/drawing/2014/main" id="{4872EC0E-D008-D364-6840-B9EB1A1A1082}"/>
              </a:ext>
            </a:extLst>
          </p:cNvPr>
          <p:cNvPicPr/>
          <p:nvPr/>
        </p:nvPicPr>
        <p:blipFill>
          <a:blip r:embed="rId3" cstate="print"/>
          <a:stretch>
            <a:fillRect/>
          </a:stretch>
        </p:blipFill>
        <p:spPr>
          <a:xfrm>
            <a:off x="7944612" y="3429000"/>
            <a:ext cx="3485388" cy="3216577"/>
          </a:xfrm>
          <a:prstGeom prst="rect">
            <a:avLst/>
          </a:prstGeom>
        </p:spPr>
      </p:pic>
    </p:spTree>
    <p:extLst>
      <p:ext uri="{BB962C8B-B14F-4D97-AF65-F5344CB8AC3E}">
        <p14:creationId xmlns:p14="http://schemas.microsoft.com/office/powerpoint/2010/main" val="2506261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a:extLst>
              <a:ext uri="{FF2B5EF4-FFF2-40B4-BE49-F238E27FC236}">
                <a16:creationId xmlns:a16="http://schemas.microsoft.com/office/drawing/2014/main" id="{E4C73FDB-66B5-615D-FDBA-2FDA6A5CA1CD}"/>
              </a:ext>
            </a:extLst>
          </p:cNvPr>
          <p:cNvSpPr>
            <a:spLocks noGrp="1" noChangeArrowheads="1"/>
          </p:cNvSpPr>
          <p:nvPr>
            <p:ph type="title"/>
          </p:nvPr>
        </p:nvSpPr>
        <p:spPr>
          <a:xfrm>
            <a:off x="1464333" y="272767"/>
            <a:ext cx="9144000" cy="1018293"/>
          </a:xfrm>
          <a:noFill/>
        </p:spPr>
        <p:txBody>
          <a:bodyPr/>
          <a:lstStyle/>
          <a:p>
            <a:pPr eaLnBrk="1" hangingPunct="1">
              <a:defRPr/>
            </a:pPr>
            <a:r>
              <a:rPr lang="en-US" dirty="0">
                <a:solidFill>
                  <a:schemeClr val="tx1"/>
                </a:solidFill>
              </a:rPr>
              <a:t>Heart Leads</a:t>
            </a:r>
          </a:p>
        </p:txBody>
      </p:sp>
      <p:sp>
        <p:nvSpPr>
          <p:cNvPr id="14347" name="Text Box 11">
            <a:extLst>
              <a:ext uri="{FF2B5EF4-FFF2-40B4-BE49-F238E27FC236}">
                <a16:creationId xmlns:a16="http://schemas.microsoft.com/office/drawing/2014/main" id="{1D7785CE-8770-7448-CE6E-4852223F4E9B}"/>
              </a:ext>
            </a:extLst>
          </p:cNvPr>
          <p:cNvSpPr txBox="1">
            <a:spLocks noChangeArrowheads="1"/>
          </p:cNvSpPr>
          <p:nvPr/>
        </p:nvSpPr>
        <p:spPr bwMode="auto">
          <a:xfrm>
            <a:off x="2203350" y="3114460"/>
            <a:ext cx="88450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ar-SA" altLang="ar-SA" sz="1800" b="1" dirty="0">
                <a:solidFill>
                  <a:srgbClr val="FF0000"/>
                </a:solidFill>
                <a:cs typeface="Arial" panose="020B0604020202020204" pitchFamily="34" charset="0"/>
              </a:rPr>
              <a:t>  ــــ ــــ ــــ ــــ ــــ ــــ ــــ ــــ </a:t>
            </a:r>
            <a:r>
              <a:rPr lang="en-US" altLang="ar-SA" sz="1800" b="1" dirty="0">
                <a:solidFill>
                  <a:srgbClr val="FF0000"/>
                </a:solidFill>
                <a:cs typeface="Arial" panose="020B0604020202020204" pitchFamily="34" charset="0"/>
              </a:rPr>
              <a:t> </a:t>
            </a:r>
            <a:r>
              <a:rPr lang="en-US" altLang="ar-SA" sz="1800" dirty="0">
                <a:cs typeface="Arial" panose="020B0604020202020204" pitchFamily="34" charset="0"/>
              </a:rPr>
              <a:t> </a:t>
            </a:r>
            <a:r>
              <a:rPr lang="en-US" altLang="ar-SA" sz="1800" dirty="0">
                <a:solidFill>
                  <a:schemeClr val="accent2"/>
                </a:solidFill>
                <a:cs typeface="Arial" panose="020B0604020202020204" pitchFamily="34" charset="0"/>
              </a:rPr>
              <a:t>+ + + + + + + + + + + + + + + + + + + + + + + + + + + + + + + +  </a:t>
            </a:r>
            <a:endParaRPr lang="en-US" altLang="ar-SA" sz="1800" dirty="0">
              <a:cs typeface="Arial" panose="020B0604020202020204" pitchFamily="34" charset="0"/>
            </a:endParaRPr>
          </a:p>
        </p:txBody>
      </p:sp>
      <p:sp>
        <p:nvSpPr>
          <p:cNvPr id="14348" name="Text Box 12">
            <a:extLst>
              <a:ext uri="{FF2B5EF4-FFF2-40B4-BE49-F238E27FC236}">
                <a16:creationId xmlns:a16="http://schemas.microsoft.com/office/drawing/2014/main" id="{CE97C43E-A93C-A183-84F4-A80B438E7C26}"/>
              </a:ext>
            </a:extLst>
          </p:cNvPr>
          <p:cNvSpPr txBox="1">
            <a:spLocks noChangeArrowheads="1"/>
          </p:cNvSpPr>
          <p:nvPr/>
        </p:nvSpPr>
        <p:spPr bwMode="auto">
          <a:xfrm>
            <a:off x="1464333" y="3739849"/>
            <a:ext cx="95229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rtl="1" eaLnBrk="1" hangingPunct="1">
              <a:spcBef>
                <a:spcPct val="0"/>
              </a:spcBef>
              <a:buClrTx/>
              <a:buFontTx/>
              <a:buNone/>
            </a:pPr>
            <a:r>
              <a:rPr lang="en-US" altLang="ar-SA" sz="4000" dirty="0">
                <a:solidFill>
                  <a:srgbClr val="FF3300"/>
                </a:solidFill>
                <a:cs typeface="Arial" panose="020B0604020202020204" pitchFamily="34" charset="0"/>
              </a:rPr>
              <a:t>_</a:t>
            </a:r>
          </a:p>
        </p:txBody>
      </p:sp>
      <p:sp>
        <p:nvSpPr>
          <p:cNvPr id="14349" name="Line 13">
            <a:extLst>
              <a:ext uri="{FF2B5EF4-FFF2-40B4-BE49-F238E27FC236}">
                <a16:creationId xmlns:a16="http://schemas.microsoft.com/office/drawing/2014/main" id="{CD0F8622-8377-CAC6-C542-50F422F263B8}"/>
              </a:ext>
            </a:extLst>
          </p:cNvPr>
          <p:cNvSpPr>
            <a:spLocks noChangeShapeType="1"/>
          </p:cNvSpPr>
          <p:nvPr/>
        </p:nvSpPr>
        <p:spPr bwMode="auto">
          <a:xfrm flipV="1">
            <a:off x="1892988" y="3744750"/>
            <a:ext cx="9465784" cy="55454"/>
          </a:xfrm>
          <a:prstGeom prst="line">
            <a:avLst/>
          </a:prstGeom>
          <a:noFill/>
          <a:ln w="76200">
            <a:solidFill>
              <a:srgbClr val="339966"/>
            </a:solidFill>
            <a:round/>
            <a:headEnd/>
            <a:tailEnd type="triangle" w="med" len="med"/>
          </a:ln>
          <a:extLst>
            <a:ext uri="{909E8E84-426E-40DD-AFC4-6F175D3DCCD1}">
              <a14:hiddenFill xmlns:a14="http://schemas.microsoft.com/office/drawing/2010/main">
                <a:noFill/>
              </a14:hiddenFill>
            </a:ext>
          </a:extLst>
        </p:spPr>
        <p:txBody>
          <a:bodyPr/>
          <a:lstStyle/>
          <a:p>
            <a:endParaRPr lang="ar-SA"/>
          </a:p>
        </p:txBody>
      </p:sp>
      <p:sp>
        <p:nvSpPr>
          <p:cNvPr id="14350" name="Text Box 14">
            <a:extLst>
              <a:ext uri="{FF2B5EF4-FFF2-40B4-BE49-F238E27FC236}">
                <a16:creationId xmlns:a16="http://schemas.microsoft.com/office/drawing/2014/main" id="{4F772CF9-C6A0-75CA-168A-93940868B0BC}"/>
              </a:ext>
            </a:extLst>
          </p:cNvPr>
          <p:cNvSpPr txBox="1">
            <a:spLocks noChangeArrowheads="1"/>
          </p:cNvSpPr>
          <p:nvPr/>
        </p:nvSpPr>
        <p:spPr bwMode="auto">
          <a:xfrm>
            <a:off x="10354861" y="3851534"/>
            <a:ext cx="41798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rtl="1" eaLnBrk="1" hangingPunct="1">
              <a:spcBef>
                <a:spcPct val="0"/>
              </a:spcBef>
              <a:buClrTx/>
              <a:buFontTx/>
              <a:buNone/>
            </a:pPr>
            <a:r>
              <a:rPr lang="en-US" altLang="ar-SA" sz="4000" dirty="0">
                <a:solidFill>
                  <a:schemeClr val="tx2"/>
                </a:solidFill>
                <a:cs typeface="Arial" panose="020B0604020202020204" pitchFamily="34" charset="0"/>
              </a:rPr>
              <a:t>+</a:t>
            </a:r>
          </a:p>
        </p:txBody>
      </p:sp>
      <p:sp>
        <p:nvSpPr>
          <p:cNvPr id="14351" name="Text Box 15">
            <a:extLst>
              <a:ext uri="{FF2B5EF4-FFF2-40B4-BE49-F238E27FC236}">
                <a16:creationId xmlns:a16="http://schemas.microsoft.com/office/drawing/2014/main" id="{0BA60DC4-E047-6EAC-3735-BE128CBA0461}"/>
              </a:ext>
            </a:extLst>
          </p:cNvPr>
          <p:cNvSpPr txBox="1">
            <a:spLocks noChangeArrowheads="1"/>
          </p:cNvSpPr>
          <p:nvPr/>
        </p:nvSpPr>
        <p:spPr bwMode="auto">
          <a:xfrm>
            <a:off x="9829800" y="4572001"/>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rtl="1" eaLnBrk="1" hangingPunct="1">
              <a:spcBef>
                <a:spcPct val="0"/>
              </a:spcBef>
              <a:buClrTx/>
              <a:buFontTx/>
              <a:buNone/>
            </a:pPr>
            <a:endParaRPr lang="ar-SA" altLang="ar-SA" sz="1800">
              <a:cs typeface="Arial" panose="020B0604020202020204" pitchFamily="34" charset="0"/>
            </a:endParaRPr>
          </a:p>
        </p:txBody>
      </p:sp>
      <p:pic>
        <p:nvPicPr>
          <p:cNvPr id="14352" name="Picture 16" descr="apot">
            <a:extLst>
              <a:ext uri="{FF2B5EF4-FFF2-40B4-BE49-F238E27FC236}">
                <a16:creationId xmlns:a16="http://schemas.microsoft.com/office/drawing/2014/main" id="{9E4F5EA4-E413-662C-724C-734D2E162C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5283" r="46838" b="56258"/>
          <a:stretch>
            <a:fillRect/>
          </a:stretch>
        </p:blipFill>
        <p:spPr bwMode="auto">
          <a:xfrm>
            <a:off x="6754902" y="5648981"/>
            <a:ext cx="1158295" cy="62005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4353" name="Picture 17" descr="apot">
            <a:extLst>
              <a:ext uri="{FF2B5EF4-FFF2-40B4-BE49-F238E27FC236}">
                <a16:creationId xmlns:a16="http://schemas.microsoft.com/office/drawing/2014/main" id="{58A98A78-4D21-EF36-62AC-DDBA203673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6838" t="56258" b="15283"/>
          <a:stretch>
            <a:fillRect/>
          </a:stretch>
        </p:blipFill>
        <p:spPr bwMode="auto">
          <a:xfrm>
            <a:off x="6939643" y="4338437"/>
            <a:ext cx="973555" cy="52116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Oval 7">
            <a:extLst>
              <a:ext uri="{FF2B5EF4-FFF2-40B4-BE49-F238E27FC236}">
                <a16:creationId xmlns:a16="http://schemas.microsoft.com/office/drawing/2014/main" id="{DB174818-BF42-1B80-35B8-DF311AFB4C5C}"/>
              </a:ext>
            </a:extLst>
          </p:cNvPr>
          <p:cNvSpPr>
            <a:spLocks noChangeArrowheads="1"/>
          </p:cNvSpPr>
          <p:nvPr/>
        </p:nvSpPr>
        <p:spPr bwMode="auto">
          <a:xfrm>
            <a:off x="4611489" y="1585089"/>
            <a:ext cx="3036621" cy="1264348"/>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rtl="1" eaLnBrk="1" hangingPunct="1">
              <a:spcBef>
                <a:spcPct val="0"/>
              </a:spcBef>
              <a:buClrTx/>
              <a:buFontTx/>
              <a:buNone/>
            </a:pPr>
            <a:r>
              <a:rPr lang="ar-SA" altLang="ar-SA" sz="1800" b="1" dirty="0">
                <a:cs typeface="Arial" panose="020B0604020202020204" pitchFamily="34" charset="0"/>
              </a:rPr>
              <a:t>ــــ ــــ ــــ ــــ ــــ</a:t>
            </a:r>
            <a:endParaRPr lang="en-US" altLang="ar-SA" sz="1800" b="1" dirty="0">
              <a:cs typeface="Arial" panose="020B0604020202020204" pitchFamily="34" charset="0"/>
            </a:endParaRPr>
          </a:p>
        </p:txBody>
      </p:sp>
      <p:sp>
        <p:nvSpPr>
          <p:cNvPr id="5" name="Oval 7">
            <a:extLst>
              <a:ext uri="{FF2B5EF4-FFF2-40B4-BE49-F238E27FC236}">
                <a16:creationId xmlns:a16="http://schemas.microsoft.com/office/drawing/2014/main" id="{FE1AD047-F21D-8CE8-0F1E-94E662F78499}"/>
              </a:ext>
            </a:extLst>
          </p:cNvPr>
          <p:cNvSpPr>
            <a:spLocks noChangeArrowheads="1"/>
          </p:cNvSpPr>
          <p:nvPr/>
        </p:nvSpPr>
        <p:spPr bwMode="auto">
          <a:xfrm>
            <a:off x="7691048" y="1605478"/>
            <a:ext cx="3036621" cy="1264348"/>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rtl="1" eaLnBrk="1" hangingPunct="1">
              <a:spcBef>
                <a:spcPct val="0"/>
              </a:spcBef>
              <a:buClrTx/>
              <a:buFontTx/>
              <a:buNone/>
            </a:pPr>
            <a:r>
              <a:rPr lang="ar-SA" altLang="ar-SA" sz="1800" b="1" dirty="0">
                <a:cs typeface="Arial" panose="020B0604020202020204" pitchFamily="34" charset="0"/>
              </a:rPr>
              <a:t>ــــ ــــ ــــ ــــ ــــ</a:t>
            </a:r>
            <a:endParaRPr lang="en-US" altLang="ar-SA" sz="1800" b="1" dirty="0">
              <a:cs typeface="Arial" panose="020B0604020202020204" pitchFamily="34" charset="0"/>
            </a:endParaRPr>
          </a:p>
        </p:txBody>
      </p:sp>
      <p:sp>
        <p:nvSpPr>
          <p:cNvPr id="6" name="Oval 7">
            <a:extLst>
              <a:ext uri="{FF2B5EF4-FFF2-40B4-BE49-F238E27FC236}">
                <a16:creationId xmlns:a16="http://schemas.microsoft.com/office/drawing/2014/main" id="{0AE31E10-9BF4-7187-6055-1D08CB0DFD6D}"/>
              </a:ext>
            </a:extLst>
          </p:cNvPr>
          <p:cNvSpPr>
            <a:spLocks noChangeArrowheads="1"/>
          </p:cNvSpPr>
          <p:nvPr/>
        </p:nvSpPr>
        <p:spPr bwMode="auto">
          <a:xfrm>
            <a:off x="1531930" y="1592900"/>
            <a:ext cx="3036621" cy="1264348"/>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rtl="1" eaLnBrk="1" hangingPunct="1">
              <a:spcBef>
                <a:spcPct val="0"/>
              </a:spcBef>
              <a:buClrTx/>
              <a:buFontTx/>
              <a:buNone/>
            </a:pPr>
            <a:r>
              <a:rPr lang="ar-SA" altLang="ar-SA" sz="1800" b="1" dirty="0">
                <a:cs typeface="Arial" panose="020B0604020202020204" pitchFamily="34" charset="0"/>
              </a:rPr>
              <a:t>++++++</a:t>
            </a:r>
            <a:endParaRPr lang="en-US" altLang="ar-SA" sz="1800" b="1" dirty="0">
              <a:cs typeface="Arial" panose="020B0604020202020204" pitchFamily="34" charset="0"/>
            </a:endParaRPr>
          </a:p>
        </p:txBody>
      </p:sp>
      <p:sp>
        <p:nvSpPr>
          <p:cNvPr id="2" name="مستطيل: زوايا مستديرة 1">
            <a:extLst>
              <a:ext uri="{FF2B5EF4-FFF2-40B4-BE49-F238E27FC236}">
                <a16:creationId xmlns:a16="http://schemas.microsoft.com/office/drawing/2014/main" id="{727B4463-A170-C623-B738-43BF03917F00}"/>
              </a:ext>
            </a:extLst>
          </p:cNvPr>
          <p:cNvSpPr/>
          <p:nvPr/>
        </p:nvSpPr>
        <p:spPr>
          <a:xfrm>
            <a:off x="5551714" y="4618501"/>
            <a:ext cx="1387929" cy="654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a:t>Lead</a:t>
            </a:r>
            <a:endParaRPr lang="ar-SA" b="1" dirty="0"/>
          </a:p>
        </p:txBody>
      </p:sp>
      <p:sp>
        <p:nvSpPr>
          <p:cNvPr id="4" name="قوس 3">
            <a:extLst>
              <a:ext uri="{FF2B5EF4-FFF2-40B4-BE49-F238E27FC236}">
                <a16:creationId xmlns:a16="http://schemas.microsoft.com/office/drawing/2014/main" id="{0CBA1ECE-8507-88F5-E9BE-6A5BF7DE70EB}"/>
              </a:ext>
            </a:extLst>
          </p:cNvPr>
          <p:cNvSpPr/>
          <p:nvPr/>
        </p:nvSpPr>
        <p:spPr>
          <a:xfrm rot="10800000">
            <a:off x="1965171" y="3699971"/>
            <a:ext cx="7809912" cy="1495527"/>
          </a:xfrm>
          <a:prstGeom prst="arc">
            <a:avLst/>
          </a:prstGeom>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p>
        </p:txBody>
      </p:sp>
      <p:sp>
        <p:nvSpPr>
          <p:cNvPr id="7" name="قوس 6">
            <a:extLst>
              <a:ext uri="{FF2B5EF4-FFF2-40B4-BE49-F238E27FC236}">
                <a16:creationId xmlns:a16="http://schemas.microsoft.com/office/drawing/2014/main" id="{01B4D5A8-ABD3-6622-CC75-5C8F2A141CE3}"/>
              </a:ext>
            </a:extLst>
          </p:cNvPr>
          <p:cNvSpPr/>
          <p:nvPr/>
        </p:nvSpPr>
        <p:spPr>
          <a:xfrm rot="21293325" flipV="1">
            <a:off x="2980093" y="4150157"/>
            <a:ext cx="7549620" cy="1103419"/>
          </a:xfrm>
          <a:prstGeom prst="arc">
            <a:avLst/>
          </a:prstGeom>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p>
        </p:txBody>
      </p:sp>
      <p:sp>
        <p:nvSpPr>
          <p:cNvPr id="8" name="شكل بيضاوي 7">
            <a:extLst>
              <a:ext uri="{FF2B5EF4-FFF2-40B4-BE49-F238E27FC236}">
                <a16:creationId xmlns:a16="http://schemas.microsoft.com/office/drawing/2014/main" id="{3A26CA32-6123-5401-6891-90F82EA2D4E1}"/>
              </a:ext>
            </a:extLst>
          </p:cNvPr>
          <p:cNvSpPr/>
          <p:nvPr/>
        </p:nvSpPr>
        <p:spPr>
          <a:xfrm>
            <a:off x="10384733" y="4107313"/>
            <a:ext cx="417989" cy="546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3600" b="1" dirty="0"/>
              <a:t>+</a:t>
            </a:r>
            <a:endParaRPr lang="ar-SA" sz="3600" b="1" dirty="0"/>
          </a:p>
        </p:txBody>
      </p:sp>
      <p:sp>
        <p:nvSpPr>
          <p:cNvPr id="9" name="شكل بيضاوي 8">
            <a:extLst>
              <a:ext uri="{FF2B5EF4-FFF2-40B4-BE49-F238E27FC236}">
                <a16:creationId xmlns:a16="http://schemas.microsoft.com/office/drawing/2014/main" id="{F0075E4C-6626-F618-DA13-6D5EE93D68DF}"/>
              </a:ext>
            </a:extLst>
          </p:cNvPr>
          <p:cNvSpPr/>
          <p:nvPr/>
        </p:nvSpPr>
        <p:spPr>
          <a:xfrm>
            <a:off x="1749564" y="4065414"/>
            <a:ext cx="417989" cy="546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3600" b="1" dirty="0"/>
              <a:t>-</a:t>
            </a:r>
            <a:endParaRPr lang="ar-SA" sz="3600" b="1" dirty="0"/>
          </a:p>
        </p:txBody>
      </p:sp>
      <p:sp>
        <p:nvSpPr>
          <p:cNvPr id="15" name="مستطيل: زوايا مستديرة 14">
            <a:extLst>
              <a:ext uri="{FF2B5EF4-FFF2-40B4-BE49-F238E27FC236}">
                <a16:creationId xmlns:a16="http://schemas.microsoft.com/office/drawing/2014/main" id="{99A81BC6-2AFA-F97D-38BD-E0AD33EFD669}"/>
              </a:ext>
            </a:extLst>
          </p:cNvPr>
          <p:cNvSpPr/>
          <p:nvPr/>
        </p:nvSpPr>
        <p:spPr>
          <a:xfrm>
            <a:off x="5551714" y="5862723"/>
            <a:ext cx="1387929" cy="6544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b="1" dirty="0"/>
              <a:t>Lead</a:t>
            </a:r>
            <a:endParaRPr lang="ar-SA" b="1" dirty="0"/>
          </a:p>
        </p:txBody>
      </p:sp>
      <p:sp>
        <p:nvSpPr>
          <p:cNvPr id="16" name="قوس 15">
            <a:extLst>
              <a:ext uri="{FF2B5EF4-FFF2-40B4-BE49-F238E27FC236}">
                <a16:creationId xmlns:a16="http://schemas.microsoft.com/office/drawing/2014/main" id="{5BB3B8CB-150D-EE10-8ACA-97E3EDC3C712}"/>
              </a:ext>
            </a:extLst>
          </p:cNvPr>
          <p:cNvSpPr/>
          <p:nvPr/>
        </p:nvSpPr>
        <p:spPr>
          <a:xfrm rot="10800000">
            <a:off x="1965171" y="4944193"/>
            <a:ext cx="7809912" cy="1495527"/>
          </a:xfrm>
          <a:prstGeom prst="arc">
            <a:avLst/>
          </a:prstGeom>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p>
        </p:txBody>
      </p:sp>
      <p:sp>
        <p:nvSpPr>
          <p:cNvPr id="17" name="قوس 16">
            <a:extLst>
              <a:ext uri="{FF2B5EF4-FFF2-40B4-BE49-F238E27FC236}">
                <a16:creationId xmlns:a16="http://schemas.microsoft.com/office/drawing/2014/main" id="{331D7ABE-E5C4-F354-B540-FC200779E008}"/>
              </a:ext>
            </a:extLst>
          </p:cNvPr>
          <p:cNvSpPr/>
          <p:nvPr/>
        </p:nvSpPr>
        <p:spPr>
          <a:xfrm rot="21293325" flipV="1">
            <a:off x="2980093" y="5394379"/>
            <a:ext cx="7549620" cy="1103419"/>
          </a:xfrm>
          <a:prstGeom prst="arc">
            <a:avLst/>
          </a:prstGeom>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p>
        </p:txBody>
      </p:sp>
      <p:sp>
        <p:nvSpPr>
          <p:cNvPr id="18" name="شكل بيضاوي 17">
            <a:extLst>
              <a:ext uri="{FF2B5EF4-FFF2-40B4-BE49-F238E27FC236}">
                <a16:creationId xmlns:a16="http://schemas.microsoft.com/office/drawing/2014/main" id="{FD9A603F-AA80-EA9B-C0C8-FD7FFC13A21B}"/>
              </a:ext>
            </a:extLst>
          </p:cNvPr>
          <p:cNvSpPr/>
          <p:nvPr/>
        </p:nvSpPr>
        <p:spPr>
          <a:xfrm>
            <a:off x="10384733" y="5351535"/>
            <a:ext cx="417989" cy="546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3600" b="1" dirty="0"/>
              <a:t>-</a:t>
            </a:r>
            <a:endParaRPr lang="ar-SA" sz="3600" b="1" dirty="0"/>
          </a:p>
        </p:txBody>
      </p:sp>
      <p:sp>
        <p:nvSpPr>
          <p:cNvPr id="19" name="شكل بيضاوي 18">
            <a:extLst>
              <a:ext uri="{FF2B5EF4-FFF2-40B4-BE49-F238E27FC236}">
                <a16:creationId xmlns:a16="http://schemas.microsoft.com/office/drawing/2014/main" id="{E49BBB66-DE21-51AD-AE76-6BFE3764BD1D}"/>
              </a:ext>
            </a:extLst>
          </p:cNvPr>
          <p:cNvSpPr/>
          <p:nvPr/>
        </p:nvSpPr>
        <p:spPr>
          <a:xfrm>
            <a:off x="1749564" y="5309636"/>
            <a:ext cx="417989" cy="5460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3600" b="1" dirty="0"/>
              <a:t>+</a:t>
            </a:r>
            <a:endParaRPr lang="ar-SA" sz="3600" b="1" dirty="0"/>
          </a:p>
        </p:txBody>
      </p:sp>
      <p:sp>
        <p:nvSpPr>
          <p:cNvPr id="20" name="برق 19">
            <a:extLst>
              <a:ext uri="{FF2B5EF4-FFF2-40B4-BE49-F238E27FC236}">
                <a16:creationId xmlns:a16="http://schemas.microsoft.com/office/drawing/2014/main" id="{AB9AA0CB-DB1F-E831-789D-18EBCD50AB78}"/>
              </a:ext>
            </a:extLst>
          </p:cNvPr>
          <p:cNvSpPr/>
          <p:nvPr/>
        </p:nvSpPr>
        <p:spPr>
          <a:xfrm>
            <a:off x="1749564" y="1291060"/>
            <a:ext cx="453786" cy="698175"/>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59E120E-D2C7-8CC5-9AAF-019A8D83C19F}"/>
              </a:ext>
            </a:extLst>
          </p:cNvPr>
          <p:cNvSpPr>
            <a:spLocks noGrp="1"/>
          </p:cNvSpPr>
          <p:nvPr>
            <p:ph type="title"/>
          </p:nvPr>
        </p:nvSpPr>
        <p:spPr>
          <a:xfrm>
            <a:off x="1081866" y="0"/>
            <a:ext cx="10178322" cy="1492132"/>
          </a:xfrm>
        </p:spPr>
        <p:txBody>
          <a:bodyPr/>
          <a:lstStyle/>
          <a:p>
            <a:r>
              <a:rPr lang="en-US" dirty="0"/>
              <a:t>ECG</a:t>
            </a:r>
            <a:r>
              <a:rPr lang="en-US" sz="5400" dirty="0"/>
              <a:t> leads</a:t>
            </a:r>
            <a:endParaRPr lang="ar-SA" dirty="0"/>
          </a:p>
        </p:txBody>
      </p:sp>
      <p:sp>
        <p:nvSpPr>
          <p:cNvPr id="3" name="عنصر نائب للمحتوى 2">
            <a:extLst>
              <a:ext uri="{FF2B5EF4-FFF2-40B4-BE49-F238E27FC236}">
                <a16:creationId xmlns:a16="http://schemas.microsoft.com/office/drawing/2014/main" id="{FCFF3D6E-F6D6-8E19-9935-65D9A3EE0147}"/>
              </a:ext>
            </a:extLst>
          </p:cNvPr>
          <p:cNvSpPr>
            <a:spLocks noGrp="1"/>
          </p:cNvSpPr>
          <p:nvPr>
            <p:ph idx="1"/>
          </p:nvPr>
        </p:nvSpPr>
        <p:spPr>
          <a:xfrm>
            <a:off x="931812" y="900332"/>
            <a:ext cx="6869722" cy="5960932"/>
          </a:xfrm>
        </p:spPr>
        <p:txBody>
          <a:bodyPr>
            <a:normAutofit fontScale="92500" lnSpcReduction="10000"/>
          </a:bodyPr>
          <a:lstStyle/>
          <a:p>
            <a:pPr algn="l" rtl="0"/>
            <a:r>
              <a:rPr lang="en-US" sz="2400" spc="-25" dirty="0">
                <a:solidFill>
                  <a:schemeClr val="tx1"/>
                </a:solidFill>
                <a:latin typeface="Calibri"/>
                <a:cs typeface="Calibri"/>
              </a:rPr>
              <a:t>Each lead has one </a:t>
            </a:r>
            <a:r>
              <a:rPr lang="en-US" sz="2400" b="1" spc="-25" dirty="0">
                <a:solidFill>
                  <a:srgbClr val="00B050"/>
                </a:solidFill>
                <a:latin typeface="Calibri"/>
                <a:cs typeface="Calibri"/>
              </a:rPr>
              <a:t>exploring (positive) electrode </a:t>
            </a:r>
            <a:r>
              <a:rPr lang="en-US" sz="2400" spc="-25" dirty="0">
                <a:solidFill>
                  <a:schemeClr val="tx1"/>
                </a:solidFill>
                <a:latin typeface="Calibri"/>
                <a:cs typeface="Calibri"/>
              </a:rPr>
              <a:t>and the other as </a:t>
            </a:r>
            <a:r>
              <a:rPr lang="en-US" sz="2400" b="1" spc="-25" dirty="0">
                <a:solidFill>
                  <a:srgbClr val="00B050"/>
                </a:solidFill>
                <a:latin typeface="Calibri"/>
                <a:cs typeface="Calibri"/>
              </a:rPr>
              <a:t>reference (negative) electrode. </a:t>
            </a:r>
          </a:p>
          <a:p>
            <a:pPr algn="l" rtl="0"/>
            <a:r>
              <a:rPr lang="en-US" sz="2400" spc="-25" dirty="0">
                <a:solidFill>
                  <a:schemeClr val="tx1"/>
                </a:solidFill>
                <a:latin typeface="Calibri"/>
                <a:cs typeface="Calibri"/>
              </a:rPr>
              <a:t>The 12 ECG leads are divided into:</a:t>
            </a:r>
          </a:p>
          <a:p>
            <a:pPr marL="0" indent="0" algn="l" rtl="0">
              <a:buNone/>
            </a:pPr>
            <a:r>
              <a:rPr lang="en-US" sz="2600" b="1" spc="-25" dirty="0">
                <a:solidFill>
                  <a:srgbClr val="FF0000"/>
                </a:solidFill>
                <a:highlight>
                  <a:srgbClr val="FFFF00"/>
                </a:highlight>
                <a:latin typeface="Calibri"/>
                <a:cs typeface="Calibri"/>
              </a:rPr>
              <a:t>A- 3 Bipolar limb lead:</a:t>
            </a:r>
          </a:p>
          <a:p>
            <a:pPr marL="0" indent="0" algn="l" rtl="0">
              <a:buNone/>
            </a:pPr>
            <a:r>
              <a:rPr lang="en-US" sz="2400" b="1" u="sng" spc="-25" dirty="0">
                <a:solidFill>
                  <a:schemeClr val="tx1"/>
                </a:solidFill>
                <a:latin typeface="Calibri"/>
                <a:cs typeface="Calibri"/>
              </a:rPr>
              <a:t>I lead: </a:t>
            </a:r>
            <a:r>
              <a:rPr lang="en-US" sz="2400" spc="-10" dirty="0">
                <a:solidFill>
                  <a:schemeClr val="tx1"/>
                </a:solidFill>
                <a:latin typeface="Calibri"/>
                <a:cs typeface="Calibri"/>
              </a:rPr>
              <a:t>reference</a:t>
            </a:r>
            <a:r>
              <a:rPr lang="en-US" sz="2400" spc="-25" dirty="0">
                <a:solidFill>
                  <a:schemeClr val="tx1"/>
                </a:solidFill>
                <a:latin typeface="Calibri"/>
                <a:cs typeface="Calibri"/>
              </a:rPr>
              <a:t> electrode (Rt arm) [-</a:t>
            </a:r>
            <a:r>
              <a:rPr lang="en-US" sz="2400" spc="-25" dirty="0" err="1">
                <a:solidFill>
                  <a:schemeClr val="tx1"/>
                </a:solidFill>
                <a:latin typeface="Calibri"/>
                <a:cs typeface="Calibri"/>
              </a:rPr>
              <a:t>ve</a:t>
            </a:r>
            <a:r>
              <a:rPr lang="en-US" sz="2400" spc="-25" dirty="0">
                <a:solidFill>
                  <a:schemeClr val="tx1"/>
                </a:solidFill>
                <a:latin typeface="Calibri"/>
                <a:cs typeface="Calibri"/>
              </a:rPr>
              <a:t>] </a:t>
            </a:r>
            <a:r>
              <a:rPr lang="en-US" sz="2400" spc="-25" dirty="0">
                <a:solidFill>
                  <a:schemeClr val="tx1"/>
                </a:solidFill>
                <a:latin typeface="Calibri"/>
                <a:cs typeface="Calibri"/>
                <a:sym typeface="Wingdings" panose="05000000000000000000" pitchFamily="2" charset="2"/>
              </a:rPr>
              <a:t> </a:t>
            </a:r>
            <a:r>
              <a:rPr lang="en-US" sz="2400" dirty="0">
                <a:solidFill>
                  <a:schemeClr val="tx1"/>
                </a:solidFill>
                <a:latin typeface="Calibri"/>
                <a:cs typeface="Calibri"/>
              </a:rPr>
              <a:t>exploring</a:t>
            </a:r>
            <a:r>
              <a:rPr lang="en-US" sz="2400" spc="-25" dirty="0">
                <a:solidFill>
                  <a:schemeClr val="tx1"/>
                </a:solidFill>
                <a:latin typeface="Calibri"/>
                <a:cs typeface="Calibri"/>
                <a:sym typeface="Wingdings" panose="05000000000000000000" pitchFamily="2" charset="2"/>
              </a:rPr>
              <a:t> </a:t>
            </a:r>
            <a:r>
              <a:rPr lang="en-US" sz="2400" spc="-25" dirty="0">
                <a:solidFill>
                  <a:schemeClr val="tx1"/>
                </a:solidFill>
                <a:latin typeface="Calibri"/>
                <a:cs typeface="Calibri"/>
              </a:rPr>
              <a:t>electrode</a:t>
            </a:r>
            <a:r>
              <a:rPr lang="en-US" sz="2400" spc="-25" dirty="0">
                <a:solidFill>
                  <a:schemeClr val="tx1"/>
                </a:solidFill>
                <a:latin typeface="Calibri"/>
                <a:cs typeface="Calibri"/>
                <a:sym typeface="Wingdings" panose="05000000000000000000" pitchFamily="2" charset="2"/>
              </a:rPr>
              <a:t> (Lt arm) [+</a:t>
            </a:r>
            <a:r>
              <a:rPr lang="en-US" sz="2400" spc="-25" dirty="0" err="1">
                <a:solidFill>
                  <a:schemeClr val="tx1"/>
                </a:solidFill>
                <a:latin typeface="Calibri"/>
                <a:cs typeface="Calibri"/>
                <a:sym typeface="Wingdings" panose="05000000000000000000" pitchFamily="2" charset="2"/>
              </a:rPr>
              <a:t>ve</a:t>
            </a:r>
            <a:r>
              <a:rPr lang="en-US" sz="2400" spc="-25" dirty="0">
                <a:solidFill>
                  <a:schemeClr val="tx1"/>
                </a:solidFill>
                <a:latin typeface="Calibri"/>
                <a:cs typeface="Calibri"/>
                <a:sym typeface="Wingdings" panose="05000000000000000000" pitchFamily="2" charset="2"/>
              </a:rPr>
              <a:t>]    </a:t>
            </a:r>
          </a:p>
          <a:p>
            <a:pPr marL="0" indent="0" algn="l" rtl="0">
              <a:buNone/>
            </a:pPr>
            <a:r>
              <a:rPr lang="en-US" sz="2400" b="1" u="sng" spc="-25" dirty="0">
                <a:solidFill>
                  <a:schemeClr val="tx1"/>
                </a:solidFill>
                <a:latin typeface="Calibri"/>
                <a:cs typeface="Calibri"/>
              </a:rPr>
              <a:t>II lead: </a:t>
            </a:r>
            <a:r>
              <a:rPr lang="en-US" sz="2400" spc="-10" dirty="0">
                <a:solidFill>
                  <a:schemeClr val="tx1"/>
                </a:solidFill>
                <a:latin typeface="Calibri"/>
                <a:cs typeface="Calibri"/>
              </a:rPr>
              <a:t>reference</a:t>
            </a:r>
            <a:r>
              <a:rPr lang="en-US" sz="2400" spc="-25" dirty="0">
                <a:solidFill>
                  <a:schemeClr val="tx1"/>
                </a:solidFill>
                <a:latin typeface="Calibri"/>
                <a:cs typeface="Calibri"/>
              </a:rPr>
              <a:t> electrode (Rt arm) [-</a:t>
            </a:r>
            <a:r>
              <a:rPr lang="en-US" sz="2400" spc="-25" dirty="0" err="1">
                <a:solidFill>
                  <a:schemeClr val="tx1"/>
                </a:solidFill>
                <a:latin typeface="Calibri"/>
                <a:cs typeface="Calibri"/>
              </a:rPr>
              <a:t>ve</a:t>
            </a:r>
            <a:r>
              <a:rPr lang="en-US" sz="2400" spc="-25" dirty="0">
                <a:solidFill>
                  <a:schemeClr val="tx1"/>
                </a:solidFill>
                <a:latin typeface="Calibri"/>
                <a:cs typeface="Calibri"/>
              </a:rPr>
              <a:t>] </a:t>
            </a:r>
            <a:r>
              <a:rPr lang="en-US" sz="2400" spc="-25" dirty="0">
                <a:solidFill>
                  <a:schemeClr val="tx1"/>
                </a:solidFill>
                <a:latin typeface="Calibri"/>
                <a:cs typeface="Calibri"/>
                <a:sym typeface="Wingdings" panose="05000000000000000000" pitchFamily="2" charset="2"/>
              </a:rPr>
              <a:t> </a:t>
            </a:r>
            <a:r>
              <a:rPr lang="en-US" sz="2400" dirty="0">
                <a:solidFill>
                  <a:schemeClr val="tx1"/>
                </a:solidFill>
                <a:latin typeface="Calibri"/>
                <a:cs typeface="Calibri"/>
              </a:rPr>
              <a:t>exploring</a:t>
            </a:r>
            <a:r>
              <a:rPr lang="en-US" sz="2400" spc="-25" dirty="0">
                <a:solidFill>
                  <a:schemeClr val="tx1"/>
                </a:solidFill>
                <a:latin typeface="Calibri"/>
                <a:cs typeface="Calibri"/>
                <a:sym typeface="Wingdings" panose="05000000000000000000" pitchFamily="2" charset="2"/>
              </a:rPr>
              <a:t> </a:t>
            </a:r>
            <a:r>
              <a:rPr lang="en-US" sz="2400" spc="-25" dirty="0">
                <a:solidFill>
                  <a:schemeClr val="tx1"/>
                </a:solidFill>
                <a:latin typeface="Calibri"/>
                <a:cs typeface="Calibri"/>
              </a:rPr>
              <a:t>electrode</a:t>
            </a:r>
            <a:r>
              <a:rPr lang="en-US" sz="2400" spc="-25" dirty="0">
                <a:solidFill>
                  <a:schemeClr val="tx1"/>
                </a:solidFill>
                <a:latin typeface="Calibri"/>
                <a:cs typeface="Calibri"/>
                <a:sym typeface="Wingdings" panose="05000000000000000000" pitchFamily="2" charset="2"/>
              </a:rPr>
              <a:t> (Lt leg) [+</a:t>
            </a:r>
            <a:r>
              <a:rPr lang="en-US" sz="2400" spc="-25" dirty="0" err="1">
                <a:solidFill>
                  <a:schemeClr val="tx1"/>
                </a:solidFill>
                <a:latin typeface="Calibri"/>
                <a:cs typeface="Calibri"/>
                <a:sym typeface="Wingdings" panose="05000000000000000000" pitchFamily="2" charset="2"/>
              </a:rPr>
              <a:t>ve</a:t>
            </a:r>
            <a:r>
              <a:rPr lang="en-US" sz="2400" spc="-25" dirty="0">
                <a:solidFill>
                  <a:schemeClr val="tx1"/>
                </a:solidFill>
                <a:latin typeface="Calibri"/>
                <a:cs typeface="Calibri"/>
                <a:sym typeface="Wingdings" panose="05000000000000000000" pitchFamily="2" charset="2"/>
              </a:rPr>
              <a:t>]</a:t>
            </a:r>
          </a:p>
          <a:p>
            <a:pPr marL="0" indent="0" algn="l" rtl="0">
              <a:buNone/>
            </a:pPr>
            <a:r>
              <a:rPr lang="en-US" sz="2400" b="1" u="sng" spc="-25" dirty="0">
                <a:solidFill>
                  <a:schemeClr val="tx1"/>
                </a:solidFill>
                <a:latin typeface="Calibri"/>
                <a:cs typeface="Calibri"/>
                <a:sym typeface="Wingdings" panose="05000000000000000000" pitchFamily="2" charset="2"/>
              </a:rPr>
              <a:t>III lead: </a:t>
            </a:r>
            <a:r>
              <a:rPr lang="en-US" sz="2400" spc="-10" dirty="0">
                <a:solidFill>
                  <a:schemeClr val="tx1"/>
                </a:solidFill>
                <a:latin typeface="Calibri"/>
                <a:cs typeface="Calibri"/>
              </a:rPr>
              <a:t>reference</a:t>
            </a:r>
            <a:r>
              <a:rPr lang="en-US" sz="2400" spc="-25" dirty="0">
                <a:solidFill>
                  <a:schemeClr val="tx1"/>
                </a:solidFill>
                <a:latin typeface="Calibri"/>
                <a:cs typeface="Calibri"/>
              </a:rPr>
              <a:t> electrode (Lt arm) [-</a:t>
            </a:r>
            <a:r>
              <a:rPr lang="en-US" sz="2400" spc="-25" dirty="0" err="1">
                <a:solidFill>
                  <a:schemeClr val="tx1"/>
                </a:solidFill>
                <a:latin typeface="Calibri"/>
                <a:cs typeface="Calibri"/>
              </a:rPr>
              <a:t>ve</a:t>
            </a:r>
            <a:r>
              <a:rPr lang="en-US" sz="2400" spc="-25" dirty="0">
                <a:solidFill>
                  <a:schemeClr val="tx1"/>
                </a:solidFill>
                <a:latin typeface="Calibri"/>
                <a:cs typeface="Calibri"/>
              </a:rPr>
              <a:t>] </a:t>
            </a:r>
            <a:r>
              <a:rPr lang="en-US" sz="2400" spc="-25" dirty="0">
                <a:solidFill>
                  <a:schemeClr val="tx1"/>
                </a:solidFill>
                <a:latin typeface="Calibri"/>
                <a:cs typeface="Calibri"/>
                <a:sym typeface="Wingdings" panose="05000000000000000000" pitchFamily="2" charset="2"/>
              </a:rPr>
              <a:t> </a:t>
            </a:r>
            <a:r>
              <a:rPr lang="en-US" sz="2400" dirty="0">
                <a:solidFill>
                  <a:schemeClr val="tx1"/>
                </a:solidFill>
                <a:latin typeface="Calibri"/>
                <a:cs typeface="Calibri"/>
              </a:rPr>
              <a:t>exploring</a:t>
            </a:r>
            <a:r>
              <a:rPr lang="en-US" sz="2400" spc="-25" dirty="0">
                <a:solidFill>
                  <a:schemeClr val="tx1"/>
                </a:solidFill>
                <a:latin typeface="Calibri"/>
                <a:cs typeface="Calibri"/>
                <a:sym typeface="Wingdings" panose="05000000000000000000" pitchFamily="2" charset="2"/>
              </a:rPr>
              <a:t> </a:t>
            </a:r>
            <a:r>
              <a:rPr lang="en-US" sz="2400" spc="-25" dirty="0">
                <a:solidFill>
                  <a:schemeClr val="tx1"/>
                </a:solidFill>
                <a:latin typeface="Calibri"/>
                <a:cs typeface="Calibri"/>
              </a:rPr>
              <a:t>electrode</a:t>
            </a:r>
            <a:r>
              <a:rPr lang="en-US" sz="2400" spc="-25" dirty="0">
                <a:solidFill>
                  <a:schemeClr val="tx1"/>
                </a:solidFill>
                <a:latin typeface="Calibri"/>
                <a:cs typeface="Calibri"/>
                <a:sym typeface="Wingdings" panose="05000000000000000000" pitchFamily="2" charset="2"/>
              </a:rPr>
              <a:t> (Lt leg) [+</a:t>
            </a:r>
            <a:r>
              <a:rPr lang="en-US" sz="2400" spc="-25" dirty="0" err="1">
                <a:solidFill>
                  <a:schemeClr val="tx1"/>
                </a:solidFill>
                <a:latin typeface="Calibri"/>
                <a:cs typeface="Calibri"/>
                <a:sym typeface="Wingdings" panose="05000000000000000000" pitchFamily="2" charset="2"/>
              </a:rPr>
              <a:t>ve</a:t>
            </a:r>
            <a:r>
              <a:rPr lang="en-US" sz="2400" spc="-25" dirty="0">
                <a:solidFill>
                  <a:schemeClr val="tx1"/>
                </a:solidFill>
                <a:latin typeface="Calibri"/>
                <a:cs typeface="Calibri"/>
                <a:sym typeface="Wingdings" panose="05000000000000000000" pitchFamily="2" charset="2"/>
              </a:rPr>
              <a:t>]</a:t>
            </a:r>
          </a:p>
          <a:p>
            <a:pPr marL="0" indent="0" algn="l" rtl="0">
              <a:buNone/>
            </a:pPr>
            <a:r>
              <a:rPr lang="en-US" sz="2600" b="1" spc="-25" dirty="0">
                <a:solidFill>
                  <a:srgbClr val="FF0000"/>
                </a:solidFill>
                <a:highlight>
                  <a:srgbClr val="FFFF00"/>
                </a:highlight>
                <a:latin typeface="Calibri"/>
                <a:cs typeface="Calibri"/>
                <a:sym typeface="Wingdings" panose="05000000000000000000" pitchFamily="2" charset="2"/>
              </a:rPr>
              <a:t>B- 9 Unipolar lead:</a:t>
            </a:r>
          </a:p>
          <a:p>
            <a:pPr marL="0" indent="0" algn="l" rtl="0">
              <a:buNone/>
            </a:pPr>
            <a:r>
              <a:rPr lang="en-US" sz="2400" b="1" u="sng" spc="-25" dirty="0">
                <a:solidFill>
                  <a:schemeClr val="tx1"/>
                </a:solidFill>
                <a:latin typeface="Calibri"/>
                <a:cs typeface="Calibri"/>
                <a:sym typeface="Wingdings" panose="05000000000000000000" pitchFamily="2" charset="2"/>
              </a:rPr>
              <a:t>3 augmented Limb leads (</a:t>
            </a:r>
            <a:r>
              <a:rPr lang="en-US" sz="2400" b="1" u="sng" spc="-25" dirty="0" err="1">
                <a:solidFill>
                  <a:schemeClr val="tx1"/>
                </a:solidFill>
                <a:latin typeface="Calibri"/>
                <a:cs typeface="Calibri"/>
                <a:sym typeface="Wingdings" panose="05000000000000000000" pitchFamily="2" charset="2"/>
              </a:rPr>
              <a:t>aVL</a:t>
            </a:r>
            <a:r>
              <a:rPr lang="en-US" sz="2400" b="1" u="sng" spc="-25" dirty="0">
                <a:solidFill>
                  <a:schemeClr val="tx1"/>
                </a:solidFill>
                <a:latin typeface="Calibri"/>
                <a:cs typeface="Calibri"/>
                <a:sym typeface="Wingdings" panose="05000000000000000000" pitchFamily="2" charset="2"/>
              </a:rPr>
              <a:t>, </a:t>
            </a:r>
            <a:r>
              <a:rPr lang="en-US" sz="2400" b="1" u="sng" spc="-25" dirty="0" err="1">
                <a:solidFill>
                  <a:schemeClr val="tx1"/>
                </a:solidFill>
                <a:latin typeface="Calibri"/>
                <a:cs typeface="Calibri"/>
                <a:sym typeface="Wingdings" panose="05000000000000000000" pitchFamily="2" charset="2"/>
              </a:rPr>
              <a:t>aVR</a:t>
            </a:r>
            <a:r>
              <a:rPr lang="en-US" sz="2400" b="1" u="sng" spc="-25" dirty="0">
                <a:solidFill>
                  <a:schemeClr val="tx1"/>
                </a:solidFill>
                <a:latin typeface="Calibri"/>
                <a:cs typeface="Calibri"/>
                <a:sym typeface="Wingdings" panose="05000000000000000000" pitchFamily="2" charset="2"/>
              </a:rPr>
              <a:t>, </a:t>
            </a:r>
            <a:r>
              <a:rPr lang="en-US" sz="2400" b="1" u="sng" spc="-25" dirty="0" err="1">
                <a:solidFill>
                  <a:schemeClr val="tx1"/>
                </a:solidFill>
                <a:latin typeface="Calibri"/>
                <a:cs typeface="Calibri"/>
                <a:sym typeface="Wingdings" panose="05000000000000000000" pitchFamily="2" charset="2"/>
              </a:rPr>
              <a:t>aVF</a:t>
            </a:r>
            <a:r>
              <a:rPr lang="en-US" sz="2400" b="1" u="sng" spc="-25" dirty="0">
                <a:solidFill>
                  <a:schemeClr val="tx1"/>
                </a:solidFill>
                <a:latin typeface="Calibri"/>
                <a:cs typeface="Calibri"/>
                <a:sym typeface="Wingdings" panose="05000000000000000000" pitchFamily="2" charset="2"/>
              </a:rPr>
              <a:t>)</a:t>
            </a:r>
            <a:r>
              <a:rPr lang="en-US" sz="2400" b="1" spc="-25" dirty="0">
                <a:solidFill>
                  <a:schemeClr val="tx1"/>
                </a:solidFill>
                <a:latin typeface="Calibri"/>
                <a:cs typeface="Calibri"/>
                <a:sym typeface="Wingdings" panose="05000000000000000000" pitchFamily="2" charset="2"/>
              </a:rPr>
              <a:t> </a:t>
            </a:r>
            <a:r>
              <a:rPr lang="en-US" sz="2400" spc="-25" dirty="0">
                <a:solidFill>
                  <a:schemeClr val="tx1"/>
                </a:solidFill>
                <a:latin typeface="Calibri"/>
                <a:cs typeface="Calibri"/>
                <a:sym typeface="Wingdings" panose="05000000000000000000" pitchFamily="2" charset="2"/>
              </a:rPr>
              <a:t>and </a:t>
            </a:r>
            <a:r>
              <a:rPr lang="en-US" sz="2400" b="1" u="sng" spc="-25" dirty="0">
                <a:solidFill>
                  <a:schemeClr val="tx1"/>
                </a:solidFill>
                <a:latin typeface="Calibri"/>
                <a:cs typeface="Calibri"/>
                <a:sym typeface="Wingdings" panose="05000000000000000000" pitchFamily="2" charset="2"/>
              </a:rPr>
              <a:t>6 Chest leads (V1-6)</a:t>
            </a:r>
            <a:r>
              <a:rPr lang="en-US" sz="2400" spc="-25" dirty="0">
                <a:solidFill>
                  <a:schemeClr val="tx1"/>
                </a:solidFill>
                <a:latin typeface="Calibri"/>
                <a:cs typeface="Calibri"/>
                <a:sym typeface="Wingdings" panose="05000000000000000000" pitchFamily="2" charset="2"/>
              </a:rPr>
              <a:t>: all of them are considered as [+</a:t>
            </a:r>
            <a:r>
              <a:rPr lang="en-US" sz="2400" spc="-25" dirty="0" err="1">
                <a:solidFill>
                  <a:schemeClr val="tx1"/>
                </a:solidFill>
                <a:latin typeface="Calibri"/>
                <a:cs typeface="Calibri"/>
                <a:sym typeface="Wingdings" panose="05000000000000000000" pitchFamily="2" charset="2"/>
              </a:rPr>
              <a:t>ve</a:t>
            </a:r>
            <a:r>
              <a:rPr lang="en-US" sz="2400" spc="-25" dirty="0">
                <a:solidFill>
                  <a:schemeClr val="tx1"/>
                </a:solidFill>
                <a:latin typeface="Calibri"/>
                <a:cs typeface="Calibri"/>
                <a:sym typeface="Wingdings" panose="05000000000000000000" pitchFamily="2" charset="2"/>
              </a:rPr>
              <a:t>] electrode and have an imaginary reference </a:t>
            </a:r>
            <a:r>
              <a:rPr lang="en-US" sz="2400" spc="-25" dirty="0">
                <a:solidFill>
                  <a:schemeClr val="tx1"/>
                </a:solidFill>
                <a:latin typeface="Calibri"/>
                <a:cs typeface="Calibri"/>
              </a:rPr>
              <a:t>electrode</a:t>
            </a:r>
            <a:r>
              <a:rPr lang="en-US" sz="2400" spc="-25" dirty="0">
                <a:solidFill>
                  <a:schemeClr val="tx1"/>
                </a:solidFill>
                <a:latin typeface="Calibri"/>
                <a:cs typeface="Calibri"/>
                <a:sym typeface="Wingdings" panose="05000000000000000000" pitchFamily="2" charset="2"/>
              </a:rPr>
              <a:t> [-</a:t>
            </a:r>
            <a:r>
              <a:rPr lang="en-US" sz="2400" spc="-25" dirty="0" err="1">
                <a:solidFill>
                  <a:schemeClr val="tx1"/>
                </a:solidFill>
                <a:latin typeface="Calibri"/>
                <a:cs typeface="Calibri"/>
                <a:sym typeface="Wingdings" panose="05000000000000000000" pitchFamily="2" charset="2"/>
              </a:rPr>
              <a:t>ve</a:t>
            </a:r>
            <a:r>
              <a:rPr lang="en-US" sz="2400" spc="-25" dirty="0">
                <a:solidFill>
                  <a:schemeClr val="tx1"/>
                </a:solidFill>
                <a:latin typeface="Calibri"/>
                <a:cs typeface="Calibri"/>
                <a:sym typeface="Wingdings" panose="05000000000000000000" pitchFamily="2" charset="2"/>
              </a:rPr>
              <a:t>] in the center of the heart.</a:t>
            </a:r>
          </a:p>
          <a:p>
            <a:pPr marL="0" indent="0" algn="l" rtl="0">
              <a:buNone/>
            </a:pPr>
            <a:endParaRPr lang="en-US" sz="2400" spc="-25" dirty="0">
              <a:solidFill>
                <a:schemeClr val="tx1"/>
              </a:solidFill>
              <a:latin typeface="Calibri"/>
              <a:cs typeface="Calibri"/>
              <a:sym typeface="Wingdings" panose="05000000000000000000" pitchFamily="2" charset="2"/>
            </a:endParaRPr>
          </a:p>
          <a:p>
            <a:pPr marL="0" indent="0" algn="l" rtl="0">
              <a:buNone/>
            </a:pPr>
            <a:endParaRPr lang="en-US" sz="3200" dirty="0">
              <a:solidFill>
                <a:schemeClr val="tx1"/>
              </a:solidFill>
              <a:sym typeface="Wingdings" panose="05000000000000000000" pitchFamily="2" charset="2"/>
            </a:endParaRPr>
          </a:p>
          <a:p>
            <a:pPr marL="0" indent="0" algn="l" rtl="0">
              <a:buNone/>
            </a:pPr>
            <a:endParaRPr lang="en-US" sz="3200" dirty="0">
              <a:solidFill>
                <a:schemeClr val="tx1"/>
              </a:solidFill>
              <a:sym typeface="Wingdings" panose="05000000000000000000" pitchFamily="2" charset="2"/>
            </a:endParaRPr>
          </a:p>
          <a:p>
            <a:pPr marL="0" indent="0" algn="l" rtl="0">
              <a:buNone/>
            </a:pPr>
            <a:endParaRPr lang="en-US" sz="3200" dirty="0">
              <a:solidFill>
                <a:schemeClr val="tx1"/>
              </a:solidFill>
            </a:endParaRPr>
          </a:p>
        </p:txBody>
      </p:sp>
      <p:pic>
        <p:nvPicPr>
          <p:cNvPr id="8" name="صورة 7">
            <a:extLst>
              <a:ext uri="{FF2B5EF4-FFF2-40B4-BE49-F238E27FC236}">
                <a16:creationId xmlns:a16="http://schemas.microsoft.com/office/drawing/2014/main" id="{EB86CA31-DC28-2457-8450-CC2EDF8092CF}"/>
              </a:ext>
            </a:extLst>
          </p:cNvPr>
          <p:cNvPicPr>
            <a:picLocks noChangeAspect="1"/>
          </p:cNvPicPr>
          <p:nvPr/>
        </p:nvPicPr>
        <p:blipFill rotWithShape="1">
          <a:blip r:embed="rId2"/>
          <a:srcRect l="12118" t="15244" r="10812" b="2032"/>
          <a:stretch/>
        </p:blipFill>
        <p:spPr>
          <a:xfrm>
            <a:off x="7801534" y="1142014"/>
            <a:ext cx="4473036" cy="5142728"/>
          </a:xfrm>
          <a:prstGeom prst="rect">
            <a:avLst/>
          </a:prstGeom>
        </p:spPr>
      </p:pic>
    </p:spTree>
    <p:extLst>
      <p:ext uri="{BB962C8B-B14F-4D97-AF65-F5344CB8AC3E}">
        <p14:creationId xmlns:p14="http://schemas.microsoft.com/office/powerpoint/2010/main" val="30203114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B068A0F9-1039-4B65-338C-D12BFB462779}"/>
              </a:ext>
            </a:extLst>
          </p:cNvPr>
          <p:cNvPicPr>
            <a:picLocks noChangeAspect="1"/>
          </p:cNvPicPr>
          <p:nvPr/>
        </p:nvPicPr>
        <p:blipFill rotWithShape="1">
          <a:blip r:embed="rId2"/>
          <a:srcRect l="10260" t="2769" r="9512" b="32308"/>
          <a:stretch/>
        </p:blipFill>
        <p:spPr>
          <a:xfrm>
            <a:off x="1209820" y="543652"/>
            <a:ext cx="6227298" cy="5770695"/>
          </a:xfrm>
          <a:prstGeom prst="rect">
            <a:avLst/>
          </a:prstGeom>
        </p:spPr>
      </p:pic>
      <p:pic>
        <p:nvPicPr>
          <p:cNvPr id="4" name="صورة 3">
            <a:extLst>
              <a:ext uri="{FF2B5EF4-FFF2-40B4-BE49-F238E27FC236}">
                <a16:creationId xmlns:a16="http://schemas.microsoft.com/office/drawing/2014/main" id="{C93C4342-4DF1-167D-2755-3D0EBA67940A}"/>
              </a:ext>
            </a:extLst>
          </p:cNvPr>
          <p:cNvPicPr>
            <a:picLocks noChangeAspect="1"/>
          </p:cNvPicPr>
          <p:nvPr/>
        </p:nvPicPr>
        <p:blipFill rotWithShape="1">
          <a:blip r:embed="rId3"/>
          <a:srcRect b="12108"/>
          <a:stretch/>
        </p:blipFill>
        <p:spPr>
          <a:xfrm>
            <a:off x="6236677" y="1368079"/>
            <a:ext cx="7079816" cy="4666963"/>
          </a:xfrm>
          <a:prstGeom prst="rect">
            <a:avLst/>
          </a:prstGeom>
        </p:spPr>
      </p:pic>
    </p:spTree>
    <p:extLst>
      <p:ext uri="{BB962C8B-B14F-4D97-AF65-F5344CB8AC3E}">
        <p14:creationId xmlns:p14="http://schemas.microsoft.com/office/powerpoint/2010/main" val="8808113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3C8B529-6F63-B66E-B82E-4D617A2BC296}"/>
              </a:ext>
            </a:extLst>
          </p:cNvPr>
          <p:cNvSpPr>
            <a:spLocks noGrp="1"/>
          </p:cNvSpPr>
          <p:nvPr>
            <p:ph type="title"/>
          </p:nvPr>
        </p:nvSpPr>
        <p:spPr/>
        <p:txBody>
          <a:bodyPr/>
          <a:lstStyle/>
          <a:p>
            <a:endParaRPr lang="ar-SA"/>
          </a:p>
        </p:txBody>
      </p:sp>
      <p:pic>
        <p:nvPicPr>
          <p:cNvPr id="4" name="عنصر نائب للمحتوى 3">
            <a:extLst>
              <a:ext uri="{FF2B5EF4-FFF2-40B4-BE49-F238E27FC236}">
                <a16:creationId xmlns:a16="http://schemas.microsoft.com/office/drawing/2014/main" id="{B5B4F554-7A43-0ECE-9C1F-FAADE42DA86E}"/>
              </a:ext>
            </a:extLst>
          </p:cNvPr>
          <p:cNvPicPr>
            <a:picLocks noGrp="1" noChangeAspect="1"/>
          </p:cNvPicPr>
          <p:nvPr>
            <p:ph idx="1"/>
          </p:nvPr>
        </p:nvPicPr>
        <p:blipFill>
          <a:blip r:embed="rId3"/>
          <a:stretch>
            <a:fillRect/>
          </a:stretch>
        </p:blipFill>
        <p:spPr>
          <a:xfrm>
            <a:off x="1489663" y="382385"/>
            <a:ext cx="9940337" cy="6239148"/>
          </a:xfrm>
          <a:prstGeom prst="rect">
            <a:avLst/>
          </a:prstGeom>
        </p:spPr>
      </p:pic>
    </p:spTree>
    <p:extLst>
      <p:ext uri="{BB962C8B-B14F-4D97-AF65-F5344CB8AC3E}">
        <p14:creationId xmlns:p14="http://schemas.microsoft.com/office/powerpoint/2010/main" val="34446207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64D83CA-A25D-DE31-4721-641F691CA9E1}"/>
              </a:ext>
            </a:extLst>
          </p:cNvPr>
          <p:cNvSpPr>
            <a:spLocks noGrp="1"/>
          </p:cNvSpPr>
          <p:nvPr>
            <p:ph type="title"/>
          </p:nvPr>
        </p:nvSpPr>
        <p:spPr>
          <a:xfrm>
            <a:off x="1237611" y="350393"/>
            <a:ext cx="10178322" cy="968113"/>
          </a:xfrm>
        </p:spPr>
        <p:txBody>
          <a:bodyPr/>
          <a:lstStyle/>
          <a:p>
            <a:r>
              <a:rPr lang="en-US" dirty="0"/>
              <a:t>ECG electrodes</a:t>
            </a:r>
            <a:endParaRPr lang="ar-SA" dirty="0"/>
          </a:p>
        </p:txBody>
      </p:sp>
      <p:pic>
        <p:nvPicPr>
          <p:cNvPr id="4" name="صورة 3">
            <a:extLst>
              <a:ext uri="{FF2B5EF4-FFF2-40B4-BE49-F238E27FC236}">
                <a16:creationId xmlns:a16="http://schemas.microsoft.com/office/drawing/2014/main" id="{4EC842BD-1CEE-4D13-CA10-557C0924E094}"/>
              </a:ext>
            </a:extLst>
          </p:cNvPr>
          <p:cNvPicPr>
            <a:picLocks noChangeAspect="1"/>
          </p:cNvPicPr>
          <p:nvPr/>
        </p:nvPicPr>
        <p:blipFill>
          <a:blip r:embed="rId2"/>
          <a:stretch>
            <a:fillRect/>
          </a:stretch>
        </p:blipFill>
        <p:spPr>
          <a:xfrm>
            <a:off x="6623884" y="1451976"/>
            <a:ext cx="5568116" cy="4997384"/>
          </a:xfrm>
          <a:prstGeom prst="rect">
            <a:avLst/>
          </a:prstGeom>
        </p:spPr>
      </p:pic>
      <p:sp>
        <p:nvSpPr>
          <p:cNvPr id="3" name="عنصر نائب للمحتوى 2">
            <a:extLst>
              <a:ext uri="{FF2B5EF4-FFF2-40B4-BE49-F238E27FC236}">
                <a16:creationId xmlns:a16="http://schemas.microsoft.com/office/drawing/2014/main" id="{7B9BDA37-2B68-BF90-EC59-2B24BBCD1104}"/>
              </a:ext>
            </a:extLst>
          </p:cNvPr>
          <p:cNvSpPr>
            <a:spLocks noGrp="1"/>
          </p:cNvSpPr>
          <p:nvPr>
            <p:ph idx="1"/>
          </p:nvPr>
        </p:nvSpPr>
        <p:spPr>
          <a:xfrm>
            <a:off x="900159" y="1193400"/>
            <a:ext cx="6011595" cy="5514536"/>
          </a:xfrm>
        </p:spPr>
        <p:txBody>
          <a:bodyPr>
            <a:normAutofit fontScale="85000" lnSpcReduction="10000"/>
          </a:bodyPr>
          <a:lstStyle/>
          <a:p>
            <a:pPr marL="0" indent="0" algn="ctr" rtl="0">
              <a:buNone/>
            </a:pPr>
            <a:r>
              <a:rPr lang="en-US" sz="4000" b="1" dirty="0">
                <a:solidFill>
                  <a:schemeClr val="tx1"/>
                </a:solidFill>
                <a:effectLst>
                  <a:outerShdw blurRad="38100" dist="38100" dir="2700000" algn="tl">
                    <a:srgbClr val="000000">
                      <a:alpha val="43137"/>
                    </a:srgbClr>
                  </a:outerShdw>
                </a:effectLst>
              </a:rPr>
              <a:t> A- Chest electrodes</a:t>
            </a:r>
          </a:p>
          <a:p>
            <a:pPr algn="l" rtl="0"/>
            <a:r>
              <a:rPr lang="en-US" sz="2800" dirty="0">
                <a:solidFill>
                  <a:schemeClr val="tx1"/>
                </a:solidFill>
              </a:rPr>
              <a:t>Placement of chest (precordial) electrodes</a:t>
            </a:r>
          </a:p>
          <a:p>
            <a:pPr marL="0" indent="0" algn="l" rtl="0">
              <a:buNone/>
            </a:pPr>
            <a:endParaRPr lang="en-US" sz="1200" dirty="0">
              <a:solidFill>
                <a:schemeClr val="tx1"/>
              </a:solidFill>
            </a:endParaRPr>
          </a:p>
          <a:p>
            <a:pPr algn="l" rtl="0">
              <a:buFont typeface="Wingdings" panose="05000000000000000000" pitchFamily="2" charset="2"/>
              <a:buChar char="Ø"/>
            </a:pPr>
            <a:r>
              <a:rPr lang="en-US" sz="2800" b="1" dirty="0">
                <a:solidFill>
                  <a:srgbClr val="FF0000"/>
                </a:solidFill>
              </a:rPr>
              <a:t>V1</a:t>
            </a:r>
            <a:r>
              <a:rPr lang="en-US" sz="2800" b="1" dirty="0">
                <a:solidFill>
                  <a:srgbClr val="FF0000"/>
                </a:solidFill>
                <a:sym typeface="Wingdings" panose="05000000000000000000" pitchFamily="2" charset="2"/>
              </a:rPr>
              <a:t> </a:t>
            </a:r>
            <a:r>
              <a:rPr lang="en-US" sz="2800" dirty="0">
                <a:solidFill>
                  <a:schemeClr val="tx1"/>
                </a:solidFill>
                <a:sym typeface="Wingdings" panose="05000000000000000000" pitchFamily="2" charset="2"/>
              </a:rPr>
              <a:t> </a:t>
            </a:r>
            <a:r>
              <a:rPr lang="en-US" sz="2800" dirty="0">
                <a:solidFill>
                  <a:schemeClr val="tx1"/>
                </a:solidFill>
              </a:rPr>
              <a:t>4th intercostal space (ICS), RIGHT margin of the sternum</a:t>
            </a:r>
          </a:p>
          <a:p>
            <a:pPr algn="l" rtl="0">
              <a:buFont typeface="Wingdings" panose="05000000000000000000" pitchFamily="2" charset="2"/>
              <a:buChar char="Ø"/>
            </a:pPr>
            <a:r>
              <a:rPr lang="en-US" sz="2800" b="1" dirty="0">
                <a:solidFill>
                  <a:srgbClr val="FF0000"/>
                </a:solidFill>
              </a:rPr>
              <a:t>V2</a:t>
            </a:r>
            <a:r>
              <a:rPr lang="en-US" sz="2800" b="1" dirty="0">
                <a:solidFill>
                  <a:srgbClr val="FF0000"/>
                </a:solidFill>
                <a:sym typeface="Wingdings" panose="05000000000000000000" pitchFamily="2" charset="2"/>
              </a:rPr>
              <a:t> </a:t>
            </a:r>
            <a:r>
              <a:rPr lang="en-US" sz="2800" dirty="0">
                <a:solidFill>
                  <a:schemeClr val="tx1"/>
                </a:solidFill>
                <a:sym typeface="Wingdings" panose="05000000000000000000" pitchFamily="2" charset="2"/>
              </a:rPr>
              <a:t> </a:t>
            </a:r>
            <a:r>
              <a:rPr lang="en-US" sz="2800" dirty="0">
                <a:solidFill>
                  <a:schemeClr val="tx1"/>
                </a:solidFill>
              </a:rPr>
              <a:t>4th ICS along the LEFT margin of the sternum</a:t>
            </a:r>
          </a:p>
          <a:p>
            <a:pPr algn="l" rtl="0">
              <a:buFont typeface="Wingdings" panose="05000000000000000000" pitchFamily="2" charset="2"/>
              <a:buChar char="Ø"/>
            </a:pPr>
            <a:r>
              <a:rPr lang="en-US" sz="2800" b="1" dirty="0">
                <a:solidFill>
                  <a:srgbClr val="FF0000"/>
                </a:solidFill>
              </a:rPr>
              <a:t>V3</a:t>
            </a:r>
            <a:r>
              <a:rPr lang="en-US" sz="2800" dirty="0">
                <a:solidFill>
                  <a:schemeClr val="tx1"/>
                </a:solidFill>
                <a:sym typeface="Wingdings" panose="05000000000000000000" pitchFamily="2" charset="2"/>
              </a:rPr>
              <a:t> </a:t>
            </a:r>
            <a:r>
              <a:rPr lang="en-US" sz="2800" dirty="0">
                <a:solidFill>
                  <a:schemeClr val="tx1"/>
                </a:solidFill>
              </a:rPr>
              <a:t> midway between V2 and V4</a:t>
            </a:r>
          </a:p>
          <a:p>
            <a:pPr algn="l" rtl="0">
              <a:buFont typeface="Wingdings" panose="05000000000000000000" pitchFamily="2" charset="2"/>
              <a:buChar char="Ø"/>
            </a:pPr>
            <a:r>
              <a:rPr lang="en-US" sz="2800" b="1" dirty="0">
                <a:solidFill>
                  <a:srgbClr val="FF0000"/>
                </a:solidFill>
              </a:rPr>
              <a:t>V4</a:t>
            </a:r>
            <a:r>
              <a:rPr lang="en-US" sz="2800" b="1" dirty="0">
                <a:solidFill>
                  <a:srgbClr val="FF0000"/>
                </a:solidFill>
                <a:sym typeface="Wingdings" panose="05000000000000000000" pitchFamily="2" charset="2"/>
              </a:rPr>
              <a:t> </a:t>
            </a:r>
            <a:r>
              <a:rPr lang="en-US" sz="2800" dirty="0">
                <a:solidFill>
                  <a:schemeClr val="tx1"/>
                </a:solidFill>
                <a:sym typeface="Wingdings" panose="05000000000000000000" pitchFamily="2" charset="2"/>
              </a:rPr>
              <a:t></a:t>
            </a:r>
            <a:r>
              <a:rPr lang="en-US" sz="2800" dirty="0">
                <a:solidFill>
                  <a:schemeClr val="tx1"/>
                </a:solidFill>
              </a:rPr>
              <a:t> 5th ICS, mid-clavicular line</a:t>
            </a:r>
          </a:p>
          <a:p>
            <a:pPr algn="l" rtl="0">
              <a:buFont typeface="Wingdings" panose="05000000000000000000" pitchFamily="2" charset="2"/>
              <a:buChar char="Ø"/>
            </a:pPr>
            <a:r>
              <a:rPr lang="en-US" sz="2800" b="1" dirty="0">
                <a:solidFill>
                  <a:srgbClr val="FF0000"/>
                </a:solidFill>
              </a:rPr>
              <a:t>V5</a:t>
            </a:r>
            <a:r>
              <a:rPr lang="en-US" sz="2800" dirty="0">
                <a:solidFill>
                  <a:schemeClr val="tx1"/>
                </a:solidFill>
              </a:rPr>
              <a:t> </a:t>
            </a:r>
            <a:r>
              <a:rPr lang="en-US" sz="2800" dirty="0">
                <a:solidFill>
                  <a:schemeClr val="tx1"/>
                </a:solidFill>
                <a:sym typeface="Wingdings" panose="05000000000000000000" pitchFamily="2" charset="2"/>
              </a:rPr>
              <a:t> </a:t>
            </a:r>
            <a:r>
              <a:rPr lang="en-US" sz="2800" dirty="0">
                <a:solidFill>
                  <a:schemeClr val="tx1"/>
                </a:solidFill>
              </a:rPr>
              <a:t>5th ICS, anterior axillary line (same level as V4)</a:t>
            </a:r>
          </a:p>
          <a:p>
            <a:pPr algn="l" rtl="0">
              <a:buFont typeface="Wingdings" panose="05000000000000000000" pitchFamily="2" charset="2"/>
              <a:buChar char="Ø"/>
            </a:pPr>
            <a:r>
              <a:rPr lang="en-US" sz="2800" b="1" dirty="0">
                <a:solidFill>
                  <a:srgbClr val="FF0000"/>
                </a:solidFill>
              </a:rPr>
              <a:t>V6 </a:t>
            </a:r>
            <a:r>
              <a:rPr lang="en-US" sz="2800" dirty="0">
                <a:solidFill>
                  <a:schemeClr val="tx1"/>
                </a:solidFill>
                <a:sym typeface="Wingdings" panose="05000000000000000000" pitchFamily="2" charset="2"/>
              </a:rPr>
              <a:t> </a:t>
            </a:r>
            <a:r>
              <a:rPr lang="en-US" sz="2800" dirty="0">
                <a:solidFill>
                  <a:schemeClr val="tx1"/>
                </a:solidFill>
              </a:rPr>
              <a:t>5th ICS, mid-axillary line (same level as V4)</a:t>
            </a:r>
          </a:p>
          <a:p>
            <a:pPr algn="l" rtl="0"/>
            <a:endParaRPr lang="ar-SA" dirty="0"/>
          </a:p>
        </p:txBody>
      </p:sp>
    </p:spTree>
    <p:extLst>
      <p:ext uri="{BB962C8B-B14F-4D97-AF65-F5344CB8AC3E}">
        <p14:creationId xmlns:p14="http://schemas.microsoft.com/office/powerpoint/2010/main" val="6595314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173D476-831F-8599-FAE4-89BAD17BDD68}"/>
              </a:ext>
            </a:extLst>
          </p:cNvPr>
          <p:cNvSpPr>
            <a:spLocks noGrp="1"/>
          </p:cNvSpPr>
          <p:nvPr>
            <p:ph type="title"/>
          </p:nvPr>
        </p:nvSpPr>
        <p:spPr>
          <a:xfrm>
            <a:off x="1219875" y="734077"/>
            <a:ext cx="10178322" cy="968113"/>
          </a:xfrm>
        </p:spPr>
        <p:txBody>
          <a:bodyPr/>
          <a:lstStyle/>
          <a:p>
            <a:r>
              <a:rPr lang="en-US" sz="4800" dirty="0">
                <a:solidFill>
                  <a:schemeClr val="tx1"/>
                </a:solidFill>
              </a:rPr>
              <a:t>ECG electrodes</a:t>
            </a:r>
            <a:endParaRPr lang="ar-SA" dirty="0"/>
          </a:p>
        </p:txBody>
      </p:sp>
      <p:sp>
        <p:nvSpPr>
          <p:cNvPr id="3" name="عنصر نائب للمحتوى 2">
            <a:extLst>
              <a:ext uri="{FF2B5EF4-FFF2-40B4-BE49-F238E27FC236}">
                <a16:creationId xmlns:a16="http://schemas.microsoft.com/office/drawing/2014/main" id="{CA105850-1792-14E2-9A76-312A9EFD54A2}"/>
              </a:ext>
            </a:extLst>
          </p:cNvPr>
          <p:cNvSpPr>
            <a:spLocks noGrp="1"/>
          </p:cNvSpPr>
          <p:nvPr>
            <p:ph idx="1"/>
          </p:nvPr>
        </p:nvSpPr>
        <p:spPr>
          <a:xfrm>
            <a:off x="844039" y="1800664"/>
            <a:ext cx="5251961" cy="5057336"/>
          </a:xfrm>
        </p:spPr>
        <p:txBody>
          <a:bodyPr>
            <a:normAutofit lnSpcReduction="10000"/>
          </a:bodyPr>
          <a:lstStyle/>
          <a:p>
            <a:pPr marL="0" indent="0" algn="ctr" rtl="0">
              <a:buNone/>
            </a:pPr>
            <a:r>
              <a:rPr lang="en-US" sz="3600" b="1" dirty="0">
                <a:solidFill>
                  <a:schemeClr val="tx1"/>
                </a:solidFill>
                <a:effectLst>
                  <a:outerShdw blurRad="38100" dist="38100" dir="2700000" algn="tl">
                    <a:srgbClr val="000000">
                      <a:alpha val="43137"/>
                    </a:srgbClr>
                  </a:outerShdw>
                </a:effectLst>
              </a:rPr>
              <a:t>B- Limb electrodes</a:t>
            </a:r>
          </a:p>
          <a:p>
            <a:pPr algn="l" rtl="0">
              <a:buFont typeface="Wingdings" panose="05000000000000000000" pitchFamily="2" charset="2"/>
              <a:buChar char="Ø"/>
            </a:pPr>
            <a:r>
              <a:rPr lang="en-US" sz="2800" dirty="0">
                <a:solidFill>
                  <a:schemeClr val="tx1"/>
                </a:solidFill>
              </a:rPr>
              <a:t>Limb Bipolar leads (I, II, III),  Augmented unipolar leads (</a:t>
            </a:r>
            <a:r>
              <a:rPr lang="en-US" sz="2800" dirty="0" err="1">
                <a:solidFill>
                  <a:schemeClr val="tx1"/>
                </a:solidFill>
              </a:rPr>
              <a:t>aVF</a:t>
            </a:r>
            <a:r>
              <a:rPr lang="en-US" sz="2800" dirty="0">
                <a:solidFill>
                  <a:schemeClr val="tx1"/>
                </a:solidFill>
              </a:rPr>
              <a:t>, </a:t>
            </a:r>
            <a:r>
              <a:rPr lang="en-US" sz="2800" dirty="0" err="1">
                <a:solidFill>
                  <a:schemeClr val="tx1"/>
                </a:solidFill>
              </a:rPr>
              <a:t>aVL</a:t>
            </a:r>
            <a:r>
              <a:rPr lang="en-US" sz="2800" dirty="0">
                <a:solidFill>
                  <a:schemeClr val="tx1"/>
                </a:solidFill>
              </a:rPr>
              <a:t>, </a:t>
            </a:r>
            <a:r>
              <a:rPr lang="en-US" sz="2800" dirty="0" err="1">
                <a:solidFill>
                  <a:schemeClr val="tx1"/>
                </a:solidFill>
              </a:rPr>
              <a:t>aVR</a:t>
            </a:r>
            <a:r>
              <a:rPr lang="en-US" sz="2800" dirty="0">
                <a:solidFill>
                  <a:schemeClr val="tx1"/>
                </a:solidFill>
              </a:rPr>
              <a:t>) are all derived using three electrodes, which are </a:t>
            </a:r>
            <a:r>
              <a:rPr lang="en-US" sz="2800" u="sng" dirty="0">
                <a:solidFill>
                  <a:srgbClr val="FF0000"/>
                </a:solidFill>
              </a:rPr>
              <a:t>placed on the right arm, the left arm and the left leg.</a:t>
            </a:r>
          </a:p>
          <a:p>
            <a:pPr marL="0" indent="0" algn="l" rtl="0">
              <a:buNone/>
            </a:pPr>
            <a:endParaRPr lang="en-US" sz="1400" dirty="0">
              <a:solidFill>
                <a:schemeClr val="tx1"/>
              </a:solidFill>
            </a:endParaRPr>
          </a:p>
          <a:p>
            <a:pPr algn="l" rtl="0">
              <a:buFont typeface="Wingdings" panose="05000000000000000000" pitchFamily="2" charset="2"/>
              <a:buChar char="Ø"/>
            </a:pPr>
            <a:r>
              <a:rPr lang="en-US" sz="2800" dirty="0">
                <a:solidFill>
                  <a:schemeClr val="tx1"/>
                </a:solidFill>
              </a:rPr>
              <a:t>The electrode on the right leg is not included in any lead, but serves as a </a:t>
            </a:r>
            <a:r>
              <a:rPr lang="en-US" sz="2800" b="1" dirty="0">
                <a:solidFill>
                  <a:schemeClr val="tx1"/>
                </a:solidFill>
              </a:rPr>
              <a:t>ground wire.</a:t>
            </a:r>
          </a:p>
          <a:p>
            <a:endParaRPr lang="ar-SA" sz="2800" dirty="0"/>
          </a:p>
        </p:txBody>
      </p:sp>
      <p:pic>
        <p:nvPicPr>
          <p:cNvPr id="4" name="صورة 3">
            <a:extLst>
              <a:ext uri="{FF2B5EF4-FFF2-40B4-BE49-F238E27FC236}">
                <a16:creationId xmlns:a16="http://schemas.microsoft.com/office/drawing/2014/main" id="{A3E09A73-E113-9C75-4B59-19D87C2EF029}"/>
              </a:ext>
            </a:extLst>
          </p:cNvPr>
          <p:cNvPicPr>
            <a:picLocks noChangeAspect="1"/>
          </p:cNvPicPr>
          <p:nvPr/>
        </p:nvPicPr>
        <p:blipFill>
          <a:blip r:embed="rId2"/>
          <a:stretch>
            <a:fillRect/>
          </a:stretch>
        </p:blipFill>
        <p:spPr>
          <a:xfrm>
            <a:off x="7222935" y="4863784"/>
            <a:ext cx="2936291" cy="1944979"/>
          </a:xfrm>
          <a:prstGeom prst="rect">
            <a:avLst/>
          </a:prstGeom>
        </p:spPr>
      </p:pic>
      <p:pic>
        <p:nvPicPr>
          <p:cNvPr id="5" name="صورة 4">
            <a:extLst>
              <a:ext uri="{FF2B5EF4-FFF2-40B4-BE49-F238E27FC236}">
                <a16:creationId xmlns:a16="http://schemas.microsoft.com/office/drawing/2014/main" id="{4F725567-A970-CB59-89D4-5CFB1CF842D4}"/>
              </a:ext>
            </a:extLst>
          </p:cNvPr>
          <p:cNvPicPr>
            <a:picLocks noChangeAspect="1"/>
          </p:cNvPicPr>
          <p:nvPr/>
        </p:nvPicPr>
        <p:blipFill>
          <a:blip r:embed="rId3"/>
          <a:stretch>
            <a:fillRect/>
          </a:stretch>
        </p:blipFill>
        <p:spPr>
          <a:xfrm>
            <a:off x="5566117" y="-50389"/>
            <a:ext cx="6625883" cy="4914173"/>
          </a:xfrm>
          <a:prstGeom prst="rect">
            <a:avLst/>
          </a:prstGeom>
        </p:spPr>
      </p:pic>
    </p:spTree>
    <p:extLst>
      <p:ext uri="{BB962C8B-B14F-4D97-AF65-F5344CB8AC3E}">
        <p14:creationId xmlns:p14="http://schemas.microsoft.com/office/powerpoint/2010/main" val="28364289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4" name="Group 2">
            <a:extLst>
              <a:ext uri="{FF2B5EF4-FFF2-40B4-BE49-F238E27FC236}">
                <a16:creationId xmlns:a16="http://schemas.microsoft.com/office/drawing/2014/main" id="{B9B2762B-1BA3-ECFD-10A7-E46FFFE129F4}"/>
              </a:ext>
            </a:extLst>
          </p:cNvPr>
          <p:cNvGrpSpPr>
            <a:grpSpLocks/>
          </p:cNvGrpSpPr>
          <p:nvPr/>
        </p:nvGrpSpPr>
        <p:grpSpPr bwMode="auto">
          <a:xfrm>
            <a:off x="6327507" y="1452562"/>
            <a:ext cx="2647950" cy="1976438"/>
            <a:chOff x="1536" y="432"/>
            <a:chExt cx="1668" cy="1382"/>
          </a:xfrm>
        </p:grpSpPr>
        <p:pic>
          <p:nvPicPr>
            <p:cNvPr id="38932" name="Picture 3" descr="leads02">
              <a:extLst>
                <a:ext uri="{FF2B5EF4-FFF2-40B4-BE49-F238E27FC236}">
                  <a16:creationId xmlns:a16="http://schemas.microsoft.com/office/drawing/2014/main" id="{2545BD89-8AE6-DD74-AA2F-44EC08B5BE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6" y="432"/>
              <a:ext cx="1613" cy="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33" name="Text Box 4">
              <a:extLst>
                <a:ext uri="{FF2B5EF4-FFF2-40B4-BE49-F238E27FC236}">
                  <a16:creationId xmlns:a16="http://schemas.microsoft.com/office/drawing/2014/main" id="{E83D374D-0859-A3D5-49C0-3A465EE999A0}"/>
                </a:ext>
              </a:extLst>
            </p:cNvPr>
            <p:cNvSpPr txBox="1">
              <a:spLocks noChangeArrowheads="1"/>
            </p:cNvSpPr>
            <p:nvPr/>
          </p:nvSpPr>
          <p:spPr bwMode="auto">
            <a:xfrm>
              <a:off x="2256" y="1344"/>
              <a:ext cx="948" cy="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ar-SA" sz="2400">
                  <a:solidFill>
                    <a:srgbClr val="FF3300"/>
                  </a:solidFill>
                  <a:latin typeface="Tahoma" panose="020B0604030504040204" pitchFamily="34" charset="0"/>
                </a:rPr>
                <a:t>I and AVL</a:t>
              </a:r>
            </a:p>
          </p:txBody>
        </p:sp>
        <p:sp>
          <p:nvSpPr>
            <p:cNvPr id="38934" name="Oval 5">
              <a:extLst>
                <a:ext uri="{FF2B5EF4-FFF2-40B4-BE49-F238E27FC236}">
                  <a16:creationId xmlns:a16="http://schemas.microsoft.com/office/drawing/2014/main" id="{485B82C8-14DB-5765-BFB7-AC03322F091C}"/>
                </a:ext>
              </a:extLst>
            </p:cNvPr>
            <p:cNvSpPr>
              <a:spLocks noChangeArrowheads="1"/>
            </p:cNvSpPr>
            <p:nvPr/>
          </p:nvSpPr>
          <p:spPr bwMode="auto">
            <a:xfrm>
              <a:off x="2448" y="1104"/>
              <a:ext cx="96" cy="240"/>
            </a:xfrm>
            <a:prstGeom prst="ellipse">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spcBef>
                  <a:spcPct val="0"/>
                </a:spcBef>
                <a:buClrTx/>
                <a:buFontTx/>
                <a:buNone/>
              </a:pPr>
              <a:endParaRPr lang="ar-SA" altLang="ar-SA" sz="1800"/>
            </a:p>
          </p:txBody>
        </p:sp>
      </p:grpSp>
      <p:grpSp>
        <p:nvGrpSpPr>
          <p:cNvPr id="38915" name="Group 6">
            <a:extLst>
              <a:ext uri="{FF2B5EF4-FFF2-40B4-BE49-F238E27FC236}">
                <a16:creationId xmlns:a16="http://schemas.microsoft.com/office/drawing/2014/main" id="{A7E31EE9-741E-BF0F-2D84-7B0BA77A85AD}"/>
              </a:ext>
            </a:extLst>
          </p:cNvPr>
          <p:cNvGrpSpPr>
            <a:grpSpLocks/>
          </p:cNvGrpSpPr>
          <p:nvPr/>
        </p:nvGrpSpPr>
        <p:grpSpPr bwMode="auto">
          <a:xfrm>
            <a:off x="3496994" y="949325"/>
            <a:ext cx="2590800" cy="5732462"/>
            <a:chOff x="144" y="216"/>
            <a:chExt cx="1632" cy="4104"/>
          </a:xfrm>
        </p:grpSpPr>
        <p:pic>
          <p:nvPicPr>
            <p:cNvPr id="38929" name="Picture 7" descr="leads01">
              <a:extLst>
                <a:ext uri="{FF2B5EF4-FFF2-40B4-BE49-F238E27FC236}">
                  <a16:creationId xmlns:a16="http://schemas.microsoft.com/office/drawing/2014/main" id="{827859F5-0B71-1CC1-C4DC-5BAD74A513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 y="216"/>
              <a:ext cx="1338" cy="4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30" name="Text Box 8">
              <a:extLst>
                <a:ext uri="{FF2B5EF4-FFF2-40B4-BE49-F238E27FC236}">
                  <a16:creationId xmlns:a16="http://schemas.microsoft.com/office/drawing/2014/main" id="{ED3C22C9-F14B-C914-E8A9-8CF11EFFE1E7}"/>
                </a:ext>
              </a:extLst>
            </p:cNvPr>
            <p:cNvSpPr txBox="1">
              <a:spLocks noChangeArrowheads="1"/>
            </p:cNvSpPr>
            <p:nvPr/>
          </p:nvSpPr>
          <p:spPr bwMode="auto">
            <a:xfrm>
              <a:off x="384" y="3696"/>
              <a:ext cx="1392"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ar-SA" sz="2400">
                  <a:solidFill>
                    <a:srgbClr val="FF3300"/>
                  </a:solidFill>
                  <a:latin typeface="Tahoma" panose="020B0604030504040204" pitchFamily="34" charset="0"/>
                </a:rPr>
                <a:t>II, III and AVF</a:t>
              </a:r>
            </a:p>
          </p:txBody>
        </p:sp>
        <p:sp>
          <p:nvSpPr>
            <p:cNvPr id="38931" name="Oval 9">
              <a:extLst>
                <a:ext uri="{FF2B5EF4-FFF2-40B4-BE49-F238E27FC236}">
                  <a16:creationId xmlns:a16="http://schemas.microsoft.com/office/drawing/2014/main" id="{0FB9E9EA-3BCF-947E-6001-089DC9831F1E}"/>
                </a:ext>
              </a:extLst>
            </p:cNvPr>
            <p:cNvSpPr>
              <a:spLocks noChangeArrowheads="1"/>
            </p:cNvSpPr>
            <p:nvPr/>
          </p:nvSpPr>
          <p:spPr bwMode="auto">
            <a:xfrm>
              <a:off x="672" y="1392"/>
              <a:ext cx="384" cy="96"/>
            </a:xfrm>
            <a:prstGeom prst="ellipse">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spcBef>
                  <a:spcPct val="0"/>
                </a:spcBef>
                <a:buClrTx/>
                <a:buFontTx/>
                <a:buNone/>
              </a:pPr>
              <a:endParaRPr lang="ar-SA" altLang="ar-SA" sz="1800"/>
            </a:p>
          </p:txBody>
        </p:sp>
      </p:grpSp>
      <p:grpSp>
        <p:nvGrpSpPr>
          <p:cNvPr id="38916" name="Group 10">
            <a:extLst>
              <a:ext uri="{FF2B5EF4-FFF2-40B4-BE49-F238E27FC236}">
                <a16:creationId xmlns:a16="http://schemas.microsoft.com/office/drawing/2014/main" id="{2D3F3968-AF95-E304-0570-A683FE31C563}"/>
              </a:ext>
            </a:extLst>
          </p:cNvPr>
          <p:cNvGrpSpPr>
            <a:grpSpLocks/>
          </p:cNvGrpSpPr>
          <p:nvPr/>
        </p:nvGrpSpPr>
        <p:grpSpPr bwMode="auto">
          <a:xfrm>
            <a:off x="9569183" y="1452562"/>
            <a:ext cx="2560637" cy="2317468"/>
            <a:chOff x="3648" y="480"/>
            <a:chExt cx="1613" cy="1552"/>
          </a:xfrm>
        </p:grpSpPr>
        <p:pic>
          <p:nvPicPr>
            <p:cNvPr id="38926" name="Picture 11" descr="leads04">
              <a:extLst>
                <a:ext uri="{FF2B5EF4-FFF2-40B4-BE49-F238E27FC236}">
                  <a16:creationId xmlns:a16="http://schemas.microsoft.com/office/drawing/2014/main" id="{054E0D72-4BFB-0C65-12F6-B772AC3EC6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8" y="480"/>
              <a:ext cx="1613" cy="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7" name="Text Box 12">
              <a:extLst>
                <a:ext uri="{FF2B5EF4-FFF2-40B4-BE49-F238E27FC236}">
                  <a16:creationId xmlns:a16="http://schemas.microsoft.com/office/drawing/2014/main" id="{F44706E4-26C4-7F37-5AA0-D8F2500E5DA1}"/>
                </a:ext>
              </a:extLst>
            </p:cNvPr>
            <p:cNvSpPr txBox="1">
              <a:spLocks noChangeArrowheads="1"/>
            </p:cNvSpPr>
            <p:nvPr/>
          </p:nvSpPr>
          <p:spPr bwMode="auto">
            <a:xfrm>
              <a:off x="4320" y="1723"/>
              <a:ext cx="864" cy="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ar-SA" sz="2400">
                  <a:solidFill>
                    <a:srgbClr val="FF3300"/>
                  </a:solidFill>
                  <a:latin typeface="Tahoma" panose="020B0604030504040204" pitchFamily="34" charset="0"/>
                </a:rPr>
                <a:t>V3 &amp; v4</a:t>
              </a:r>
            </a:p>
          </p:txBody>
        </p:sp>
        <p:sp>
          <p:nvSpPr>
            <p:cNvPr id="38928" name="Oval 13">
              <a:extLst>
                <a:ext uri="{FF2B5EF4-FFF2-40B4-BE49-F238E27FC236}">
                  <a16:creationId xmlns:a16="http://schemas.microsoft.com/office/drawing/2014/main" id="{A111BBA1-EC2C-AB37-619C-2AD737E03512}"/>
                </a:ext>
              </a:extLst>
            </p:cNvPr>
            <p:cNvSpPr>
              <a:spLocks noChangeArrowheads="1"/>
            </p:cNvSpPr>
            <p:nvPr/>
          </p:nvSpPr>
          <p:spPr bwMode="auto">
            <a:xfrm>
              <a:off x="4368" y="1200"/>
              <a:ext cx="288" cy="192"/>
            </a:xfrm>
            <a:prstGeom prst="ellipse">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spcBef>
                  <a:spcPct val="0"/>
                </a:spcBef>
                <a:buClrTx/>
                <a:buFontTx/>
                <a:buNone/>
              </a:pPr>
              <a:endParaRPr lang="ar-SA" altLang="ar-SA" sz="1800"/>
            </a:p>
          </p:txBody>
        </p:sp>
      </p:grpSp>
      <p:grpSp>
        <p:nvGrpSpPr>
          <p:cNvPr id="38917" name="Group 14">
            <a:extLst>
              <a:ext uri="{FF2B5EF4-FFF2-40B4-BE49-F238E27FC236}">
                <a16:creationId xmlns:a16="http://schemas.microsoft.com/office/drawing/2014/main" id="{BF10D2EB-D8C5-E90C-C6FD-EDCFADB9E5E8}"/>
              </a:ext>
            </a:extLst>
          </p:cNvPr>
          <p:cNvGrpSpPr>
            <a:grpSpLocks/>
          </p:cNvGrpSpPr>
          <p:nvPr/>
        </p:nvGrpSpPr>
        <p:grpSpPr bwMode="auto">
          <a:xfrm>
            <a:off x="9592994" y="4487863"/>
            <a:ext cx="2819400" cy="2193925"/>
            <a:chOff x="3696" y="2112"/>
            <a:chExt cx="1776" cy="1382"/>
          </a:xfrm>
        </p:grpSpPr>
        <p:pic>
          <p:nvPicPr>
            <p:cNvPr id="38923" name="Picture 15" descr="leads05">
              <a:extLst>
                <a:ext uri="{FF2B5EF4-FFF2-40B4-BE49-F238E27FC236}">
                  <a16:creationId xmlns:a16="http://schemas.microsoft.com/office/drawing/2014/main" id="{54993A6B-11E2-414E-A45A-17E5216B65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96" y="2112"/>
              <a:ext cx="1613" cy="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4" name="Text Box 16">
              <a:extLst>
                <a:ext uri="{FF2B5EF4-FFF2-40B4-BE49-F238E27FC236}">
                  <a16:creationId xmlns:a16="http://schemas.microsoft.com/office/drawing/2014/main" id="{7017C2EE-6D36-74ED-8A9B-82B3431DB1E4}"/>
                </a:ext>
              </a:extLst>
            </p:cNvPr>
            <p:cNvSpPr txBox="1">
              <a:spLocks noChangeArrowheads="1"/>
            </p:cNvSpPr>
            <p:nvPr/>
          </p:nvSpPr>
          <p:spPr bwMode="auto">
            <a:xfrm>
              <a:off x="4464" y="3072"/>
              <a:ext cx="10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ar-SA" sz="2400">
                  <a:solidFill>
                    <a:srgbClr val="FF3300"/>
                  </a:solidFill>
                  <a:latin typeface="Tahoma" panose="020B0604030504040204" pitchFamily="34" charset="0"/>
                </a:rPr>
                <a:t>V1 &amp; v2</a:t>
              </a:r>
            </a:p>
          </p:txBody>
        </p:sp>
        <p:sp>
          <p:nvSpPr>
            <p:cNvPr id="38925" name="Oval 17">
              <a:extLst>
                <a:ext uri="{FF2B5EF4-FFF2-40B4-BE49-F238E27FC236}">
                  <a16:creationId xmlns:a16="http://schemas.microsoft.com/office/drawing/2014/main" id="{F05C84C1-4FDC-5D6B-3037-37C8813CE78F}"/>
                </a:ext>
              </a:extLst>
            </p:cNvPr>
            <p:cNvSpPr>
              <a:spLocks noChangeArrowheads="1"/>
            </p:cNvSpPr>
            <p:nvPr/>
          </p:nvSpPr>
          <p:spPr bwMode="auto">
            <a:xfrm>
              <a:off x="4512" y="2880"/>
              <a:ext cx="48" cy="144"/>
            </a:xfrm>
            <a:prstGeom prst="ellipse">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spcBef>
                  <a:spcPct val="0"/>
                </a:spcBef>
                <a:buClrTx/>
                <a:buFontTx/>
                <a:buNone/>
              </a:pPr>
              <a:endParaRPr lang="ar-SA" altLang="ar-SA" sz="1800"/>
            </a:p>
          </p:txBody>
        </p:sp>
      </p:grpSp>
      <p:grpSp>
        <p:nvGrpSpPr>
          <p:cNvPr id="38918" name="Group 18">
            <a:extLst>
              <a:ext uri="{FF2B5EF4-FFF2-40B4-BE49-F238E27FC236}">
                <a16:creationId xmlns:a16="http://schemas.microsoft.com/office/drawing/2014/main" id="{039D274F-F33D-AB9C-DA3B-2A9E1954B41A}"/>
              </a:ext>
            </a:extLst>
          </p:cNvPr>
          <p:cNvGrpSpPr>
            <a:grpSpLocks/>
          </p:cNvGrpSpPr>
          <p:nvPr/>
        </p:nvGrpSpPr>
        <p:grpSpPr bwMode="auto">
          <a:xfrm>
            <a:off x="6111607" y="4090987"/>
            <a:ext cx="2590800" cy="2590800"/>
            <a:chOff x="1584" y="2112"/>
            <a:chExt cx="1632" cy="1632"/>
          </a:xfrm>
        </p:grpSpPr>
        <p:pic>
          <p:nvPicPr>
            <p:cNvPr id="38920" name="Picture 19" descr="leads03">
              <a:extLst>
                <a:ext uri="{FF2B5EF4-FFF2-40B4-BE49-F238E27FC236}">
                  <a16:creationId xmlns:a16="http://schemas.microsoft.com/office/drawing/2014/main" id="{A9F6D9E4-4E02-12FB-6C14-FFAB3B8737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4" y="2112"/>
              <a:ext cx="1613" cy="1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1" name="Text Box 20">
              <a:extLst>
                <a:ext uri="{FF2B5EF4-FFF2-40B4-BE49-F238E27FC236}">
                  <a16:creationId xmlns:a16="http://schemas.microsoft.com/office/drawing/2014/main" id="{200A1A83-E828-1242-7BBC-CC2C1AA32D63}"/>
                </a:ext>
              </a:extLst>
            </p:cNvPr>
            <p:cNvSpPr txBox="1">
              <a:spLocks noChangeArrowheads="1"/>
            </p:cNvSpPr>
            <p:nvPr/>
          </p:nvSpPr>
          <p:spPr bwMode="auto">
            <a:xfrm>
              <a:off x="2400" y="3456"/>
              <a:ext cx="8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ar-SA" sz="2400">
                  <a:solidFill>
                    <a:srgbClr val="FF3300"/>
                  </a:solidFill>
                  <a:latin typeface="Tahoma" panose="020B0604030504040204" pitchFamily="34" charset="0"/>
                </a:rPr>
                <a:t>V5 &amp; v6</a:t>
              </a:r>
            </a:p>
          </p:txBody>
        </p:sp>
        <p:sp>
          <p:nvSpPr>
            <p:cNvPr id="38922" name="Oval 21">
              <a:extLst>
                <a:ext uri="{FF2B5EF4-FFF2-40B4-BE49-F238E27FC236}">
                  <a16:creationId xmlns:a16="http://schemas.microsoft.com/office/drawing/2014/main" id="{A1FAFC65-1E53-9C5F-0262-4B6226E26BD1}"/>
                </a:ext>
              </a:extLst>
            </p:cNvPr>
            <p:cNvSpPr>
              <a:spLocks noChangeArrowheads="1"/>
            </p:cNvSpPr>
            <p:nvPr/>
          </p:nvSpPr>
          <p:spPr bwMode="auto">
            <a:xfrm>
              <a:off x="2448" y="2784"/>
              <a:ext cx="144" cy="288"/>
            </a:xfrm>
            <a:prstGeom prst="ellipse">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algn="l" rtl="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spcBef>
                  <a:spcPct val="0"/>
                </a:spcBef>
                <a:buClrTx/>
                <a:buFontTx/>
                <a:buNone/>
              </a:pPr>
              <a:endParaRPr lang="ar-SA" altLang="ar-SA" sz="1800"/>
            </a:p>
          </p:txBody>
        </p:sp>
      </p:grpSp>
      <p:sp>
        <p:nvSpPr>
          <p:cNvPr id="2" name="عنوان 1">
            <a:extLst>
              <a:ext uri="{FF2B5EF4-FFF2-40B4-BE49-F238E27FC236}">
                <a16:creationId xmlns:a16="http://schemas.microsoft.com/office/drawing/2014/main" id="{8A7B333D-3983-9369-A56C-2EACB1C19E25}"/>
              </a:ext>
            </a:extLst>
          </p:cNvPr>
          <p:cNvSpPr>
            <a:spLocks noGrp="1"/>
          </p:cNvSpPr>
          <p:nvPr>
            <p:ph type="title"/>
          </p:nvPr>
        </p:nvSpPr>
        <p:spPr>
          <a:xfrm>
            <a:off x="1146906" y="116250"/>
            <a:ext cx="10178322" cy="1121792"/>
          </a:xfrm>
        </p:spPr>
        <p:txBody>
          <a:bodyPr/>
          <a:lstStyle/>
          <a:p>
            <a:r>
              <a:rPr lang="en-US" dirty="0" err="1"/>
              <a:t>Topographism</a:t>
            </a:r>
            <a:endParaRPr lang="ar-SA" dirty="0"/>
          </a:p>
        </p:txBody>
      </p:sp>
      <p:sp>
        <p:nvSpPr>
          <p:cNvPr id="3" name="عنصر نائب للمحتوى 2">
            <a:extLst>
              <a:ext uri="{FF2B5EF4-FFF2-40B4-BE49-F238E27FC236}">
                <a16:creationId xmlns:a16="http://schemas.microsoft.com/office/drawing/2014/main" id="{D12F4928-7642-9F1C-B119-F126B23C3FB1}"/>
              </a:ext>
            </a:extLst>
          </p:cNvPr>
          <p:cNvSpPr>
            <a:spLocks noGrp="1"/>
          </p:cNvSpPr>
          <p:nvPr>
            <p:ph idx="1"/>
          </p:nvPr>
        </p:nvSpPr>
        <p:spPr>
          <a:xfrm>
            <a:off x="597401" y="1541463"/>
            <a:ext cx="2940074" cy="5099048"/>
          </a:xfrm>
        </p:spPr>
        <p:txBody>
          <a:bodyPr>
            <a:normAutofit fontScale="92500"/>
          </a:bodyPr>
          <a:lstStyle/>
          <a:p>
            <a:pPr algn="l" rtl="0"/>
            <a:r>
              <a:rPr lang="en-US" altLang="ar-SA" sz="3900" dirty="0">
                <a:solidFill>
                  <a:schemeClr val="tx1"/>
                </a:solidFill>
                <a:latin typeface="Tahoma" panose="020B0604030504040204" pitchFamily="34" charset="0"/>
              </a:rPr>
              <a:t>Where the positive electrode is positioned, determines what part of the heart is seen!</a:t>
            </a:r>
          </a:p>
          <a:p>
            <a:pPr algn="l" rtl="0"/>
            <a:endParaRPr lang="ar-SA" sz="2400" dirty="0">
              <a:solidFill>
                <a:schemeClr val="tx1"/>
              </a:solidFill>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CAA188B-A724-45B8-60AA-AB2F4C8FA627}"/>
              </a:ext>
            </a:extLst>
          </p:cNvPr>
          <p:cNvSpPr>
            <a:spLocks noGrp="1"/>
          </p:cNvSpPr>
          <p:nvPr>
            <p:ph type="title"/>
          </p:nvPr>
        </p:nvSpPr>
        <p:spPr>
          <a:xfrm>
            <a:off x="1251678" y="663738"/>
            <a:ext cx="10178322" cy="1080655"/>
          </a:xfrm>
        </p:spPr>
        <p:txBody>
          <a:bodyPr/>
          <a:lstStyle/>
          <a:p>
            <a:r>
              <a:rPr lang="en-US" dirty="0"/>
              <a:t>Conduction system of the heart</a:t>
            </a:r>
            <a:r>
              <a:rPr lang="ar-SA" dirty="0"/>
              <a:t> </a:t>
            </a:r>
          </a:p>
        </p:txBody>
      </p:sp>
      <p:sp>
        <p:nvSpPr>
          <p:cNvPr id="3" name="عنصر نائب للمحتوى 2">
            <a:extLst>
              <a:ext uri="{FF2B5EF4-FFF2-40B4-BE49-F238E27FC236}">
                <a16:creationId xmlns:a16="http://schemas.microsoft.com/office/drawing/2014/main" id="{8E8B081A-37EA-A9F1-B15A-34A11407C66A}"/>
              </a:ext>
            </a:extLst>
          </p:cNvPr>
          <p:cNvSpPr>
            <a:spLocks noGrp="1"/>
          </p:cNvSpPr>
          <p:nvPr>
            <p:ph idx="1"/>
          </p:nvPr>
        </p:nvSpPr>
        <p:spPr>
          <a:xfrm>
            <a:off x="1097280" y="1744393"/>
            <a:ext cx="10332720" cy="4449869"/>
          </a:xfrm>
        </p:spPr>
        <p:txBody>
          <a:bodyPr>
            <a:normAutofit/>
          </a:bodyPr>
          <a:lstStyle/>
          <a:p>
            <a:pPr algn="l" rtl="0"/>
            <a:r>
              <a:rPr lang="en-US" sz="2800" b="1" dirty="0">
                <a:solidFill>
                  <a:schemeClr val="tx1"/>
                </a:solidFill>
              </a:rPr>
              <a:t>Definition: </a:t>
            </a:r>
            <a:r>
              <a:rPr lang="en-US" sz="2800" dirty="0">
                <a:solidFill>
                  <a:schemeClr val="tx1"/>
                </a:solidFill>
              </a:rPr>
              <a:t>the collection of nodes and specialized conduction cells that initiate and coordinate contraction of the heart muscle.</a:t>
            </a:r>
          </a:p>
          <a:p>
            <a:pPr algn="l" rtl="0"/>
            <a:r>
              <a:rPr lang="en-US" sz="2800" b="1" dirty="0">
                <a:solidFill>
                  <a:schemeClr val="tx1"/>
                </a:solidFill>
              </a:rPr>
              <a:t>Conduction system of the heart parts are: </a:t>
            </a:r>
          </a:p>
          <a:p>
            <a:pPr marL="457200" indent="-457200" algn="l" rtl="0">
              <a:buFont typeface="+mj-lt"/>
              <a:buAutoNum type="arabicPeriod"/>
            </a:pPr>
            <a:r>
              <a:rPr lang="en-US" sz="2800" dirty="0">
                <a:solidFill>
                  <a:schemeClr val="tx1"/>
                </a:solidFill>
              </a:rPr>
              <a:t>Sinoatrial node</a:t>
            </a:r>
          </a:p>
          <a:p>
            <a:pPr marL="457200" indent="-457200" algn="l" rtl="0">
              <a:buFont typeface="+mj-lt"/>
              <a:buAutoNum type="arabicPeriod"/>
            </a:pPr>
            <a:r>
              <a:rPr lang="en-US" sz="2800" dirty="0">
                <a:solidFill>
                  <a:schemeClr val="tx1"/>
                </a:solidFill>
              </a:rPr>
              <a:t>Atrioventricular node</a:t>
            </a:r>
          </a:p>
          <a:p>
            <a:pPr marL="457200" indent="-457200" algn="l" rtl="0">
              <a:buFont typeface="+mj-lt"/>
              <a:buAutoNum type="arabicPeriod"/>
            </a:pPr>
            <a:r>
              <a:rPr lang="en-US" sz="2800" dirty="0">
                <a:solidFill>
                  <a:schemeClr val="tx1"/>
                </a:solidFill>
              </a:rPr>
              <a:t>Bundle of His	</a:t>
            </a:r>
          </a:p>
          <a:p>
            <a:pPr marL="457200" indent="-457200" algn="l" rtl="0">
              <a:buFont typeface="+mj-lt"/>
              <a:buAutoNum type="arabicPeriod"/>
            </a:pPr>
            <a:r>
              <a:rPr lang="en-US" sz="2800" dirty="0">
                <a:solidFill>
                  <a:schemeClr val="tx1"/>
                </a:solidFill>
              </a:rPr>
              <a:t>Purkinje fibers 	</a:t>
            </a:r>
          </a:p>
          <a:p>
            <a:pPr algn="l" rtl="0"/>
            <a:endParaRPr lang="en-US" sz="2400" dirty="0"/>
          </a:p>
        </p:txBody>
      </p:sp>
    </p:spTree>
    <p:extLst>
      <p:ext uri="{BB962C8B-B14F-4D97-AF65-F5344CB8AC3E}">
        <p14:creationId xmlns:p14="http://schemas.microsoft.com/office/powerpoint/2010/main" val="17536256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9FC0DE3-C5B4-EA48-5C48-E7B7940CD504}"/>
              </a:ext>
            </a:extLst>
          </p:cNvPr>
          <p:cNvSpPr>
            <a:spLocks noGrp="1"/>
          </p:cNvSpPr>
          <p:nvPr>
            <p:ph type="title"/>
          </p:nvPr>
        </p:nvSpPr>
        <p:spPr>
          <a:xfrm>
            <a:off x="1251678" y="705941"/>
            <a:ext cx="10178322" cy="897775"/>
          </a:xfrm>
        </p:spPr>
        <p:txBody>
          <a:bodyPr/>
          <a:lstStyle/>
          <a:p>
            <a:r>
              <a:rPr lang="en-US" dirty="0" err="1"/>
              <a:t>Topographism</a:t>
            </a:r>
            <a:endParaRPr lang="ar-SA" dirty="0"/>
          </a:p>
        </p:txBody>
      </p:sp>
      <p:sp>
        <p:nvSpPr>
          <p:cNvPr id="3" name="عنصر نائب للمحتوى 2">
            <a:extLst>
              <a:ext uri="{FF2B5EF4-FFF2-40B4-BE49-F238E27FC236}">
                <a16:creationId xmlns:a16="http://schemas.microsoft.com/office/drawing/2014/main" id="{7E9D653B-36C3-8B73-230B-6DAF4D09BA1B}"/>
              </a:ext>
            </a:extLst>
          </p:cNvPr>
          <p:cNvSpPr>
            <a:spLocks noGrp="1"/>
          </p:cNvSpPr>
          <p:nvPr>
            <p:ph idx="1"/>
          </p:nvPr>
        </p:nvSpPr>
        <p:spPr>
          <a:xfrm>
            <a:off x="1103967" y="1575580"/>
            <a:ext cx="10326033" cy="5254283"/>
          </a:xfrm>
        </p:spPr>
        <p:txBody>
          <a:bodyPr>
            <a:normAutofit/>
          </a:bodyPr>
          <a:lstStyle/>
          <a:p>
            <a:pPr marL="0" indent="0" algn="l" rtl="0">
              <a:buNone/>
            </a:pPr>
            <a:r>
              <a:rPr lang="en-US" sz="2400" b="1" dirty="0">
                <a:solidFill>
                  <a:srgbClr val="FF0000"/>
                </a:solidFill>
              </a:rPr>
              <a:t>Anatomical aspects of the limb leads</a:t>
            </a:r>
          </a:p>
          <a:p>
            <a:pPr algn="l" rtl="0"/>
            <a:r>
              <a:rPr lang="en-US" sz="2400" b="1" dirty="0">
                <a:solidFill>
                  <a:srgbClr val="00B050"/>
                </a:solidFill>
              </a:rPr>
              <a:t>II, III, </a:t>
            </a:r>
            <a:r>
              <a:rPr lang="en-US" sz="2400" b="1" dirty="0" err="1">
                <a:solidFill>
                  <a:srgbClr val="00B050"/>
                </a:solidFill>
              </a:rPr>
              <a:t>aVF</a:t>
            </a:r>
            <a:r>
              <a:rPr lang="en-US" sz="2400" b="1" dirty="0">
                <a:solidFill>
                  <a:srgbClr val="00B050"/>
                </a:solidFill>
              </a:rPr>
              <a:t>: </a:t>
            </a:r>
            <a:r>
              <a:rPr lang="en-US" sz="2400" dirty="0">
                <a:solidFill>
                  <a:schemeClr val="tx1"/>
                </a:solidFill>
              </a:rPr>
              <a:t>are inferior limb leads and they primarily observe the inferior aspect of the left ventricle.</a:t>
            </a:r>
          </a:p>
          <a:p>
            <a:pPr algn="l" rtl="0"/>
            <a:r>
              <a:rPr lang="en-US" sz="2400" b="1" dirty="0" err="1">
                <a:solidFill>
                  <a:srgbClr val="00B050"/>
                </a:solidFill>
              </a:rPr>
              <a:t>aVL</a:t>
            </a:r>
            <a:r>
              <a:rPr lang="en-US" sz="2400" b="1" dirty="0">
                <a:solidFill>
                  <a:srgbClr val="00B050"/>
                </a:solidFill>
              </a:rPr>
              <a:t>, I: </a:t>
            </a:r>
            <a:r>
              <a:rPr lang="en-US" sz="2400" dirty="0">
                <a:solidFill>
                  <a:schemeClr val="tx1"/>
                </a:solidFill>
              </a:rPr>
              <a:t>are called lateral limb leads and they primarily observe the lateral aspect of the left ventricle.</a:t>
            </a:r>
          </a:p>
          <a:p>
            <a:pPr marL="0" indent="0" algn="l" rtl="0">
              <a:buNone/>
            </a:pPr>
            <a:r>
              <a:rPr lang="en-US" sz="2400" b="1" dirty="0">
                <a:solidFill>
                  <a:srgbClr val="FF0000"/>
                </a:solidFill>
              </a:rPr>
              <a:t>Anatomical aspects of the chest (precordial) leads</a:t>
            </a:r>
          </a:p>
          <a:p>
            <a:pPr algn="l" rtl="0"/>
            <a:r>
              <a:rPr lang="en-US" sz="2400" b="1" dirty="0">
                <a:solidFill>
                  <a:srgbClr val="00B050"/>
                </a:solidFill>
              </a:rPr>
              <a:t>V1-V2 (Septal leads): </a:t>
            </a:r>
            <a:r>
              <a:rPr lang="en-US" sz="2400" dirty="0">
                <a:solidFill>
                  <a:schemeClr val="tx1"/>
                </a:solidFill>
              </a:rPr>
              <a:t>Primarily observes the ventricular septum, but may occasionally display ECG changes originating from the right ventricle.</a:t>
            </a:r>
          </a:p>
          <a:p>
            <a:pPr algn="l" rtl="0"/>
            <a:r>
              <a:rPr lang="en-US" sz="2400" b="1" dirty="0">
                <a:solidFill>
                  <a:srgbClr val="00B050"/>
                </a:solidFill>
              </a:rPr>
              <a:t>V3-V4 (Anterior leads): </a:t>
            </a:r>
            <a:r>
              <a:rPr lang="en-US" sz="2400" dirty="0">
                <a:solidFill>
                  <a:schemeClr val="tx1"/>
                </a:solidFill>
              </a:rPr>
              <a:t>Observes the anterior wall of the left ventricle.</a:t>
            </a:r>
          </a:p>
          <a:p>
            <a:pPr algn="l" rtl="0"/>
            <a:r>
              <a:rPr lang="en-US" sz="2400" b="1" dirty="0">
                <a:solidFill>
                  <a:srgbClr val="00B050"/>
                </a:solidFill>
              </a:rPr>
              <a:t>V5-V6 (Anterolateral leads): </a:t>
            </a:r>
            <a:r>
              <a:rPr lang="en-US" sz="2400" dirty="0">
                <a:solidFill>
                  <a:schemeClr val="tx1"/>
                </a:solidFill>
              </a:rPr>
              <a:t>Observes the lateral wall of the left ventricle.</a:t>
            </a:r>
          </a:p>
          <a:p>
            <a:pPr algn="l" rtl="0"/>
            <a:endParaRPr lang="ar-SA" sz="2400" dirty="0"/>
          </a:p>
        </p:txBody>
      </p:sp>
    </p:spTree>
    <p:extLst>
      <p:ext uri="{BB962C8B-B14F-4D97-AF65-F5344CB8AC3E}">
        <p14:creationId xmlns:p14="http://schemas.microsoft.com/office/powerpoint/2010/main" val="34904208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limbview">
            <a:extLst>
              <a:ext uri="{FF2B5EF4-FFF2-40B4-BE49-F238E27FC236}">
                <a16:creationId xmlns:a16="http://schemas.microsoft.com/office/drawing/2014/main" id="{720ED895-B24A-AEBE-6258-D6845D1590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6322" y="1128451"/>
            <a:ext cx="9144000" cy="5661025"/>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223235" name="Rectangle 3">
            <a:extLst>
              <a:ext uri="{FF2B5EF4-FFF2-40B4-BE49-F238E27FC236}">
                <a16:creationId xmlns:a16="http://schemas.microsoft.com/office/drawing/2014/main" id="{3A155BC1-05CD-06C5-1DF6-B0D626EFD25F}"/>
              </a:ext>
            </a:extLst>
          </p:cNvPr>
          <p:cNvSpPr>
            <a:spLocks noGrp="1" noChangeArrowheads="1"/>
          </p:cNvSpPr>
          <p:nvPr>
            <p:ph type="title"/>
          </p:nvPr>
        </p:nvSpPr>
        <p:spPr>
          <a:xfrm>
            <a:off x="1251678" y="382385"/>
            <a:ext cx="10940322" cy="1492132"/>
          </a:xfrm>
          <a:noFill/>
        </p:spPr>
        <p:txBody>
          <a:bodyPr/>
          <a:lstStyle/>
          <a:p>
            <a:pPr eaLnBrk="1" hangingPunct="1">
              <a:defRPr/>
            </a:pPr>
            <a:r>
              <a:rPr lang="en-US" sz="3600" dirty="0">
                <a:solidFill>
                  <a:schemeClr val="tx1"/>
                </a:solidFill>
              </a:rPr>
              <a:t>Views from Augmented and Limb Leads- Frontal</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6" descr="comp">
            <a:extLst>
              <a:ext uri="{FF2B5EF4-FFF2-40B4-BE49-F238E27FC236}">
                <a16:creationId xmlns:a16="http://schemas.microsoft.com/office/drawing/2014/main" id="{B000B72E-FB0B-6F50-A042-2AE49B348A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852" y="1103385"/>
            <a:ext cx="9144000" cy="544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1912" name="Rectangle 8">
            <a:extLst>
              <a:ext uri="{FF2B5EF4-FFF2-40B4-BE49-F238E27FC236}">
                <a16:creationId xmlns:a16="http://schemas.microsoft.com/office/drawing/2014/main" id="{DE5440CC-2137-720B-614D-ED09147AF690}"/>
              </a:ext>
            </a:extLst>
          </p:cNvPr>
          <p:cNvSpPr>
            <a:spLocks noGrp="1" noChangeArrowheads="1"/>
          </p:cNvSpPr>
          <p:nvPr>
            <p:ph type="title"/>
          </p:nvPr>
        </p:nvSpPr>
        <p:spPr>
          <a:xfrm>
            <a:off x="1524000" y="309490"/>
            <a:ext cx="9251852" cy="900332"/>
          </a:xfrm>
          <a:noFill/>
        </p:spPr>
        <p:txBody>
          <a:bodyPr/>
          <a:lstStyle/>
          <a:p>
            <a:pPr eaLnBrk="1" hangingPunct="1">
              <a:defRPr/>
            </a:pPr>
            <a:r>
              <a:rPr lang="en-US" dirty="0">
                <a:solidFill>
                  <a:schemeClr val="tx1"/>
                </a:solidFill>
              </a:rPr>
              <a:t>Summary of Leads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99321D7-6EE5-C006-A21A-7604E6DBCA6C}"/>
              </a:ext>
            </a:extLst>
          </p:cNvPr>
          <p:cNvSpPr>
            <a:spLocks noGrp="1"/>
          </p:cNvSpPr>
          <p:nvPr>
            <p:ph type="title"/>
          </p:nvPr>
        </p:nvSpPr>
        <p:spPr>
          <a:xfrm>
            <a:off x="1378287" y="258333"/>
            <a:ext cx="10178322" cy="1108790"/>
          </a:xfrm>
        </p:spPr>
        <p:txBody>
          <a:bodyPr/>
          <a:lstStyle/>
          <a:p>
            <a:r>
              <a:rPr lang="en-US" dirty="0"/>
              <a:t>ECG Paper</a:t>
            </a:r>
            <a:endParaRPr lang="ar-SA" dirty="0"/>
          </a:p>
        </p:txBody>
      </p:sp>
      <p:pic>
        <p:nvPicPr>
          <p:cNvPr id="9" name="عنصر نائب للمحتوى 8">
            <a:extLst>
              <a:ext uri="{FF2B5EF4-FFF2-40B4-BE49-F238E27FC236}">
                <a16:creationId xmlns:a16="http://schemas.microsoft.com/office/drawing/2014/main" id="{4352E62C-8951-E14E-86AE-4249723434F3}"/>
              </a:ext>
            </a:extLst>
          </p:cNvPr>
          <p:cNvPicPr>
            <a:picLocks noGrp="1" noChangeAspect="1"/>
          </p:cNvPicPr>
          <p:nvPr>
            <p:ph idx="1"/>
          </p:nvPr>
        </p:nvPicPr>
        <p:blipFill>
          <a:blip r:embed="rId2"/>
          <a:stretch>
            <a:fillRect/>
          </a:stretch>
        </p:blipFill>
        <p:spPr>
          <a:xfrm>
            <a:off x="818101" y="1367123"/>
            <a:ext cx="10738508" cy="5033676"/>
          </a:xfrm>
          <a:prstGeom prst="rect">
            <a:avLst/>
          </a:prstGeom>
        </p:spPr>
      </p:pic>
    </p:spTree>
    <p:extLst>
      <p:ext uri="{BB962C8B-B14F-4D97-AF65-F5344CB8AC3E}">
        <p14:creationId xmlns:p14="http://schemas.microsoft.com/office/powerpoint/2010/main" val="12301899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a:extLst>
              <a:ext uri="{FF2B5EF4-FFF2-40B4-BE49-F238E27FC236}">
                <a16:creationId xmlns:a16="http://schemas.microsoft.com/office/drawing/2014/main" id="{9FEB13F5-04F0-8DE8-5648-C0E779DD616E}"/>
              </a:ext>
            </a:extLst>
          </p:cNvPr>
          <p:cNvSpPr>
            <a:spLocks noGrp="1" noChangeArrowheads="1"/>
          </p:cNvSpPr>
          <p:nvPr>
            <p:ph type="title"/>
          </p:nvPr>
        </p:nvSpPr>
        <p:spPr>
          <a:xfrm>
            <a:off x="1348155" y="277814"/>
            <a:ext cx="8229600" cy="712787"/>
          </a:xfrm>
        </p:spPr>
        <p:txBody>
          <a:bodyPr/>
          <a:lstStyle/>
          <a:p>
            <a:pPr eaLnBrk="1" hangingPunct="1">
              <a:defRPr/>
            </a:pPr>
            <a:r>
              <a:rPr lang="en-US" sz="4000" dirty="0"/>
              <a:t>Waveforms and Intervals</a:t>
            </a:r>
          </a:p>
        </p:txBody>
      </p:sp>
      <p:pic>
        <p:nvPicPr>
          <p:cNvPr id="16387" name="Picture 5" descr="EKG Waveforms">
            <a:extLst>
              <a:ext uri="{FF2B5EF4-FFF2-40B4-BE49-F238E27FC236}">
                <a16:creationId xmlns:a16="http://schemas.microsoft.com/office/drawing/2014/main" id="{05086BDA-67CA-CDDA-6D29-826EC9CCD4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42" t="1567" r="22806" b="2399"/>
          <a:stretch/>
        </p:blipFill>
        <p:spPr bwMode="auto">
          <a:xfrm>
            <a:off x="3205089" y="990601"/>
            <a:ext cx="6372666" cy="571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3C8B529-6F63-B66E-B82E-4D617A2BC296}"/>
              </a:ext>
            </a:extLst>
          </p:cNvPr>
          <p:cNvSpPr>
            <a:spLocks noGrp="1"/>
          </p:cNvSpPr>
          <p:nvPr>
            <p:ph type="title"/>
          </p:nvPr>
        </p:nvSpPr>
        <p:spPr/>
        <p:txBody>
          <a:bodyPr/>
          <a:lstStyle/>
          <a:p>
            <a:endParaRPr lang="ar-SA"/>
          </a:p>
        </p:txBody>
      </p:sp>
      <p:pic>
        <p:nvPicPr>
          <p:cNvPr id="4" name="عنصر نائب للمحتوى 3">
            <a:extLst>
              <a:ext uri="{FF2B5EF4-FFF2-40B4-BE49-F238E27FC236}">
                <a16:creationId xmlns:a16="http://schemas.microsoft.com/office/drawing/2014/main" id="{B5B4F554-7A43-0ECE-9C1F-FAADE42DA86E}"/>
              </a:ext>
            </a:extLst>
          </p:cNvPr>
          <p:cNvPicPr>
            <a:picLocks noGrp="1" noChangeAspect="1"/>
          </p:cNvPicPr>
          <p:nvPr>
            <p:ph idx="1"/>
          </p:nvPr>
        </p:nvPicPr>
        <p:blipFill>
          <a:blip r:embed="rId2"/>
          <a:stretch>
            <a:fillRect/>
          </a:stretch>
        </p:blipFill>
        <p:spPr>
          <a:xfrm>
            <a:off x="1595170" y="382385"/>
            <a:ext cx="9940337" cy="6239148"/>
          </a:xfrm>
          <a:prstGeom prst="rect">
            <a:avLst/>
          </a:prstGeom>
        </p:spPr>
      </p:pic>
    </p:spTree>
    <p:extLst>
      <p:ext uri="{BB962C8B-B14F-4D97-AF65-F5344CB8AC3E}">
        <p14:creationId xmlns:p14="http://schemas.microsoft.com/office/powerpoint/2010/main" val="21493477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0226EFAF-B53A-EF40-C982-0B797E8CBD9B}"/>
              </a:ext>
            </a:extLst>
          </p:cNvPr>
          <p:cNvSpPr>
            <a:spLocks noGrp="1" noChangeArrowheads="1"/>
          </p:cNvSpPr>
          <p:nvPr>
            <p:ph type="body" sz="half" idx="1"/>
          </p:nvPr>
        </p:nvSpPr>
        <p:spPr>
          <a:xfrm>
            <a:off x="942535" y="838200"/>
            <a:ext cx="4679242" cy="5803900"/>
          </a:xfrm>
        </p:spPr>
        <p:txBody>
          <a:bodyPr vert="horz" lIns="90488" tIns="44450" rIns="90488" bIns="44450" rtlCol="0">
            <a:normAutofit fontScale="92500" lnSpcReduction="20000"/>
          </a:bodyPr>
          <a:lstStyle/>
          <a:p>
            <a:pPr algn="l" rtl="0" eaLnBrk="1" hangingPunct="1">
              <a:defRPr/>
            </a:pPr>
            <a:r>
              <a:rPr lang="en-US" sz="2400" dirty="0">
                <a:solidFill>
                  <a:schemeClr val="tx1"/>
                </a:solidFill>
              </a:rPr>
              <a:t>3 distinct waves are produced during cardiac cycle</a:t>
            </a:r>
          </a:p>
          <a:p>
            <a:pPr marL="0" indent="0" algn="l" rtl="0" eaLnBrk="1" hangingPunct="1">
              <a:buNone/>
              <a:defRPr/>
            </a:pPr>
            <a:endParaRPr lang="en-US" sz="1200" dirty="0">
              <a:solidFill>
                <a:schemeClr val="tx1"/>
              </a:solidFill>
            </a:endParaRPr>
          </a:p>
          <a:p>
            <a:pPr algn="l" rtl="0" eaLnBrk="1" hangingPunct="1">
              <a:defRPr/>
            </a:pPr>
            <a:r>
              <a:rPr lang="en-US" sz="2400" b="1" u="sng" dirty="0">
                <a:solidFill>
                  <a:srgbClr val="FF0000"/>
                </a:solidFill>
              </a:rPr>
              <a:t>P wave</a:t>
            </a:r>
            <a:r>
              <a:rPr lang="en-US" sz="2400" dirty="0">
                <a:solidFill>
                  <a:schemeClr val="tx1"/>
                </a:solidFill>
              </a:rPr>
              <a:t> caused by atrial depolarization</a:t>
            </a:r>
          </a:p>
          <a:p>
            <a:pPr marL="0" indent="0" algn="l" rtl="0" eaLnBrk="1" hangingPunct="1">
              <a:buNone/>
              <a:defRPr/>
            </a:pPr>
            <a:endParaRPr lang="en-US" sz="1200" dirty="0">
              <a:solidFill>
                <a:schemeClr val="tx1"/>
              </a:solidFill>
            </a:endParaRPr>
          </a:p>
          <a:p>
            <a:pPr algn="l" rtl="0" eaLnBrk="1" hangingPunct="1">
              <a:defRPr/>
            </a:pPr>
            <a:r>
              <a:rPr lang="en-US" sz="2400" b="1" u="sng" dirty="0">
                <a:solidFill>
                  <a:srgbClr val="FF0000"/>
                </a:solidFill>
              </a:rPr>
              <a:t>QRS complex</a:t>
            </a:r>
            <a:r>
              <a:rPr lang="en-US" sz="2400" dirty="0">
                <a:solidFill>
                  <a:schemeClr val="tx1"/>
                </a:solidFill>
              </a:rPr>
              <a:t> caused by ventricular depolarization.</a:t>
            </a:r>
          </a:p>
          <a:p>
            <a:pPr marL="0" indent="0" algn="l" rtl="0" eaLnBrk="1" hangingPunct="1">
              <a:buNone/>
              <a:defRPr/>
            </a:pPr>
            <a:r>
              <a:rPr lang="en-US" sz="2400" dirty="0">
                <a:solidFill>
                  <a:schemeClr val="tx1"/>
                </a:solidFill>
              </a:rPr>
              <a:t>[</a:t>
            </a:r>
            <a:r>
              <a:rPr lang="en-US" sz="2400" b="1" dirty="0">
                <a:solidFill>
                  <a:srgbClr val="00B050"/>
                </a:solidFill>
              </a:rPr>
              <a:t>Q wave </a:t>
            </a:r>
            <a:r>
              <a:rPr lang="en-US" sz="2400" dirty="0">
                <a:solidFill>
                  <a:schemeClr val="tx1"/>
                </a:solidFill>
              </a:rPr>
              <a:t>representing septal </a:t>
            </a:r>
            <a:r>
              <a:rPr lang="en-US" sz="2400" dirty="0" err="1">
                <a:solidFill>
                  <a:schemeClr val="tx1"/>
                </a:solidFill>
              </a:rPr>
              <a:t>depolarisation</a:t>
            </a:r>
            <a:r>
              <a:rPr lang="en-US" sz="2400" dirty="0">
                <a:solidFill>
                  <a:schemeClr val="tx1"/>
                </a:solidFill>
              </a:rPr>
              <a:t>. </a:t>
            </a:r>
          </a:p>
          <a:p>
            <a:pPr marL="0" indent="0" algn="l" rtl="0" eaLnBrk="1" hangingPunct="1">
              <a:buNone/>
              <a:defRPr/>
            </a:pPr>
            <a:r>
              <a:rPr lang="en-US" sz="2400" b="1" dirty="0">
                <a:solidFill>
                  <a:srgbClr val="00B050"/>
                </a:solidFill>
              </a:rPr>
              <a:t>R wave </a:t>
            </a:r>
            <a:r>
              <a:rPr lang="en-US" sz="2400" dirty="0">
                <a:solidFill>
                  <a:schemeClr val="tx1"/>
                </a:solidFill>
              </a:rPr>
              <a:t>representing ventricular </a:t>
            </a:r>
            <a:r>
              <a:rPr lang="en-US" sz="2400" dirty="0" err="1">
                <a:solidFill>
                  <a:schemeClr val="tx1"/>
                </a:solidFill>
              </a:rPr>
              <a:t>depolarisation</a:t>
            </a:r>
            <a:r>
              <a:rPr lang="en-US" sz="2400" dirty="0">
                <a:solidFill>
                  <a:schemeClr val="tx1"/>
                </a:solidFill>
              </a:rPr>
              <a:t>. </a:t>
            </a:r>
          </a:p>
          <a:p>
            <a:pPr marL="0" indent="0" algn="l" rtl="0" eaLnBrk="1" hangingPunct="1">
              <a:buNone/>
              <a:defRPr/>
            </a:pPr>
            <a:r>
              <a:rPr lang="en-US" sz="2400" b="1" dirty="0">
                <a:solidFill>
                  <a:srgbClr val="00B050"/>
                </a:solidFill>
              </a:rPr>
              <a:t>S wave </a:t>
            </a:r>
            <a:r>
              <a:rPr lang="en-US" sz="2400" dirty="0">
                <a:solidFill>
                  <a:schemeClr val="tx1"/>
                </a:solidFill>
              </a:rPr>
              <a:t>representing basal depolarization]</a:t>
            </a:r>
          </a:p>
          <a:p>
            <a:pPr marL="0" indent="0" algn="l" rtl="0" eaLnBrk="1" hangingPunct="1">
              <a:buNone/>
              <a:defRPr/>
            </a:pPr>
            <a:endParaRPr lang="en-US" sz="1000" dirty="0">
              <a:solidFill>
                <a:schemeClr val="tx1"/>
              </a:solidFill>
            </a:endParaRPr>
          </a:p>
          <a:p>
            <a:pPr algn="l" rtl="0" eaLnBrk="1" hangingPunct="1">
              <a:defRPr/>
            </a:pPr>
            <a:r>
              <a:rPr lang="en-US" sz="2400" b="1" u="sng" dirty="0">
                <a:solidFill>
                  <a:srgbClr val="FF0000"/>
                </a:solidFill>
              </a:rPr>
              <a:t>T wave</a:t>
            </a:r>
            <a:r>
              <a:rPr lang="en-US" sz="2400" b="1" dirty="0">
                <a:solidFill>
                  <a:srgbClr val="FF0000"/>
                </a:solidFill>
              </a:rPr>
              <a:t> </a:t>
            </a:r>
            <a:r>
              <a:rPr lang="en-US" sz="2400" dirty="0">
                <a:solidFill>
                  <a:schemeClr val="tx1"/>
                </a:solidFill>
              </a:rPr>
              <a:t>results from ventricular repolarization</a:t>
            </a:r>
          </a:p>
        </p:txBody>
      </p:sp>
      <p:sp>
        <p:nvSpPr>
          <p:cNvPr id="93187" name="Rectangle 3">
            <a:extLst>
              <a:ext uri="{FF2B5EF4-FFF2-40B4-BE49-F238E27FC236}">
                <a16:creationId xmlns:a16="http://schemas.microsoft.com/office/drawing/2014/main" id="{397891C6-6EED-8103-0098-7C833BB1C487}"/>
              </a:ext>
            </a:extLst>
          </p:cNvPr>
          <p:cNvSpPr>
            <a:spLocks noChangeArrowheads="1"/>
          </p:cNvSpPr>
          <p:nvPr/>
        </p:nvSpPr>
        <p:spPr bwMode="auto">
          <a:xfrm>
            <a:off x="1524000" y="228600"/>
            <a:ext cx="2362200" cy="609600"/>
          </a:xfrm>
          <a:prstGeom prst="rect">
            <a:avLst/>
          </a:prstGeom>
          <a:noFill/>
          <a:ln w="9525">
            <a:noFill/>
            <a:miter lim="800000"/>
            <a:headEnd/>
            <a:tailEnd/>
          </a:ln>
          <a:effectLst/>
        </p:spPr>
        <p:txBody>
          <a:bodyPr anchor="b"/>
          <a:lstStyle/>
          <a:p>
            <a:pPr algn="ctr" eaLnBrk="1" hangingPunct="1">
              <a:defRPr/>
            </a:pPr>
            <a:r>
              <a:rPr lang="en-US" sz="4400" dirty="0">
                <a:solidFill>
                  <a:schemeClr val="tx2"/>
                </a:solidFill>
                <a:effectLst>
                  <a:outerShdw blurRad="38100" dist="38100" dir="2700000" algn="tl">
                    <a:srgbClr val="000000"/>
                  </a:outerShdw>
                </a:effectLst>
              </a:rPr>
              <a:t>ECG</a:t>
            </a:r>
          </a:p>
        </p:txBody>
      </p:sp>
      <p:pic>
        <p:nvPicPr>
          <p:cNvPr id="18437" name="Picture 6" descr="13_24a">
            <a:extLst>
              <a:ext uri="{FF2B5EF4-FFF2-40B4-BE49-F238E27FC236}">
                <a16:creationId xmlns:a16="http://schemas.microsoft.com/office/drawing/2014/main" id="{72A58B7E-A41A-2093-A45E-A552C8A85B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4177" y="387351"/>
            <a:ext cx="2590800" cy="203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7" descr="13_24b">
            <a:extLst>
              <a:ext uri="{FF2B5EF4-FFF2-40B4-BE49-F238E27FC236}">
                <a16:creationId xmlns:a16="http://schemas.microsoft.com/office/drawing/2014/main" id="{A4573497-859C-2830-740C-6911D356A7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377" y="387351"/>
            <a:ext cx="2514600" cy="200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8" descr="13_24c">
            <a:extLst>
              <a:ext uri="{FF2B5EF4-FFF2-40B4-BE49-F238E27FC236}">
                <a16:creationId xmlns:a16="http://schemas.microsoft.com/office/drawing/2014/main" id="{2CC59D4D-86CE-DE80-1094-29ADCDF7DD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4177" y="2673351"/>
            <a:ext cx="2590800"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10" descr="13_24e">
            <a:extLst>
              <a:ext uri="{FF2B5EF4-FFF2-40B4-BE49-F238E27FC236}">
                <a16:creationId xmlns:a16="http://schemas.microsoft.com/office/drawing/2014/main" id="{199B7628-F992-9025-CEB6-41A1EC7D84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17377" y="2690814"/>
            <a:ext cx="2514600" cy="173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1" name="Picture 11" descr="13_24f">
            <a:extLst>
              <a:ext uri="{FF2B5EF4-FFF2-40B4-BE49-F238E27FC236}">
                <a16:creationId xmlns:a16="http://schemas.microsoft.com/office/drawing/2014/main" id="{C69D1A1F-F3FD-64FB-82F2-A6BE9FEA7A3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74177" y="4654550"/>
            <a:ext cx="2590800"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12" descr="13_24g">
            <a:extLst>
              <a:ext uri="{FF2B5EF4-FFF2-40B4-BE49-F238E27FC236}">
                <a16:creationId xmlns:a16="http://schemas.microsoft.com/office/drawing/2014/main" id="{6CE46BB7-4768-E81E-5F84-5EE3AB34990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17377" y="4654550"/>
            <a:ext cx="2514600" cy="198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99321D7-6EE5-C006-A21A-7604E6DBCA6C}"/>
              </a:ext>
            </a:extLst>
          </p:cNvPr>
          <p:cNvSpPr>
            <a:spLocks noGrp="1"/>
          </p:cNvSpPr>
          <p:nvPr>
            <p:ph type="title"/>
          </p:nvPr>
        </p:nvSpPr>
        <p:spPr>
          <a:xfrm>
            <a:off x="1378287" y="258333"/>
            <a:ext cx="10178322" cy="1108790"/>
          </a:xfrm>
        </p:spPr>
        <p:txBody>
          <a:bodyPr/>
          <a:lstStyle/>
          <a:p>
            <a:r>
              <a:rPr lang="en-US" dirty="0"/>
              <a:t>ECG Paper</a:t>
            </a:r>
            <a:endParaRPr lang="ar-SA" dirty="0"/>
          </a:p>
        </p:txBody>
      </p:sp>
      <p:pic>
        <p:nvPicPr>
          <p:cNvPr id="9" name="عنصر نائب للمحتوى 8">
            <a:extLst>
              <a:ext uri="{FF2B5EF4-FFF2-40B4-BE49-F238E27FC236}">
                <a16:creationId xmlns:a16="http://schemas.microsoft.com/office/drawing/2014/main" id="{4352E62C-8951-E14E-86AE-4249723434F3}"/>
              </a:ext>
            </a:extLst>
          </p:cNvPr>
          <p:cNvPicPr>
            <a:picLocks noGrp="1" noChangeAspect="1"/>
          </p:cNvPicPr>
          <p:nvPr>
            <p:ph idx="1"/>
          </p:nvPr>
        </p:nvPicPr>
        <p:blipFill>
          <a:blip r:embed="rId2"/>
          <a:stretch>
            <a:fillRect/>
          </a:stretch>
        </p:blipFill>
        <p:spPr>
          <a:xfrm>
            <a:off x="818101" y="1367123"/>
            <a:ext cx="10738508" cy="5033676"/>
          </a:xfrm>
          <a:prstGeom prst="rect">
            <a:avLst/>
          </a:prstGeom>
        </p:spPr>
      </p:pic>
    </p:spTree>
    <p:extLst>
      <p:ext uri="{BB962C8B-B14F-4D97-AF65-F5344CB8AC3E}">
        <p14:creationId xmlns:p14="http://schemas.microsoft.com/office/powerpoint/2010/main" val="25433610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2CE2E5B-1B5C-6002-AD0C-3ECA62D77921}"/>
              </a:ext>
            </a:extLst>
          </p:cNvPr>
          <p:cNvSpPr>
            <a:spLocks noGrp="1"/>
          </p:cNvSpPr>
          <p:nvPr>
            <p:ph type="title"/>
          </p:nvPr>
        </p:nvSpPr>
        <p:spPr>
          <a:xfrm>
            <a:off x="1251678" y="790348"/>
            <a:ext cx="10178322" cy="1066587"/>
          </a:xfrm>
        </p:spPr>
        <p:txBody>
          <a:bodyPr/>
          <a:lstStyle/>
          <a:p>
            <a:r>
              <a:rPr lang="en-US" dirty="0"/>
              <a:t>ECG Paper</a:t>
            </a:r>
            <a:endParaRPr lang="ar-SA" dirty="0"/>
          </a:p>
        </p:txBody>
      </p:sp>
      <p:sp>
        <p:nvSpPr>
          <p:cNvPr id="3" name="عنصر نائب للمحتوى 2">
            <a:extLst>
              <a:ext uri="{FF2B5EF4-FFF2-40B4-BE49-F238E27FC236}">
                <a16:creationId xmlns:a16="http://schemas.microsoft.com/office/drawing/2014/main" id="{8295AD61-F0F7-B315-7E74-4FDB9C7C819A}"/>
              </a:ext>
            </a:extLst>
          </p:cNvPr>
          <p:cNvSpPr>
            <a:spLocks noGrp="1"/>
          </p:cNvSpPr>
          <p:nvPr>
            <p:ph idx="1"/>
          </p:nvPr>
        </p:nvSpPr>
        <p:spPr>
          <a:xfrm>
            <a:off x="1111001" y="1856935"/>
            <a:ext cx="10178322" cy="4712677"/>
          </a:xfrm>
        </p:spPr>
        <p:txBody>
          <a:bodyPr>
            <a:normAutofit fontScale="92500" lnSpcReduction="20000"/>
          </a:bodyPr>
          <a:lstStyle/>
          <a:p>
            <a:pPr marL="241300" indent="-228600" algn="l" rtl="0">
              <a:lnSpc>
                <a:spcPct val="100000"/>
              </a:lnSpc>
              <a:spcBef>
                <a:spcPts val="775"/>
              </a:spcBef>
              <a:buFont typeface="Arial MT"/>
              <a:buChar char="•"/>
              <a:tabLst>
                <a:tab pos="241300" algn="l"/>
              </a:tabLst>
            </a:pPr>
            <a:r>
              <a:rPr lang="en-US" sz="4400" dirty="0">
                <a:solidFill>
                  <a:schemeClr val="tx1"/>
                </a:solidFill>
                <a:latin typeface="Calibri"/>
                <a:cs typeface="Calibri"/>
              </a:rPr>
              <a:t>The</a:t>
            </a:r>
            <a:r>
              <a:rPr lang="en-US" sz="4400" spc="-105" dirty="0">
                <a:solidFill>
                  <a:schemeClr val="tx1"/>
                </a:solidFill>
                <a:latin typeface="Calibri"/>
                <a:cs typeface="Calibri"/>
              </a:rPr>
              <a:t> </a:t>
            </a:r>
            <a:r>
              <a:rPr lang="en-US" sz="4400" dirty="0">
                <a:solidFill>
                  <a:schemeClr val="tx1"/>
                </a:solidFill>
                <a:latin typeface="Calibri"/>
                <a:cs typeface="Calibri"/>
              </a:rPr>
              <a:t>ECG</a:t>
            </a:r>
            <a:r>
              <a:rPr lang="en-US" sz="4400" spc="-105" dirty="0">
                <a:solidFill>
                  <a:schemeClr val="tx1"/>
                </a:solidFill>
                <a:latin typeface="Calibri"/>
                <a:cs typeface="Calibri"/>
              </a:rPr>
              <a:t> </a:t>
            </a:r>
            <a:r>
              <a:rPr lang="en-US" sz="4400" dirty="0">
                <a:solidFill>
                  <a:schemeClr val="tx1"/>
                </a:solidFill>
                <a:latin typeface="Calibri"/>
                <a:cs typeface="Calibri"/>
              </a:rPr>
              <a:t>presents</a:t>
            </a:r>
            <a:r>
              <a:rPr lang="en-US" sz="4400" spc="-70" dirty="0">
                <a:solidFill>
                  <a:schemeClr val="tx1"/>
                </a:solidFill>
                <a:latin typeface="Calibri"/>
                <a:cs typeface="Calibri"/>
              </a:rPr>
              <a:t> </a:t>
            </a:r>
            <a:r>
              <a:rPr lang="en-US" sz="4400" dirty="0">
                <a:solidFill>
                  <a:schemeClr val="tx1"/>
                </a:solidFill>
                <a:latin typeface="Calibri"/>
                <a:cs typeface="Calibri"/>
              </a:rPr>
              <a:t>one</a:t>
            </a:r>
            <a:r>
              <a:rPr lang="en-US" sz="4400" spc="-100" dirty="0">
                <a:solidFill>
                  <a:schemeClr val="tx1"/>
                </a:solidFill>
                <a:latin typeface="Calibri"/>
                <a:cs typeface="Calibri"/>
              </a:rPr>
              <a:t> </a:t>
            </a:r>
            <a:r>
              <a:rPr lang="en-US" sz="4400" dirty="0">
                <a:solidFill>
                  <a:schemeClr val="tx1"/>
                </a:solidFill>
                <a:latin typeface="Calibri"/>
                <a:cs typeface="Calibri"/>
              </a:rPr>
              <a:t>diagram</a:t>
            </a:r>
            <a:r>
              <a:rPr lang="en-US" sz="4400" spc="-90" dirty="0">
                <a:solidFill>
                  <a:schemeClr val="tx1"/>
                </a:solidFill>
                <a:latin typeface="Calibri"/>
                <a:cs typeface="Calibri"/>
              </a:rPr>
              <a:t> </a:t>
            </a:r>
            <a:r>
              <a:rPr lang="en-US" sz="4400" dirty="0">
                <a:solidFill>
                  <a:schemeClr val="tx1"/>
                </a:solidFill>
                <a:latin typeface="Calibri"/>
                <a:cs typeface="Calibri"/>
              </a:rPr>
              <a:t>for</a:t>
            </a:r>
            <a:r>
              <a:rPr lang="en-US" sz="4400" spc="-105" dirty="0">
                <a:solidFill>
                  <a:schemeClr val="tx1"/>
                </a:solidFill>
                <a:latin typeface="Calibri"/>
                <a:cs typeface="Calibri"/>
              </a:rPr>
              <a:t> </a:t>
            </a:r>
            <a:r>
              <a:rPr lang="en-US" sz="4400" dirty="0">
                <a:solidFill>
                  <a:schemeClr val="tx1"/>
                </a:solidFill>
                <a:latin typeface="Calibri"/>
                <a:cs typeface="Calibri"/>
              </a:rPr>
              <a:t>each</a:t>
            </a:r>
            <a:r>
              <a:rPr lang="en-US" sz="4400" spc="-105" dirty="0">
                <a:solidFill>
                  <a:schemeClr val="tx1"/>
                </a:solidFill>
                <a:latin typeface="Calibri"/>
                <a:cs typeface="Calibri"/>
              </a:rPr>
              <a:t> </a:t>
            </a:r>
            <a:r>
              <a:rPr lang="en-US" sz="4400" spc="-10" dirty="0">
                <a:solidFill>
                  <a:schemeClr val="tx1"/>
                </a:solidFill>
                <a:latin typeface="Calibri"/>
                <a:cs typeface="Calibri"/>
              </a:rPr>
              <a:t>lead.</a:t>
            </a:r>
            <a:endParaRPr lang="en-US" sz="4400" dirty="0">
              <a:solidFill>
                <a:schemeClr val="tx1"/>
              </a:solidFill>
              <a:latin typeface="Calibri"/>
              <a:cs typeface="Calibri"/>
            </a:endParaRPr>
          </a:p>
          <a:p>
            <a:pPr marL="241300" indent="-228600" algn="l" rtl="0">
              <a:lnSpc>
                <a:spcPct val="100000"/>
              </a:lnSpc>
              <a:spcBef>
                <a:spcPts val="675"/>
              </a:spcBef>
              <a:buFont typeface="Arial MT"/>
              <a:buChar char="•"/>
              <a:tabLst>
                <a:tab pos="241300" algn="l"/>
              </a:tabLst>
            </a:pPr>
            <a:r>
              <a:rPr lang="en-US" sz="4400" spc="-25" dirty="0">
                <a:solidFill>
                  <a:srgbClr val="FF0000"/>
                </a:solidFill>
                <a:latin typeface="Calibri"/>
                <a:cs typeface="Calibri"/>
              </a:rPr>
              <a:t>Voltage</a:t>
            </a:r>
            <a:r>
              <a:rPr lang="en-US" sz="4400" spc="-80" dirty="0">
                <a:solidFill>
                  <a:schemeClr val="tx1"/>
                </a:solidFill>
                <a:latin typeface="Calibri"/>
                <a:cs typeface="Calibri"/>
              </a:rPr>
              <a:t> </a:t>
            </a:r>
            <a:r>
              <a:rPr lang="en-US" sz="4400" dirty="0">
                <a:solidFill>
                  <a:schemeClr val="tx1"/>
                </a:solidFill>
                <a:latin typeface="Calibri"/>
                <a:cs typeface="Calibri"/>
              </a:rPr>
              <a:t>is</a:t>
            </a:r>
            <a:r>
              <a:rPr lang="en-US" sz="4400" spc="-65" dirty="0">
                <a:solidFill>
                  <a:schemeClr val="tx1"/>
                </a:solidFill>
                <a:latin typeface="Calibri"/>
                <a:cs typeface="Calibri"/>
              </a:rPr>
              <a:t> </a:t>
            </a:r>
            <a:r>
              <a:rPr lang="en-US" sz="4400" spc="-10" dirty="0">
                <a:solidFill>
                  <a:schemeClr val="tx1"/>
                </a:solidFill>
                <a:latin typeface="Calibri"/>
                <a:cs typeface="Calibri"/>
              </a:rPr>
              <a:t>presented</a:t>
            </a:r>
            <a:r>
              <a:rPr lang="en-US" sz="4400" spc="-45" dirty="0">
                <a:solidFill>
                  <a:schemeClr val="tx1"/>
                </a:solidFill>
                <a:latin typeface="Calibri"/>
                <a:cs typeface="Calibri"/>
              </a:rPr>
              <a:t> </a:t>
            </a:r>
            <a:r>
              <a:rPr lang="en-US" sz="4400" dirty="0">
                <a:solidFill>
                  <a:schemeClr val="tx1"/>
                </a:solidFill>
                <a:latin typeface="Calibri"/>
                <a:cs typeface="Calibri"/>
              </a:rPr>
              <a:t>on</a:t>
            </a:r>
            <a:r>
              <a:rPr lang="en-US" sz="4400" spc="-60" dirty="0">
                <a:solidFill>
                  <a:schemeClr val="tx1"/>
                </a:solidFill>
                <a:latin typeface="Calibri"/>
                <a:cs typeface="Calibri"/>
              </a:rPr>
              <a:t> </a:t>
            </a:r>
            <a:r>
              <a:rPr lang="en-US" sz="4400" dirty="0">
                <a:solidFill>
                  <a:srgbClr val="00B050"/>
                </a:solidFill>
                <a:latin typeface="Calibri"/>
                <a:cs typeface="Calibri"/>
              </a:rPr>
              <a:t>the</a:t>
            </a:r>
            <a:r>
              <a:rPr lang="en-US" sz="4400" spc="-60" dirty="0">
                <a:solidFill>
                  <a:srgbClr val="00B050"/>
                </a:solidFill>
                <a:latin typeface="Calibri"/>
                <a:cs typeface="Calibri"/>
              </a:rPr>
              <a:t> </a:t>
            </a:r>
            <a:r>
              <a:rPr lang="en-US" sz="4400" dirty="0">
                <a:solidFill>
                  <a:srgbClr val="00B050"/>
                </a:solidFill>
                <a:latin typeface="Calibri"/>
                <a:cs typeface="Calibri"/>
              </a:rPr>
              <a:t>vertical</a:t>
            </a:r>
            <a:r>
              <a:rPr lang="en-US" sz="4400" spc="-65" dirty="0">
                <a:solidFill>
                  <a:srgbClr val="00B050"/>
                </a:solidFill>
                <a:latin typeface="Calibri"/>
                <a:cs typeface="Calibri"/>
              </a:rPr>
              <a:t> </a:t>
            </a:r>
            <a:r>
              <a:rPr lang="en-US" sz="4400" dirty="0">
                <a:solidFill>
                  <a:srgbClr val="00B050"/>
                </a:solidFill>
                <a:latin typeface="Calibri"/>
                <a:cs typeface="Calibri"/>
              </a:rPr>
              <a:t>(Y)</a:t>
            </a:r>
            <a:r>
              <a:rPr lang="en-US" sz="4400" spc="-65" dirty="0">
                <a:solidFill>
                  <a:srgbClr val="00B050"/>
                </a:solidFill>
                <a:latin typeface="Calibri"/>
                <a:cs typeface="Calibri"/>
              </a:rPr>
              <a:t> </a:t>
            </a:r>
            <a:r>
              <a:rPr lang="en-US" sz="4400" dirty="0">
                <a:solidFill>
                  <a:srgbClr val="00B050"/>
                </a:solidFill>
                <a:latin typeface="Calibri"/>
                <a:cs typeface="Calibri"/>
              </a:rPr>
              <a:t>axis</a:t>
            </a:r>
            <a:r>
              <a:rPr lang="en-US" sz="4400" spc="-65" dirty="0">
                <a:solidFill>
                  <a:srgbClr val="00B050"/>
                </a:solidFill>
                <a:latin typeface="Calibri"/>
                <a:cs typeface="Calibri"/>
              </a:rPr>
              <a:t> </a:t>
            </a:r>
            <a:r>
              <a:rPr lang="en-US" sz="4400" dirty="0">
                <a:solidFill>
                  <a:schemeClr val="tx1"/>
                </a:solidFill>
                <a:latin typeface="Calibri"/>
                <a:cs typeface="Calibri"/>
              </a:rPr>
              <a:t>and</a:t>
            </a:r>
            <a:r>
              <a:rPr lang="en-US" sz="4400" spc="-60" dirty="0">
                <a:solidFill>
                  <a:schemeClr val="tx1"/>
                </a:solidFill>
                <a:latin typeface="Calibri"/>
                <a:cs typeface="Calibri"/>
              </a:rPr>
              <a:t> </a:t>
            </a:r>
            <a:r>
              <a:rPr lang="en-US" sz="4400" spc="-25" dirty="0">
                <a:solidFill>
                  <a:srgbClr val="FF0000"/>
                </a:solidFill>
                <a:latin typeface="Calibri"/>
                <a:cs typeface="Calibri"/>
              </a:rPr>
              <a:t>Time</a:t>
            </a:r>
            <a:r>
              <a:rPr lang="en-US" sz="4400" spc="-60" dirty="0">
                <a:solidFill>
                  <a:schemeClr val="tx1"/>
                </a:solidFill>
                <a:latin typeface="Calibri"/>
                <a:cs typeface="Calibri"/>
              </a:rPr>
              <a:t> </a:t>
            </a:r>
            <a:r>
              <a:rPr lang="en-US" sz="4400" dirty="0">
                <a:solidFill>
                  <a:schemeClr val="tx1"/>
                </a:solidFill>
                <a:latin typeface="Calibri"/>
                <a:cs typeface="Calibri"/>
              </a:rPr>
              <a:t>on</a:t>
            </a:r>
            <a:r>
              <a:rPr lang="en-US" sz="4400" spc="-55" dirty="0">
                <a:solidFill>
                  <a:schemeClr val="tx1"/>
                </a:solidFill>
                <a:latin typeface="Calibri"/>
                <a:cs typeface="Calibri"/>
              </a:rPr>
              <a:t> </a:t>
            </a:r>
            <a:r>
              <a:rPr lang="en-US" sz="4400" dirty="0">
                <a:solidFill>
                  <a:srgbClr val="00B050"/>
                </a:solidFill>
                <a:latin typeface="Calibri"/>
                <a:cs typeface="Calibri"/>
              </a:rPr>
              <a:t>the horizontal (X) axis </a:t>
            </a:r>
            <a:r>
              <a:rPr lang="en-US" sz="4400" dirty="0">
                <a:solidFill>
                  <a:schemeClr val="tx1"/>
                </a:solidFill>
                <a:latin typeface="Calibri"/>
                <a:cs typeface="Calibri"/>
              </a:rPr>
              <a:t>of</a:t>
            </a:r>
            <a:r>
              <a:rPr lang="en-US" sz="4400" spc="-50" dirty="0">
                <a:solidFill>
                  <a:schemeClr val="tx1"/>
                </a:solidFill>
                <a:latin typeface="Calibri"/>
                <a:cs typeface="Calibri"/>
              </a:rPr>
              <a:t> </a:t>
            </a:r>
            <a:r>
              <a:rPr lang="en-US" sz="4400" dirty="0">
                <a:solidFill>
                  <a:schemeClr val="tx1"/>
                </a:solidFill>
                <a:latin typeface="Calibri"/>
                <a:cs typeface="Calibri"/>
              </a:rPr>
              <a:t>the</a:t>
            </a:r>
            <a:r>
              <a:rPr lang="en-US" sz="4400" spc="-30" dirty="0">
                <a:solidFill>
                  <a:schemeClr val="tx1"/>
                </a:solidFill>
                <a:latin typeface="Calibri"/>
                <a:cs typeface="Calibri"/>
              </a:rPr>
              <a:t> </a:t>
            </a:r>
            <a:r>
              <a:rPr lang="en-US" sz="4400" spc="-10" dirty="0">
                <a:solidFill>
                  <a:schemeClr val="tx1"/>
                </a:solidFill>
                <a:latin typeface="Calibri"/>
                <a:cs typeface="Calibri"/>
              </a:rPr>
              <a:t>diagram.</a:t>
            </a:r>
            <a:endParaRPr lang="en-US" sz="4400" dirty="0">
              <a:solidFill>
                <a:schemeClr val="tx1"/>
              </a:solidFill>
              <a:latin typeface="Calibri"/>
              <a:cs typeface="Calibri"/>
            </a:endParaRPr>
          </a:p>
          <a:p>
            <a:pPr marL="241300" marR="262890" indent="-228600" algn="l" rtl="0">
              <a:lnSpc>
                <a:spcPct val="100000"/>
              </a:lnSpc>
              <a:spcBef>
                <a:spcPts val="1035"/>
              </a:spcBef>
              <a:buFont typeface="Arial MT"/>
              <a:buChar char="•"/>
              <a:tabLst>
                <a:tab pos="241300" algn="l"/>
              </a:tabLst>
            </a:pPr>
            <a:r>
              <a:rPr lang="en-US" sz="4400" dirty="0">
                <a:solidFill>
                  <a:schemeClr val="tx1"/>
                </a:solidFill>
                <a:latin typeface="Calibri"/>
                <a:cs typeface="Calibri"/>
              </a:rPr>
              <a:t>The</a:t>
            </a:r>
            <a:r>
              <a:rPr lang="en-US" sz="4400" spc="-90" dirty="0">
                <a:solidFill>
                  <a:schemeClr val="tx1"/>
                </a:solidFill>
                <a:latin typeface="Calibri"/>
                <a:cs typeface="Calibri"/>
              </a:rPr>
              <a:t> </a:t>
            </a:r>
            <a:r>
              <a:rPr lang="en-US" sz="4400" dirty="0">
                <a:solidFill>
                  <a:schemeClr val="tx1"/>
                </a:solidFill>
                <a:latin typeface="Calibri"/>
                <a:cs typeface="Calibri"/>
              </a:rPr>
              <a:t>ECG</a:t>
            </a:r>
            <a:r>
              <a:rPr lang="en-US" sz="4400" spc="-90" dirty="0">
                <a:solidFill>
                  <a:schemeClr val="tx1"/>
                </a:solidFill>
                <a:latin typeface="Calibri"/>
                <a:cs typeface="Calibri"/>
              </a:rPr>
              <a:t> </a:t>
            </a:r>
            <a:r>
              <a:rPr lang="en-US" sz="4400" dirty="0">
                <a:solidFill>
                  <a:schemeClr val="tx1"/>
                </a:solidFill>
                <a:latin typeface="Calibri"/>
                <a:cs typeface="Calibri"/>
              </a:rPr>
              <a:t>paper</a:t>
            </a:r>
            <a:r>
              <a:rPr lang="en-US" sz="4400" spc="-90" dirty="0">
                <a:solidFill>
                  <a:schemeClr val="tx1"/>
                </a:solidFill>
                <a:latin typeface="Calibri"/>
                <a:cs typeface="Calibri"/>
              </a:rPr>
              <a:t> </a:t>
            </a:r>
            <a:r>
              <a:rPr lang="en-US" sz="4400" dirty="0">
                <a:solidFill>
                  <a:schemeClr val="tx1"/>
                </a:solidFill>
                <a:latin typeface="Calibri"/>
                <a:cs typeface="Calibri"/>
              </a:rPr>
              <a:t>has</a:t>
            </a:r>
            <a:r>
              <a:rPr lang="en-US" sz="4400" spc="-85" dirty="0">
                <a:solidFill>
                  <a:schemeClr val="tx1"/>
                </a:solidFill>
                <a:latin typeface="Calibri"/>
                <a:cs typeface="Calibri"/>
              </a:rPr>
              <a:t> </a:t>
            </a:r>
            <a:r>
              <a:rPr lang="en-US" sz="4400" dirty="0">
                <a:solidFill>
                  <a:schemeClr val="tx1"/>
                </a:solidFill>
                <a:latin typeface="Calibri"/>
                <a:cs typeface="Calibri"/>
              </a:rPr>
              <a:t>small</a:t>
            </a:r>
            <a:r>
              <a:rPr lang="en-US" sz="4400" spc="-90" dirty="0">
                <a:solidFill>
                  <a:schemeClr val="tx1"/>
                </a:solidFill>
                <a:latin typeface="Calibri"/>
                <a:cs typeface="Calibri"/>
              </a:rPr>
              <a:t> </a:t>
            </a:r>
            <a:r>
              <a:rPr lang="en-US" sz="4400" spc="-10" dirty="0">
                <a:solidFill>
                  <a:schemeClr val="tx1"/>
                </a:solidFill>
                <a:latin typeface="Calibri"/>
                <a:cs typeface="Calibri"/>
              </a:rPr>
              <a:t>boxes</a:t>
            </a:r>
            <a:r>
              <a:rPr lang="en-US" sz="4400" spc="-75" dirty="0">
                <a:solidFill>
                  <a:schemeClr val="tx1"/>
                </a:solidFill>
                <a:latin typeface="Calibri"/>
                <a:cs typeface="Calibri"/>
              </a:rPr>
              <a:t> </a:t>
            </a:r>
            <a:r>
              <a:rPr lang="en-US" sz="4400" dirty="0">
                <a:solidFill>
                  <a:schemeClr val="tx1"/>
                </a:solidFill>
                <a:latin typeface="Calibri"/>
                <a:cs typeface="Calibri"/>
              </a:rPr>
              <a:t>(thin</a:t>
            </a:r>
            <a:r>
              <a:rPr lang="en-US" sz="4400" spc="-75" dirty="0">
                <a:solidFill>
                  <a:schemeClr val="tx1"/>
                </a:solidFill>
                <a:latin typeface="Calibri"/>
                <a:cs typeface="Calibri"/>
              </a:rPr>
              <a:t> </a:t>
            </a:r>
            <a:r>
              <a:rPr lang="en-US" sz="4400" dirty="0">
                <a:solidFill>
                  <a:schemeClr val="tx1"/>
                </a:solidFill>
                <a:latin typeface="Calibri"/>
                <a:cs typeface="Calibri"/>
              </a:rPr>
              <a:t>lines)</a:t>
            </a:r>
            <a:r>
              <a:rPr lang="en-US" sz="4400" spc="-75" dirty="0">
                <a:solidFill>
                  <a:schemeClr val="tx1"/>
                </a:solidFill>
                <a:latin typeface="Calibri"/>
                <a:cs typeface="Calibri"/>
              </a:rPr>
              <a:t> </a:t>
            </a:r>
            <a:r>
              <a:rPr lang="en-US" sz="4400" dirty="0">
                <a:solidFill>
                  <a:schemeClr val="tx1"/>
                </a:solidFill>
                <a:latin typeface="Calibri"/>
                <a:cs typeface="Calibri"/>
              </a:rPr>
              <a:t>and</a:t>
            </a:r>
            <a:r>
              <a:rPr lang="en-US" sz="4400" spc="-75" dirty="0">
                <a:solidFill>
                  <a:schemeClr val="tx1"/>
                </a:solidFill>
                <a:latin typeface="Calibri"/>
                <a:cs typeface="Calibri"/>
              </a:rPr>
              <a:t> </a:t>
            </a:r>
            <a:r>
              <a:rPr lang="en-US" sz="4400" dirty="0">
                <a:solidFill>
                  <a:schemeClr val="tx1"/>
                </a:solidFill>
                <a:latin typeface="Calibri"/>
                <a:cs typeface="Calibri"/>
              </a:rPr>
              <a:t>large</a:t>
            </a:r>
            <a:r>
              <a:rPr lang="en-US" sz="4400" spc="-105" dirty="0">
                <a:solidFill>
                  <a:schemeClr val="tx1"/>
                </a:solidFill>
                <a:latin typeface="Calibri"/>
                <a:cs typeface="Calibri"/>
              </a:rPr>
              <a:t> </a:t>
            </a:r>
            <a:r>
              <a:rPr lang="en-US" sz="4400" spc="-20" dirty="0">
                <a:solidFill>
                  <a:schemeClr val="tx1"/>
                </a:solidFill>
                <a:latin typeface="Calibri"/>
                <a:cs typeface="Calibri"/>
              </a:rPr>
              <a:t>boxes</a:t>
            </a:r>
            <a:r>
              <a:rPr lang="en-US" sz="4400" spc="-85" dirty="0">
                <a:solidFill>
                  <a:schemeClr val="tx1"/>
                </a:solidFill>
                <a:latin typeface="Calibri"/>
                <a:cs typeface="Calibri"/>
              </a:rPr>
              <a:t> </a:t>
            </a:r>
            <a:r>
              <a:rPr lang="en-US" sz="4400" spc="-10" dirty="0">
                <a:solidFill>
                  <a:schemeClr val="tx1"/>
                </a:solidFill>
                <a:latin typeface="Calibri"/>
                <a:cs typeface="Calibri"/>
              </a:rPr>
              <a:t>(heavy </a:t>
            </a:r>
            <a:r>
              <a:rPr lang="en-US" sz="4400" dirty="0">
                <a:solidFill>
                  <a:schemeClr val="tx1"/>
                </a:solidFill>
                <a:latin typeface="Calibri"/>
                <a:cs typeface="Calibri"/>
              </a:rPr>
              <a:t>lines).</a:t>
            </a:r>
            <a:r>
              <a:rPr lang="en-US" sz="4400" spc="-50" dirty="0">
                <a:solidFill>
                  <a:schemeClr val="tx1"/>
                </a:solidFill>
                <a:latin typeface="Calibri"/>
                <a:cs typeface="Calibri"/>
              </a:rPr>
              <a:t> </a:t>
            </a:r>
          </a:p>
          <a:p>
            <a:pPr marL="241300" marR="262890" indent="-228600" algn="l" rtl="0">
              <a:lnSpc>
                <a:spcPct val="100000"/>
              </a:lnSpc>
              <a:spcBef>
                <a:spcPts val="1035"/>
              </a:spcBef>
              <a:buFont typeface="Arial MT"/>
              <a:buChar char="•"/>
              <a:tabLst>
                <a:tab pos="241300" algn="l"/>
              </a:tabLst>
            </a:pPr>
            <a:r>
              <a:rPr lang="en-US" sz="4400" dirty="0">
                <a:solidFill>
                  <a:schemeClr val="tx1"/>
                </a:solidFill>
                <a:latin typeface="Calibri"/>
                <a:cs typeface="Calibri"/>
              </a:rPr>
              <a:t>Small</a:t>
            </a:r>
            <a:r>
              <a:rPr lang="en-US" sz="4400" spc="-85" dirty="0">
                <a:solidFill>
                  <a:schemeClr val="tx1"/>
                </a:solidFill>
                <a:latin typeface="Calibri"/>
                <a:cs typeface="Calibri"/>
              </a:rPr>
              <a:t> </a:t>
            </a:r>
            <a:r>
              <a:rPr lang="en-US" sz="4400" spc="-10" dirty="0">
                <a:solidFill>
                  <a:schemeClr val="tx1"/>
                </a:solidFill>
                <a:latin typeface="Calibri"/>
                <a:cs typeface="Calibri"/>
              </a:rPr>
              <a:t>boxes</a:t>
            </a:r>
            <a:r>
              <a:rPr lang="en-US" sz="4400" spc="-55" dirty="0">
                <a:solidFill>
                  <a:schemeClr val="tx1"/>
                </a:solidFill>
                <a:latin typeface="Calibri"/>
                <a:cs typeface="Calibri"/>
              </a:rPr>
              <a:t> </a:t>
            </a:r>
            <a:r>
              <a:rPr lang="en-US" sz="4400" dirty="0">
                <a:solidFill>
                  <a:schemeClr val="tx1"/>
                </a:solidFill>
                <a:latin typeface="Calibri"/>
                <a:cs typeface="Calibri"/>
              </a:rPr>
              <a:t>are</a:t>
            </a:r>
            <a:r>
              <a:rPr lang="en-US" sz="4400" spc="-75" dirty="0">
                <a:solidFill>
                  <a:schemeClr val="tx1"/>
                </a:solidFill>
                <a:latin typeface="Calibri"/>
                <a:cs typeface="Calibri"/>
              </a:rPr>
              <a:t> </a:t>
            </a:r>
            <a:r>
              <a:rPr lang="en-US" sz="4400" dirty="0">
                <a:solidFill>
                  <a:schemeClr val="tx1"/>
                </a:solidFill>
                <a:latin typeface="Calibri"/>
                <a:cs typeface="Calibri"/>
              </a:rPr>
              <a:t>squares</a:t>
            </a:r>
            <a:r>
              <a:rPr lang="en-US" sz="4400" spc="-40" dirty="0">
                <a:solidFill>
                  <a:schemeClr val="tx1"/>
                </a:solidFill>
                <a:latin typeface="Calibri"/>
                <a:cs typeface="Calibri"/>
              </a:rPr>
              <a:t> </a:t>
            </a:r>
            <a:r>
              <a:rPr lang="en-US" sz="4400" dirty="0">
                <a:solidFill>
                  <a:schemeClr val="tx1"/>
                </a:solidFill>
                <a:latin typeface="Calibri"/>
                <a:cs typeface="Calibri"/>
              </a:rPr>
              <a:t>of</a:t>
            </a:r>
            <a:r>
              <a:rPr lang="en-US" sz="4400" spc="-85" dirty="0">
                <a:solidFill>
                  <a:schemeClr val="tx1"/>
                </a:solidFill>
                <a:latin typeface="Calibri"/>
                <a:cs typeface="Calibri"/>
              </a:rPr>
              <a:t> </a:t>
            </a:r>
            <a:r>
              <a:rPr lang="en-US" sz="4400" dirty="0">
                <a:solidFill>
                  <a:schemeClr val="tx1"/>
                </a:solidFill>
                <a:latin typeface="Calibri"/>
                <a:cs typeface="Calibri"/>
              </a:rPr>
              <a:t>1</a:t>
            </a:r>
            <a:r>
              <a:rPr lang="en-US" sz="4400" spc="-60" dirty="0">
                <a:solidFill>
                  <a:schemeClr val="tx1"/>
                </a:solidFill>
                <a:latin typeface="Calibri"/>
                <a:cs typeface="Calibri"/>
              </a:rPr>
              <a:t> </a:t>
            </a:r>
            <a:r>
              <a:rPr lang="en-US" sz="4400" dirty="0">
                <a:solidFill>
                  <a:schemeClr val="tx1"/>
                </a:solidFill>
                <a:latin typeface="Calibri"/>
                <a:cs typeface="Calibri"/>
              </a:rPr>
              <a:t>mm²</a:t>
            </a:r>
            <a:r>
              <a:rPr lang="en-US" sz="4400" spc="-65" dirty="0">
                <a:solidFill>
                  <a:schemeClr val="tx1"/>
                </a:solidFill>
                <a:latin typeface="Calibri"/>
                <a:cs typeface="Calibri"/>
              </a:rPr>
              <a:t> </a:t>
            </a:r>
            <a:r>
              <a:rPr lang="en-US" sz="4400" dirty="0">
                <a:solidFill>
                  <a:schemeClr val="tx1"/>
                </a:solidFill>
                <a:latin typeface="Calibri"/>
                <a:cs typeface="Calibri"/>
              </a:rPr>
              <a:t>and</a:t>
            </a:r>
            <a:r>
              <a:rPr lang="en-US" sz="4400" spc="-70" dirty="0">
                <a:solidFill>
                  <a:schemeClr val="tx1"/>
                </a:solidFill>
                <a:latin typeface="Calibri"/>
                <a:cs typeface="Calibri"/>
              </a:rPr>
              <a:t> </a:t>
            </a:r>
            <a:r>
              <a:rPr lang="en-US" sz="4400" dirty="0">
                <a:solidFill>
                  <a:schemeClr val="tx1"/>
                </a:solidFill>
                <a:latin typeface="Calibri"/>
                <a:cs typeface="Calibri"/>
              </a:rPr>
              <a:t>there</a:t>
            </a:r>
            <a:r>
              <a:rPr lang="en-US" sz="4400" spc="-60" dirty="0">
                <a:solidFill>
                  <a:schemeClr val="tx1"/>
                </a:solidFill>
                <a:latin typeface="Calibri"/>
                <a:cs typeface="Calibri"/>
              </a:rPr>
              <a:t> </a:t>
            </a:r>
            <a:r>
              <a:rPr lang="en-US" sz="4400" dirty="0">
                <a:solidFill>
                  <a:schemeClr val="tx1"/>
                </a:solidFill>
                <a:latin typeface="Calibri"/>
                <a:cs typeface="Calibri"/>
              </a:rPr>
              <a:t>are</a:t>
            </a:r>
            <a:r>
              <a:rPr lang="en-US" sz="4400" spc="-80" dirty="0">
                <a:solidFill>
                  <a:schemeClr val="tx1"/>
                </a:solidFill>
                <a:latin typeface="Calibri"/>
                <a:cs typeface="Calibri"/>
              </a:rPr>
              <a:t> </a:t>
            </a:r>
            <a:r>
              <a:rPr lang="en-US" sz="4400" dirty="0">
                <a:solidFill>
                  <a:schemeClr val="tx1"/>
                </a:solidFill>
                <a:latin typeface="Calibri"/>
                <a:cs typeface="Calibri"/>
              </a:rPr>
              <a:t>5</a:t>
            </a:r>
            <a:r>
              <a:rPr lang="en-US" sz="4400" spc="-65" dirty="0">
                <a:solidFill>
                  <a:schemeClr val="tx1"/>
                </a:solidFill>
                <a:latin typeface="Calibri"/>
                <a:cs typeface="Calibri"/>
              </a:rPr>
              <a:t> </a:t>
            </a:r>
            <a:r>
              <a:rPr lang="en-US" sz="4400" dirty="0">
                <a:solidFill>
                  <a:schemeClr val="tx1"/>
                </a:solidFill>
                <a:latin typeface="Calibri"/>
                <a:cs typeface="Calibri"/>
              </a:rPr>
              <a:t>small</a:t>
            </a:r>
            <a:r>
              <a:rPr lang="en-US" sz="4400" spc="-70" dirty="0">
                <a:solidFill>
                  <a:schemeClr val="tx1"/>
                </a:solidFill>
                <a:latin typeface="Calibri"/>
                <a:cs typeface="Calibri"/>
              </a:rPr>
              <a:t> </a:t>
            </a:r>
            <a:r>
              <a:rPr lang="en-US" sz="4400" spc="-10" dirty="0">
                <a:solidFill>
                  <a:schemeClr val="tx1"/>
                </a:solidFill>
                <a:latin typeface="Calibri"/>
                <a:cs typeface="Calibri"/>
              </a:rPr>
              <a:t>boxes </a:t>
            </a:r>
            <a:r>
              <a:rPr lang="en-US" sz="4400" dirty="0">
                <a:solidFill>
                  <a:schemeClr val="tx1"/>
                </a:solidFill>
                <a:latin typeface="Calibri"/>
                <a:cs typeface="Calibri"/>
              </a:rPr>
              <a:t>inside</a:t>
            </a:r>
            <a:r>
              <a:rPr lang="en-US" sz="4400" spc="-70" dirty="0">
                <a:solidFill>
                  <a:schemeClr val="tx1"/>
                </a:solidFill>
                <a:latin typeface="Calibri"/>
                <a:cs typeface="Calibri"/>
              </a:rPr>
              <a:t> </a:t>
            </a:r>
            <a:r>
              <a:rPr lang="en-US" sz="4400" dirty="0">
                <a:solidFill>
                  <a:schemeClr val="tx1"/>
                </a:solidFill>
                <a:latin typeface="Calibri"/>
                <a:cs typeface="Calibri"/>
              </a:rPr>
              <a:t>each</a:t>
            </a:r>
            <a:r>
              <a:rPr lang="en-US" sz="4400" spc="-75" dirty="0">
                <a:solidFill>
                  <a:schemeClr val="tx1"/>
                </a:solidFill>
                <a:latin typeface="Calibri"/>
                <a:cs typeface="Calibri"/>
              </a:rPr>
              <a:t> </a:t>
            </a:r>
            <a:r>
              <a:rPr lang="en-US" sz="4400" dirty="0">
                <a:solidFill>
                  <a:schemeClr val="tx1"/>
                </a:solidFill>
                <a:latin typeface="Calibri"/>
                <a:cs typeface="Calibri"/>
              </a:rPr>
              <a:t>large</a:t>
            </a:r>
            <a:r>
              <a:rPr lang="en-US" sz="4400" spc="-114" dirty="0">
                <a:solidFill>
                  <a:schemeClr val="tx1"/>
                </a:solidFill>
                <a:latin typeface="Calibri"/>
                <a:cs typeface="Calibri"/>
              </a:rPr>
              <a:t> </a:t>
            </a:r>
            <a:r>
              <a:rPr lang="en-US" sz="4400" spc="-25" dirty="0">
                <a:solidFill>
                  <a:schemeClr val="tx1"/>
                </a:solidFill>
                <a:latin typeface="Calibri"/>
                <a:cs typeface="Calibri"/>
              </a:rPr>
              <a:t>box.</a:t>
            </a:r>
            <a:endParaRPr lang="en-US" sz="4400" dirty="0">
              <a:solidFill>
                <a:schemeClr val="tx1"/>
              </a:solidFill>
              <a:latin typeface="Calibri"/>
              <a:cs typeface="Calibri"/>
            </a:endParaRPr>
          </a:p>
          <a:p>
            <a:pPr algn="l" rtl="0"/>
            <a:endParaRPr lang="ar-SA" sz="3200" dirty="0">
              <a:solidFill>
                <a:schemeClr val="tx1"/>
              </a:solidFill>
            </a:endParaRPr>
          </a:p>
        </p:txBody>
      </p:sp>
    </p:spTree>
    <p:extLst>
      <p:ext uri="{BB962C8B-B14F-4D97-AF65-F5344CB8AC3E}">
        <p14:creationId xmlns:p14="http://schemas.microsoft.com/office/powerpoint/2010/main" val="20609864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A973A06-8350-C91D-0123-E77B3BA929EF}"/>
              </a:ext>
            </a:extLst>
          </p:cNvPr>
          <p:cNvSpPr>
            <a:spLocks noGrp="1"/>
          </p:cNvSpPr>
          <p:nvPr>
            <p:ph type="title"/>
          </p:nvPr>
        </p:nvSpPr>
        <p:spPr>
          <a:xfrm>
            <a:off x="1223543" y="507722"/>
            <a:ext cx="10178322" cy="1010317"/>
          </a:xfrm>
        </p:spPr>
        <p:txBody>
          <a:bodyPr/>
          <a:lstStyle/>
          <a:p>
            <a:r>
              <a:rPr lang="en-US" dirty="0"/>
              <a:t>ECG Paper</a:t>
            </a:r>
            <a:endParaRPr lang="ar-SA" dirty="0"/>
          </a:p>
        </p:txBody>
      </p:sp>
      <p:sp>
        <p:nvSpPr>
          <p:cNvPr id="3" name="عنصر نائب للمحتوى 2">
            <a:extLst>
              <a:ext uri="{FF2B5EF4-FFF2-40B4-BE49-F238E27FC236}">
                <a16:creationId xmlns:a16="http://schemas.microsoft.com/office/drawing/2014/main" id="{2144A9FA-9474-07FF-79F9-ECF6B099395E}"/>
              </a:ext>
            </a:extLst>
          </p:cNvPr>
          <p:cNvSpPr>
            <a:spLocks noGrp="1"/>
          </p:cNvSpPr>
          <p:nvPr>
            <p:ph idx="1"/>
          </p:nvPr>
        </p:nvSpPr>
        <p:spPr>
          <a:xfrm>
            <a:off x="933940" y="1195754"/>
            <a:ext cx="4355512" cy="5662246"/>
          </a:xfrm>
        </p:spPr>
        <p:txBody>
          <a:bodyPr>
            <a:normAutofit/>
          </a:bodyPr>
          <a:lstStyle/>
          <a:p>
            <a:pPr marL="0" indent="0" algn="l" rtl="0">
              <a:buNone/>
            </a:pPr>
            <a:r>
              <a:rPr lang="en-US" sz="2400" b="1" dirty="0">
                <a:solidFill>
                  <a:srgbClr val="FF0000"/>
                </a:solidFill>
                <a:latin typeface="Andalus" panose="02020603050405020304" pitchFamily="18" charset="-78"/>
                <a:cs typeface="Andalus" panose="02020603050405020304" pitchFamily="18" charset="-78"/>
              </a:rPr>
              <a:t>ECG Paper Calibration:</a:t>
            </a:r>
          </a:p>
          <a:p>
            <a:pPr algn="l" rtl="0"/>
            <a:r>
              <a:rPr lang="en-US" sz="2400" dirty="0">
                <a:solidFill>
                  <a:schemeClr val="tx1"/>
                </a:solidFill>
                <a:latin typeface="Andalus" panose="02020603050405020304" pitchFamily="18" charset="-78"/>
                <a:cs typeface="Andalus" panose="02020603050405020304" pitchFamily="18" charset="-78"/>
              </a:rPr>
              <a:t>Standard calibration: </a:t>
            </a:r>
            <a:r>
              <a:rPr lang="en-US" sz="2400" b="1" dirty="0">
                <a:solidFill>
                  <a:srgbClr val="00B050"/>
                </a:solidFill>
                <a:latin typeface="Andalus" panose="02020603050405020304" pitchFamily="18" charset="-78"/>
                <a:cs typeface="Andalus" panose="02020603050405020304" pitchFamily="18" charset="-78"/>
              </a:rPr>
              <a:t>10 mm ( </a:t>
            </a:r>
            <a:r>
              <a:rPr lang="en-US" sz="2400" b="1" dirty="0">
                <a:solidFill>
                  <a:srgbClr val="00B050"/>
                </a:solidFill>
                <a:cs typeface="Andalus" panose="02020603050405020304" pitchFamily="18" charset="-78"/>
              </a:rPr>
              <a:t>= </a:t>
            </a:r>
            <a:r>
              <a:rPr lang="en-US" sz="2400" b="1" dirty="0">
                <a:solidFill>
                  <a:srgbClr val="00B050"/>
                </a:solidFill>
                <a:latin typeface="Andalus" panose="02020603050405020304" pitchFamily="18" charset="-78"/>
                <a:cs typeface="Andalus" panose="02020603050405020304" pitchFamily="18" charset="-78"/>
              </a:rPr>
              <a:t>2 large boxes </a:t>
            </a:r>
            <a:r>
              <a:rPr lang="en-US" sz="2400" b="1" dirty="0">
                <a:solidFill>
                  <a:srgbClr val="00B050"/>
                </a:solidFill>
                <a:cs typeface="Andalus" panose="02020603050405020304" pitchFamily="18" charset="-78"/>
              </a:rPr>
              <a:t>=</a:t>
            </a:r>
            <a:r>
              <a:rPr lang="en-US" sz="2400" b="1" dirty="0">
                <a:solidFill>
                  <a:srgbClr val="00B050"/>
                </a:solidFill>
                <a:latin typeface="Andalus" panose="02020603050405020304" pitchFamily="18" charset="-78"/>
                <a:cs typeface="Andalus" panose="02020603050405020304" pitchFamily="18" charset="-78"/>
              </a:rPr>
              <a:t> 10 small boxes)</a:t>
            </a:r>
            <a:r>
              <a:rPr lang="en-US" sz="2400" dirty="0">
                <a:solidFill>
                  <a:schemeClr val="tx1"/>
                </a:solidFill>
                <a:latin typeface="Andalus" panose="02020603050405020304" pitchFamily="18" charset="-78"/>
                <a:cs typeface="Andalus" panose="02020603050405020304" pitchFamily="18" charset="-78"/>
              </a:rPr>
              <a:t> on the vertical axis corresponds to    </a:t>
            </a:r>
            <a:r>
              <a:rPr lang="en-US" sz="2400" b="1" dirty="0">
                <a:solidFill>
                  <a:srgbClr val="C00000"/>
                </a:solidFill>
                <a:latin typeface="Andalus" panose="02020603050405020304" pitchFamily="18" charset="-78"/>
                <a:cs typeface="Andalus" panose="02020603050405020304" pitchFamily="18" charset="-78"/>
              </a:rPr>
              <a:t>1 mV</a:t>
            </a:r>
            <a:r>
              <a:rPr lang="en-US" sz="2400" dirty="0">
                <a:solidFill>
                  <a:schemeClr val="tx1"/>
                </a:solidFill>
                <a:latin typeface="Andalus" panose="02020603050405020304" pitchFamily="18" charset="-78"/>
                <a:cs typeface="Andalus" panose="02020603050405020304" pitchFamily="18" charset="-78"/>
              </a:rPr>
              <a:t>. </a:t>
            </a:r>
          </a:p>
          <a:p>
            <a:pPr algn="l" rtl="0"/>
            <a:r>
              <a:rPr lang="en-US" sz="2400" dirty="0">
                <a:solidFill>
                  <a:schemeClr val="tx1"/>
                </a:solidFill>
                <a:latin typeface="Andalus" panose="02020603050405020304" pitchFamily="18" charset="-78"/>
                <a:cs typeface="Andalus" panose="02020603050405020304" pitchFamily="18" charset="-78"/>
              </a:rPr>
              <a:t>Thus, 1 mm = 1 small box corresponds to 0.1 mV.</a:t>
            </a:r>
          </a:p>
          <a:p>
            <a:pPr marL="0" indent="0" algn="l" rtl="0">
              <a:buNone/>
            </a:pPr>
            <a:endParaRPr lang="en-US" sz="2200" dirty="0">
              <a:solidFill>
                <a:schemeClr val="tx1"/>
              </a:solidFill>
              <a:latin typeface="Andalus" panose="02020603050405020304" pitchFamily="18" charset="-78"/>
              <a:cs typeface="Andalus" panose="02020603050405020304" pitchFamily="18" charset="-78"/>
            </a:endParaRPr>
          </a:p>
          <a:p>
            <a:pPr algn="l" rtl="0"/>
            <a:r>
              <a:rPr lang="en-US" sz="2400" b="1" dirty="0">
                <a:solidFill>
                  <a:schemeClr val="tx1"/>
                </a:solidFill>
                <a:latin typeface="Andalus" panose="02020603050405020304" pitchFamily="18" charset="-78"/>
                <a:cs typeface="Andalus" panose="02020603050405020304" pitchFamily="18" charset="-78"/>
              </a:rPr>
              <a:t>Other types of calibration</a:t>
            </a:r>
            <a:r>
              <a:rPr lang="en-US" sz="2400" b="1" dirty="0">
                <a:solidFill>
                  <a:schemeClr val="tx1"/>
                </a:solidFill>
                <a:latin typeface="Arial MT"/>
                <a:cs typeface="Andalus" panose="02020603050405020304" pitchFamily="18" charset="-78"/>
              </a:rPr>
              <a:t>:</a:t>
            </a:r>
          </a:p>
          <a:p>
            <a:pPr algn="l" rtl="0">
              <a:buFont typeface="Wingdings" panose="05000000000000000000" pitchFamily="2" charset="2"/>
              <a:buChar char="ü"/>
            </a:pPr>
            <a:r>
              <a:rPr lang="en-US" sz="2400" dirty="0">
                <a:solidFill>
                  <a:schemeClr val="tx1"/>
                </a:solidFill>
                <a:latin typeface="Andalus" panose="02020603050405020304" pitchFamily="18" charset="-78"/>
                <a:cs typeface="Andalus" panose="02020603050405020304" pitchFamily="18" charset="-78"/>
              </a:rPr>
              <a:t>Half Standard: 5 mm/1 mv</a:t>
            </a:r>
          </a:p>
          <a:p>
            <a:pPr algn="l" rtl="0">
              <a:buFont typeface="Wingdings" panose="05000000000000000000" pitchFamily="2" charset="2"/>
              <a:buChar char="ü"/>
            </a:pPr>
            <a:r>
              <a:rPr lang="en-US" sz="2400" dirty="0">
                <a:solidFill>
                  <a:schemeClr val="tx1"/>
                </a:solidFill>
                <a:latin typeface="Andalus" panose="02020603050405020304" pitchFamily="18" charset="-78"/>
                <a:cs typeface="Andalus" panose="02020603050405020304" pitchFamily="18" charset="-78"/>
              </a:rPr>
              <a:t>Double Standard: 20 mm/1 mv</a:t>
            </a:r>
          </a:p>
          <a:p>
            <a:pPr marL="0" indent="0" algn="l" rtl="0">
              <a:buNone/>
            </a:pPr>
            <a:endParaRPr lang="en-US" sz="1300" dirty="0">
              <a:solidFill>
                <a:schemeClr val="tx1"/>
              </a:solidFill>
              <a:latin typeface="Andalus" panose="02020603050405020304" pitchFamily="18" charset="-78"/>
              <a:cs typeface="Andalus" panose="02020603050405020304" pitchFamily="18" charset="-78"/>
            </a:endParaRPr>
          </a:p>
          <a:p>
            <a:pPr algn="l" rtl="0"/>
            <a:endParaRPr lang="ar-SA" sz="2400" dirty="0">
              <a:latin typeface="Andalus" panose="02020603050405020304" pitchFamily="18" charset="-78"/>
              <a:cs typeface="Andalus" panose="02020603050405020304" pitchFamily="18" charset="-78"/>
            </a:endParaRPr>
          </a:p>
          <a:p>
            <a:pPr marL="0" indent="0" algn="l" rtl="0">
              <a:buNone/>
            </a:pPr>
            <a:endParaRPr lang="en-US" sz="2400" dirty="0">
              <a:solidFill>
                <a:schemeClr val="tx1"/>
              </a:solidFill>
              <a:latin typeface="Andalus" panose="02020603050405020304" pitchFamily="18" charset="-78"/>
              <a:cs typeface="Andalus" panose="02020603050405020304" pitchFamily="18" charset="-78"/>
            </a:endParaRPr>
          </a:p>
          <a:p>
            <a:pPr algn="l" rtl="0"/>
            <a:endParaRPr lang="ar-SA" sz="2400" dirty="0">
              <a:solidFill>
                <a:schemeClr val="tx1"/>
              </a:solidFill>
              <a:latin typeface="Andalus" panose="02020603050405020304" pitchFamily="18" charset="-78"/>
              <a:cs typeface="Andalus" panose="02020603050405020304" pitchFamily="18" charset="-78"/>
            </a:endParaRPr>
          </a:p>
        </p:txBody>
      </p:sp>
      <p:pic>
        <p:nvPicPr>
          <p:cNvPr id="4" name="object 5">
            <a:extLst>
              <a:ext uri="{FF2B5EF4-FFF2-40B4-BE49-F238E27FC236}">
                <a16:creationId xmlns:a16="http://schemas.microsoft.com/office/drawing/2014/main" id="{5AEDC070-6178-B85D-2A63-30EF9C5948C2}"/>
              </a:ext>
            </a:extLst>
          </p:cNvPr>
          <p:cNvPicPr/>
          <p:nvPr/>
        </p:nvPicPr>
        <p:blipFill>
          <a:blip r:embed="rId2" cstate="print"/>
          <a:stretch>
            <a:fillRect/>
          </a:stretch>
        </p:blipFill>
        <p:spPr>
          <a:xfrm>
            <a:off x="5554178" y="1195754"/>
            <a:ext cx="6529970" cy="4705853"/>
          </a:xfrm>
          <a:prstGeom prst="rect">
            <a:avLst/>
          </a:prstGeom>
        </p:spPr>
      </p:pic>
    </p:spTree>
    <p:extLst>
      <p:ext uri="{BB962C8B-B14F-4D97-AF65-F5344CB8AC3E}">
        <p14:creationId xmlns:p14="http://schemas.microsoft.com/office/powerpoint/2010/main" val="2776610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a:extLst>
              <a:ext uri="{FF2B5EF4-FFF2-40B4-BE49-F238E27FC236}">
                <a16:creationId xmlns:a16="http://schemas.microsoft.com/office/drawing/2014/main" id="{22F61196-C971-B131-9AFE-ACC6946A4B06}"/>
              </a:ext>
            </a:extLst>
          </p:cNvPr>
          <p:cNvPicPr>
            <a:picLocks noGrp="1" noChangeAspect="1"/>
          </p:cNvPicPr>
          <p:nvPr>
            <p:ph idx="1"/>
          </p:nvPr>
        </p:nvPicPr>
        <p:blipFill>
          <a:blip r:embed="rId2"/>
          <a:stretch>
            <a:fillRect/>
          </a:stretch>
        </p:blipFill>
        <p:spPr>
          <a:xfrm>
            <a:off x="1631415" y="608427"/>
            <a:ext cx="9741199" cy="5641145"/>
          </a:xfrm>
          <a:prstGeom prst="rect">
            <a:avLst/>
          </a:prstGeom>
        </p:spPr>
      </p:pic>
    </p:spTree>
    <p:extLst>
      <p:ext uri="{BB962C8B-B14F-4D97-AF65-F5344CB8AC3E}">
        <p14:creationId xmlns:p14="http://schemas.microsoft.com/office/powerpoint/2010/main" val="20313328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3E44D68-60E3-BA74-D57E-EFD6E4B77CE8}"/>
              </a:ext>
            </a:extLst>
          </p:cNvPr>
          <p:cNvSpPr>
            <a:spLocks noGrp="1"/>
          </p:cNvSpPr>
          <p:nvPr>
            <p:ph type="title"/>
          </p:nvPr>
        </p:nvSpPr>
        <p:spPr>
          <a:xfrm>
            <a:off x="1153731" y="508994"/>
            <a:ext cx="10178322" cy="1108790"/>
          </a:xfrm>
        </p:spPr>
        <p:txBody>
          <a:bodyPr/>
          <a:lstStyle/>
          <a:p>
            <a:r>
              <a:rPr lang="en-US" dirty="0"/>
              <a:t>ECG Paper</a:t>
            </a:r>
            <a:endParaRPr lang="ar-SA" dirty="0"/>
          </a:p>
        </p:txBody>
      </p:sp>
      <p:sp>
        <p:nvSpPr>
          <p:cNvPr id="3" name="عنصر نائب للمحتوى 2">
            <a:extLst>
              <a:ext uri="{FF2B5EF4-FFF2-40B4-BE49-F238E27FC236}">
                <a16:creationId xmlns:a16="http://schemas.microsoft.com/office/drawing/2014/main" id="{7E3BA707-CB7D-1C40-9D62-8F8A7CAC39EC}"/>
              </a:ext>
            </a:extLst>
          </p:cNvPr>
          <p:cNvSpPr>
            <a:spLocks noGrp="1"/>
          </p:cNvSpPr>
          <p:nvPr>
            <p:ph idx="1"/>
          </p:nvPr>
        </p:nvSpPr>
        <p:spPr>
          <a:xfrm>
            <a:off x="859947" y="1491174"/>
            <a:ext cx="6302673" cy="5366826"/>
          </a:xfrm>
        </p:spPr>
        <p:txBody>
          <a:bodyPr>
            <a:normAutofit/>
          </a:bodyPr>
          <a:lstStyle/>
          <a:p>
            <a:pPr marL="0" indent="0" algn="l" rtl="0">
              <a:buNone/>
            </a:pPr>
            <a:r>
              <a:rPr lang="en-US" sz="2800" b="1" dirty="0">
                <a:solidFill>
                  <a:srgbClr val="FF0000"/>
                </a:solidFill>
              </a:rPr>
              <a:t>ECG Paper measurements</a:t>
            </a:r>
            <a:r>
              <a:rPr lang="en-US" sz="2800" dirty="0">
                <a:solidFill>
                  <a:schemeClr val="tx1"/>
                </a:solidFill>
              </a:rPr>
              <a:t> </a:t>
            </a:r>
          </a:p>
          <a:p>
            <a:pPr algn="l" rtl="0"/>
            <a:r>
              <a:rPr lang="en-US" sz="2800" dirty="0">
                <a:solidFill>
                  <a:schemeClr val="tx1"/>
                </a:solidFill>
              </a:rPr>
              <a:t>Each small block of ECG paper is 1 mm2</a:t>
            </a:r>
          </a:p>
          <a:p>
            <a:pPr algn="l" rtl="0"/>
            <a:r>
              <a:rPr lang="en-US" sz="2800" dirty="0">
                <a:solidFill>
                  <a:schemeClr val="tx1"/>
                </a:solidFill>
              </a:rPr>
              <a:t> Runs at a paper speed of 25 mm/sec (=25 small box/sec.), </a:t>
            </a:r>
            <a:r>
              <a:rPr lang="en-US" sz="2800" b="1" dirty="0">
                <a:solidFill>
                  <a:srgbClr val="00B050"/>
                </a:solidFill>
              </a:rPr>
              <a:t>so one small block equals 0.04 s</a:t>
            </a:r>
          </a:p>
          <a:p>
            <a:pPr algn="l" rtl="0"/>
            <a:r>
              <a:rPr lang="en-US" sz="2800" dirty="0">
                <a:solidFill>
                  <a:schemeClr val="tx1"/>
                </a:solidFill>
              </a:rPr>
              <a:t> Five small blocks make up 1 large block which translates into 0.20 s (200 msec)</a:t>
            </a:r>
          </a:p>
          <a:p>
            <a:pPr algn="l" rtl="0"/>
            <a:r>
              <a:rPr lang="en-US" sz="2800" dirty="0">
                <a:solidFill>
                  <a:schemeClr val="tx1"/>
                </a:solidFill>
              </a:rPr>
              <a:t> Hence, there are 5 large blocks per second</a:t>
            </a:r>
          </a:p>
          <a:p>
            <a:pPr algn="l" rtl="0"/>
            <a:endParaRPr lang="ar-SA" dirty="0"/>
          </a:p>
        </p:txBody>
      </p:sp>
      <p:pic>
        <p:nvPicPr>
          <p:cNvPr id="4" name="object 3">
            <a:extLst>
              <a:ext uri="{FF2B5EF4-FFF2-40B4-BE49-F238E27FC236}">
                <a16:creationId xmlns:a16="http://schemas.microsoft.com/office/drawing/2014/main" id="{01807610-4B14-1017-D345-28A48251E552}"/>
              </a:ext>
            </a:extLst>
          </p:cNvPr>
          <p:cNvPicPr/>
          <p:nvPr/>
        </p:nvPicPr>
        <p:blipFill>
          <a:blip r:embed="rId2" cstate="print"/>
          <a:stretch>
            <a:fillRect/>
          </a:stretch>
        </p:blipFill>
        <p:spPr>
          <a:xfrm>
            <a:off x="7041405" y="1343815"/>
            <a:ext cx="5028673" cy="4737904"/>
          </a:xfrm>
          <a:prstGeom prst="rect">
            <a:avLst/>
          </a:prstGeom>
        </p:spPr>
      </p:pic>
    </p:spTree>
    <p:extLst>
      <p:ext uri="{BB962C8B-B14F-4D97-AF65-F5344CB8AC3E}">
        <p14:creationId xmlns:p14="http://schemas.microsoft.com/office/powerpoint/2010/main" val="4356151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1" name="Picture 6">
            <a:extLst>
              <a:ext uri="{FF2B5EF4-FFF2-40B4-BE49-F238E27FC236}">
                <a16:creationId xmlns:a16="http://schemas.microsoft.com/office/drawing/2014/main" id="{1EDF9AA6-8A78-5FDD-6860-DFAAF7AF30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1" y="1109663"/>
            <a:ext cx="7858125" cy="572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93D29AA-8139-422A-4898-03FC865EA87A}"/>
              </a:ext>
            </a:extLst>
          </p:cNvPr>
          <p:cNvSpPr txBox="1"/>
          <p:nvPr/>
        </p:nvSpPr>
        <p:spPr>
          <a:xfrm>
            <a:off x="2666976" y="5929330"/>
            <a:ext cx="2857520" cy="400110"/>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defRPr/>
            </a:pPr>
            <a:r>
              <a:rPr lang="en-US" sz="2000" b="1" dirty="0"/>
              <a:t>ECG Speed 25mm/sec</a:t>
            </a:r>
          </a:p>
        </p:txBody>
      </p:sp>
      <p:sp>
        <p:nvSpPr>
          <p:cNvPr id="6" name="Bent-Up Arrow 5">
            <a:extLst>
              <a:ext uri="{FF2B5EF4-FFF2-40B4-BE49-F238E27FC236}">
                <a16:creationId xmlns:a16="http://schemas.microsoft.com/office/drawing/2014/main" id="{E6F97D8F-05CB-2D39-0DAA-A7F7C418CF7F}"/>
              </a:ext>
            </a:extLst>
          </p:cNvPr>
          <p:cNvSpPr/>
          <p:nvPr/>
        </p:nvSpPr>
        <p:spPr>
          <a:xfrm>
            <a:off x="4310063" y="3286126"/>
            <a:ext cx="1071562" cy="1071563"/>
          </a:xfrm>
          <a:prstGeom prst="bentUpArrow">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8" name="Down Arrow 7">
            <a:extLst>
              <a:ext uri="{FF2B5EF4-FFF2-40B4-BE49-F238E27FC236}">
                <a16:creationId xmlns:a16="http://schemas.microsoft.com/office/drawing/2014/main" id="{1525F8AE-D4D1-5E28-DE85-D50A685389B6}"/>
              </a:ext>
            </a:extLst>
          </p:cNvPr>
          <p:cNvSpPr/>
          <p:nvPr/>
        </p:nvSpPr>
        <p:spPr>
          <a:xfrm>
            <a:off x="4865688" y="4368800"/>
            <a:ext cx="500062" cy="114300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9" name="Plus 8">
            <a:extLst>
              <a:ext uri="{FF2B5EF4-FFF2-40B4-BE49-F238E27FC236}">
                <a16:creationId xmlns:a16="http://schemas.microsoft.com/office/drawing/2014/main" id="{09A0A5C2-AEA4-154C-AB41-6CF3EB59166B}"/>
              </a:ext>
            </a:extLst>
          </p:cNvPr>
          <p:cNvSpPr/>
          <p:nvPr/>
        </p:nvSpPr>
        <p:spPr>
          <a:xfrm>
            <a:off x="4810126" y="2928938"/>
            <a:ext cx="500063" cy="285750"/>
          </a:xfrm>
          <a:prstGeom prst="mathPlus">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0" name="Minus 9">
            <a:extLst>
              <a:ext uri="{FF2B5EF4-FFF2-40B4-BE49-F238E27FC236}">
                <a16:creationId xmlns:a16="http://schemas.microsoft.com/office/drawing/2014/main" id="{90A22CD4-D8CD-2889-8F44-763CD6161C3A}"/>
              </a:ext>
            </a:extLst>
          </p:cNvPr>
          <p:cNvSpPr/>
          <p:nvPr/>
        </p:nvSpPr>
        <p:spPr>
          <a:xfrm>
            <a:off x="4881563" y="5429250"/>
            <a:ext cx="500062" cy="285750"/>
          </a:xfrm>
          <a:prstGeom prst="mathMinus">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3" name="عنوان 1">
            <a:extLst>
              <a:ext uri="{FF2B5EF4-FFF2-40B4-BE49-F238E27FC236}">
                <a16:creationId xmlns:a16="http://schemas.microsoft.com/office/drawing/2014/main" id="{7BCD91AF-98BF-39D9-E70E-6977171E2EC1}"/>
              </a:ext>
            </a:extLst>
          </p:cNvPr>
          <p:cNvSpPr txBox="1">
            <a:spLocks/>
          </p:cNvSpPr>
          <p:nvPr/>
        </p:nvSpPr>
        <p:spPr>
          <a:xfrm>
            <a:off x="1364219" y="280716"/>
            <a:ext cx="10178322" cy="1066587"/>
          </a:xfrm>
          <a:prstGeom prst="rect">
            <a:avLst/>
          </a:prstGeom>
        </p:spPr>
        <p:txBody>
          <a:bodyPr/>
          <a:lstStyle>
            <a:lvl1pPr algn="l" defTabSz="914400" rtl="1" eaLnBrk="1" latinLnBrk="0" hangingPunct="1">
              <a:lnSpc>
                <a:spcPct val="90000"/>
              </a:lnSpc>
              <a:spcBef>
                <a:spcPct val="0"/>
              </a:spcBef>
              <a:buNone/>
              <a:defRPr sz="5100" kern="1200" cap="all" spc="200" baseline="0">
                <a:solidFill>
                  <a:schemeClr val="tx2"/>
                </a:solidFill>
                <a:latin typeface="+mj-lt"/>
                <a:ea typeface="+mj-ea"/>
                <a:cs typeface="+mj-cs"/>
              </a:defRPr>
            </a:lvl1pPr>
          </a:lstStyle>
          <a:p>
            <a:r>
              <a:rPr lang="en-US">
                <a:solidFill>
                  <a:schemeClr val="tx2">
                    <a:satMod val="130000"/>
                  </a:schemeClr>
                </a:solidFill>
              </a:rPr>
              <a:t>ECG Paper</a:t>
            </a:r>
            <a:endParaRPr lang="ar-S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09807AC-6A03-5119-0A17-C7F022AE3C87}"/>
              </a:ext>
            </a:extLst>
          </p:cNvPr>
          <p:cNvSpPr>
            <a:spLocks noGrp="1"/>
          </p:cNvSpPr>
          <p:nvPr>
            <p:ph type="title"/>
          </p:nvPr>
        </p:nvSpPr>
        <p:spPr>
          <a:xfrm>
            <a:off x="1251678" y="551197"/>
            <a:ext cx="10178322" cy="1066587"/>
          </a:xfrm>
        </p:spPr>
        <p:txBody>
          <a:bodyPr/>
          <a:lstStyle/>
          <a:p>
            <a:r>
              <a:rPr lang="en-US" dirty="0">
                <a:solidFill>
                  <a:schemeClr val="tx2">
                    <a:satMod val="130000"/>
                  </a:schemeClr>
                </a:solidFill>
              </a:rPr>
              <a:t>ECG Paper</a:t>
            </a:r>
            <a:endParaRPr lang="ar-SA" dirty="0"/>
          </a:p>
        </p:txBody>
      </p:sp>
      <p:pic>
        <p:nvPicPr>
          <p:cNvPr id="4" name="صورة 3">
            <a:extLst>
              <a:ext uri="{FF2B5EF4-FFF2-40B4-BE49-F238E27FC236}">
                <a16:creationId xmlns:a16="http://schemas.microsoft.com/office/drawing/2014/main" id="{3EB131A4-6A10-65F5-DDDA-AF6498355B82}"/>
              </a:ext>
            </a:extLst>
          </p:cNvPr>
          <p:cNvPicPr>
            <a:picLocks noChangeAspect="1"/>
          </p:cNvPicPr>
          <p:nvPr/>
        </p:nvPicPr>
        <p:blipFill>
          <a:blip r:embed="rId3"/>
          <a:stretch>
            <a:fillRect/>
          </a:stretch>
        </p:blipFill>
        <p:spPr>
          <a:xfrm>
            <a:off x="6914489" y="1097280"/>
            <a:ext cx="5169440" cy="4612236"/>
          </a:xfrm>
          <a:prstGeom prst="rect">
            <a:avLst/>
          </a:prstGeom>
        </p:spPr>
      </p:pic>
      <p:sp>
        <p:nvSpPr>
          <p:cNvPr id="3" name="عنصر نائب للمحتوى 2">
            <a:extLst>
              <a:ext uri="{FF2B5EF4-FFF2-40B4-BE49-F238E27FC236}">
                <a16:creationId xmlns:a16="http://schemas.microsoft.com/office/drawing/2014/main" id="{DF076226-C095-FED8-B8E3-8CBC28DAE0FB}"/>
              </a:ext>
            </a:extLst>
          </p:cNvPr>
          <p:cNvSpPr>
            <a:spLocks noGrp="1"/>
          </p:cNvSpPr>
          <p:nvPr>
            <p:ph idx="1"/>
          </p:nvPr>
        </p:nvSpPr>
        <p:spPr>
          <a:xfrm>
            <a:off x="902676" y="1608195"/>
            <a:ext cx="6011814" cy="5249805"/>
          </a:xfrm>
        </p:spPr>
        <p:txBody>
          <a:bodyPr>
            <a:normAutofit fontScale="92500" lnSpcReduction="20000"/>
          </a:bodyPr>
          <a:lstStyle/>
          <a:p>
            <a:pPr marL="0" indent="0" algn="l" rtl="0">
              <a:buNone/>
            </a:pPr>
            <a:r>
              <a:rPr lang="en-US" sz="2400" b="1" dirty="0">
                <a:solidFill>
                  <a:srgbClr val="FF0000"/>
                </a:solidFill>
              </a:rPr>
              <a:t>Electrical</a:t>
            </a:r>
            <a:r>
              <a:rPr lang="en-US" sz="2400" b="1" spc="-55" dirty="0">
                <a:solidFill>
                  <a:srgbClr val="FF0000"/>
                </a:solidFill>
              </a:rPr>
              <a:t> </a:t>
            </a:r>
            <a:r>
              <a:rPr lang="en-US" sz="2400" b="1" spc="-10" dirty="0">
                <a:solidFill>
                  <a:srgbClr val="FF0000"/>
                </a:solidFill>
              </a:rPr>
              <a:t>Representation</a:t>
            </a:r>
            <a:r>
              <a:rPr lang="en-US" sz="2400" b="1" spc="-85" dirty="0">
                <a:solidFill>
                  <a:srgbClr val="FF0000"/>
                </a:solidFill>
              </a:rPr>
              <a:t> </a:t>
            </a:r>
            <a:r>
              <a:rPr lang="en-US" sz="2400" b="1" dirty="0">
                <a:solidFill>
                  <a:srgbClr val="FF0000"/>
                </a:solidFill>
              </a:rPr>
              <a:t>Of</a:t>
            </a:r>
            <a:r>
              <a:rPr lang="en-US" sz="2400" b="1" spc="-35" dirty="0">
                <a:solidFill>
                  <a:srgbClr val="FF0000"/>
                </a:solidFill>
              </a:rPr>
              <a:t>  </a:t>
            </a:r>
            <a:r>
              <a:rPr lang="en-US" sz="2400" b="1" spc="-10" dirty="0">
                <a:solidFill>
                  <a:srgbClr val="FF0000"/>
                </a:solidFill>
              </a:rPr>
              <a:t>Waves</a:t>
            </a:r>
          </a:p>
          <a:p>
            <a:pPr algn="l" rtl="0"/>
            <a:r>
              <a:rPr lang="en-US" sz="2400" b="1" u="sng" dirty="0">
                <a:solidFill>
                  <a:srgbClr val="00B050"/>
                </a:solidFill>
              </a:rPr>
              <a:t>P wave:</a:t>
            </a:r>
            <a:r>
              <a:rPr lang="en-US" sz="2400" b="1" dirty="0">
                <a:solidFill>
                  <a:srgbClr val="00B050"/>
                </a:solidFill>
              </a:rPr>
              <a:t>  </a:t>
            </a:r>
            <a:r>
              <a:rPr lang="en-US" sz="2400" dirty="0">
                <a:solidFill>
                  <a:schemeClr val="tx1"/>
                </a:solidFill>
              </a:rPr>
              <a:t>Atrial Depolarization</a:t>
            </a:r>
          </a:p>
          <a:p>
            <a:pPr algn="l" rtl="0"/>
            <a:r>
              <a:rPr lang="en-US" sz="2400" b="1" u="sng" dirty="0">
                <a:solidFill>
                  <a:srgbClr val="00B050"/>
                </a:solidFill>
              </a:rPr>
              <a:t>QRS complex:</a:t>
            </a:r>
            <a:r>
              <a:rPr lang="en-US" sz="2400" b="1" dirty="0">
                <a:solidFill>
                  <a:srgbClr val="00B050"/>
                </a:solidFill>
              </a:rPr>
              <a:t>  </a:t>
            </a:r>
            <a:r>
              <a:rPr lang="en-US" sz="2400" dirty="0">
                <a:solidFill>
                  <a:schemeClr val="tx1"/>
                </a:solidFill>
              </a:rPr>
              <a:t>Ventricular Depolarization</a:t>
            </a:r>
          </a:p>
          <a:p>
            <a:pPr algn="l" rtl="0">
              <a:buFont typeface="Wingdings" panose="05000000000000000000" pitchFamily="2" charset="2"/>
              <a:buChar char="Ø"/>
            </a:pPr>
            <a:r>
              <a:rPr lang="en-US" sz="2400" b="1" u="sng" dirty="0">
                <a:solidFill>
                  <a:srgbClr val="00B0F0"/>
                </a:solidFill>
              </a:rPr>
              <a:t>Q wave:</a:t>
            </a:r>
            <a:r>
              <a:rPr lang="en-US" sz="2400" b="1" dirty="0">
                <a:solidFill>
                  <a:srgbClr val="00B0F0"/>
                </a:solidFill>
              </a:rPr>
              <a:t>  </a:t>
            </a:r>
            <a:r>
              <a:rPr lang="en-US" sz="2400" dirty="0">
                <a:solidFill>
                  <a:schemeClr val="tx1"/>
                </a:solidFill>
              </a:rPr>
              <a:t>1st -</a:t>
            </a:r>
            <a:r>
              <a:rPr lang="en-US" sz="2400" dirty="0" err="1">
                <a:solidFill>
                  <a:schemeClr val="tx1"/>
                </a:solidFill>
              </a:rPr>
              <a:t>ve</a:t>
            </a:r>
            <a:r>
              <a:rPr lang="en-US" sz="2400" dirty="0">
                <a:solidFill>
                  <a:schemeClr val="tx1"/>
                </a:solidFill>
              </a:rPr>
              <a:t> deflection, Represents Septal Depolarization</a:t>
            </a:r>
          </a:p>
          <a:p>
            <a:pPr algn="l" rtl="0">
              <a:buFont typeface="Wingdings" panose="05000000000000000000" pitchFamily="2" charset="2"/>
              <a:buChar char="Ø"/>
            </a:pPr>
            <a:r>
              <a:rPr lang="en-US" sz="2400" b="1" u="sng" dirty="0">
                <a:solidFill>
                  <a:srgbClr val="00B0F0"/>
                </a:solidFill>
              </a:rPr>
              <a:t>R wave:</a:t>
            </a:r>
            <a:r>
              <a:rPr lang="en-US" sz="2400" b="1" dirty="0">
                <a:solidFill>
                  <a:srgbClr val="00B0F0"/>
                </a:solidFill>
              </a:rPr>
              <a:t>  </a:t>
            </a:r>
            <a:r>
              <a:rPr lang="en-US" sz="2400" dirty="0">
                <a:solidFill>
                  <a:schemeClr val="tx1"/>
                </a:solidFill>
              </a:rPr>
              <a:t>The +</a:t>
            </a:r>
            <a:r>
              <a:rPr lang="en-US" sz="2400" dirty="0" err="1">
                <a:solidFill>
                  <a:schemeClr val="tx1"/>
                </a:solidFill>
              </a:rPr>
              <a:t>ve</a:t>
            </a:r>
            <a:r>
              <a:rPr lang="en-US" sz="2400" dirty="0">
                <a:solidFill>
                  <a:schemeClr val="tx1"/>
                </a:solidFill>
              </a:rPr>
              <a:t> deflection, Represents depolarization of major parts of ventricles</a:t>
            </a:r>
          </a:p>
          <a:p>
            <a:pPr algn="l" rtl="0">
              <a:buFont typeface="Wingdings" panose="05000000000000000000" pitchFamily="2" charset="2"/>
              <a:buChar char="Ø"/>
            </a:pPr>
            <a:r>
              <a:rPr lang="en-US" sz="2400" b="1" u="sng" dirty="0">
                <a:solidFill>
                  <a:srgbClr val="00B0F0"/>
                </a:solidFill>
              </a:rPr>
              <a:t>S wave:</a:t>
            </a:r>
            <a:r>
              <a:rPr lang="en-US" sz="2400" b="1" dirty="0">
                <a:solidFill>
                  <a:srgbClr val="00B0F0"/>
                </a:solidFill>
              </a:rPr>
              <a:t>  </a:t>
            </a:r>
            <a:r>
              <a:rPr lang="en-US" sz="2400" dirty="0">
                <a:solidFill>
                  <a:schemeClr val="tx1"/>
                </a:solidFill>
              </a:rPr>
              <a:t>2nd -</a:t>
            </a:r>
            <a:r>
              <a:rPr lang="en-US" sz="2400" dirty="0" err="1">
                <a:solidFill>
                  <a:schemeClr val="tx1"/>
                </a:solidFill>
              </a:rPr>
              <a:t>ve</a:t>
            </a:r>
            <a:r>
              <a:rPr lang="en-US" sz="2400" dirty="0">
                <a:solidFill>
                  <a:schemeClr val="tx1"/>
                </a:solidFill>
              </a:rPr>
              <a:t> deflection, Represents basal depolarization</a:t>
            </a:r>
          </a:p>
          <a:p>
            <a:pPr algn="l" rtl="0"/>
            <a:r>
              <a:rPr lang="en-US" sz="2400" b="1" u="sng" dirty="0">
                <a:solidFill>
                  <a:srgbClr val="00B050"/>
                </a:solidFill>
              </a:rPr>
              <a:t>T wave:</a:t>
            </a:r>
            <a:r>
              <a:rPr lang="en-US" sz="2400" b="1" dirty="0">
                <a:solidFill>
                  <a:srgbClr val="00B050"/>
                </a:solidFill>
              </a:rPr>
              <a:t>  </a:t>
            </a:r>
            <a:r>
              <a:rPr lang="en-US" sz="2400" dirty="0">
                <a:solidFill>
                  <a:schemeClr val="tx1"/>
                </a:solidFill>
              </a:rPr>
              <a:t>Ventricular Repolarization</a:t>
            </a:r>
          </a:p>
          <a:p>
            <a:pPr algn="l" rtl="0"/>
            <a:r>
              <a:rPr lang="en-US" sz="2400" b="1" u="sng" dirty="0">
                <a:solidFill>
                  <a:srgbClr val="00B050"/>
                </a:solidFill>
              </a:rPr>
              <a:t>u wave:</a:t>
            </a:r>
            <a:r>
              <a:rPr lang="en-US" sz="2400" b="1" dirty="0">
                <a:solidFill>
                  <a:srgbClr val="00B050"/>
                </a:solidFill>
              </a:rPr>
              <a:t>  </a:t>
            </a:r>
            <a:r>
              <a:rPr lang="en-US" sz="2400" dirty="0">
                <a:solidFill>
                  <a:schemeClr val="tx1"/>
                </a:solidFill>
              </a:rPr>
              <a:t>Papillary Muscle Activity</a:t>
            </a:r>
          </a:p>
          <a:p>
            <a:pPr marL="0" indent="0" algn="l" rtl="0">
              <a:buNone/>
            </a:pPr>
            <a:endParaRPr lang="en-US" sz="1200" dirty="0">
              <a:solidFill>
                <a:schemeClr val="tx1"/>
              </a:solidFill>
            </a:endParaRPr>
          </a:p>
          <a:p>
            <a:pPr marL="0" indent="0" algn="l" rtl="0">
              <a:buNone/>
            </a:pPr>
            <a:r>
              <a:rPr lang="en-US" sz="2400" b="1" dirty="0">
                <a:solidFill>
                  <a:srgbClr val="FF0000"/>
                </a:solidFill>
                <a:latin typeface="Calibri"/>
                <a:cs typeface="Calibri"/>
              </a:rPr>
              <a:t>Note</a:t>
            </a:r>
            <a:r>
              <a:rPr lang="en-US" sz="2400" dirty="0">
                <a:latin typeface="Calibri"/>
                <a:cs typeface="Calibri"/>
              </a:rPr>
              <a:t>:</a:t>
            </a:r>
            <a:r>
              <a:rPr lang="en-US" sz="2400" spc="-55" dirty="0">
                <a:latin typeface="Calibri"/>
                <a:cs typeface="Calibri"/>
              </a:rPr>
              <a:t> </a:t>
            </a:r>
            <a:r>
              <a:rPr lang="en-US" sz="2400" dirty="0">
                <a:solidFill>
                  <a:schemeClr val="tx1"/>
                </a:solidFill>
                <a:latin typeface="Calibri"/>
                <a:cs typeface="Calibri"/>
              </a:rPr>
              <a:t>Atrial</a:t>
            </a:r>
            <a:r>
              <a:rPr lang="en-US" sz="2400" spc="-50" dirty="0">
                <a:solidFill>
                  <a:schemeClr val="tx1"/>
                </a:solidFill>
                <a:latin typeface="Calibri"/>
                <a:cs typeface="Calibri"/>
              </a:rPr>
              <a:t> </a:t>
            </a:r>
            <a:r>
              <a:rPr lang="en-US" sz="2400" spc="-10" dirty="0">
                <a:solidFill>
                  <a:schemeClr val="tx1"/>
                </a:solidFill>
                <a:latin typeface="Calibri"/>
                <a:cs typeface="Calibri"/>
              </a:rPr>
              <a:t>Repolarization</a:t>
            </a:r>
            <a:r>
              <a:rPr lang="en-US" sz="2400" spc="-65" dirty="0">
                <a:solidFill>
                  <a:schemeClr val="tx1"/>
                </a:solidFill>
                <a:latin typeface="Calibri"/>
                <a:cs typeface="Calibri"/>
              </a:rPr>
              <a:t> </a:t>
            </a:r>
            <a:r>
              <a:rPr lang="en-US" sz="2400" dirty="0">
                <a:solidFill>
                  <a:schemeClr val="tx1"/>
                </a:solidFill>
                <a:latin typeface="Calibri"/>
                <a:cs typeface="Calibri"/>
              </a:rPr>
              <a:t>wave</a:t>
            </a:r>
            <a:r>
              <a:rPr lang="en-US" sz="2400" spc="-30" dirty="0">
                <a:solidFill>
                  <a:schemeClr val="tx1"/>
                </a:solidFill>
                <a:latin typeface="Calibri"/>
                <a:cs typeface="Calibri"/>
              </a:rPr>
              <a:t> </a:t>
            </a:r>
            <a:r>
              <a:rPr lang="en-US" sz="2400" dirty="0">
                <a:solidFill>
                  <a:schemeClr val="tx1"/>
                </a:solidFill>
                <a:latin typeface="Calibri"/>
                <a:cs typeface="Calibri"/>
              </a:rPr>
              <a:t>masked</a:t>
            </a:r>
            <a:r>
              <a:rPr lang="en-US" sz="2400" spc="-50" dirty="0">
                <a:solidFill>
                  <a:schemeClr val="tx1"/>
                </a:solidFill>
                <a:latin typeface="Calibri"/>
                <a:cs typeface="Calibri"/>
              </a:rPr>
              <a:t> </a:t>
            </a:r>
            <a:r>
              <a:rPr lang="en-US" sz="2400" dirty="0">
                <a:solidFill>
                  <a:schemeClr val="tx1"/>
                </a:solidFill>
                <a:latin typeface="Calibri"/>
                <a:cs typeface="Calibri"/>
              </a:rPr>
              <a:t>by</a:t>
            </a:r>
            <a:r>
              <a:rPr lang="en-US" sz="2400" spc="-30" dirty="0">
                <a:solidFill>
                  <a:schemeClr val="tx1"/>
                </a:solidFill>
                <a:latin typeface="Calibri"/>
                <a:cs typeface="Calibri"/>
              </a:rPr>
              <a:t> </a:t>
            </a:r>
            <a:r>
              <a:rPr lang="en-US" sz="2400" dirty="0">
                <a:solidFill>
                  <a:schemeClr val="tx1"/>
                </a:solidFill>
                <a:latin typeface="Calibri"/>
                <a:cs typeface="Calibri"/>
              </a:rPr>
              <a:t>isoelectric</a:t>
            </a:r>
            <a:r>
              <a:rPr lang="en-US" sz="2400" spc="-35" dirty="0">
                <a:solidFill>
                  <a:schemeClr val="tx1"/>
                </a:solidFill>
                <a:latin typeface="Calibri"/>
                <a:cs typeface="Calibri"/>
              </a:rPr>
              <a:t> </a:t>
            </a:r>
            <a:r>
              <a:rPr lang="en-US" sz="2400" dirty="0">
                <a:solidFill>
                  <a:schemeClr val="tx1"/>
                </a:solidFill>
                <a:latin typeface="Calibri"/>
                <a:cs typeface="Calibri"/>
              </a:rPr>
              <a:t>line</a:t>
            </a:r>
            <a:r>
              <a:rPr lang="en-US" sz="2400" spc="-35" dirty="0">
                <a:solidFill>
                  <a:schemeClr val="tx1"/>
                </a:solidFill>
                <a:latin typeface="Calibri"/>
                <a:cs typeface="Calibri"/>
              </a:rPr>
              <a:t> </a:t>
            </a:r>
            <a:r>
              <a:rPr lang="en-US" sz="2400" dirty="0">
                <a:solidFill>
                  <a:schemeClr val="tx1"/>
                </a:solidFill>
                <a:latin typeface="Calibri"/>
                <a:cs typeface="Calibri"/>
              </a:rPr>
              <a:t>Or</a:t>
            </a:r>
            <a:r>
              <a:rPr lang="en-US" sz="2400" spc="-35" dirty="0">
                <a:solidFill>
                  <a:schemeClr val="tx1"/>
                </a:solidFill>
                <a:latin typeface="Calibri"/>
                <a:cs typeface="Calibri"/>
              </a:rPr>
              <a:t> </a:t>
            </a:r>
            <a:r>
              <a:rPr lang="en-US" sz="2400" dirty="0">
                <a:solidFill>
                  <a:schemeClr val="tx1"/>
                </a:solidFill>
                <a:latin typeface="Calibri"/>
                <a:cs typeface="Calibri"/>
              </a:rPr>
              <a:t>QRS</a:t>
            </a:r>
            <a:r>
              <a:rPr lang="en-US" sz="2400" spc="-40" dirty="0">
                <a:solidFill>
                  <a:schemeClr val="tx1"/>
                </a:solidFill>
                <a:latin typeface="Calibri"/>
                <a:cs typeface="Calibri"/>
              </a:rPr>
              <a:t> </a:t>
            </a:r>
            <a:r>
              <a:rPr lang="en-US" sz="2400" spc="-10" dirty="0">
                <a:solidFill>
                  <a:schemeClr val="tx1"/>
                </a:solidFill>
                <a:latin typeface="Calibri"/>
                <a:cs typeface="Calibri"/>
              </a:rPr>
              <a:t>complex</a:t>
            </a:r>
            <a:endParaRPr lang="en-US" sz="2400" dirty="0">
              <a:solidFill>
                <a:schemeClr val="tx1"/>
              </a:solidFill>
            </a:endParaRPr>
          </a:p>
          <a:p>
            <a:pPr algn="l" rtl="0"/>
            <a:endParaRPr lang="ar-SA" sz="2400" b="1" dirty="0">
              <a:solidFill>
                <a:srgbClr val="FF0000"/>
              </a:solidFill>
            </a:endParaRPr>
          </a:p>
        </p:txBody>
      </p:sp>
    </p:spTree>
    <p:extLst>
      <p:ext uri="{BB962C8B-B14F-4D97-AF65-F5344CB8AC3E}">
        <p14:creationId xmlns:p14="http://schemas.microsoft.com/office/powerpoint/2010/main" val="9779808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A12EF7E-14B1-D058-19D2-4DE74410F6F8}"/>
              </a:ext>
            </a:extLst>
          </p:cNvPr>
          <p:cNvSpPr>
            <a:spLocks noGrp="1"/>
          </p:cNvSpPr>
          <p:nvPr>
            <p:ph type="title"/>
          </p:nvPr>
        </p:nvSpPr>
        <p:spPr>
          <a:xfrm>
            <a:off x="1006839" y="145791"/>
            <a:ext cx="10178322" cy="855572"/>
          </a:xfrm>
        </p:spPr>
        <p:txBody>
          <a:bodyPr/>
          <a:lstStyle/>
          <a:p>
            <a:r>
              <a:rPr lang="en-US" dirty="0">
                <a:solidFill>
                  <a:schemeClr val="tx2">
                    <a:satMod val="130000"/>
                  </a:schemeClr>
                </a:solidFill>
              </a:rPr>
              <a:t>ECG Paper</a:t>
            </a:r>
            <a:endParaRPr lang="ar-SA" dirty="0"/>
          </a:p>
        </p:txBody>
      </p:sp>
      <p:sp>
        <p:nvSpPr>
          <p:cNvPr id="3" name="عنصر نائب للمحتوى 2">
            <a:extLst>
              <a:ext uri="{FF2B5EF4-FFF2-40B4-BE49-F238E27FC236}">
                <a16:creationId xmlns:a16="http://schemas.microsoft.com/office/drawing/2014/main" id="{E4BD9041-AD13-6BBB-7153-0336DF62B2E0}"/>
              </a:ext>
            </a:extLst>
          </p:cNvPr>
          <p:cNvSpPr>
            <a:spLocks noGrp="1"/>
          </p:cNvSpPr>
          <p:nvPr>
            <p:ph idx="1"/>
          </p:nvPr>
        </p:nvSpPr>
        <p:spPr>
          <a:xfrm>
            <a:off x="852094" y="764133"/>
            <a:ext cx="11648396" cy="2664867"/>
          </a:xfrm>
        </p:spPr>
        <p:txBody>
          <a:bodyPr>
            <a:normAutofit/>
          </a:bodyPr>
          <a:lstStyle/>
          <a:p>
            <a:pPr marL="0" indent="0" algn="l" rtl="0">
              <a:buNone/>
            </a:pPr>
            <a:r>
              <a:rPr lang="en-US" b="1" dirty="0">
                <a:solidFill>
                  <a:srgbClr val="FF0000"/>
                </a:solidFill>
              </a:rPr>
              <a:t>ECG Segments</a:t>
            </a:r>
            <a:r>
              <a:rPr lang="en-US" b="1" spc="-35" dirty="0">
                <a:solidFill>
                  <a:srgbClr val="FF0000"/>
                </a:solidFill>
              </a:rPr>
              <a:t> </a:t>
            </a:r>
            <a:r>
              <a:rPr lang="en-US" b="1" dirty="0">
                <a:solidFill>
                  <a:srgbClr val="FF0000"/>
                </a:solidFill>
              </a:rPr>
              <a:t>&amp;</a:t>
            </a:r>
            <a:r>
              <a:rPr lang="en-US" b="1" spc="-20" dirty="0">
                <a:solidFill>
                  <a:srgbClr val="FF0000"/>
                </a:solidFill>
              </a:rPr>
              <a:t> </a:t>
            </a:r>
            <a:r>
              <a:rPr lang="en-US" b="1" spc="-10" dirty="0">
                <a:solidFill>
                  <a:srgbClr val="FF0000"/>
                </a:solidFill>
              </a:rPr>
              <a:t>Intervals</a:t>
            </a:r>
          </a:p>
          <a:p>
            <a:pPr marL="0" indent="0" algn="l" rtl="0">
              <a:buNone/>
            </a:pPr>
            <a:r>
              <a:rPr lang="en-US" b="1" spc="-10" dirty="0">
                <a:solidFill>
                  <a:schemeClr val="tx2">
                    <a:lumMod val="75000"/>
                    <a:lumOff val="25000"/>
                  </a:schemeClr>
                </a:solidFill>
              </a:rPr>
              <a:t>Definitions:</a:t>
            </a:r>
            <a:endParaRPr lang="en-US" b="1" dirty="0">
              <a:solidFill>
                <a:schemeClr val="tx2">
                  <a:lumMod val="75000"/>
                  <a:lumOff val="25000"/>
                </a:schemeClr>
              </a:solidFill>
            </a:endParaRPr>
          </a:p>
          <a:p>
            <a:pPr algn="l" rtl="0"/>
            <a:r>
              <a:rPr lang="en-US" b="1" u="sng" dirty="0">
                <a:solidFill>
                  <a:srgbClr val="00B050"/>
                </a:solidFill>
              </a:rPr>
              <a:t>Segments:</a:t>
            </a:r>
            <a:r>
              <a:rPr lang="en-US" dirty="0">
                <a:solidFill>
                  <a:schemeClr val="tx1"/>
                </a:solidFill>
              </a:rPr>
              <a:t>  The region between two waves, e.g. PR segment starts at the end of the P wave and ends at the start of the QRS complex.</a:t>
            </a:r>
          </a:p>
          <a:p>
            <a:pPr algn="l" rtl="0"/>
            <a:r>
              <a:rPr lang="en-US" b="1" u="sng" dirty="0">
                <a:solidFill>
                  <a:srgbClr val="00B050"/>
                </a:solidFill>
              </a:rPr>
              <a:t>Intervals:</a:t>
            </a:r>
            <a:r>
              <a:rPr lang="en-US" dirty="0">
                <a:solidFill>
                  <a:schemeClr val="tx1"/>
                </a:solidFill>
              </a:rPr>
              <a:t>  The duration of time that includes one segment and one or more waves, e.g. The PR interval starts at the start of the P wave and ends at the start of the QRS.</a:t>
            </a:r>
          </a:p>
          <a:p>
            <a:pPr algn="l" rtl="0"/>
            <a:endParaRPr lang="ar-SA" sz="2400" dirty="0">
              <a:solidFill>
                <a:schemeClr val="tx1"/>
              </a:solidFill>
            </a:endParaRPr>
          </a:p>
        </p:txBody>
      </p:sp>
      <p:pic>
        <p:nvPicPr>
          <p:cNvPr id="4" name="صورة 3">
            <a:extLst>
              <a:ext uri="{FF2B5EF4-FFF2-40B4-BE49-F238E27FC236}">
                <a16:creationId xmlns:a16="http://schemas.microsoft.com/office/drawing/2014/main" id="{2503254D-BC2E-7EE5-E85F-F6E11E788384}"/>
              </a:ext>
            </a:extLst>
          </p:cNvPr>
          <p:cNvPicPr>
            <a:picLocks noChangeAspect="1"/>
          </p:cNvPicPr>
          <p:nvPr/>
        </p:nvPicPr>
        <p:blipFill>
          <a:blip r:embed="rId2"/>
          <a:stretch>
            <a:fillRect/>
          </a:stretch>
        </p:blipFill>
        <p:spPr>
          <a:xfrm>
            <a:off x="1622473" y="3106528"/>
            <a:ext cx="9562687" cy="4009606"/>
          </a:xfrm>
          <a:prstGeom prst="rect">
            <a:avLst/>
          </a:prstGeom>
        </p:spPr>
      </p:pic>
    </p:spTree>
    <p:extLst>
      <p:ext uri="{BB962C8B-B14F-4D97-AF65-F5344CB8AC3E}">
        <p14:creationId xmlns:p14="http://schemas.microsoft.com/office/powerpoint/2010/main" val="26771181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6499BEB-6321-CCC0-C44F-C400AD777311}"/>
              </a:ext>
            </a:extLst>
          </p:cNvPr>
          <p:cNvSpPr>
            <a:spLocks noGrp="1"/>
          </p:cNvSpPr>
          <p:nvPr>
            <p:ph type="title"/>
          </p:nvPr>
        </p:nvSpPr>
        <p:spPr>
          <a:xfrm>
            <a:off x="1251678" y="537130"/>
            <a:ext cx="10178322" cy="883707"/>
          </a:xfrm>
        </p:spPr>
        <p:txBody>
          <a:bodyPr/>
          <a:lstStyle/>
          <a:p>
            <a:r>
              <a:rPr lang="en-US" dirty="0"/>
              <a:t>Reading ECG paper</a:t>
            </a:r>
            <a:endParaRPr lang="ar-SA" dirty="0"/>
          </a:p>
        </p:txBody>
      </p:sp>
      <p:sp>
        <p:nvSpPr>
          <p:cNvPr id="3" name="عنصر نائب للمحتوى 2">
            <a:extLst>
              <a:ext uri="{FF2B5EF4-FFF2-40B4-BE49-F238E27FC236}">
                <a16:creationId xmlns:a16="http://schemas.microsoft.com/office/drawing/2014/main" id="{9FEB80A9-53CF-EDFC-70E9-5E79CADF1C8B}"/>
              </a:ext>
            </a:extLst>
          </p:cNvPr>
          <p:cNvSpPr>
            <a:spLocks noGrp="1"/>
          </p:cNvSpPr>
          <p:nvPr>
            <p:ph idx="1"/>
          </p:nvPr>
        </p:nvSpPr>
        <p:spPr>
          <a:xfrm>
            <a:off x="1251678" y="1803222"/>
            <a:ext cx="10178322" cy="4667916"/>
          </a:xfrm>
        </p:spPr>
        <p:txBody>
          <a:bodyPr>
            <a:normAutofit/>
          </a:bodyPr>
          <a:lstStyle/>
          <a:p>
            <a:pPr marL="0" indent="0" algn="ctr" rtl="0">
              <a:buNone/>
            </a:pPr>
            <a:r>
              <a:rPr lang="en-US" sz="2800" b="1" dirty="0">
                <a:solidFill>
                  <a:srgbClr val="00B050"/>
                </a:solidFill>
              </a:rPr>
              <a:t>1.Determining the Heart Rhythm</a:t>
            </a:r>
          </a:p>
          <a:p>
            <a:pPr algn="l" rtl="0"/>
            <a:r>
              <a:rPr lang="en-US" sz="2800" dirty="0">
                <a:solidFill>
                  <a:schemeClr val="tx1"/>
                </a:solidFill>
              </a:rPr>
              <a:t>We should determine if the heart rhythm is </a:t>
            </a:r>
            <a:r>
              <a:rPr lang="en-US" sz="2800" b="1" dirty="0">
                <a:solidFill>
                  <a:srgbClr val="FF0000"/>
                </a:solidFill>
              </a:rPr>
              <a:t>sinus or not + regular or not.</a:t>
            </a:r>
          </a:p>
          <a:p>
            <a:pPr marL="0" indent="0" algn="l" rtl="0">
              <a:buNone/>
            </a:pPr>
            <a:r>
              <a:rPr lang="en-US" sz="2800" dirty="0">
                <a:solidFill>
                  <a:schemeClr val="tx1"/>
                </a:solidFill>
              </a:rPr>
              <a:t>1. In Normal Sinus Rhythm </a:t>
            </a:r>
            <a:r>
              <a:rPr lang="en-US" sz="2800" dirty="0">
                <a:solidFill>
                  <a:schemeClr val="tx1"/>
                </a:solidFill>
                <a:sym typeface="Wingdings" panose="05000000000000000000" pitchFamily="2" charset="2"/>
              </a:rPr>
              <a:t> </a:t>
            </a:r>
            <a:r>
              <a:rPr lang="en-US" sz="2800" dirty="0">
                <a:solidFill>
                  <a:schemeClr val="tx1"/>
                </a:solidFill>
              </a:rPr>
              <a:t>Each P wave is followed by a QRS </a:t>
            </a:r>
            <a:r>
              <a:rPr lang="en-US" sz="2800" dirty="0">
                <a:solidFill>
                  <a:schemeClr val="tx1"/>
                </a:solidFill>
                <a:sym typeface="Wingdings" panose="05000000000000000000" pitchFamily="2" charset="2"/>
              </a:rPr>
              <a:t> if not, it is not sinus rhythm.</a:t>
            </a:r>
            <a:endParaRPr lang="en-US" sz="2800" dirty="0">
              <a:solidFill>
                <a:schemeClr val="tx1"/>
              </a:solidFill>
            </a:endParaRPr>
          </a:p>
          <a:p>
            <a:pPr algn="l" rtl="0"/>
            <a:r>
              <a:rPr lang="en-US" sz="2800" dirty="0">
                <a:solidFill>
                  <a:schemeClr val="tx1"/>
                </a:solidFill>
              </a:rPr>
              <a:t>P wave rate 60 - 100 bpm with &lt;10% variation:</a:t>
            </a:r>
          </a:p>
          <a:p>
            <a:pPr algn="l" rtl="0">
              <a:buFont typeface="Wingdings" panose="05000000000000000000" pitchFamily="2" charset="2"/>
              <a:buChar char="v"/>
            </a:pPr>
            <a:r>
              <a:rPr lang="en-US" sz="2800" dirty="0">
                <a:solidFill>
                  <a:schemeClr val="tx1"/>
                </a:solidFill>
              </a:rPr>
              <a:t>HR &lt;60 = sinus bradycardia </a:t>
            </a:r>
          </a:p>
          <a:p>
            <a:pPr algn="l" rtl="0">
              <a:buFont typeface="Wingdings" panose="05000000000000000000" pitchFamily="2" charset="2"/>
              <a:buChar char="v"/>
            </a:pPr>
            <a:r>
              <a:rPr lang="en-US" sz="2800" dirty="0">
                <a:solidFill>
                  <a:schemeClr val="tx1"/>
                </a:solidFill>
              </a:rPr>
              <a:t>HR &gt;100 = sinus tachycardia </a:t>
            </a:r>
          </a:p>
          <a:p>
            <a:pPr algn="l" rtl="0"/>
            <a:endParaRPr lang="ar-SA" sz="2800" dirty="0">
              <a:solidFill>
                <a:schemeClr val="tx1"/>
              </a:solidFill>
            </a:endParaRPr>
          </a:p>
        </p:txBody>
      </p:sp>
    </p:spTree>
    <p:extLst>
      <p:ext uri="{BB962C8B-B14F-4D97-AF65-F5344CB8AC3E}">
        <p14:creationId xmlns:p14="http://schemas.microsoft.com/office/powerpoint/2010/main" val="29720769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B39312F-CA56-082A-0A1F-59626E5855C4}"/>
              </a:ext>
            </a:extLst>
          </p:cNvPr>
          <p:cNvSpPr>
            <a:spLocks noGrp="1"/>
          </p:cNvSpPr>
          <p:nvPr>
            <p:ph type="title"/>
          </p:nvPr>
        </p:nvSpPr>
        <p:spPr/>
        <p:txBody>
          <a:bodyPr/>
          <a:lstStyle/>
          <a:p>
            <a:r>
              <a:rPr lang="en-US" dirty="0"/>
              <a:t>Reading ECG paper</a:t>
            </a:r>
            <a:endParaRPr lang="ar-SA" dirty="0"/>
          </a:p>
        </p:txBody>
      </p:sp>
      <p:sp>
        <p:nvSpPr>
          <p:cNvPr id="3" name="عنصر نائب للمحتوى 2">
            <a:extLst>
              <a:ext uri="{FF2B5EF4-FFF2-40B4-BE49-F238E27FC236}">
                <a16:creationId xmlns:a16="http://schemas.microsoft.com/office/drawing/2014/main" id="{8830CE72-26B2-5D41-08BD-CFF854310691}"/>
              </a:ext>
            </a:extLst>
          </p:cNvPr>
          <p:cNvSpPr>
            <a:spLocks noGrp="1"/>
          </p:cNvSpPr>
          <p:nvPr>
            <p:ph idx="1"/>
          </p:nvPr>
        </p:nvSpPr>
        <p:spPr/>
        <p:txBody>
          <a:bodyPr>
            <a:normAutofit/>
          </a:bodyPr>
          <a:lstStyle/>
          <a:p>
            <a:pPr marL="514350" indent="-514350" algn="l" rtl="0">
              <a:buFont typeface="+mj-lt"/>
              <a:buAutoNum type="arabicPeriod"/>
            </a:pPr>
            <a:r>
              <a:rPr lang="en-US" sz="2800" dirty="0">
                <a:solidFill>
                  <a:schemeClr val="tx1"/>
                </a:solidFill>
              </a:rPr>
              <a:t>Determining the Heart Rhythm</a:t>
            </a:r>
          </a:p>
          <a:p>
            <a:pPr marL="514350" indent="-514350" algn="l" rtl="0">
              <a:buFont typeface="+mj-lt"/>
              <a:buAutoNum type="arabicPeriod"/>
            </a:pPr>
            <a:r>
              <a:rPr lang="en-US" sz="2800" dirty="0">
                <a:solidFill>
                  <a:schemeClr val="tx1"/>
                </a:solidFill>
              </a:rPr>
              <a:t>Determining the Heart Rate</a:t>
            </a:r>
          </a:p>
          <a:p>
            <a:pPr marL="514350" indent="-514350" algn="l" rtl="0">
              <a:buFont typeface="+mj-lt"/>
              <a:buAutoNum type="arabicPeriod"/>
            </a:pPr>
            <a:r>
              <a:rPr lang="en-US" sz="2800" dirty="0">
                <a:solidFill>
                  <a:schemeClr val="tx1"/>
                </a:solidFill>
              </a:rPr>
              <a:t>Determining the Axis of the Heart</a:t>
            </a:r>
          </a:p>
          <a:p>
            <a:pPr marL="514350" indent="-514350" algn="l" rtl="0">
              <a:buFont typeface="+mj-lt"/>
              <a:buAutoNum type="arabicPeriod"/>
            </a:pPr>
            <a:r>
              <a:rPr lang="en-US" sz="2800" dirty="0">
                <a:solidFill>
                  <a:schemeClr val="tx1"/>
                </a:solidFill>
              </a:rPr>
              <a:t>Segment, Wave and Interval assessment ( ST segment, QRS duration, QRS amplitude</a:t>
            </a:r>
          </a:p>
          <a:p>
            <a:pPr marL="514350" indent="-514350" algn="l" rtl="0">
              <a:buFont typeface="+mj-lt"/>
              <a:buAutoNum type="arabicPeriod"/>
            </a:pPr>
            <a:endParaRPr lang="en-US" sz="2800" dirty="0">
              <a:solidFill>
                <a:schemeClr val="tx1"/>
              </a:solidFill>
            </a:endParaRPr>
          </a:p>
          <a:p>
            <a:pPr marL="514350" indent="-514350" algn="l" rtl="0">
              <a:buFont typeface="+mj-lt"/>
              <a:buAutoNum type="arabicPeriod"/>
            </a:pPr>
            <a:endParaRPr lang="en-US" sz="2800" dirty="0">
              <a:solidFill>
                <a:schemeClr val="tx1"/>
              </a:solidFill>
            </a:endParaRPr>
          </a:p>
          <a:p>
            <a:pPr marL="514350" indent="-514350" algn="l" rtl="0">
              <a:buFont typeface="+mj-lt"/>
              <a:buAutoNum type="arabicPeriod"/>
            </a:pPr>
            <a:endParaRPr lang="ar-SA" sz="2800" dirty="0">
              <a:solidFill>
                <a:schemeClr val="tx1"/>
              </a:solidFill>
            </a:endParaRPr>
          </a:p>
        </p:txBody>
      </p:sp>
    </p:spTree>
    <p:extLst>
      <p:ext uri="{BB962C8B-B14F-4D97-AF65-F5344CB8AC3E}">
        <p14:creationId xmlns:p14="http://schemas.microsoft.com/office/powerpoint/2010/main" val="13720256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80ABB-74F4-6895-9B2A-098D048F2E7E}"/>
              </a:ext>
            </a:extLst>
          </p:cNvPr>
          <p:cNvSpPr>
            <a:spLocks noGrp="1"/>
          </p:cNvSpPr>
          <p:nvPr>
            <p:ph type="title"/>
          </p:nvPr>
        </p:nvSpPr>
        <p:spPr/>
        <p:txBody>
          <a:bodyPr/>
          <a:lstStyle/>
          <a:p>
            <a:pPr>
              <a:defRPr/>
            </a:pPr>
            <a:r>
              <a:rPr lang="en-US" dirty="0"/>
              <a:t>Reading ECG paper</a:t>
            </a:r>
          </a:p>
        </p:txBody>
      </p:sp>
      <p:sp>
        <p:nvSpPr>
          <p:cNvPr id="3" name="Content Placeholder 2">
            <a:extLst>
              <a:ext uri="{FF2B5EF4-FFF2-40B4-BE49-F238E27FC236}">
                <a16:creationId xmlns:a16="http://schemas.microsoft.com/office/drawing/2014/main" id="{A23533BE-7705-D7D5-8E5A-1AB4B485FBBE}"/>
              </a:ext>
            </a:extLst>
          </p:cNvPr>
          <p:cNvSpPr>
            <a:spLocks noGrp="1"/>
          </p:cNvSpPr>
          <p:nvPr>
            <p:ph idx="1"/>
          </p:nvPr>
        </p:nvSpPr>
        <p:spPr>
          <a:xfrm>
            <a:off x="1251678" y="2008161"/>
            <a:ext cx="10178322" cy="4189614"/>
          </a:xfrm>
        </p:spPr>
        <p:txBody>
          <a:bodyPr>
            <a:normAutofit/>
          </a:bodyPr>
          <a:lstStyle/>
          <a:p>
            <a:pPr marL="0" marR="0" lvl="0" indent="0" algn="ctr" defTabSz="914400" rtl="0" eaLnBrk="1" fontAlgn="auto" latinLnBrk="0" hangingPunct="1">
              <a:lnSpc>
                <a:spcPct val="110000"/>
              </a:lnSpc>
              <a:spcBef>
                <a:spcPts val="700"/>
              </a:spcBef>
              <a:spcAft>
                <a:spcPts val="0"/>
              </a:spcAft>
              <a:buClr>
                <a:srgbClr val="0B082E"/>
              </a:buClr>
              <a:buSzTx/>
              <a:buFont typeface="Arial" panose="020B0604020202020204" pitchFamily="34" charset="0"/>
              <a:buNone/>
              <a:tabLst/>
              <a:defRPr/>
            </a:pPr>
            <a:r>
              <a:rPr kumimoji="0" lang="en-US" sz="3600" b="1" i="0" u="none" strike="noStrike" kern="1200" cap="none" spc="0" normalizeH="0" baseline="0" noProof="0" dirty="0">
                <a:ln>
                  <a:noFill/>
                </a:ln>
                <a:solidFill>
                  <a:srgbClr val="00B050"/>
                </a:solidFill>
                <a:effectLst/>
                <a:uLnTx/>
                <a:uFillTx/>
                <a:latin typeface="Gill Sans MT" panose="020B0502020104020203"/>
                <a:ea typeface="+mn-ea"/>
                <a:cs typeface="+mn-cs"/>
              </a:rPr>
              <a:t>1.Determining the Heart Rhythm</a:t>
            </a:r>
          </a:p>
          <a:p>
            <a:pPr marL="0" indent="0" algn="l" rtl="0">
              <a:buNone/>
              <a:defRPr/>
            </a:pPr>
            <a:r>
              <a:rPr lang="en-US" sz="3600" dirty="0">
                <a:solidFill>
                  <a:schemeClr val="tx1"/>
                </a:solidFill>
              </a:rPr>
              <a:t>2. Regular or not: according to QRS complex</a:t>
            </a:r>
          </a:p>
          <a:p>
            <a:pPr lvl="1" algn="l" rtl="0">
              <a:defRPr/>
            </a:pPr>
            <a:r>
              <a:rPr lang="en-US" sz="3200" dirty="0">
                <a:solidFill>
                  <a:schemeClr val="tx1"/>
                </a:solidFill>
              </a:rPr>
              <a:t>Regular: RR interval constant</a:t>
            </a:r>
          </a:p>
          <a:p>
            <a:pPr lvl="1" algn="l" rtl="0">
              <a:defRPr/>
            </a:pPr>
            <a:r>
              <a:rPr lang="en-US" sz="3200" dirty="0">
                <a:solidFill>
                  <a:schemeClr val="tx1"/>
                </a:solidFill>
              </a:rPr>
              <a:t>Irregular </a:t>
            </a:r>
          </a:p>
          <a:p>
            <a:pPr lvl="2" algn="l" rtl="0">
              <a:defRPr/>
            </a:pPr>
            <a:r>
              <a:rPr lang="en-US" sz="2800" dirty="0">
                <a:solidFill>
                  <a:schemeClr val="tx1"/>
                </a:solidFill>
              </a:rPr>
              <a:t>Regularly </a:t>
            </a:r>
          </a:p>
          <a:p>
            <a:pPr lvl="2" algn="l" rtl="0">
              <a:defRPr/>
            </a:pPr>
            <a:r>
              <a:rPr lang="en-US" sz="2800" dirty="0">
                <a:solidFill>
                  <a:schemeClr val="tx1"/>
                </a:solidFill>
              </a:rPr>
              <a:t>Irregularly</a:t>
            </a:r>
          </a:p>
          <a:p>
            <a:pPr lvl="2" algn="l" rtl="0">
              <a:defRPr/>
            </a:pPr>
            <a:endParaRPr lang="en-US" sz="2800" dirty="0">
              <a:solidFill>
                <a:schemeClr val="tx1"/>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9D8542B1-BE27-2856-6885-FD404AA9869D}"/>
              </a:ext>
            </a:extLst>
          </p:cNvPr>
          <p:cNvSpPr>
            <a:spLocks noGrp="1" noChangeArrowheads="1"/>
          </p:cNvSpPr>
          <p:nvPr>
            <p:ph type="title"/>
          </p:nvPr>
        </p:nvSpPr>
        <p:spPr>
          <a:xfrm>
            <a:off x="1421807" y="405646"/>
            <a:ext cx="10178322" cy="872699"/>
          </a:xfrm>
        </p:spPr>
        <p:txBody>
          <a:bodyPr/>
          <a:lstStyle/>
          <a:p>
            <a:pPr eaLnBrk="1" hangingPunct="1">
              <a:defRPr/>
            </a:pPr>
            <a:r>
              <a:rPr lang="en-US" dirty="0"/>
              <a:t>2. Determining the Heart Rate</a:t>
            </a:r>
          </a:p>
        </p:txBody>
      </p:sp>
      <p:sp>
        <p:nvSpPr>
          <p:cNvPr id="45059" name="Rectangle 3">
            <a:extLst>
              <a:ext uri="{FF2B5EF4-FFF2-40B4-BE49-F238E27FC236}">
                <a16:creationId xmlns:a16="http://schemas.microsoft.com/office/drawing/2014/main" id="{BB228132-B5F9-7C97-9B60-D4E8380B3AFF}"/>
              </a:ext>
            </a:extLst>
          </p:cNvPr>
          <p:cNvSpPr>
            <a:spLocks noGrp="1" noChangeArrowheads="1"/>
          </p:cNvSpPr>
          <p:nvPr>
            <p:ph type="body" idx="1"/>
          </p:nvPr>
        </p:nvSpPr>
        <p:spPr>
          <a:xfrm>
            <a:off x="1040284" y="1418390"/>
            <a:ext cx="10559845" cy="5132438"/>
          </a:xfrm>
        </p:spPr>
        <p:txBody>
          <a:bodyPr>
            <a:normAutofit lnSpcReduction="10000"/>
          </a:bodyPr>
          <a:lstStyle/>
          <a:p>
            <a:pPr algn="l" rtl="0" eaLnBrk="1" hangingPunct="1">
              <a:defRPr/>
            </a:pPr>
            <a:r>
              <a:rPr lang="en-US" sz="3200" dirty="0">
                <a:solidFill>
                  <a:schemeClr val="tx1"/>
                </a:solidFill>
              </a:rPr>
              <a:t>Heart rate is calculated with different methods </a:t>
            </a:r>
            <a:r>
              <a:rPr lang="en-US" sz="3200" dirty="0" err="1">
                <a:solidFill>
                  <a:schemeClr val="tx1"/>
                </a:solidFill>
              </a:rPr>
              <a:t>accordings</a:t>
            </a:r>
            <a:r>
              <a:rPr lang="en-US" sz="3200" dirty="0">
                <a:solidFill>
                  <a:schemeClr val="tx1"/>
                </a:solidFill>
              </a:rPr>
              <a:t> to the heart rhythm:</a:t>
            </a:r>
          </a:p>
          <a:p>
            <a:pPr marL="0" indent="0" algn="l" rtl="0" eaLnBrk="1" hangingPunct="1">
              <a:buNone/>
              <a:defRPr/>
            </a:pPr>
            <a:r>
              <a:rPr lang="en-US" sz="3200" b="1" dirty="0">
                <a:solidFill>
                  <a:srgbClr val="FF0000"/>
                </a:solidFill>
              </a:rPr>
              <a:t>A- Regular rhythm:</a:t>
            </a:r>
          </a:p>
          <a:p>
            <a:pPr marL="0" indent="0" algn="l" rtl="0" eaLnBrk="1" hangingPunct="1">
              <a:buNone/>
              <a:defRPr/>
            </a:pPr>
            <a:r>
              <a:rPr lang="en-US" sz="3200" b="1" u="sng" dirty="0">
                <a:solidFill>
                  <a:schemeClr val="tx2">
                    <a:lumMod val="75000"/>
                    <a:lumOff val="25000"/>
                  </a:schemeClr>
                </a:solidFill>
                <a:sym typeface="Wingdings" panose="05000000000000000000" pitchFamily="2" charset="2"/>
              </a:rPr>
              <a:t></a:t>
            </a:r>
            <a:r>
              <a:rPr lang="en-US" sz="3200" b="1" u="sng" dirty="0">
                <a:solidFill>
                  <a:schemeClr val="tx2">
                    <a:lumMod val="75000"/>
                    <a:lumOff val="25000"/>
                  </a:schemeClr>
                </a:solidFill>
              </a:rPr>
              <a:t>Rule of 300:</a:t>
            </a:r>
          </a:p>
          <a:p>
            <a:pPr marL="0" indent="0" algn="l" rtl="0" eaLnBrk="1" hangingPunct="1">
              <a:buNone/>
              <a:defRPr/>
            </a:pPr>
            <a:r>
              <a:rPr lang="en-US" sz="3100" dirty="0">
                <a:solidFill>
                  <a:schemeClr val="tx1"/>
                </a:solidFill>
                <a:sym typeface="Wingdings" panose="05000000000000000000" pitchFamily="2" charset="2"/>
              </a:rPr>
              <a:t>Recall above that 300 large squares is equal to 1 minute at a paper speed of 25mm/sec</a:t>
            </a:r>
          </a:p>
          <a:p>
            <a:pPr marL="0" indent="0" algn="l" rtl="0" eaLnBrk="1" hangingPunct="1">
              <a:buNone/>
              <a:defRPr/>
            </a:pPr>
            <a:r>
              <a:rPr lang="en-US" sz="3100" dirty="0">
                <a:solidFill>
                  <a:schemeClr val="tx1"/>
                </a:solidFill>
                <a:sym typeface="Wingdings" panose="05000000000000000000" pitchFamily="2" charset="2"/>
              </a:rPr>
              <a:t>We can thus calculate bpm by dividing 300 by the number of LARGE squares between each R-R interval (space between two consecutive R waves = one beat)</a:t>
            </a:r>
          </a:p>
          <a:p>
            <a:pPr algn="l" rtl="0" eaLnBrk="1" hangingPunct="1">
              <a:defRPr/>
            </a:pPr>
            <a:endParaRPr lang="en-US" sz="3200" dirty="0">
              <a:solidFill>
                <a:schemeClr val="tx1"/>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3CD0C463-AAB3-AF55-54BF-C563843E6BFC}"/>
              </a:ext>
            </a:extLst>
          </p:cNvPr>
          <p:cNvSpPr>
            <a:spLocks noGrp="1" noChangeArrowheads="1"/>
          </p:cNvSpPr>
          <p:nvPr>
            <p:ph type="title"/>
          </p:nvPr>
        </p:nvSpPr>
        <p:spPr/>
        <p:txBody>
          <a:bodyPr/>
          <a:lstStyle/>
          <a:p>
            <a:pPr eaLnBrk="1" hangingPunct="1">
              <a:defRPr/>
            </a:pPr>
            <a:r>
              <a:rPr lang="en-US"/>
              <a:t>The Rule of 300</a:t>
            </a:r>
          </a:p>
        </p:txBody>
      </p:sp>
      <p:sp>
        <p:nvSpPr>
          <p:cNvPr id="69635" name="Rectangle 3">
            <a:extLst>
              <a:ext uri="{FF2B5EF4-FFF2-40B4-BE49-F238E27FC236}">
                <a16:creationId xmlns:a16="http://schemas.microsoft.com/office/drawing/2014/main" id="{B99279F9-275F-E5EC-E927-85B23FDD73B7}"/>
              </a:ext>
            </a:extLst>
          </p:cNvPr>
          <p:cNvSpPr>
            <a:spLocks noGrp="1" noChangeArrowheads="1"/>
          </p:cNvSpPr>
          <p:nvPr>
            <p:ph type="body" idx="1"/>
          </p:nvPr>
        </p:nvSpPr>
        <p:spPr>
          <a:xfrm>
            <a:off x="1981200" y="1600200"/>
            <a:ext cx="8229600" cy="762000"/>
          </a:xfrm>
        </p:spPr>
        <p:txBody>
          <a:bodyPr/>
          <a:lstStyle/>
          <a:p>
            <a:pPr eaLnBrk="1" hangingPunct="1">
              <a:buFont typeface="Wingdings" panose="05000000000000000000" pitchFamily="2" charset="2"/>
              <a:buNone/>
              <a:defRPr/>
            </a:pPr>
            <a:r>
              <a:rPr lang="en-US" sz="2800" dirty="0">
                <a:solidFill>
                  <a:schemeClr val="tx1"/>
                </a:solidFill>
              </a:rPr>
              <a:t>It may be easiest to memorize the following table:</a:t>
            </a:r>
          </a:p>
        </p:txBody>
      </p:sp>
      <p:graphicFrame>
        <p:nvGraphicFramePr>
          <p:cNvPr id="69735" name="Group 103">
            <a:extLst>
              <a:ext uri="{FF2B5EF4-FFF2-40B4-BE49-F238E27FC236}">
                <a16:creationId xmlns:a16="http://schemas.microsoft.com/office/drawing/2014/main" id="{B583F509-8826-B7A0-EB70-382FECAB123F}"/>
              </a:ext>
            </a:extLst>
          </p:cNvPr>
          <p:cNvGraphicFramePr>
            <a:graphicFrameLocks noGrp="1"/>
          </p:cNvGraphicFramePr>
          <p:nvPr>
            <p:extLst>
              <p:ext uri="{D42A27DB-BD31-4B8C-83A1-F6EECF244321}">
                <p14:modId xmlns:p14="http://schemas.microsoft.com/office/powerpoint/2010/main" val="1081356970"/>
              </p:ext>
            </p:extLst>
          </p:nvPr>
        </p:nvGraphicFramePr>
        <p:xfrm>
          <a:off x="606083" y="2872286"/>
          <a:ext cx="4078458" cy="3929064"/>
        </p:xfrm>
        <a:graphic>
          <a:graphicData uri="http://schemas.openxmlformats.org/drawingml/2006/table">
            <a:tbl>
              <a:tblPr/>
              <a:tblGrid>
                <a:gridCol w="2043304">
                  <a:extLst>
                    <a:ext uri="{9D8B030D-6E8A-4147-A177-3AD203B41FA5}">
                      <a16:colId xmlns:a16="http://schemas.microsoft.com/office/drawing/2014/main" val="20000"/>
                    </a:ext>
                  </a:extLst>
                </a:gridCol>
                <a:gridCol w="2035154">
                  <a:extLst>
                    <a:ext uri="{9D8B030D-6E8A-4147-A177-3AD203B41FA5}">
                      <a16:colId xmlns:a16="http://schemas.microsoft.com/office/drawing/2014/main" val="20001"/>
                    </a:ext>
                  </a:extLst>
                </a:gridCol>
              </a:tblGrid>
              <a:tr h="82294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Arial" pitchFamily="34" charset="0"/>
                        </a:rPr>
                        <a:t># of big boxes</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Arial" pitchFamily="34" charset="0"/>
                        </a:rPr>
                        <a:t>Rate</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17422">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Arial" pitchFamily="34" charset="0"/>
                        </a:rPr>
                        <a:t>1</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Arial" pitchFamily="34" charset="0"/>
                        </a:rPr>
                        <a:t>300</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7422">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0" i="0" u="none" strike="noStrike" cap="none" normalizeH="0" baseline="0" dirty="0">
                          <a:ln>
                            <a:noFill/>
                          </a:ln>
                          <a:solidFill>
                            <a:schemeClr val="tx1"/>
                          </a:solidFill>
                          <a:effectLst>
                            <a:outerShdw blurRad="38100" dist="38100" dir="2700000" algn="tl">
                              <a:srgbClr val="000000"/>
                            </a:outerShdw>
                          </a:effectLst>
                          <a:latin typeface="Arial" pitchFamily="34" charset="0"/>
                        </a:rPr>
                        <a:t>2</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Arial" pitchFamily="34" charset="0"/>
                        </a:rPr>
                        <a:t>150</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901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Arial" pitchFamily="34" charset="0"/>
                        </a:rPr>
                        <a:t>3</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Arial" pitchFamily="34" charset="0"/>
                        </a:rPr>
                        <a:t>100</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7422">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Arial" pitchFamily="34" charset="0"/>
                        </a:rPr>
                        <a:t>4</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Arial" pitchFamily="34" charset="0"/>
                        </a:rPr>
                        <a:t>75</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7422">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Arial" pitchFamily="34" charset="0"/>
                        </a:rPr>
                        <a:t>5</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Arial" pitchFamily="34" charset="0"/>
                        </a:rPr>
                        <a:t>60</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17422">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0" i="0" u="none" strike="noStrike" cap="none" normalizeH="0" baseline="0">
                          <a:ln>
                            <a:noFill/>
                          </a:ln>
                          <a:solidFill>
                            <a:schemeClr val="tx1"/>
                          </a:solidFill>
                          <a:effectLst>
                            <a:outerShdw blurRad="38100" dist="38100" dir="2700000" algn="tl">
                              <a:srgbClr val="000000"/>
                            </a:outerShdw>
                          </a:effectLst>
                          <a:latin typeface="Arial" pitchFamily="34" charset="0"/>
                        </a:rPr>
                        <a:t>6</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400" b="0" i="0" u="none" strike="noStrike" cap="none" normalizeH="0" baseline="0" dirty="0">
                          <a:ln>
                            <a:noFill/>
                          </a:ln>
                          <a:solidFill>
                            <a:schemeClr val="tx1"/>
                          </a:solidFill>
                          <a:effectLst>
                            <a:outerShdw blurRad="38100" dist="38100" dir="2700000" algn="tl">
                              <a:srgbClr val="000000"/>
                            </a:outerShdw>
                          </a:effectLst>
                          <a:latin typeface="Arial" pitchFamily="34" charset="0"/>
                        </a:rPr>
                        <a:t>50</a:t>
                      </a:r>
                    </a:p>
                  </a:txBody>
                  <a:tcPr marT="45712" marB="4571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pic>
        <p:nvPicPr>
          <p:cNvPr id="2" name="صورة 1">
            <a:extLst>
              <a:ext uri="{FF2B5EF4-FFF2-40B4-BE49-F238E27FC236}">
                <a16:creationId xmlns:a16="http://schemas.microsoft.com/office/drawing/2014/main" id="{A93F8653-2C22-796E-4F89-ADA713A88C5F}"/>
              </a:ext>
            </a:extLst>
          </p:cNvPr>
          <p:cNvPicPr>
            <a:picLocks noChangeAspect="1"/>
          </p:cNvPicPr>
          <p:nvPr/>
        </p:nvPicPr>
        <p:blipFill>
          <a:blip r:embed="rId2"/>
          <a:stretch>
            <a:fillRect/>
          </a:stretch>
        </p:blipFill>
        <p:spPr>
          <a:xfrm>
            <a:off x="4491989" y="2972328"/>
            <a:ext cx="7590839" cy="3728979"/>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53EEF64-3D4A-9A6C-01E4-1E5B9E92A8AB}"/>
              </a:ext>
            </a:extLst>
          </p:cNvPr>
          <p:cNvSpPr>
            <a:spLocks noGrp="1"/>
          </p:cNvSpPr>
          <p:nvPr>
            <p:ph type="title"/>
          </p:nvPr>
        </p:nvSpPr>
        <p:spPr>
          <a:xfrm>
            <a:off x="1071636" y="153584"/>
            <a:ext cx="10178322" cy="1107202"/>
          </a:xfrm>
        </p:spPr>
        <p:txBody>
          <a:bodyPr>
            <a:normAutofit fontScale="90000"/>
          </a:bodyPr>
          <a:lstStyle/>
          <a:p>
            <a:r>
              <a:rPr lang="en-US" sz="5400" dirty="0">
                <a:solidFill>
                  <a:schemeClr val="tx1"/>
                </a:solidFill>
              </a:rPr>
              <a:t>Rule of 6 sec</a:t>
            </a:r>
            <a:br>
              <a:rPr lang="en-US" sz="5400" dirty="0">
                <a:solidFill>
                  <a:schemeClr val="tx1"/>
                </a:solidFill>
              </a:rPr>
            </a:br>
            <a:endParaRPr lang="ar-SA" dirty="0"/>
          </a:p>
        </p:txBody>
      </p:sp>
      <p:sp>
        <p:nvSpPr>
          <p:cNvPr id="3" name="عنصر نائب للمحتوى 2">
            <a:extLst>
              <a:ext uri="{FF2B5EF4-FFF2-40B4-BE49-F238E27FC236}">
                <a16:creationId xmlns:a16="http://schemas.microsoft.com/office/drawing/2014/main" id="{C9EB04B0-AA83-AE11-55AF-C2D84BFE3498}"/>
              </a:ext>
            </a:extLst>
          </p:cNvPr>
          <p:cNvSpPr>
            <a:spLocks noGrp="1"/>
          </p:cNvSpPr>
          <p:nvPr>
            <p:ph idx="1"/>
          </p:nvPr>
        </p:nvSpPr>
        <p:spPr>
          <a:xfrm>
            <a:off x="870678" y="774344"/>
            <a:ext cx="10940322" cy="3593591"/>
          </a:xfrm>
        </p:spPr>
        <p:txBody>
          <a:bodyPr>
            <a:normAutofit lnSpcReduction="10000"/>
          </a:bodyPr>
          <a:lstStyle/>
          <a:p>
            <a:pPr marL="0" indent="0" algn="l" rtl="0">
              <a:lnSpc>
                <a:spcPct val="120000"/>
              </a:lnSpc>
              <a:buNone/>
              <a:defRPr/>
            </a:pPr>
            <a:r>
              <a:rPr lang="en-US" sz="2400" b="1" dirty="0">
                <a:solidFill>
                  <a:srgbClr val="FF0000"/>
                </a:solidFill>
              </a:rPr>
              <a:t>B. Irregular rhythm: </a:t>
            </a:r>
          </a:p>
          <a:p>
            <a:pPr marL="0" indent="0" algn="l" rtl="0" eaLnBrk="1" hangingPunct="1">
              <a:buNone/>
              <a:defRPr/>
            </a:pPr>
            <a:r>
              <a:rPr lang="en-US" sz="2800" b="1" u="sng" dirty="0">
                <a:solidFill>
                  <a:schemeClr val="tx2">
                    <a:lumMod val="75000"/>
                    <a:lumOff val="25000"/>
                  </a:schemeClr>
                </a:solidFill>
                <a:sym typeface="Wingdings" panose="05000000000000000000" pitchFamily="2" charset="2"/>
              </a:rPr>
              <a:t> </a:t>
            </a:r>
            <a:r>
              <a:rPr lang="en-US" sz="2800" b="1" u="sng" dirty="0">
                <a:solidFill>
                  <a:schemeClr val="tx2">
                    <a:lumMod val="75000"/>
                    <a:lumOff val="25000"/>
                  </a:schemeClr>
                </a:solidFill>
              </a:rPr>
              <a:t>Rule of 6 sec</a:t>
            </a:r>
          </a:p>
          <a:p>
            <a:pPr algn="l" rtl="0"/>
            <a:r>
              <a:rPr lang="en-US" sz="2400" dirty="0">
                <a:solidFill>
                  <a:schemeClr val="tx1"/>
                </a:solidFill>
              </a:rPr>
              <a:t>Count off 30 large boxes = 6 seconds (remember </a:t>
            </a:r>
            <a:r>
              <a:rPr lang="en-US" sz="2400" b="1" dirty="0">
                <a:solidFill>
                  <a:schemeClr val="tx1"/>
                </a:solidFill>
                <a:latin typeface="Arial" panose="020B0604020202020204" pitchFamily="34" charset="0"/>
                <a:cs typeface="Arial" panose="020B0604020202020204" pitchFamily="34" charset="0"/>
              </a:rPr>
              <a:t>1</a:t>
            </a:r>
            <a:r>
              <a:rPr lang="en-US" sz="2400" dirty="0">
                <a:solidFill>
                  <a:schemeClr val="tx1"/>
                </a:solidFill>
              </a:rPr>
              <a:t> large box = 0.2 seconds, so 30 large boxes = 6 seconds) </a:t>
            </a:r>
            <a:r>
              <a:rPr lang="en-US" sz="2400" dirty="0">
                <a:solidFill>
                  <a:schemeClr val="tx1"/>
                </a:solidFill>
                <a:sym typeface="Wingdings" panose="05000000000000000000" pitchFamily="2" charset="2"/>
              </a:rPr>
              <a:t> </a:t>
            </a:r>
            <a:r>
              <a:rPr lang="en-US" sz="2400" dirty="0">
                <a:solidFill>
                  <a:schemeClr val="tx1"/>
                </a:solidFill>
              </a:rPr>
              <a:t>Then, count the number of R-R intervals in six seconds and multiply by 10. This is the number of beats per minute.</a:t>
            </a:r>
          </a:p>
          <a:p>
            <a:pPr algn="l" rtl="0"/>
            <a:r>
              <a:rPr lang="en-US" sz="2400" b="1" dirty="0">
                <a:solidFill>
                  <a:srgbClr val="00B050"/>
                </a:solidFill>
              </a:rPr>
              <a:t>Example:</a:t>
            </a:r>
          </a:p>
          <a:p>
            <a:pPr marL="0" indent="0" algn="l" rtl="0">
              <a:buNone/>
            </a:pPr>
            <a:r>
              <a:rPr lang="en-US" sz="2400" dirty="0">
                <a:solidFill>
                  <a:schemeClr val="tx1"/>
                </a:solidFill>
              </a:rPr>
              <a:t>- Count 30 large boxes, starting from the first R wave. </a:t>
            </a:r>
          </a:p>
          <a:p>
            <a:pPr marL="0" indent="0" algn="l" rtl="0">
              <a:buNone/>
            </a:pPr>
            <a:r>
              <a:rPr lang="en-US" sz="2400" dirty="0">
                <a:solidFill>
                  <a:schemeClr val="tx1"/>
                </a:solidFill>
              </a:rPr>
              <a:t>- There are 8 R-R intervals within 30 boxes. Multiply 8 x 10 = Rate 80 </a:t>
            </a:r>
          </a:p>
          <a:p>
            <a:pPr marL="0" indent="0" algn="l" rtl="0">
              <a:buNone/>
            </a:pPr>
            <a:endParaRPr lang="en-US" sz="2400" dirty="0">
              <a:solidFill>
                <a:schemeClr val="tx1"/>
              </a:solidFill>
            </a:endParaRPr>
          </a:p>
        </p:txBody>
      </p:sp>
      <p:pic>
        <p:nvPicPr>
          <p:cNvPr id="4" name="Picture 4" descr="fig6">
            <a:extLst>
              <a:ext uri="{FF2B5EF4-FFF2-40B4-BE49-F238E27FC236}">
                <a16:creationId xmlns:a16="http://schemas.microsoft.com/office/drawing/2014/main" id="{C3D13095-B7D2-ADC1-D8DB-7931798AC7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071636" y="4367935"/>
            <a:ext cx="10538406" cy="249006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5091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2358786-CE0A-6A17-5495-F61197CBF419}"/>
              </a:ext>
            </a:extLst>
          </p:cNvPr>
          <p:cNvSpPr>
            <a:spLocks noGrp="1"/>
          </p:cNvSpPr>
          <p:nvPr>
            <p:ph type="title"/>
          </p:nvPr>
        </p:nvSpPr>
        <p:spPr/>
        <p:txBody>
          <a:bodyPr/>
          <a:lstStyle/>
          <a:p>
            <a:endParaRPr lang="ar-SA"/>
          </a:p>
        </p:txBody>
      </p:sp>
      <p:graphicFrame>
        <p:nvGraphicFramePr>
          <p:cNvPr id="6" name="عنصر نائب للمحتوى 5">
            <a:extLst>
              <a:ext uri="{FF2B5EF4-FFF2-40B4-BE49-F238E27FC236}">
                <a16:creationId xmlns:a16="http://schemas.microsoft.com/office/drawing/2014/main" id="{766C070E-F0B9-2375-194A-1CE632DDA654}"/>
              </a:ext>
            </a:extLst>
          </p:cNvPr>
          <p:cNvGraphicFramePr>
            <a:graphicFrameLocks noGrp="1"/>
          </p:cNvGraphicFramePr>
          <p:nvPr>
            <p:ph idx="1"/>
            <p:extLst>
              <p:ext uri="{D42A27DB-BD31-4B8C-83A1-F6EECF244321}">
                <p14:modId xmlns:p14="http://schemas.microsoft.com/office/powerpoint/2010/main" val="927641539"/>
              </p:ext>
            </p:extLst>
          </p:nvPr>
        </p:nvGraphicFramePr>
        <p:xfrm>
          <a:off x="597703" y="191601"/>
          <a:ext cx="11430000" cy="6474797"/>
        </p:xfrm>
        <a:graphic>
          <a:graphicData uri="http://schemas.openxmlformats.org/drawingml/2006/table">
            <a:tbl>
              <a:tblPr/>
              <a:tblGrid>
                <a:gridCol w="2165252">
                  <a:extLst>
                    <a:ext uri="{9D8B030D-6E8A-4147-A177-3AD203B41FA5}">
                      <a16:colId xmlns:a16="http://schemas.microsoft.com/office/drawing/2014/main" val="3741940838"/>
                    </a:ext>
                  </a:extLst>
                </a:gridCol>
                <a:gridCol w="2897945">
                  <a:extLst>
                    <a:ext uri="{9D8B030D-6E8A-4147-A177-3AD203B41FA5}">
                      <a16:colId xmlns:a16="http://schemas.microsoft.com/office/drawing/2014/main" val="1946617696"/>
                    </a:ext>
                  </a:extLst>
                </a:gridCol>
                <a:gridCol w="5311899">
                  <a:extLst>
                    <a:ext uri="{9D8B030D-6E8A-4147-A177-3AD203B41FA5}">
                      <a16:colId xmlns:a16="http://schemas.microsoft.com/office/drawing/2014/main" val="1544601821"/>
                    </a:ext>
                  </a:extLst>
                </a:gridCol>
                <a:gridCol w="1054904">
                  <a:extLst>
                    <a:ext uri="{9D8B030D-6E8A-4147-A177-3AD203B41FA5}">
                      <a16:colId xmlns:a16="http://schemas.microsoft.com/office/drawing/2014/main" val="547505275"/>
                    </a:ext>
                  </a:extLst>
                </a:gridCol>
              </a:tblGrid>
              <a:tr h="377412">
                <a:tc gridSpan="4">
                  <a:txBody>
                    <a:bodyPr/>
                    <a:lstStyle/>
                    <a:p>
                      <a:pPr algn="l" rtl="0"/>
                      <a:r>
                        <a:rPr lang="en-US" sz="2000" b="1" dirty="0">
                          <a:effectLst/>
                        </a:rPr>
                        <a:t>Overview of the conduction system of the heart </a:t>
                      </a:r>
                    </a:p>
                  </a:txBody>
                  <a:tcPr marL="41407" marR="41407" marT="20703" marB="2070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1F3F4"/>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3515167713"/>
                  </a:ext>
                </a:extLst>
              </a:tr>
              <a:tr h="377412">
                <a:tc>
                  <a:txBody>
                    <a:bodyPr/>
                    <a:lstStyle/>
                    <a:p>
                      <a:pPr algn="ctr" rtl="0"/>
                      <a:r>
                        <a:rPr lang="en-US" sz="2000" b="1" dirty="0">
                          <a:effectLst/>
                        </a:rPr>
                        <a:t>Name</a:t>
                      </a:r>
                      <a:endParaRPr lang="en-US" sz="2000" dirty="0">
                        <a:effectLst/>
                      </a:endParaRPr>
                    </a:p>
                  </a:txBody>
                  <a:tcPr marL="41407" marR="41407" marT="20703" marB="2070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1F3F4"/>
                    </a:solidFill>
                  </a:tcPr>
                </a:tc>
                <a:tc>
                  <a:txBody>
                    <a:bodyPr/>
                    <a:lstStyle/>
                    <a:p>
                      <a:pPr algn="ctr" rtl="0"/>
                      <a:r>
                        <a:rPr lang="en-US" sz="2000" b="1" dirty="0">
                          <a:effectLst/>
                        </a:rPr>
                        <a:t>Anatomic localization</a:t>
                      </a:r>
                      <a:endParaRPr lang="en-US" sz="2000" dirty="0">
                        <a:effectLst/>
                      </a:endParaRPr>
                    </a:p>
                  </a:txBody>
                  <a:tcPr marL="41407" marR="41407" marT="20703" marB="2070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1F3F4"/>
                    </a:solidFill>
                  </a:tcPr>
                </a:tc>
                <a:tc>
                  <a:txBody>
                    <a:bodyPr/>
                    <a:lstStyle/>
                    <a:p>
                      <a:pPr algn="ctr" rtl="0"/>
                      <a:r>
                        <a:rPr lang="en-US" sz="2000" b="1" dirty="0">
                          <a:effectLst/>
                        </a:rPr>
                        <a:t>Characteristics</a:t>
                      </a:r>
                      <a:endParaRPr lang="en-US" sz="2000" dirty="0">
                        <a:effectLst/>
                      </a:endParaRPr>
                    </a:p>
                  </a:txBody>
                  <a:tcPr marL="41407" marR="41407" marT="20703" marB="2070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1F3F4"/>
                    </a:solidFill>
                  </a:tcPr>
                </a:tc>
                <a:tc>
                  <a:txBody>
                    <a:bodyPr/>
                    <a:lstStyle/>
                    <a:p>
                      <a:pPr algn="ctr" rtl="0"/>
                      <a:r>
                        <a:rPr lang="en-US" sz="1400" b="1" dirty="0">
                          <a:effectLst/>
                        </a:rPr>
                        <a:t>Frequency</a:t>
                      </a:r>
                      <a:endParaRPr lang="en-US" sz="1400" dirty="0">
                        <a:effectLst/>
                      </a:endParaRPr>
                    </a:p>
                  </a:txBody>
                  <a:tcPr marL="41407" marR="41407" marT="20703" marB="2070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1F3F4"/>
                    </a:solidFill>
                  </a:tcPr>
                </a:tc>
                <a:extLst>
                  <a:ext uri="{0D108BD9-81ED-4DB2-BD59-A6C34878D82A}">
                    <a16:rowId xmlns:a16="http://schemas.microsoft.com/office/drawing/2014/main" val="2909496645"/>
                  </a:ext>
                </a:extLst>
              </a:tr>
              <a:tr h="2684367">
                <a:tc>
                  <a:txBody>
                    <a:bodyPr/>
                    <a:lstStyle/>
                    <a:p>
                      <a:pPr algn="ctr" rtl="0"/>
                      <a:r>
                        <a:rPr lang="en-US" sz="2000" b="1" dirty="0">
                          <a:effectLst/>
                        </a:rPr>
                        <a:t>Sinoatrial node</a:t>
                      </a:r>
                      <a:endParaRPr lang="en-US" sz="2000" dirty="0">
                        <a:effectLst/>
                      </a:endParaRPr>
                    </a:p>
                  </a:txBody>
                  <a:tcPr marL="41407" marR="41407" marT="20703" marB="2070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1F3F4"/>
                    </a:solidFill>
                  </a:tcPr>
                </a:tc>
                <a:tc>
                  <a:txBody>
                    <a:bodyPr/>
                    <a:lstStyle/>
                    <a:p>
                      <a:pPr algn="l" rtl="0">
                        <a:buFont typeface="Arial" panose="020B0604020202020204" pitchFamily="34" charset="0"/>
                        <a:buChar char="•"/>
                      </a:pPr>
                      <a:r>
                        <a:rPr lang="en-US" sz="2000" dirty="0">
                          <a:effectLst/>
                        </a:rPr>
                        <a:t> Upper wall of the right atrium (at the junction where the SVC enters)</a:t>
                      </a:r>
                    </a:p>
                  </a:txBody>
                  <a:tcPr marL="41407" marR="41407" marT="20703" marB="2070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FFFFF"/>
                    </a:solidFill>
                  </a:tcPr>
                </a:tc>
                <a:tc>
                  <a:txBody>
                    <a:bodyPr/>
                    <a:lstStyle/>
                    <a:p>
                      <a:pPr marL="457200" indent="-457200" algn="l" rtl="0">
                        <a:buFont typeface="+mj-lt"/>
                        <a:buAutoNum type="arabicPeriod"/>
                      </a:pPr>
                      <a:r>
                        <a:rPr lang="en-US" sz="2000" dirty="0">
                          <a:effectLst/>
                        </a:rPr>
                        <a:t>Natural pacemaker center of the heart. </a:t>
                      </a:r>
                      <a:r>
                        <a:rPr lang="en-US" sz="2000" dirty="0">
                          <a:effectLst/>
                          <a:sym typeface="Wingdings" panose="05000000000000000000" pitchFamily="2" charset="2"/>
                        </a:rPr>
                        <a:t> </a:t>
                      </a:r>
                      <a:r>
                        <a:rPr lang="en-US" sz="2000" b="1" dirty="0">
                          <a:solidFill>
                            <a:srgbClr val="FF0000"/>
                          </a:solidFill>
                          <a:effectLst/>
                          <a:sym typeface="Wingdings" panose="05000000000000000000" pitchFamily="2" charset="2"/>
                        </a:rPr>
                        <a:t>s</a:t>
                      </a:r>
                      <a:r>
                        <a:rPr lang="en-US" sz="2000" b="1" dirty="0">
                          <a:solidFill>
                            <a:srgbClr val="FF0000"/>
                          </a:solidFill>
                          <a:effectLst/>
                        </a:rPr>
                        <a:t>pontaneously generates electrical impulses that initiate a heartbeat</a:t>
                      </a:r>
                    </a:p>
                  </a:txBody>
                  <a:tcPr marL="41407" marR="41407" marT="20703" marB="2070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FFFFF"/>
                    </a:solidFill>
                  </a:tcPr>
                </a:tc>
                <a:tc>
                  <a:txBody>
                    <a:bodyPr/>
                    <a:lstStyle/>
                    <a:p>
                      <a:pPr algn="l" rtl="0">
                        <a:buFont typeface="Arial" panose="020B0604020202020204" pitchFamily="34" charset="0"/>
                        <a:buChar char="•"/>
                      </a:pPr>
                      <a:r>
                        <a:rPr lang="en-US" sz="2000" b="1" dirty="0">
                          <a:solidFill>
                            <a:srgbClr val="FF0000"/>
                          </a:solidFill>
                          <a:effectLst/>
                        </a:rPr>
                        <a:t>ca. 60–80/min</a:t>
                      </a:r>
                    </a:p>
                  </a:txBody>
                  <a:tcPr marL="41407" marR="41407" marT="20703" marB="2070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FFFFF"/>
                    </a:solidFill>
                  </a:tcPr>
                </a:tc>
                <a:extLst>
                  <a:ext uri="{0D108BD9-81ED-4DB2-BD59-A6C34878D82A}">
                    <a16:rowId xmlns:a16="http://schemas.microsoft.com/office/drawing/2014/main" val="1751644497"/>
                  </a:ext>
                </a:extLst>
              </a:tr>
              <a:tr h="3035606">
                <a:tc>
                  <a:txBody>
                    <a:bodyPr/>
                    <a:lstStyle/>
                    <a:p>
                      <a:pPr algn="ctr" rtl="0"/>
                      <a:r>
                        <a:rPr lang="en-US" sz="2000" b="1" dirty="0">
                          <a:effectLst/>
                        </a:rPr>
                        <a:t>Atrioventricular node</a:t>
                      </a:r>
                      <a:endParaRPr lang="en-US" sz="2000" dirty="0">
                        <a:effectLst/>
                      </a:endParaRPr>
                    </a:p>
                  </a:txBody>
                  <a:tcPr marL="41407" marR="41407" marT="20703" marB="2070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1F3F4"/>
                    </a:solidFill>
                  </a:tcPr>
                </a:tc>
                <a:tc>
                  <a:txBody>
                    <a:bodyPr/>
                    <a:lstStyle/>
                    <a:p>
                      <a:pPr algn="l" rtl="0">
                        <a:buFont typeface="Arial" panose="020B0604020202020204" pitchFamily="34" charset="0"/>
                        <a:buChar char="•"/>
                      </a:pPr>
                      <a:r>
                        <a:rPr lang="en-US" sz="2000" dirty="0">
                          <a:effectLst/>
                        </a:rPr>
                        <a:t> Within the AV septum</a:t>
                      </a:r>
                    </a:p>
                  </a:txBody>
                  <a:tcPr marL="41407" marR="41407" marT="20703" marB="2070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FFFFF"/>
                    </a:solidFill>
                  </a:tcPr>
                </a:tc>
                <a:tc>
                  <a:txBody>
                    <a:bodyPr/>
                    <a:lstStyle/>
                    <a:p>
                      <a:pPr marL="457200" indent="-457200" algn="l" rtl="0">
                        <a:buFont typeface="+mj-lt"/>
                        <a:buAutoNum type="arabicPeriod"/>
                      </a:pPr>
                      <a:r>
                        <a:rPr lang="en-US" sz="2000" dirty="0">
                          <a:effectLst/>
                        </a:rPr>
                        <a:t>Receives impulses from the SA node and passes these impulses to the bundle of His</a:t>
                      </a:r>
                    </a:p>
                    <a:p>
                      <a:pPr marL="457200" indent="-457200" algn="l" rtl="0">
                        <a:buFont typeface="+mj-lt"/>
                        <a:buAutoNum type="arabicPeriod"/>
                      </a:pPr>
                      <a:r>
                        <a:rPr lang="en-US" sz="2000" b="1" dirty="0">
                          <a:solidFill>
                            <a:srgbClr val="FF0000"/>
                          </a:solidFill>
                          <a:effectLst/>
                        </a:rPr>
                        <a:t>Delays conduction for 60–120 </a:t>
                      </a:r>
                      <a:r>
                        <a:rPr lang="en-US" sz="2000" b="1" dirty="0" err="1">
                          <a:solidFill>
                            <a:srgbClr val="FF0000"/>
                          </a:solidFill>
                          <a:effectLst/>
                        </a:rPr>
                        <a:t>ms</a:t>
                      </a:r>
                      <a:r>
                        <a:rPr lang="en-US" sz="2000" b="1" dirty="0">
                          <a:solidFill>
                            <a:srgbClr val="FF0000"/>
                          </a:solidFill>
                          <a:effectLst/>
                        </a:rPr>
                        <a:t> </a:t>
                      </a:r>
                      <a:r>
                        <a:rPr lang="en-US" sz="2000" dirty="0">
                          <a:effectLst/>
                        </a:rPr>
                        <a:t>(allowing the ventricles to fill with blood; without this delay, the atria and ventricles would contract at the same time)</a:t>
                      </a:r>
                      <a:endParaRPr lang="en-US" sz="1800" dirty="0">
                        <a:effectLst/>
                      </a:endParaRPr>
                    </a:p>
                  </a:txBody>
                  <a:tcPr marL="41407" marR="41407" marT="20703" marB="2070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FFFFF"/>
                    </a:solidFill>
                  </a:tcPr>
                </a:tc>
                <a:tc>
                  <a:txBody>
                    <a:bodyPr/>
                    <a:lstStyle/>
                    <a:p>
                      <a:pPr algn="l" rtl="0">
                        <a:buFont typeface="Arial" panose="020B0604020202020204" pitchFamily="34" charset="0"/>
                        <a:buChar char="•"/>
                      </a:pPr>
                      <a:r>
                        <a:rPr lang="en-US" sz="2000" b="1" dirty="0">
                          <a:solidFill>
                            <a:srgbClr val="FF0000"/>
                          </a:solidFill>
                          <a:effectLst/>
                        </a:rPr>
                        <a:t>ca. 40–50/min</a:t>
                      </a:r>
                    </a:p>
                  </a:txBody>
                  <a:tcPr marL="41407" marR="41407" marT="20703" marB="2070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FFFFF"/>
                    </a:solidFill>
                  </a:tcPr>
                </a:tc>
                <a:extLst>
                  <a:ext uri="{0D108BD9-81ED-4DB2-BD59-A6C34878D82A}">
                    <a16:rowId xmlns:a16="http://schemas.microsoft.com/office/drawing/2014/main" val="4163502756"/>
                  </a:ext>
                </a:extLst>
              </a:tr>
            </a:tbl>
          </a:graphicData>
        </a:graphic>
      </p:graphicFrame>
    </p:spTree>
    <p:extLst>
      <p:ext uri="{BB962C8B-B14F-4D97-AF65-F5344CB8AC3E}">
        <p14:creationId xmlns:p14="http://schemas.microsoft.com/office/powerpoint/2010/main" val="5567468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EDF1293F-DAE4-6BA1-35AB-0F1EF7899CE6}"/>
              </a:ext>
            </a:extLst>
          </p:cNvPr>
          <p:cNvSpPr>
            <a:spLocks noGrp="1" noChangeArrowheads="1"/>
          </p:cNvSpPr>
          <p:nvPr>
            <p:ph type="title"/>
          </p:nvPr>
        </p:nvSpPr>
        <p:spPr>
          <a:xfrm>
            <a:off x="1293881" y="796427"/>
            <a:ext cx="10178322" cy="1492132"/>
          </a:xfrm>
        </p:spPr>
        <p:txBody>
          <a:bodyPr/>
          <a:lstStyle/>
          <a:p>
            <a:pPr eaLnBrk="1" hangingPunct="1">
              <a:defRPr/>
            </a:pPr>
            <a:r>
              <a:rPr lang="en-US" dirty="0"/>
              <a:t>What is the heart rate?</a:t>
            </a:r>
          </a:p>
        </p:txBody>
      </p:sp>
      <p:pic>
        <p:nvPicPr>
          <p:cNvPr id="51203" name="Picture 4" descr="Sinusbradycardia">
            <a:extLst>
              <a:ext uri="{FF2B5EF4-FFF2-40B4-BE49-F238E27FC236}">
                <a16:creationId xmlns:a16="http://schemas.microsoft.com/office/drawing/2014/main" id="{D5A716DF-1798-3802-92D6-E7C6140600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5636" y="2897306"/>
            <a:ext cx="9059955" cy="202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Text Box 6">
            <a:extLst>
              <a:ext uri="{FF2B5EF4-FFF2-40B4-BE49-F238E27FC236}">
                <a16:creationId xmlns:a16="http://schemas.microsoft.com/office/drawing/2014/main" id="{E6A452CA-87D9-FCFF-8BBB-CBBCBC02C400}"/>
              </a:ext>
            </a:extLst>
          </p:cNvPr>
          <p:cNvSpPr txBox="1">
            <a:spLocks noChangeArrowheads="1"/>
          </p:cNvSpPr>
          <p:nvPr/>
        </p:nvSpPr>
        <p:spPr bwMode="auto">
          <a:xfrm>
            <a:off x="8534400" y="4114800"/>
            <a:ext cx="1828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spcBef>
                <a:spcPct val="50000"/>
              </a:spcBef>
              <a:buClrTx/>
              <a:buSzTx/>
              <a:buFontTx/>
              <a:buNone/>
            </a:pPr>
            <a:r>
              <a:rPr lang="en-US" altLang="en-US" sz="1200"/>
              <a:t>www.uptodate.com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7404DFB5-FA99-E880-777B-8957545CCB2C}"/>
              </a:ext>
            </a:extLst>
          </p:cNvPr>
          <p:cNvSpPr>
            <a:spLocks noGrp="1" noChangeArrowheads="1"/>
          </p:cNvSpPr>
          <p:nvPr>
            <p:ph type="title"/>
          </p:nvPr>
        </p:nvSpPr>
        <p:spPr>
          <a:xfrm>
            <a:off x="1223542" y="663636"/>
            <a:ext cx="10178322" cy="1492132"/>
          </a:xfrm>
        </p:spPr>
        <p:txBody>
          <a:bodyPr/>
          <a:lstStyle/>
          <a:p>
            <a:pPr eaLnBrk="1" hangingPunct="1">
              <a:defRPr/>
            </a:pPr>
            <a:r>
              <a:rPr lang="en-US" dirty="0"/>
              <a:t>What is the heart rate?</a:t>
            </a:r>
          </a:p>
        </p:txBody>
      </p:sp>
      <p:pic>
        <p:nvPicPr>
          <p:cNvPr id="2" name="صورة 1">
            <a:extLst>
              <a:ext uri="{FF2B5EF4-FFF2-40B4-BE49-F238E27FC236}">
                <a16:creationId xmlns:a16="http://schemas.microsoft.com/office/drawing/2014/main" id="{9DFAA236-90CA-26CD-EF70-7E9601EEB678}"/>
              </a:ext>
            </a:extLst>
          </p:cNvPr>
          <p:cNvPicPr>
            <a:picLocks noChangeAspect="1"/>
          </p:cNvPicPr>
          <p:nvPr/>
        </p:nvPicPr>
        <p:blipFill>
          <a:blip r:embed="rId3"/>
          <a:stretch>
            <a:fillRect/>
          </a:stretch>
        </p:blipFill>
        <p:spPr>
          <a:xfrm>
            <a:off x="2282043" y="2155768"/>
            <a:ext cx="8397035" cy="3806656"/>
          </a:xfrm>
          <a:prstGeom prst="rect">
            <a:avLst/>
          </a:prstGeom>
        </p:spPr>
      </p:pic>
      <p:sp>
        <p:nvSpPr>
          <p:cNvPr id="4" name="مربع نص 3">
            <a:extLst>
              <a:ext uri="{FF2B5EF4-FFF2-40B4-BE49-F238E27FC236}">
                <a16:creationId xmlns:a16="http://schemas.microsoft.com/office/drawing/2014/main" id="{94E66FAB-D92C-00BD-D068-DCACD75F4DD3}"/>
              </a:ext>
            </a:extLst>
          </p:cNvPr>
          <p:cNvSpPr txBox="1"/>
          <p:nvPr/>
        </p:nvSpPr>
        <p:spPr>
          <a:xfrm>
            <a:off x="2036298" y="1786436"/>
            <a:ext cx="6098344" cy="400110"/>
          </a:xfrm>
          <a:prstGeom prst="rect">
            <a:avLst/>
          </a:prstGeom>
          <a:noFill/>
        </p:spPr>
        <p:txBody>
          <a:bodyPr wrap="square">
            <a:spAutoFit/>
          </a:bodyPr>
          <a:lstStyle/>
          <a:p>
            <a:r>
              <a:rPr lang="en-US" sz="2000" b="1" dirty="0"/>
              <a:t>SVT</a:t>
            </a:r>
            <a:endParaRPr lang="ar-SA" b="1"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4" descr="fig6">
            <a:extLst>
              <a:ext uri="{FF2B5EF4-FFF2-40B4-BE49-F238E27FC236}">
                <a16:creationId xmlns:a16="http://schemas.microsoft.com/office/drawing/2014/main" id="{EBF438AA-EDE1-DA07-92A1-9647345F8025}"/>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543665" y="1581944"/>
            <a:ext cx="9144000" cy="2160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Rectangle 5">
            <a:extLst>
              <a:ext uri="{FF2B5EF4-FFF2-40B4-BE49-F238E27FC236}">
                <a16:creationId xmlns:a16="http://schemas.microsoft.com/office/drawing/2014/main" id="{4AADF451-5D83-AF1E-7B4C-5E3B627EC0BC}"/>
              </a:ext>
            </a:extLst>
          </p:cNvPr>
          <p:cNvSpPr>
            <a:spLocks noChangeArrowheads="1"/>
          </p:cNvSpPr>
          <p:nvPr/>
        </p:nvSpPr>
        <p:spPr bwMode="auto">
          <a:xfrm>
            <a:off x="1543665" y="3835400"/>
            <a:ext cx="9144000"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2400" dirty="0">
                <a:solidFill>
                  <a:srgbClr val="E0245E"/>
                </a:solidFill>
                <a:latin typeface="Times New Roman" panose="02020603050405020304" pitchFamily="18" charset="0"/>
                <a:ea typeface="ＭＳ Ｐゴシック" panose="020B0600070205080204" pitchFamily="34" charset="-128"/>
                <a:cs typeface="Times New Roman" panose="02020603050405020304" pitchFamily="18" charset="0"/>
              </a:rPr>
              <a:t>Six-second method</a:t>
            </a:r>
            <a:r>
              <a:rPr lang="ar-SA" altLang="en-US" sz="2400" dirty="0">
                <a:solidFill>
                  <a:srgbClr val="E0245E"/>
                </a:solidFill>
                <a:latin typeface="Times New Roman" panose="02020603050405020304" pitchFamily="18" charset="0"/>
                <a:ea typeface="ＭＳ Ｐゴシック" panose="020B0600070205080204" pitchFamily="34" charset="-128"/>
                <a:cs typeface="Times New Roman" panose="02020603050405020304" pitchFamily="18" charset="0"/>
              </a:rPr>
              <a:t>:</a:t>
            </a:r>
          </a:p>
          <a:p>
            <a:pPr eaLnBrk="1" hangingPunct="1">
              <a:spcBef>
                <a:spcPct val="0"/>
              </a:spcBef>
              <a:buClrTx/>
              <a:buSzTx/>
              <a:buFontTx/>
              <a:buNone/>
            </a:pPr>
            <a:r>
              <a:rPr lang="en-US" altLang="en-US" sz="2000" dirty="0">
                <a:latin typeface="Times New Roman" panose="02020603050405020304" pitchFamily="18" charset="0"/>
                <a:ea typeface="ＭＳ Ｐゴシック" panose="020B0600070205080204" pitchFamily="34" charset="-128"/>
                <a:cs typeface="Times New Roman" panose="02020603050405020304" pitchFamily="18" charset="0"/>
              </a:rPr>
              <a:t>Count off 30 large boxes = 6 seconds (remember 1 large box = 0.2 seconds, so 30 large boxes = 6 seconds). Then, count the number of R-R intervals in six seconds and multiply by 10. This is the number of beats per minute. This is most useful if you have an irregular rhythm (like atrial fibrillation) when you want to know an average rate</a:t>
            </a:r>
          </a:p>
        </p:txBody>
      </p:sp>
      <p:sp>
        <p:nvSpPr>
          <p:cNvPr id="55300" name="Rectangle 6">
            <a:extLst>
              <a:ext uri="{FF2B5EF4-FFF2-40B4-BE49-F238E27FC236}">
                <a16:creationId xmlns:a16="http://schemas.microsoft.com/office/drawing/2014/main" id="{3CA6E3E8-9C5F-8506-C5D2-D5CBFF5E42F9}"/>
              </a:ext>
            </a:extLst>
          </p:cNvPr>
          <p:cNvSpPr>
            <a:spLocks noChangeArrowheads="1"/>
          </p:cNvSpPr>
          <p:nvPr/>
        </p:nvSpPr>
        <p:spPr bwMode="auto">
          <a:xfrm>
            <a:off x="1819420" y="5723771"/>
            <a:ext cx="920790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2000" dirty="0">
                <a:ea typeface="ＭＳ Ｐゴシック" panose="020B0600070205080204" pitchFamily="34" charset="-128"/>
                <a:cs typeface="Arial" panose="020B0604020202020204" pitchFamily="34" charset="0"/>
              </a:rPr>
              <a:t>Count 30 large boxes, starting from the first R wave. </a:t>
            </a:r>
          </a:p>
          <a:p>
            <a:pPr eaLnBrk="1" hangingPunct="1">
              <a:spcBef>
                <a:spcPct val="0"/>
              </a:spcBef>
              <a:buClrTx/>
              <a:buSzTx/>
              <a:buFontTx/>
              <a:buNone/>
            </a:pPr>
            <a:r>
              <a:rPr lang="en-US" altLang="en-US" sz="2000" dirty="0">
                <a:ea typeface="ＭＳ Ｐゴシック" panose="020B0600070205080204" pitchFamily="34" charset="-128"/>
                <a:cs typeface="Arial" panose="020B0604020202020204" pitchFamily="34" charset="0"/>
              </a:rPr>
              <a:t>There are 8 R-R intervals within 30 boxes. Multiply 8 x 10 = Rate 80</a:t>
            </a:r>
            <a:r>
              <a:rPr lang="ar-SA" altLang="en-US" sz="2000" dirty="0">
                <a:ea typeface="ＭＳ Ｐゴシック" panose="020B0600070205080204" pitchFamily="34" charset="-128"/>
                <a:cs typeface="Arial" panose="020B0604020202020204" pitchFamily="34" charset="0"/>
              </a:rPr>
              <a:t> </a:t>
            </a:r>
          </a:p>
        </p:txBody>
      </p:sp>
      <p:sp>
        <p:nvSpPr>
          <p:cNvPr id="68613" name="Rectangle 7">
            <a:extLst>
              <a:ext uri="{FF2B5EF4-FFF2-40B4-BE49-F238E27FC236}">
                <a16:creationId xmlns:a16="http://schemas.microsoft.com/office/drawing/2014/main" id="{24DB6207-01DB-D931-9775-E5EEFEBC0107}"/>
              </a:ext>
            </a:extLst>
          </p:cNvPr>
          <p:cNvSpPr>
            <a:spLocks noGrp="1" noChangeArrowheads="1"/>
          </p:cNvSpPr>
          <p:nvPr>
            <p:ph type="title"/>
          </p:nvPr>
        </p:nvSpPr>
        <p:spPr>
          <a:xfrm>
            <a:off x="1587908" y="426343"/>
            <a:ext cx="9144000" cy="968136"/>
          </a:xfrm>
          <a:noFill/>
        </p:spPr>
        <p:txBody>
          <a:bodyPr anchor="t"/>
          <a:lstStyle/>
          <a:p>
            <a:pPr eaLnBrk="1" hangingPunct="1">
              <a:defRPr/>
            </a:pPr>
            <a:r>
              <a:rPr lang="en-US" altLang="en-US" dirty="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 Rate  irregular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75A57DE9-C8E1-DAEC-EAE3-66B59491CD73}"/>
              </a:ext>
            </a:extLst>
          </p:cNvPr>
          <p:cNvSpPr>
            <a:spLocks noGrp="1" noChangeArrowheads="1"/>
          </p:cNvSpPr>
          <p:nvPr>
            <p:ph type="title"/>
          </p:nvPr>
        </p:nvSpPr>
        <p:spPr>
          <a:xfrm>
            <a:off x="1981200" y="277814"/>
            <a:ext cx="8229600" cy="788987"/>
          </a:xfrm>
        </p:spPr>
        <p:txBody>
          <a:bodyPr>
            <a:normAutofit fontScale="90000"/>
          </a:bodyPr>
          <a:lstStyle/>
          <a:p>
            <a:pPr eaLnBrk="1" hangingPunct="1">
              <a:defRPr/>
            </a:pPr>
            <a:r>
              <a:rPr lang="en-US"/>
              <a:t>What is the heart rate?</a:t>
            </a:r>
          </a:p>
        </p:txBody>
      </p:sp>
      <p:pic>
        <p:nvPicPr>
          <p:cNvPr id="56323" name="Picture 3" descr="ecg_12lead069">
            <a:extLst>
              <a:ext uri="{FF2B5EF4-FFF2-40B4-BE49-F238E27FC236}">
                <a16:creationId xmlns:a16="http://schemas.microsoft.com/office/drawing/2014/main" id="{41B60980-7E70-6C52-DE53-AC5B7D65CF3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71700" y="1152965"/>
            <a:ext cx="7848600" cy="4708525"/>
          </a:xfrm>
          <a:noFill/>
          <a:extLst>
            <a:ext uri="{909E8E84-426E-40DD-AFC4-6F175D3DCCD1}">
              <a14:hiddenFill xmlns:a14="http://schemas.microsoft.com/office/drawing/2010/main">
                <a:solidFill>
                  <a:srgbClr val="FFFFFF"/>
                </a:solidFill>
              </a14:hiddenFill>
            </a:ext>
          </a:extLst>
        </p:spPr>
      </p:pic>
      <p:sp>
        <p:nvSpPr>
          <p:cNvPr id="88068" name="Text Box 4">
            <a:extLst>
              <a:ext uri="{FF2B5EF4-FFF2-40B4-BE49-F238E27FC236}">
                <a16:creationId xmlns:a16="http://schemas.microsoft.com/office/drawing/2014/main" id="{DD49DFD5-D94A-0B69-C680-21C088D329F2}"/>
              </a:ext>
            </a:extLst>
          </p:cNvPr>
          <p:cNvSpPr txBox="1">
            <a:spLocks noChangeArrowheads="1"/>
          </p:cNvSpPr>
          <p:nvPr/>
        </p:nvSpPr>
        <p:spPr bwMode="auto">
          <a:xfrm>
            <a:off x="5345723" y="6276620"/>
            <a:ext cx="2971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spcBef>
                <a:spcPct val="50000"/>
              </a:spcBef>
              <a:buClrTx/>
              <a:buSzTx/>
              <a:buFontTx/>
              <a:buNone/>
            </a:pPr>
            <a:r>
              <a:rPr lang="en-US" altLang="en-US" sz="2800" dirty="0"/>
              <a:t>198 bpm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nodeType="clickEffect">
                                  <p:stCondLst>
                                    <p:cond delay="0"/>
                                  </p:stCondLst>
                                  <p:childTnLst>
                                    <p:set>
                                      <p:cBhvr>
                                        <p:cTn id="6" dur="1" fill="hold">
                                          <p:stCondLst>
                                            <p:cond delay="0"/>
                                          </p:stCondLst>
                                        </p:cTn>
                                        <p:tgtEl>
                                          <p:spTgt spid="88068">
                                            <p:txEl>
                                              <p:pRg st="0" end="0"/>
                                            </p:txEl>
                                          </p:spTgt>
                                        </p:tgtEl>
                                        <p:attrNameLst>
                                          <p:attrName>style.visibility</p:attrName>
                                        </p:attrNameLst>
                                      </p:cBhvr>
                                      <p:to>
                                        <p:strVal val="visible"/>
                                      </p:to>
                                    </p:set>
                                    <p:anim calcmode="lin" valueType="num">
                                      <p:cBhvr>
                                        <p:cTn id="7" dur="500" decel="50000" fill="hold">
                                          <p:stCondLst>
                                            <p:cond delay="0"/>
                                          </p:stCondLst>
                                        </p:cTn>
                                        <p:tgtEl>
                                          <p:spTgt spid="88068">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88068">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8068">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88068">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8068">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8068">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8068">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806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66AEEF06-1529-0B07-4F43-FD4CD3138129}"/>
              </a:ext>
            </a:extLst>
          </p:cNvPr>
          <p:cNvSpPr>
            <a:spLocks noGrp="1" noChangeArrowheads="1"/>
          </p:cNvSpPr>
          <p:nvPr>
            <p:ph type="title"/>
          </p:nvPr>
        </p:nvSpPr>
        <p:spPr/>
        <p:txBody>
          <a:bodyPr/>
          <a:lstStyle/>
          <a:p>
            <a:pPr eaLnBrk="1" hangingPunct="1">
              <a:defRPr/>
            </a:pPr>
            <a:r>
              <a:rPr lang="en-US" dirty="0"/>
              <a:t>Determining the Axis</a:t>
            </a:r>
          </a:p>
        </p:txBody>
      </p:sp>
      <p:sp>
        <p:nvSpPr>
          <p:cNvPr id="59395" name="Text Box 5">
            <a:extLst>
              <a:ext uri="{FF2B5EF4-FFF2-40B4-BE49-F238E27FC236}">
                <a16:creationId xmlns:a16="http://schemas.microsoft.com/office/drawing/2014/main" id="{B3D79D80-21E7-59C4-5BA1-BF4C9B569527}"/>
              </a:ext>
            </a:extLst>
          </p:cNvPr>
          <p:cNvSpPr txBox="1">
            <a:spLocks noChangeArrowheads="1"/>
          </p:cNvSpPr>
          <p:nvPr/>
        </p:nvSpPr>
        <p:spPr bwMode="auto">
          <a:xfrm>
            <a:off x="1409113" y="1752601"/>
            <a:ext cx="426720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defRPr>
            </a:lvl9pPr>
          </a:lstStyle>
          <a:p>
            <a:pPr>
              <a:spcBef>
                <a:spcPct val="50000"/>
              </a:spcBef>
              <a:buClrTx/>
              <a:buSzTx/>
              <a:buFontTx/>
              <a:buNone/>
            </a:pPr>
            <a:r>
              <a:rPr lang="en-US" altLang="en-US" sz="2400" dirty="0"/>
              <a:t>The normal QRS axis is defined as ranging from -30</a:t>
            </a:r>
            <a:r>
              <a:rPr lang="en-US" altLang="en-US" sz="2400" dirty="0">
                <a:cs typeface="Arial" panose="020B0604020202020204" pitchFamily="34" charset="0"/>
              </a:rPr>
              <a:t>°</a:t>
            </a:r>
            <a:r>
              <a:rPr lang="en-US" altLang="en-US" sz="2400" dirty="0"/>
              <a:t> to +90</a:t>
            </a:r>
            <a:r>
              <a:rPr lang="en-US" altLang="en-US" sz="2400" dirty="0">
                <a:cs typeface="Arial" panose="020B0604020202020204" pitchFamily="34" charset="0"/>
              </a:rPr>
              <a:t>°</a:t>
            </a:r>
            <a:r>
              <a:rPr lang="en-US" altLang="en-US" sz="2400" dirty="0"/>
              <a:t>.</a:t>
            </a:r>
          </a:p>
          <a:p>
            <a:pPr>
              <a:spcBef>
                <a:spcPct val="50000"/>
              </a:spcBef>
              <a:buClrTx/>
              <a:buSzTx/>
              <a:buFontTx/>
              <a:buNone/>
            </a:pPr>
            <a:endParaRPr lang="en-US" altLang="en-US" sz="2400" dirty="0"/>
          </a:p>
          <a:p>
            <a:pPr>
              <a:spcBef>
                <a:spcPct val="50000"/>
              </a:spcBef>
              <a:buClrTx/>
              <a:buSzTx/>
              <a:buFontTx/>
              <a:buNone/>
            </a:pPr>
            <a:r>
              <a:rPr lang="en-US" altLang="en-US" sz="2400" dirty="0"/>
              <a:t>-30</a:t>
            </a:r>
            <a:r>
              <a:rPr lang="en-US" altLang="en-US" sz="2400" dirty="0">
                <a:cs typeface="Arial" panose="020B0604020202020204" pitchFamily="34" charset="0"/>
              </a:rPr>
              <a:t>°</a:t>
            </a:r>
            <a:r>
              <a:rPr lang="en-US" altLang="en-US" sz="2400" dirty="0"/>
              <a:t> to -90</a:t>
            </a:r>
            <a:r>
              <a:rPr lang="en-US" altLang="en-US" sz="2400" dirty="0">
                <a:cs typeface="Arial" panose="020B0604020202020204" pitchFamily="34" charset="0"/>
              </a:rPr>
              <a:t>°</a:t>
            </a:r>
            <a:r>
              <a:rPr lang="en-US" altLang="en-US" sz="2400" dirty="0"/>
              <a:t> is referred to as a left axis deviation (LAD)</a:t>
            </a:r>
          </a:p>
          <a:p>
            <a:pPr>
              <a:spcBef>
                <a:spcPct val="50000"/>
              </a:spcBef>
              <a:buClrTx/>
              <a:buSzTx/>
              <a:buFontTx/>
              <a:buNone/>
            </a:pPr>
            <a:endParaRPr lang="en-US" altLang="en-US" sz="2400" dirty="0"/>
          </a:p>
          <a:p>
            <a:pPr>
              <a:spcBef>
                <a:spcPct val="50000"/>
              </a:spcBef>
              <a:buClrTx/>
              <a:buSzTx/>
              <a:buFontTx/>
              <a:buNone/>
            </a:pPr>
            <a:r>
              <a:rPr lang="en-US" altLang="en-US" sz="2400" dirty="0"/>
              <a:t>+90</a:t>
            </a:r>
            <a:r>
              <a:rPr lang="en-US" altLang="en-US" sz="2400" dirty="0">
                <a:cs typeface="Arial" panose="020B0604020202020204" pitchFamily="34" charset="0"/>
              </a:rPr>
              <a:t>°</a:t>
            </a:r>
            <a:r>
              <a:rPr lang="en-US" altLang="en-US" sz="2400" dirty="0"/>
              <a:t> to +180</a:t>
            </a:r>
            <a:r>
              <a:rPr lang="en-US" altLang="en-US" sz="2400" dirty="0">
                <a:cs typeface="Arial" panose="020B0604020202020204" pitchFamily="34" charset="0"/>
              </a:rPr>
              <a:t>°</a:t>
            </a:r>
            <a:r>
              <a:rPr lang="en-US" altLang="en-US" sz="2400" dirty="0"/>
              <a:t> is referred to as a right axis deviation (RAD)</a:t>
            </a:r>
          </a:p>
        </p:txBody>
      </p:sp>
      <p:pic>
        <p:nvPicPr>
          <p:cNvPr id="59396" name="Picture 6" descr="axis5">
            <a:extLst>
              <a:ext uri="{FF2B5EF4-FFF2-40B4-BE49-F238E27FC236}">
                <a16:creationId xmlns:a16="http://schemas.microsoft.com/office/drawing/2014/main" id="{05A5EED0-D7FF-B50B-3527-9AF9B27EAC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8400" y="1752601"/>
            <a:ext cx="4114800" cy="374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131EC24C-7321-66EC-9502-EA3490E774EF}"/>
              </a:ext>
            </a:extLst>
          </p:cNvPr>
          <p:cNvSpPr>
            <a:spLocks noGrp="1" noChangeArrowheads="1"/>
          </p:cNvSpPr>
          <p:nvPr>
            <p:ph type="title"/>
          </p:nvPr>
        </p:nvSpPr>
        <p:spPr>
          <a:xfrm>
            <a:off x="1279814" y="727074"/>
            <a:ext cx="10178322" cy="939978"/>
          </a:xfrm>
        </p:spPr>
        <p:txBody>
          <a:bodyPr/>
          <a:lstStyle/>
          <a:p>
            <a:pPr rtl="0" eaLnBrk="1" hangingPunct="1">
              <a:defRPr/>
            </a:pPr>
            <a:r>
              <a:rPr lang="en-US" dirty="0"/>
              <a:t>Determining the Axis</a:t>
            </a:r>
          </a:p>
        </p:txBody>
      </p:sp>
      <p:sp>
        <p:nvSpPr>
          <p:cNvPr id="73731" name="Rectangle 3">
            <a:extLst>
              <a:ext uri="{FF2B5EF4-FFF2-40B4-BE49-F238E27FC236}">
                <a16:creationId xmlns:a16="http://schemas.microsoft.com/office/drawing/2014/main" id="{18B2D146-A5C6-D2A0-BD4E-14A1E4831FB0}"/>
              </a:ext>
            </a:extLst>
          </p:cNvPr>
          <p:cNvSpPr>
            <a:spLocks noGrp="1" noChangeArrowheads="1"/>
          </p:cNvSpPr>
          <p:nvPr>
            <p:ph type="body" idx="1"/>
          </p:nvPr>
        </p:nvSpPr>
        <p:spPr>
          <a:xfrm>
            <a:off x="1981200" y="2057401"/>
            <a:ext cx="8229600" cy="4073525"/>
          </a:xfrm>
        </p:spPr>
        <p:txBody>
          <a:bodyPr>
            <a:normAutofit/>
          </a:bodyPr>
          <a:lstStyle/>
          <a:p>
            <a:pPr algn="l" rtl="0" eaLnBrk="1" hangingPunct="1">
              <a:defRPr/>
            </a:pPr>
            <a:r>
              <a:rPr lang="en-US" sz="3600" dirty="0">
                <a:solidFill>
                  <a:schemeClr val="tx1"/>
                </a:solidFill>
              </a:rPr>
              <a:t>The Quadrant Approach</a:t>
            </a:r>
          </a:p>
          <a:p>
            <a:pPr algn="l" rtl="0" eaLnBrk="1" hangingPunct="1">
              <a:defRPr/>
            </a:pPr>
            <a:endParaRPr lang="en-US" sz="3600" dirty="0">
              <a:solidFill>
                <a:schemeClr val="tx1"/>
              </a:solidFill>
            </a:endParaRPr>
          </a:p>
          <a:p>
            <a:pPr algn="l" rtl="0" eaLnBrk="1" hangingPunct="1">
              <a:defRPr/>
            </a:pPr>
            <a:r>
              <a:rPr lang="en-US" sz="3600" dirty="0">
                <a:solidFill>
                  <a:schemeClr val="tx1"/>
                </a:solidFill>
              </a:rPr>
              <a:t>The Equiphasic Approach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FB87292D-A572-077B-67F3-471865B821CE}"/>
              </a:ext>
            </a:extLst>
          </p:cNvPr>
          <p:cNvSpPr>
            <a:spLocks noGrp="1" noChangeArrowheads="1"/>
          </p:cNvSpPr>
          <p:nvPr>
            <p:ph type="title"/>
          </p:nvPr>
        </p:nvSpPr>
        <p:spPr>
          <a:xfrm>
            <a:off x="1336084" y="607468"/>
            <a:ext cx="10178322" cy="830997"/>
          </a:xfrm>
        </p:spPr>
        <p:txBody>
          <a:bodyPr/>
          <a:lstStyle/>
          <a:p>
            <a:pPr rtl="0" eaLnBrk="1" hangingPunct="1">
              <a:defRPr/>
            </a:pPr>
            <a:r>
              <a:rPr lang="en-US" dirty="0"/>
              <a:t>Determining the Axis</a:t>
            </a:r>
          </a:p>
        </p:txBody>
      </p:sp>
      <p:pic>
        <p:nvPicPr>
          <p:cNvPr id="61443" name="Picture 4" descr="axis7">
            <a:extLst>
              <a:ext uri="{FF2B5EF4-FFF2-40B4-BE49-F238E27FC236}">
                <a16:creationId xmlns:a16="http://schemas.microsoft.com/office/drawing/2014/main" id="{52068010-FD05-8AD1-8142-948BC4FA23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1" y="1905000"/>
            <a:ext cx="178752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4" name="Picture 5" descr="axis8">
            <a:extLst>
              <a:ext uri="{FF2B5EF4-FFF2-40B4-BE49-F238E27FC236}">
                <a16:creationId xmlns:a16="http://schemas.microsoft.com/office/drawing/2014/main" id="{D7E027E4-1754-3CC9-FDC6-E0EBF016F5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1905000"/>
            <a:ext cx="1785938"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5" name="Picture 6" descr="axis9">
            <a:extLst>
              <a:ext uri="{FF2B5EF4-FFF2-40B4-BE49-F238E27FC236}">
                <a16:creationId xmlns:a16="http://schemas.microsoft.com/office/drawing/2014/main" id="{CAE3359F-33DF-0D1D-B8CB-DDB28C9DF0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3401" y="1905000"/>
            <a:ext cx="178752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6" name="Text Box 7">
            <a:extLst>
              <a:ext uri="{FF2B5EF4-FFF2-40B4-BE49-F238E27FC236}">
                <a16:creationId xmlns:a16="http://schemas.microsoft.com/office/drawing/2014/main" id="{A4B1EDD7-D0B2-3023-638C-0CBB4938C270}"/>
              </a:ext>
            </a:extLst>
          </p:cNvPr>
          <p:cNvSpPr txBox="1">
            <a:spLocks noChangeArrowheads="1"/>
          </p:cNvSpPr>
          <p:nvPr/>
        </p:nvSpPr>
        <p:spPr bwMode="auto">
          <a:xfrm>
            <a:off x="2057400" y="5257801"/>
            <a:ext cx="2362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5"/>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6"/>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9pPr>
          </a:lstStyle>
          <a:p>
            <a:pPr algn="ctr">
              <a:spcBef>
                <a:spcPct val="50000"/>
              </a:spcBef>
              <a:buClrTx/>
              <a:buSzTx/>
              <a:buFontTx/>
              <a:buNone/>
            </a:pPr>
            <a:r>
              <a:rPr lang="en-US" altLang="en-US" sz="2400" dirty="0"/>
              <a:t>Predominantly Positive</a:t>
            </a:r>
          </a:p>
        </p:txBody>
      </p:sp>
      <p:sp>
        <p:nvSpPr>
          <p:cNvPr id="61447" name="Text Box 8">
            <a:extLst>
              <a:ext uri="{FF2B5EF4-FFF2-40B4-BE49-F238E27FC236}">
                <a16:creationId xmlns:a16="http://schemas.microsoft.com/office/drawing/2014/main" id="{1FCC5B45-1553-AD8A-A41C-05DCB2125C46}"/>
              </a:ext>
            </a:extLst>
          </p:cNvPr>
          <p:cNvSpPr txBox="1">
            <a:spLocks noChangeArrowheads="1"/>
          </p:cNvSpPr>
          <p:nvPr/>
        </p:nvSpPr>
        <p:spPr bwMode="auto">
          <a:xfrm>
            <a:off x="4953000" y="5257801"/>
            <a:ext cx="2362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5"/>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6"/>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9pPr>
          </a:lstStyle>
          <a:p>
            <a:pPr algn="ctr">
              <a:spcBef>
                <a:spcPct val="50000"/>
              </a:spcBef>
              <a:buClrTx/>
              <a:buSzTx/>
              <a:buFontTx/>
              <a:buNone/>
            </a:pPr>
            <a:r>
              <a:rPr lang="en-US" altLang="en-US" sz="2400" dirty="0"/>
              <a:t>Predominantly Negative</a:t>
            </a:r>
          </a:p>
        </p:txBody>
      </p:sp>
      <p:sp>
        <p:nvSpPr>
          <p:cNvPr id="61448" name="Text Box 9">
            <a:extLst>
              <a:ext uri="{FF2B5EF4-FFF2-40B4-BE49-F238E27FC236}">
                <a16:creationId xmlns:a16="http://schemas.microsoft.com/office/drawing/2014/main" id="{5E4CB112-8CEE-5F0F-A9C2-31ACA818ED44}"/>
              </a:ext>
            </a:extLst>
          </p:cNvPr>
          <p:cNvSpPr txBox="1">
            <a:spLocks noChangeArrowheads="1"/>
          </p:cNvSpPr>
          <p:nvPr/>
        </p:nvSpPr>
        <p:spPr bwMode="auto">
          <a:xfrm>
            <a:off x="8229600" y="5257800"/>
            <a:ext cx="175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5"/>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6"/>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7"/>
              </a:buBlip>
              <a:defRPr sz="2000">
                <a:solidFill>
                  <a:schemeClr val="tx1"/>
                </a:solidFill>
                <a:latin typeface="Arial" panose="020B0604020202020204" pitchFamily="34" charset="0"/>
              </a:defRPr>
            </a:lvl9pPr>
          </a:lstStyle>
          <a:p>
            <a:pPr>
              <a:spcBef>
                <a:spcPct val="50000"/>
              </a:spcBef>
              <a:buClrTx/>
              <a:buSzTx/>
              <a:buFontTx/>
              <a:buNone/>
            </a:pPr>
            <a:r>
              <a:rPr lang="en-US" altLang="en-US" sz="2400" dirty="0"/>
              <a:t>Equiphasic</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D3E73CCC-3107-801E-9E56-9CA90CF38FBA}"/>
              </a:ext>
            </a:extLst>
          </p:cNvPr>
          <p:cNvSpPr>
            <a:spLocks noGrp="1" noChangeArrowheads="1"/>
          </p:cNvSpPr>
          <p:nvPr>
            <p:ph type="title"/>
          </p:nvPr>
        </p:nvSpPr>
        <p:spPr>
          <a:xfrm>
            <a:off x="1125069" y="230187"/>
            <a:ext cx="10178322" cy="869640"/>
          </a:xfrm>
        </p:spPr>
        <p:txBody>
          <a:bodyPr/>
          <a:lstStyle/>
          <a:p>
            <a:pPr eaLnBrk="1" hangingPunct="1">
              <a:defRPr/>
            </a:pPr>
            <a:r>
              <a:rPr lang="en-US" dirty="0"/>
              <a:t>The Quadrant Approach</a:t>
            </a:r>
          </a:p>
        </p:txBody>
      </p:sp>
      <p:sp>
        <p:nvSpPr>
          <p:cNvPr id="76803" name="Rectangle 3">
            <a:extLst>
              <a:ext uri="{FF2B5EF4-FFF2-40B4-BE49-F238E27FC236}">
                <a16:creationId xmlns:a16="http://schemas.microsoft.com/office/drawing/2014/main" id="{CCD1E706-A1F4-3451-4F44-99C431A26CB9}"/>
              </a:ext>
            </a:extLst>
          </p:cNvPr>
          <p:cNvSpPr>
            <a:spLocks noGrp="1" noChangeArrowheads="1"/>
          </p:cNvSpPr>
          <p:nvPr>
            <p:ph type="body" idx="1"/>
          </p:nvPr>
        </p:nvSpPr>
        <p:spPr>
          <a:xfrm>
            <a:off x="912211" y="1264920"/>
            <a:ext cx="5755033" cy="2463018"/>
          </a:xfrm>
        </p:spPr>
        <p:txBody>
          <a:bodyPr>
            <a:normAutofit lnSpcReduction="10000"/>
          </a:bodyPr>
          <a:lstStyle/>
          <a:p>
            <a:pPr marL="350838" indent="-350838" algn="l" rtl="0">
              <a:buNone/>
              <a:defRPr/>
            </a:pPr>
            <a:r>
              <a:rPr lang="en-US" sz="2400" dirty="0">
                <a:solidFill>
                  <a:schemeClr val="tx1"/>
                </a:solidFill>
              </a:rPr>
              <a:t>1. Examine the QRS complex in </a:t>
            </a:r>
            <a:r>
              <a:rPr lang="en-US" sz="2400" b="1" dirty="0">
                <a:solidFill>
                  <a:srgbClr val="FF0000"/>
                </a:solidFill>
              </a:rPr>
              <a:t>leads I and </a:t>
            </a:r>
            <a:r>
              <a:rPr lang="en-US" sz="2400" b="1" dirty="0" err="1">
                <a:solidFill>
                  <a:srgbClr val="FF0000"/>
                </a:solidFill>
              </a:rPr>
              <a:t>aVF</a:t>
            </a:r>
            <a:r>
              <a:rPr lang="en-US" sz="2400" b="1" dirty="0">
                <a:solidFill>
                  <a:srgbClr val="FF0000"/>
                </a:solidFill>
              </a:rPr>
              <a:t> </a:t>
            </a:r>
            <a:r>
              <a:rPr lang="en-US" sz="2400" dirty="0">
                <a:solidFill>
                  <a:schemeClr val="tx1"/>
                </a:solidFill>
              </a:rPr>
              <a:t>to determine if they are predominantly positive or predominantly negative.  The combination should place the axis into one of the 4 quadrants below.</a:t>
            </a:r>
          </a:p>
        </p:txBody>
      </p:sp>
      <p:pic>
        <p:nvPicPr>
          <p:cNvPr id="62468" name="Picture 4" descr="axis10">
            <a:extLst>
              <a:ext uri="{FF2B5EF4-FFF2-40B4-BE49-F238E27FC236}">
                <a16:creationId xmlns:a16="http://schemas.microsoft.com/office/drawing/2014/main" id="{D2758B64-8F0F-8EDA-D500-A28416107D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1678" y="3840480"/>
            <a:ext cx="4861395" cy="3017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9" name="Picture 5" descr="axis4">
            <a:extLst>
              <a:ext uri="{FF2B5EF4-FFF2-40B4-BE49-F238E27FC236}">
                <a16:creationId xmlns:a16="http://schemas.microsoft.com/office/drawing/2014/main" id="{8A935133-6E1D-1CF0-9456-56D902FE58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244" y="1967517"/>
            <a:ext cx="5328694" cy="4660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6C002E84-B64D-39A3-D9CE-FD05AB6EA457}"/>
              </a:ext>
            </a:extLst>
          </p:cNvPr>
          <p:cNvSpPr>
            <a:spLocks noGrp="1" noChangeArrowheads="1"/>
          </p:cNvSpPr>
          <p:nvPr>
            <p:ph type="title"/>
          </p:nvPr>
        </p:nvSpPr>
        <p:spPr/>
        <p:txBody>
          <a:bodyPr/>
          <a:lstStyle/>
          <a:p>
            <a:pPr eaLnBrk="1" hangingPunct="1">
              <a:defRPr/>
            </a:pPr>
            <a:r>
              <a:rPr lang="en-US" dirty="0"/>
              <a:t>The Quadrant Approach</a:t>
            </a:r>
          </a:p>
        </p:txBody>
      </p:sp>
      <p:sp>
        <p:nvSpPr>
          <p:cNvPr id="77827" name="Rectangle 3">
            <a:extLst>
              <a:ext uri="{FF2B5EF4-FFF2-40B4-BE49-F238E27FC236}">
                <a16:creationId xmlns:a16="http://schemas.microsoft.com/office/drawing/2014/main" id="{999ED880-A377-6809-8C8B-1DAB5453BC3B}"/>
              </a:ext>
            </a:extLst>
          </p:cNvPr>
          <p:cNvSpPr>
            <a:spLocks noGrp="1" noChangeArrowheads="1"/>
          </p:cNvSpPr>
          <p:nvPr>
            <p:ph type="body" idx="1"/>
          </p:nvPr>
        </p:nvSpPr>
        <p:spPr>
          <a:xfrm>
            <a:off x="1176996" y="1335256"/>
            <a:ext cx="10794610" cy="2322343"/>
          </a:xfrm>
        </p:spPr>
        <p:txBody>
          <a:bodyPr>
            <a:normAutofit/>
          </a:bodyPr>
          <a:lstStyle/>
          <a:p>
            <a:pPr marL="350838" indent="-350838" algn="l" rtl="0">
              <a:lnSpc>
                <a:spcPct val="90000"/>
              </a:lnSpc>
              <a:buNone/>
              <a:defRPr/>
            </a:pPr>
            <a:r>
              <a:rPr lang="en-US" sz="2800" dirty="0">
                <a:solidFill>
                  <a:schemeClr val="tx1"/>
                </a:solidFill>
              </a:rPr>
              <a:t>2. In the event that LAD is present, examine lead II to determine if this deviation is pathologic.  If the QRS in II is predominantly positive, the LAD is non-pathologic (in other words, the axis is normal).  If it is predominantly negative, it is pathologic. </a:t>
            </a:r>
          </a:p>
        </p:txBody>
      </p:sp>
      <p:pic>
        <p:nvPicPr>
          <p:cNvPr id="63492" name="Picture 4" descr="axis10">
            <a:extLst>
              <a:ext uri="{FF2B5EF4-FFF2-40B4-BE49-F238E27FC236}">
                <a16:creationId xmlns:a16="http://schemas.microsoft.com/office/drawing/2014/main" id="{03FBB5C8-7FF4-5481-18CB-B84818D5C2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3352801"/>
            <a:ext cx="5181600" cy="321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514" name="Group 2">
            <a:extLst>
              <a:ext uri="{FF2B5EF4-FFF2-40B4-BE49-F238E27FC236}">
                <a16:creationId xmlns:a16="http://schemas.microsoft.com/office/drawing/2014/main" id="{2EB51F19-3E0C-EC4A-FED6-7A6367ACCD71}"/>
              </a:ext>
            </a:extLst>
          </p:cNvPr>
          <p:cNvGrpSpPr>
            <a:grpSpLocks/>
          </p:cNvGrpSpPr>
          <p:nvPr/>
        </p:nvGrpSpPr>
        <p:grpSpPr bwMode="auto">
          <a:xfrm>
            <a:off x="4947649" y="1646238"/>
            <a:ext cx="6019800" cy="4495800"/>
            <a:chOff x="1580" y="69"/>
            <a:chExt cx="4180" cy="4251"/>
          </a:xfrm>
        </p:grpSpPr>
        <p:pic>
          <p:nvPicPr>
            <p:cNvPr id="64524" name="Picture 3">
              <a:extLst>
                <a:ext uri="{FF2B5EF4-FFF2-40B4-BE49-F238E27FC236}">
                  <a16:creationId xmlns:a16="http://schemas.microsoft.com/office/drawing/2014/main" id="{52D9996E-DD3C-687A-3F01-E37352ED8D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0" y="69"/>
              <a:ext cx="4180" cy="4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4525" name="Group 4">
              <a:extLst>
                <a:ext uri="{FF2B5EF4-FFF2-40B4-BE49-F238E27FC236}">
                  <a16:creationId xmlns:a16="http://schemas.microsoft.com/office/drawing/2014/main" id="{E30DED2D-A0FE-37F5-C69F-22FD59ADBF20}"/>
                </a:ext>
              </a:extLst>
            </p:cNvPr>
            <p:cNvGrpSpPr>
              <a:grpSpLocks/>
            </p:cNvGrpSpPr>
            <p:nvPr/>
          </p:nvGrpSpPr>
          <p:grpSpPr bwMode="auto">
            <a:xfrm>
              <a:off x="3643" y="413"/>
              <a:ext cx="1680" cy="3456"/>
              <a:chOff x="2160" y="1776"/>
              <a:chExt cx="1920" cy="3456"/>
            </a:xfrm>
          </p:grpSpPr>
          <p:sp>
            <p:nvSpPr>
              <p:cNvPr id="64526" name="Line 5">
                <a:extLst>
                  <a:ext uri="{FF2B5EF4-FFF2-40B4-BE49-F238E27FC236}">
                    <a16:creationId xmlns:a16="http://schemas.microsoft.com/office/drawing/2014/main" id="{28AFBE50-877C-E62D-B392-72A628B7C19A}"/>
                  </a:ext>
                </a:extLst>
              </p:cNvPr>
              <p:cNvSpPr>
                <a:spLocks noChangeShapeType="1"/>
              </p:cNvSpPr>
              <p:nvPr/>
            </p:nvSpPr>
            <p:spPr bwMode="auto">
              <a:xfrm>
                <a:off x="2160" y="2928"/>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4527" name="Line 6">
                <a:extLst>
                  <a:ext uri="{FF2B5EF4-FFF2-40B4-BE49-F238E27FC236}">
                    <a16:creationId xmlns:a16="http://schemas.microsoft.com/office/drawing/2014/main" id="{E1AD390C-E523-7FA3-A1FB-237179DF6E9A}"/>
                  </a:ext>
                </a:extLst>
              </p:cNvPr>
              <p:cNvSpPr>
                <a:spLocks noChangeShapeType="1"/>
              </p:cNvSpPr>
              <p:nvPr/>
            </p:nvSpPr>
            <p:spPr bwMode="auto">
              <a:xfrm>
                <a:off x="2160" y="3216"/>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4528" name="Line 7">
                <a:extLst>
                  <a:ext uri="{FF2B5EF4-FFF2-40B4-BE49-F238E27FC236}">
                    <a16:creationId xmlns:a16="http://schemas.microsoft.com/office/drawing/2014/main" id="{212F4141-A66C-967F-9931-3D9D7E34948C}"/>
                  </a:ext>
                </a:extLst>
              </p:cNvPr>
              <p:cNvSpPr>
                <a:spLocks noChangeShapeType="1"/>
              </p:cNvSpPr>
              <p:nvPr/>
            </p:nvSpPr>
            <p:spPr bwMode="auto">
              <a:xfrm>
                <a:off x="2160" y="1776"/>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4529" name="Line 8">
                <a:extLst>
                  <a:ext uri="{FF2B5EF4-FFF2-40B4-BE49-F238E27FC236}">
                    <a16:creationId xmlns:a16="http://schemas.microsoft.com/office/drawing/2014/main" id="{10230DFE-607D-F226-99C2-FCBB9EA9A7C4}"/>
                  </a:ext>
                </a:extLst>
              </p:cNvPr>
              <p:cNvSpPr>
                <a:spLocks noChangeShapeType="1"/>
              </p:cNvSpPr>
              <p:nvPr/>
            </p:nvSpPr>
            <p:spPr bwMode="auto">
              <a:xfrm>
                <a:off x="2160" y="2640"/>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4530" name="Line 9">
                <a:extLst>
                  <a:ext uri="{FF2B5EF4-FFF2-40B4-BE49-F238E27FC236}">
                    <a16:creationId xmlns:a16="http://schemas.microsoft.com/office/drawing/2014/main" id="{037FEBA9-6F73-F249-708B-4E72664059F2}"/>
                  </a:ext>
                </a:extLst>
              </p:cNvPr>
              <p:cNvSpPr>
                <a:spLocks noChangeShapeType="1"/>
              </p:cNvSpPr>
              <p:nvPr/>
            </p:nvSpPr>
            <p:spPr bwMode="auto">
              <a:xfrm>
                <a:off x="2160" y="2064"/>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4531" name="Line 10">
                <a:extLst>
                  <a:ext uri="{FF2B5EF4-FFF2-40B4-BE49-F238E27FC236}">
                    <a16:creationId xmlns:a16="http://schemas.microsoft.com/office/drawing/2014/main" id="{D8102A7A-E9C4-9EE1-8F7E-777B1917251A}"/>
                  </a:ext>
                </a:extLst>
              </p:cNvPr>
              <p:cNvSpPr>
                <a:spLocks noChangeShapeType="1"/>
              </p:cNvSpPr>
              <p:nvPr/>
            </p:nvSpPr>
            <p:spPr bwMode="auto">
              <a:xfrm>
                <a:off x="2160" y="2352"/>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4532" name="Line 11">
                <a:extLst>
                  <a:ext uri="{FF2B5EF4-FFF2-40B4-BE49-F238E27FC236}">
                    <a16:creationId xmlns:a16="http://schemas.microsoft.com/office/drawing/2014/main" id="{544CF601-92DE-857F-E607-85EAE908FD8D}"/>
                  </a:ext>
                </a:extLst>
              </p:cNvPr>
              <p:cNvSpPr>
                <a:spLocks noChangeShapeType="1"/>
              </p:cNvSpPr>
              <p:nvPr/>
            </p:nvSpPr>
            <p:spPr bwMode="auto">
              <a:xfrm>
                <a:off x="2160" y="3504"/>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4533" name="Line 12">
                <a:extLst>
                  <a:ext uri="{FF2B5EF4-FFF2-40B4-BE49-F238E27FC236}">
                    <a16:creationId xmlns:a16="http://schemas.microsoft.com/office/drawing/2014/main" id="{B3C3FC8D-299D-C829-F737-A833D0C83571}"/>
                  </a:ext>
                </a:extLst>
              </p:cNvPr>
              <p:cNvSpPr>
                <a:spLocks noChangeShapeType="1"/>
              </p:cNvSpPr>
              <p:nvPr/>
            </p:nvSpPr>
            <p:spPr bwMode="auto">
              <a:xfrm>
                <a:off x="2160" y="3792"/>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4534" name="Line 13">
                <a:extLst>
                  <a:ext uri="{FF2B5EF4-FFF2-40B4-BE49-F238E27FC236}">
                    <a16:creationId xmlns:a16="http://schemas.microsoft.com/office/drawing/2014/main" id="{4C7FBE5A-09EC-D487-C9B4-56AE71A97FE5}"/>
                  </a:ext>
                </a:extLst>
              </p:cNvPr>
              <p:cNvSpPr>
                <a:spLocks noChangeShapeType="1"/>
              </p:cNvSpPr>
              <p:nvPr/>
            </p:nvSpPr>
            <p:spPr bwMode="auto">
              <a:xfrm>
                <a:off x="2160" y="4368"/>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4535" name="Line 14">
                <a:extLst>
                  <a:ext uri="{FF2B5EF4-FFF2-40B4-BE49-F238E27FC236}">
                    <a16:creationId xmlns:a16="http://schemas.microsoft.com/office/drawing/2014/main" id="{17DB2080-3D95-8874-CC34-6E3260D64208}"/>
                  </a:ext>
                </a:extLst>
              </p:cNvPr>
              <p:cNvSpPr>
                <a:spLocks noChangeShapeType="1"/>
              </p:cNvSpPr>
              <p:nvPr/>
            </p:nvSpPr>
            <p:spPr bwMode="auto">
              <a:xfrm>
                <a:off x="2160" y="4080"/>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4536" name="Line 15">
                <a:extLst>
                  <a:ext uri="{FF2B5EF4-FFF2-40B4-BE49-F238E27FC236}">
                    <a16:creationId xmlns:a16="http://schemas.microsoft.com/office/drawing/2014/main" id="{37C134E8-C957-DCD6-C496-170EE7D6948D}"/>
                  </a:ext>
                </a:extLst>
              </p:cNvPr>
              <p:cNvSpPr>
                <a:spLocks noChangeShapeType="1"/>
              </p:cNvSpPr>
              <p:nvPr/>
            </p:nvSpPr>
            <p:spPr bwMode="auto">
              <a:xfrm>
                <a:off x="2160" y="4944"/>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4537" name="Line 16">
                <a:extLst>
                  <a:ext uri="{FF2B5EF4-FFF2-40B4-BE49-F238E27FC236}">
                    <a16:creationId xmlns:a16="http://schemas.microsoft.com/office/drawing/2014/main" id="{5A3D574A-C2C0-8FF1-EFE0-CE4AB078A884}"/>
                  </a:ext>
                </a:extLst>
              </p:cNvPr>
              <p:cNvSpPr>
                <a:spLocks noChangeShapeType="1"/>
              </p:cNvSpPr>
              <p:nvPr/>
            </p:nvSpPr>
            <p:spPr bwMode="auto">
              <a:xfrm>
                <a:off x="2160" y="4656"/>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4538" name="Line 17">
                <a:extLst>
                  <a:ext uri="{FF2B5EF4-FFF2-40B4-BE49-F238E27FC236}">
                    <a16:creationId xmlns:a16="http://schemas.microsoft.com/office/drawing/2014/main" id="{597DF35A-DB1F-A520-86F1-564A71108240}"/>
                  </a:ext>
                </a:extLst>
              </p:cNvPr>
              <p:cNvSpPr>
                <a:spLocks noChangeShapeType="1"/>
              </p:cNvSpPr>
              <p:nvPr/>
            </p:nvSpPr>
            <p:spPr bwMode="auto">
              <a:xfrm>
                <a:off x="2160" y="5232"/>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grpSp>
        <p:nvGrpSpPr>
          <p:cNvPr id="64515" name="Group 18">
            <a:extLst>
              <a:ext uri="{FF2B5EF4-FFF2-40B4-BE49-F238E27FC236}">
                <a16:creationId xmlns:a16="http://schemas.microsoft.com/office/drawing/2014/main" id="{F6057976-BC42-95CB-96F5-09905FA68700}"/>
              </a:ext>
            </a:extLst>
          </p:cNvPr>
          <p:cNvGrpSpPr>
            <a:grpSpLocks/>
          </p:cNvGrpSpPr>
          <p:nvPr/>
        </p:nvGrpSpPr>
        <p:grpSpPr bwMode="auto">
          <a:xfrm>
            <a:off x="2209801" y="1219200"/>
            <a:ext cx="708025" cy="1257300"/>
            <a:chOff x="490" y="312"/>
            <a:chExt cx="446" cy="1224"/>
          </a:xfrm>
        </p:grpSpPr>
        <p:sp>
          <p:nvSpPr>
            <p:cNvPr id="64519" name="Line 19">
              <a:extLst>
                <a:ext uri="{FF2B5EF4-FFF2-40B4-BE49-F238E27FC236}">
                  <a16:creationId xmlns:a16="http://schemas.microsoft.com/office/drawing/2014/main" id="{7EF40DA4-042B-3A3A-1B17-2FF50EFFE200}"/>
                </a:ext>
              </a:extLst>
            </p:cNvPr>
            <p:cNvSpPr>
              <a:spLocks noChangeShapeType="1"/>
            </p:cNvSpPr>
            <p:nvPr/>
          </p:nvSpPr>
          <p:spPr bwMode="auto">
            <a:xfrm>
              <a:off x="490" y="1382"/>
              <a:ext cx="134" cy="0"/>
            </a:xfrm>
            <a:prstGeom prst="line">
              <a:avLst/>
            </a:prstGeom>
            <a:noFill/>
            <a:ln w="38100">
              <a:solidFill>
                <a:srgbClr val="FF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20" name="Freeform 20">
              <a:extLst>
                <a:ext uri="{FF2B5EF4-FFF2-40B4-BE49-F238E27FC236}">
                  <a16:creationId xmlns:a16="http://schemas.microsoft.com/office/drawing/2014/main" id="{4B52A826-00A2-AB6E-5CA9-00EAD5CB779E}"/>
                </a:ext>
              </a:extLst>
            </p:cNvPr>
            <p:cNvSpPr>
              <a:spLocks/>
            </p:cNvSpPr>
            <p:nvPr/>
          </p:nvSpPr>
          <p:spPr bwMode="auto">
            <a:xfrm>
              <a:off x="624" y="317"/>
              <a:ext cx="96" cy="1070"/>
            </a:xfrm>
            <a:custGeom>
              <a:avLst/>
              <a:gdLst>
                <a:gd name="T0" fmla="*/ 0 w 20"/>
                <a:gd name="T1" fmla="*/ 62651187 h 223"/>
                <a:gd name="T2" fmla="*/ 5638646 w 20"/>
                <a:gd name="T3" fmla="*/ 0 h 223"/>
                <a:gd name="T4" fmla="*/ 0 60000 65536"/>
                <a:gd name="T5" fmla="*/ 0 60000 65536"/>
                <a:gd name="T6" fmla="*/ 0 w 20"/>
                <a:gd name="T7" fmla="*/ 0 h 223"/>
                <a:gd name="T8" fmla="*/ 20 w 20"/>
                <a:gd name="T9" fmla="*/ 223 h 223"/>
              </a:gdLst>
              <a:ahLst/>
              <a:cxnLst>
                <a:cxn ang="T4">
                  <a:pos x="T0" y="T1"/>
                </a:cxn>
                <a:cxn ang="T5">
                  <a:pos x="T2" y="T3"/>
                </a:cxn>
              </a:cxnLst>
              <a:rect l="T6" t="T7" r="T8" b="T9"/>
              <a:pathLst>
                <a:path w="20" h="223">
                  <a:moveTo>
                    <a:pt x="0" y="223"/>
                  </a:moveTo>
                  <a:lnTo>
                    <a:pt x="20" y="0"/>
                  </a:lnTo>
                </a:path>
              </a:pathLst>
            </a:custGeom>
            <a:noFill/>
            <a:ln w="38100">
              <a:solidFill>
                <a:srgbClr val="FF00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521" name="Freeform 21">
              <a:extLst>
                <a:ext uri="{FF2B5EF4-FFF2-40B4-BE49-F238E27FC236}">
                  <a16:creationId xmlns:a16="http://schemas.microsoft.com/office/drawing/2014/main" id="{1D010332-9144-3939-9B0C-DD9E973EC201}"/>
                </a:ext>
              </a:extLst>
            </p:cNvPr>
            <p:cNvSpPr>
              <a:spLocks/>
            </p:cNvSpPr>
            <p:nvPr/>
          </p:nvSpPr>
          <p:spPr bwMode="auto">
            <a:xfrm>
              <a:off x="720" y="312"/>
              <a:ext cx="77" cy="1224"/>
            </a:xfrm>
            <a:custGeom>
              <a:avLst/>
              <a:gdLst>
                <a:gd name="T0" fmla="*/ 0 w 16"/>
                <a:gd name="T1" fmla="*/ 0 h 255"/>
                <a:gd name="T2" fmla="*/ 4607574 w 16"/>
                <a:gd name="T3" fmla="*/ 71854709 h 255"/>
                <a:gd name="T4" fmla="*/ 0 60000 65536"/>
                <a:gd name="T5" fmla="*/ 0 60000 65536"/>
                <a:gd name="T6" fmla="*/ 0 w 16"/>
                <a:gd name="T7" fmla="*/ 0 h 255"/>
                <a:gd name="T8" fmla="*/ 16 w 16"/>
                <a:gd name="T9" fmla="*/ 255 h 255"/>
              </a:gdLst>
              <a:ahLst/>
              <a:cxnLst>
                <a:cxn ang="T4">
                  <a:pos x="T0" y="T1"/>
                </a:cxn>
                <a:cxn ang="T5">
                  <a:pos x="T2" y="T3"/>
                </a:cxn>
              </a:cxnLst>
              <a:rect l="T6" t="T7" r="T8" b="T9"/>
              <a:pathLst>
                <a:path w="16" h="255">
                  <a:moveTo>
                    <a:pt x="0" y="0"/>
                  </a:moveTo>
                  <a:lnTo>
                    <a:pt x="16" y="255"/>
                  </a:lnTo>
                </a:path>
              </a:pathLst>
            </a:custGeom>
            <a:noFill/>
            <a:ln w="38100">
              <a:solidFill>
                <a:srgbClr val="FF00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4522" name="Line 22">
              <a:extLst>
                <a:ext uri="{FF2B5EF4-FFF2-40B4-BE49-F238E27FC236}">
                  <a16:creationId xmlns:a16="http://schemas.microsoft.com/office/drawing/2014/main" id="{F1BB2A71-7979-4753-941F-E5F9DF69AFDA}"/>
                </a:ext>
              </a:extLst>
            </p:cNvPr>
            <p:cNvSpPr>
              <a:spLocks noChangeShapeType="1"/>
            </p:cNvSpPr>
            <p:nvPr/>
          </p:nvSpPr>
          <p:spPr bwMode="auto">
            <a:xfrm flipV="1">
              <a:off x="797" y="1382"/>
              <a:ext cx="43" cy="154"/>
            </a:xfrm>
            <a:prstGeom prst="line">
              <a:avLst/>
            </a:prstGeom>
            <a:noFill/>
            <a:ln w="38100">
              <a:solidFill>
                <a:srgbClr val="FF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523" name="Line 23">
              <a:extLst>
                <a:ext uri="{FF2B5EF4-FFF2-40B4-BE49-F238E27FC236}">
                  <a16:creationId xmlns:a16="http://schemas.microsoft.com/office/drawing/2014/main" id="{5EC4D315-81BC-E2C1-3A98-25120E7BACEA}"/>
                </a:ext>
              </a:extLst>
            </p:cNvPr>
            <p:cNvSpPr>
              <a:spLocks noChangeShapeType="1"/>
            </p:cNvSpPr>
            <p:nvPr/>
          </p:nvSpPr>
          <p:spPr bwMode="auto">
            <a:xfrm>
              <a:off x="840" y="1382"/>
              <a:ext cx="96" cy="0"/>
            </a:xfrm>
            <a:prstGeom prst="line">
              <a:avLst/>
            </a:prstGeom>
            <a:noFill/>
            <a:ln w="38100">
              <a:solidFill>
                <a:srgbClr val="FF0066"/>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4516" name="Text Box 24">
            <a:extLst>
              <a:ext uri="{FF2B5EF4-FFF2-40B4-BE49-F238E27FC236}">
                <a16:creationId xmlns:a16="http://schemas.microsoft.com/office/drawing/2014/main" id="{BBD96869-EAEC-AC59-BE13-6194EAF798D9}"/>
              </a:ext>
            </a:extLst>
          </p:cNvPr>
          <p:cNvSpPr txBox="1">
            <a:spLocks noChangeArrowheads="1"/>
          </p:cNvSpPr>
          <p:nvPr/>
        </p:nvSpPr>
        <p:spPr bwMode="auto">
          <a:xfrm>
            <a:off x="3124200" y="1447801"/>
            <a:ext cx="889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spcBef>
                <a:spcPct val="0"/>
              </a:spcBef>
              <a:buClrTx/>
              <a:buSzTx/>
              <a:buFontTx/>
              <a:buNone/>
            </a:pPr>
            <a:r>
              <a:rPr lang="en-US" altLang="en-US" sz="2000">
                <a:cs typeface="Arial" panose="020B0604020202020204" pitchFamily="34" charset="0"/>
              </a:rPr>
              <a:t>Lead I</a:t>
            </a:r>
          </a:p>
        </p:txBody>
      </p:sp>
      <p:sp>
        <p:nvSpPr>
          <p:cNvPr id="64517" name="Text Box 25">
            <a:extLst>
              <a:ext uri="{FF2B5EF4-FFF2-40B4-BE49-F238E27FC236}">
                <a16:creationId xmlns:a16="http://schemas.microsoft.com/office/drawing/2014/main" id="{C27EBE43-8418-2B1E-1508-3FED3E86C82C}"/>
              </a:ext>
            </a:extLst>
          </p:cNvPr>
          <p:cNvSpPr txBox="1">
            <a:spLocks noChangeArrowheads="1"/>
          </p:cNvSpPr>
          <p:nvPr/>
        </p:nvSpPr>
        <p:spPr bwMode="auto">
          <a:xfrm>
            <a:off x="1625013" y="2558765"/>
            <a:ext cx="28956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spcBef>
                <a:spcPct val="0"/>
              </a:spcBef>
              <a:buClrTx/>
              <a:buSzTx/>
              <a:buFontTx/>
              <a:buNone/>
            </a:pPr>
            <a:r>
              <a:rPr lang="en-US" altLang="en-US" sz="2400" b="1" dirty="0">
                <a:cs typeface="Arial" panose="020B0604020202020204" pitchFamily="34" charset="0"/>
              </a:rPr>
              <a:t>If lead I is mostly positive,</a:t>
            </a:r>
            <a:r>
              <a:rPr lang="en-US" altLang="en-US" sz="2400" dirty="0">
                <a:cs typeface="Arial" panose="020B0604020202020204" pitchFamily="34" charset="0"/>
              </a:rPr>
              <a:t> the</a:t>
            </a:r>
          </a:p>
          <a:p>
            <a:pPr>
              <a:spcBef>
                <a:spcPct val="0"/>
              </a:spcBef>
              <a:buClrTx/>
              <a:buSzTx/>
              <a:buFontTx/>
              <a:buNone/>
            </a:pPr>
            <a:r>
              <a:rPr lang="en-US" altLang="en-US" sz="2400" dirty="0">
                <a:cs typeface="Arial" panose="020B0604020202020204" pitchFamily="34" charset="0"/>
              </a:rPr>
              <a:t>axis must lie in the right half of</a:t>
            </a:r>
          </a:p>
          <a:p>
            <a:pPr>
              <a:spcBef>
                <a:spcPct val="0"/>
              </a:spcBef>
              <a:buClrTx/>
              <a:buSzTx/>
              <a:buFontTx/>
              <a:buNone/>
            </a:pPr>
            <a:r>
              <a:rPr lang="en-US" altLang="en-US" sz="2400" dirty="0">
                <a:cs typeface="Arial" panose="020B0604020202020204" pitchFamily="34" charset="0"/>
              </a:rPr>
              <a:t>of the coordinate system; the main vector is moving mostly toward the lead’s positive electrode.</a:t>
            </a:r>
          </a:p>
        </p:txBody>
      </p:sp>
      <p:sp>
        <p:nvSpPr>
          <p:cNvPr id="64518" name="Text Box 26">
            <a:extLst>
              <a:ext uri="{FF2B5EF4-FFF2-40B4-BE49-F238E27FC236}">
                <a16:creationId xmlns:a16="http://schemas.microsoft.com/office/drawing/2014/main" id="{252C15F0-52A6-825B-EF3D-549ADB4151AA}"/>
              </a:ext>
            </a:extLst>
          </p:cNvPr>
          <p:cNvSpPr txBox="1">
            <a:spLocks noChangeArrowheads="1"/>
          </p:cNvSpPr>
          <p:nvPr/>
        </p:nvSpPr>
        <p:spPr bwMode="auto">
          <a:xfrm>
            <a:off x="1524000" y="0"/>
            <a:ext cx="9144000" cy="5794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a:spcBef>
                <a:spcPct val="50000"/>
              </a:spcBef>
              <a:buClrTx/>
              <a:buSzTx/>
              <a:buFontTx/>
              <a:buNone/>
            </a:pPr>
            <a:r>
              <a:rPr lang="en-US" altLang="en-US" b="1" dirty="0">
                <a:solidFill>
                  <a:srgbClr val="A50021"/>
                </a:solidFill>
                <a:cs typeface="Arial" panose="020B0604020202020204" pitchFamily="34" charset="0"/>
              </a:rPr>
              <a:t>Axis Determination – Quick Locate Step 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a:extLst>
              <a:ext uri="{FF2B5EF4-FFF2-40B4-BE49-F238E27FC236}">
                <a16:creationId xmlns:a16="http://schemas.microsoft.com/office/drawing/2014/main" id="{340AB2E3-0DCF-28AA-CEA7-058669235C63}"/>
              </a:ext>
            </a:extLst>
          </p:cNvPr>
          <p:cNvGraphicFramePr>
            <a:graphicFrameLocks noGrp="1"/>
          </p:cNvGraphicFramePr>
          <p:nvPr>
            <p:ph idx="1"/>
            <p:extLst>
              <p:ext uri="{D42A27DB-BD31-4B8C-83A1-F6EECF244321}">
                <p14:modId xmlns:p14="http://schemas.microsoft.com/office/powerpoint/2010/main" val="2684502259"/>
              </p:ext>
            </p:extLst>
          </p:nvPr>
        </p:nvGraphicFramePr>
        <p:xfrm>
          <a:off x="637561" y="485067"/>
          <a:ext cx="11209607" cy="5990548"/>
        </p:xfrm>
        <a:graphic>
          <a:graphicData uri="http://schemas.openxmlformats.org/drawingml/2006/table">
            <a:tbl>
              <a:tblPr/>
              <a:tblGrid>
                <a:gridCol w="1545102">
                  <a:extLst>
                    <a:ext uri="{9D8B030D-6E8A-4147-A177-3AD203B41FA5}">
                      <a16:colId xmlns:a16="http://schemas.microsoft.com/office/drawing/2014/main" val="249261408"/>
                    </a:ext>
                  </a:extLst>
                </a:gridCol>
                <a:gridCol w="2577905">
                  <a:extLst>
                    <a:ext uri="{9D8B030D-6E8A-4147-A177-3AD203B41FA5}">
                      <a16:colId xmlns:a16="http://schemas.microsoft.com/office/drawing/2014/main" val="1008549056"/>
                    </a:ext>
                  </a:extLst>
                </a:gridCol>
                <a:gridCol w="6033333">
                  <a:extLst>
                    <a:ext uri="{9D8B030D-6E8A-4147-A177-3AD203B41FA5}">
                      <a16:colId xmlns:a16="http://schemas.microsoft.com/office/drawing/2014/main" val="202341630"/>
                    </a:ext>
                  </a:extLst>
                </a:gridCol>
                <a:gridCol w="1053267">
                  <a:extLst>
                    <a:ext uri="{9D8B030D-6E8A-4147-A177-3AD203B41FA5}">
                      <a16:colId xmlns:a16="http://schemas.microsoft.com/office/drawing/2014/main" val="4109288500"/>
                    </a:ext>
                  </a:extLst>
                </a:gridCol>
              </a:tblGrid>
              <a:tr h="280768">
                <a:tc gridSpan="4">
                  <a:txBody>
                    <a:bodyPr/>
                    <a:lstStyle/>
                    <a:p>
                      <a:pPr algn="l" rtl="0"/>
                      <a:r>
                        <a:rPr lang="en-US" sz="1600" b="1" dirty="0">
                          <a:effectLst/>
                        </a:rPr>
                        <a:t>Overview of the conduction system of the heart </a:t>
                      </a:r>
                    </a:p>
                  </a:txBody>
                  <a:tcPr marL="20306" marR="20306" marT="10153" marB="1015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1F3F4"/>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3283765850"/>
                  </a:ext>
                </a:extLst>
              </a:tr>
              <a:tr h="329027">
                <a:tc>
                  <a:txBody>
                    <a:bodyPr/>
                    <a:lstStyle/>
                    <a:p>
                      <a:pPr algn="l" rtl="0"/>
                      <a:r>
                        <a:rPr lang="en-US" sz="1600" b="1">
                          <a:effectLst/>
                        </a:rPr>
                        <a:t>Name</a:t>
                      </a:r>
                      <a:endParaRPr lang="en-US" sz="1600">
                        <a:effectLst/>
                      </a:endParaRPr>
                    </a:p>
                  </a:txBody>
                  <a:tcPr marL="20306" marR="20306" marT="10153" marB="1015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1F3F4"/>
                    </a:solidFill>
                  </a:tcPr>
                </a:tc>
                <a:tc>
                  <a:txBody>
                    <a:bodyPr/>
                    <a:lstStyle/>
                    <a:p>
                      <a:pPr algn="l" rtl="0"/>
                      <a:r>
                        <a:rPr lang="en-US" sz="1600" b="1">
                          <a:effectLst/>
                        </a:rPr>
                        <a:t>Anatomic localization</a:t>
                      </a:r>
                      <a:endParaRPr lang="en-US" sz="1600">
                        <a:effectLst/>
                      </a:endParaRPr>
                    </a:p>
                  </a:txBody>
                  <a:tcPr marL="20306" marR="20306" marT="10153" marB="1015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1F3F4"/>
                    </a:solidFill>
                  </a:tcPr>
                </a:tc>
                <a:tc>
                  <a:txBody>
                    <a:bodyPr/>
                    <a:lstStyle/>
                    <a:p>
                      <a:pPr algn="l" rtl="0"/>
                      <a:r>
                        <a:rPr lang="en-US" sz="1600" b="1">
                          <a:effectLst/>
                        </a:rPr>
                        <a:t>Characteristics</a:t>
                      </a:r>
                      <a:endParaRPr lang="en-US" sz="1600">
                        <a:effectLst/>
                      </a:endParaRPr>
                    </a:p>
                  </a:txBody>
                  <a:tcPr marL="20306" marR="20306" marT="10153" marB="1015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1F3F4"/>
                    </a:solidFill>
                  </a:tcPr>
                </a:tc>
                <a:tc>
                  <a:txBody>
                    <a:bodyPr/>
                    <a:lstStyle/>
                    <a:p>
                      <a:pPr algn="l" rtl="0"/>
                      <a:r>
                        <a:rPr lang="en-US" sz="1600" b="1">
                          <a:effectLst/>
                        </a:rPr>
                        <a:t>Frequency</a:t>
                      </a:r>
                      <a:endParaRPr lang="en-US" sz="1600">
                        <a:effectLst/>
                      </a:endParaRPr>
                    </a:p>
                  </a:txBody>
                  <a:tcPr marL="20306" marR="20306" marT="10153" marB="1015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1F3F4"/>
                    </a:solidFill>
                  </a:tcPr>
                </a:tc>
                <a:extLst>
                  <a:ext uri="{0D108BD9-81ED-4DB2-BD59-A6C34878D82A}">
                    <a16:rowId xmlns:a16="http://schemas.microsoft.com/office/drawing/2014/main" val="4204965505"/>
                  </a:ext>
                </a:extLst>
              </a:tr>
              <a:tr h="3818142">
                <a:tc>
                  <a:txBody>
                    <a:bodyPr/>
                    <a:lstStyle/>
                    <a:p>
                      <a:pPr algn="l" rtl="0"/>
                      <a:r>
                        <a:rPr lang="en-US" sz="1600" b="1" dirty="0">
                          <a:effectLst/>
                        </a:rPr>
                        <a:t>Bundle of His</a:t>
                      </a:r>
                      <a:endParaRPr lang="en-US" sz="1600" dirty="0">
                        <a:effectLst/>
                      </a:endParaRPr>
                    </a:p>
                  </a:txBody>
                  <a:tcPr marL="20306" marR="20306" marT="10153" marB="1015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1F3F4"/>
                    </a:solidFill>
                  </a:tcPr>
                </a:tc>
                <a:tc>
                  <a:txBody>
                    <a:bodyPr/>
                    <a:lstStyle/>
                    <a:p>
                      <a:pPr algn="l" rtl="0">
                        <a:buFont typeface="Arial" panose="020B0604020202020204" pitchFamily="34" charset="0"/>
                        <a:buChar char="•"/>
                      </a:pPr>
                      <a:r>
                        <a:rPr lang="en-US" sz="2000" dirty="0">
                          <a:effectLst/>
                        </a:rPr>
                        <a:t> Within the membranous part of the interventricular septum</a:t>
                      </a:r>
                    </a:p>
                    <a:p>
                      <a:pPr algn="l" rtl="0">
                        <a:buFont typeface="Arial" panose="020B0604020202020204" pitchFamily="34" charset="0"/>
                        <a:buChar char="•"/>
                      </a:pPr>
                      <a:endParaRPr lang="en-US" sz="2000" dirty="0">
                        <a:effectLst/>
                      </a:endParaRPr>
                    </a:p>
                  </a:txBody>
                  <a:tcPr marL="20306" marR="20306" marT="10153" marB="1015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FFFFF"/>
                    </a:solidFill>
                  </a:tcPr>
                </a:tc>
                <a:tc>
                  <a:txBody>
                    <a:bodyPr/>
                    <a:lstStyle/>
                    <a:p>
                      <a:pPr marL="457200" indent="-457200" algn="l" rtl="0">
                        <a:buFont typeface="+mj-lt"/>
                        <a:buAutoNum type="arabicPeriod"/>
                      </a:pPr>
                      <a:r>
                        <a:rPr lang="en-US" sz="2000" kern="1200" dirty="0">
                          <a:solidFill>
                            <a:schemeClr val="tx1"/>
                          </a:solidFill>
                          <a:effectLst/>
                          <a:latin typeface="+mn-lt"/>
                          <a:ea typeface="+mn-ea"/>
                          <a:cs typeface="+mn-cs"/>
                        </a:rPr>
                        <a:t>Receives impulses from the AV node</a:t>
                      </a:r>
                    </a:p>
                    <a:p>
                      <a:pPr marL="457200" indent="-457200" algn="l" rtl="0">
                        <a:buFont typeface="+mj-lt"/>
                        <a:buAutoNum type="arabicPeriod"/>
                      </a:pPr>
                      <a:r>
                        <a:rPr lang="en-US" sz="2000" kern="1200" dirty="0">
                          <a:solidFill>
                            <a:schemeClr val="tx1"/>
                          </a:solidFill>
                          <a:effectLst/>
                          <a:latin typeface="+mn-lt"/>
                          <a:ea typeface="+mn-ea"/>
                          <a:cs typeface="+mn-cs"/>
                        </a:rPr>
                        <a:t>Splits into left and right bundle branches (Tawara branches) → terminate into terminal conducting fibers (Purkinje fibers) of the left and right ventricle</a:t>
                      </a:r>
                    </a:p>
                    <a:p>
                      <a:pPr marL="457200" indent="-457200" algn="l" rtl="0">
                        <a:buFont typeface="+mj-lt"/>
                        <a:buAutoNum type="arabicPeriod"/>
                      </a:pPr>
                      <a:r>
                        <a:rPr lang="en-US" sz="2000" kern="1200" dirty="0">
                          <a:solidFill>
                            <a:srgbClr val="FF0000"/>
                          </a:solidFill>
                          <a:effectLst/>
                          <a:latin typeface="+mn-lt"/>
                          <a:ea typeface="+mn-ea"/>
                          <a:cs typeface="+mn-cs"/>
                        </a:rPr>
                        <a:t>Prevents retrograde conduction</a:t>
                      </a:r>
                    </a:p>
                    <a:p>
                      <a:pPr marL="457200" indent="-457200" algn="l" rtl="0">
                        <a:buFont typeface="+mj-lt"/>
                        <a:buAutoNum type="arabicPeriod"/>
                      </a:pPr>
                      <a:r>
                        <a:rPr lang="en-US" sz="2000" kern="1200" dirty="0">
                          <a:solidFill>
                            <a:srgbClr val="FF0000"/>
                          </a:solidFill>
                          <a:effectLst/>
                          <a:latin typeface="+mn-lt"/>
                          <a:ea typeface="+mn-ea"/>
                          <a:cs typeface="+mn-cs"/>
                        </a:rPr>
                        <a:t>Filters high-frequency action potentials so that high atrial rates (e.g., in atrial fibrillation) are not conducted to the myocardium</a:t>
                      </a:r>
                    </a:p>
                    <a:p>
                      <a:pPr algn="l" rtl="0">
                        <a:buFont typeface="Arial" panose="020B0604020202020204" pitchFamily="34" charset="0"/>
                        <a:buChar char="•"/>
                      </a:pPr>
                      <a:endParaRPr lang="en-US" sz="2000" kern="1200" dirty="0">
                        <a:solidFill>
                          <a:schemeClr val="tx1"/>
                        </a:solidFill>
                        <a:effectLst/>
                        <a:latin typeface="+mn-lt"/>
                        <a:ea typeface="+mn-ea"/>
                        <a:cs typeface="+mn-cs"/>
                      </a:endParaRPr>
                    </a:p>
                  </a:txBody>
                  <a:tcPr marL="20306" marR="20306" marT="10153" marB="1015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FFFFF"/>
                    </a:solidFill>
                  </a:tcPr>
                </a:tc>
                <a:tc>
                  <a:txBody>
                    <a:bodyPr/>
                    <a:lstStyle/>
                    <a:p>
                      <a:pPr algn="l" rtl="0">
                        <a:buFont typeface="Arial" panose="020B0604020202020204" pitchFamily="34" charset="0"/>
                        <a:buChar char="•"/>
                      </a:pPr>
                      <a:r>
                        <a:rPr lang="en-US" sz="2000" b="1" dirty="0">
                          <a:solidFill>
                            <a:srgbClr val="FF0000"/>
                          </a:solidFill>
                          <a:effectLst/>
                        </a:rPr>
                        <a:t>ca. 30–40/min</a:t>
                      </a:r>
                    </a:p>
                  </a:txBody>
                  <a:tcPr marL="20306" marR="20306" marT="10153" marB="1015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FFFFF"/>
                    </a:solidFill>
                  </a:tcPr>
                </a:tc>
                <a:extLst>
                  <a:ext uri="{0D108BD9-81ED-4DB2-BD59-A6C34878D82A}">
                    <a16:rowId xmlns:a16="http://schemas.microsoft.com/office/drawing/2014/main" val="757592470"/>
                  </a:ext>
                </a:extLst>
              </a:tr>
              <a:tr h="1562611">
                <a:tc>
                  <a:txBody>
                    <a:bodyPr/>
                    <a:lstStyle/>
                    <a:p>
                      <a:pPr algn="l" rtl="0"/>
                      <a:br>
                        <a:rPr lang="en-US" sz="1600" dirty="0">
                          <a:effectLst/>
                        </a:rPr>
                      </a:br>
                      <a:r>
                        <a:rPr lang="en-US" sz="1600" b="1" dirty="0">
                          <a:effectLst/>
                        </a:rPr>
                        <a:t>Purkinje fibers</a:t>
                      </a:r>
                      <a:r>
                        <a:rPr lang="en-US" sz="1600" dirty="0">
                          <a:effectLst/>
                        </a:rPr>
                        <a:t> </a:t>
                      </a:r>
                    </a:p>
                  </a:txBody>
                  <a:tcPr marL="20306" marR="20306" marT="10153" marB="1015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1F3F4"/>
                    </a:solidFill>
                  </a:tcPr>
                </a:tc>
                <a:tc>
                  <a:txBody>
                    <a:bodyPr/>
                    <a:lstStyle/>
                    <a:p>
                      <a:pPr algn="l" rtl="0">
                        <a:buFont typeface="Arial" panose="020B0604020202020204" pitchFamily="34" charset="0"/>
                        <a:buChar char="•"/>
                      </a:pPr>
                      <a:r>
                        <a:rPr lang="en-US" sz="2000" dirty="0">
                          <a:effectLst/>
                        </a:rPr>
                        <a:t> Terminal conducting fibers in the sub-endocardium</a:t>
                      </a:r>
                    </a:p>
                    <a:p>
                      <a:pPr algn="l" rtl="0">
                        <a:buFont typeface="Arial" panose="020B0604020202020204" pitchFamily="34" charset="0"/>
                        <a:buChar char="•"/>
                      </a:pPr>
                      <a:endParaRPr lang="en-US" sz="2000" dirty="0">
                        <a:effectLst/>
                      </a:endParaRPr>
                    </a:p>
                  </a:txBody>
                  <a:tcPr marL="20306" marR="20306" marT="10153" marB="1015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FFFFF"/>
                    </a:solidFill>
                  </a:tcPr>
                </a:tc>
                <a:tc>
                  <a:txBody>
                    <a:bodyPr/>
                    <a:lstStyle/>
                    <a:p>
                      <a:pPr marL="457200" indent="-457200" algn="l" rtl="0">
                        <a:buFont typeface="+mj-lt"/>
                        <a:buAutoNum type="arabicPeriod"/>
                      </a:pPr>
                      <a:r>
                        <a:rPr lang="en-US" sz="2000" kern="1200" dirty="0">
                          <a:solidFill>
                            <a:schemeClr val="tx1"/>
                          </a:solidFill>
                          <a:effectLst/>
                          <a:latin typeface="+mn-lt"/>
                          <a:ea typeface="+mn-ea"/>
                          <a:cs typeface="+mn-cs"/>
                        </a:rPr>
                        <a:t>Conduct cardiac AP faster than any other cardiac cells</a:t>
                      </a:r>
                    </a:p>
                    <a:p>
                      <a:pPr marL="457200" indent="-457200" algn="l" rtl="0">
                        <a:buFont typeface="+mj-lt"/>
                        <a:buAutoNum type="arabicPeriod"/>
                      </a:pPr>
                      <a:r>
                        <a:rPr lang="en-US" sz="2000" b="1" kern="1200" dirty="0">
                          <a:solidFill>
                            <a:srgbClr val="FF0000"/>
                          </a:solidFill>
                          <a:effectLst/>
                          <a:latin typeface="+mn-lt"/>
                          <a:ea typeface="+mn-ea"/>
                          <a:cs typeface="+mn-cs"/>
                        </a:rPr>
                        <a:t>Ensure synchronized contraction of the ventricles</a:t>
                      </a:r>
                    </a:p>
                  </a:txBody>
                  <a:tcPr marL="20306" marR="20306" marT="10153" marB="1015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FFFFF"/>
                    </a:solidFill>
                  </a:tcPr>
                </a:tc>
                <a:tc>
                  <a:txBody>
                    <a:bodyPr/>
                    <a:lstStyle/>
                    <a:p>
                      <a:pPr algn="l" rtl="0">
                        <a:buFont typeface="Arial" panose="020B0604020202020204" pitchFamily="34" charset="0"/>
                        <a:buChar char="•"/>
                      </a:pPr>
                      <a:r>
                        <a:rPr lang="en-US" sz="2400" dirty="0">
                          <a:solidFill>
                            <a:srgbClr val="FF0000"/>
                          </a:solidFill>
                          <a:effectLst/>
                        </a:rPr>
                        <a:t>ca. 30–40/min</a:t>
                      </a:r>
                    </a:p>
                  </a:txBody>
                  <a:tcPr marL="20306" marR="20306" marT="10153" marB="10153" anchor="ctr">
                    <a:lnL w="9525" cap="flat" cmpd="sng" algn="ctr">
                      <a:solidFill>
                        <a:srgbClr val="ABB4BA"/>
                      </a:solidFill>
                      <a:prstDash val="solid"/>
                      <a:round/>
                      <a:headEnd type="none" w="med" len="med"/>
                      <a:tailEnd type="none" w="med" len="med"/>
                    </a:lnL>
                    <a:lnR w="9525" cap="flat" cmpd="sng" algn="ctr">
                      <a:solidFill>
                        <a:srgbClr val="ABB4BA"/>
                      </a:solidFill>
                      <a:prstDash val="solid"/>
                      <a:round/>
                      <a:headEnd type="none" w="med" len="med"/>
                      <a:tailEnd type="none" w="med" len="med"/>
                    </a:lnR>
                    <a:lnT w="9525" cap="flat" cmpd="sng" algn="ctr">
                      <a:solidFill>
                        <a:srgbClr val="ABB4BA"/>
                      </a:solidFill>
                      <a:prstDash val="solid"/>
                      <a:round/>
                      <a:headEnd type="none" w="med" len="med"/>
                      <a:tailEnd type="none" w="med" len="med"/>
                    </a:lnT>
                    <a:lnB w="9525" cap="flat" cmpd="sng" algn="ctr">
                      <a:solidFill>
                        <a:srgbClr val="ABB4BA"/>
                      </a:solidFill>
                      <a:prstDash val="solid"/>
                      <a:round/>
                      <a:headEnd type="none" w="med" len="med"/>
                      <a:tailEnd type="none" w="med" len="med"/>
                    </a:lnB>
                    <a:solidFill>
                      <a:srgbClr val="FFFFFF"/>
                    </a:solidFill>
                  </a:tcPr>
                </a:tc>
                <a:extLst>
                  <a:ext uri="{0D108BD9-81ED-4DB2-BD59-A6C34878D82A}">
                    <a16:rowId xmlns:a16="http://schemas.microsoft.com/office/drawing/2014/main" val="2283218620"/>
                  </a:ext>
                </a:extLst>
              </a:tr>
            </a:tbl>
          </a:graphicData>
        </a:graphic>
      </p:graphicFrame>
    </p:spTree>
    <p:extLst>
      <p:ext uri="{BB962C8B-B14F-4D97-AF65-F5344CB8AC3E}">
        <p14:creationId xmlns:p14="http://schemas.microsoft.com/office/powerpoint/2010/main" val="398873571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538" name="Group 2">
            <a:extLst>
              <a:ext uri="{FF2B5EF4-FFF2-40B4-BE49-F238E27FC236}">
                <a16:creationId xmlns:a16="http://schemas.microsoft.com/office/drawing/2014/main" id="{A384934D-4411-FD5D-3C0B-3961CDAA01D3}"/>
              </a:ext>
            </a:extLst>
          </p:cNvPr>
          <p:cNvGrpSpPr>
            <a:grpSpLocks/>
          </p:cNvGrpSpPr>
          <p:nvPr/>
        </p:nvGrpSpPr>
        <p:grpSpPr bwMode="auto">
          <a:xfrm>
            <a:off x="4724400" y="1499652"/>
            <a:ext cx="6027738" cy="4800600"/>
            <a:chOff x="97" y="10"/>
            <a:chExt cx="4180" cy="4310"/>
          </a:xfrm>
        </p:grpSpPr>
        <p:pic>
          <p:nvPicPr>
            <p:cNvPr id="65543" name="Picture 3">
              <a:extLst>
                <a:ext uri="{FF2B5EF4-FFF2-40B4-BE49-F238E27FC236}">
                  <a16:creationId xmlns:a16="http://schemas.microsoft.com/office/drawing/2014/main" id="{692C079B-19B8-1FF3-DD98-E994827703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 y="69"/>
              <a:ext cx="4180" cy="4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4" name="Line 4">
              <a:extLst>
                <a:ext uri="{FF2B5EF4-FFF2-40B4-BE49-F238E27FC236}">
                  <a16:creationId xmlns:a16="http://schemas.microsoft.com/office/drawing/2014/main" id="{3013FF83-CB76-3E95-60FF-24BD741CF21D}"/>
                </a:ext>
              </a:extLst>
            </p:cNvPr>
            <p:cNvSpPr>
              <a:spLocks noChangeShapeType="1"/>
            </p:cNvSpPr>
            <p:nvPr/>
          </p:nvSpPr>
          <p:spPr bwMode="auto">
            <a:xfrm>
              <a:off x="1190" y="10"/>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5545" name="Line 5">
              <a:extLst>
                <a:ext uri="{FF2B5EF4-FFF2-40B4-BE49-F238E27FC236}">
                  <a16:creationId xmlns:a16="http://schemas.microsoft.com/office/drawing/2014/main" id="{CFC532CA-7510-11FC-D167-FF49E5549307}"/>
                </a:ext>
              </a:extLst>
            </p:cNvPr>
            <p:cNvSpPr>
              <a:spLocks noChangeShapeType="1"/>
            </p:cNvSpPr>
            <p:nvPr/>
          </p:nvSpPr>
          <p:spPr bwMode="auto">
            <a:xfrm rot="-5400000">
              <a:off x="671" y="3100"/>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5546" name="Line 6">
              <a:extLst>
                <a:ext uri="{FF2B5EF4-FFF2-40B4-BE49-F238E27FC236}">
                  <a16:creationId xmlns:a16="http://schemas.microsoft.com/office/drawing/2014/main" id="{BA5015F1-DD8C-B561-7DF8-42B38588946A}"/>
                </a:ext>
              </a:extLst>
            </p:cNvPr>
            <p:cNvSpPr>
              <a:spLocks noChangeShapeType="1"/>
            </p:cNvSpPr>
            <p:nvPr/>
          </p:nvSpPr>
          <p:spPr bwMode="auto">
            <a:xfrm rot="-5400000">
              <a:off x="959" y="3100"/>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5547" name="Line 7">
              <a:extLst>
                <a:ext uri="{FF2B5EF4-FFF2-40B4-BE49-F238E27FC236}">
                  <a16:creationId xmlns:a16="http://schemas.microsoft.com/office/drawing/2014/main" id="{AE299718-22CB-E4EA-7565-09C4B46C68E3}"/>
                </a:ext>
              </a:extLst>
            </p:cNvPr>
            <p:cNvSpPr>
              <a:spLocks noChangeShapeType="1"/>
            </p:cNvSpPr>
            <p:nvPr/>
          </p:nvSpPr>
          <p:spPr bwMode="auto">
            <a:xfrm rot="-5400000">
              <a:off x="-481" y="3100"/>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5548" name="Line 8">
              <a:extLst>
                <a:ext uri="{FF2B5EF4-FFF2-40B4-BE49-F238E27FC236}">
                  <a16:creationId xmlns:a16="http://schemas.microsoft.com/office/drawing/2014/main" id="{AE7C3DC0-40E4-F2CC-8C95-EDDA782DED21}"/>
                </a:ext>
              </a:extLst>
            </p:cNvPr>
            <p:cNvSpPr>
              <a:spLocks noChangeShapeType="1"/>
            </p:cNvSpPr>
            <p:nvPr/>
          </p:nvSpPr>
          <p:spPr bwMode="auto">
            <a:xfrm rot="-5400000">
              <a:off x="383" y="3100"/>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5549" name="Line 9">
              <a:extLst>
                <a:ext uri="{FF2B5EF4-FFF2-40B4-BE49-F238E27FC236}">
                  <a16:creationId xmlns:a16="http://schemas.microsoft.com/office/drawing/2014/main" id="{E0DE654A-4FFD-4CB4-9C45-BD6243BFB112}"/>
                </a:ext>
              </a:extLst>
            </p:cNvPr>
            <p:cNvSpPr>
              <a:spLocks noChangeShapeType="1"/>
            </p:cNvSpPr>
            <p:nvPr/>
          </p:nvSpPr>
          <p:spPr bwMode="auto">
            <a:xfrm rot="-5400000">
              <a:off x="-193" y="3100"/>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5550" name="Line 10">
              <a:extLst>
                <a:ext uri="{FF2B5EF4-FFF2-40B4-BE49-F238E27FC236}">
                  <a16:creationId xmlns:a16="http://schemas.microsoft.com/office/drawing/2014/main" id="{F28BB29B-7D73-097C-C3AC-6EFC90CAA344}"/>
                </a:ext>
              </a:extLst>
            </p:cNvPr>
            <p:cNvSpPr>
              <a:spLocks noChangeShapeType="1"/>
            </p:cNvSpPr>
            <p:nvPr/>
          </p:nvSpPr>
          <p:spPr bwMode="auto">
            <a:xfrm rot="-5400000">
              <a:off x="95" y="3100"/>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5551" name="Line 11">
              <a:extLst>
                <a:ext uri="{FF2B5EF4-FFF2-40B4-BE49-F238E27FC236}">
                  <a16:creationId xmlns:a16="http://schemas.microsoft.com/office/drawing/2014/main" id="{01CAB700-83BA-5960-93F2-626B2238395A}"/>
                </a:ext>
              </a:extLst>
            </p:cNvPr>
            <p:cNvSpPr>
              <a:spLocks noChangeShapeType="1"/>
            </p:cNvSpPr>
            <p:nvPr/>
          </p:nvSpPr>
          <p:spPr bwMode="auto">
            <a:xfrm rot="5400000" flipH="1">
              <a:off x="1260" y="3090"/>
              <a:ext cx="1810" cy="7"/>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5552" name="Line 12">
              <a:extLst>
                <a:ext uri="{FF2B5EF4-FFF2-40B4-BE49-F238E27FC236}">
                  <a16:creationId xmlns:a16="http://schemas.microsoft.com/office/drawing/2014/main" id="{08C165D8-3882-7C6C-2C08-C8F5FD5029D0}"/>
                </a:ext>
              </a:extLst>
            </p:cNvPr>
            <p:cNvSpPr>
              <a:spLocks noChangeShapeType="1"/>
            </p:cNvSpPr>
            <p:nvPr/>
          </p:nvSpPr>
          <p:spPr bwMode="auto">
            <a:xfrm rot="-5400000">
              <a:off x="1535" y="3100"/>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5553" name="Line 13">
              <a:extLst>
                <a:ext uri="{FF2B5EF4-FFF2-40B4-BE49-F238E27FC236}">
                  <a16:creationId xmlns:a16="http://schemas.microsoft.com/office/drawing/2014/main" id="{484987D2-F42E-541F-3B09-19216A9126FD}"/>
                </a:ext>
              </a:extLst>
            </p:cNvPr>
            <p:cNvSpPr>
              <a:spLocks noChangeShapeType="1"/>
            </p:cNvSpPr>
            <p:nvPr/>
          </p:nvSpPr>
          <p:spPr bwMode="auto">
            <a:xfrm rot="-5400000">
              <a:off x="2111" y="3100"/>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5554" name="Line 14">
              <a:extLst>
                <a:ext uri="{FF2B5EF4-FFF2-40B4-BE49-F238E27FC236}">
                  <a16:creationId xmlns:a16="http://schemas.microsoft.com/office/drawing/2014/main" id="{82D89283-E1F7-8D1B-7E21-0CE8217A5FA2}"/>
                </a:ext>
              </a:extLst>
            </p:cNvPr>
            <p:cNvSpPr>
              <a:spLocks noChangeShapeType="1"/>
            </p:cNvSpPr>
            <p:nvPr/>
          </p:nvSpPr>
          <p:spPr bwMode="auto">
            <a:xfrm rot="-5400000">
              <a:off x="1823" y="3100"/>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5555" name="Line 15">
              <a:extLst>
                <a:ext uri="{FF2B5EF4-FFF2-40B4-BE49-F238E27FC236}">
                  <a16:creationId xmlns:a16="http://schemas.microsoft.com/office/drawing/2014/main" id="{73262EA7-DB10-5674-462D-CE70D89F1DEB}"/>
                </a:ext>
              </a:extLst>
            </p:cNvPr>
            <p:cNvSpPr>
              <a:spLocks noChangeShapeType="1"/>
            </p:cNvSpPr>
            <p:nvPr/>
          </p:nvSpPr>
          <p:spPr bwMode="auto">
            <a:xfrm rot="-5400000">
              <a:off x="2687" y="3100"/>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5556" name="Line 16">
              <a:extLst>
                <a:ext uri="{FF2B5EF4-FFF2-40B4-BE49-F238E27FC236}">
                  <a16:creationId xmlns:a16="http://schemas.microsoft.com/office/drawing/2014/main" id="{2141B342-C634-48A8-E279-5FCC9A44F483}"/>
                </a:ext>
              </a:extLst>
            </p:cNvPr>
            <p:cNvSpPr>
              <a:spLocks noChangeShapeType="1"/>
            </p:cNvSpPr>
            <p:nvPr/>
          </p:nvSpPr>
          <p:spPr bwMode="auto">
            <a:xfrm rot="-5400000">
              <a:off x="2399" y="3100"/>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5557" name="Line 17">
              <a:extLst>
                <a:ext uri="{FF2B5EF4-FFF2-40B4-BE49-F238E27FC236}">
                  <a16:creationId xmlns:a16="http://schemas.microsoft.com/office/drawing/2014/main" id="{298DA4AF-46F4-6393-1ABD-4848834A1E8D}"/>
                </a:ext>
              </a:extLst>
            </p:cNvPr>
            <p:cNvSpPr>
              <a:spLocks noChangeShapeType="1"/>
            </p:cNvSpPr>
            <p:nvPr/>
          </p:nvSpPr>
          <p:spPr bwMode="auto">
            <a:xfrm rot="-5400000">
              <a:off x="2975" y="3100"/>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65539" name="Text Box 18">
            <a:extLst>
              <a:ext uri="{FF2B5EF4-FFF2-40B4-BE49-F238E27FC236}">
                <a16:creationId xmlns:a16="http://schemas.microsoft.com/office/drawing/2014/main" id="{781FE5EF-4804-BED9-B4F6-147D821EE98C}"/>
              </a:ext>
            </a:extLst>
          </p:cNvPr>
          <p:cNvSpPr txBox="1">
            <a:spLocks noChangeArrowheads="1"/>
          </p:cNvSpPr>
          <p:nvPr/>
        </p:nvSpPr>
        <p:spPr bwMode="auto">
          <a:xfrm>
            <a:off x="1524000" y="2514600"/>
            <a:ext cx="28194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spcBef>
                <a:spcPct val="0"/>
              </a:spcBef>
              <a:buClrTx/>
              <a:buSzTx/>
              <a:buFontTx/>
              <a:buNone/>
            </a:pPr>
            <a:r>
              <a:rPr lang="en-US" altLang="en-US" sz="2400" dirty="0">
                <a:cs typeface="Arial" panose="020B0604020202020204" pitchFamily="34" charset="0"/>
              </a:rPr>
              <a:t>If lead </a:t>
            </a:r>
            <a:r>
              <a:rPr lang="en-US" altLang="en-US" sz="2400" dirty="0" err="1">
                <a:cs typeface="Arial" panose="020B0604020202020204" pitchFamily="34" charset="0"/>
              </a:rPr>
              <a:t>aVF</a:t>
            </a:r>
            <a:r>
              <a:rPr lang="en-US" altLang="en-US" sz="2400" dirty="0">
                <a:cs typeface="Arial" panose="020B0604020202020204" pitchFamily="34" charset="0"/>
              </a:rPr>
              <a:t> is mostly positive, the</a:t>
            </a:r>
          </a:p>
          <a:p>
            <a:pPr>
              <a:spcBef>
                <a:spcPct val="0"/>
              </a:spcBef>
              <a:buClrTx/>
              <a:buSzTx/>
              <a:buFontTx/>
              <a:buNone/>
            </a:pPr>
            <a:r>
              <a:rPr lang="en-US" altLang="en-US" sz="2400" dirty="0">
                <a:cs typeface="Arial" panose="020B0604020202020204" pitchFamily="34" charset="0"/>
              </a:rPr>
              <a:t>axis must lie in the bottom half of</a:t>
            </a:r>
          </a:p>
          <a:p>
            <a:pPr>
              <a:spcBef>
                <a:spcPct val="0"/>
              </a:spcBef>
              <a:buClrTx/>
              <a:buSzTx/>
              <a:buFontTx/>
              <a:buNone/>
            </a:pPr>
            <a:r>
              <a:rPr lang="en-US" altLang="en-US" sz="2400" dirty="0">
                <a:cs typeface="Arial" panose="020B0604020202020204" pitchFamily="34" charset="0"/>
              </a:rPr>
              <a:t>of the coordinate system; the main vector is moving mostly toward the lead’s positive electrode</a:t>
            </a:r>
          </a:p>
        </p:txBody>
      </p:sp>
      <p:sp>
        <p:nvSpPr>
          <p:cNvPr id="65540" name="Freeform 19">
            <a:extLst>
              <a:ext uri="{FF2B5EF4-FFF2-40B4-BE49-F238E27FC236}">
                <a16:creationId xmlns:a16="http://schemas.microsoft.com/office/drawing/2014/main" id="{8F66AE19-C714-38E3-ED34-A74932ABBEE3}"/>
              </a:ext>
            </a:extLst>
          </p:cNvPr>
          <p:cNvSpPr>
            <a:spLocks/>
          </p:cNvSpPr>
          <p:nvPr/>
        </p:nvSpPr>
        <p:spPr bwMode="auto">
          <a:xfrm>
            <a:off x="1905000" y="1219200"/>
            <a:ext cx="966788" cy="1295400"/>
          </a:xfrm>
          <a:custGeom>
            <a:avLst/>
            <a:gdLst>
              <a:gd name="T0" fmla="*/ 0 w 609"/>
              <a:gd name="T1" fmla="*/ 2147483646 h 1056"/>
              <a:gd name="T2" fmla="*/ 2147483646 w 609"/>
              <a:gd name="T3" fmla="*/ 2147483646 h 1056"/>
              <a:gd name="T4" fmla="*/ 2147483646 w 609"/>
              <a:gd name="T5" fmla="*/ 0 h 1056"/>
              <a:gd name="T6" fmla="*/ 2147483646 w 609"/>
              <a:gd name="T7" fmla="*/ 2147483646 h 1056"/>
              <a:gd name="T8" fmla="*/ 2147483646 w 609"/>
              <a:gd name="T9" fmla="*/ 2147483646 h 1056"/>
              <a:gd name="T10" fmla="*/ 2147483646 w 609"/>
              <a:gd name="T11" fmla="*/ 2147483646 h 1056"/>
              <a:gd name="T12" fmla="*/ 0 60000 65536"/>
              <a:gd name="T13" fmla="*/ 0 60000 65536"/>
              <a:gd name="T14" fmla="*/ 0 60000 65536"/>
              <a:gd name="T15" fmla="*/ 0 60000 65536"/>
              <a:gd name="T16" fmla="*/ 0 60000 65536"/>
              <a:gd name="T17" fmla="*/ 0 60000 65536"/>
              <a:gd name="T18" fmla="*/ 0 w 609"/>
              <a:gd name="T19" fmla="*/ 0 h 1056"/>
              <a:gd name="T20" fmla="*/ 609 w 609"/>
              <a:gd name="T21" fmla="*/ 1056 h 1056"/>
            </a:gdLst>
            <a:ahLst/>
            <a:cxnLst>
              <a:cxn ang="T12">
                <a:pos x="T0" y="T1"/>
              </a:cxn>
              <a:cxn ang="T13">
                <a:pos x="T2" y="T3"/>
              </a:cxn>
              <a:cxn ang="T14">
                <a:pos x="T4" y="T5"/>
              </a:cxn>
              <a:cxn ang="T15">
                <a:pos x="T6" y="T7"/>
              </a:cxn>
              <a:cxn ang="T16">
                <a:pos x="T8" y="T9"/>
              </a:cxn>
              <a:cxn ang="T17">
                <a:pos x="T10" y="T11"/>
              </a:cxn>
            </a:cxnLst>
            <a:rect l="T18" t="T19" r="T20" b="T21"/>
            <a:pathLst>
              <a:path w="609" h="1056">
                <a:moveTo>
                  <a:pt x="0" y="768"/>
                </a:moveTo>
                <a:lnTo>
                  <a:pt x="177" y="768"/>
                </a:lnTo>
                <a:lnTo>
                  <a:pt x="273" y="0"/>
                </a:lnTo>
                <a:lnTo>
                  <a:pt x="321" y="1056"/>
                </a:lnTo>
                <a:lnTo>
                  <a:pt x="417" y="768"/>
                </a:lnTo>
                <a:lnTo>
                  <a:pt x="609" y="768"/>
                </a:lnTo>
              </a:path>
            </a:pathLst>
          </a:custGeom>
          <a:noFill/>
          <a:ln w="38100" cmpd="sng">
            <a:solidFill>
              <a:srgbClr val="3333C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65541" name="Text Box 20">
            <a:extLst>
              <a:ext uri="{FF2B5EF4-FFF2-40B4-BE49-F238E27FC236}">
                <a16:creationId xmlns:a16="http://schemas.microsoft.com/office/drawing/2014/main" id="{854B1404-23D6-2B06-E4E8-6B8F7D5010BF}"/>
              </a:ext>
            </a:extLst>
          </p:cNvPr>
          <p:cNvSpPr txBox="1">
            <a:spLocks noChangeArrowheads="1"/>
          </p:cNvSpPr>
          <p:nvPr/>
        </p:nvSpPr>
        <p:spPr bwMode="auto">
          <a:xfrm>
            <a:off x="2667001" y="1752601"/>
            <a:ext cx="1285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spcBef>
                <a:spcPct val="0"/>
              </a:spcBef>
              <a:buClrTx/>
              <a:buSzTx/>
              <a:buFontTx/>
              <a:buNone/>
            </a:pPr>
            <a:r>
              <a:rPr lang="en-US" altLang="en-US" sz="2000">
                <a:cs typeface="Arial" panose="020B0604020202020204" pitchFamily="34" charset="0"/>
              </a:rPr>
              <a:t>Lead aVF</a:t>
            </a:r>
          </a:p>
        </p:txBody>
      </p:sp>
      <p:sp>
        <p:nvSpPr>
          <p:cNvPr id="65542" name="Text Box 21">
            <a:extLst>
              <a:ext uri="{FF2B5EF4-FFF2-40B4-BE49-F238E27FC236}">
                <a16:creationId xmlns:a16="http://schemas.microsoft.com/office/drawing/2014/main" id="{164D0C2D-38CB-80EB-97BA-EE4A160EA88E}"/>
              </a:ext>
            </a:extLst>
          </p:cNvPr>
          <p:cNvSpPr txBox="1">
            <a:spLocks noChangeArrowheads="1"/>
          </p:cNvSpPr>
          <p:nvPr/>
        </p:nvSpPr>
        <p:spPr bwMode="auto">
          <a:xfrm>
            <a:off x="1524000" y="0"/>
            <a:ext cx="9144000" cy="5794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a:spcBef>
                <a:spcPct val="50000"/>
              </a:spcBef>
              <a:buClrTx/>
              <a:buSzTx/>
              <a:buFontTx/>
              <a:buNone/>
            </a:pPr>
            <a:r>
              <a:rPr lang="en-US" altLang="en-US" b="1">
                <a:solidFill>
                  <a:srgbClr val="A50021"/>
                </a:solidFill>
                <a:cs typeface="Arial" panose="020B0604020202020204" pitchFamily="34" charset="0"/>
              </a:rPr>
              <a:t>Axis Determination – Quick Locate Step 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562" name="Group 2">
            <a:extLst>
              <a:ext uri="{FF2B5EF4-FFF2-40B4-BE49-F238E27FC236}">
                <a16:creationId xmlns:a16="http://schemas.microsoft.com/office/drawing/2014/main" id="{761BC424-9861-5F30-0603-198D92B71598}"/>
              </a:ext>
            </a:extLst>
          </p:cNvPr>
          <p:cNvGrpSpPr>
            <a:grpSpLocks/>
          </p:cNvGrpSpPr>
          <p:nvPr/>
        </p:nvGrpSpPr>
        <p:grpSpPr bwMode="auto">
          <a:xfrm>
            <a:off x="5037138" y="1417638"/>
            <a:ext cx="5949950" cy="5159375"/>
            <a:chOff x="96" y="10"/>
            <a:chExt cx="4180" cy="4310"/>
          </a:xfrm>
        </p:grpSpPr>
        <p:pic>
          <p:nvPicPr>
            <p:cNvPr id="66575" name="Picture 3">
              <a:extLst>
                <a:ext uri="{FF2B5EF4-FFF2-40B4-BE49-F238E27FC236}">
                  <a16:creationId xmlns:a16="http://schemas.microsoft.com/office/drawing/2014/main" id="{4553D7EB-0B58-BAB6-33A0-4920935614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 y="69"/>
              <a:ext cx="4180" cy="4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76" name="Line 4">
              <a:extLst>
                <a:ext uri="{FF2B5EF4-FFF2-40B4-BE49-F238E27FC236}">
                  <a16:creationId xmlns:a16="http://schemas.microsoft.com/office/drawing/2014/main" id="{4FD7AE9B-8AF1-3B64-E9F0-0872E3CC9AF5}"/>
                </a:ext>
              </a:extLst>
            </p:cNvPr>
            <p:cNvSpPr>
              <a:spLocks noChangeShapeType="1"/>
            </p:cNvSpPr>
            <p:nvPr/>
          </p:nvSpPr>
          <p:spPr bwMode="auto">
            <a:xfrm>
              <a:off x="1189" y="10"/>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77" name="Line 5">
              <a:extLst>
                <a:ext uri="{FF2B5EF4-FFF2-40B4-BE49-F238E27FC236}">
                  <a16:creationId xmlns:a16="http://schemas.microsoft.com/office/drawing/2014/main" id="{E46FF9DA-8577-FF7F-CB48-1C7BF0866268}"/>
                </a:ext>
              </a:extLst>
            </p:cNvPr>
            <p:cNvSpPr>
              <a:spLocks noChangeShapeType="1"/>
            </p:cNvSpPr>
            <p:nvPr/>
          </p:nvSpPr>
          <p:spPr bwMode="auto">
            <a:xfrm rot="-5400000">
              <a:off x="646" y="3079"/>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78" name="Line 6">
              <a:extLst>
                <a:ext uri="{FF2B5EF4-FFF2-40B4-BE49-F238E27FC236}">
                  <a16:creationId xmlns:a16="http://schemas.microsoft.com/office/drawing/2014/main" id="{532899F2-17A1-F38E-522A-522ADF417668}"/>
                </a:ext>
              </a:extLst>
            </p:cNvPr>
            <p:cNvSpPr>
              <a:spLocks noChangeShapeType="1"/>
            </p:cNvSpPr>
            <p:nvPr/>
          </p:nvSpPr>
          <p:spPr bwMode="auto">
            <a:xfrm rot="-5400000">
              <a:off x="934" y="3079"/>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79" name="Line 7">
              <a:extLst>
                <a:ext uri="{FF2B5EF4-FFF2-40B4-BE49-F238E27FC236}">
                  <a16:creationId xmlns:a16="http://schemas.microsoft.com/office/drawing/2014/main" id="{013CCF13-2DA0-812F-BB02-A162379B9EEF}"/>
                </a:ext>
              </a:extLst>
            </p:cNvPr>
            <p:cNvSpPr>
              <a:spLocks noChangeShapeType="1"/>
            </p:cNvSpPr>
            <p:nvPr/>
          </p:nvSpPr>
          <p:spPr bwMode="auto">
            <a:xfrm rot="-5400000">
              <a:off x="-506" y="3079"/>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80" name="Line 8">
              <a:extLst>
                <a:ext uri="{FF2B5EF4-FFF2-40B4-BE49-F238E27FC236}">
                  <a16:creationId xmlns:a16="http://schemas.microsoft.com/office/drawing/2014/main" id="{00ACAC66-8C7C-3BAC-3460-0B70B5E10960}"/>
                </a:ext>
              </a:extLst>
            </p:cNvPr>
            <p:cNvSpPr>
              <a:spLocks noChangeShapeType="1"/>
            </p:cNvSpPr>
            <p:nvPr/>
          </p:nvSpPr>
          <p:spPr bwMode="auto">
            <a:xfrm rot="-5400000">
              <a:off x="358" y="3079"/>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81" name="Line 9">
              <a:extLst>
                <a:ext uri="{FF2B5EF4-FFF2-40B4-BE49-F238E27FC236}">
                  <a16:creationId xmlns:a16="http://schemas.microsoft.com/office/drawing/2014/main" id="{ABC892CF-5508-FAEB-5954-730A4D58B401}"/>
                </a:ext>
              </a:extLst>
            </p:cNvPr>
            <p:cNvSpPr>
              <a:spLocks noChangeShapeType="1"/>
            </p:cNvSpPr>
            <p:nvPr/>
          </p:nvSpPr>
          <p:spPr bwMode="auto">
            <a:xfrm rot="-5400000">
              <a:off x="-218" y="3079"/>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82" name="Line 10">
              <a:extLst>
                <a:ext uri="{FF2B5EF4-FFF2-40B4-BE49-F238E27FC236}">
                  <a16:creationId xmlns:a16="http://schemas.microsoft.com/office/drawing/2014/main" id="{74793B8B-EB9F-BFA7-53A7-77054F9FCA41}"/>
                </a:ext>
              </a:extLst>
            </p:cNvPr>
            <p:cNvSpPr>
              <a:spLocks noChangeShapeType="1"/>
            </p:cNvSpPr>
            <p:nvPr/>
          </p:nvSpPr>
          <p:spPr bwMode="auto">
            <a:xfrm rot="-5400000">
              <a:off x="70" y="3079"/>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83" name="Line 11">
              <a:extLst>
                <a:ext uri="{FF2B5EF4-FFF2-40B4-BE49-F238E27FC236}">
                  <a16:creationId xmlns:a16="http://schemas.microsoft.com/office/drawing/2014/main" id="{0A90E99F-B8F5-8DBD-EB4A-7B86A600C2C2}"/>
                </a:ext>
              </a:extLst>
            </p:cNvPr>
            <p:cNvSpPr>
              <a:spLocks noChangeShapeType="1"/>
            </p:cNvSpPr>
            <p:nvPr/>
          </p:nvSpPr>
          <p:spPr bwMode="auto">
            <a:xfrm rot="5400000" flipH="1">
              <a:off x="1235" y="3069"/>
              <a:ext cx="1810" cy="7"/>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84" name="Line 12">
              <a:extLst>
                <a:ext uri="{FF2B5EF4-FFF2-40B4-BE49-F238E27FC236}">
                  <a16:creationId xmlns:a16="http://schemas.microsoft.com/office/drawing/2014/main" id="{200774A1-D98F-7783-0B37-23FAA68218C8}"/>
                </a:ext>
              </a:extLst>
            </p:cNvPr>
            <p:cNvSpPr>
              <a:spLocks noChangeShapeType="1"/>
            </p:cNvSpPr>
            <p:nvPr/>
          </p:nvSpPr>
          <p:spPr bwMode="auto">
            <a:xfrm rot="-5400000">
              <a:off x="1510" y="3079"/>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85" name="Line 13">
              <a:extLst>
                <a:ext uri="{FF2B5EF4-FFF2-40B4-BE49-F238E27FC236}">
                  <a16:creationId xmlns:a16="http://schemas.microsoft.com/office/drawing/2014/main" id="{D918EFCF-999B-9550-B6C5-C401F637A23D}"/>
                </a:ext>
              </a:extLst>
            </p:cNvPr>
            <p:cNvSpPr>
              <a:spLocks noChangeShapeType="1"/>
            </p:cNvSpPr>
            <p:nvPr/>
          </p:nvSpPr>
          <p:spPr bwMode="auto">
            <a:xfrm rot="-5400000">
              <a:off x="2086" y="3079"/>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86" name="Line 14">
              <a:extLst>
                <a:ext uri="{FF2B5EF4-FFF2-40B4-BE49-F238E27FC236}">
                  <a16:creationId xmlns:a16="http://schemas.microsoft.com/office/drawing/2014/main" id="{C4DADA2A-78E8-8723-8DA4-E82D7BF11158}"/>
                </a:ext>
              </a:extLst>
            </p:cNvPr>
            <p:cNvSpPr>
              <a:spLocks noChangeShapeType="1"/>
            </p:cNvSpPr>
            <p:nvPr/>
          </p:nvSpPr>
          <p:spPr bwMode="auto">
            <a:xfrm rot="5400000" flipH="1">
              <a:off x="1801" y="3077"/>
              <a:ext cx="1823" cy="3"/>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87" name="Line 15">
              <a:extLst>
                <a:ext uri="{FF2B5EF4-FFF2-40B4-BE49-F238E27FC236}">
                  <a16:creationId xmlns:a16="http://schemas.microsoft.com/office/drawing/2014/main" id="{F68E5156-15A6-4B4E-FFB4-6FE25B185DE5}"/>
                </a:ext>
              </a:extLst>
            </p:cNvPr>
            <p:cNvSpPr>
              <a:spLocks noChangeShapeType="1"/>
            </p:cNvSpPr>
            <p:nvPr/>
          </p:nvSpPr>
          <p:spPr bwMode="auto">
            <a:xfrm rot="-5400000">
              <a:off x="2662" y="3079"/>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88" name="Line 16">
              <a:extLst>
                <a:ext uri="{FF2B5EF4-FFF2-40B4-BE49-F238E27FC236}">
                  <a16:creationId xmlns:a16="http://schemas.microsoft.com/office/drawing/2014/main" id="{43413CF2-6EE3-62EA-7E4B-9776DB4DDE3F}"/>
                </a:ext>
              </a:extLst>
            </p:cNvPr>
            <p:cNvSpPr>
              <a:spLocks noChangeShapeType="1"/>
            </p:cNvSpPr>
            <p:nvPr/>
          </p:nvSpPr>
          <p:spPr bwMode="auto">
            <a:xfrm rot="-5400000">
              <a:off x="2374" y="3079"/>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89" name="Line 17">
              <a:extLst>
                <a:ext uri="{FF2B5EF4-FFF2-40B4-BE49-F238E27FC236}">
                  <a16:creationId xmlns:a16="http://schemas.microsoft.com/office/drawing/2014/main" id="{01D855AF-740E-AEFD-61A5-ED598DFB9E67}"/>
                </a:ext>
              </a:extLst>
            </p:cNvPr>
            <p:cNvSpPr>
              <a:spLocks noChangeShapeType="1"/>
            </p:cNvSpPr>
            <p:nvPr/>
          </p:nvSpPr>
          <p:spPr bwMode="auto">
            <a:xfrm rot="-5400000">
              <a:off x="2934" y="3079"/>
              <a:ext cx="1825" cy="1"/>
            </a:xfrm>
            <a:prstGeom prst="line">
              <a:avLst/>
            </a:prstGeom>
            <a:noFill/>
            <a:ln w="76200">
              <a:solidFill>
                <a:srgbClr val="3333CC"/>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66590" name="Group 18">
              <a:extLst>
                <a:ext uri="{FF2B5EF4-FFF2-40B4-BE49-F238E27FC236}">
                  <a16:creationId xmlns:a16="http://schemas.microsoft.com/office/drawing/2014/main" id="{79ABA627-0A40-D515-6C32-A06A286BD05F}"/>
                </a:ext>
              </a:extLst>
            </p:cNvPr>
            <p:cNvGrpSpPr>
              <a:grpSpLocks/>
            </p:cNvGrpSpPr>
            <p:nvPr/>
          </p:nvGrpSpPr>
          <p:grpSpPr bwMode="auto">
            <a:xfrm>
              <a:off x="2159" y="413"/>
              <a:ext cx="1680" cy="3456"/>
              <a:chOff x="2160" y="1776"/>
              <a:chExt cx="1920" cy="3456"/>
            </a:xfrm>
          </p:grpSpPr>
          <p:sp>
            <p:nvSpPr>
              <p:cNvPr id="66591" name="Line 19">
                <a:extLst>
                  <a:ext uri="{FF2B5EF4-FFF2-40B4-BE49-F238E27FC236}">
                    <a16:creationId xmlns:a16="http://schemas.microsoft.com/office/drawing/2014/main" id="{CC4D0D56-8FDF-3301-1D7C-0B7252DE8393}"/>
                  </a:ext>
                </a:extLst>
              </p:cNvPr>
              <p:cNvSpPr>
                <a:spLocks noChangeShapeType="1"/>
              </p:cNvSpPr>
              <p:nvPr/>
            </p:nvSpPr>
            <p:spPr bwMode="auto">
              <a:xfrm>
                <a:off x="2160" y="2928"/>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92" name="Line 20">
                <a:extLst>
                  <a:ext uri="{FF2B5EF4-FFF2-40B4-BE49-F238E27FC236}">
                    <a16:creationId xmlns:a16="http://schemas.microsoft.com/office/drawing/2014/main" id="{F389340C-49E2-ED53-E8C2-31A029067D55}"/>
                  </a:ext>
                </a:extLst>
              </p:cNvPr>
              <p:cNvSpPr>
                <a:spLocks noChangeShapeType="1"/>
              </p:cNvSpPr>
              <p:nvPr/>
            </p:nvSpPr>
            <p:spPr bwMode="auto">
              <a:xfrm>
                <a:off x="2160" y="3216"/>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93" name="Line 21">
                <a:extLst>
                  <a:ext uri="{FF2B5EF4-FFF2-40B4-BE49-F238E27FC236}">
                    <a16:creationId xmlns:a16="http://schemas.microsoft.com/office/drawing/2014/main" id="{6E3517CA-EEC1-0EC7-4336-CC17480B6563}"/>
                  </a:ext>
                </a:extLst>
              </p:cNvPr>
              <p:cNvSpPr>
                <a:spLocks noChangeShapeType="1"/>
              </p:cNvSpPr>
              <p:nvPr/>
            </p:nvSpPr>
            <p:spPr bwMode="auto">
              <a:xfrm>
                <a:off x="2160" y="1776"/>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94" name="Line 22">
                <a:extLst>
                  <a:ext uri="{FF2B5EF4-FFF2-40B4-BE49-F238E27FC236}">
                    <a16:creationId xmlns:a16="http://schemas.microsoft.com/office/drawing/2014/main" id="{0E1E614A-E9AF-6817-8B66-044D31FDA393}"/>
                  </a:ext>
                </a:extLst>
              </p:cNvPr>
              <p:cNvSpPr>
                <a:spLocks noChangeShapeType="1"/>
              </p:cNvSpPr>
              <p:nvPr/>
            </p:nvSpPr>
            <p:spPr bwMode="auto">
              <a:xfrm>
                <a:off x="2160" y="2640"/>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95" name="Line 23">
                <a:extLst>
                  <a:ext uri="{FF2B5EF4-FFF2-40B4-BE49-F238E27FC236}">
                    <a16:creationId xmlns:a16="http://schemas.microsoft.com/office/drawing/2014/main" id="{6EA65A94-6D61-62BF-7E5B-8CD7F05C1AD7}"/>
                  </a:ext>
                </a:extLst>
              </p:cNvPr>
              <p:cNvSpPr>
                <a:spLocks noChangeShapeType="1"/>
              </p:cNvSpPr>
              <p:nvPr/>
            </p:nvSpPr>
            <p:spPr bwMode="auto">
              <a:xfrm>
                <a:off x="2160" y="2064"/>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96" name="Line 24">
                <a:extLst>
                  <a:ext uri="{FF2B5EF4-FFF2-40B4-BE49-F238E27FC236}">
                    <a16:creationId xmlns:a16="http://schemas.microsoft.com/office/drawing/2014/main" id="{B06D13A8-37EC-5B99-F1DE-774D338AF40E}"/>
                  </a:ext>
                </a:extLst>
              </p:cNvPr>
              <p:cNvSpPr>
                <a:spLocks noChangeShapeType="1"/>
              </p:cNvSpPr>
              <p:nvPr/>
            </p:nvSpPr>
            <p:spPr bwMode="auto">
              <a:xfrm>
                <a:off x="2160" y="2352"/>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97" name="Line 25">
                <a:extLst>
                  <a:ext uri="{FF2B5EF4-FFF2-40B4-BE49-F238E27FC236}">
                    <a16:creationId xmlns:a16="http://schemas.microsoft.com/office/drawing/2014/main" id="{FA6CDDEF-6156-9ADF-C733-7A971BDA4B9F}"/>
                  </a:ext>
                </a:extLst>
              </p:cNvPr>
              <p:cNvSpPr>
                <a:spLocks noChangeShapeType="1"/>
              </p:cNvSpPr>
              <p:nvPr/>
            </p:nvSpPr>
            <p:spPr bwMode="auto">
              <a:xfrm>
                <a:off x="2160" y="3504"/>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98" name="Line 26">
                <a:extLst>
                  <a:ext uri="{FF2B5EF4-FFF2-40B4-BE49-F238E27FC236}">
                    <a16:creationId xmlns:a16="http://schemas.microsoft.com/office/drawing/2014/main" id="{4485DCEC-A7B4-E0DA-6F62-7522D193EC69}"/>
                  </a:ext>
                </a:extLst>
              </p:cNvPr>
              <p:cNvSpPr>
                <a:spLocks noChangeShapeType="1"/>
              </p:cNvSpPr>
              <p:nvPr/>
            </p:nvSpPr>
            <p:spPr bwMode="auto">
              <a:xfrm>
                <a:off x="2160" y="3792"/>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599" name="Line 27">
                <a:extLst>
                  <a:ext uri="{FF2B5EF4-FFF2-40B4-BE49-F238E27FC236}">
                    <a16:creationId xmlns:a16="http://schemas.microsoft.com/office/drawing/2014/main" id="{2DF32559-2786-E0D0-575A-073968DC6241}"/>
                  </a:ext>
                </a:extLst>
              </p:cNvPr>
              <p:cNvSpPr>
                <a:spLocks noChangeShapeType="1"/>
              </p:cNvSpPr>
              <p:nvPr/>
            </p:nvSpPr>
            <p:spPr bwMode="auto">
              <a:xfrm>
                <a:off x="2160" y="4368"/>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600" name="Line 28">
                <a:extLst>
                  <a:ext uri="{FF2B5EF4-FFF2-40B4-BE49-F238E27FC236}">
                    <a16:creationId xmlns:a16="http://schemas.microsoft.com/office/drawing/2014/main" id="{A618171D-E357-E222-1B0E-9A6AA05AA00C}"/>
                  </a:ext>
                </a:extLst>
              </p:cNvPr>
              <p:cNvSpPr>
                <a:spLocks noChangeShapeType="1"/>
              </p:cNvSpPr>
              <p:nvPr/>
            </p:nvSpPr>
            <p:spPr bwMode="auto">
              <a:xfrm>
                <a:off x="2160" y="4080"/>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601" name="Line 29">
                <a:extLst>
                  <a:ext uri="{FF2B5EF4-FFF2-40B4-BE49-F238E27FC236}">
                    <a16:creationId xmlns:a16="http://schemas.microsoft.com/office/drawing/2014/main" id="{AF4BF820-8AE1-C36C-FDD3-549346089745}"/>
                  </a:ext>
                </a:extLst>
              </p:cNvPr>
              <p:cNvSpPr>
                <a:spLocks noChangeShapeType="1"/>
              </p:cNvSpPr>
              <p:nvPr/>
            </p:nvSpPr>
            <p:spPr bwMode="auto">
              <a:xfrm>
                <a:off x="2160" y="4944"/>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602" name="Line 30">
                <a:extLst>
                  <a:ext uri="{FF2B5EF4-FFF2-40B4-BE49-F238E27FC236}">
                    <a16:creationId xmlns:a16="http://schemas.microsoft.com/office/drawing/2014/main" id="{2C21431B-2A5F-00BD-F046-D871FBE8685A}"/>
                  </a:ext>
                </a:extLst>
              </p:cNvPr>
              <p:cNvSpPr>
                <a:spLocks noChangeShapeType="1"/>
              </p:cNvSpPr>
              <p:nvPr/>
            </p:nvSpPr>
            <p:spPr bwMode="auto">
              <a:xfrm>
                <a:off x="2160" y="4656"/>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603" name="Line 31">
                <a:extLst>
                  <a:ext uri="{FF2B5EF4-FFF2-40B4-BE49-F238E27FC236}">
                    <a16:creationId xmlns:a16="http://schemas.microsoft.com/office/drawing/2014/main" id="{DDBBBB12-93F2-3158-6C0F-A4F5EC07B3E8}"/>
                  </a:ext>
                </a:extLst>
              </p:cNvPr>
              <p:cNvSpPr>
                <a:spLocks noChangeShapeType="1"/>
              </p:cNvSpPr>
              <p:nvPr/>
            </p:nvSpPr>
            <p:spPr bwMode="auto">
              <a:xfrm>
                <a:off x="2160" y="5232"/>
                <a:ext cx="1920" cy="0"/>
              </a:xfrm>
              <a:prstGeom prst="line">
                <a:avLst/>
              </a:prstGeom>
              <a:noFill/>
              <a:ln w="76200">
                <a:solidFill>
                  <a:srgbClr val="FF0066"/>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sp>
        <p:nvSpPr>
          <p:cNvPr id="66563" name="Text Box 32">
            <a:extLst>
              <a:ext uri="{FF2B5EF4-FFF2-40B4-BE49-F238E27FC236}">
                <a16:creationId xmlns:a16="http://schemas.microsoft.com/office/drawing/2014/main" id="{6C600883-4620-3BB1-8C3A-57578F3826F8}"/>
              </a:ext>
            </a:extLst>
          </p:cNvPr>
          <p:cNvSpPr txBox="1">
            <a:spLocks noChangeArrowheads="1"/>
          </p:cNvSpPr>
          <p:nvPr/>
        </p:nvSpPr>
        <p:spPr bwMode="auto">
          <a:xfrm>
            <a:off x="1524000" y="1"/>
            <a:ext cx="9144000" cy="11906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a:spcBef>
                <a:spcPct val="50000"/>
              </a:spcBef>
              <a:buClrTx/>
              <a:buSzTx/>
              <a:buFontTx/>
              <a:buNone/>
            </a:pPr>
            <a:r>
              <a:rPr lang="en-US" altLang="en-US" sz="3600" b="1">
                <a:solidFill>
                  <a:srgbClr val="A50021"/>
                </a:solidFill>
                <a:cs typeface="Arial" panose="020B0604020202020204" pitchFamily="34" charset="0"/>
              </a:rPr>
              <a:t>Axis Determination – Quick Locate Step 3</a:t>
            </a:r>
          </a:p>
        </p:txBody>
      </p:sp>
      <p:sp>
        <p:nvSpPr>
          <p:cNvPr id="66564" name="Line 33">
            <a:extLst>
              <a:ext uri="{FF2B5EF4-FFF2-40B4-BE49-F238E27FC236}">
                <a16:creationId xmlns:a16="http://schemas.microsoft.com/office/drawing/2014/main" id="{6AD4A984-C9DE-13CD-EFB3-8E8B5E864A94}"/>
              </a:ext>
            </a:extLst>
          </p:cNvPr>
          <p:cNvSpPr>
            <a:spLocks noChangeShapeType="1"/>
          </p:cNvSpPr>
          <p:nvPr/>
        </p:nvSpPr>
        <p:spPr bwMode="auto">
          <a:xfrm>
            <a:off x="3779838" y="2725738"/>
            <a:ext cx="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65" name="Freeform 34">
            <a:extLst>
              <a:ext uri="{FF2B5EF4-FFF2-40B4-BE49-F238E27FC236}">
                <a16:creationId xmlns:a16="http://schemas.microsoft.com/office/drawing/2014/main" id="{2EEB11E6-1B2B-29A7-B4AE-F90349D55A86}"/>
              </a:ext>
            </a:extLst>
          </p:cNvPr>
          <p:cNvSpPr>
            <a:spLocks/>
          </p:cNvSpPr>
          <p:nvPr/>
        </p:nvSpPr>
        <p:spPr bwMode="auto">
          <a:xfrm>
            <a:off x="3048000" y="1600200"/>
            <a:ext cx="966788" cy="1295400"/>
          </a:xfrm>
          <a:custGeom>
            <a:avLst/>
            <a:gdLst>
              <a:gd name="T0" fmla="*/ 0 w 609"/>
              <a:gd name="T1" fmla="*/ 2147483646 h 1056"/>
              <a:gd name="T2" fmla="*/ 2147483646 w 609"/>
              <a:gd name="T3" fmla="*/ 2147483646 h 1056"/>
              <a:gd name="T4" fmla="*/ 2147483646 w 609"/>
              <a:gd name="T5" fmla="*/ 0 h 1056"/>
              <a:gd name="T6" fmla="*/ 2147483646 w 609"/>
              <a:gd name="T7" fmla="*/ 2147483646 h 1056"/>
              <a:gd name="T8" fmla="*/ 2147483646 w 609"/>
              <a:gd name="T9" fmla="*/ 2147483646 h 1056"/>
              <a:gd name="T10" fmla="*/ 2147483646 w 609"/>
              <a:gd name="T11" fmla="*/ 2147483646 h 1056"/>
              <a:gd name="T12" fmla="*/ 0 60000 65536"/>
              <a:gd name="T13" fmla="*/ 0 60000 65536"/>
              <a:gd name="T14" fmla="*/ 0 60000 65536"/>
              <a:gd name="T15" fmla="*/ 0 60000 65536"/>
              <a:gd name="T16" fmla="*/ 0 60000 65536"/>
              <a:gd name="T17" fmla="*/ 0 60000 65536"/>
              <a:gd name="T18" fmla="*/ 0 w 609"/>
              <a:gd name="T19" fmla="*/ 0 h 1056"/>
              <a:gd name="T20" fmla="*/ 609 w 609"/>
              <a:gd name="T21" fmla="*/ 1056 h 1056"/>
            </a:gdLst>
            <a:ahLst/>
            <a:cxnLst>
              <a:cxn ang="T12">
                <a:pos x="T0" y="T1"/>
              </a:cxn>
              <a:cxn ang="T13">
                <a:pos x="T2" y="T3"/>
              </a:cxn>
              <a:cxn ang="T14">
                <a:pos x="T4" y="T5"/>
              </a:cxn>
              <a:cxn ang="T15">
                <a:pos x="T6" y="T7"/>
              </a:cxn>
              <a:cxn ang="T16">
                <a:pos x="T8" y="T9"/>
              </a:cxn>
              <a:cxn ang="T17">
                <a:pos x="T10" y="T11"/>
              </a:cxn>
            </a:cxnLst>
            <a:rect l="T18" t="T19" r="T20" b="T21"/>
            <a:pathLst>
              <a:path w="609" h="1056">
                <a:moveTo>
                  <a:pt x="0" y="768"/>
                </a:moveTo>
                <a:lnTo>
                  <a:pt x="177" y="768"/>
                </a:lnTo>
                <a:lnTo>
                  <a:pt x="273" y="0"/>
                </a:lnTo>
                <a:lnTo>
                  <a:pt x="321" y="1056"/>
                </a:lnTo>
                <a:lnTo>
                  <a:pt x="417" y="768"/>
                </a:lnTo>
                <a:lnTo>
                  <a:pt x="609" y="768"/>
                </a:lnTo>
              </a:path>
            </a:pathLst>
          </a:custGeom>
          <a:noFill/>
          <a:ln w="38100" cmpd="sng">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nvGrpSpPr>
          <p:cNvPr id="66566" name="Group 35">
            <a:extLst>
              <a:ext uri="{FF2B5EF4-FFF2-40B4-BE49-F238E27FC236}">
                <a16:creationId xmlns:a16="http://schemas.microsoft.com/office/drawing/2014/main" id="{25BE1978-E963-6EFA-449A-95C0110E3D79}"/>
              </a:ext>
            </a:extLst>
          </p:cNvPr>
          <p:cNvGrpSpPr>
            <a:grpSpLocks/>
          </p:cNvGrpSpPr>
          <p:nvPr/>
        </p:nvGrpSpPr>
        <p:grpSpPr bwMode="auto">
          <a:xfrm>
            <a:off x="1828801" y="1524000"/>
            <a:ext cx="708025" cy="1257300"/>
            <a:chOff x="490" y="312"/>
            <a:chExt cx="446" cy="1224"/>
          </a:xfrm>
        </p:grpSpPr>
        <p:sp>
          <p:nvSpPr>
            <p:cNvPr id="66570" name="Line 36">
              <a:extLst>
                <a:ext uri="{FF2B5EF4-FFF2-40B4-BE49-F238E27FC236}">
                  <a16:creationId xmlns:a16="http://schemas.microsoft.com/office/drawing/2014/main" id="{9945E8DC-AA3E-E24C-0462-10380D7B0A21}"/>
                </a:ext>
              </a:extLst>
            </p:cNvPr>
            <p:cNvSpPr>
              <a:spLocks noChangeShapeType="1"/>
            </p:cNvSpPr>
            <p:nvPr/>
          </p:nvSpPr>
          <p:spPr bwMode="auto">
            <a:xfrm>
              <a:off x="490" y="1382"/>
              <a:ext cx="134" cy="0"/>
            </a:xfrm>
            <a:prstGeom prst="line">
              <a:avLst/>
            </a:prstGeom>
            <a:noFill/>
            <a:ln w="38100">
              <a:solidFill>
                <a:srgbClr val="FF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71" name="Freeform 37">
              <a:extLst>
                <a:ext uri="{FF2B5EF4-FFF2-40B4-BE49-F238E27FC236}">
                  <a16:creationId xmlns:a16="http://schemas.microsoft.com/office/drawing/2014/main" id="{DA2891D8-3B7E-C710-30A7-8811DDFB4A0E}"/>
                </a:ext>
              </a:extLst>
            </p:cNvPr>
            <p:cNvSpPr>
              <a:spLocks/>
            </p:cNvSpPr>
            <p:nvPr/>
          </p:nvSpPr>
          <p:spPr bwMode="auto">
            <a:xfrm>
              <a:off x="624" y="317"/>
              <a:ext cx="96" cy="1070"/>
            </a:xfrm>
            <a:custGeom>
              <a:avLst/>
              <a:gdLst>
                <a:gd name="T0" fmla="*/ 0 w 20"/>
                <a:gd name="T1" fmla="*/ 62651187 h 223"/>
                <a:gd name="T2" fmla="*/ 5638646 w 20"/>
                <a:gd name="T3" fmla="*/ 0 h 223"/>
                <a:gd name="T4" fmla="*/ 0 60000 65536"/>
                <a:gd name="T5" fmla="*/ 0 60000 65536"/>
                <a:gd name="T6" fmla="*/ 0 w 20"/>
                <a:gd name="T7" fmla="*/ 0 h 223"/>
                <a:gd name="T8" fmla="*/ 20 w 20"/>
                <a:gd name="T9" fmla="*/ 223 h 223"/>
              </a:gdLst>
              <a:ahLst/>
              <a:cxnLst>
                <a:cxn ang="T4">
                  <a:pos x="T0" y="T1"/>
                </a:cxn>
                <a:cxn ang="T5">
                  <a:pos x="T2" y="T3"/>
                </a:cxn>
              </a:cxnLst>
              <a:rect l="T6" t="T7" r="T8" b="T9"/>
              <a:pathLst>
                <a:path w="20" h="223">
                  <a:moveTo>
                    <a:pt x="0" y="223"/>
                  </a:moveTo>
                  <a:lnTo>
                    <a:pt x="20" y="0"/>
                  </a:lnTo>
                </a:path>
              </a:pathLst>
            </a:custGeom>
            <a:noFill/>
            <a:ln w="38100">
              <a:solidFill>
                <a:srgbClr val="FF00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572" name="Freeform 38">
              <a:extLst>
                <a:ext uri="{FF2B5EF4-FFF2-40B4-BE49-F238E27FC236}">
                  <a16:creationId xmlns:a16="http://schemas.microsoft.com/office/drawing/2014/main" id="{330EB8D7-81DA-C7A2-D04B-DB0106AC13F6}"/>
                </a:ext>
              </a:extLst>
            </p:cNvPr>
            <p:cNvSpPr>
              <a:spLocks/>
            </p:cNvSpPr>
            <p:nvPr/>
          </p:nvSpPr>
          <p:spPr bwMode="auto">
            <a:xfrm>
              <a:off x="720" y="312"/>
              <a:ext cx="77" cy="1224"/>
            </a:xfrm>
            <a:custGeom>
              <a:avLst/>
              <a:gdLst>
                <a:gd name="T0" fmla="*/ 0 w 16"/>
                <a:gd name="T1" fmla="*/ 0 h 255"/>
                <a:gd name="T2" fmla="*/ 4607574 w 16"/>
                <a:gd name="T3" fmla="*/ 71854709 h 255"/>
                <a:gd name="T4" fmla="*/ 0 60000 65536"/>
                <a:gd name="T5" fmla="*/ 0 60000 65536"/>
                <a:gd name="T6" fmla="*/ 0 w 16"/>
                <a:gd name="T7" fmla="*/ 0 h 255"/>
                <a:gd name="T8" fmla="*/ 16 w 16"/>
                <a:gd name="T9" fmla="*/ 255 h 255"/>
              </a:gdLst>
              <a:ahLst/>
              <a:cxnLst>
                <a:cxn ang="T4">
                  <a:pos x="T0" y="T1"/>
                </a:cxn>
                <a:cxn ang="T5">
                  <a:pos x="T2" y="T3"/>
                </a:cxn>
              </a:cxnLst>
              <a:rect l="T6" t="T7" r="T8" b="T9"/>
              <a:pathLst>
                <a:path w="16" h="255">
                  <a:moveTo>
                    <a:pt x="0" y="0"/>
                  </a:moveTo>
                  <a:lnTo>
                    <a:pt x="16" y="255"/>
                  </a:lnTo>
                </a:path>
              </a:pathLst>
            </a:custGeom>
            <a:noFill/>
            <a:ln w="38100">
              <a:solidFill>
                <a:srgbClr val="FF0066"/>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573" name="Line 39">
              <a:extLst>
                <a:ext uri="{FF2B5EF4-FFF2-40B4-BE49-F238E27FC236}">
                  <a16:creationId xmlns:a16="http://schemas.microsoft.com/office/drawing/2014/main" id="{C3F3DECD-4897-DBF6-2907-58A50B7F5271}"/>
                </a:ext>
              </a:extLst>
            </p:cNvPr>
            <p:cNvSpPr>
              <a:spLocks noChangeShapeType="1"/>
            </p:cNvSpPr>
            <p:nvPr/>
          </p:nvSpPr>
          <p:spPr bwMode="auto">
            <a:xfrm flipV="1">
              <a:off x="797" y="1382"/>
              <a:ext cx="43" cy="154"/>
            </a:xfrm>
            <a:prstGeom prst="line">
              <a:avLst/>
            </a:prstGeom>
            <a:noFill/>
            <a:ln w="38100">
              <a:solidFill>
                <a:srgbClr val="FF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6574" name="Line 40">
              <a:extLst>
                <a:ext uri="{FF2B5EF4-FFF2-40B4-BE49-F238E27FC236}">
                  <a16:creationId xmlns:a16="http://schemas.microsoft.com/office/drawing/2014/main" id="{7C34BD35-9DC6-7F34-69EB-F3096DB39396}"/>
                </a:ext>
              </a:extLst>
            </p:cNvPr>
            <p:cNvSpPr>
              <a:spLocks noChangeShapeType="1"/>
            </p:cNvSpPr>
            <p:nvPr/>
          </p:nvSpPr>
          <p:spPr bwMode="auto">
            <a:xfrm>
              <a:off x="840" y="1382"/>
              <a:ext cx="96" cy="0"/>
            </a:xfrm>
            <a:prstGeom prst="line">
              <a:avLst/>
            </a:prstGeom>
            <a:noFill/>
            <a:ln w="38100">
              <a:solidFill>
                <a:srgbClr val="FF0066"/>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6567" name="Text Box 41">
            <a:extLst>
              <a:ext uri="{FF2B5EF4-FFF2-40B4-BE49-F238E27FC236}">
                <a16:creationId xmlns:a16="http://schemas.microsoft.com/office/drawing/2014/main" id="{A574FA2B-462C-89A0-DE39-50AC1436A38D}"/>
              </a:ext>
            </a:extLst>
          </p:cNvPr>
          <p:cNvSpPr txBox="1">
            <a:spLocks noChangeArrowheads="1"/>
          </p:cNvSpPr>
          <p:nvPr/>
        </p:nvSpPr>
        <p:spPr bwMode="auto">
          <a:xfrm>
            <a:off x="2209800" y="1219201"/>
            <a:ext cx="25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spcBef>
                <a:spcPct val="0"/>
              </a:spcBef>
              <a:buClrTx/>
              <a:buSzTx/>
              <a:buFontTx/>
              <a:buNone/>
            </a:pPr>
            <a:r>
              <a:rPr lang="en-US" altLang="en-US" sz="2000">
                <a:cs typeface="Arial" panose="020B0604020202020204" pitchFamily="34" charset="0"/>
              </a:rPr>
              <a:t>I</a:t>
            </a:r>
          </a:p>
        </p:txBody>
      </p:sp>
      <p:sp>
        <p:nvSpPr>
          <p:cNvPr id="66568" name="Text Box 42">
            <a:extLst>
              <a:ext uri="{FF2B5EF4-FFF2-40B4-BE49-F238E27FC236}">
                <a16:creationId xmlns:a16="http://schemas.microsoft.com/office/drawing/2014/main" id="{0D7A9C8E-23A4-1004-C58C-6CF7F23B8BE2}"/>
              </a:ext>
            </a:extLst>
          </p:cNvPr>
          <p:cNvSpPr txBox="1">
            <a:spLocks noChangeArrowheads="1"/>
          </p:cNvSpPr>
          <p:nvPr/>
        </p:nvSpPr>
        <p:spPr bwMode="auto">
          <a:xfrm>
            <a:off x="3124201" y="1219201"/>
            <a:ext cx="650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spcBef>
                <a:spcPct val="0"/>
              </a:spcBef>
              <a:buClrTx/>
              <a:buSzTx/>
              <a:buFontTx/>
              <a:buNone/>
            </a:pPr>
            <a:r>
              <a:rPr lang="en-US" altLang="en-US" sz="2000">
                <a:cs typeface="Arial" panose="020B0604020202020204" pitchFamily="34" charset="0"/>
              </a:rPr>
              <a:t>aVF</a:t>
            </a:r>
          </a:p>
        </p:txBody>
      </p:sp>
      <p:sp>
        <p:nvSpPr>
          <p:cNvPr id="66569" name="Text Box 43">
            <a:extLst>
              <a:ext uri="{FF2B5EF4-FFF2-40B4-BE49-F238E27FC236}">
                <a16:creationId xmlns:a16="http://schemas.microsoft.com/office/drawing/2014/main" id="{BEA661B7-F9E1-4BD1-9EF2-0A55FD79E3C3}"/>
              </a:ext>
            </a:extLst>
          </p:cNvPr>
          <p:cNvSpPr txBox="1">
            <a:spLocks noChangeArrowheads="1"/>
          </p:cNvSpPr>
          <p:nvPr/>
        </p:nvSpPr>
        <p:spPr bwMode="auto">
          <a:xfrm>
            <a:off x="1557338" y="2851150"/>
            <a:ext cx="28956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spcBef>
                <a:spcPct val="0"/>
              </a:spcBef>
              <a:buClrTx/>
              <a:buSzTx/>
              <a:buFontTx/>
              <a:buNone/>
            </a:pPr>
            <a:r>
              <a:rPr lang="en-US" altLang="en-US" sz="2400">
                <a:cs typeface="Arial" panose="020B0604020202020204" pitchFamily="34" charset="0"/>
              </a:rPr>
              <a:t>Combining the two plots, we see</a:t>
            </a:r>
          </a:p>
          <a:p>
            <a:pPr>
              <a:spcBef>
                <a:spcPct val="0"/>
              </a:spcBef>
              <a:buClrTx/>
              <a:buSzTx/>
              <a:buFontTx/>
              <a:buNone/>
            </a:pPr>
            <a:r>
              <a:rPr lang="en-US" altLang="en-US" sz="2400">
                <a:cs typeface="Arial" panose="020B0604020202020204" pitchFamily="34" charset="0"/>
              </a:rPr>
              <a:t>that the axis must lie in the bottom</a:t>
            </a:r>
          </a:p>
          <a:p>
            <a:pPr>
              <a:spcBef>
                <a:spcPct val="0"/>
              </a:spcBef>
              <a:buClrTx/>
              <a:buSzTx/>
              <a:buFontTx/>
              <a:buNone/>
            </a:pPr>
            <a:r>
              <a:rPr lang="en-US" altLang="en-US" sz="2400">
                <a:cs typeface="Arial" panose="020B0604020202020204" pitchFamily="34" charset="0"/>
              </a:rPr>
              <a:t>right hand quadrant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7E26841-5FE1-C4C5-1109-E0E9670E6F3F}"/>
              </a:ext>
            </a:extLst>
          </p:cNvPr>
          <p:cNvPicPr/>
          <p:nvPr/>
        </p:nvPicPr>
        <p:blipFill>
          <a:blip r:embed="rId2" cstate="print"/>
          <a:srcRect l="10142" t="10503" r="21049" b="7002"/>
          <a:stretch>
            <a:fillRect/>
          </a:stretch>
        </p:blipFill>
        <p:spPr bwMode="auto">
          <a:xfrm>
            <a:off x="1666844" y="113824"/>
            <a:ext cx="8786874" cy="6500858"/>
          </a:xfrm>
          <a:prstGeom prst="rect">
            <a:avLst/>
          </a:prstGeom>
          <a:ln w="228600" cap="sq" cmpd="thickThin">
            <a:solidFill>
              <a:srgbClr val="000000"/>
            </a:solidFill>
            <a:prstDash val="solid"/>
            <a:miter lim="800000"/>
          </a:ln>
          <a:effectLst>
            <a:innerShdw blurRad="76200">
              <a:srgbClr val="000000"/>
            </a:innerShdw>
          </a:effectLst>
        </p:spPr>
      </p:pic>
      <mc:AlternateContent xmlns:mc="http://schemas.openxmlformats.org/markup-compatibility/2006" xmlns:p14="http://schemas.microsoft.com/office/powerpoint/2010/main">
        <mc:Choice Requires="p14">
          <p:contentPart p14:bwMode="auto" r:id="rId3">
            <p14:nvContentPartPr>
              <p14:cNvPr id="2" name="حبر 1">
                <a:extLst>
                  <a:ext uri="{FF2B5EF4-FFF2-40B4-BE49-F238E27FC236}">
                    <a16:creationId xmlns:a16="http://schemas.microsoft.com/office/drawing/2014/main" id="{CF678D2B-A3D2-93C1-16D3-BBD3CFD2EF13}"/>
                  </a:ext>
                </a:extLst>
              </p14:cNvPr>
              <p14:cNvContentPartPr/>
              <p14:nvPr/>
            </p14:nvContentPartPr>
            <p14:xfrm>
              <a:off x="8969349" y="3425240"/>
              <a:ext cx="360" cy="360"/>
            </p14:xfrm>
          </p:contentPart>
        </mc:Choice>
        <mc:Fallback xmlns="">
          <p:pic>
            <p:nvPicPr>
              <p:cNvPr id="2" name="حبر 1">
                <a:extLst>
                  <a:ext uri="{FF2B5EF4-FFF2-40B4-BE49-F238E27FC236}">
                    <a16:creationId xmlns:a16="http://schemas.microsoft.com/office/drawing/2014/main" id="{CF678D2B-A3D2-93C1-16D3-BBD3CFD2EF13}"/>
                  </a:ext>
                </a:extLst>
              </p:cNvPr>
              <p:cNvPicPr/>
              <p:nvPr/>
            </p:nvPicPr>
            <p:blipFill>
              <a:blip r:embed="rId4"/>
              <a:stretch>
                <a:fillRect/>
              </a:stretch>
            </p:blipFill>
            <p:spPr>
              <a:xfrm>
                <a:off x="8965029" y="3420920"/>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حبر 2">
                <a:extLst>
                  <a:ext uri="{FF2B5EF4-FFF2-40B4-BE49-F238E27FC236}">
                    <a16:creationId xmlns:a16="http://schemas.microsoft.com/office/drawing/2014/main" id="{F68FD9E8-A2C6-EB4F-2888-DF346AF7C02E}"/>
                  </a:ext>
                </a:extLst>
              </p14:cNvPr>
              <p14:cNvContentPartPr/>
              <p14:nvPr/>
            </p14:nvContentPartPr>
            <p14:xfrm>
              <a:off x="7721229" y="2380160"/>
              <a:ext cx="360" cy="360"/>
            </p14:xfrm>
          </p:contentPart>
        </mc:Choice>
        <mc:Fallback xmlns="">
          <p:pic>
            <p:nvPicPr>
              <p:cNvPr id="3" name="حبر 2">
                <a:extLst>
                  <a:ext uri="{FF2B5EF4-FFF2-40B4-BE49-F238E27FC236}">
                    <a16:creationId xmlns:a16="http://schemas.microsoft.com/office/drawing/2014/main" id="{F68FD9E8-A2C6-EB4F-2888-DF346AF7C02E}"/>
                  </a:ext>
                </a:extLst>
              </p:cNvPr>
              <p:cNvPicPr/>
              <p:nvPr/>
            </p:nvPicPr>
            <p:blipFill>
              <a:blip r:embed="rId4"/>
              <a:stretch>
                <a:fillRect/>
              </a:stretch>
            </p:blipFill>
            <p:spPr>
              <a:xfrm>
                <a:off x="7716909" y="2375840"/>
                <a:ext cx="9000" cy="9000"/>
              </a:xfrm>
              <a:prstGeom prst="rect">
                <a:avLst/>
              </a:prstGeom>
            </p:spPr>
          </p:pic>
        </mc:Fallback>
      </mc:AlternateContent>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A93AAA76-2C39-AEEF-D84D-43D8736C17F5}"/>
              </a:ext>
            </a:extLst>
          </p:cNvPr>
          <p:cNvSpPr>
            <a:spLocks noGrp="1" noChangeArrowheads="1"/>
          </p:cNvSpPr>
          <p:nvPr>
            <p:ph type="title"/>
          </p:nvPr>
        </p:nvSpPr>
        <p:spPr>
          <a:xfrm>
            <a:off x="982394" y="228700"/>
            <a:ext cx="8484456" cy="1064808"/>
          </a:xfrm>
        </p:spPr>
        <p:txBody>
          <a:bodyPr/>
          <a:lstStyle/>
          <a:p>
            <a:pPr eaLnBrk="1" hangingPunct="1">
              <a:defRPr/>
            </a:pPr>
            <a:r>
              <a:rPr lang="en-US" sz="4000" dirty="0"/>
              <a:t>Quadrant Approach: Example 1</a:t>
            </a:r>
          </a:p>
        </p:txBody>
      </p:sp>
      <p:pic>
        <p:nvPicPr>
          <p:cNvPr id="68611" name="Picture 6" descr="ecg1">
            <a:extLst>
              <a:ext uri="{FF2B5EF4-FFF2-40B4-BE49-F238E27FC236}">
                <a16:creationId xmlns:a16="http://schemas.microsoft.com/office/drawing/2014/main" id="{7ED1F684-25D7-7BFA-0F6C-2B9053172B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131" y="1057561"/>
            <a:ext cx="6399494" cy="5380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3" name="Text Box 7">
            <a:extLst>
              <a:ext uri="{FF2B5EF4-FFF2-40B4-BE49-F238E27FC236}">
                <a16:creationId xmlns:a16="http://schemas.microsoft.com/office/drawing/2014/main" id="{5317777B-89E4-F0B2-0B31-E34915E58296}"/>
              </a:ext>
            </a:extLst>
          </p:cNvPr>
          <p:cNvSpPr txBox="1">
            <a:spLocks noChangeArrowheads="1"/>
          </p:cNvSpPr>
          <p:nvPr/>
        </p:nvSpPr>
        <p:spPr bwMode="auto">
          <a:xfrm>
            <a:off x="2069124" y="6367343"/>
            <a:ext cx="525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4"/>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5"/>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6"/>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6"/>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6"/>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6"/>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6"/>
              </a:buBlip>
              <a:defRPr sz="2000">
                <a:solidFill>
                  <a:schemeClr val="tx1"/>
                </a:solidFill>
                <a:latin typeface="Arial" panose="020B0604020202020204" pitchFamily="34" charset="0"/>
              </a:defRPr>
            </a:lvl9pPr>
          </a:lstStyle>
          <a:p>
            <a:pPr>
              <a:spcBef>
                <a:spcPct val="50000"/>
              </a:spcBef>
              <a:buClrTx/>
              <a:buSzTx/>
              <a:buFontTx/>
              <a:buNone/>
            </a:pPr>
            <a:r>
              <a:rPr lang="en-US" altLang="en-US" sz="2400" dirty="0"/>
              <a:t>Negative in I, positive in </a:t>
            </a:r>
            <a:r>
              <a:rPr lang="en-US" altLang="en-US" sz="2400" dirty="0" err="1"/>
              <a:t>aVF</a:t>
            </a:r>
            <a:r>
              <a:rPr lang="en-US" altLang="en-US" sz="2400" dirty="0"/>
              <a:t> </a:t>
            </a:r>
            <a:r>
              <a:rPr lang="en-US" altLang="en-US" sz="2400" dirty="0">
                <a:sym typeface="Wingdings" panose="05000000000000000000" pitchFamily="2" charset="2"/>
              </a:rPr>
              <a:t> RAD</a:t>
            </a:r>
            <a:endParaRPr lang="en-US" altLang="en-US" sz="2400" dirty="0"/>
          </a:p>
        </p:txBody>
      </p:sp>
      <mc:AlternateContent xmlns:mc="http://schemas.openxmlformats.org/markup-compatibility/2006" xmlns:p14="http://schemas.microsoft.com/office/powerpoint/2010/main">
        <mc:Choice Requires="p14">
          <p:contentPart p14:bwMode="auto" r:id="rId7">
            <p14:nvContentPartPr>
              <p14:cNvPr id="2" name="حبر 1">
                <a:extLst>
                  <a:ext uri="{FF2B5EF4-FFF2-40B4-BE49-F238E27FC236}">
                    <a16:creationId xmlns:a16="http://schemas.microsoft.com/office/drawing/2014/main" id="{C1EEAA9D-B43D-87F3-F047-B8CC33633259}"/>
                  </a:ext>
                </a:extLst>
              </p14:cNvPr>
              <p14:cNvContentPartPr/>
              <p14:nvPr/>
            </p14:nvContentPartPr>
            <p14:xfrm>
              <a:off x="3729909" y="2423589"/>
              <a:ext cx="360" cy="360"/>
            </p14:xfrm>
          </p:contentPart>
        </mc:Choice>
        <mc:Fallback xmlns="">
          <p:pic>
            <p:nvPicPr>
              <p:cNvPr id="2" name="حبر 1">
                <a:extLst>
                  <a:ext uri="{FF2B5EF4-FFF2-40B4-BE49-F238E27FC236}">
                    <a16:creationId xmlns:a16="http://schemas.microsoft.com/office/drawing/2014/main" id="{C1EEAA9D-B43D-87F3-F047-B8CC33633259}"/>
                  </a:ext>
                </a:extLst>
              </p:cNvPr>
              <p:cNvPicPr/>
              <p:nvPr/>
            </p:nvPicPr>
            <p:blipFill>
              <a:blip r:embed="rId8"/>
              <a:stretch>
                <a:fillRect/>
              </a:stretch>
            </p:blipFill>
            <p:spPr>
              <a:xfrm>
                <a:off x="3725589" y="2419269"/>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3" name="حبر 2">
                <a:extLst>
                  <a:ext uri="{FF2B5EF4-FFF2-40B4-BE49-F238E27FC236}">
                    <a16:creationId xmlns:a16="http://schemas.microsoft.com/office/drawing/2014/main" id="{97F281BA-8B29-EBD6-6396-5C788B563F9E}"/>
                  </a:ext>
                </a:extLst>
              </p14:cNvPr>
              <p14:cNvContentPartPr/>
              <p14:nvPr/>
            </p14:nvContentPartPr>
            <p14:xfrm>
              <a:off x="3174789" y="2455629"/>
              <a:ext cx="337680" cy="11520"/>
            </p14:xfrm>
          </p:contentPart>
        </mc:Choice>
        <mc:Fallback xmlns="">
          <p:pic>
            <p:nvPicPr>
              <p:cNvPr id="3" name="حبر 2">
                <a:extLst>
                  <a:ext uri="{FF2B5EF4-FFF2-40B4-BE49-F238E27FC236}">
                    <a16:creationId xmlns:a16="http://schemas.microsoft.com/office/drawing/2014/main" id="{97F281BA-8B29-EBD6-6396-5C788B563F9E}"/>
                  </a:ext>
                </a:extLst>
              </p:cNvPr>
              <p:cNvPicPr/>
              <p:nvPr/>
            </p:nvPicPr>
            <p:blipFill>
              <a:blip r:embed="rId10"/>
              <a:stretch>
                <a:fillRect/>
              </a:stretch>
            </p:blipFill>
            <p:spPr>
              <a:xfrm>
                <a:off x="3170469" y="2451309"/>
                <a:ext cx="34632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4" name="حبر 3">
                <a:extLst>
                  <a:ext uri="{FF2B5EF4-FFF2-40B4-BE49-F238E27FC236}">
                    <a16:creationId xmlns:a16="http://schemas.microsoft.com/office/drawing/2014/main" id="{2ECD9FED-6719-DECF-0EB7-1F02267F17C3}"/>
                  </a:ext>
                </a:extLst>
              </p14:cNvPr>
              <p14:cNvContentPartPr/>
              <p14:nvPr/>
            </p14:nvContentPartPr>
            <p14:xfrm>
              <a:off x="3395829" y="2409189"/>
              <a:ext cx="360" cy="360"/>
            </p14:xfrm>
          </p:contentPart>
        </mc:Choice>
        <mc:Fallback xmlns="">
          <p:pic>
            <p:nvPicPr>
              <p:cNvPr id="4" name="حبر 3">
                <a:extLst>
                  <a:ext uri="{FF2B5EF4-FFF2-40B4-BE49-F238E27FC236}">
                    <a16:creationId xmlns:a16="http://schemas.microsoft.com/office/drawing/2014/main" id="{2ECD9FED-6719-DECF-0EB7-1F02267F17C3}"/>
                  </a:ext>
                </a:extLst>
              </p:cNvPr>
              <p:cNvPicPr/>
              <p:nvPr/>
            </p:nvPicPr>
            <p:blipFill>
              <a:blip r:embed="rId8"/>
              <a:stretch>
                <a:fillRect/>
              </a:stretch>
            </p:blipFill>
            <p:spPr>
              <a:xfrm>
                <a:off x="3391509" y="2404869"/>
                <a:ext cx="9000" cy="9000"/>
              </a:xfrm>
              <a:prstGeom prst="rect">
                <a:avLst/>
              </a:prstGeom>
            </p:spPr>
          </p:pic>
        </mc:Fallback>
      </mc:AlternateContent>
      <p:grpSp>
        <p:nvGrpSpPr>
          <p:cNvPr id="7" name="مجموعة 6">
            <a:extLst>
              <a:ext uri="{FF2B5EF4-FFF2-40B4-BE49-F238E27FC236}">
                <a16:creationId xmlns:a16="http://schemas.microsoft.com/office/drawing/2014/main" id="{2308AB33-A2DE-F8C5-3EB4-33E73B356B31}"/>
              </a:ext>
            </a:extLst>
          </p:cNvPr>
          <p:cNvGrpSpPr/>
          <p:nvPr/>
        </p:nvGrpSpPr>
        <p:grpSpPr>
          <a:xfrm>
            <a:off x="3439389" y="2481549"/>
            <a:ext cx="43920" cy="360"/>
            <a:chOff x="3439389" y="2481549"/>
            <a:chExt cx="43920" cy="360"/>
          </a:xfrm>
        </p:grpSpPr>
        <mc:AlternateContent xmlns:mc="http://schemas.openxmlformats.org/markup-compatibility/2006" xmlns:p14="http://schemas.microsoft.com/office/powerpoint/2010/main">
          <mc:Choice Requires="p14">
            <p:contentPart p14:bwMode="auto" r:id="rId12">
              <p14:nvContentPartPr>
                <p14:cNvPr id="5" name="حبر 4">
                  <a:extLst>
                    <a:ext uri="{FF2B5EF4-FFF2-40B4-BE49-F238E27FC236}">
                      <a16:creationId xmlns:a16="http://schemas.microsoft.com/office/drawing/2014/main" id="{55FBBEFA-D052-A227-CBD1-2AFDF54B14AF}"/>
                    </a:ext>
                  </a:extLst>
                </p14:cNvPr>
                <p14:cNvContentPartPr/>
                <p14:nvPr/>
              </p14:nvContentPartPr>
              <p14:xfrm>
                <a:off x="3482949" y="2481549"/>
                <a:ext cx="360" cy="360"/>
              </p14:xfrm>
            </p:contentPart>
          </mc:Choice>
          <mc:Fallback xmlns="">
            <p:pic>
              <p:nvPicPr>
                <p:cNvPr id="5" name="حبر 4">
                  <a:extLst>
                    <a:ext uri="{FF2B5EF4-FFF2-40B4-BE49-F238E27FC236}">
                      <a16:creationId xmlns:a16="http://schemas.microsoft.com/office/drawing/2014/main" id="{55FBBEFA-D052-A227-CBD1-2AFDF54B14AF}"/>
                    </a:ext>
                  </a:extLst>
                </p:cNvPr>
                <p:cNvPicPr/>
                <p:nvPr/>
              </p:nvPicPr>
              <p:blipFill>
                <a:blip r:embed="rId8"/>
                <a:stretch>
                  <a:fillRect/>
                </a:stretch>
              </p:blipFill>
              <p:spPr>
                <a:xfrm>
                  <a:off x="3478629" y="2477229"/>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6" name="حبر 5">
                  <a:extLst>
                    <a:ext uri="{FF2B5EF4-FFF2-40B4-BE49-F238E27FC236}">
                      <a16:creationId xmlns:a16="http://schemas.microsoft.com/office/drawing/2014/main" id="{319C9339-3A31-969F-4DD5-6F700D106560}"/>
                    </a:ext>
                  </a:extLst>
                </p14:cNvPr>
                <p14:cNvContentPartPr/>
                <p14:nvPr/>
              </p14:nvContentPartPr>
              <p14:xfrm>
                <a:off x="3439389" y="2481549"/>
                <a:ext cx="360" cy="360"/>
              </p14:xfrm>
            </p:contentPart>
          </mc:Choice>
          <mc:Fallback xmlns="">
            <p:pic>
              <p:nvPicPr>
                <p:cNvPr id="6" name="حبر 5">
                  <a:extLst>
                    <a:ext uri="{FF2B5EF4-FFF2-40B4-BE49-F238E27FC236}">
                      <a16:creationId xmlns:a16="http://schemas.microsoft.com/office/drawing/2014/main" id="{319C9339-3A31-969F-4DD5-6F700D106560}"/>
                    </a:ext>
                  </a:extLst>
                </p:cNvPr>
                <p:cNvPicPr/>
                <p:nvPr/>
              </p:nvPicPr>
              <p:blipFill>
                <a:blip r:embed="rId8"/>
                <a:stretch>
                  <a:fillRect/>
                </a:stretch>
              </p:blipFill>
              <p:spPr>
                <a:xfrm>
                  <a:off x="3435069" y="2477229"/>
                  <a:ext cx="9000" cy="9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
            <p14:nvContentPartPr>
              <p14:cNvPr id="8" name="حبر 7">
                <a:extLst>
                  <a:ext uri="{FF2B5EF4-FFF2-40B4-BE49-F238E27FC236}">
                    <a16:creationId xmlns:a16="http://schemas.microsoft.com/office/drawing/2014/main" id="{2774CEAE-511C-3A6F-78B1-56112E375DD5}"/>
                  </a:ext>
                </a:extLst>
              </p14:cNvPr>
              <p14:cNvContentPartPr/>
              <p14:nvPr/>
            </p14:nvContentPartPr>
            <p14:xfrm>
              <a:off x="11059509" y="3395949"/>
              <a:ext cx="360" cy="360"/>
            </p14:xfrm>
          </p:contentPart>
        </mc:Choice>
        <mc:Fallback xmlns="">
          <p:pic>
            <p:nvPicPr>
              <p:cNvPr id="8" name="حبر 7">
                <a:extLst>
                  <a:ext uri="{FF2B5EF4-FFF2-40B4-BE49-F238E27FC236}">
                    <a16:creationId xmlns:a16="http://schemas.microsoft.com/office/drawing/2014/main" id="{2774CEAE-511C-3A6F-78B1-56112E375DD5}"/>
                  </a:ext>
                </a:extLst>
              </p:cNvPr>
              <p:cNvPicPr/>
              <p:nvPr/>
            </p:nvPicPr>
            <p:blipFill>
              <a:blip r:embed="rId8"/>
              <a:stretch>
                <a:fillRect/>
              </a:stretch>
            </p:blipFill>
            <p:spPr>
              <a:xfrm>
                <a:off x="11055189" y="3391629"/>
                <a:ext cx="9000" cy="9000"/>
              </a:xfrm>
              <a:prstGeom prst="rect">
                <a:avLst/>
              </a:prstGeom>
            </p:spPr>
          </p:pic>
        </mc:Fallback>
      </mc:AlternateContent>
      <p:pic>
        <p:nvPicPr>
          <p:cNvPr id="9" name="صورة 8">
            <a:extLst>
              <a:ext uri="{FF2B5EF4-FFF2-40B4-BE49-F238E27FC236}">
                <a16:creationId xmlns:a16="http://schemas.microsoft.com/office/drawing/2014/main" id="{55219793-45E9-BE38-8E9E-B7C1A67780A9}"/>
              </a:ext>
            </a:extLst>
          </p:cNvPr>
          <p:cNvPicPr>
            <a:picLocks noChangeAspect="1"/>
          </p:cNvPicPr>
          <p:nvPr/>
        </p:nvPicPr>
        <p:blipFill>
          <a:blip r:embed="rId15"/>
          <a:stretch>
            <a:fillRect/>
          </a:stretch>
        </p:blipFill>
        <p:spPr>
          <a:xfrm>
            <a:off x="7533785" y="2526557"/>
            <a:ext cx="4260394" cy="3724189"/>
          </a:xfrm>
          <a:prstGeom prst="rect">
            <a:avLst/>
          </a:prstGeom>
        </p:spPr>
      </p:pic>
      <p:pic>
        <p:nvPicPr>
          <p:cNvPr id="10" name="Picture 6" descr="axis5">
            <a:extLst>
              <a:ext uri="{FF2B5EF4-FFF2-40B4-BE49-F238E27FC236}">
                <a16:creationId xmlns:a16="http://schemas.microsoft.com/office/drawing/2014/main" id="{B7402898-201F-84D9-8220-9C25028A1DA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469010" y="105229"/>
            <a:ext cx="2660484" cy="242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0903"/>
                                        </p:tgtEl>
                                        <p:attrNameLst>
                                          <p:attrName>style.visibility</p:attrName>
                                        </p:attrNameLst>
                                      </p:cBhvr>
                                      <p:to>
                                        <p:strVal val="visible"/>
                                      </p:to>
                                    </p:set>
                                    <p:anim calcmode="lin" valueType="num">
                                      <p:cBhvr>
                                        <p:cTn id="7" dur="1000" fill="hold"/>
                                        <p:tgtEl>
                                          <p:spTgt spid="80903"/>
                                        </p:tgtEl>
                                        <p:attrNameLst>
                                          <p:attrName>ppt_w</p:attrName>
                                        </p:attrNameLst>
                                      </p:cBhvr>
                                      <p:tavLst>
                                        <p:tav tm="0">
                                          <p:val>
                                            <p:fltVal val="0"/>
                                          </p:val>
                                        </p:tav>
                                        <p:tav tm="100000">
                                          <p:val>
                                            <p:strVal val="#ppt_w"/>
                                          </p:val>
                                        </p:tav>
                                      </p:tavLst>
                                    </p:anim>
                                    <p:anim calcmode="lin" valueType="num">
                                      <p:cBhvr>
                                        <p:cTn id="8" dur="1000" fill="hold"/>
                                        <p:tgtEl>
                                          <p:spTgt spid="80903"/>
                                        </p:tgtEl>
                                        <p:attrNameLst>
                                          <p:attrName>ppt_h</p:attrName>
                                        </p:attrNameLst>
                                      </p:cBhvr>
                                      <p:tavLst>
                                        <p:tav tm="0">
                                          <p:val>
                                            <p:fltVal val="0"/>
                                          </p:val>
                                        </p:tav>
                                        <p:tav tm="100000">
                                          <p:val>
                                            <p:strVal val="#ppt_h"/>
                                          </p:val>
                                        </p:tav>
                                      </p:tavLst>
                                    </p:anim>
                                    <p:anim calcmode="lin" valueType="num">
                                      <p:cBhvr>
                                        <p:cTn id="9" dur="1000" fill="hold"/>
                                        <p:tgtEl>
                                          <p:spTgt spid="80903"/>
                                        </p:tgtEl>
                                        <p:attrNameLst>
                                          <p:attrName>style.rotation</p:attrName>
                                        </p:attrNameLst>
                                      </p:cBhvr>
                                      <p:tavLst>
                                        <p:tav tm="0">
                                          <p:val>
                                            <p:fltVal val="90"/>
                                          </p:val>
                                        </p:tav>
                                        <p:tav tm="100000">
                                          <p:val>
                                            <p:fltVal val="0"/>
                                          </p:val>
                                        </p:tav>
                                      </p:tavLst>
                                    </p:anim>
                                    <p:animEffect transition="in" filter="fade">
                                      <p:cBhvr>
                                        <p:cTn id="10" dur="1000"/>
                                        <p:tgtEl>
                                          <p:spTgt spid="80903"/>
                                        </p:tgtEl>
                                      </p:cBhvr>
                                    </p:animEffect>
                                  </p:childTnLst>
                                </p:cTn>
                              </p:par>
                              <p:par>
                                <p:cTn id="11" presetID="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3"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EF77E902-7ECB-0BA3-13D1-08E24DB24C09}"/>
              </a:ext>
            </a:extLst>
          </p:cNvPr>
          <p:cNvSpPr>
            <a:spLocks noGrp="1" noChangeArrowheads="1"/>
          </p:cNvSpPr>
          <p:nvPr>
            <p:ph type="title"/>
          </p:nvPr>
        </p:nvSpPr>
        <p:spPr>
          <a:xfrm>
            <a:off x="925116" y="197417"/>
            <a:ext cx="8229600" cy="788987"/>
          </a:xfrm>
        </p:spPr>
        <p:txBody>
          <a:bodyPr/>
          <a:lstStyle/>
          <a:p>
            <a:pPr eaLnBrk="1" hangingPunct="1">
              <a:defRPr/>
            </a:pPr>
            <a:r>
              <a:rPr lang="en-US" sz="4000"/>
              <a:t>Quadrant Approach: Example 2</a:t>
            </a:r>
          </a:p>
        </p:txBody>
      </p:sp>
      <p:pic>
        <p:nvPicPr>
          <p:cNvPr id="69635" name="Picture 4" descr="ecg2">
            <a:extLst>
              <a:ext uri="{FF2B5EF4-FFF2-40B4-BE49-F238E27FC236}">
                <a16:creationId xmlns:a16="http://schemas.microsoft.com/office/drawing/2014/main" id="{D7280E74-6E24-EFDE-75C8-A06BAF533D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7513" y="1066801"/>
            <a:ext cx="5707743" cy="5040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صورة 1">
            <a:extLst>
              <a:ext uri="{FF2B5EF4-FFF2-40B4-BE49-F238E27FC236}">
                <a16:creationId xmlns:a16="http://schemas.microsoft.com/office/drawing/2014/main" id="{084139AA-0CCC-F349-327A-61F2B9494F49}"/>
              </a:ext>
            </a:extLst>
          </p:cNvPr>
          <p:cNvPicPr>
            <a:picLocks noChangeAspect="1"/>
          </p:cNvPicPr>
          <p:nvPr/>
        </p:nvPicPr>
        <p:blipFill>
          <a:blip r:embed="rId4"/>
          <a:stretch>
            <a:fillRect/>
          </a:stretch>
        </p:blipFill>
        <p:spPr>
          <a:xfrm>
            <a:off x="7023980" y="2382242"/>
            <a:ext cx="4261473" cy="3724979"/>
          </a:xfrm>
          <a:prstGeom prst="rect">
            <a:avLst/>
          </a:prstGeom>
        </p:spPr>
      </p:pic>
      <p:sp>
        <p:nvSpPr>
          <p:cNvPr id="4" name="مربع نص 3">
            <a:extLst>
              <a:ext uri="{FF2B5EF4-FFF2-40B4-BE49-F238E27FC236}">
                <a16:creationId xmlns:a16="http://schemas.microsoft.com/office/drawing/2014/main" id="{676E28C9-4E6C-73D0-260F-2761DF746189}"/>
              </a:ext>
            </a:extLst>
          </p:cNvPr>
          <p:cNvSpPr txBox="1"/>
          <p:nvPr/>
        </p:nvSpPr>
        <p:spPr>
          <a:xfrm>
            <a:off x="2870198" y="6107221"/>
            <a:ext cx="11205029" cy="984885"/>
          </a:xfrm>
          <a:prstGeom prst="rect">
            <a:avLst/>
          </a:prstGeom>
          <a:noFill/>
        </p:spPr>
        <p:txBody>
          <a:bodyPr wrap="square">
            <a:spAutoFit/>
          </a:bodyPr>
          <a:lstStyle/>
          <a:p>
            <a:r>
              <a:rPr lang="en-US" sz="2000" b="1" dirty="0"/>
              <a:t>Positive in I, negative in </a:t>
            </a:r>
            <a:r>
              <a:rPr lang="en-US" sz="2000" b="1" dirty="0" err="1"/>
              <a:t>aVF</a:t>
            </a:r>
            <a:r>
              <a:rPr lang="en-US" sz="2000" b="1" dirty="0"/>
              <a:t> </a:t>
            </a:r>
            <a:r>
              <a:rPr lang="en-US" sz="2000" b="1" dirty="0">
                <a:sym typeface="Wingdings" panose="05000000000000000000" pitchFamily="2" charset="2"/>
              </a:rPr>
              <a:t></a:t>
            </a:r>
            <a:r>
              <a:rPr lang="en-US" sz="2000" b="1" dirty="0"/>
              <a:t>  Predominantly positive in II </a:t>
            </a:r>
            <a:r>
              <a:rPr lang="en-US" sz="2000" b="1" dirty="0">
                <a:sym typeface="Wingdings" panose="05000000000000000000" pitchFamily="2" charset="2"/>
              </a:rPr>
              <a:t></a:t>
            </a:r>
            <a:r>
              <a:rPr lang="en-US" sz="2000" b="1" dirty="0"/>
              <a:t>  </a:t>
            </a:r>
          </a:p>
          <a:p>
            <a:r>
              <a:rPr lang="en-US" sz="2000" b="1" dirty="0"/>
              <a:t>Normal Axis (non-pathologic LAD)</a:t>
            </a:r>
          </a:p>
          <a:p>
            <a:endParaRPr lang="en-US" dirty="0"/>
          </a:p>
        </p:txBody>
      </p:sp>
      <p:pic>
        <p:nvPicPr>
          <p:cNvPr id="3" name="Picture 6" descr="axis5">
            <a:extLst>
              <a:ext uri="{FF2B5EF4-FFF2-40B4-BE49-F238E27FC236}">
                <a16:creationId xmlns:a16="http://schemas.microsoft.com/office/drawing/2014/main" id="{24943FEE-61E1-E4D6-8B41-B89BB5DFBF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54716" y="-44981"/>
            <a:ext cx="2660484" cy="242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10A52FBF-E105-04E5-8CD6-9F386799C7A4}"/>
              </a:ext>
            </a:extLst>
          </p:cNvPr>
          <p:cNvSpPr>
            <a:spLocks noGrp="1" noChangeArrowheads="1"/>
          </p:cNvSpPr>
          <p:nvPr>
            <p:ph type="title"/>
          </p:nvPr>
        </p:nvSpPr>
        <p:spPr/>
        <p:txBody>
          <a:bodyPr/>
          <a:lstStyle/>
          <a:p>
            <a:pPr eaLnBrk="1" hangingPunct="1">
              <a:defRPr/>
            </a:pPr>
            <a:r>
              <a:rPr lang="en-US"/>
              <a:t>The Equiphasic Approach</a:t>
            </a:r>
          </a:p>
        </p:txBody>
      </p:sp>
      <p:sp>
        <p:nvSpPr>
          <p:cNvPr id="82947" name="Rectangle 3">
            <a:extLst>
              <a:ext uri="{FF2B5EF4-FFF2-40B4-BE49-F238E27FC236}">
                <a16:creationId xmlns:a16="http://schemas.microsoft.com/office/drawing/2014/main" id="{AB6B70F9-268E-FBDB-B17D-A6861B014A85}"/>
              </a:ext>
            </a:extLst>
          </p:cNvPr>
          <p:cNvSpPr>
            <a:spLocks noGrp="1" noChangeArrowheads="1"/>
          </p:cNvSpPr>
          <p:nvPr>
            <p:ph type="body" idx="1"/>
          </p:nvPr>
        </p:nvSpPr>
        <p:spPr>
          <a:xfrm>
            <a:off x="1251678" y="1288108"/>
            <a:ext cx="10490379" cy="5075582"/>
          </a:xfrm>
        </p:spPr>
        <p:txBody>
          <a:bodyPr>
            <a:normAutofit/>
          </a:bodyPr>
          <a:lstStyle/>
          <a:p>
            <a:pPr algn="l" rtl="0" eaLnBrk="1" hangingPunct="1">
              <a:lnSpc>
                <a:spcPct val="90000"/>
              </a:lnSpc>
              <a:buFont typeface="Wingdings" panose="05000000000000000000" pitchFamily="2" charset="2"/>
              <a:buNone/>
              <a:defRPr/>
            </a:pPr>
            <a:r>
              <a:rPr lang="en-US" sz="2800" dirty="0">
                <a:solidFill>
                  <a:schemeClr val="tx1"/>
                </a:solidFill>
              </a:rPr>
              <a:t>1. Determine which lead contains </a:t>
            </a:r>
            <a:r>
              <a:rPr lang="en-US" sz="2800" dirty="0">
                <a:solidFill>
                  <a:srgbClr val="FF0000"/>
                </a:solidFill>
              </a:rPr>
              <a:t>the most equiphasic QRS complex.  </a:t>
            </a:r>
            <a:r>
              <a:rPr lang="en-US" sz="2800" dirty="0">
                <a:solidFill>
                  <a:schemeClr val="tx1"/>
                </a:solidFill>
              </a:rPr>
              <a:t>The fact that the QRS complex in this lead is equally positive and negative indicates that the net electrical vector (i.e. overall QRS axis) is perpendicular to the axis of this particular lead.</a:t>
            </a:r>
          </a:p>
          <a:p>
            <a:pPr algn="l" rtl="0" eaLnBrk="1" hangingPunct="1">
              <a:lnSpc>
                <a:spcPct val="90000"/>
              </a:lnSpc>
              <a:buFont typeface="Wingdings" panose="05000000000000000000" pitchFamily="2" charset="2"/>
              <a:buNone/>
              <a:defRPr/>
            </a:pPr>
            <a:endParaRPr lang="en-US" sz="2800" dirty="0">
              <a:solidFill>
                <a:schemeClr val="tx1"/>
              </a:solidFill>
            </a:endParaRPr>
          </a:p>
          <a:p>
            <a:pPr algn="l" rtl="0" eaLnBrk="1" hangingPunct="1">
              <a:lnSpc>
                <a:spcPct val="90000"/>
              </a:lnSpc>
              <a:buFont typeface="Wingdings" panose="05000000000000000000" pitchFamily="2" charset="2"/>
              <a:buNone/>
              <a:defRPr/>
            </a:pPr>
            <a:r>
              <a:rPr lang="en-US" sz="2800" dirty="0">
                <a:solidFill>
                  <a:schemeClr val="tx1"/>
                </a:solidFill>
              </a:rPr>
              <a:t>2. </a:t>
            </a:r>
            <a:r>
              <a:rPr lang="en-US" sz="2800" dirty="0">
                <a:solidFill>
                  <a:schemeClr val="tx1"/>
                </a:solidFill>
                <a:highlight>
                  <a:srgbClr val="FFFF00"/>
                </a:highlight>
              </a:rPr>
              <a:t>Examine the QRS complex in whichever lead lies 90° away from the lead identified in step 1</a:t>
            </a:r>
            <a:endParaRPr lang="en-US" sz="2800" dirty="0">
              <a:solidFill>
                <a:schemeClr val="tx1"/>
              </a:solidFill>
            </a:endParaRPr>
          </a:p>
          <a:p>
            <a:pPr algn="l" rtl="0" eaLnBrk="1" hangingPunct="1">
              <a:lnSpc>
                <a:spcPct val="90000"/>
              </a:lnSpc>
              <a:buFont typeface="Wingdings" panose="05000000000000000000" pitchFamily="2" charset="2"/>
              <a:buChar char="è"/>
              <a:defRPr/>
            </a:pPr>
            <a:r>
              <a:rPr lang="en-US" sz="2800" dirty="0">
                <a:solidFill>
                  <a:schemeClr val="tx1"/>
                </a:solidFill>
              </a:rPr>
              <a:t>If the QRS complex in this second lead is </a:t>
            </a:r>
            <a:r>
              <a:rPr lang="en-US" sz="2800" b="1" dirty="0">
                <a:solidFill>
                  <a:schemeClr val="tx1"/>
                </a:solidFill>
              </a:rPr>
              <a:t>predominantly positive</a:t>
            </a:r>
            <a:r>
              <a:rPr lang="en-US" sz="2800" dirty="0">
                <a:solidFill>
                  <a:schemeClr val="tx1"/>
                </a:solidFill>
              </a:rPr>
              <a:t>, than the axis of this lead is approximately the same as the net QRS axis. </a:t>
            </a:r>
          </a:p>
          <a:p>
            <a:pPr algn="l" rtl="0" eaLnBrk="1" hangingPunct="1">
              <a:lnSpc>
                <a:spcPct val="90000"/>
              </a:lnSpc>
              <a:buFont typeface="Wingdings" panose="05000000000000000000" pitchFamily="2" charset="2"/>
              <a:buChar char="è"/>
              <a:defRPr/>
            </a:pPr>
            <a:r>
              <a:rPr lang="en-US" sz="2800" dirty="0">
                <a:solidFill>
                  <a:schemeClr val="tx1"/>
                </a:solidFill>
              </a:rPr>
              <a:t> If the QRS complex is </a:t>
            </a:r>
            <a:r>
              <a:rPr lang="en-US" sz="2800" b="1" dirty="0">
                <a:solidFill>
                  <a:schemeClr val="tx1"/>
                </a:solidFill>
              </a:rPr>
              <a:t>predominantly negative</a:t>
            </a:r>
            <a:r>
              <a:rPr lang="en-US" sz="2800" dirty="0">
                <a:solidFill>
                  <a:schemeClr val="tx1"/>
                </a:solidFill>
              </a:rPr>
              <a:t>, than the net QRS axis lies 180° from the axis of this lead.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4" descr="axis4">
            <a:extLst>
              <a:ext uri="{FF2B5EF4-FFF2-40B4-BE49-F238E27FC236}">
                <a16:creationId xmlns:a16="http://schemas.microsoft.com/office/drawing/2014/main" id="{D4AF66ED-F156-03AD-3681-BD52C1D818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614364"/>
            <a:ext cx="6019800" cy="548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F45EE003-075A-C063-F651-5FF239393D1A}"/>
              </a:ext>
            </a:extLst>
          </p:cNvPr>
          <p:cNvSpPr>
            <a:spLocks noGrp="1" noChangeArrowheads="1"/>
          </p:cNvSpPr>
          <p:nvPr>
            <p:ph type="title"/>
          </p:nvPr>
        </p:nvSpPr>
        <p:spPr>
          <a:xfrm>
            <a:off x="1981200" y="277814"/>
            <a:ext cx="8229600" cy="712787"/>
          </a:xfrm>
        </p:spPr>
        <p:txBody>
          <a:bodyPr/>
          <a:lstStyle/>
          <a:p>
            <a:pPr eaLnBrk="1" hangingPunct="1">
              <a:defRPr/>
            </a:pPr>
            <a:r>
              <a:rPr lang="en-US" sz="4000"/>
              <a:t>Equiphasic Approach: Example 1</a:t>
            </a:r>
          </a:p>
        </p:txBody>
      </p:sp>
      <p:pic>
        <p:nvPicPr>
          <p:cNvPr id="73731" name="Picture 5" descr="case3-EKG">
            <a:extLst>
              <a:ext uri="{FF2B5EF4-FFF2-40B4-BE49-F238E27FC236}">
                <a16:creationId xmlns:a16="http://schemas.microsoft.com/office/drawing/2014/main" id="{DCE66291-4ABB-47EA-FC19-B24B9CB818A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725" b="26775"/>
          <a:stretch/>
        </p:blipFill>
        <p:spPr bwMode="auto">
          <a:xfrm>
            <a:off x="-55786" y="1853365"/>
            <a:ext cx="8458580" cy="359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4" name="Text Box 6">
            <a:extLst>
              <a:ext uri="{FF2B5EF4-FFF2-40B4-BE49-F238E27FC236}">
                <a16:creationId xmlns:a16="http://schemas.microsoft.com/office/drawing/2014/main" id="{77E61C83-C575-3440-5937-1655937C4D66}"/>
              </a:ext>
            </a:extLst>
          </p:cNvPr>
          <p:cNvSpPr txBox="1">
            <a:spLocks noChangeArrowheads="1"/>
          </p:cNvSpPr>
          <p:nvPr/>
        </p:nvSpPr>
        <p:spPr bwMode="auto">
          <a:xfrm>
            <a:off x="1237343" y="6280220"/>
            <a:ext cx="8534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lgn="ctr">
              <a:spcBef>
                <a:spcPct val="50000"/>
              </a:spcBef>
              <a:buClrTx/>
              <a:buSzTx/>
              <a:buFontTx/>
              <a:buNone/>
            </a:pPr>
            <a:r>
              <a:rPr lang="en-US" altLang="en-US" sz="2000" b="1" dirty="0"/>
              <a:t>Equiphasic in </a:t>
            </a:r>
            <a:r>
              <a:rPr lang="en-US" altLang="en-US" sz="2000" b="1" dirty="0" err="1"/>
              <a:t>aVF</a:t>
            </a:r>
            <a:r>
              <a:rPr lang="en-US" altLang="en-US" sz="2000" b="1" dirty="0"/>
              <a:t> </a:t>
            </a:r>
            <a:r>
              <a:rPr lang="en-US" altLang="en-US" sz="2000" b="1" dirty="0">
                <a:sym typeface="Wingdings" panose="05000000000000000000" pitchFamily="2" charset="2"/>
              </a:rPr>
              <a:t> Predominantly positive in I  QRS axis </a:t>
            </a:r>
            <a:r>
              <a:rPr lang="en-US" altLang="en-US" sz="2000" b="1" dirty="0">
                <a:cs typeface="Arial" panose="020B0604020202020204" pitchFamily="34" charset="0"/>
                <a:sym typeface="Wingdings" panose="05000000000000000000" pitchFamily="2" charset="2"/>
              </a:rPr>
              <a:t>≈ 0°</a:t>
            </a:r>
            <a:endParaRPr lang="en-US" altLang="en-US" sz="2000" b="1" dirty="0">
              <a:cs typeface="Arial" panose="020B0604020202020204" pitchFamily="34" charset="0"/>
            </a:endParaRPr>
          </a:p>
        </p:txBody>
      </p:sp>
      <p:pic>
        <p:nvPicPr>
          <p:cNvPr id="2" name="صورة 1">
            <a:extLst>
              <a:ext uri="{FF2B5EF4-FFF2-40B4-BE49-F238E27FC236}">
                <a16:creationId xmlns:a16="http://schemas.microsoft.com/office/drawing/2014/main" id="{3F60E112-8DA5-A3F1-3ABD-440F243BC64C}"/>
              </a:ext>
            </a:extLst>
          </p:cNvPr>
          <p:cNvPicPr>
            <a:picLocks noChangeAspect="1"/>
          </p:cNvPicPr>
          <p:nvPr/>
        </p:nvPicPr>
        <p:blipFill>
          <a:blip r:embed="rId6"/>
          <a:stretch>
            <a:fillRect/>
          </a:stretch>
        </p:blipFill>
        <p:spPr>
          <a:xfrm>
            <a:off x="8176220" y="2359481"/>
            <a:ext cx="4069160" cy="3706357"/>
          </a:xfrm>
          <a:prstGeom prst="rect">
            <a:avLst/>
          </a:prstGeom>
        </p:spPr>
      </p:pic>
      <p:pic>
        <p:nvPicPr>
          <p:cNvPr id="3" name="Picture 6" descr="axis5">
            <a:extLst>
              <a:ext uri="{FF2B5EF4-FFF2-40B4-BE49-F238E27FC236}">
                <a16:creationId xmlns:a16="http://schemas.microsoft.com/office/drawing/2014/main" id="{B6921850-1CB3-09DA-E47F-475991EEBAB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69010" y="105229"/>
            <a:ext cx="2660484" cy="242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nodeType="clickEffect">
                                  <p:stCondLst>
                                    <p:cond delay="0"/>
                                  </p:stCondLst>
                                  <p:childTnLst>
                                    <p:set>
                                      <p:cBhvr>
                                        <p:cTn id="6" dur="1" fill="hold">
                                          <p:stCondLst>
                                            <p:cond delay="0"/>
                                          </p:stCondLst>
                                        </p:cTn>
                                        <p:tgtEl>
                                          <p:spTgt spid="83974">
                                            <p:txEl>
                                              <p:pRg st="0" end="0"/>
                                            </p:txEl>
                                          </p:spTgt>
                                        </p:tgtEl>
                                        <p:attrNameLst>
                                          <p:attrName>style.visibility</p:attrName>
                                        </p:attrNameLst>
                                      </p:cBhvr>
                                      <p:to>
                                        <p:strVal val="visible"/>
                                      </p:to>
                                    </p:set>
                                    <p:anim calcmode="lin" valueType="num">
                                      <p:cBhvr>
                                        <p:cTn id="7" dur="500" decel="50000" fill="hold">
                                          <p:stCondLst>
                                            <p:cond delay="0"/>
                                          </p:stCondLst>
                                        </p:cTn>
                                        <p:tgtEl>
                                          <p:spTgt spid="83974">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83974">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3974">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83974">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3974">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3974">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3974">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3974">
                                            <p:txEl>
                                              <p:pRg st="0" end="0"/>
                                            </p:txEl>
                                          </p:spTgt>
                                        </p:tgtEl>
                                      </p:cBhvr>
                                    </p:animEffect>
                                  </p:childTnLst>
                                </p:cTn>
                              </p:par>
                              <p:par>
                                <p:cTn id="15" presetID="2" presetClass="entr" presetSubtype="4"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00E5DDB4-DB44-5BA6-CB10-311553C1DAB3}"/>
              </a:ext>
            </a:extLst>
          </p:cNvPr>
          <p:cNvSpPr>
            <a:spLocks noGrp="1" noChangeArrowheads="1"/>
          </p:cNvSpPr>
          <p:nvPr>
            <p:ph type="title"/>
          </p:nvPr>
        </p:nvSpPr>
        <p:spPr>
          <a:xfrm>
            <a:off x="1239410" y="298455"/>
            <a:ext cx="8229600" cy="712787"/>
          </a:xfrm>
        </p:spPr>
        <p:txBody>
          <a:bodyPr/>
          <a:lstStyle/>
          <a:p>
            <a:pPr eaLnBrk="1" hangingPunct="1">
              <a:defRPr/>
            </a:pPr>
            <a:r>
              <a:rPr lang="en-US" sz="4000" dirty="0"/>
              <a:t>Equiphasic Approach: Example 2</a:t>
            </a:r>
          </a:p>
        </p:txBody>
      </p:sp>
      <p:pic>
        <p:nvPicPr>
          <p:cNvPr id="75779" name="Picture 4" descr="ecg3">
            <a:extLst>
              <a:ext uri="{FF2B5EF4-FFF2-40B4-BE49-F238E27FC236}">
                <a16:creationId xmlns:a16="http://schemas.microsoft.com/office/drawing/2014/main" id="{268F200D-2595-ECC2-874C-95C4CF9728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096964"/>
            <a:ext cx="7924800"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7" name="Text Box 5">
            <a:extLst>
              <a:ext uri="{FF2B5EF4-FFF2-40B4-BE49-F238E27FC236}">
                <a16:creationId xmlns:a16="http://schemas.microsoft.com/office/drawing/2014/main" id="{73083D5D-5834-8CEA-7F4E-0BA69C4BA68C}"/>
              </a:ext>
            </a:extLst>
          </p:cNvPr>
          <p:cNvSpPr txBox="1">
            <a:spLocks noChangeArrowheads="1"/>
          </p:cNvSpPr>
          <p:nvPr/>
        </p:nvSpPr>
        <p:spPr bwMode="auto">
          <a:xfrm>
            <a:off x="1106714" y="6396829"/>
            <a:ext cx="7772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3"/>
              </a:buBlip>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4"/>
              </a:buBlip>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5"/>
              </a:buBlip>
              <a:defRPr sz="2000">
                <a:solidFill>
                  <a:schemeClr val="tx1"/>
                </a:solidFill>
                <a:latin typeface="Arial" panose="020B0604020202020204" pitchFamily="34" charset="0"/>
              </a:defRPr>
            </a:lvl9pPr>
          </a:lstStyle>
          <a:p>
            <a:pPr>
              <a:spcBef>
                <a:spcPct val="50000"/>
              </a:spcBef>
              <a:buClrTx/>
              <a:buSzTx/>
              <a:buFontTx/>
              <a:buNone/>
            </a:pPr>
            <a:r>
              <a:rPr lang="en-US" altLang="en-US" sz="1800" b="1" dirty="0"/>
              <a:t>Equiphasic in II </a:t>
            </a:r>
            <a:r>
              <a:rPr lang="en-US" altLang="en-US" sz="1800" b="1" dirty="0">
                <a:sym typeface="Wingdings" panose="05000000000000000000" pitchFamily="2" charset="2"/>
              </a:rPr>
              <a:t> Predominantly negative in </a:t>
            </a:r>
            <a:r>
              <a:rPr lang="en-US" altLang="en-US" sz="1800" b="1" dirty="0" err="1">
                <a:sym typeface="Wingdings" panose="05000000000000000000" pitchFamily="2" charset="2"/>
              </a:rPr>
              <a:t>aVL</a:t>
            </a:r>
            <a:r>
              <a:rPr lang="en-US" altLang="en-US" sz="1800" b="1" dirty="0">
                <a:sym typeface="Wingdings" panose="05000000000000000000" pitchFamily="2" charset="2"/>
              </a:rPr>
              <a:t>  QRS axis ≈ +150°</a:t>
            </a:r>
            <a:endParaRPr lang="en-US" altLang="en-US" sz="1800" b="1" dirty="0"/>
          </a:p>
        </p:txBody>
      </p:sp>
      <p:pic>
        <p:nvPicPr>
          <p:cNvPr id="2" name="صورة 1">
            <a:extLst>
              <a:ext uri="{FF2B5EF4-FFF2-40B4-BE49-F238E27FC236}">
                <a16:creationId xmlns:a16="http://schemas.microsoft.com/office/drawing/2014/main" id="{7B734119-05FD-9584-2E58-7A4FB22C459E}"/>
              </a:ext>
            </a:extLst>
          </p:cNvPr>
          <p:cNvPicPr>
            <a:picLocks noChangeAspect="1"/>
          </p:cNvPicPr>
          <p:nvPr/>
        </p:nvPicPr>
        <p:blipFill>
          <a:blip r:embed="rId6"/>
          <a:stretch>
            <a:fillRect/>
          </a:stretch>
        </p:blipFill>
        <p:spPr>
          <a:xfrm>
            <a:off x="8122840" y="2773929"/>
            <a:ext cx="4069160" cy="3706357"/>
          </a:xfrm>
          <a:prstGeom prst="rect">
            <a:avLst/>
          </a:prstGeom>
        </p:spPr>
      </p:pic>
      <p:pic>
        <p:nvPicPr>
          <p:cNvPr id="3" name="Picture 6" descr="axis5">
            <a:extLst>
              <a:ext uri="{FF2B5EF4-FFF2-40B4-BE49-F238E27FC236}">
                <a16:creationId xmlns:a16="http://schemas.microsoft.com/office/drawing/2014/main" id="{4D56B9B5-5975-F633-A99D-E89A7681D67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69010" y="105229"/>
            <a:ext cx="2660484" cy="242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nodeType="clickEffect">
                                  <p:stCondLst>
                                    <p:cond delay="0"/>
                                  </p:stCondLst>
                                  <p:childTnLst>
                                    <p:set>
                                      <p:cBhvr>
                                        <p:cTn id="6" dur="1" fill="hold">
                                          <p:stCondLst>
                                            <p:cond delay="0"/>
                                          </p:stCondLst>
                                        </p:cTn>
                                        <p:tgtEl>
                                          <p:spTgt spid="84997">
                                            <p:txEl>
                                              <p:pRg st="0" end="0"/>
                                            </p:txEl>
                                          </p:spTgt>
                                        </p:tgtEl>
                                        <p:attrNameLst>
                                          <p:attrName>style.visibility</p:attrName>
                                        </p:attrNameLst>
                                      </p:cBhvr>
                                      <p:to>
                                        <p:strVal val="visible"/>
                                      </p:to>
                                    </p:set>
                                    <p:anim calcmode="lin" valueType="num">
                                      <p:cBhvr>
                                        <p:cTn id="7" dur="500" decel="50000" fill="hold">
                                          <p:stCondLst>
                                            <p:cond delay="0"/>
                                          </p:stCondLst>
                                        </p:cTn>
                                        <p:tgtEl>
                                          <p:spTgt spid="84997">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84997">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4997">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84997">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4997">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4997">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4997">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4997">
                                            <p:txEl>
                                              <p:pRg st="0" end="0"/>
                                            </p:txEl>
                                          </p:spTgt>
                                        </p:tgtEl>
                                      </p:cBhvr>
                                    </p:animEffect>
                                  </p:childTnLst>
                                </p:cTn>
                              </p:par>
                              <p:par>
                                <p:cTn id="15" presetID="2" presetClass="entr" presetSubtype="4"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9168C24-13C5-6C93-AED9-4E92FF80707B}"/>
              </a:ext>
            </a:extLst>
          </p:cNvPr>
          <p:cNvSpPr>
            <a:spLocks noGrp="1"/>
          </p:cNvSpPr>
          <p:nvPr>
            <p:ph type="title"/>
          </p:nvPr>
        </p:nvSpPr>
        <p:spPr/>
        <p:txBody>
          <a:bodyPr/>
          <a:lstStyle/>
          <a:p>
            <a:endParaRPr lang="ar-SA"/>
          </a:p>
        </p:txBody>
      </p:sp>
      <p:pic>
        <p:nvPicPr>
          <p:cNvPr id="4" name="صورة 3">
            <a:extLst>
              <a:ext uri="{FF2B5EF4-FFF2-40B4-BE49-F238E27FC236}">
                <a16:creationId xmlns:a16="http://schemas.microsoft.com/office/drawing/2014/main" id="{14017403-EB4A-723F-7DEB-7A754C509D31}"/>
              </a:ext>
            </a:extLst>
          </p:cNvPr>
          <p:cNvPicPr>
            <a:picLocks noChangeAspect="1"/>
          </p:cNvPicPr>
          <p:nvPr/>
        </p:nvPicPr>
        <p:blipFill rotWithShape="1">
          <a:blip r:embed="rId3"/>
          <a:srcRect l="12462" t="12289" r="45538" b="47048"/>
          <a:stretch/>
        </p:blipFill>
        <p:spPr>
          <a:xfrm>
            <a:off x="762000" y="1029499"/>
            <a:ext cx="7076767" cy="3851990"/>
          </a:xfrm>
          <a:prstGeom prst="rect">
            <a:avLst/>
          </a:prstGeom>
        </p:spPr>
      </p:pic>
      <p:pic>
        <p:nvPicPr>
          <p:cNvPr id="6" name="صورة 5">
            <a:extLst>
              <a:ext uri="{FF2B5EF4-FFF2-40B4-BE49-F238E27FC236}">
                <a16:creationId xmlns:a16="http://schemas.microsoft.com/office/drawing/2014/main" id="{F3CE244C-015B-6C5D-74FC-88405766ED17}"/>
              </a:ext>
            </a:extLst>
          </p:cNvPr>
          <p:cNvPicPr>
            <a:picLocks noChangeAspect="1"/>
          </p:cNvPicPr>
          <p:nvPr/>
        </p:nvPicPr>
        <p:blipFill rotWithShape="1">
          <a:blip r:embed="rId3"/>
          <a:srcRect l="54577" t="33223" r="12539" b="15652"/>
          <a:stretch/>
        </p:blipFill>
        <p:spPr>
          <a:xfrm>
            <a:off x="7838767" y="2579208"/>
            <a:ext cx="4009295" cy="3504471"/>
          </a:xfrm>
          <a:prstGeom prst="rect">
            <a:avLst/>
          </a:prstGeom>
        </p:spPr>
      </p:pic>
      <p:sp>
        <p:nvSpPr>
          <p:cNvPr id="8" name="مربع نص 7">
            <a:extLst>
              <a:ext uri="{FF2B5EF4-FFF2-40B4-BE49-F238E27FC236}">
                <a16:creationId xmlns:a16="http://schemas.microsoft.com/office/drawing/2014/main" id="{6B2C3DD2-2D9D-0DF6-0A0C-57F6E5EB8F09}"/>
              </a:ext>
            </a:extLst>
          </p:cNvPr>
          <p:cNvSpPr txBox="1"/>
          <p:nvPr/>
        </p:nvSpPr>
        <p:spPr>
          <a:xfrm>
            <a:off x="1085557" y="6000834"/>
            <a:ext cx="10942320" cy="646331"/>
          </a:xfrm>
          <a:prstGeom prst="rect">
            <a:avLst/>
          </a:prstGeom>
          <a:noFill/>
        </p:spPr>
        <p:txBody>
          <a:bodyPr wrap="square">
            <a:spAutoFit/>
          </a:bodyPr>
          <a:lstStyle/>
          <a:p>
            <a:pPr algn="l" rtl="0"/>
            <a:r>
              <a:rPr lang="en-US" b="1" dirty="0">
                <a:solidFill>
                  <a:srgbClr val="FF0000"/>
                </a:solidFill>
              </a:rPr>
              <a:t>Most equiphasic lead is: </a:t>
            </a:r>
            <a:r>
              <a:rPr lang="en-US" b="1" dirty="0" err="1">
                <a:solidFill>
                  <a:srgbClr val="FF0000"/>
                </a:solidFill>
              </a:rPr>
              <a:t>aVR</a:t>
            </a:r>
            <a:r>
              <a:rPr lang="en-US" b="1" dirty="0">
                <a:solidFill>
                  <a:srgbClr val="FF0000"/>
                </a:solidFill>
              </a:rPr>
              <a:t> </a:t>
            </a:r>
            <a:r>
              <a:rPr lang="en-US" b="1" dirty="0">
                <a:solidFill>
                  <a:srgbClr val="FF0000"/>
                </a:solidFill>
                <a:sym typeface="Wingdings" panose="05000000000000000000" pitchFamily="2" charset="2"/>
              </a:rPr>
              <a:t> Perpendicular to it is : Lead III (predominantly negative)  add 180  -60 degree  LAD </a:t>
            </a:r>
            <a:endParaRPr lang="ar-SA" b="1" dirty="0">
              <a:solidFill>
                <a:srgbClr val="FF0000"/>
              </a:solidFill>
            </a:endParaRPr>
          </a:p>
        </p:txBody>
      </p:sp>
      <p:pic>
        <p:nvPicPr>
          <p:cNvPr id="9" name="Picture 6" descr="axis5">
            <a:extLst>
              <a:ext uri="{FF2B5EF4-FFF2-40B4-BE49-F238E27FC236}">
                <a16:creationId xmlns:a16="http://schemas.microsoft.com/office/drawing/2014/main" id="{B9A7FC60-EC7D-6833-00F1-C5A27D3EA7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69010" y="105229"/>
            <a:ext cx="2660484" cy="242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203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F56163B-6195-8879-4C32-BE4CE6E5672E}"/>
              </a:ext>
            </a:extLst>
          </p:cNvPr>
          <p:cNvSpPr>
            <a:spLocks noGrp="1"/>
          </p:cNvSpPr>
          <p:nvPr>
            <p:ph type="title"/>
          </p:nvPr>
        </p:nvSpPr>
        <p:spPr/>
        <p:txBody>
          <a:bodyPr/>
          <a:lstStyle/>
          <a:p>
            <a:endParaRPr lang="ar-SA"/>
          </a:p>
        </p:txBody>
      </p:sp>
      <p:pic>
        <p:nvPicPr>
          <p:cNvPr id="4" name="عنصر نائب للمحتوى 3">
            <a:extLst>
              <a:ext uri="{FF2B5EF4-FFF2-40B4-BE49-F238E27FC236}">
                <a16:creationId xmlns:a16="http://schemas.microsoft.com/office/drawing/2014/main" id="{BC2474E7-CD25-3B1A-0E38-A1C2F0953687}"/>
              </a:ext>
            </a:extLst>
          </p:cNvPr>
          <p:cNvPicPr>
            <a:picLocks noGrp="1" noChangeAspect="1"/>
          </p:cNvPicPr>
          <p:nvPr>
            <p:ph idx="1"/>
          </p:nvPr>
        </p:nvPicPr>
        <p:blipFill>
          <a:blip r:embed="rId2"/>
          <a:stretch>
            <a:fillRect/>
          </a:stretch>
        </p:blipFill>
        <p:spPr>
          <a:xfrm>
            <a:off x="1496517" y="382385"/>
            <a:ext cx="9688644" cy="5997732"/>
          </a:xfrm>
          <a:prstGeom prst="rect">
            <a:avLst/>
          </a:prstGeom>
        </p:spPr>
      </p:pic>
    </p:spTree>
    <p:extLst>
      <p:ext uri="{BB962C8B-B14F-4D97-AF65-F5344CB8AC3E}">
        <p14:creationId xmlns:p14="http://schemas.microsoft.com/office/powerpoint/2010/main" val="241501624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0B3CEAB-224C-9012-41FD-4AB00ECB2002}"/>
              </a:ext>
            </a:extLst>
          </p:cNvPr>
          <p:cNvSpPr>
            <a:spLocks noGrp="1"/>
          </p:cNvSpPr>
          <p:nvPr>
            <p:ph type="title"/>
          </p:nvPr>
        </p:nvSpPr>
        <p:spPr>
          <a:xfrm>
            <a:off x="1251678" y="382385"/>
            <a:ext cx="10199424" cy="1319806"/>
          </a:xfrm>
        </p:spPr>
        <p:txBody>
          <a:bodyPr>
            <a:normAutofit/>
          </a:bodyPr>
          <a:lstStyle/>
          <a:p>
            <a:r>
              <a:rPr lang="en-US" sz="4800" dirty="0"/>
              <a:t>normal waves and interval in ECG</a:t>
            </a:r>
            <a:endParaRPr lang="ar-SA" sz="4800" dirty="0"/>
          </a:p>
        </p:txBody>
      </p:sp>
      <p:pic>
        <p:nvPicPr>
          <p:cNvPr id="4" name="صورة 3">
            <a:extLst>
              <a:ext uri="{FF2B5EF4-FFF2-40B4-BE49-F238E27FC236}">
                <a16:creationId xmlns:a16="http://schemas.microsoft.com/office/drawing/2014/main" id="{869AC047-F540-B3B9-0E66-866E2663D7EE}"/>
              </a:ext>
            </a:extLst>
          </p:cNvPr>
          <p:cNvPicPr>
            <a:picLocks noChangeAspect="1"/>
          </p:cNvPicPr>
          <p:nvPr/>
        </p:nvPicPr>
        <p:blipFill>
          <a:blip r:embed="rId2"/>
          <a:stretch>
            <a:fillRect/>
          </a:stretch>
        </p:blipFill>
        <p:spPr>
          <a:xfrm>
            <a:off x="6284568" y="1874517"/>
            <a:ext cx="5742976" cy="4575077"/>
          </a:xfrm>
          <a:prstGeom prst="rect">
            <a:avLst/>
          </a:prstGeom>
        </p:spPr>
      </p:pic>
      <p:sp>
        <p:nvSpPr>
          <p:cNvPr id="3" name="عنصر نائب للمحتوى 2">
            <a:extLst>
              <a:ext uri="{FF2B5EF4-FFF2-40B4-BE49-F238E27FC236}">
                <a16:creationId xmlns:a16="http://schemas.microsoft.com/office/drawing/2014/main" id="{EBC1EDA3-D699-0DC7-84D5-40B5A2A4FD73}"/>
              </a:ext>
            </a:extLst>
          </p:cNvPr>
          <p:cNvSpPr>
            <a:spLocks noGrp="1"/>
          </p:cNvSpPr>
          <p:nvPr>
            <p:ph idx="1"/>
          </p:nvPr>
        </p:nvSpPr>
        <p:spPr>
          <a:xfrm>
            <a:off x="984390" y="1874517"/>
            <a:ext cx="5111609" cy="4601098"/>
          </a:xfrm>
        </p:spPr>
        <p:txBody>
          <a:bodyPr>
            <a:normAutofit fontScale="92500"/>
          </a:bodyPr>
          <a:lstStyle/>
          <a:p>
            <a:pPr algn="l" rtl="0"/>
            <a:r>
              <a:rPr lang="en-US" sz="3200" dirty="0">
                <a:solidFill>
                  <a:schemeClr val="tx1"/>
                </a:solidFill>
              </a:rPr>
              <a:t>Normal ECG values for waves and intervals are as follows:</a:t>
            </a:r>
          </a:p>
          <a:p>
            <a:pPr marL="457200" indent="-457200" algn="l" rtl="0">
              <a:buFont typeface="+mj-lt"/>
              <a:buAutoNum type="arabicPeriod"/>
            </a:pPr>
            <a:r>
              <a:rPr lang="en-US" sz="3200" b="1" dirty="0">
                <a:solidFill>
                  <a:srgbClr val="FF0000"/>
                </a:solidFill>
              </a:rPr>
              <a:t>P wave: </a:t>
            </a:r>
            <a:r>
              <a:rPr lang="en-US" sz="3200" dirty="0">
                <a:solidFill>
                  <a:schemeClr val="tx1"/>
                </a:solidFill>
              </a:rPr>
              <a:t>80 milliseconds (0.08sec)</a:t>
            </a:r>
          </a:p>
          <a:p>
            <a:pPr marL="457200" indent="-457200" algn="l" rtl="0">
              <a:buFont typeface="+mj-lt"/>
              <a:buAutoNum type="arabicPeriod"/>
            </a:pPr>
            <a:r>
              <a:rPr lang="en-US" sz="3200" b="1" dirty="0">
                <a:solidFill>
                  <a:srgbClr val="FF0000"/>
                </a:solidFill>
              </a:rPr>
              <a:t>QRS complex: </a:t>
            </a:r>
            <a:r>
              <a:rPr lang="en-US" sz="3200" dirty="0">
                <a:solidFill>
                  <a:schemeClr val="tx1"/>
                </a:solidFill>
              </a:rPr>
              <a:t>80-100 milliseconds (0.8-0.1 sec)</a:t>
            </a:r>
          </a:p>
          <a:p>
            <a:pPr marL="457200" indent="-457200" algn="l" rtl="0">
              <a:buFont typeface="+mj-lt"/>
              <a:buAutoNum type="arabicPeriod"/>
            </a:pPr>
            <a:r>
              <a:rPr lang="en-US" sz="3200" b="1" dirty="0">
                <a:solidFill>
                  <a:srgbClr val="FF0000"/>
                </a:solidFill>
              </a:rPr>
              <a:t>T wave: </a:t>
            </a:r>
            <a:r>
              <a:rPr lang="en-US" sz="3200" dirty="0">
                <a:solidFill>
                  <a:schemeClr val="tx1"/>
                </a:solidFill>
              </a:rPr>
              <a:t>160 milliseconds (0.16 sec)</a:t>
            </a:r>
          </a:p>
        </p:txBody>
      </p:sp>
    </p:spTree>
    <p:extLst>
      <p:ext uri="{BB962C8B-B14F-4D97-AF65-F5344CB8AC3E}">
        <p14:creationId xmlns:p14="http://schemas.microsoft.com/office/powerpoint/2010/main" val="36584482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0B3CEAB-224C-9012-41FD-4AB00ECB2002}"/>
              </a:ext>
            </a:extLst>
          </p:cNvPr>
          <p:cNvSpPr>
            <a:spLocks noGrp="1"/>
          </p:cNvSpPr>
          <p:nvPr>
            <p:ph type="title"/>
          </p:nvPr>
        </p:nvSpPr>
        <p:spPr>
          <a:xfrm>
            <a:off x="1251678" y="382385"/>
            <a:ext cx="10199424" cy="1319806"/>
          </a:xfrm>
        </p:spPr>
        <p:txBody>
          <a:bodyPr>
            <a:normAutofit/>
          </a:bodyPr>
          <a:lstStyle/>
          <a:p>
            <a:r>
              <a:rPr lang="en-US" sz="4800" dirty="0"/>
              <a:t>normal waves and interval in ECG</a:t>
            </a:r>
            <a:endParaRPr lang="ar-SA" sz="4800" dirty="0"/>
          </a:p>
        </p:txBody>
      </p:sp>
      <p:pic>
        <p:nvPicPr>
          <p:cNvPr id="5" name="صورة 4">
            <a:extLst>
              <a:ext uri="{FF2B5EF4-FFF2-40B4-BE49-F238E27FC236}">
                <a16:creationId xmlns:a16="http://schemas.microsoft.com/office/drawing/2014/main" id="{DA2DFC66-A652-4735-49E4-6CE0066C27A2}"/>
              </a:ext>
            </a:extLst>
          </p:cNvPr>
          <p:cNvPicPr>
            <a:picLocks noChangeAspect="1"/>
          </p:cNvPicPr>
          <p:nvPr/>
        </p:nvPicPr>
        <p:blipFill>
          <a:blip r:embed="rId2"/>
          <a:stretch>
            <a:fillRect/>
          </a:stretch>
        </p:blipFill>
        <p:spPr>
          <a:xfrm>
            <a:off x="6499274" y="1253196"/>
            <a:ext cx="5352930" cy="5352930"/>
          </a:xfrm>
          <a:prstGeom prst="rect">
            <a:avLst/>
          </a:prstGeom>
        </p:spPr>
      </p:pic>
      <p:sp>
        <p:nvSpPr>
          <p:cNvPr id="3" name="عنصر نائب للمحتوى 2">
            <a:extLst>
              <a:ext uri="{FF2B5EF4-FFF2-40B4-BE49-F238E27FC236}">
                <a16:creationId xmlns:a16="http://schemas.microsoft.com/office/drawing/2014/main" id="{EBC1EDA3-D699-0DC7-84D5-40B5A2A4FD73}"/>
              </a:ext>
            </a:extLst>
          </p:cNvPr>
          <p:cNvSpPr>
            <a:spLocks noGrp="1"/>
          </p:cNvSpPr>
          <p:nvPr>
            <p:ph idx="1"/>
          </p:nvPr>
        </p:nvSpPr>
        <p:spPr>
          <a:xfrm>
            <a:off x="845887" y="1637500"/>
            <a:ext cx="5543018" cy="4838115"/>
          </a:xfrm>
        </p:spPr>
        <p:txBody>
          <a:bodyPr>
            <a:normAutofit/>
          </a:bodyPr>
          <a:lstStyle/>
          <a:p>
            <a:pPr algn="l" rtl="0"/>
            <a:r>
              <a:rPr lang="en-US" sz="2800" dirty="0">
                <a:solidFill>
                  <a:schemeClr val="tx1"/>
                </a:solidFill>
              </a:rPr>
              <a:t>Normal ECG values for waves and intervals are as follows:</a:t>
            </a:r>
          </a:p>
          <a:p>
            <a:pPr marL="457200" indent="-457200" algn="l" rtl="0">
              <a:buFont typeface="+mj-lt"/>
              <a:buAutoNum type="arabicPeriod"/>
            </a:pPr>
            <a:r>
              <a:rPr lang="en-US" sz="2800" b="1" dirty="0">
                <a:solidFill>
                  <a:srgbClr val="FF0000"/>
                </a:solidFill>
              </a:rPr>
              <a:t>PR interval: </a:t>
            </a:r>
            <a:r>
              <a:rPr lang="en-US" sz="2800" dirty="0">
                <a:solidFill>
                  <a:schemeClr val="tx1"/>
                </a:solidFill>
              </a:rPr>
              <a:t>120-200 milliseconds (=0.12-0.2 sec or 3-5 small squares)</a:t>
            </a:r>
          </a:p>
          <a:p>
            <a:pPr marL="457200" indent="-457200" algn="l" rtl="0">
              <a:buFont typeface="+mj-lt"/>
              <a:buAutoNum type="arabicPeriod"/>
            </a:pPr>
            <a:r>
              <a:rPr lang="en-US" sz="2800" b="1" dirty="0">
                <a:solidFill>
                  <a:srgbClr val="FF0000"/>
                </a:solidFill>
              </a:rPr>
              <a:t>PR segment: </a:t>
            </a:r>
            <a:r>
              <a:rPr lang="en-US" sz="2800" dirty="0">
                <a:solidFill>
                  <a:schemeClr val="tx1"/>
                </a:solidFill>
              </a:rPr>
              <a:t>0.05-0.12 sec</a:t>
            </a:r>
          </a:p>
          <a:p>
            <a:pPr marL="457200" indent="-457200" algn="l" rtl="0">
              <a:buFont typeface="+mj-lt"/>
              <a:buAutoNum type="arabicPeriod"/>
            </a:pPr>
            <a:r>
              <a:rPr lang="en-US" sz="2800" b="1" dirty="0">
                <a:solidFill>
                  <a:srgbClr val="FF0000"/>
                </a:solidFill>
              </a:rPr>
              <a:t>ST segment:</a:t>
            </a:r>
            <a:r>
              <a:rPr lang="en-US" sz="2800" dirty="0">
                <a:solidFill>
                  <a:schemeClr val="tx1"/>
                </a:solidFill>
              </a:rPr>
              <a:t> 0.8-0.120 sec.</a:t>
            </a:r>
          </a:p>
          <a:p>
            <a:pPr marL="457200" indent="-457200" algn="l" rtl="0">
              <a:buFont typeface="+mj-lt"/>
              <a:buAutoNum type="arabicPeriod"/>
            </a:pPr>
            <a:r>
              <a:rPr lang="en-US" sz="2800" b="1" dirty="0">
                <a:solidFill>
                  <a:srgbClr val="FF0000"/>
                </a:solidFill>
              </a:rPr>
              <a:t>QT interval: </a:t>
            </a:r>
            <a:r>
              <a:rPr lang="en-US" sz="2800" dirty="0">
                <a:solidFill>
                  <a:schemeClr val="tx1"/>
                </a:solidFill>
              </a:rPr>
              <a:t>0.36 – 0.44 sec.</a:t>
            </a:r>
            <a:endParaRPr lang="ar-SA" sz="2800" dirty="0">
              <a:solidFill>
                <a:schemeClr val="tx1"/>
              </a:solidFill>
            </a:endParaRPr>
          </a:p>
        </p:txBody>
      </p:sp>
    </p:spTree>
    <p:extLst>
      <p:ext uri="{BB962C8B-B14F-4D97-AF65-F5344CB8AC3E}">
        <p14:creationId xmlns:p14="http://schemas.microsoft.com/office/powerpoint/2010/main" val="241087474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767CCF21-0942-E66E-4DE8-ADAD0DAFF7B9}"/>
              </a:ext>
            </a:extLst>
          </p:cNvPr>
          <p:cNvSpPr>
            <a:spLocks noGrp="1" noChangeArrowheads="1"/>
          </p:cNvSpPr>
          <p:nvPr>
            <p:ph type="title"/>
          </p:nvPr>
        </p:nvSpPr>
        <p:spPr>
          <a:xfrm>
            <a:off x="1293881" y="727074"/>
            <a:ext cx="10178322" cy="1492132"/>
          </a:xfrm>
        </p:spPr>
        <p:txBody>
          <a:bodyPr/>
          <a:lstStyle/>
          <a:p>
            <a:pPr eaLnBrk="1" hangingPunct="1">
              <a:defRPr/>
            </a:pPr>
            <a:r>
              <a:rPr lang="en-US" sz="3600" dirty="0"/>
              <a:t>What types of pathology can we identify and study from ECGs?</a:t>
            </a:r>
          </a:p>
        </p:txBody>
      </p:sp>
      <p:sp>
        <p:nvSpPr>
          <p:cNvPr id="28675" name="Rectangle 3">
            <a:extLst>
              <a:ext uri="{FF2B5EF4-FFF2-40B4-BE49-F238E27FC236}">
                <a16:creationId xmlns:a16="http://schemas.microsoft.com/office/drawing/2014/main" id="{9ECB3FAF-E1C1-065B-9048-AF750536C4EA}"/>
              </a:ext>
            </a:extLst>
          </p:cNvPr>
          <p:cNvSpPr>
            <a:spLocks noGrp="1" noChangeArrowheads="1"/>
          </p:cNvSpPr>
          <p:nvPr>
            <p:ph type="body" idx="1"/>
          </p:nvPr>
        </p:nvSpPr>
        <p:spPr>
          <a:xfrm>
            <a:off x="1761978" y="2150014"/>
            <a:ext cx="9136141" cy="4707986"/>
          </a:xfrm>
        </p:spPr>
        <p:txBody>
          <a:bodyPr>
            <a:noAutofit/>
          </a:bodyPr>
          <a:lstStyle/>
          <a:p>
            <a:pPr algn="l" rtl="0" eaLnBrk="1" hangingPunct="1">
              <a:lnSpc>
                <a:spcPct val="90000"/>
              </a:lnSpc>
              <a:defRPr/>
            </a:pPr>
            <a:r>
              <a:rPr lang="en-US" sz="3200" dirty="0">
                <a:solidFill>
                  <a:schemeClr val="tx1"/>
                </a:solidFill>
              </a:rPr>
              <a:t>Chamber hypertrophy</a:t>
            </a:r>
          </a:p>
          <a:p>
            <a:pPr algn="l" rtl="0" eaLnBrk="1" hangingPunct="1">
              <a:lnSpc>
                <a:spcPct val="90000"/>
              </a:lnSpc>
              <a:defRPr/>
            </a:pPr>
            <a:r>
              <a:rPr lang="en-US" sz="3200" dirty="0">
                <a:solidFill>
                  <a:schemeClr val="tx1"/>
                </a:solidFill>
              </a:rPr>
              <a:t>Myocardial ischemia and infarction</a:t>
            </a:r>
          </a:p>
          <a:p>
            <a:pPr algn="l" rtl="0" eaLnBrk="1" hangingPunct="1">
              <a:lnSpc>
                <a:spcPct val="90000"/>
              </a:lnSpc>
              <a:defRPr/>
            </a:pPr>
            <a:r>
              <a:rPr lang="en-US" sz="3200" dirty="0">
                <a:solidFill>
                  <a:schemeClr val="tx1"/>
                </a:solidFill>
              </a:rPr>
              <a:t>Arrhythmias</a:t>
            </a:r>
          </a:p>
          <a:p>
            <a:pPr algn="l" rtl="0" eaLnBrk="1" hangingPunct="1">
              <a:lnSpc>
                <a:spcPct val="90000"/>
              </a:lnSpc>
              <a:defRPr/>
            </a:pPr>
            <a:r>
              <a:rPr lang="en-US" sz="3200" dirty="0">
                <a:solidFill>
                  <a:schemeClr val="tx1"/>
                </a:solidFill>
              </a:rPr>
              <a:t>Others</a:t>
            </a:r>
          </a:p>
          <a:p>
            <a:pPr lvl="1" algn="l" rtl="0" eaLnBrk="1" hangingPunct="1">
              <a:lnSpc>
                <a:spcPct val="90000"/>
              </a:lnSpc>
              <a:defRPr/>
            </a:pPr>
            <a:r>
              <a:rPr lang="en-US" sz="2800" dirty="0">
                <a:solidFill>
                  <a:schemeClr val="tx1"/>
                </a:solidFill>
              </a:rPr>
              <a:t>Pericarditis</a:t>
            </a:r>
          </a:p>
          <a:p>
            <a:pPr lvl="1" algn="l" rtl="0" eaLnBrk="1" hangingPunct="1">
              <a:lnSpc>
                <a:spcPct val="90000"/>
              </a:lnSpc>
              <a:defRPr/>
            </a:pPr>
            <a:r>
              <a:rPr lang="en-US" sz="2800" dirty="0">
                <a:solidFill>
                  <a:schemeClr val="tx1"/>
                </a:solidFill>
              </a:rPr>
              <a:t>Electrolyte disturbances (i.e. hyperkalemia, hypokalemia)</a:t>
            </a:r>
          </a:p>
          <a:p>
            <a:pPr lvl="1" algn="l" rtl="0" eaLnBrk="1" hangingPunct="1">
              <a:lnSpc>
                <a:spcPct val="90000"/>
              </a:lnSpc>
              <a:defRPr/>
            </a:pPr>
            <a:r>
              <a:rPr lang="en-US" sz="2800" dirty="0">
                <a:solidFill>
                  <a:schemeClr val="tx1"/>
                </a:solidFill>
              </a:rPr>
              <a:t>Drug toxicity (i.e. digoxin and drugs which prolong the QT interval)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fade">
                                      <p:cBhvr>
                                        <p:cTn id="7" dur="1000"/>
                                        <p:tgtEl>
                                          <p:spTgt spid="28675">
                                            <p:txEl>
                                              <p:pRg st="0" end="0"/>
                                            </p:txEl>
                                          </p:spTgt>
                                        </p:tgtEl>
                                      </p:cBhvr>
                                    </p:animEffect>
                                    <p:anim calcmode="lin" valueType="num">
                                      <p:cBhvr>
                                        <p:cTn id="8" dur="1000" fill="hold"/>
                                        <p:tgtEl>
                                          <p:spTgt spid="2867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867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28675">
                                            <p:txEl>
                                              <p:pRg st="2" end="2"/>
                                            </p:txEl>
                                          </p:spTgt>
                                        </p:tgtEl>
                                        <p:attrNameLst>
                                          <p:attrName>style.visibility</p:attrName>
                                        </p:attrNameLst>
                                      </p:cBhvr>
                                      <p:to>
                                        <p:strVal val="visible"/>
                                      </p:to>
                                    </p:set>
                                    <p:animEffect transition="in" filter="fade">
                                      <p:cBhvr>
                                        <p:cTn id="14" dur="1000"/>
                                        <p:tgtEl>
                                          <p:spTgt spid="28675">
                                            <p:txEl>
                                              <p:pRg st="2" end="2"/>
                                            </p:txEl>
                                          </p:spTgt>
                                        </p:tgtEl>
                                      </p:cBhvr>
                                    </p:animEffect>
                                    <p:anim calcmode="lin" valueType="num">
                                      <p:cBhvr>
                                        <p:cTn id="15" dur="1000" fill="hold"/>
                                        <p:tgtEl>
                                          <p:spTgt spid="2867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867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28675">
                                            <p:txEl>
                                              <p:pRg st="1" end="1"/>
                                            </p:txEl>
                                          </p:spTgt>
                                        </p:tgtEl>
                                        <p:attrNameLst>
                                          <p:attrName>style.visibility</p:attrName>
                                        </p:attrNameLst>
                                      </p:cBhvr>
                                      <p:to>
                                        <p:strVal val="visible"/>
                                      </p:to>
                                    </p:set>
                                    <p:animEffect transition="in" filter="fade">
                                      <p:cBhvr>
                                        <p:cTn id="21" dur="1000"/>
                                        <p:tgtEl>
                                          <p:spTgt spid="28675">
                                            <p:txEl>
                                              <p:pRg st="1" end="1"/>
                                            </p:txEl>
                                          </p:spTgt>
                                        </p:tgtEl>
                                      </p:cBhvr>
                                    </p:animEffect>
                                    <p:anim calcmode="lin" valueType="num">
                                      <p:cBhvr>
                                        <p:cTn id="22" dur="1000" fill="hold"/>
                                        <p:tgtEl>
                                          <p:spTgt spid="28675">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8675">
                                            <p:txEl>
                                              <p:pRg st="1" end="1"/>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8675">
                                            <p:txEl>
                                              <p:pRg st="3" end="3"/>
                                            </p:txEl>
                                          </p:spTgt>
                                        </p:tgtEl>
                                        <p:attrNameLst>
                                          <p:attrName>style.visibility</p:attrName>
                                        </p:attrNameLst>
                                      </p:cBhvr>
                                      <p:to>
                                        <p:strVal val="visible"/>
                                      </p:to>
                                    </p:set>
                                    <p:animEffect transition="in" filter="fade">
                                      <p:cBhvr>
                                        <p:cTn id="26" dur="1000"/>
                                        <p:tgtEl>
                                          <p:spTgt spid="28675">
                                            <p:txEl>
                                              <p:pRg st="3" end="3"/>
                                            </p:txEl>
                                          </p:spTgt>
                                        </p:tgtEl>
                                      </p:cBhvr>
                                    </p:animEffect>
                                    <p:anim calcmode="lin" valueType="num">
                                      <p:cBhvr>
                                        <p:cTn id="27" dur="1000" fill="hold"/>
                                        <p:tgtEl>
                                          <p:spTgt spid="28675">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28675">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28675">
                                            <p:txEl>
                                              <p:pRg st="4" end="4"/>
                                            </p:txEl>
                                          </p:spTgt>
                                        </p:tgtEl>
                                        <p:attrNameLst>
                                          <p:attrName>style.visibility</p:attrName>
                                        </p:attrNameLst>
                                      </p:cBhvr>
                                      <p:to>
                                        <p:strVal val="visible"/>
                                      </p:to>
                                    </p:set>
                                    <p:animEffect transition="in" filter="fade">
                                      <p:cBhvr>
                                        <p:cTn id="31" dur="1000"/>
                                        <p:tgtEl>
                                          <p:spTgt spid="28675">
                                            <p:txEl>
                                              <p:pRg st="4" end="4"/>
                                            </p:txEl>
                                          </p:spTgt>
                                        </p:tgtEl>
                                      </p:cBhvr>
                                    </p:animEffect>
                                    <p:anim calcmode="lin" valueType="num">
                                      <p:cBhvr>
                                        <p:cTn id="32" dur="1000" fill="hold"/>
                                        <p:tgtEl>
                                          <p:spTgt spid="28675">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28675">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8675">
                                            <p:txEl>
                                              <p:pRg st="5" end="5"/>
                                            </p:txEl>
                                          </p:spTgt>
                                        </p:tgtEl>
                                        <p:attrNameLst>
                                          <p:attrName>style.visibility</p:attrName>
                                        </p:attrNameLst>
                                      </p:cBhvr>
                                      <p:to>
                                        <p:strVal val="visible"/>
                                      </p:to>
                                    </p:set>
                                    <p:animEffect transition="in" filter="fade">
                                      <p:cBhvr>
                                        <p:cTn id="36" dur="1000"/>
                                        <p:tgtEl>
                                          <p:spTgt spid="28675">
                                            <p:txEl>
                                              <p:pRg st="5" end="5"/>
                                            </p:txEl>
                                          </p:spTgt>
                                        </p:tgtEl>
                                      </p:cBhvr>
                                    </p:animEffect>
                                    <p:anim calcmode="lin" valueType="num">
                                      <p:cBhvr>
                                        <p:cTn id="37" dur="1000" fill="hold"/>
                                        <p:tgtEl>
                                          <p:spTgt spid="28675">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28675">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28675">
                                            <p:txEl>
                                              <p:pRg st="6" end="6"/>
                                            </p:txEl>
                                          </p:spTgt>
                                        </p:tgtEl>
                                        <p:attrNameLst>
                                          <p:attrName>style.visibility</p:attrName>
                                        </p:attrNameLst>
                                      </p:cBhvr>
                                      <p:to>
                                        <p:strVal val="visible"/>
                                      </p:to>
                                    </p:set>
                                    <p:animEffect transition="in" filter="fade">
                                      <p:cBhvr>
                                        <p:cTn id="41" dur="1000"/>
                                        <p:tgtEl>
                                          <p:spTgt spid="28675">
                                            <p:txEl>
                                              <p:pRg st="6" end="6"/>
                                            </p:txEl>
                                          </p:spTgt>
                                        </p:tgtEl>
                                      </p:cBhvr>
                                    </p:animEffect>
                                    <p:anim calcmode="lin" valueType="num">
                                      <p:cBhvr>
                                        <p:cTn id="42" dur="1000" fill="hold"/>
                                        <p:tgtEl>
                                          <p:spTgt spid="28675">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2867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414B317-763D-A8E5-922B-13F17CA0C108}"/>
              </a:ext>
            </a:extLst>
          </p:cNvPr>
          <p:cNvSpPr>
            <a:spLocks noGrp="1"/>
          </p:cNvSpPr>
          <p:nvPr>
            <p:ph type="title"/>
          </p:nvPr>
        </p:nvSpPr>
        <p:spPr>
          <a:xfrm>
            <a:off x="1434558" y="1404531"/>
            <a:ext cx="10178322" cy="4048938"/>
          </a:xfrm>
        </p:spPr>
        <p:txBody>
          <a:bodyPr>
            <a:normAutofit/>
          </a:bodyPr>
          <a:lstStyle/>
          <a:p>
            <a:r>
              <a:rPr lang="en-US" sz="23900" dirty="0"/>
              <a:t>Thank </a:t>
            </a:r>
            <a:endParaRPr lang="ar-SA" sz="23900" dirty="0"/>
          </a:p>
        </p:txBody>
      </p:sp>
    </p:spTree>
    <p:extLst>
      <p:ext uri="{BB962C8B-B14F-4D97-AF65-F5344CB8AC3E}">
        <p14:creationId xmlns:p14="http://schemas.microsoft.com/office/powerpoint/2010/main" val="3324311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DACE3E3-C616-7496-6F2F-B96888E4E081}"/>
              </a:ext>
            </a:extLst>
          </p:cNvPr>
          <p:cNvSpPr>
            <a:spLocks noGrp="1"/>
          </p:cNvSpPr>
          <p:nvPr>
            <p:ph type="title"/>
          </p:nvPr>
        </p:nvSpPr>
        <p:spPr>
          <a:xfrm>
            <a:off x="1336084" y="199505"/>
            <a:ext cx="10178322" cy="925910"/>
          </a:xfrm>
        </p:spPr>
        <p:txBody>
          <a:bodyPr/>
          <a:lstStyle/>
          <a:p>
            <a:r>
              <a:rPr lang="en-US" dirty="0"/>
              <a:t>Cardiac action potential</a:t>
            </a:r>
            <a:endParaRPr lang="ar-SA" dirty="0"/>
          </a:p>
        </p:txBody>
      </p:sp>
      <p:pic>
        <p:nvPicPr>
          <p:cNvPr id="4" name="عنصر نائب للمحتوى 3">
            <a:extLst>
              <a:ext uri="{FF2B5EF4-FFF2-40B4-BE49-F238E27FC236}">
                <a16:creationId xmlns:a16="http://schemas.microsoft.com/office/drawing/2014/main" id="{9B6C502E-B904-5E95-E1C7-4733C7E05809}"/>
              </a:ext>
            </a:extLst>
          </p:cNvPr>
          <p:cNvPicPr>
            <a:picLocks noGrp="1" noChangeAspect="1"/>
          </p:cNvPicPr>
          <p:nvPr>
            <p:ph idx="1"/>
          </p:nvPr>
        </p:nvPicPr>
        <p:blipFill>
          <a:blip r:embed="rId2"/>
          <a:stretch>
            <a:fillRect/>
          </a:stretch>
        </p:blipFill>
        <p:spPr>
          <a:xfrm>
            <a:off x="3116226" y="914399"/>
            <a:ext cx="7110986" cy="5456141"/>
          </a:xfrm>
          <a:prstGeom prst="rect">
            <a:avLst/>
          </a:prstGeom>
        </p:spPr>
      </p:pic>
    </p:spTree>
    <p:extLst>
      <p:ext uri="{BB962C8B-B14F-4D97-AF65-F5344CB8AC3E}">
        <p14:creationId xmlns:p14="http://schemas.microsoft.com/office/powerpoint/2010/main" val="1584866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D541A0B-45E6-1ED3-095C-289033E66BC3}"/>
              </a:ext>
            </a:extLst>
          </p:cNvPr>
          <p:cNvSpPr>
            <a:spLocks noGrp="1"/>
          </p:cNvSpPr>
          <p:nvPr>
            <p:ph type="title"/>
          </p:nvPr>
        </p:nvSpPr>
        <p:spPr>
          <a:xfrm>
            <a:off x="843715" y="731520"/>
            <a:ext cx="3024900" cy="1420837"/>
          </a:xfrm>
        </p:spPr>
        <p:txBody>
          <a:bodyPr>
            <a:normAutofit fontScale="90000"/>
          </a:bodyPr>
          <a:lstStyle/>
          <a:p>
            <a:r>
              <a:rPr lang="en-US" sz="5400" dirty="0"/>
              <a:t>cardiac muscle Action Potential</a:t>
            </a:r>
            <a:endParaRPr lang="ar-SA" sz="5400" dirty="0"/>
          </a:p>
        </p:txBody>
      </p:sp>
      <p:pic>
        <p:nvPicPr>
          <p:cNvPr id="7" name="عنصر نائب للمحتوى 6">
            <a:extLst>
              <a:ext uri="{FF2B5EF4-FFF2-40B4-BE49-F238E27FC236}">
                <a16:creationId xmlns:a16="http://schemas.microsoft.com/office/drawing/2014/main" id="{9490C864-01AD-B7B7-50DB-30EC8F2AD02B}"/>
              </a:ext>
            </a:extLst>
          </p:cNvPr>
          <p:cNvPicPr>
            <a:picLocks noGrp="1" noChangeAspect="1"/>
          </p:cNvPicPr>
          <p:nvPr>
            <p:ph idx="1"/>
          </p:nvPr>
        </p:nvPicPr>
        <p:blipFill>
          <a:blip r:embed="rId2"/>
          <a:stretch>
            <a:fillRect/>
          </a:stretch>
        </p:blipFill>
        <p:spPr>
          <a:xfrm>
            <a:off x="3868615" y="336173"/>
            <a:ext cx="8278313" cy="6185654"/>
          </a:xfrm>
        </p:spPr>
      </p:pic>
    </p:spTree>
    <p:extLst>
      <p:ext uri="{BB962C8B-B14F-4D97-AF65-F5344CB8AC3E}">
        <p14:creationId xmlns:p14="http://schemas.microsoft.com/office/powerpoint/2010/main" val="1774707099"/>
      </p:ext>
    </p:extLst>
  </p:cSld>
  <p:clrMapOvr>
    <a:masterClrMapping/>
  </p:clrMapOvr>
</p:sld>
</file>

<file path=ppt/theme/theme1.xml><?xml version="1.0" encoding="utf-8"?>
<a:theme xmlns:a="http://schemas.openxmlformats.org/drawingml/2006/main" name="الشارة">
  <a:themeElements>
    <a:clrScheme name="الشارة">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الشارة">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الشارة">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الشارة</Template>
  <TotalTime>2043</TotalTime>
  <Words>3431</Words>
  <Application>Microsoft Office PowerPoint</Application>
  <PresentationFormat>شاشة عريضة</PresentationFormat>
  <Paragraphs>355</Paragraphs>
  <Slides>73</Slides>
  <Notes>7</Notes>
  <HiddenSlides>0</HiddenSlides>
  <MMClips>0</MMClips>
  <ScaleCrop>false</ScaleCrop>
  <HeadingPairs>
    <vt:vector size="6" baseType="variant">
      <vt:variant>
        <vt:lpstr>الخطوط المستخدمة</vt:lpstr>
      </vt:variant>
      <vt:variant>
        <vt:i4>10</vt:i4>
      </vt:variant>
      <vt:variant>
        <vt:lpstr>نسق</vt:lpstr>
      </vt:variant>
      <vt:variant>
        <vt:i4>1</vt:i4>
      </vt:variant>
      <vt:variant>
        <vt:lpstr>عناوين الشرائح</vt:lpstr>
      </vt:variant>
      <vt:variant>
        <vt:i4>73</vt:i4>
      </vt:variant>
    </vt:vector>
  </HeadingPairs>
  <TitlesOfParts>
    <vt:vector size="84" baseType="lpstr">
      <vt:lpstr>Andalus</vt:lpstr>
      <vt:lpstr>Arial</vt:lpstr>
      <vt:lpstr>Arial MT</vt:lpstr>
      <vt:lpstr>Calibri</vt:lpstr>
      <vt:lpstr>Gill Sans MT</vt:lpstr>
      <vt:lpstr>Impact</vt:lpstr>
      <vt:lpstr>Söhne</vt:lpstr>
      <vt:lpstr>Tahoma</vt:lpstr>
      <vt:lpstr>Times New Roman</vt:lpstr>
      <vt:lpstr>Wingdings</vt:lpstr>
      <vt:lpstr>الشارة</vt:lpstr>
      <vt:lpstr>Normal  ECG</vt:lpstr>
      <vt:lpstr>cardiac muscle cells</vt:lpstr>
      <vt:lpstr>Conduction system of the heart </vt:lpstr>
      <vt:lpstr>عرض تقديمي في PowerPoint</vt:lpstr>
      <vt:lpstr>عرض تقديمي في PowerPoint</vt:lpstr>
      <vt:lpstr>عرض تقديمي في PowerPoint</vt:lpstr>
      <vt:lpstr>عرض تقديمي في PowerPoint</vt:lpstr>
      <vt:lpstr>Cardiac action potential</vt:lpstr>
      <vt:lpstr>cardiac muscle Action Potential</vt:lpstr>
      <vt:lpstr>cardiac muscle Action Potential</vt:lpstr>
      <vt:lpstr>cardiac muscle Action Potential</vt:lpstr>
      <vt:lpstr>cardiac muscle Action Potential</vt:lpstr>
      <vt:lpstr>cardiac muscle Action Potential</vt:lpstr>
      <vt:lpstr>cardiac muscle Action Potential</vt:lpstr>
      <vt:lpstr>Sinoatrial Node Action Potentials </vt:lpstr>
      <vt:lpstr>Sinoatrial Node Action Potentials </vt:lpstr>
      <vt:lpstr>Sinoatrial Node Action Potentials </vt:lpstr>
      <vt:lpstr>Refractory period</vt:lpstr>
      <vt:lpstr>gap junctions</vt:lpstr>
      <vt:lpstr>ECG</vt:lpstr>
      <vt:lpstr>ECG</vt:lpstr>
      <vt:lpstr>ECG</vt:lpstr>
      <vt:lpstr>Heart Leads</vt:lpstr>
      <vt:lpstr>ECG leads</vt:lpstr>
      <vt:lpstr>عرض تقديمي في PowerPoint</vt:lpstr>
      <vt:lpstr>عرض تقديمي في PowerPoint</vt:lpstr>
      <vt:lpstr>ECG electrodes</vt:lpstr>
      <vt:lpstr>ECG electrodes</vt:lpstr>
      <vt:lpstr>Topographism</vt:lpstr>
      <vt:lpstr>Topographism</vt:lpstr>
      <vt:lpstr>Views from Augmented and Limb Leads- Frontal</vt:lpstr>
      <vt:lpstr>Summary of Leads</vt:lpstr>
      <vt:lpstr>ECG Paper</vt:lpstr>
      <vt:lpstr>Waveforms and Intervals</vt:lpstr>
      <vt:lpstr>عرض تقديمي في PowerPoint</vt:lpstr>
      <vt:lpstr>عرض تقديمي في PowerPoint</vt:lpstr>
      <vt:lpstr>ECG Paper</vt:lpstr>
      <vt:lpstr>ECG Paper</vt:lpstr>
      <vt:lpstr>ECG Paper</vt:lpstr>
      <vt:lpstr>ECG Paper</vt:lpstr>
      <vt:lpstr>عرض تقديمي في PowerPoint</vt:lpstr>
      <vt:lpstr>ECG Paper</vt:lpstr>
      <vt:lpstr>ECG Paper</vt:lpstr>
      <vt:lpstr>Reading ECG paper</vt:lpstr>
      <vt:lpstr>Reading ECG paper</vt:lpstr>
      <vt:lpstr>Reading ECG paper</vt:lpstr>
      <vt:lpstr>2. Determining the Heart Rate</vt:lpstr>
      <vt:lpstr>The Rule of 300</vt:lpstr>
      <vt:lpstr>Rule of 6 sec </vt:lpstr>
      <vt:lpstr>What is the heart rate?</vt:lpstr>
      <vt:lpstr>What is the heart rate?</vt:lpstr>
      <vt:lpstr> Rate  irregular</vt:lpstr>
      <vt:lpstr>What is the heart rate?</vt:lpstr>
      <vt:lpstr>Determining the Axis</vt:lpstr>
      <vt:lpstr>Determining the Axis</vt:lpstr>
      <vt:lpstr>Determining the Axis</vt:lpstr>
      <vt:lpstr>The Quadrant Approach</vt:lpstr>
      <vt:lpstr>The Quadrant Approach</vt:lpstr>
      <vt:lpstr>عرض تقديمي في PowerPoint</vt:lpstr>
      <vt:lpstr>عرض تقديمي في PowerPoint</vt:lpstr>
      <vt:lpstr>عرض تقديمي في PowerPoint</vt:lpstr>
      <vt:lpstr>عرض تقديمي في PowerPoint</vt:lpstr>
      <vt:lpstr>Quadrant Approach: Example 1</vt:lpstr>
      <vt:lpstr>Quadrant Approach: Example 2</vt:lpstr>
      <vt:lpstr>The Equiphasic Approach</vt:lpstr>
      <vt:lpstr>عرض تقديمي في PowerPoint</vt:lpstr>
      <vt:lpstr>Equiphasic Approach: Example 1</vt:lpstr>
      <vt:lpstr>Equiphasic Approach: Example 2</vt:lpstr>
      <vt:lpstr>عرض تقديمي في PowerPoint</vt:lpstr>
      <vt:lpstr>normal waves and interval in ECG</vt:lpstr>
      <vt:lpstr>normal waves and interval in ECG</vt:lpstr>
      <vt:lpstr>What types of pathology can we identify and study from ECGs?</vt:lpstr>
      <vt:lpstr>Thank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ECG</dc:title>
  <dc:creator>Yaser Hamam</dc:creator>
  <cp:lastModifiedBy>Yaser Hamam</cp:lastModifiedBy>
  <cp:revision>179</cp:revision>
  <dcterms:created xsi:type="dcterms:W3CDTF">2023-05-28T16:39:58Z</dcterms:created>
  <dcterms:modified xsi:type="dcterms:W3CDTF">2023-06-04T20:59:23Z</dcterms:modified>
</cp:coreProperties>
</file>