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media/image6.jpg" ContentType="image/jpeg"/>
  <Override PartName="/ppt/media/image9.jpg" ContentType="image/jpeg"/>
  <Override PartName="/ppt/media/image13.jpg" ContentType="image/jpeg"/>
  <Override PartName="/ppt/media/image16.jpg" ContentType="image/jpeg"/>
  <Override PartName="/ppt/media/image17.jpg" ContentType="image/jpeg"/>
  <Override PartName="/ppt/media/image19.jpg" ContentType="image/jpeg"/>
  <Override PartName="/ppt/media/image21.jpg" ContentType="image/jpeg"/>
  <Override PartName="/ppt/media/image23.jpg" ContentType="image/jpeg"/>
  <Override PartName="/ppt/media/image25.jpg" ContentType="image/jpeg"/>
  <Override PartName="/ppt/media/image26.jpg" ContentType="image/jpeg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media/image30.jpg" ContentType="image/jpeg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media/image37.jpg" ContentType="image/jpeg"/>
  <Override PartName="/ppt/media/image38.jpg" ContentType="image/jpeg"/>
  <Override PartName="/ppt/media/image39.jpg" ContentType="image/jpeg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media/image46.jpg" ContentType="image/jpeg"/>
  <Override PartName="/ppt/media/image48.jpg" ContentType="image/jpeg"/>
  <Override PartName="/ppt/media/image50.jpg" ContentType="image/jpeg"/>
  <Override PartName="/ppt/media/image55.jpg" ContentType="image/jpeg"/>
  <Override PartName="/ppt/media/image56.jpg" ContentType="image/jpeg"/>
  <Override PartName="/ppt/media/image57.jpg" ContentType="image/jpeg"/>
  <Override PartName="/ppt/media/image58.jpg" ContentType="image/jpeg"/>
  <Override PartName="/ppt/media/image60.jpg" ContentType="image/jpeg"/>
  <Override PartName="/ppt/media/image69.jpg" ContentType="image/jpe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  <p:sldMasterId id="2147483660" r:id="rId2"/>
  </p:sldMasterIdLst>
  <p:notesMasterIdLst>
    <p:notesMasterId r:id="rId104"/>
  </p:notesMasterIdLst>
  <p:sldIdLst>
    <p:sldId id="256" r:id="rId3"/>
    <p:sldId id="257" r:id="rId4"/>
    <p:sldId id="259" r:id="rId5"/>
    <p:sldId id="258" r:id="rId6"/>
    <p:sldId id="260" r:id="rId7"/>
    <p:sldId id="305" r:id="rId8"/>
    <p:sldId id="262" r:id="rId9"/>
    <p:sldId id="306" r:id="rId10"/>
    <p:sldId id="261" r:id="rId11"/>
    <p:sldId id="264" r:id="rId12"/>
    <p:sldId id="266" r:id="rId13"/>
    <p:sldId id="267" r:id="rId14"/>
    <p:sldId id="265" r:id="rId15"/>
    <p:sldId id="307" r:id="rId16"/>
    <p:sldId id="310" r:id="rId17"/>
    <p:sldId id="309" r:id="rId18"/>
    <p:sldId id="311" r:id="rId19"/>
    <p:sldId id="314" r:id="rId20"/>
    <p:sldId id="312" r:id="rId21"/>
    <p:sldId id="317" r:id="rId22"/>
    <p:sldId id="318" r:id="rId23"/>
    <p:sldId id="319" r:id="rId24"/>
    <p:sldId id="320" r:id="rId25"/>
    <p:sldId id="313" r:id="rId26"/>
    <p:sldId id="315" r:id="rId27"/>
    <p:sldId id="316" r:id="rId28"/>
    <p:sldId id="321" r:id="rId29"/>
    <p:sldId id="335" r:id="rId30"/>
    <p:sldId id="322" r:id="rId31"/>
    <p:sldId id="323" r:id="rId32"/>
    <p:sldId id="324" r:id="rId33"/>
    <p:sldId id="325" r:id="rId34"/>
    <p:sldId id="326" r:id="rId35"/>
    <p:sldId id="327" r:id="rId36"/>
    <p:sldId id="308" r:id="rId37"/>
    <p:sldId id="331" r:id="rId38"/>
    <p:sldId id="270" r:id="rId39"/>
    <p:sldId id="269" r:id="rId40"/>
    <p:sldId id="271" r:id="rId41"/>
    <p:sldId id="275" r:id="rId42"/>
    <p:sldId id="332" r:id="rId43"/>
    <p:sldId id="333" r:id="rId44"/>
    <p:sldId id="272" r:id="rId45"/>
    <p:sldId id="276" r:id="rId46"/>
    <p:sldId id="334" r:id="rId47"/>
    <p:sldId id="278" r:id="rId48"/>
    <p:sldId id="282" r:id="rId49"/>
    <p:sldId id="279" r:id="rId50"/>
    <p:sldId id="283" r:id="rId51"/>
    <p:sldId id="329" r:id="rId52"/>
    <p:sldId id="285" r:id="rId53"/>
    <p:sldId id="336" r:id="rId54"/>
    <p:sldId id="281" r:id="rId55"/>
    <p:sldId id="328" r:id="rId56"/>
    <p:sldId id="370" r:id="rId57"/>
    <p:sldId id="371" r:id="rId58"/>
    <p:sldId id="330" r:id="rId59"/>
    <p:sldId id="289" r:id="rId60"/>
    <p:sldId id="291" r:id="rId61"/>
    <p:sldId id="290" r:id="rId62"/>
    <p:sldId id="294" r:id="rId63"/>
    <p:sldId id="339" r:id="rId64"/>
    <p:sldId id="340" r:id="rId65"/>
    <p:sldId id="341" r:id="rId66"/>
    <p:sldId id="293" r:id="rId67"/>
    <p:sldId id="292" r:id="rId68"/>
    <p:sldId id="342" r:id="rId69"/>
    <p:sldId id="299" r:id="rId70"/>
    <p:sldId id="343" r:id="rId71"/>
    <p:sldId id="372" r:id="rId72"/>
    <p:sldId id="345" r:id="rId73"/>
    <p:sldId id="346" r:id="rId74"/>
    <p:sldId id="347" r:id="rId75"/>
    <p:sldId id="344" r:id="rId76"/>
    <p:sldId id="287" r:id="rId77"/>
    <p:sldId id="288" r:id="rId78"/>
    <p:sldId id="348" r:id="rId79"/>
    <p:sldId id="302" r:id="rId80"/>
    <p:sldId id="337" r:id="rId81"/>
    <p:sldId id="362" r:id="rId82"/>
    <p:sldId id="363" r:id="rId83"/>
    <p:sldId id="364" r:id="rId84"/>
    <p:sldId id="365" r:id="rId85"/>
    <p:sldId id="366" r:id="rId86"/>
    <p:sldId id="367" r:id="rId87"/>
    <p:sldId id="368" r:id="rId88"/>
    <p:sldId id="369" r:id="rId89"/>
    <p:sldId id="349" r:id="rId90"/>
    <p:sldId id="350" r:id="rId91"/>
    <p:sldId id="351" r:id="rId92"/>
    <p:sldId id="361" r:id="rId93"/>
    <p:sldId id="352" r:id="rId94"/>
    <p:sldId id="353" r:id="rId95"/>
    <p:sldId id="355" r:id="rId96"/>
    <p:sldId id="354" r:id="rId97"/>
    <p:sldId id="356" r:id="rId98"/>
    <p:sldId id="357" r:id="rId99"/>
    <p:sldId id="359" r:id="rId100"/>
    <p:sldId id="358" r:id="rId101"/>
    <p:sldId id="360" r:id="rId102"/>
    <p:sldId id="338" r:id="rId103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80B5"/>
    <a:srgbClr val="40A171"/>
    <a:srgbClr val="CCC434"/>
    <a:srgbClr val="212121"/>
    <a:srgbClr val="18C6BC"/>
    <a:srgbClr val="FF3F44"/>
    <a:srgbClr val="FF0000"/>
    <a:srgbClr val="FCFD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72" d="100"/>
          <a:sy n="72" d="100"/>
        </p:scale>
        <p:origin x="636" y="5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slide" Target="slides/slide82.xml"/><Relationship Id="rId89" Type="http://schemas.openxmlformats.org/officeDocument/2006/relationships/slide" Target="slides/slide87.xml"/><Relationship Id="rId16" Type="http://schemas.openxmlformats.org/officeDocument/2006/relationships/slide" Target="slides/slide14.xml"/><Relationship Id="rId107" Type="http://schemas.openxmlformats.org/officeDocument/2006/relationships/theme" Target="theme/theme1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102" Type="http://schemas.openxmlformats.org/officeDocument/2006/relationships/slide" Target="slides/slide100.xml"/><Relationship Id="rId5" Type="http://schemas.openxmlformats.org/officeDocument/2006/relationships/slide" Target="slides/slide3.xml"/><Relationship Id="rId90" Type="http://schemas.openxmlformats.org/officeDocument/2006/relationships/slide" Target="slides/slide88.xml"/><Relationship Id="rId95" Type="http://schemas.openxmlformats.org/officeDocument/2006/relationships/slide" Target="slides/slide93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59" Type="http://schemas.openxmlformats.org/officeDocument/2006/relationships/slide" Target="slides/slide57.xml"/><Relationship Id="rId103" Type="http://schemas.openxmlformats.org/officeDocument/2006/relationships/slide" Target="slides/slide101.xml"/><Relationship Id="rId108" Type="http://schemas.openxmlformats.org/officeDocument/2006/relationships/tableStyles" Target="tableStyle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91" Type="http://schemas.openxmlformats.org/officeDocument/2006/relationships/slide" Target="slides/slide89.xml"/><Relationship Id="rId96" Type="http://schemas.openxmlformats.org/officeDocument/2006/relationships/slide" Target="slides/slide9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6" Type="http://schemas.openxmlformats.org/officeDocument/2006/relationships/viewProps" Target="viewProps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94" Type="http://schemas.openxmlformats.org/officeDocument/2006/relationships/slide" Target="slides/slide92.xml"/><Relationship Id="rId99" Type="http://schemas.openxmlformats.org/officeDocument/2006/relationships/slide" Target="slides/slide97.xml"/><Relationship Id="rId101" Type="http://schemas.openxmlformats.org/officeDocument/2006/relationships/slide" Target="slides/slide9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97" Type="http://schemas.openxmlformats.org/officeDocument/2006/relationships/slide" Target="slides/slide95.xml"/><Relationship Id="rId104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slide" Target="slides/slide90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slide" Target="slides/slide85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56" Type="http://schemas.openxmlformats.org/officeDocument/2006/relationships/slide" Target="slides/slide54.xml"/><Relationship Id="rId77" Type="http://schemas.openxmlformats.org/officeDocument/2006/relationships/slide" Target="slides/slide75.xml"/><Relationship Id="rId100" Type="http://schemas.openxmlformats.org/officeDocument/2006/relationships/slide" Target="slides/slide98.xml"/><Relationship Id="rId105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93" Type="http://schemas.openxmlformats.org/officeDocument/2006/relationships/slide" Target="slides/slide91.xml"/><Relationship Id="rId98" Type="http://schemas.openxmlformats.org/officeDocument/2006/relationships/slide" Target="slides/slide96.xml"/><Relationship Id="rId3" Type="http://schemas.openxmlformats.org/officeDocument/2006/relationships/slide" Target="slides/slide1.xml"/><Relationship Id="rId25" Type="http://schemas.openxmlformats.org/officeDocument/2006/relationships/slide" Target="slides/slide23.xml"/><Relationship Id="rId46" Type="http://schemas.openxmlformats.org/officeDocument/2006/relationships/slide" Target="slides/slide44.xml"/><Relationship Id="rId67" Type="http://schemas.openxmlformats.org/officeDocument/2006/relationships/slide" Target="slides/slide65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39.7093" units="1/cm"/>
          <inkml:channelProperty channel="Y" name="resolution" value="39.58763" units="1/cm"/>
        </inkml:channelProperties>
      </inkml:inkSource>
      <inkml:timestamp xml:id="ts0" timeString="2023-05-25T09:00:10.39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20985 6747,'25'0,"-1"0,1 0,0 0,25 0,-26 0,26 0,-25 0,0 0,-1 0,1 0,0 0,0 0,0 0,-1 0,1 0,0 0,0 0,0 0,-1 0,1 0,0 0,0 0,0 0,-1 0,1 0,0 0,0 0,0 0,0 0,-1 0,1 0,0 0,0 0,0 0,-1 0,1 0,0 0,0 0,0 0,-1 0,1 0,0 0,0 0,0 0,-1 0,1 0,0 0,0 0,0 0,-1 0,1 0,0 0,0 0,0 0,-1 0,1 0,0 0,0 0,0 0,-1 0,1 0,0 0,0 0,0 0,-1 0,1 0,0 0,0 0,0 0,0 0,-1 0,1 0,0 0,0 0,0 0,-1 0,1 0,0 0,0 0,0 0,-1 0,1 0,0 0,0 0,0 0,-1 0,1 0,0 0,0 0,0 0,-1 0,26 0,0 0,-1 0,1 0,-25 0,24 0,-24 0,25 0,-26 0,1 0,0 0,0 0,0 0,-1 0,1 0,0 0,0 0,0 0,0 0,-1 0,1 0,0 0,0 0,0 0,-1 0,1 0,0 0,0 0,0 0,-1 0,1 0,0 0,0 0,0 0,-1 0,1 0,0 0,0 0,0 0,-1 0,1 0,0 0,25 0,-26 0,26 0,-25 0,24 0,-24 0,25 25,-25-25,24 0,-24 0,50 24,-1 1,0 0,-24-25,49 25,-24 0,-51-25,1 0,0 0,0 0,0 0,-1 0,1 0,0 0,0 0,0 0,-1 0,1 0,0 0,0 0,0 0,-1 0,1 0,0 0,0 0,0 0,-1 0,1 0,0 0,0 0,0 0,0 0,-1 0,1 0,0 0,0 0,0 0,-1 0,1 0,0 0,0 0,0 0,-1 0,1 0,0 0,0 0,0 0,-1 0,1 0,0 0,0 0,0 0,-1 0,1 0,0 0,0 0,0 0,-1 0,1-25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39.7093" units="1/cm"/>
          <inkml:channelProperty channel="Y" name="resolution" value="39.58763" units="1/cm"/>
        </inkml:channelProperties>
      </inkml:inkSource>
      <inkml:timestamp xml:id="ts0" timeString="2023-05-25T09:00:55.50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20861 9302,'25'0,"-1"0,1 0,25 0,-25 0,-1 0,1 0,0 0,25 0,-26 0,26 0,-25 0,0 0,-1 0,1 0,25 25,-25-1,-1-24,1 0,0 0,0 0,0 0,-1 0,1 0,0 0,0 0,0 0,-1 0,1 0,0 0,0 0,0 0,0 0,-1 0,1 0,0 0,0 0,0 0,-1 0,1 0,0 0,0 0,0 0,-1 0,1 0,0 0,0 0,0 0,-1 0,1 0,0 0,0 0,0 0,-1 0,1 0,0 0,0 0,0 0,-1 0,26 25,-25-25,0 0,-1 0,1 0,0 0,0 0,0 0,-1 0,1 0,0 0,0 0,0 0,0 0,-1 0,1 0,0 0,0 0,0 0,-1 0,1 0,0 0,0 0,0 0,-1 0,1 0,0 0,0 0,0 0,-1 0,1 0,0 0,0 0,0 0,-1 0,1 0,0 0,0 0,0 0,-1 0,1 0,0 0,0 0,0 0,24 25,-24 0,0-25,0 0,-1 0,1 0,25 25,-25-25,-1 0,1 0,0 0,0 0,0 0,24 24,-24 1,0-25,0 0,0 0,-1 0,26 25,-25-25,0 0,-1 0,1 0,0 0,0 0,0 0,-1 0,1 0,0 0,0 0,0 0,-1 0,1 0,0 0,0 0,0 0,-1 0,1 0,0 0,0 0,0 0,-1 0,1 0,0 0,0 0,0 0,-1 0,1 0,0 0,0 0,0 0,0 0,-1 0,1 0,0 0,0 0,0 0,-1 0,1 0,0 0,0 0,0 0,-1 0,1 0,0 0,0 0,0 0,-1 0,1 0,0 0,25 0,-26 0,1 0,0 0,0 0,0 0,-1 0,1 0,0 0,0 0,0 0,-1 0,26 25,24 0,-49-25,0 0,0 0,0 0,0 0,-1 0,1 0,0 0,0 0,0 0,-1 0,1 0,0 0,0 0,0 0,-1 0,1 0,0 0,0 0,0 0,-1 0,1 0,0 0,0 0,0 0,-1 0,1 0,25 0,-25 0,-1 0,1 0,0 0,0 0,24 24,-24-24,0 0,0 0,0 0,-1 0,26 25,-25 0,0-25,-1 0,1 0,0 0,0 0,25 25,-26-25,1 0,0 0,0 0,0 0,-1 0,26 25,-25-1,0-24,-1 0,1 0,0 0,0 0,0 0,-1 0,1 0,0 0,0 0,0 0,-1 0,1 0,0 0,0 0,0 0,-1 0,1 0,0 0,0 0,0 0,-1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39.7093" units="1/cm"/>
          <inkml:channelProperty channel="Y" name="resolution" value="39.58763" units="1/cm"/>
        </inkml:channelProperties>
      </inkml:inkSource>
      <inkml:timestamp xml:id="ts0" timeString="2023-05-25T09:00:58.89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20935 9649,'25'0,"0"0,0 0,24-25,-24 0,25 25,-26 0,1-24,0 24,0 0,24 0,-24 0,0 0,0 0,0 0,-1 0,1-25,0 25,0 0,0 0,-1 0,1 0,0-25,0 25,0 0,-1 0,1 0,0 0,0 0,0 0,0 0,24 0,-24 0,0 0,0 0,-1 0,1 0,0 0,0 0,0 0,-1 0,1 0,0 0,0 0,24 25,-24 0,0-25,0 0,0 0,-1 0,1 0,0 0,25 24,-26-24,1 0,0 0,0 0,24 25,-24 0,25-25,-25 0,-1 0,1 0,0 0,25 0,-25 0,-1 0,1 0,0 0,0 0,0 25,-1-25,1 0,0 0,0 0,0 0,-1 0,1 0,0 0,0 0,0 0,-1 0,1 0,0 0,0 0,0 0,-1 0,1 0,0 0,0 0,0 0,-1 0,1 0,0 0,0 0,0 0,-1 0,1 0,0 0,0 0,0 0,-1 0,1 0,0 0,0 0,0 0,-1 0,1 0,25 0,-25 0,0 0,-1 0,1 0,0 0,0 0,0 0,-1 0,1 0,0 0,0 0,0 0,-1 0,1 0,0 0,0 0,0 0,-1 0,1 0,0 0,0 0,0 0,-1 0,1 0,0 0,0 0,0 0,-1 0,1 0,0 0,0 0,0 0,-1 0,1 0,0 0,0 0,0 0,-1 0,1 0,0 0,0 0,0 0,0 0,-1 0,1 0,0 0,0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39.7093" units="1/cm"/>
          <inkml:channelProperty channel="Y" name="resolution" value="39.58763" units="1/cm"/>
        </inkml:channelProperties>
      </inkml:inkSource>
      <inkml:timestamp xml:id="ts0" timeString="2023-05-25T09:01:01.67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24259 9451,'25'0,"0"0,24 0,1 0,-25 0,24 0,-24 0,25 0,-26 0,1 0,0 0,0 0,0 0,-1 0,1 0,0 0,0 0,0 0,-1 0,1 0,0 0,0 0,0 0,0 0,-1 0,1 0,0 0,0 0,0 0,-1 0,1 0,0 0,0 0,0 0,-1 0,1 0,0 0,0 0,0 0,24 0,-24 0,0 0,0 0,-1 0,1 0,0 0,0 0,0 0,-1 0,1 0,25 0,-25 0,-1 0,1 0,0 0,0 0,0 0,-1 0,1 0,0 0,0 0,0 0,0 0,-1 0,1 0,0 0,0 0,0 0,-1 0,1 0,0 0,0 0,0 0,24 0,-24 0,0 0,0 0,-1 0,1 0,0 0,0 0,0 0,-1 0,1 0,0 0,0 0,0 0,-1 0,1 0,0 0,0 0,0 0,-1 0,1 0,0 0,0 0,0 0,-1 0,1 0,0 0,25 24,-26 1,1-25,0 0,0 0,0 0,0 0,-1 0,1 0,0 0,0 0,0 0,-1 0,1 0,0 0,0 0,0 0,-1 0,1 0,0 0,0 0,0 0,-1 0,1 0,0 0,0 0,0 0,-1 0,1 0,0 0,0 0,0 0,-1 0,1 0,0 0,0 0,0 0,-1 0,1 0,0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39.7093" units="1/cm"/>
          <inkml:channelProperty channel="Y" name="resolution" value="39.58763" units="1/cm"/>
        </inkml:channelProperties>
      </inkml:inkSource>
      <inkml:timestamp xml:id="ts0" timeString="2023-05-25T09:01:07.05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20886 14163,'24'-24,"1"24,25 0,-1 0,1 0,0 0,24 0,-24 0,24 0,-24 0,-1 0,-24 0,25 0,-26 0,1-25,0 25,0 0,0 0,-1 0,1 0,0 0,0 0,0 0,0 0,-1 0,1 0,0 0,0 0,0 0,-1 0,1 0,0 0,25 0,-26 0,1 0,0 0,0 0,0 0,-1 0,1 0,0 0,0 0,24 25,-24-25,0 0,0 0,0 0,-1 0,1 0,25 0,-1 0,-24 0,25 0,-25 0,24 0,-24 0,0 0,0 0,0 0,-1 0,1 0,0 0,25 0,-26 0,1 0,0 0,0 0,0 0,-1 0,1 0,0 0,0 0,0 0,-1 0,26 0,-25 0,0 0,-1 0,1 0,0 0,0 0,24 0,-24 0,25 0,-25 0,24 0,-24 0,25 0,-26 0,26 0,-25 0,24 0,-24 0,25 0,-25 0,24 0,-24 0,25 0,-25 0,24 0,-24 0,25 0,-26 0,1 0,0 0,0 0,0 0,-1 0,1 0,0 0,0 0,0 0,-1 0,1 0,0 0,0 0,0 0,-1 0,1 0,0 0,0 0,0 0,-1 0,1 0,25 0,-25 0,-1 0,1 0,0 0,25 0,-25 0,-1 0,1 0,0 0,0 0,0 0,-1 0,26 0,-25 0,0 0,-1 0,1 0,25 0,-25 0,-1 0,1 0,0 0,0 0,0 0,-1 0,1 0,0 0,0 0,0 0,-1 0,1 0,0 0,0 0,0 0,-1 0,1 0,0 0,0 0,0 0,-1 0,1 0,0 0,0 0,0 0,0 0,-1 0,26 24,-25 1,0-25,-1 0,1 0,0 0,0 0,0 0,-1 0,1 0,0 0,0 0,0 0,-1 0,26 25,-25-25,0 0,-1 0,1 0,25 25,-25 0,-1-25,1 0,0 0,0 0,0 0,-1 0,1 0,0 0,0 0,0 0,-1 0,1 0,0 0,0 0,0 0,-1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39.7093" units="1/cm"/>
          <inkml:channelProperty channel="Y" name="resolution" value="39.58763" units="1/cm"/>
        </inkml:channelProperties>
      </inkml:inkSource>
      <inkml:timestamp xml:id="ts0" timeString="2023-05-25T09:01:10.69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20935 14486,'50'0,"-25"0,24 0,-24 0,0 0,0 0,-1 0,1 0,0 0,0 0,0 0,-1 0,1 0,25 0,-25 0,-1 0,1 0,0 0,0 0,0 0,-1 0,1 0,0 0,0 0,0 0,-1 0,1 0,0 0,0 0,0 0,24 0,-24 0,0 0,0 0,0 0,-1 0,1 0,0 0,25 0,-26 0,1 0,0 0,0 0,0 0,-1 0,1 0,0 0,0 0,0 0,-1 0,1 0,0 0,0 0,0 0,-1 0,1 0,0 0,0 0,24 0,-24 0,25 0,-25 0,-1 0,1 0,0 0,0 0,0 0,0 0,-1 0,1 0,0 0,0 0,0 0,-1 0,1 0,0 0,0 0,0 0,-1 0,1 0,0 0,0 0,0 0,-1 0,1 0,0 0,0 0,0 0,-1 0,1 0,0 0,0 0,0 0,-1 0,1 0,25 0,-25 0,-1 0,1 0,0 0,0 0,0 0,-1 0,26 0,-25 0,0 0,-1 0,1 0,0 0,0 0,0 0,0 0,-1 0,26 25,-25-25,0 0,-1 0,1 0,0 0,0 0,0 0,-1 0,1 0,0 0,0 0,0 0,-1 0,1 0,0 0,0 0,0 0,-1 0,1 0,0 0,0 0,0 0,-1 0,26 0,-25 0,0 0,-1 0,1 0,25 0,-25 0,-1 0,1 0,0 0,25 0,-25 0,24 0,-24 0,0 0,0 0,-1 0,26 0,-25 0,0 0,-1 0,1 0,0 0,25 0,-26 0,1 0,0 0,0 0,0 0,-1 0,1 0,0 0,0 0,0 0,-1 0,1 0,0 0,0 0,0 0,24 0,-24 0,0 0,0 0,-1 0,1 0,0 0,0 0,25 0,-1 25,1-1,-25-24,24 0,1 0,-25 0,24 0,-24 0,0 0,0 0,-1 0,1 0,0 0,0 0,24 0,-24 0,0 0,0 0,0 0,24 0,-24 0,25 0,-26 0,26 0,-25 0,24 0,-24 0,0 0,0 0,0 0,-1 0,1 0,0 0,0 0,0 0,0 0,-1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39.7093" units="1/cm"/>
          <inkml:channelProperty channel="Y" name="resolution" value="39.58763" units="1/cm"/>
        </inkml:channelProperties>
      </inkml:inkSource>
      <inkml:timestamp xml:id="ts0" timeString="2023-05-25T08:56:57.581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22101 16718,'-25'-24,"0"-1,1 25,-1 0,-25-25,25 25,1 0,-1 0,-50-25,26 0,24 25,-25 0,1 0,-1 0,25 0,-24 0,-1 0,0 0,1 0,24 0,-25 0,-24 0,0 0,-1 0,1 0,-25 0,24 0,1 0,-1 0,26 0,-26 0,26 0,-26 0,26 0,-1 0,25 0,-24 0,24 0,-25 0,1 0,-1 0,0 0,1 0,-1 0,1 0,24 0,-25 0,25 0,-24 0,24 0,0 0,0 0,1 0,-26 0,25 0,-25 0,26 0,-1 0,0 0,0 0,0 0,1 0,-1 0,0 25,0 0,0 0,1-25,-1 25,0 24,0-24,0 0,25 0,0-1,0 1,-24 0,-1 0,25 0,0-1,0 1,0 0,0 0,0 0,25-1,-1 1,1 0,0 0,0 0,24-1,-24 1,25 0,24 0,-49 0,25-1,-26 1,26 0,-25-25,25 25,-26-25,1 0,25 25,-1-1,1 1,-25-25,24 0,1 25,0 0,-1-25,-24 0,25 0,-1 25,-24-25,25 0,49 25,-25-1,-49-24,25 0,24 25,-49-25,24 0,-24 0,25 0,0 25,-1 0,-24-25,0 0,0 0,24 25,-24-25,0 0,0 0,-1 0,1 0,0 0,0 0,24 0,-24 0,25 0,-1 24,1 1,-25-25,0 0,-1 0,1 0,0 0,0 0,49 0,-49 0,0 0,0 0,-1 0,1 0,0 0,50-25,-51 1,1 24,0 0,0 0,0 0,-1 0,1-25,0 25,0 0,24 0,-24 0,25 0,-25 0,24-25,-24 0,0 25,0 0,-1 0,1 0,0-25,0 25,0-24,-1-1,1 25,25-25,-50 0,25 0,-1 0,1-24,-25 24,0 0,25-24,0 24,-25 0,0 0,0 0,25-49,-25 49,0 0,0 1,0-1,0 0,0 0,0 0,0 1,0-1,0 0,0 0,0 0,-25-24,0 24,0 0,0 0,1 25,-26-24,25-1,0 0,1 25,-26-25,0 0,26 1,-1 24,0 0,0 0,0 0,-24-25,-1 0,25 25,-49-25,49 25,0 0,1 0,-1 0,0 0,0 0,0 25,1-25,-1 0,0 0,0 0,-25 25,26 0,-1-25,0 0,0 0,0 0,1 0,-26 24,25-24,0 0,1 0,-1 0,0 0,0 0</inkml:trace>
  <inkml:trace contextRef="#ctx0" brushRef="#br0" timeOffset="6674.5864">20811 14064,'25'0,"25"0,24 0,0 0,26 0,-26 0,25 0,0 0,25 0,0 0,25 0,-25 0,-24 0,-26 0,-24 0,-26 0,1 0,0 0,-75 0,-24 0,24 0,-24 0,0 0,-26 0,1 0,-25 0,0 0,25 0,24 0,26 0,-1 0,25 0,50 0,0 0,25 0,-1 0,50 0,-24 0,24 0,25-25,-49 25,-1-24,-24-1,-26 25,1 0,0 0,0 0,24 0,-24 0,0 0,-75 0,-24 0,0 0,-1 0,1 0,-26 25,26-1,24-24,-24 0,0 0,-1 0,26 0,-1 0,25 0,-24 0,24 0,0 0,0 0,0 0,1 0,-1 0,0 0,75 0,-26 0,1 0,50 0,-1 0,0 0,1 0,-1 0,1 0,-1 0,0 0,-49 0,0 0,0 0,0 0,0 0,-75 0,25 0,-25 0,1 0,-26 0,1 0,0 0,-1 0,1 0,-1 0,1 0,49 0,0 0,1 0,-1 0,0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39.7093" units="1/cm"/>
          <inkml:channelProperty channel="Y" name="resolution" value="39.58763" units="1/cm"/>
        </inkml:channelProperties>
      </inkml:inkSource>
      <inkml:timestamp xml:id="ts0" timeString="2023-05-25T09:07:48.983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29146 13767,'0'-25,"0"0,24 0,1 25,0 0,0-25,0 25,-1 0,1 0,0 0,0 0,0 0,-1 0,1 0,0 0,0 0,0-24,-1-1,1 25,0 0,0 0,0 0,-1 0,1 0,0 0,0 0,0 0,-1 0,1 0,0 0,0 0,0 0,-1 0,1 0,0 0,0 0,0 0,-1 0,26 25,-25-1,0-24,-1 0,26 25,-25-25,0 0,24 25,-24 0,0-25,0 0,0 0,-1 0,1 0,0 0,0 0,0 0,-1 0,1 0,0 0,0 0,0 0,-1 0,1 0,0 0,0 0,0 0,-1 0,1 0,0 0,0 0,0 0,-1 0,1 0,0 0,0 0,0 0,-1 0,1 0,0 0,0 0,0 0,-1 0,1 0,0 0,0 0,0 0,0 0,-1 0,1 0,0 0,0 0,0 0,-1 0,1 0,0 0,0 0,0 0,-1 0,1 0,0 0,0 0,0 0,-1 0,1 0,0 0,0 0,0 0,-1 0,1 0,0 0,0 0,0 0,-1 0,1 0,0 0,0 0,0 0,-1 0,1 0,0 0,0 0,0 0,-1 0,1 0,0 0,0 0,0 0,0 0,-1 0,1 0,0 0,0 0,0 0,-1 0,1 0,0 0,0 0,0 0,-1 0,1 0,0 0,0 0,0 0,-1 0,1 0,0 0,0 0,0 0,-1 0,1 0,0 0,0 0,0 0,-1 0,1 0,0 0,0 0,0 0,-1 0,1 0,0 0,0 0,0 0,-1 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39.7093" units="1/cm"/>
          <inkml:channelProperty channel="Y" name="resolution" value="39.58763" units="1/cm"/>
        </inkml:channelProperties>
      </inkml:inkSource>
      <inkml:timestamp xml:id="ts0" timeString="2023-05-25T09:07:53.09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29195 13841,'25'25,"25"0,-26-25,26 0,24 24,-24-24,-25 0,24 0,-24 0,0 0,25 25,-26 0,1-25,0 0,0 0,0 0,-1 0,1 0,0 0,0 0,0 0,-1 0,1 0,0 0,0 0,0 0,24 0,-24 0,0 0,0 0,-1 0,1 0,0 0,0 0,0 0,0 0,-1 0,1 0,0 0,0 0,0 0,-1 0,1 0,0 0,0 0,0 0,-1 0,1 0,0 0,0 0,0 0,-1 0,1 0,0 0,0 0,0 0,-1 0,1 0,0 0,0 0,0 0,-1 0,1 0,0 0,0 0,0 0,-1 0,1 0,0 0,0 0,0 0,-1 0,1 0,0 0,0 0,0 0,0 0,-1 0,1 0,0 0,0 0,0 0,-1 0,26 25,-25-25,0 0,-1 0,1 0,0 0,0 0,0 0,24 25,-24-1,0-24,0 0,-1 0,1 0,0 0,25 0,-26 0,1 0,0 0,0 0,0 0,-1 0,1 0,0 0,0 0,0 0,-1 0,1 0,0 0,25 25,-25-25,-1 0,1 0,0 0,0 0,24 25,-24 0,0-25,0 0,0 0,-1 0,1 0,0 0,0 0,0 0,-1 0,1 0,25-25,-25 0,-1 25,1 0,0 0,0 0,0 0,-1 0,1 0,0 0,0 0,0 0,-1 0,1 0,0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39.7093" units="1/cm"/>
          <inkml:channelProperty channel="Y" name="resolution" value="39.58763" units="1/cm"/>
        </inkml:channelProperties>
      </inkml:inkSource>
      <inkml:timestamp xml:id="ts0" timeString="2023-05-25T09:07:55.15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29146 14585,'24'0,"1"0,0 0,25 0,-1 0,1 0,49-25,-74 25,49-24,-49-1,0 25,0 0,-1 0,1 0,0 0,0 0,0 0,-1 0,1 0,0 0,0 0,0 0,-1 0,1 0,0 0,0 0,0 0,-1 0,1 0,0 0,0 0,0 0,-1 0,1 0,0 0,0 0,0 0,0 0,-1 0,1 0,0 0,0 0,0 0,-1 0,1 0,0 0,0 0,0 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39.7093" units="1/cm"/>
          <inkml:channelProperty channel="Y" name="resolution" value="39.58763" units="1/cm"/>
        </inkml:channelProperties>
      </inkml:inkSource>
      <inkml:timestamp xml:id="ts0" timeString="2023-05-25T09:07:57.18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29220 14436,'25'-24,"0"24,24 0,-24 0,25 0,-26 0,1 0,0 0,0 0,24 0,-24 0,0 0,0 0,0 0,-1 0,1 0,0 0,0 0,0 0,-1 0,1 0,0 0,0 0,0 0,-1 0,1 0,0 0,0 0,0 0,-1 0,1 0,0 0,0 0,0 0,-1 0,1 0,0 0,0 0,0 0,0 0,-1 0,1 0,0 0,0 0,0 0,-1 0,1 0,0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39.7093" units="1/cm"/>
          <inkml:channelProperty channel="Y" name="resolution" value="39.58763" units="1/cm"/>
        </inkml:channelProperties>
      </inkml:inkSource>
      <inkml:timestamp xml:id="ts0" timeString="2023-05-25T09:00:18.13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20910 6474,'25'0,"0"0,0 0,0 0,-1 0,1 0,0 0,0 0,0 0,-1 0,1 0,25 0,-25 0,-1 0,1 0,0 0,0 0,0 0,-1 0,1 0,0 0,0 0,0 0,-1 0,1 0,0 0,0 0,0 0,-1 0,1 0,0 0,0 0,0 0,0 0,-1 0,1 0,0 0,0 0,0 0,-1 0,1 0,0 0,0 0,0 0,-1 0,1 0,0 0,0 0,0 0,-1 0,1 0,0 0,0 0,0 0,-1 0,1 0,0 0,0 0,0 0,-1 0,1 0,0 0,0 0,0 0,-1 0,1 0,0 0,0 0,0 0,-1 0,1 0,0 0,0 0,0 0,0 0,-1 0,1 0,0 0,0 0,0 0,-1 0,1 0,0 0,0 0,0 0,-1 0,1 0,0 0,0 0,0 0,-1 0,1 0,0 0,0 0,0 0,-1 0,1 0,0 0,0 0,0 0,-1 0,1 0,0 0,0 0,0 0,-1 0,1 0,0 0,0 0,0 0,-1 0,1 0,0 0,0 0,0 0,-1 0,1 0,0 0,0 0,0 0,0 0,-1 0,1 0,0 0,0 0,0 0,-1 0,1 0,0 0,0 0,0 0,-1 0,1 0,25 25,-25 0,-1-25,1 0,0 0,0 0,0 0,-1 0,1 24,0-24,0 0,0 0,-1 0,1 0,0 0,0 0,0 0,-1 0,1 0,0 0,0 0,0 0,-1 0,1 0,0 0,0 0,0 0,0 0,-1 0,1 0,0 0,0 0,0 0,-1 0,1 0,0 0,0 0,0 0,-1 0,1 0,0 0,0 0,0 0,-1 0,26 25,-25 0,0-25,-1 0,1 0,0 0,0 0,0 0,-1 0,1 0,0 0,0 0,0 0,-1 0,1 0,0 0,0 0,0 0,-1 0,1 0,0 0,0 0,0 0,0 0,-1 0,1 0,0 0,0 0,0 0,-1 0,1 0,0 0,0 0,0 0,-1 0,1 0,0 0,0 0,0 0,-1 0,1 25,0-25,0 0,0 0,-1 0,1 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39.7093" units="1/cm"/>
          <inkml:channelProperty channel="Y" name="resolution" value="39.58763" units="1/cm"/>
        </inkml:channelProperties>
      </inkml:inkSource>
      <inkml:timestamp xml:id="ts0" timeString="2023-05-25T09:08:00.16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29270 14660,'24'0,"1"0,0 0,25 0,-1 0,1 0,-1 0,-24 0,25 0,-1 0,1 0,0 0,-26 0,26 0,-25 0,0 0,-1 0,1 0,0 0,0 0,0 0,-1 0,1 0,0 0,0 0,0 0,-1 0,1 0,0 0,0 0,0 0,0 0,-1 0,1 0,0 0,0 0,0 0,-1 24,1 1,0-25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39.7093" units="1/cm"/>
          <inkml:channelProperty channel="Y" name="resolution" value="39.58763" units="1/cm"/>
        </inkml:channelProperties>
      </inkml:inkSource>
      <inkml:timestamp xml:id="ts0" timeString="2023-05-24T21:02:53.763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13022 10840,'-49'-25,"24"-25,0 50,-24-25,24 1,0 24,0 0,-49-25,24 25,1-25,-1 0,25 25,-24-25,24 25,0 0,0 0,-24 0,24 0,-25 0,25 0,-24-24,24-1,0 25,0 0,0 0,1 0,-1 0,0 0,0 0,0 25,1-1,-1-24,0 0,-25 25,26-25,-1 0,-25 25,25 0,1-25,-1 0,0 0,0 0,0 25,1-25,-1 24,0 1,0 0,0 0,25 0,0-1,0 1,0 0,-24 0,24 0,0-1,0 1,0 0,0 0,0 0,0-1,0 1,0 0,24 25,-24-25,0-1,25 26,0-25,0 0,0-1,-1 1,1 0,0-25,0 0,0 0,-1 0,1 0,25 25,-25-25,-1 0,1 0,0 0,0 0,0 0,-1 0,1 0,0 0,0 0,0 0,-1 0,1 0,0 0,0 0,0 0,0 0,-1 0,1 0,0 0,0 0,0 0,-1 0,1 0,0 0,0 0,0 0,-1 0,1 0,0 0,0 0,0 0,-1 0,1 0,0 0,0 0,0 0,24 25,-24-1,0-24,0 0,-1 0,1 0,0 0,25 25,-26-25,1 0,0 0,0 0,0 0,-1 0,1 0,0 0,0 0,0 0,0 0,-1 0,1 0,0 0,0-25,0 1,-1-1,1 0,0 25,0-25,0 0,24 1,-24-1,0 0,0 0,-1 0,-24 1,0-1,0 0,0 0,0 0,0 0,0 1,0-1,0 0,-24-25,24 26,-25-26,-25 25,25-24,-24 24,24 0,0 0,0 25,1 0,-1 0,0 0,0 0,-24 0,24 0,-25 0,25 0,0 0,1 0,-1 0,0 0,0 0,0 0,1 0,-1 0,0 0,0 0,0 0,1 0</inkml:trace>
  <inkml:trace contextRef="#ctx0" brushRef="#br0" timeOffset="6791.0127">16694 11435,'-25'25,"0"0,25-1,0 1,0 0,-25 0,25 0,0-1,0 1,0 0,0 0,25 24,-25-24,0 0,25 0,0 0,-1 24,1-49,25 25,-25 0,24 0,-24-25,0 0,0 0,-1 0,1 0,0 0,0 0,0 0,-1 0,1 0,0 0,0 0,0 0,-1 0,1 0,0 0,0 0,0 0,-1 0,1 0,0 0,0 0,0 0,-1 24,1 1,0-25,0 0,0 0,0 0,24 25,-24-25,0 0,0 0,-1 0,1 0,0 0,0 0,24 25,-24 0,0-25,0 0,0 0,-1 0,1 0,0 0,0 0,0 0,-1 0,1 0,0 0,0 0,0 0,-1 0,1 0,0-25,0 0,0 25,-1 0,1 0,0 0,0-25,0 25,-1 0,1 0,25-25,-25 1,0 24,-1-25,1 0,0 0,0 0,-25 1,0-1,0 0,0 0,25 0,-25 1,0-1,0 0,0 0,0 0,-25 1,0-26,0 25,0 0,1 1,-1-1,0 0,0 25,-25-25,26 0,-26 1,25-1,0 0,1 25,-1 0,0 0,-25-25,26 25,-1 0,0 0,0 0,0 0,1 0,-26 0,25 0,0 0,1 0,-1 0,0 0,0 0,0 0,-24 0,24 0,0 0,0 0,1 0,-1 0,0 0,0 0,-24 0,24 0,0 0,0 0,0 0,0 0,1 0,-1 0,0 0,0 0,0 0,-24 0,24 0,0 0,0 0,1 0,-1 0,0 0,0 0,0 0,1 0,-1 0,0 0,0 0,0 0,1 0,-1 0,0 0,0 25,0-25,1 0,-1 0,0 25,25 0,-25-1</inkml:trace>
  <inkml:trace contextRef="#ctx0" brushRef="#br0" timeOffset="14399.4353">13171 6300,'25'-24,"0"-1,0 25,0 0,-1 0,1 0,0 0,0 0,0 0,-1 0,1 0,0 0,25 25,-26-1,1-24,0 0,0 0,0 0,-1 0,1 0,0 0,0 0,0 0,-1 0,1 0,0 0,0 0,0 0,-1 0,1 0,0 0,0 0,0 0,-1 0,1 0,0 0,0 0,0 0,-1 0,1 0,0 0,0 0,0 0,-1 0,1 0,0 0,0 0,0 0,0 0,-1 0,1 0,0 0,0 0,0 0,-1 0,1 0,0 0,0 0,0 0,-1 0,1-24,0-1,0 25,0 0,-1-25,1 25,0-25,0 0,0 1,-1-1,1 0,0 0,-25 0,0 1,0-1,0 0,0 0,0 0,-25-24,0 24,1 0,24 0,-25 0,-25 1,25-1,1 0,-26 0,25 0</inkml:trace>
  <inkml:trace contextRef="#ctx0" brushRef="#br0" timeOffset="19120.051">14709 5655,'-25'0,"1"0,-1 0,0 0,0 0,-24-24,24 24,-25 0,1-25,-1 0,25 25,-74-25,74 25,0 0,0 0,1 0,-1 0,0 0,0 0,0 0,1 0,-1 0,0 0,0 0,0 0,1 0,-1 25,0-25,0 0,0 0,1 0,-1 0,0 0,0 0,0 0,1 0,-1 0,0 0,0 0,0 0,1 0,-1 0,0 0,0 0,0 0,1 0,-1 0,0 0,0 0,0 0,1 0,-1 0,0 0,0 0,0 0,0 0,1 0,-1 0,0 0,0 0,0 0,1 0,-1 0,0 0,0 0,0 0,1 0,-1 0,0 0,0 0,0 0,1 0,-1 0,-25 0,25 0,1 0,-1 0,0 0,0 0,0 0,1 0,-1 0,0 0,0 0,0 0,1 25,24 0,0-1,0 1,0 0,-25 0,0 0,25-1,0 1,0 0,0 0,0 0,0 0,0-1,0 1,0 0,0 0,25 24,0-24,-1 0,-24 0,25 24,25-24,-25 0,-1-25,1 0,25 25,-25-25,-1 0,1 0,0 0,0 0,24 25,-24-1,0-24,0 0,0 0,-1 0,1 0,0 0,0 0,0 0,-1 0,1 0,0 0,0 0,0 0</inkml:trace>
  <inkml:trace contextRef="#ctx0" brushRef="#br0" timeOffset="25847.7605">18107 6921,'25'0,"0"0,25 24,-26 1,1-25,0 0,0 0,0 0,24 25,-24-25,0 0,0 0,-1 0,1 0,0 0,0 0,0 0,0 0,-1 0,1 0,0 0,0 0,0 0,-1 0,1 0,0 0,0 0,0 0,-1 0,1 0,0 0,0 0,0 0,-1 0,26 0,-25 0,0 0,-1 0,1 0,0 0,0 0,0 0,-1 0,1 0,0 0,0 0,0 0,-1 0,1 0,0 0,0 0,0 0,-1 0,1 0,0 0,0 0,0 0,0-25,-1 25,1 0,0-25,0 1,0 24,-1 0,1 0,0-25,0 25,0 0,-1-25,1 0,0 25,0 0,0-25,-25 0,0 1,0-1,0 0,0 0,0 0,0 1,0-1,0 0,0 0,-25-24,0-1,0 25,0 0,1-24,-1 49,-25-25,25 0,1 25,-1 0,0 0,0 0,0 0,1 0,-1 0,0 0,0 0,0 0,0 0,-24 0,24 0,0 0,0 0,1 0,-1 0,0 0,0 0,0 0,1 0,-1 0,0 0,0 0,0 0,1 0,-1 0,0 0,0 0,0 0,1 0,-1 0,0 0,0 0,0 0,1 0,-1 0,0 0,0 0,0 0,1 0,-1 0,0 0,-49-25,24 25,25 0,0 0,0 0,1 0,-1-24,0 24,0 0,0 0,1 0,-1 0,0 0,0 0,0 0,-24 24,24-24,0 0,0 25,1 0,-1 0,0 0,25-1,0 1,0 0,0 0,0 0,0-1,0 1,0 0,0 0,0 0,0-1,0 1,0 0,0 0,0 0,0-1,0 1,25 25,0-25,-1 0</inkml:trace>
  <inkml:trace contextRef="#ctx0" brushRef="#br0" timeOffset="34252.7902">14089 3026,'-25'-25,"0"1,1 24,-1 0,0 0,0 0,0 0,-49-25,24 25,26 0,-1 0,0 0,-25-25,26 0,-1 25,0 0,0 0,0 0,1 0,-1 0,0 0,0 0,0 0,1 0,-1 0,0 0,0 0,0 0,1 0,-1 0,-25 25,25 0,0 0,1-25,-1 0,0 24,0 1,0 0,1 0,-1 0,25-1,0 1,0 0,0 0,0 0,0-1,0 1,0 0,0 0,0 0,0-1,0 1,0 0,0 0,25 24,-25-24,24 0,1 0,0 0,0 24,24-24,-49 0,25 0,25 0,-25 24,49-24,-49 0,25 0,-26-25,1 0,0 0,25 24,-26 1,1-25,0 0,0 0,24 0,-24 0,0 0,0 0,24 0,1 0,-25 0,0 0,-1 0,26 0,0 0,-1 0,1 0,-25 0,24 0,-24 0,0 0,0 0,-1 0,1 0,0 0,0 0,25 0,-26 0,1 0,0 0,0 0,24 0,-24 0,0 0,0 0,0 0,-1 0,1 0,0 0,0 0,0 0,-1 0,1 0,0 0,0 0,24 0,-24 0,0 0,0 0,0 0,-1 0,1 0,0 0,0 0,24-25,-24 1,0 24,0 0,0-25,-1 0,1 0,0 0,0 1,-25-1,25 0,-25 0,0 0,25 0,-25 1,0-1,0 0,0 0,0 0,0 1,0-1,0 0,0 0,0 0,0 1,0-1,0 0,0 0,0 0,0 1,-25-1,0 0,0 0,0 0,0 1,-24-1,24 0,0 25,-24-25,24 25,0 0,0 0,0 0,1 0,-1 0,0 0,0 0,0 0,1 0,-1 0,0 0,0 0,0 0,1 0,-1 0,0 0,0 0,-24 0,-1 0,25 0,0 0,1 0,-1 0,0 0,0 0,0 0,1 0,-1 0,0 0,0 0,0 0,0 0,1 0,-1 0,0 0,0 0,0 0,1 0,-26-25,25 1,0 24,1 0,-1 0,0 0,-25-25,26 25,-1 0,0 0</inkml:trace>
  <inkml:trace contextRef="#ctx0" brushRef="#br0" timeOffset="41808.4096">14684 1712,'-24'-25,"-1"25,0 0,0 0,0 0,1 0,-1 0,-25 0,25 0,-24 0,24 0,0 0,0 0,0 0,1 0,-26 25,25-25,0 0,-24 24,24 1,0 0,-24 0,49 0,-25-1,0 1,25 0,0 0,0 0,0-1,0 1,0 0,0 0,0 0,0-1,25 1,0 0,-25 0,24 24,-24-24,25 25,0-25,0-1,0 1,-1-25,26 25,-25 0,24 0,-24-25,25 24,-25 1,0-25,-1 0,1 0,0 0,0 0,24 25,-24-25,0 0,0 0,0 0,-1 0,1 0,0 0,0 0,0 0,-1 0,1 0,0 0,0 0,0 0,-1 0,1 0,0 0,0 0,0 0,-1 0,1 0,0 0,25 25,-26 0,26-25,0 24,-26-24,1 0,0 0,0 0,0 0,0 0,-1 0,1 0,25 0,-25 0,-1 0,1 0,0 0,0 0,0 0,-1 0,1 0,0 0,0 0,0 0,-1 0,1 0,0 0,0 0,0 0,-1 0,1 0,0 0,0 0,0 0,-1 0,1 0,0 0,0 0,0 0,-1 0,1 0,25 0,-25 0,-1 0,1-24,0 24,25-25,-25-25,-1 25,1-24,-25 24,25-25,0 26,0-1,-25 0,0 0,0 0,0 1,0-1,0 0,0 0,0 0,0 1,0-1,0 0,0 0,0 0,0 1,-25-26,0 25,0 0,-24 1,24 24,0 0,0 0,-25-25,26 0,-1 25,0 0,0 0,0 0,-24-25,24 25,0 0,0 0,1 0,-1 0,0 0,-25-25,26 1,-1 24,0 0,0 0,0 0,1 0,-1 0,-25-25,25 25,1 0,-1 0,0 0,0 0,0 0,1 0,-1 0,0 0,0 0,0 0,1 0,-1 0,0 0,0 0,0 0,0 0,1 0,-1 0,0 0,0 0,0 0,1 0,-1 0,0 0,0 0,0 0,1 0,-1 0,0 0,0 0,0 0,1 0,-1 0,0 0,0 0,0 0,1 0,-1 0,0 0</inkml:trace>
  <inkml:trace contextRef="#ctx0" brushRef="#br0" timeOffset="50810.4559">17909 1712,'-25'0,"0"0,1 0,-1 0,0 0,0 0,0 0,1 0,-1 0,0 0,0 0,0 0,1 0,-1 0,0 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39.7093" units="1/cm"/>
          <inkml:channelProperty channel="Y" name="resolution" value="39.58763" units="1/cm"/>
        </inkml:channelProperties>
      </inkml:inkSource>
      <inkml:timestamp xml:id="ts0" timeString="2023-05-27T17:14:38.981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4713 9947,'-50'-25,"25"0,1 25,-1 0,0 0,-25 0,26 0,-26 0,0 0,1 0,-1 0,25 0,-24 0,-1 0,25 0,1 0,-26 0,25 0,-24 0,24 0,-25 25,25 0,1-25,-26 24,-24 1,49 0,-25 0,-24 0,49 0,0-1,0 1,0 0,1 0,24 0,0-1,-25 26,0-25,25 0,-25 24,25-24,0 0,0 24,0-24,0 0,0 25,0-1,0-24,0 25,0-26,0 26,0-25,0 24,0-24,0 25,0-1,25 51,-25-51,25 51,0-26,-1 0,-24-49,0 25,0-1,0 1,25 24,0-49,0 25,0-1,-1 1,1 0,0 24,0-49,0 24,0 1,-1 0,1-26,-25 1,25 25,0-25,0 0,-1 24,1-24,0 0,0 0,0-1,-1 1,26 0,0 0,-26 0,1-25,25 0,49 24,-49 1,-26-25,76 25,-76-25,51 0,-1 0,-24 0,24 0,-24 0,49 0,-49 0,24 0,25 0,-24 0,-1 0,-24 0,24 0,-24 0,-1 0,1 0,-25 0,24 0,-24 0,25 0,-1-25,-24 25,0 0,25 0,-25 0,24 0,1-25,-25 1,-1 24,1 0,25-25,-25 25,24-25,-24 0,0 0,24-24,-24-1,0 25,0-24,-25 24,0-25,25-24,-25 49,0-49,24-1,1 26,-25 24,25-74,-25 74,0-25,0-24,25-1,0 1,-25 24,0-24,0 0,0 24,0 0,0 1,0-1,0 0,0 26,0-26,0 0,0 1,0-1,0 1,0-1,0 25,0 0,0 1,0-26,0 25,-25-49,0 49,0-25,0-24,1 49,-1 0,0 1,0-1,0 0,-24 0,-1 0,1 1,-26-1,26 0,-1 0,25 0,0 0,1 25,-51-24,25 24,26 0,-26 0,-24-25,24 0,25 25,-24 0,24 0,0 0,-25 0,1 0,-1 0,1 0,24 0,-25 0,1 0,-1 0,0 0,26 0,-26 0,25 0,0 0,1 0,-1 0,0 0,0 0,-25 0,26 0,-1 0,0 0,0 0,0 0,1 0,-1 0,0 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39.7093" units="1/cm"/>
          <inkml:channelProperty channel="Y" name="resolution" value="39.58763" units="1/cm"/>
        </inkml:channelProperties>
      </inkml:inkSource>
      <inkml:timestamp xml:id="ts0" timeString="2023-05-27T17:15:28.036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32593 6226,'-24'0,"-1"0,0 0,0 0,0 0,1 0,-1 0,0 0,0 25,0-25,1 0,-26 0,25 0,-25 0,1 25,24-1,0-24,0 0,1 0,-1 0,-25 25,25-25,-24 0,24 0,0 0,0 0,-24 25,24 0,0-25,-24 0,24 0,0 0,0 25,0-25,1 0,-1 0,0 0,0 0,0 0,1 0,-26 24,25 1,0-25,1 0,-26 25,25-25,0 0,0 0,1 0,-1 0,0 25,0 0,0-25,-24 24,24-24,0 0,0 25,1 0,-1 0,-25 0,25-1,1 1,-1 0,0 0,25 0,0-1,0 1,-25 25,25-25,0 0,0-1,0 1,-25 25,1-1,24-24,0 0,0 0,0 0,0-1,0 1,0 0,0 0,0 0,0-1,0 1,0 0,0 0,0 0,0-1,0 1,0 0,0 0,0 0,0-1,0 1,0 0,0 0,0 0,0-1,0 1,0 0,0 0,0 0,0-1,0 1,24 25,1-25,-25-1,0 1,0 0,25 25,-25-25,25 24,24-24,-24 25,25-26,-25 1,-1 0,1 0,0 0,0-1,24 1,-24 0,0 0,0-25,0 0,-1 25,1-1,0-24,25 25,-25-25,-1 0,1 0,25 25,-25 0,24 0,-24-25,0 0,24 24,-24 1,0-25,0 0,24 25,-24-25,0 0,0 0,0 0,-1 0,1 0,0 0,0 0,0 0,-1 0,1 0,0 0,0 0,0 0,-1 0,1 0,0 0,0 0,0 0,-1 0,1 0,0 0,0 0,0 0,0 0,24 0,-24 0,0 0,0 0,-1 0,1 0,0 0,0 0,0 0,-1 0,1 0,0 0,0 0,0 0,-1 0,1 0,0 0,0 0,0 0,-1 0,1 0,0 0,0 0,0 0,-1-25,1 25,0 0,0-25,0 1,24-1,-24 25,0 0,0-25,-1 0,1 0,0 25,0 0,0-24,-1-1,1 0,0 0,0 0,0 1,24-1,-49 0,25 0,0 0,0-24,-25 24,0 0,25-24,-1 24,-24 0,25-50,-25 51,25-26,0 0,-25 26,0-1,0 0,0 0,0 0,0 1,25-1,-25 0,0 0,0 0,0 1,24-1,1 0,-25 0,0 0,0 1,0-1,0 0,0 0,0 0,0 1,0-1,0 0,0 0,0 0,0 1,0-1,0 0,0 0,0 0,0 1,0-1,0 0,0 0,0 0,-25 1,1-1,24 0,0 0,0 0,0 0,-25 1,25-1,0 0,0 0,-25 0,0 1,25-1,-25 0,25 0,-24-24,-1 24,0 0,0-25,0 26,1-1,-1 25,-25-25,25 0,0 25,1-25,-1 25,0 0,0-24,0-1,1 25,-1 0,0 0,-25-25,26 25,-1 0,0 0,0 0,0 0,1 0,-1 0,0-25,0 0,0 25,1 0,-1 0,0 0,0 0,0 0,1 0,-1 0,0 0,0 0,0 0,1 0,-1 0,0 0,0 0,0 0,1 0,-1 0,-25 25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39.7093" units="1/cm"/>
          <inkml:channelProperty channel="Y" name="resolution" value="39.58763" units="1/cm"/>
        </inkml:channelProperties>
      </inkml:inkSource>
      <inkml:timestamp xml:id="ts0" timeString="2023-05-27T17:34:43.443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21803 1116,'25'0,"25"25,-25-25,-1 0,1 0,0 0,0 0,0 0,-1 0,1 0,0 0,0 0,0 0,-1 0,1 0,0 0,0 0,0 0,-1 0,1 0,0 0,0 0,0 0,24 25,-24-25,0 0,0 0,-1 0,1 0,0 0,0 25,0-25,-1 0,1 0,0 0,0 0,0 24,0-24,-1 0,1 0,0 0,0 0,0 0,-1 0,1 0,0 0,0 0,0 0,-1 0,1 0,0 0,0 0,0 0,-1 0,1 0,0 0,0 0,0 0,-1 0,1 0,0 0,0 0,0 0,-1 0,1 0,0 0,0 0,0 0,-1 0,1 0,0 0,0 0,0 0,-1 0,1 0,0 0,0 0,0 0,-1 0,1 0,0 0,0 0,0 0,0 0,-1 0,1 0,0 0,0 0,0 0,-1 0,1 0,0 0,0 0,0 0,-1 0,1 0,0 0,0 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39.7093" units="1/cm"/>
          <inkml:channelProperty channel="Y" name="resolution" value="39.58763" units="1/cm"/>
        </inkml:channelProperties>
      </inkml:inkSource>
      <inkml:timestamp xml:id="ts0" timeString="2023-05-27T17:34:56.50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21754 4614,'25'0,"-1"0,1 0,0 0,0 24,0-24,-1 0,1 0,0 0,0 0,0 0,-1 0,1 0,0 0,0 0,24 0,-24 0,0 0,0 0,0 0,-1 0,1 0,0 0,0 0,0 0,-1 0,1 0,0 0,0 0,0 0,24 25,-24 0,0-25,0 0,-1 0,1 0,25 25,-25-25,0 0,-1 0,1 0,0 0,0 0,24 25,-24-1,0-24,0 0,0 0,-1 0,1 0,0 0,0 0,0 0,-1 0,1 0,0 0,0 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39.7093" units="1/cm"/>
          <inkml:channelProperty channel="Y" name="resolution" value="39.58763" units="1/cm"/>
        </inkml:channelProperties>
      </inkml:inkSource>
      <inkml:timestamp xml:id="ts0" timeString="2023-05-27T17:34:59.80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21729 7293,'25'0,"0"0,-1 0,1 0,0 0,0 0,0 0,-1 0,1 0,0 0,0 0,0 0,-1 0,1 0,0 0,0 0,0 0,-1-25,1 0,0 25,0 0,0 0,-1 0,1 0,0 0,0 0,0 0,-1 0,1 0,0 0,0 0,0 0,-1 0,1 0,0 0,0 0,0 0,-1 0,1 0,0 0,0 0,0 0,0 0,-1 0,1 0,0 0,0 0,0 0,-1 0,1 0,0 0,0 0,0 0,-1 0,1 0,0 0,0 0,0 0,-1 0,1 0,0 0,0 0,0 0,-1 0,1 0,0 0,0 0,0 0,-1 0,1 0,0 0,0 0,0 0,-1 0,1 0,0 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39.7093" units="1/cm"/>
          <inkml:channelProperty channel="Y" name="resolution" value="39.58763" units="1/cm"/>
        </inkml:channelProperties>
      </inkml:inkSource>
      <inkml:timestamp xml:id="ts0" timeString="2023-05-27T17:35:04.50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21803 9798,'25'-25,"0"25,0 0,0 0,-1 0,1 0,0 0,0 0,0 0,-1 0,1 0,0 0,0 0,0 0,-1 0,1 0,0 0,0 0,0 0,-1 0,1 0,0 0,0 0,0 0,-1 0,1 0,0 0,0 0,0 0,-1 0,1 0,0 0,0 0,0 0,-1 0,1 0,0 0,0 0,0 0,0 0,-1 0,1 0,0 0,0 0,0 0,-1 0,1 0,0 0,0 0,0 0,-1 0,1 0,0 0,0 0,0 0,-1 0,1 0,0 0,0 0,0 0,-1 0,1 0,0 0,0 0,0 0,-1 0,1 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39.7093" units="1/cm"/>
          <inkml:channelProperty channel="Y" name="resolution" value="39.58763" units="1/cm"/>
        </inkml:channelProperties>
      </inkml:inkSource>
      <inkml:timestamp xml:id="ts0" timeString="2023-05-27T17:35:13.26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21803 12427,'25'25,"0"-25,0-25,0 25,-1 0,1 0,0 0,0 0,0 0,-1 0,1 0,25-25,-25 1,-1 24,1 0,0 0,0 0,0 0,-1 0,1 0,0 0,0 0,0 0,-1 0,1 0,0 0,0 0,0 0,-1 0,1 0,0 0,0 0,0 0,-1 0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39.7093" units="1/cm"/>
          <inkml:channelProperty channel="Y" name="resolution" value="39.58763" units="1/cm"/>
        </inkml:channelProperties>
      </inkml:inkSource>
      <inkml:timestamp xml:id="ts0" timeString="2023-05-27T17:35:15.76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22671 12378,'25'0,"0"0,0 0,0 0,0 0,-1 0,1 0,0 0,0 0,0 0,-1 0,1 0,0 0,0 0,0 0,-1 0,1 0,0 0,0 0,0 0,-1 0,1 0,0 0,25 24,-26 1,1-25,0 0,0 0,0 0,24 25,-24-25,0 0,0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39.7093" units="1/cm"/>
          <inkml:channelProperty channel="Y" name="resolution" value="39.58763" units="1/cm"/>
        </inkml:channelProperties>
      </inkml:inkSource>
      <inkml:timestamp xml:id="ts0" timeString="2023-05-25T09:00:23.74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20861 7789,'-25'-25,"50"0,0 25,-1 0,1 0,0-25,0 25,0 0,-1 0,1 0,0 0,0 0,0 0,-1 0,1 0,0 0,0 0,0-25,-1 25,1 0,0 0,0 0,0 0,-1 0,1 0,0 0,25 25,-26-25,1 0,0 0,0 0,0 0,24 25,-24-25,0 0,0 0,0 0,-1 0,1 0,0 0,0 0,0 0,-1 0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39.7093" units="1/cm"/>
          <inkml:channelProperty channel="Y" name="resolution" value="39.58763" units="1/cm"/>
        </inkml:channelProperties>
      </inkml:inkSource>
      <inkml:timestamp xml:id="ts0" timeString="2023-05-27T17:35:19.90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21878 12502,'25'0,"-1"0,1 0,0 0,0 0,0 0,-1 0,1 0,0 0,0 0,0 0,-1 0,1 0,0 0,0 0,0 0,-1 0,1 0,0 0,0 0,0 0,-1 0,1 0,0 0,0 0,0 0,-1 0,1 0,0 0,0 0,0 0,-1 0,1 0,0 0,0 0,25 0,-26 0,1 0,0 0,0 0,0 0,-1 0,1 0,0 0,0 0,0 0,-1 0,1 0,0 0,0 0,0 0,-1 0,1 0,0 0,0 0,0 0,-1 0,1 0,0 0,0 0,0 0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39.7093" units="1/cm"/>
          <inkml:channelProperty channel="Y" name="resolution" value="39.58763" units="1/cm"/>
        </inkml:channelProperties>
      </inkml:inkSource>
      <inkml:timestamp xml:id="ts0" timeString="2023-05-27T17:35:50.14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20191 14213,'25'0,"0"0,-1 0,1 0,0 0,0 0,0 0,-1 0,26 25,-25 0,0-25,24 0,-24 0,0 0,0 0,-1 0,1 0,0 0,0 0,0 0,0 0,-1 0,1 0,0 0,0 0,0 0,-1 0,1 0,0 0,0 0,0 0,-1 0,1 0,0 0,0 0,0 0,-1 0,1 0,0 0,0 0,24 0,1 0,0 0,-1 0,-24 0,25 0,-26 0,1 0,25 0,-25 0,-1 0,1 0,25 0,-25 0,24 0,-24 0,25 0,-25 0,24 0,-24 0,25 0,-26 0,26 0,-25 0,24 0,-24 0,0 0,0 0,0 0,-1 0,1 0,0 0,0 0,0 0,-1 0,1 0,0 0,0 0,24 0,-24 0,0 0,0 0,0 0,-1 0,1 0,0 0,0 0,0 0,0 0,-1 0,1 0,0 0,0 0,0 0,-1 0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39.7093" units="1/cm"/>
          <inkml:channelProperty channel="Y" name="resolution" value="39.58763" units="1/cm"/>
        </inkml:channelProperties>
      </inkml:inkSource>
      <inkml:timestamp xml:id="ts0" timeString="2023-05-27T17:35:53.37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13122 14213,'24'0,"1"0,25 0,0 0,-1 0,1 0,-25 0,-1 0,26 0,-25 0,0 0,-1 0,1 0,0 0,0 0,0 0,-1 0,1 0,0 0,0 0,0 0,-1 0,1 0,0 0,0 0,24 0,-24 0,25 0,-25 0,24 0,-24 0,25 0,-26 0,26 0,-25 0,24 0,-24 0,0 0,0 0,0 0,24 0,-24 0,25 0,-25 0,24 0,-24 0,25 0,-26 0,1 0,0 0,0 0,24 0,1 0,-25 0,0 0,24 0,-24 0,25 0,-26 0,26 0,-25 0,0 0,-1 0,1 0,0 0,0 0,0 0,-1 0,1 0,0 0,0 0,0 0,0 0,-1 0,1 0,0 0,25 0,-26 0,26 0,-25 0,0 0,-1 0,1 0,0 0,0 0,0 0,-1 0,1 0,0 0,0 0,0 0,-1 0,1 0,0 0,0 0,0 0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39.7093" units="1/cm"/>
          <inkml:channelProperty channel="Y" name="resolution" value="39.58763" units="1/cm"/>
        </inkml:channelProperties>
      </inkml:inkSource>
      <inkml:timestamp xml:id="ts0" timeString="2023-05-27T17:35:55.40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17487 15602,'25'0,"0"0,0 0,0 0,24 0,-24 0,25 0,-26 0,1 0,0 0,0 0,0 0,-1 0,1 0,0 0,0 0,0 0,-1 0,1 0,0 0,0 0,0 0,-1 0,1 0,0 0,0 0,0 0,-1 0,1 0,0 0,0 0,0 0,-1 0,1 0,0 0,0 0,0 0,-1 0,1 0,0 0,0 0,0 0,0 0,-1 0,1 0,0 0,0 0,0 0,-1 0,1 0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39.7093" units="1/cm"/>
          <inkml:channelProperty channel="Y" name="resolution" value="39.58763" units="1/cm"/>
        </inkml:channelProperties>
      </inkml:inkSource>
      <inkml:timestamp xml:id="ts0" timeString="2023-05-27T17:35:57.19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17512 16123,'25'0,"0"0,0 0,24 0,-24 0,25 0,-26 0,26 0,0 0,-1 0,1 0,-1 0,1 0,0 0,-26 0,26 0,-25 0,0 0,-1 0,1 0,0 0,0 0,0 0,24 0,-24 0,0 0,0 0,-1 0,1 0,0 0,0 0,0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39.7093" units="1/cm"/>
          <inkml:channelProperty channel="Y" name="resolution" value="39.58763" units="1/cm"/>
        </inkml:channelProperties>
      </inkml:inkSource>
      <inkml:timestamp xml:id="ts0" timeString="2023-05-25T09:00:24.493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21506 7739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39.7093" units="1/cm"/>
          <inkml:channelProperty channel="Y" name="resolution" value="39.58763" units="1/cm"/>
        </inkml:channelProperties>
      </inkml:inkSource>
      <inkml:timestamp xml:id="ts0" timeString="2023-05-25T09:00:29.89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20910 7665,'25'0,"0"0,25 0,-1 0,-24 0,25 0,-26 0,26 0,-25 0,0 0,-1 0,1 0,25 0,-25 0,24 0,-24 0,0 0,0 0,-1 0,1 0,0 0,0 0,0 0,-1 0,1 0,0 0,0 0,0 0,0 0,-1 0,1 0,0 0,0 0,0 0,-1 0,1 0,0 0,0 0,24 24,-24 1,0-25,0 0,0 0,-1 0,1 0,0 0,0 0,0 0,24 25,-24-25,0 0,0 0,-1 0,1 0,0 25,0 0,0-25,-1 0,1 0,0 0,0 0,24 24,-24-24,0 0,0 0,0 0,0 0,-1 0,1 0,0 0,0 0,0 0,-1 0,1 0,0 0,0 0,0 0,-1 0,1 0,0 0,0 0,0 0,-1 0,1 0,0 0,0 0,0 0,-1 0,1 0,0 0,0 0,0 0,-1 0,1 0,0 0,0 0,0 0,-1 0,1 0,0 0,0 0,0 0,-1 0,1 0,0 0,0 0,0 0,-1 0,1 0,0 0,0 0,0 0,0 0,-1 0,1 0,0 0,0 0,0 0,-1 0,1 0,25 25,-1 0,-24-25,0 0,0 0,0 0,24 25,-24-25,0 0,0 0,-1 0,1 0,0 0,25 25,-26-1,1-24,0 0,0 0,24 25,-24-25,0 0,0 0,0 0,-1 0,26 25,-25 0,0-25,0 0,-1 0,1 0,0 0,0 0,0 0,-1 0,26 0,-25 0,0 0,-1 0,1 0,25 0,-25 0,-1 0,1 0,0 0,0 0,0 0,-1 0,1 0,0 0,0 0,0 0,-1 0,1 0,0 0,0 0,0 0,-1 0,1 0,0 0,0 0,0 0,-1 0,1 0,0 0,0 0,0 0,0 0,-1 0,1 0,0 0,0 0,0 0,-1 0,1 0,0 0,0 0,0 0,-1 0,1 0,0 0,0 0,0 0,-1 0,1 0,0 0,0 0,0 0,-1 0,1 0,0 0,0 0,0 0,24 0,-24 0,0 0,0 0,-1 0,26 25,-25-25,0 0,-1 0,1 0,0 0,0 0,0 0,-1 0,1 0,0 0,0 0,0 0,0 0,-1 0,1 0,0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39.7093" units="1/cm"/>
          <inkml:channelProperty channel="Y" name="resolution" value="39.58763" units="1/cm"/>
        </inkml:channelProperties>
      </inkml:inkSource>
      <inkml:timestamp xml:id="ts0" timeString="2023-05-25T09:00:34.07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20935 8161,'25'0,"0"0,0 0,24 0,-24 0,0 0,0 0,-1 0,1 0,0 0,0 0,0 0,-1 0,1 0,0 0,0 0,0 0,-1 0,1 0,0 0,0 0,0 0,-1 0,1 0,0 0,0 0,0 0,-1 0,1 0,0 0,0 0,0 0,24-25,-24 0,0 25,0 0,0 0,-1 0,1 0,0 0,0 0,-50 0,0 0,0 0,1 0,-26 0,25 0,-24 0,24 0,-25 0,25 0,-24 0,24 0,-25 0,25 0,-24 0,24 0,0 0,0 0,1 0,-1 0,0 0,0 0,0 0,1 0,-1 0,0 0,0 0,0 0,1 0,-1 0,0 0,0 0,0 0,1 0,-1-25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39.7093" units="1/cm"/>
          <inkml:channelProperty channel="Y" name="resolution" value="39.58763" units="1/cm"/>
        </inkml:channelProperties>
      </inkml:inkSource>
      <inkml:timestamp xml:id="ts0" timeString="2023-05-25T09:00:38.95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21878 8111,'25'0,"-1"0,1 0,0 0,0 0,0 0,-1 0,1 0,0 0,0 0,24 0,-24 0,0 0,0 0,0 0,-1 0,1 0,0 0,0 0,0 0,-1 0,1 0,0 0,0 0,0 0,-1 0,1 0,0 0,0 0,0 0,-1 0,1 0,0 0,0 0,0 0,0 0,-1 0,1 0,0 0,0 0,0 0,-1 0,1 0,0 0,0 0,24 0,-24 0,0 0,25 25,-26 0,1-25,0 0,0 0,0 0,-1 0,1 0,0 25,0-25,0 0,-1 0,1 0,0 0,0 0,24 24,-24 1,0-25,0 0,0 0,-1 0,1 0,0 0,0 0,0 0,-1 0,1 0,0 0,0 0,0 0,0 0,-1 0,1 0,0 0,0 0,0 0,-1 0,1 0,0 0,0 0,0 0,-1 0,1 0,0 0,0 0,0 0,-1 0,1 0,0 0,0 0,0 0,-1 0,1 0,0 0,0 0,0 0,-1 0,1 0,0 0,0 0,0 0,-1 0,1 0,0 0,0 0,0 0,-1 0,1 0,0 0,0 0,0 0,0 0,-1 0,1 0,0 0,0 0,0 0,-1 0,1 0,0 0,0 0,0 0,-1 0,1 0,0 0,0 0,0 0,-1 0,1 0,0 0,0 0,0 0,-1 0,1 0,0 0,0 0,0 0,-1 0,1 0,0 0,0 0,0 0,-1 0,1 0,0 0,0 0,0 0,-1 0,1 0,0 0,0 0,0 0,0 0,-1 0,1 0,0 0,0 0,0 0,-1 0,1 0,0 0,0 0,0 0,-1 0,1 0,0 0,0 0,0 0,-1 0,1 0,0 0,0 0,0 0,24 25,-24-25,0 0,0 0,-1 0,1 0,0 0,0 0,0 0,-1 0,1 0,0 0,0 0,0 0,-1 0,1 0,0 0,0 0,0 0,-1 0,1 0,0 0,0 0,0 0,0 0,-1 0,1 0,0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39.7093" units="1/cm"/>
          <inkml:channelProperty channel="Y" name="resolution" value="39.58763" units="1/cm"/>
        </inkml:channelProperties>
      </inkml:inkSource>
      <inkml:timestamp xml:id="ts0" timeString="2023-05-25T09:00:44.90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22374 7714,'25'0,"-1"0,1 0,0 0,0 0,0 0,-1 0,1 0,0 0,0 0,0 0,-1 0,1 0,0 0,0 0,0 0,0 0,-1 0,1 0,0 0,0 0,0 0,-1 0,1 0,0 0,0 0,0 0,-1 0,1 0,0 0,0 0,0 0,-1 0,1 0,0 0,0 0,0 0,-1 0,1 0,0 0,0 0,0 0,-1 0,1 0,0 0,0 0,0 0,-1 0,1 0,0 0,0 0,0 0,-1 0,1 0,0 0,0 0,0 0,-1 0,1 0,0 0,0 0,0 0,0 0,24 25,-24-25,0 0,0 0,-1 0,1 0,0 0,0 0,0 25,-1 0,1-25,0 0,0 0,0 0,-1 0,1 0,25 24,-25-24,-1 0,1 0,0 0,0 0,0 0,-1 0,1 0,0 0,0 0,0 0,-1 0,1 0,0 0,0 0,0 0,-1 0,1 0,0 0,0 0,0 0,0 0,-1 0,1 0,0 0,0 0,0 0,-1 0,1 0,0 0,0 0,0 0,-1 0,1 0,0 0,0 0,0 0,-1 0,1 0,0 0,0 0,24 0,-24 0,0 0,0 0,0 0,-1 0,1 0,25 25,-25 0,-1-25,1 0,0 0,25 25,-26-25,1 0,0 0,0 0,0 0,0 0,-1 0,1 0,0 0,0 0,0 0,-1 0,1 0,0 0,0 0,0 0,-1 0,1 0,0 0,0 0,0 0,-1 0,1 0,0 0,0 0,0 0,-1 0,1 0,0 0,0 0,0 0,-1 0,1 0,0 0,0 0,0 0,-1 0,1 0,0 0,0 0,0 0,-1 0,1 0,0 0,0 0,0 0,-1 0,1 0,0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39.7093" units="1/cm"/>
          <inkml:channelProperty channel="Y" name="resolution" value="39.58763" units="1/cm"/>
        </inkml:channelProperties>
      </inkml:inkSource>
      <inkml:timestamp xml:id="ts0" timeString="2023-05-25T09:00:49.13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24755 7789,'25'0,"0"0,-1 0,1 0,0 0,25 24,-25-24,-1 0,1 0,0 0,0 0,0 0,-1 0,1 0,0 0,0 0,0 0,-1 0,1 0,0 0,0 0,0 0,-1 0,1 0,0 0,0 0,0 0,-1 0,1 0,0 0,0 0,0 0,-1 0,1 0,0 0,0 0,0 0,-1 0,1 0,0 0,0 0,0 0,-1 0,1 0,0 0,0 0,0 0,0 0,-1 0,1 0,0 0,0 0,0 0,-1 0,1 0,0 0,0 0,0 0,-1 0,1 0,0 0,0 0,0 0,-1 0,1 0,0 0,0 0,0 0,-1 0,1 0,0 0,0 0,0 0,24 25,-24 0,0-25,0 0,-1 0,1 0,25 25,-25-25,-1 0,1 0,0 0,0 0,0 0,24 25,-24-1,0-24,0 0,0 0,-1 0,1 0,0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8D1F4971-C2E8-4A06-AA71-145818FD2440}" type="datetimeFigureOut">
              <a:rPr lang="ar-SA" smtClean="0"/>
              <a:t>24/11/1444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7A5EB80A-23A1-4209-BD0E-EE6686A589F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994130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5EB80A-23A1-4209-BD0E-EE6686A589FA}" type="slidenum">
              <a:rPr lang="ar-SA" smtClean="0"/>
              <a:t>3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068978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74EE2-400D-433F-953B-E82D4DF01B64}" type="datetimeFigureOut">
              <a:rPr lang="ar-SA" smtClean="0"/>
              <a:t>24/11/1444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78607-C6B3-4CC2-9397-B535D8D41A82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74EE2-400D-433F-953B-E82D4DF01B64}" type="datetimeFigureOut">
              <a:rPr lang="ar-SA" smtClean="0"/>
              <a:t>24/11/1444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78607-C6B3-4CC2-9397-B535D8D41A82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74EE2-400D-433F-953B-E82D4DF01B64}" type="datetimeFigureOut">
              <a:rPr lang="ar-SA" smtClean="0"/>
              <a:t>24/11/1444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78607-C6B3-4CC2-9397-B535D8D41A82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01" y="1449147"/>
            <a:ext cx="10572000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74EE2-400D-433F-953B-E82D4DF01B64}" type="datetimeFigureOut">
              <a:rPr lang="ar-SA" smtClean="0"/>
              <a:t>24/11/1444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78607-C6B3-4CC2-9397-B535D8D41A8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053925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74EE2-400D-433F-953B-E82D4DF01B64}" type="datetimeFigureOut">
              <a:rPr lang="ar-SA" smtClean="0"/>
              <a:t>24/11/1444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78607-C6B3-4CC2-9397-B535D8D41A8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680860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1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2951396"/>
            <a:ext cx="10561418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5281201"/>
            <a:ext cx="10561418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74EE2-400D-433F-953B-E82D4DF01B64}" type="datetimeFigureOut">
              <a:rPr lang="ar-SA" smtClean="0"/>
              <a:t>24/11/1444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78607-C6B3-4CC2-9397-B535D8D41A8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662974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3638763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194583" cy="363876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74EE2-400D-433F-953B-E82D4DF01B64}" type="datetimeFigureOut">
              <a:rPr lang="ar-SA" smtClean="0"/>
              <a:t>24/11/1444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78607-C6B3-4CC2-9397-B535D8D41A8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3318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4728" y="2174875"/>
            <a:ext cx="5189857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4729" y="2751138"/>
            <a:ext cx="5189856" cy="3109913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7415" y="2174875"/>
            <a:ext cx="519458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7415" y="2751138"/>
            <a:ext cx="5194583" cy="3109913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74EE2-400D-433F-953B-E82D4DF01B64}" type="datetimeFigureOut">
              <a:rPr lang="ar-SA" smtClean="0"/>
              <a:t>24/11/1444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78607-C6B3-4CC2-9397-B535D8D41A8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077287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74EE2-400D-433F-953B-E82D4DF01B64}" type="datetimeFigureOut">
              <a:rPr lang="ar-SA" smtClean="0"/>
              <a:t>24/11/1444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78607-C6B3-4CC2-9397-B535D8D41A8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884558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74EE2-400D-433F-953B-E82D4DF01B64}" type="datetimeFigureOut">
              <a:rPr lang="ar-SA" smtClean="0"/>
              <a:t>24/11/1444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78607-C6B3-4CC2-9397-B535D8D41A8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8908449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1073151" y="446087"/>
            <a:ext cx="3547533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446088"/>
            <a:ext cx="6252633" cy="5414963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3151" y="2260738"/>
            <a:ext cx="3547533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74EE2-400D-433F-953B-E82D4DF01B64}" type="datetimeFigureOut">
              <a:rPr lang="ar-SA" smtClean="0"/>
              <a:t>24/11/1444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78607-C6B3-4CC2-9397-B535D8D41A8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93678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74EE2-400D-433F-953B-E82D4DF01B64}" type="datetimeFigureOut">
              <a:rPr lang="ar-SA" smtClean="0"/>
              <a:t>24/11/1444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78607-C6B3-4CC2-9397-B535D8D41A82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728" y="727522"/>
            <a:ext cx="485298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6098117" y="0"/>
            <a:ext cx="6093883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4728" y="2344684"/>
            <a:ext cx="485298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5810" y="6041362"/>
            <a:ext cx="976879" cy="365125"/>
          </a:xfrm>
        </p:spPr>
        <p:txBody>
          <a:bodyPr/>
          <a:lstStyle/>
          <a:p>
            <a:fld id="{90374EE2-400D-433F-953B-E82D4DF01B64}" type="datetimeFigureOut">
              <a:rPr lang="ar-SA" smtClean="0"/>
              <a:t>24/11/1444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0396" y="6041362"/>
            <a:ext cx="3295413" cy="365125"/>
          </a:xfrm>
        </p:spPr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62689" y="5915888"/>
            <a:ext cx="1062155" cy="490599"/>
          </a:xfrm>
        </p:spPr>
        <p:txBody>
          <a:bodyPr/>
          <a:lstStyle/>
          <a:p>
            <a:fld id="{DCE78607-C6B3-4CC2-9397-B535D8D41A8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4134143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800600"/>
            <a:ext cx="10561418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12192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0000" y="5367338"/>
            <a:ext cx="10561418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74EE2-400D-433F-953B-E82D4DF01B64}" type="datetimeFigureOut">
              <a:rPr lang="ar-SA" smtClean="0"/>
              <a:t>24/11/1444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78607-C6B3-4CC2-9397-B535D8D41A8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7525955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631697" y="1081456"/>
            <a:ext cx="6332416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985" y="1238502"/>
            <a:ext cx="589384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190" y="4443680"/>
            <a:ext cx="5891636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7574642" y="1081456"/>
            <a:ext cx="3810001" cy="407546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74EE2-400D-433F-953B-E82D4DF01B64}" type="datetimeFigureOut">
              <a:rPr lang="ar-SA" smtClean="0"/>
              <a:t>24/11/1444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78607-C6B3-4CC2-9397-B535D8D41A8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0646925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1140884" y="2286585"/>
            <a:ext cx="4895115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357089" y="2435957"/>
            <a:ext cx="438252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156000" y="2286000"/>
            <a:ext cx="4880300" cy="229552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74EE2-400D-433F-953B-E82D4DF01B64}" type="datetimeFigureOut">
              <a:rPr lang="ar-SA" smtClean="0"/>
              <a:t>24/11/1444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78607-C6B3-4CC2-9397-B535D8D41A8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1391125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74EE2-400D-433F-953B-E82D4DF01B64}" type="datetimeFigureOut">
              <a:rPr lang="ar-SA" smtClean="0"/>
              <a:t>24/11/1444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78607-C6B3-4CC2-9397-B535D8D41A8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2247637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7669651" y="446089"/>
            <a:ext cx="4522349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83540" y="586171"/>
            <a:ext cx="2494791" cy="513479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001" y="446089"/>
            <a:ext cx="6611540" cy="5414962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74EE2-400D-433F-953B-E82D4DF01B64}" type="datetimeFigureOut">
              <a:rPr lang="ar-SA" smtClean="0"/>
              <a:t>24/11/1444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78607-C6B3-4CC2-9397-B535D8D41A8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28167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74EE2-400D-433F-953B-E82D4DF01B64}" type="datetimeFigureOut">
              <a:rPr lang="ar-SA" smtClean="0"/>
              <a:t>24/11/1444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78607-C6B3-4CC2-9397-B535D8D41A82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74EE2-400D-433F-953B-E82D4DF01B64}" type="datetimeFigureOut">
              <a:rPr lang="ar-SA" smtClean="0"/>
              <a:t>24/11/1444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78607-C6B3-4CC2-9397-B535D8D41A82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74EE2-400D-433F-953B-E82D4DF01B64}" type="datetimeFigureOut">
              <a:rPr lang="ar-SA" smtClean="0"/>
              <a:t>24/11/1444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78607-C6B3-4CC2-9397-B535D8D41A82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74EE2-400D-433F-953B-E82D4DF01B64}" type="datetimeFigureOut">
              <a:rPr lang="ar-SA" smtClean="0"/>
              <a:t>24/11/1444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78607-C6B3-4CC2-9397-B535D8D41A82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74EE2-400D-433F-953B-E82D4DF01B64}" type="datetimeFigureOut">
              <a:rPr lang="ar-SA" smtClean="0"/>
              <a:t>24/11/1444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78607-C6B3-4CC2-9397-B535D8D41A82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74EE2-400D-433F-953B-E82D4DF01B64}" type="datetimeFigureOut">
              <a:rPr lang="ar-SA" smtClean="0"/>
              <a:t>24/11/1444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78607-C6B3-4CC2-9397-B535D8D41A82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74EE2-400D-433F-953B-E82D4DF01B64}" type="datetimeFigureOut">
              <a:rPr lang="ar-SA" smtClean="0"/>
              <a:t>24/11/1444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78607-C6B3-4CC2-9397-B535D8D41A82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374EE2-400D-433F-953B-E82D4DF01B64}" type="datetimeFigureOut">
              <a:rPr lang="ar-SA" smtClean="0"/>
              <a:t>24/11/1444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E78607-C6B3-4CC2-9397-B535D8D41A82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ar-S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90374EE2-400D-433F-953B-E82D4DF01B64}" type="datetimeFigureOut">
              <a:rPr lang="ar-SA" smtClean="0"/>
              <a:t>24/11/1444</a:t>
            </a:fld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DCE78607-C6B3-4CC2-9397-B535D8D41A8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2496220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emf"/><Relationship Id="rId13" Type="http://schemas.openxmlformats.org/officeDocument/2006/relationships/customXml" Target="../ink/ink6.xml"/><Relationship Id="rId18" Type="http://schemas.openxmlformats.org/officeDocument/2006/relationships/image" Target="../media/image37.emf"/><Relationship Id="rId26" Type="http://schemas.openxmlformats.org/officeDocument/2006/relationships/image" Target="../media/image41.emf"/><Relationship Id="rId3" Type="http://schemas.openxmlformats.org/officeDocument/2006/relationships/customXml" Target="../ink/ink1.xml"/><Relationship Id="rId21" Type="http://schemas.openxmlformats.org/officeDocument/2006/relationships/customXml" Target="../ink/ink10.xml"/><Relationship Id="rId7" Type="http://schemas.openxmlformats.org/officeDocument/2006/relationships/customXml" Target="../ink/ink3.xml"/><Relationship Id="rId12" Type="http://schemas.openxmlformats.org/officeDocument/2006/relationships/image" Target="../media/image34.emf"/><Relationship Id="rId17" Type="http://schemas.openxmlformats.org/officeDocument/2006/relationships/customXml" Target="../ink/ink8.xml"/><Relationship Id="rId25" Type="http://schemas.openxmlformats.org/officeDocument/2006/relationships/customXml" Target="../ink/ink12.xml"/><Relationship Id="rId2" Type="http://schemas.openxmlformats.org/officeDocument/2006/relationships/image" Target="../media/image29.png"/><Relationship Id="rId16" Type="http://schemas.openxmlformats.org/officeDocument/2006/relationships/image" Target="../media/image36.emf"/><Relationship Id="rId20" Type="http://schemas.openxmlformats.org/officeDocument/2006/relationships/image" Target="../media/image38.emf"/><Relationship Id="rId29" Type="http://schemas.openxmlformats.org/officeDocument/2006/relationships/customXml" Target="../ink/ink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emf"/><Relationship Id="rId11" Type="http://schemas.openxmlformats.org/officeDocument/2006/relationships/customXml" Target="../ink/ink5.xml"/><Relationship Id="rId24" Type="http://schemas.openxmlformats.org/officeDocument/2006/relationships/image" Target="../media/image40.emf"/><Relationship Id="rId5" Type="http://schemas.openxmlformats.org/officeDocument/2006/relationships/customXml" Target="../ink/ink2.xml"/><Relationship Id="rId15" Type="http://schemas.openxmlformats.org/officeDocument/2006/relationships/customXml" Target="../ink/ink7.xml"/><Relationship Id="rId23" Type="http://schemas.openxmlformats.org/officeDocument/2006/relationships/customXml" Target="../ink/ink11.xml"/><Relationship Id="rId28" Type="http://schemas.openxmlformats.org/officeDocument/2006/relationships/image" Target="../media/image42.emf"/><Relationship Id="rId10" Type="http://schemas.openxmlformats.org/officeDocument/2006/relationships/image" Target="../media/image33.emf"/><Relationship Id="rId19" Type="http://schemas.openxmlformats.org/officeDocument/2006/relationships/customXml" Target="../ink/ink9.xml"/><Relationship Id="rId4" Type="http://schemas.openxmlformats.org/officeDocument/2006/relationships/image" Target="../media/image30.emf"/><Relationship Id="rId9" Type="http://schemas.openxmlformats.org/officeDocument/2006/relationships/customXml" Target="../ink/ink4.xml"/><Relationship Id="rId14" Type="http://schemas.openxmlformats.org/officeDocument/2006/relationships/image" Target="../media/image35.emf"/><Relationship Id="rId22" Type="http://schemas.openxmlformats.org/officeDocument/2006/relationships/image" Target="../media/image39.emf"/><Relationship Id="rId27" Type="http://schemas.openxmlformats.org/officeDocument/2006/relationships/customXml" Target="../ink/ink13.xml"/><Relationship Id="rId30" Type="http://schemas.openxmlformats.org/officeDocument/2006/relationships/image" Target="../media/image43.emf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customXml" Target="../ink/ink15.xml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5.emf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emf"/><Relationship Id="rId3" Type="http://schemas.openxmlformats.org/officeDocument/2006/relationships/customXml" Target="../ink/ink16.xml"/><Relationship Id="rId7" Type="http://schemas.openxmlformats.org/officeDocument/2006/relationships/customXml" Target="../ink/ink18.xml"/><Relationship Id="rId12" Type="http://schemas.openxmlformats.org/officeDocument/2006/relationships/image" Target="../media/image51.emf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8.emf"/><Relationship Id="rId11" Type="http://schemas.openxmlformats.org/officeDocument/2006/relationships/customXml" Target="../ink/ink20.xml"/><Relationship Id="rId5" Type="http://schemas.openxmlformats.org/officeDocument/2006/relationships/customXml" Target="../ink/ink17.xml"/><Relationship Id="rId10" Type="http://schemas.openxmlformats.org/officeDocument/2006/relationships/image" Target="../media/image50.emf"/><Relationship Id="rId4" Type="http://schemas.openxmlformats.org/officeDocument/2006/relationships/image" Target="../media/image47.emf"/><Relationship Id="rId9" Type="http://schemas.openxmlformats.org/officeDocument/2006/relationships/customXml" Target="../ink/ink19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customXml" Target="../ink/ink21.xml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emf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customXml" Target="../ink/ink22.xml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emf"/><Relationship Id="rId5" Type="http://schemas.openxmlformats.org/officeDocument/2006/relationships/customXml" Target="../ink/ink23.xml"/><Relationship Id="rId4" Type="http://schemas.openxmlformats.org/officeDocument/2006/relationships/image" Target="../media/image61.emf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emf"/><Relationship Id="rId13" Type="http://schemas.openxmlformats.org/officeDocument/2006/relationships/customXml" Target="../ink/ink29.xml"/><Relationship Id="rId18" Type="http://schemas.openxmlformats.org/officeDocument/2006/relationships/image" Target="../media/image71.emf"/><Relationship Id="rId3" Type="http://schemas.openxmlformats.org/officeDocument/2006/relationships/customXml" Target="../ink/ink24.xml"/><Relationship Id="rId21" Type="http://schemas.openxmlformats.org/officeDocument/2006/relationships/customXml" Target="../ink/ink33.xml"/><Relationship Id="rId7" Type="http://schemas.openxmlformats.org/officeDocument/2006/relationships/customXml" Target="../ink/ink26.xml"/><Relationship Id="rId12" Type="http://schemas.openxmlformats.org/officeDocument/2006/relationships/image" Target="../media/image68.emf"/><Relationship Id="rId17" Type="http://schemas.openxmlformats.org/officeDocument/2006/relationships/customXml" Target="../ink/ink31.xml"/><Relationship Id="rId2" Type="http://schemas.openxmlformats.org/officeDocument/2006/relationships/image" Target="../media/image43.jpeg"/><Relationship Id="rId16" Type="http://schemas.openxmlformats.org/officeDocument/2006/relationships/image" Target="../media/image70.emf"/><Relationship Id="rId20" Type="http://schemas.openxmlformats.org/officeDocument/2006/relationships/image" Target="../media/image72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emf"/><Relationship Id="rId11" Type="http://schemas.openxmlformats.org/officeDocument/2006/relationships/customXml" Target="../ink/ink28.xml"/><Relationship Id="rId24" Type="http://schemas.openxmlformats.org/officeDocument/2006/relationships/image" Target="../media/image74.emf"/><Relationship Id="rId5" Type="http://schemas.openxmlformats.org/officeDocument/2006/relationships/customXml" Target="../ink/ink25.xml"/><Relationship Id="rId15" Type="http://schemas.openxmlformats.org/officeDocument/2006/relationships/customXml" Target="../ink/ink30.xml"/><Relationship Id="rId23" Type="http://schemas.openxmlformats.org/officeDocument/2006/relationships/customXml" Target="../ink/ink34.xml"/><Relationship Id="rId10" Type="http://schemas.openxmlformats.org/officeDocument/2006/relationships/image" Target="../media/image67.emf"/><Relationship Id="rId19" Type="http://schemas.openxmlformats.org/officeDocument/2006/relationships/customXml" Target="../ink/ink32.xml"/><Relationship Id="rId4" Type="http://schemas.openxmlformats.org/officeDocument/2006/relationships/image" Target="../media/image64.emf"/><Relationship Id="rId9" Type="http://schemas.openxmlformats.org/officeDocument/2006/relationships/customXml" Target="../ink/ink27.xml"/><Relationship Id="rId14" Type="http://schemas.openxmlformats.org/officeDocument/2006/relationships/image" Target="../media/image69.emf"/><Relationship Id="rId22" Type="http://schemas.openxmlformats.org/officeDocument/2006/relationships/image" Target="../media/image73.emf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4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4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4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5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4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g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914400" y="836712"/>
            <a:ext cx="10582200" cy="2736304"/>
          </a:xfrm>
        </p:spPr>
        <p:txBody>
          <a:bodyPr>
            <a:normAutofit/>
          </a:bodyPr>
          <a:lstStyle/>
          <a:p>
            <a:pPr algn="ctr"/>
            <a:r>
              <a:rPr lang="en-US" sz="5400" b="1" dirty="0" smtClean="0">
                <a:solidFill>
                  <a:srgbClr val="2121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anose="02040603050505030304" pitchFamily="18" charset="0"/>
              </a:rPr>
              <a:t>Vascular System</a:t>
            </a:r>
            <a:br>
              <a:rPr lang="en-US" sz="5400" b="1" dirty="0" smtClean="0">
                <a:solidFill>
                  <a:srgbClr val="2121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anose="02040603050505030304" pitchFamily="18" charset="0"/>
              </a:rPr>
            </a:br>
            <a:r>
              <a:rPr lang="en-US" sz="5400" b="1" dirty="0" smtClean="0">
                <a:solidFill>
                  <a:srgbClr val="2121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anose="02040603050505030304" pitchFamily="18" charset="0"/>
              </a:rPr>
              <a:t> </a:t>
            </a:r>
            <a:r>
              <a:rPr lang="en-US" sz="3600" b="1" dirty="0" smtClean="0">
                <a:solidFill>
                  <a:srgbClr val="2121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ll MT" panose="02020503060305020303" pitchFamily="18" charset="0"/>
              </a:rPr>
              <a:t>Anatomy Lab</a:t>
            </a:r>
            <a:endParaRPr lang="ar-SA" sz="3600" b="1" dirty="0">
              <a:solidFill>
                <a:srgbClr val="21212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ll MT" panose="02020503060305020303" pitchFamily="18" charset="0"/>
            </a:endParaRP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2063552" y="4509120"/>
            <a:ext cx="8534400" cy="1752600"/>
          </a:xfrm>
        </p:spPr>
        <p:txBody>
          <a:bodyPr>
            <a:noAutofit/>
          </a:bodyPr>
          <a:lstStyle/>
          <a:p>
            <a:pPr algn="ctr"/>
            <a:endParaRPr lang="ar-SA" sz="2400" dirty="0"/>
          </a:p>
          <a:p>
            <a:pPr algn="ctr"/>
            <a:endParaRPr lang="ar-SA" sz="2400" dirty="0"/>
          </a:p>
          <a:p>
            <a:pPr algn="ctr"/>
            <a:r>
              <a:rPr lang="en-US" sz="2400" b="1" dirty="0">
                <a:solidFill>
                  <a:srgbClr val="18C6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ll MT" panose="02020503060305020303" pitchFamily="18" charset="0"/>
                <a:ea typeface="Tahoma" panose="020B0604030504040204" pitchFamily="34" charset="0"/>
                <a:cs typeface="Tahoma" panose="020B0604030504040204" pitchFamily="34" charset="0"/>
              </a:rPr>
              <a:t>Dr. </a:t>
            </a:r>
            <a:r>
              <a:rPr lang="en-US" sz="2400" b="1" dirty="0" err="1">
                <a:solidFill>
                  <a:srgbClr val="18C6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ll MT" panose="02020503060305020303" pitchFamily="18" charset="0"/>
                <a:ea typeface="Tahoma" panose="020B0604030504040204" pitchFamily="34" charset="0"/>
                <a:cs typeface="Tahoma" panose="020B0604030504040204" pitchFamily="34" charset="0"/>
              </a:rPr>
              <a:t>Essa</a:t>
            </a:r>
            <a:r>
              <a:rPr lang="en-US" sz="2400" b="1" dirty="0">
                <a:solidFill>
                  <a:srgbClr val="18C6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ll MT" panose="02020503060305020303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smtClean="0">
                <a:solidFill>
                  <a:srgbClr val="18C6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ll MT" panose="02020503060305020303" pitchFamily="18" charset="0"/>
                <a:ea typeface="Tahoma" panose="020B0604030504040204" pitchFamily="34" charset="0"/>
                <a:cs typeface="Tahoma" panose="020B0604030504040204" pitchFamily="34" charset="0"/>
              </a:rPr>
              <a:t>Al-</a:t>
            </a:r>
            <a:r>
              <a:rPr lang="en-US" sz="2400" b="1" dirty="0" err="1" smtClean="0">
                <a:solidFill>
                  <a:srgbClr val="18C6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ll MT" panose="02020503060305020303" pitchFamily="18" charset="0"/>
                <a:ea typeface="Tahoma" panose="020B0604030504040204" pitchFamily="34" charset="0"/>
                <a:cs typeface="Tahoma" panose="020B0604030504040204" pitchFamily="34" charset="0"/>
              </a:rPr>
              <a:t>lahham</a:t>
            </a:r>
            <a:endParaRPr lang="en-US" sz="2400" b="1" dirty="0">
              <a:solidFill>
                <a:srgbClr val="18C6B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ll MT" panose="020205030603050203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en-US" sz="2400" b="1" dirty="0">
                <a:solidFill>
                  <a:srgbClr val="18C6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ll MT" panose="02020503060305020303" pitchFamily="18" charset="0"/>
                <a:ea typeface="Tahoma" panose="020B0604030504040204" pitchFamily="34" charset="0"/>
                <a:cs typeface="Tahoma" panose="020B0604030504040204" pitchFamily="34" charset="0"/>
              </a:rPr>
              <a:t>M.D , T.A</a:t>
            </a:r>
            <a:r>
              <a:rPr lang="en-US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ll MT" panose="02020503060305020303" pitchFamily="18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en-US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ll MT" panose="02020503060305020303" pitchFamily="18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ar-SA" sz="2400" dirty="0">
              <a:solidFill>
                <a:srgbClr val="C00000"/>
              </a:solidFill>
              <a:latin typeface="Bell MT" panose="02020503060305020303" pitchFamily="18" charset="0"/>
            </a:endParaRPr>
          </a:p>
          <a:p>
            <a:pPr algn="ctr"/>
            <a:endParaRPr lang="ar-SA" sz="2400" dirty="0"/>
          </a:p>
          <a:p>
            <a:pPr algn="ctr"/>
            <a:endParaRPr lang="ar-SA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Arch of Aorta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/>
            <a:r>
              <a:rPr lang="en-US" dirty="0"/>
              <a:t>The arch of the aorta is a continuation of the </a:t>
            </a:r>
            <a:r>
              <a:rPr lang="en-US" dirty="0" smtClean="0"/>
              <a:t>ascending aorta. Starts at the level of sternal angle behind </a:t>
            </a:r>
            <a:r>
              <a:rPr lang="en-US" dirty="0"/>
              <a:t>the </a:t>
            </a:r>
            <a:r>
              <a:rPr lang="en-US" dirty="0">
                <a:solidFill>
                  <a:srgbClr val="FF0000"/>
                </a:solidFill>
              </a:rPr>
              <a:t>manubrium</a:t>
            </a:r>
            <a:r>
              <a:rPr lang="en-US" dirty="0"/>
              <a:t> </a:t>
            </a:r>
            <a:r>
              <a:rPr lang="en-US" dirty="0" err="1" smtClean="0">
                <a:solidFill>
                  <a:srgbClr val="FF0000"/>
                </a:solidFill>
              </a:rPr>
              <a:t>sterni</a:t>
            </a:r>
            <a:r>
              <a:rPr lang="en-US" dirty="0" smtClean="0"/>
              <a:t> and </a:t>
            </a:r>
            <a:r>
              <a:rPr lang="en-US" dirty="0"/>
              <a:t>arches upward, backward, and to the left in </a:t>
            </a:r>
            <a:r>
              <a:rPr lang="en-US" dirty="0" smtClean="0"/>
              <a:t>front of </a:t>
            </a:r>
            <a:r>
              <a:rPr lang="en-US" dirty="0"/>
              <a:t>the trachea (its main direction is </a:t>
            </a:r>
            <a:r>
              <a:rPr lang="en-US" dirty="0">
                <a:solidFill>
                  <a:srgbClr val="FF0000"/>
                </a:solidFill>
              </a:rPr>
              <a:t>backward</a:t>
            </a:r>
            <a:r>
              <a:rPr lang="en-US" dirty="0" smtClean="0"/>
              <a:t>).</a:t>
            </a:r>
          </a:p>
          <a:p>
            <a:pPr algn="l" rtl="0"/>
            <a:r>
              <a:rPr lang="en-US" dirty="0" smtClean="0"/>
              <a:t> </a:t>
            </a:r>
            <a:r>
              <a:rPr lang="en-US" dirty="0"/>
              <a:t>It </a:t>
            </a:r>
            <a:r>
              <a:rPr lang="en-US" dirty="0" smtClean="0"/>
              <a:t>then passes </a:t>
            </a:r>
            <a:r>
              <a:rPr lang="en-US" dirty="0"/>
              <a:t>downward to the left of the trachea and, at </a:t>
            </a:r>
            <a:r>
              <a:rPr lang="en-US" dirty="0" smtClean="0"/>
              <a:t>the level </a:t>
            </a:r>
            <a:r>
              <a:rPr lang="en-US" dirty="0"/>
              <a:t>of the </a:t>
            </a:r>
            <a:r>
              <a:rPr lang="en-US" dirty="0" err="1"/>
              <a:t>sternal</a:t>
            </a:r>
            <a:r>
              <a:rPr lang="en-US" dirty="0"/>
              <a:t> angle, becomes </a:t>
            </a:r>
            <a:r>
              <a:rPr lang="en-US" dirty="0" smtClean="0"/>
              <a:t>the descending aorta, which lies in posterior </a:t>
            </a:r>
            <a:r>
              <a:rPr lang="en-US" dirty="0" err="1" smtClean="0"/>
              <a:t>mediastinum</a:t>
            </a:r>
            <a:r>
              <a:rPr lang="en-US" dirty="0" smtClean="0"/>
              <a:t>.</a:t>
            </a: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28248" y="292894"/>
            <a:ext cx="2970648" cy="642989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3472" y="78839"/>
            <a:ext cx="580167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7178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6394722"/>
          </a:xfrm>
        </p:spPr>
        <p:txBody>
          <a:bodyPr>
            <a:normAutofit/>
          </a:bodyPr>
          <a:lstStyle/>
          <a:p>
            <a:r>
              <a:rPr lang="en-US" sz="8000" b="1" dirty="0">
                <a:solidFill>
                  <a:srgbClr val="92D050"/>
                </a:solidFill>
              </a:rPr>
              <a:t>Thank you</a:t>
            </a:r>
            <a:br>
              <a:rPr lang="en-US" sz="8000" b="1" dirty="0">
                <a:solidFill>
                  <a:srgbClr val="92D050"/>
                </a:solidFill>
              </a:rPr>
            </a:br>
            <a:endParaRPr lang="en-US" sz="8000" b="1" dirty="0">
              <a:solidFill>
                <a:srgbClr val="92D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type="body" idx="4294967295"/>
          </p:nvPr>
        </p:nvSpPr>
        <p:spPr>
          <a:xfrm>
            <a:off x="10488488" y="1700808"/>
            <a:ext cx="1703512" cy="288032"/>
          </a:xfrm>
        </p:spPr>
        <p:txBody>
          <a:bodyPr>
            <a:normAutofit fontScale="47500" lnSpcReduction="20000"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5354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5262" y="7500"/>
            <a:ext cx="5897570" cy="6839090"/>
          </a:xfrm>
        </p:spPr>
      </p:pic>
      <p:pic>
        <p:nvPicPr>
          <p:cNvPr id="7" name="Content Placeholder 6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98587"/>
            <a:ext cx="4917422" cy="64569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Arch of Aorta - Branches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 algn="l" rtl="0">
              <a:buAutoNum type="arabicPeriod"/>
            </a:pPr>
            <a:r>
              <a:rPr lang="en-US" b="1" dirty="0" smtClean="0">
                <a:solidFill>
                  <a:srgbClr val="FF0000"/>
                </a:solidFill>
              </a:rPr>
              <a:t>The </a:t>
            </a:r>
            <a:r>
              <a:rPr lang="en-US" b="1" dirty="0" err="1">
                <a:solidFill>
                  <a:srgbClr val="FF0000"/>
                </a:solidFill>
              </a:rPr>
              <a:t>brachiocephalic</a:t>
            </a:r>
            <a:r>
              <a:rPr lang="en-US" b="1" dirty="0">
                <a:solidFill>
                  <a:srgbClr val="FF0000"/>
                </a:solidFill>
              </a:rPr>
              <a:t> artery </a:t>
            </a:r>
            <a:r>
              <a:rPr lang="en-US" b="1" dirty="0" smtClean="0">
                <a:solidFill>
                  <a:srgbClr val="FF0000"/>
                </a:solidFill>
              </a:rPr>
              <a:t> (</a:t>
            </a:r>
            <a:r>
              <a:rPr lang="en-US" b="1" dirty="0" err="1" smtClean="0">
                <a:solidFill>
                  <a:srgbClr val="FF0000"/>
                </a:solidFill>
              </a:rPr>
              <a:t>innominate</a:t>
            </a:r>
            <a:r>
              <a:rPr lang="en-US" b="1" dirty="0" smtClean="0">
                <a:solidFill>
                  <a:srgbClr val="FF0000"/>
                </a:solidFill>
              </a:rPr>
              <a:t> artery).</a:t>
            </a:r>
            <a:r>
              <a:rPr lang="en-US" dirty="0" smtClean="0"/>
              <a:t> It </a:t>
            </a:r>
            <a:r>
              <a:rPr lang="en-US" dirty="0"/>
              <a:t>passes </a:t>
            </a:r>
            <a:r>
              <a:rPr lang="en-US" dirty="0" smtClean="0"/>
              <a:t>upward and </a:t>
            </a:r>
            <a:r>
              <a:rPr lang="en-US" dirty="0"/>
              <a:t>to the right of the trachea and divides into the </a:t>
            </a:r>
            <a:r>
              <a:rPr lang="en-US" dirty="0" smtClean="0">
                <a:solidFill>
                  <a:srgbClr val="FF0000"/>
                </a:solidFill>
              </a:rPr>
              <a:t>right </a:t>
            </a:r>
            <a:r>
              <a:rPr lang="en-US" dirty="0" err="1" smtClean="0">
                <a:solidFill>
                  <a:srgbClr val="FF0000"/>
                </a:solidFill>
              </a:rPr>
              <a:t>subclavian</a:t>
            </a:r>
            <a:r>
              <a:rPr lang="en-US" dirty="0" smtClean="0">
                <a:solidFill>
                  <a:srgbClr val="FF0000"/>
                </a:solidFill>
              </a:rPr>
              <a:t> artery </a:t>
            </a:r>
            <a:r>
              <a:rPr lang="en-US" dirty="0">
                <a:solidFill>
                  <a:srgbClr val="FF0000"/>
                </a:solidFill>
              </a:rPr>
              <a:t>and right common </a:t>
            </a:r>
            <a:r>
              <a:rPr lang="en-US" dirty="0" smtClean="0">
                <a:solidFill>
                  <a:srgbClr val="FF0000"/>
                </a:solidFill>
              </a:rPr>
              <a:t>carotid artery.</a:t>
            </a:r>
          </a:p>
          <a:p>
            <a:pPr marL="0" indent="0" algn="l" rtl="0">
              <a:buNone/>
            </a:pPr>
            <a:r>
              <a:rPr lang="en-US" dirty="0" smtClean="0"/>
              <a:t>2</a:t>
            </a:r>
            <a:r>
              <a:rPr lang="en-US" b="1" dirty="0" smtClean="0">
                <a:solidFill>
                  <a:srgbClr val="FF0000"/>
                </a:solidFill>
              </a:rPr>
              <a:t>. The </a:t>
            </a:r>
            <a:r>
              <a:rPr lang="en-US" b="1" dirty="0">
                <a:solidFill>
                  <a:srgbClr val="FF0000"/>
                </a:solidFill>
              </a:rPr>
              <a:t>left common carotid </a:t>
            </a:r>
            <a:r>
              <a:rPr lang="en-US" b="1" dirty="0" smtClean="0">
                <a:solidFill>
                  <a:srgbClr val="FF0000"/>
                </a:solidFill>
              </a:rPr>
              <a:t>artery:</a:t>
            </a:r>
            <a:r>
              <a:rPr lang="en-US" b="1" dirty="0" smtClean="0"/>
              <a:t> </a:t>
            </a:r>
            <a:r>
              <a:rPr lang="en-US" dirty="0"/>
              <a:t>It runs upward and </a:t>
            </a:r>
            <a:r>
              <a:rPr lang="en-US" dirty="0" smtClean="0"/>
              <a:t>to the </a:t>
            </a:r>
            <a:r>
              <a:rPr lang="en-US" dirty="0"/>
              <a:t>left of the </a:t>
            </a:r>
            <a:r>
              <a:rPr lang="en-US" dirty="0" smtClean="0"/>
              <a:t>trachea</a:t>
            </a:r>
            <a:r>
              <a:rPr lang="en-US" b="1" dirty="0" smtClean="0"/>
              <a:t>.</a:t>
            </a:r>
          </a:p>
          <a:p>
            <a:pPr marL="0" indent="0" algn="l" rtl="0">
              <a:buNone/>
            </a:pPr>
            <a:r>
              <a:rPr lang="en-US" dirty="0" smtClean="0"/>
              <a:t>3. </a:t>
            </a:r>
            <a:r>
              <a:rPr lang="en-US" b="1" dirty="0" smtClean="0">
                <a:solidFill>
                  <a:srgbClr val="FF0000"/>
                </a:solidFill>
              </a:rPr>
              <a:t>The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b="1" dirty="0">
                <a:solidFill>
                  <a:srgbClr val="FF0000"/>
                </a:solidFill>
              </a:rPr>
              <a:t>left </a:t>
            </a:r>
            <a:r>
              <a:rPr lang="en-US" b="1" dirty="0" err="1">
                <a:solidFill>
                  <a:srgbClr val="FF0000"/>
                </a:solidFill>
              </a:rPr>
              <a:t>subclavian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smtClean="0">
                <a:solidFill>
                  <a:srgbClr val="FF0000"/>
                </a:solidFill>
              </a:rPr>
              <a:t>artery</a:t>
            </a:r>
            <a:r>
              <a:rPr lang="en-US" b="1" dirty="0" smtClean="0"/>
              <a:t>: </a:t>
            </a:r>
            <a:r>
              <a:rPr lang="en-US" dirty="0"/>
              <a:t>arises from the aortic </a:t>
            </a:r>
            <a:r>
              <a:rPr lang="en-US" dirty="0" smtClean="0"/>
              <a:t>arch behind </a:t>
            </a:r>
            <a:r>
              <a:rPr lang="en-US" dirty="0"/>
              <a:t>the left common carotid </a:t>
            </a:r>
            <a:r>
              <a:rPr lang="en-US" dirty="0" smtClean="0"/>
              <a:t>artery.</a:t>
            </a:r>
          </a:p>
          <a:p>
            <a:pPr algn="l" rtl="0"/>
            <a:r>
              <a:rPr lang="en-US" dirty="0" smtClean="0"/>
              <a:t>They all branch from the convex area of arch of aorta.</a:t>
            </a: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Arch of Aorta</a:t>
            </a:r>
            <a:endParaRPr lang="ar-SA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33899" t="35634" r="34793" b="11863"/>
          <a:stretch>
            <a:fillRect/>
          </a:stretch>
        </p:blipFill>
        <p:spPr bwMode="auto">
          <a:xfrm>
            <a:off x="3791744" y="1412777"/>
            <a:ext cx="5112568" cy="48204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>
                <a:solidFill>
                  <a:srgbClr val="FF0000"/>
                </a:solidFill>
              </a:rPr>
              <a:t>Common Carotid Arteries (CCA)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11175032" cy="4997151"/>
          </a:xfrm>
        </p:spPr>
        <p:txBody>
          <a:bodyPr/>
          <a:lstStyle/>
          <a:p>
            <a:pPr algn="l" rtl="0"/>
            <a:r>
              <a:rPr lang="en-US" altLang="en-US" dirty="0"/>
              <a:t>The </a:t>
            </a:r>
            <a:r>
              <a:rPr lang="en-US" altLang="en-US" b="1" u="sng" dirty="0">
                <a:solidFill>
                  <a:srgbClr val="FF0000"/>
                </a:solidFill>
              </a:rPr>
              <a:t>right CCA</a:t>
            </a:r>
            <a:r>
              <a:rPr lang="en-US" altLang="en-US" dirty="0">
                <a:solidFill>
                  <a:srgbClr val="FF0000"/>
                </a:solidFill>
              </a:rPr>
              <a:t> </a:t>
            </a:r>
            <a:r>
              <a:rPr lang="en-US" altLang="en-US" dirty="0"/>
              <a:t>arises from the brachiocephalic </a:t>
            </a:r>
            <a:r>
              <a:rPr lang="en-US" altLang="en-US" dirty="0" smtClean="0"/>
              <a:t>artery </a:t>
            </a:r>
            <a:r>
              <a:rPr lang="en-US" dirty="0" smtClean="0"/>
              <a:t>at </a:t>
            </a:r>
            <a:r>
              <a:rPr lang="en-US" dirty="0"/>
              <a:t>the level of the </a:t>
            </a:r>
            <a:r>
              <a:rPr lang="en-US" u="sng" dirty="0"/>
              <a:t>right </a:t>
            </a:r>
            <a:r>
              <a:rPr lang="en-US" u="sng" dirty="0" err="1"/>
              <a:t>sternoclavicular</a:t>
            </a:r>
            <a:r>
              <a:rPr lang="en-US" u="sng" dirty="0"/>
              <a:t> joint</a:t>
            </a:r>
            <a:r>
              <a:rPr lang="en-US" dirty="0"/>
              <a:t>.</a:t>
            </a:r>
            <a:r>
              <a:rPr lang="en-US" altLang="en-US" dirty="0" smtClean="0"/>
              <a:t> .</a:t>
            </a:r>
          </a:p>
          <a:p>
            <a:pPr algn="l" rtl="0"/>
            <a:r>
              <a:rPr lang="en-US" altLang="en-US" dirty="0" smtClean="0"/>
              <a:t>The </a:t>
            </a:r>
            <a:r>
              <a:rPr lang="en-US" altLang="en-US" b="1" u="sng" dirty="0">
                <a:solidFill>
                  <a:srgbClr val="FF0000"/>
                </a:solidFill>
              </a:rPr>
              <a:t>left CCA</a:t>
            </a:r>
            <a:r>
              <a:rPr lang="en-US" altLang="en-US" dirty="0">
                <a:solidFill>
                  <a:srgbClr val="FF0000"/>
                </a:solidFill>
              </a:rPr>
              <a:t> </a:t>
            </a:r>
            <a:r>
              <a:rPr lang="en-US" altLang="en-US" dirty="0" smtClean="0"/>
              <a:t>arises directly </a:t>
            </a:r>
            <a:r>
              <a:rPr lang="en-US" altLang="en-US" dirty="0"/>
              <a:t>from the </a:t>
            </a:r>
            <a:r>
              <a:rPr lang="en-US" altLang="en-US" dirty="0" smtClean="0"/>
              <a:t>arch </a:t>
            </a:r>
            <a:r>
              <a:rPr lang="en-US" altLang="en-US" dirty="0"/>
              <a:t>of the </a:t>
            </a:r>
            <a:r>
              <a:rPr lang="en-US" altLang="en-US" dirty="0" smtClean="0"/>
              <a:t>aorta.</a:t>
            </a:r>
          </a:p>
          <a:p>
            <a:pPr algn="l" rtl="0"/>
            <a:r>
              <a:rPr lang="en-US" dirty="0"/>
              <a:t>The left and right common carotid arteries ascend up the neck, lateral to the trachea and the </a:t>
            </a:r>
            <a:r>
              <a:rPr lang="en-US" dirty="0" smtClean="0"/>
              <a:t>esophagus </a:t>
            </a:r>
            <a:r>
              <a:rPr lang="en-US" altLang="en-US" dirty="0"/>
              <a:t>within the </a:t>
            </a:r>
            <a:r>
              <a:rPr lang="en-US" altLang="en-US" u="sng" dirty="0">
                <a:solidFill>
                  <a:srgbClr val="C00000"/>
                </a:solidFill>
              </a:rPr>
              <a:t>carotid sheath</a:t>
            </a:r>
            <a:r>
              <a:rPr lang="en-US" altLang="en-US" dirty="0">
                <a:solidFill>
                  <a:srgbClr val="C00000"/>
                </a:solidFill>
              </a:rPr>
              <a:t> </a:t>
            </a:r>
            <a:r>
              <a:rPr lang="en-US" altLang="en-US" dirty="0" smtClean="0"/>
              <a:t>(with the </a:t>
            </a:r>
            <a:r>
              <a:rPr lang="en-US" altLang="en-US" dirty="0"/>
              <a:t>internal jugular vein and </a:t>
            </a:r>
            <a:r>
              <a:rPr lang="en-US" altLang="en-US" dirty="0" err="1"/>
              <a:t>vagus</a:t>
            </a:r>
            <a:r>
              <a:rPr lang="en-US" altLang="en-US" dirty="0"/>
              <a:t> nerve), under </a:t>
            </a:r>
            <a:r>
              <a:rPr lang="en-US" altLang="en-US" dirty="0" smtClean="0"/>
              <a:t>the </a:t>
            </a:r>
            <a:r>
              <a:rPr lang="en-US" altLang="en-US" dirty="0"/>
              <a:t>anterior border of the </a:t>
            </a:r>
            <a:r>
              <a:rPr lang="en-US" altLang="en-US" u="sng" dirty="0"/>
              <a:t>sternocleidomastoid</a:t>
            </a:r>
            <a:r>
              <a:rPr lang="en-US" altLang="en-US" dirty="0"/>
              <a:t> muscle</a:t>
            </a:r>
            <a:r>
              <a:rPr lang="en-US" dirty="0" smtClean="0"/>
              <a:t>. </a:t>
            </a:r>
            <a:r>
              <a:rPr lang="en-US" u="sng" dirty="0"/>
              <a:t>They do not give off any branches in the neck.</a:t>
            </a:r>
          </a:p>
        </p:txBody>
      </p:sp>
    </p:spTree>
    <p:extLst>
      <p:ext uri="{BB962C8B-B14F-4D97-AF65-F5344CB8AC3E}">
        <p14:creationId xmlns:p14="http://schemas.microsoft.com/office/powerpoint/2010/main" val="3519972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https://i2.wp.com/imedscholar.com/wp-content/uploads/2019/01/image-6.png?ssl=1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78" y="260152"/>
            <a:ext cx="6470294" cy="6381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8972" y="368412"/>
            <a:ext cx="5947226" cy="6164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2706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dirty="0"/>
              <a:t>At the level of the superior margin of the </a:t>
            </a:r>
            <a:r>
              <a:rPr lang="en-US" b="1" dirty="0">
                <a:solidFill>
                  <a:srgbClr val="C00000"/>
                </a:solidFill>
              </a:rPr>
              <a:t>thyroid cartilage (C4</a:t>
            </a:r>
            <a:r>
              <a:rPr lang="en-US" b="1" dirty="0" smtClean="0">
                <a:solidFill>
                  <a:srgbClr val="C00000"/>
                </a:solidFill>
              </a:rPr>
              <a:t>)</a:t>
            </a:r>
          </a:p>
          <a:p>
            <a:pPr marL="0" indent="0" algn="l" rtl="0">
              <a:buNone/>
            </a:pPr>
            <a:r>
              <a:rPr lang="en-US" dirty="0" smtClean="0"/>
              <a:t>the </a:t>
            </a:r>
            <a:r>
              <a:rPr lang="en-US" dirty="0"/>
              <a:t>carotid arteries split </a:t>
            </a:r>
            <a:r>
              <a:rPr lang="en-US" dirty="0" smtClean="0"/>
              <a:t>into </a:t>
            </a:r>
            <a:r>
              <a:rPr lang="en-US" dirty="0"/>
              <a:t>the</a:t>
            </a:r>
            <a:r>
              <a:rPr lang="en-US" b="1" dirty="0"/>
              <a:t> </a:t>
            </a:r>
            <a:r>
              <a:rPr lang="en-US" b="1" dirty="0">
                <a:solidFill>
                  <a:srgbClr val="C00000"/>
                </a:solidFill>
              </a:rPr>
              <a:t>external</a:t>
            </a:r>
            <a:r>
              <a:rPr lang="en-US" dirty="0"/>
              <a:t> and </a:t>
            </a:r>
            <a:r>
              <a:rPr lang="en-US" b="1" dirty="0">
                <a:solidFill>
                  <a:srgbClr val="C00000"/>
                </a:solidFill>
              </a:rPr>
              <a:t>internal</a:t>
            </a:r>
            <a:r>
              <a:rPr lang="en-US" dirty="0"/>
              <a:t> carotid arteries.</a:t>
            </a:r>
            <a:r>
              <a:rPr lang="en-US" dirty="0" smtClean="0"/>
              <a:t> This </a:t>
            </a:r>
            <a:r>
              <a:rPr lang="en-US" dirty="0"/>
              <a:t>bifurcation occurs in an anatomical area known as the </a:t>
            </a:r>
            <a:r>
              <a:rPr lang="en-US" altLang="en-US" b="1" dirty="0">
                <a:solidFill>
                  <a:srgbClr val="C00000"/>
                </a:solidFill>
              </a:rPr>
              <a:t>carotid triangle </a:t>
            </a:r>
            <a:r>
              <a:rPr lang="en-US" dirty="0" smtClean="0"/>
              <a:t>.</a:t>
            </a:r>
            <a:endParaRPr lang="en-US" dirty="0"/>
          </a:p>
          <a:p>
            <a:pPr algn="l" rtl="0"/>
            <a:r>
              <a:rPr lang="en-US" dirty="0"/>
              <a:t>The common carotid and internal carotid are slightly dilated here, this area is known as the </a:t>
            </a:r>
            <a:r>
              <a:rPr lang="en-US" b="1" dirty="0">
                <a:solidFill>
                  <a:srgbClr val="C00000"/>
                </a:solidFill>
              </a:rPr>
              <a:t>carotid sinus</a:t>
            </a:r>
            <a:r>
              <a:rPr lang="en-US" dirty="0"/>
              <a:t>, and is important in detecting and regulating blood pressure.</a:t>
            </a:r>
          </a:p>
          <a:p>
            <a:pPr algn="l" rt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7664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 descr="https://o.quizlet.com/WSY9hGflUr1ZdLO8QK-Ecg_b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00" y="608932"/>
            <a:ext cx="11994999" cy="5517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8112224" y="2708920"/>
            <a:ext cx="3888432" cy="1154262"/>
          </a:xfrm>
          <a:prstGeom prst="rect">
            <a:avLst/>
          </a:prstGeom>
          <a:solidFill>
            <a:srgbClr val="FCFDF2"/>
          </a:solidFill>
          <a:ln>
            <a:solidFill>
              <a:srgbClr val="FCFD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19336" y="846138"/>
            <a:ext cx="1728192" cy="571500"/>
          </a:xfrm>
          <a:prstGeom prst="rect">
            <a:avLst/>
          </a:prstGeom>
          <a:solidFill>
            <a:srgbClr val="FCFDF2"/>
          </a:solidFill>
          <a:ln>
            <a:solidFill>
              <a:srgbClr val="FCFD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3836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l" rtl="0"/>
            <a:r>
              <a:rPr lang="en-US" dirty="0"/>
              <a:t>The carotid sinus is a dilated portion of the common carotid artery and proximal internal carotid artery. It contains </a:t>
            </a:r>
            <a:r>
              <a:rPr lang="en-US" b="1" dirty="0">
                <a:solidFill>
                  <a:srgbClr val="C00000"/>
                </a:solidFill>
              </a:rPr>
              <a:t>baroreceptors</a:t>
            </a:r>
            <a:r>
              <a:rPr lang="en-US" dirty="0"/>
              <a:t>: </a:t>
            </a:r>
            <a:r>
              <a:rPr lang="en-US" dirty="0" err="1"/>
              <a:t>specialised</a:t>
            </a:r>
            <a:r>
              <a:rPr lang="en-US" dirty="0"/>
              <a:t> sensory cells. The baroreceptors detect stretch as a measure of blood pressure. The glossopharyngeal nerve feeds this information to the brain, and this is used to regulate blood pressure.</a:t>
            </a:r>
          </a:p>
          <a:p>
            <a:pPr algn="l" rtl="0"/>
            <a:r>
              <a:rPr lang="en-US" dirty="0" smtClean="0"/>
              <a:t>External </a:t>
            </a:r>
            <a:r>
              <a:rPr lang="en-US" dirty="0"/>
              <a:t>to the carotid sinus, there is a cluster of</a:t>
            </a:r>
            <a:r>
              <a:rPr lang="en-US" b="1" dirty="0"/>
              <a:t> </a:t>
            </a:r>
            <a:r>
              <a:rPr lang="en-US" dirty="0"/>
              <a:t>nervous cells known as the </a:t>
            </a:r>
            <a:r>
              <a:rPr lang="en-US" b="1" dirty="0">
                <a:solidFill>
                  <a:srgbClr val="C00000"/>
                </a:solidFill>
              </a:rPr>
              <a:t>carotid body</a:t>
            </a:r>
            <a:r>
              <a:rPr lang="en-US" dirty="0"/>
              <a:t>. These cells act as</a:t>
            </a:r>
            <a:r>
              <a:rPr lang="en-US" b="1" dirty="0"/>
              <a:t> </a:t>
            </a:r>
            <a:r>
              <a:rPr lang="en-US" b="1" dirty="0">
                <a:solidFill>
                  <a:srgbClr val="C00000"/>
                </a:solidFill>
              </a:rPr>
              <a:t>peripheral chemoreceptors</a:t>
            </a:r>
            <a:r>
              <a:rPr lang="en-US" dirty="0"/>
              <a:t>; detecting the </a:t>
            </a:r>
            <a:r>
              <a:rPr lang="en-US" b="1" dirty="0">
                <a:solidFill>
                  <a:srgbClr val="C00000"/>
                </a:solidFill>
              </a:rPr>
              <a:t>O2</a:t>
            </a:r>
            <a:r>
              <a:rPr lang="en-US" dirty="0"/>
              <a:t> content of the blood and relaying this information to the brain to regulate breathing rate.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15211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129" y="476672"/>
            <a:ext cx="9927741" cy="5863207"/>
          </a:xfrm>
        </p:spPr>
      </p:pic>
    </p:spTree>
    <p:extLst>
      <p:ext uri="{BB962C8B-B14F-4D97-AF65-F5344CB8AC3E}">
        <p14:creationId xmlns:p14="http://schemas.microsoft.com/office/powerpoint/2010/main" val="3286124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29427" t="16542" r="26743" b="5499"/>
          <a:stretch>
            <a:fillRect/>
          </a:stretch>
        </p:blipFill>
        <p:spPr bwMode="auto">
          <a:xfrm>
            <a:off x="2783632" y="44624"/>
            <a:ext cx="6624736" cy="6624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>
                <a:solidFill>
                  <a:srgbClr val="FF0000"/>
                </a:solidFill>
              </a:rPr>
              <a:t>External Carotid Artery (ECA)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l" rtl="0"/>
            <a:r>
              <a:rPr lang="en-US" dirty="0" smtClean="0"/>
              <a:t>The </a:t>
            </a:r>
            <a:r>
              <a:rPr lang="en-US" b="1" dirty="0" smtClean="0">
                <a:solidFill>
                  <a:srgbClr val="C00000"/>
                </a:solidFill>
              </a:rPr>
              <a:t>external carotid artery</a:t>
            </a:r>
            <a:r>
              <a:rPr lang="en-US" dirty="0" smtClean="0">
                <a:solidFill>
                  <a:srgbClr val="C00000"/>
                </a:solidFill>
              </a:rPr>
              <a:t> </a:t>
            </a:r>
            <a:r>
              <a:rPr lang="en-US" dirty="0" smtClean="0"/>
              <a:t>supplies </a:t>
            </a:r>
            <a:r>
              <a:rPr lang="en-US" altLang="en-US" dirty="0"/>
              <a:t>structures in the </a:t>
            </a:r>
            <a:r>
              <a:rPr lang="en-US" altLang="en-US" u="sng" dirty="0"/>
              <a:t>neck</a:t>
            </a:r>
            <a:r>
              <a:rPr lang="en-US" altLang="en-US" dirty="0"/>
              <a:t>, </a:t>
            </a:r>
            <a:r>
              <a:rPr lang="en-US" altLang="en-US" u="sng" dirty="0"/>
              <a:t>face</a:t>
            </a:r>
            <a:r>
              <a:rPr lang="en-US" altLang="en-US" dirty="0"/>
              <a:t>, and </a:t>
            </a:r>
            <a:r>
              <a:rPr lang="en-US" altLang="en-US" u="sng" dirty="0"/>
              <a:t>scalp</a:t>
            </a:r>
            <a:r>
              <a:rPr lang="en-US" altLang="en-US" dirty="0"/>
              <a:t>; it also supplies the </a:t>
            </a:r>
            <a:r>
              <a:rPr lang="en-US" altLang="en-US" u="sng" dirty="0"/>
              <a:t>tongue</a:t>
            </a:r>
            <a:r>
              <a:rPr lang="en-US" altLang="en-US" dirty="0"/>
              <a:t> and the </a:t>
            </a:r>
            <a:r>
              <a:rPr lang="en-US" altLang="en-US" u="sng" dirty="0"/>
              <a:t>maxilla</a:t>
            </a:r>
            <a:r>
              <a:rPr lang="en-US" altLang="en-US" dirty="0"/>
              <a:t>. </a:t>
            </a:r>
            <a:endParaRPr lang="it-IT" altLang="en-US" dirty="0"/>
          </a:p>
          <a:p>
            <a:pPr algn="l" rtl="0"/>
            <a:r>
              <a:rPr lang="en-US" dirty="0" smtClean="0"/>
              <a:t> After arising from the common carotid artery </a:t>
            </a:r>
            <a:r>
              <a:rPr lang="en-US" altLang="en-US" dirty="0"/>
              <a:t>at the level of the upper border of the thyroid cartilage</a:t>
            </a:r>
            <a:r>
              <a:rPr lang="en-US" dirty="0" smtClean="0"/>
              <a:t>, it travels up the neck, passing posteriorly to the mandibular neck and anteriorly to the lobule of the ear.</a:t>
            </a:r>
          </a:p>
          <a:p>
            <a:pPr algn="l" rtl="0"/>
            <a:r>
              <a:rPr lang="en-US" dirty="0" smtClean="0"/>
              <a:t>The </a:t>
            </a:r>
            <a:r>
              <a:rPr lang="en-US" dirty="0"/>
              <a:t>artery ends within the </a:t>
            </a:r>
            <a:r>
              <a:rPr lang="en-US" b="1" dirty="0">
                <a:solidFill>
                  <a:srgbClr val="C00000"/>
                </a:solidFill>
              </a:rPr>
              <a:t>parotid </a:t>
            </a:r>
            <a:r>
              <a:rPr lang="en-US" b="1" dirty="0" smtClean="0">
                <a:solidFill>
                  <a:srgbClr val="C00000"/>
                </a:solidFill>
              </a:rPr>
              <a:t>gland</a:t>
            </a:r>
            <a:r>
              <a:rPr lang="en-US" b="1" u="sng" dirty="0" smtClean="0">
                <a:solidFill>
                  <a:srgbClr val="C00000"/>
                </a:solidFill>
              </a:rPr>
              <a:t> </a:t>
            </a:r>
            <a:r>
              <a:rPr lang="en-US" altLang="en-US" u="sng" dirty="0"/>
              <a:t>posterior </a:t>
            </a:r>
            <a:r>
              <a:rPr lang="en-US" altLang="en-US" dirty="0"/>
              <a:t>to the neck of the </a:t>
            </a:r>
            <a:r>
              <a:rPr lang="en-US" altLang="en-US" dirty="0" smtClean="0"/>
              <a:t>mandible</a:t>
            </a:r>
            <a:r>
              <a:rPr lang="en-US" dirty="0"/>
              <a:t> by dividing into the </a:t>
            </a:r>
            <a:r>
              <a:rPr lang="en-US" dirty="0">
                <a:solidFill>
                  <a:srgbClr val="C00000"/>
                </a:solidFill>
              </a:rPr>
              <a:t>superficial temporal artery and the maxillary artery.</a:t>
            </a:r>
          </a:p>
          <a:p>
            <a:pPr algn="l" rt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1095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0474" y="27996"/>
            <a:ext cx="5071051" cy="6803736"/>
          </a:xfrm>
        </p:spPr>
      </p:pic>
    </p:spTree>
    <p:extLst>
      <p:ext uri="{BB962C8B-B14F-4D97-AF65-F5344CB8AC3E}">
        <p14:creationId xmlns:p14="http://schemas.microsoft.com/office/powerpoint/2010/main" val="373434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>
                <a:solidFill>
                  <a:srgbClr val="FF0000"/>
                </a:solidFill>
              </a:rPr>
              <a:t>Branches of ECA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l" rtl="0"/>
            <a:r>
              <a:rPr lang="en-US" altLang="en-US" dirty="0"/>
              <a:t>Superior thyroid artery</a:t>
            </a:r>
            <a:endParaRPr lang="it-IT" altLang="en-US" dirty="0"/>
          </a:p>
          <a:p>
            <a:pPr algn="l" rtl="0"/>
            <a:r>
              <a:rPr lang="en-US" altLang="en-US" dirty="0"/>
              <a:t>Ascending pharyngeal artery</a:t>
            </a:r>
            <a:endParaRPr lang="it-IT" altLang="en-US" dirty="0"/>
          </a:p>
          <a:p>
            <a:pPr algn="l" rtl="0"/>
            <a:r>
              <a:rPr lang="en-US" altLang="en-US" dirty="0" smtClean="0"/>
              <a:t>Facial </a:t>
            </a:r>
            <a:r>
              <a:rPr lang="en-US" altLang="en-US" dirty="0"/>
              <a:t>a.</a:t>
            </a:r>
            <a:endParaRPr lang="it-IT" altLang="en-US" dirty="0"/>
          </a:p>
          <a:p>
            <a:pPr algn="l" rtl="0"/>
            <a:r>
              <a:rPr lang="en-US" altLang="en-US" dirty="0"/>
              <a:t>Occipital a</a:t>
            </a:r>
            <a:r>
              <a:rPr lang="en-US" altLang="en-US" dirty="0" smtClean="0"/>
              <a:t>.              </a:t>
            </a:r>
            <a:r>
              <a:rPr lang="en-US" altLang="en-US" b="1" dirty="0" smtClean="0">
                <a:solidFill>
                  <a:srgbClr val="C00000"/>
                </a:solidFill>
              </a:rPr>
              <a:t>FOL</a:t>
            </a:r>
          </a:p>
          <a:p>
            <a:pPr algn="l" rtl="0"/>
            <a:r>
              <a:rPr lang="en-US" altLang="en-US" dirty="0"/>
              <a:t>Lingual a</a:t>
            </a:r>
            <a:r>
              <a:rPr lang="en-US" altLang="en-US" dirty="0" smtClean="0"/>
              <a:t>.</a:t>
            </a:r>
            <a:endParaRPr lang="it-IT" altLang="en-US" dirty="0"/>
          </a:p>
          <a:p>
            <a:pPr algn="l" rtl="0"/>
            <a:r>
              <a:rPr lang="en-US" altLang="en-US" dirty="0"/>
              <a:t>Posterior auricular a.</a:t>
            </a:r>
            <a:endParaRPr lang="it-IT" altLang="en-US" dirty="0"/>
          </a:p>
          <a:p>
            <a:pPr algn="l" rtl="0"/>
            <a:r>
              <a:rPr lang="en-US" altLang="en-US" dirty="0"/>
              <a:t>Superficial temporal a.</a:t>
            </a:r>
            <a:endParaRPr lang="it-IT" altLang="en-US" dirty="0"/>
          </a:p>
          <a:p>
            <a:pPr algn="l" rtl="0"/>
            <a:r>
              <a:rPr lang="en-US" altLang="en-US" dirty="0"/>
              <a:t>Maxillary a.  </a:t>
            </a:r>
            <a:endParaRPr lang="it-IT" altLang="en-US" dirty="0"/>
          </a:p>
          <a:p>
            <a:pPr algn="l" rtl="0"/>
            <a:endParaRPr lang="en-US" dirty="0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2639616" y="2924944"/>
            <a:ext cx="1368152" cy="6480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flipV="1">
            <a:off x="2855640" y="3717032"/>
            <a:ext cx="1152128" cy="3600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2855640" y="3573016"/>
            <a:ext cx="115212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2506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3061" y="35074"/>
            <a:ext cx="6425877" cy="6719871"/>
          </a:xfrm>
        </p:spPr>
      </p:pic>
    </p:spTree>
    <p:extLst>
      <p:ext uri="{BB962C8B-B14F-4D97-AF65-F5344CB8AC3E}">
        <p14:creationId xmlns:p14="http://schemas.microsoft.com/office/powerpoint/2010/main" val="4025761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>
                <a:solidFill>
                  <a:srgbClr val="FF0000"/>
                </a:solidFill>
              </a:rPr>
              <a:t>Internal Carotid Artery (ICA)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/>
            <a:r>
              <a:rPr lang="en-US" altLang="en-US" dirty="0" smtClean="0"/>
              <a:t>It </a:t>
            </a:r>
            <a:r>
              <a:rPr lang="it-IT" altLang="en-US" dirty="0"/>
              <a:t>begins at the bifurcation of</a:t>
            </a:r>
            <a:r>
              <a:rPr lang="en-US" altLang="en-US" dirty="0"/>
              <a:t> </a:t>
            </a:r>
            <a:r>
              <a:rPr lang="it-IT" altLang="en-US" dirty="0"/>
              <a:t>the </a:t>
            </a:r>
            <a:r>
              <a:rPr lang="en-US" altLang="en-US" dirty="0"/>
              <a:t>CCA</a:t>
            </a:r>
            <a:r>
              <a:rPr lang="it-IT" altLang="en-US" dirty="0"/>
              <a:t> at</a:t>
            </a:r>
            <a:r>
              <a:rPr lang="en-US" altLang="en-US" dirty="0"/>
              <a:t> </a:t>
            </a:r>
            <a:r>
              <a:rPr lang="it-IT" altLang="en-US" dirty="0"/>
              <a:t>the level of</a:t>
            </a:r>
            <a:r>
              <a:rPr lang="en-US" altLang="en-US" dirty="0"/>
              <a:t> </a:t>
            </a:r>
            <a:r>
              <a:rPr lang="it-IT" altLang="en-US" dirty="0"/>
              <a:t>the upper border of the thyroid</a:t>
            </a:r>
            <a:r>
              <a:rPr lang="en-US" altLang="en-US" dirty="0"/>
              <a:t> </a:t>
            </a:r>
            <a:r>
              <a:rPr lang="en-US" altLang="en-US" dirty="0" smtClean="0"/>
              <a:t>cartilage.</a:t>
            </a:r>
          </a:p>
          <a:p>
            <a:pPr algn="l" rtl="0"/>
            <a:r>
              <a:rPr lang="en-US" dirty="0"/>
              <a:t>The internal carotid arteries </a:t>
            </a:r>
            <a:r>
              <a:rPr lang="en-US" b="1" dirty="0">
                <a:solidFill>
                  <a:srgbClr val="C00000"/>
                </a:solidFill>
              </a:rPr>
              <a:t>do not </a:t>
            </a:r>
            <a:r>
              <a:rPr lang="en-US" dirty="0"/>
              <a:t>supply any structures in the neck, entering the cranial cavity via the </a:t>
            </a:r>
            <a:r>
              <a:rPr lang="en-US" b="1" dirty="0">
                <a:solidFill>
                  <a:srgbClr val="C00000"/>
                </a:solidFill>
              </a:rPr>
              <a:t>carotid canal</a:t>
            </a:r>
            <a:r>
              <a:rPr lang="en-US" dirty="0"/>
              <a:t> in the petrous part of the </a:t>
            </a:r>
            <a:r>
              <a:rPr lang="en-US" altLang="en-US" dirty="0"/>
              <a:t>temporal bone.</a:t>
            </a:r>
            <a:endParaRPr lang="it-IT" altLang="en-US" dirty="0"/>
          </a:p>
          <a:p>
            <a:pPr algn="l" rtl="0"/>
            <a:r>
              <a:rPr lang="en-US" b="1" dirty="0" smtClean="0"/>
              <a:t> </a:t>
            </a:r>
            <a:r>
              <a:rPr lang="en-US" dirty="0" smtClean="0"/>
              <a:t>Within </a:t>
            </a:r>
            <a:r>
              <a:rPr lang="en-US" dirty="0"/>
              <a:t>the cranial cavity, the internal carotid artery supplies:</a:t>
            </a:r>
          </a:p>
          <a:p>
            <a:pPr marL="0" indent="0" algn="l" rtl="0">
              <a:buNone/>
            </a:pPr>
            <a:r>
              <a:rPr lang="en-US" dirty="0"/>
              <a:t>t</a:t>
            </a:r>
            <a:r>
              <a:rPr lang="en-US" dirty="0" smtClean="0"/>
              <a:t>he brain , eyes and forehead.</a:t>
            </a:r>
            <a:endParaRPr lang="en-US" dirty="0"/>
          </a:p>
          <a:p>
            <a:pPr algn="l" rt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4534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>
                <a:solidFill>
                  <a:srgbClr val="FF0000"/>
                </a:solidFill>
              </a:rPr>
              <a:t>Branches of the ICA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479376" y="2307679"/>
            <a:ext cx="5384800" cy="4525963"/>
          </a:xfrm>
        </p:spPr>
        <p:txBody>
          <a:bodyPr/>
          <a:lstStyle/>
          <a:p>
            <a:pPr algn="l" rtl="0"/>
            <a:r>
              <a:rPr lang="en-US" altLang="en-US" sz="3200" dirty="0"/>
              <a:t>Ophthalmic a. </a:t>
            </a:r>
            <a:endParaRPr lang="it-IT" altLang="en-US" sz="3200" dirty="0"/>
          </a:p>
          <a:p>
            <a:pPr algn="l" rtl="0"/>
            <a:r>
              <a:rPr lang="en-US" altLang="en-US" sz="3200" dirty="0"/>
              <a:t>Posterior communicating a.</a:t>
            </a:r>
            <a:endParaRPr lang="it-IT" altLang="en-US" sz="3200" dirty="0"/>
          </a:p>
          <a:p>
            <a:pPr algn="l" rtl="0"/>
            <a:r>
              <a:rPr lang="en-US" altLang="en-US" sz="3200" dirty="0"/>
              <a:t>Anterior cerebral a.</a:t>
            </a:r>
            <a:endParaRPr lang="it-IT" altLang="en-US" sz="3200" dirty="0"/>
          </a:p>
          <a:p>
            <a:pPr algn="l" rtl="0"/>
            <a:r>
              <a:rPr lang="en-US" altLang="en-US" sz="3200" dirty="0"/>
              <a:t>Middle cerebral a.</a:t>
            </a:r>
            <a:endParaRPr lang="it-IT" altLang="en-US" sz="3200" dirty="0"/>
          </a:p>
          <a:p>
            <a:pPr algn="l" rtl="0"/>
            <a:endParaRPr lang="en-US" dirty="0"/>
          </a:p>
        </p:txBody>
      </p:sp>
      <p:pic>
        <p:nvPicPr>
          <p:cNvPr id="7" name="Picture 60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5646" y="1954114"/>
            <a:ext cx="6610252" cy="44992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89011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2" name="Content Placeholder 1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9576" y="-198406"/>
            <a:ext cx="6839836" cy="7056406"/>
          </a:xfrm>
        </p:spPr>
      </p:pic>
    </p:spTree>
    <p:extLst>
      <p:ext uri="{BB962C8B-B14F-4D97-AF65-F5344CB8AC3E}">
        <p14:creationId xmlns:p14="http://schemas.microsoft.com/office/powerpoint/2010/main" val="3264333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59008" cy="922114"/>
          </a:xfrm>
        </p:spPr>
        <p:txBody>
          <a:bodyPr/>
          <a:lstStyle/>
          <a:p>
            <a:r>
              <a:rPr lang="en-US" altLang="en-US" b="1" dirty="0" err="1">
                <a:solidFill>
                  <a:srgbClr val="FF0000"/>
                </a:solidFill>
              </a:rPr>
              <a:t>Subclavian</a:t>
            </a:r>
            <a:r>
              <a:rPr lang="en-US" altLang="en-US" b="1" dirty="0">
                <a:solidFill>
                  <a:srgbClr val="FF0000"/>
                </a:solidFill>
              </a:rPr>
              <a:t> Artery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1344" y="1417639"/>
            <a:ext cx="11809312" cy="5440362"/>
          </a:xfrm>
        </p:spPr>
        <p:txBody>
          <a:bodyPr>
            <a:normAutofit fontScale="92500" lnSpcReduction="10000"/>
          </a:bodyPr>
          <a:lstStyle/>
          <a:p>
            <a:pPr algn="l" rtl="0"/>
            <a:r>
              <a:rPr lang="en-US" dirty="0" smtClean="0"/>
              <a:t>On </a:t>
            </a:r>
            <a:r>
              <a:rPr lang="en-US" dirty="0"/>
              <a:t>the </a:t>
            </a:r>
            <a:r>
              <a:rPr lang="en-US" b="1" dirty="0">
                <a:solidFill>
                  <a:srgbClr val="C00000"/>
                </a:solidFill>
              </a:rPr>
              <a:t>right</a:t>
            </a:r>
            <a:r>
              <a:rPr lang="en-US" dirty="0"/>
              <a:t>, the </a:t>
            </a:r>
            <a:r>
              <a:rPr lang="en-US" dirty="0" err="1"/>
              <a:t>subclavian</a:t>
            </a:r>
            <a:r>
              <a:rPr lang="en-US" dirty="0"/>
              <a:t> artery arises from the </a:t>
            </a:r>
            <a:r>
              <a:rPr lang="en-US" b="1" dirty="0">
                <a:solidFill>
                  <a:srgbClr val="C00000"/>
                </a:solidFill>
              </a:rPr>
              <a:t>brachiocephalic trunk</a:t>
            </a:r>
            <a:r>
              <a:rPr lang="en-US" dirty="0"/>
              <a:t>. On the </a:t>
            </a:r>
            <a:r>
              <a:rPr lang="en-US" b="1" dirty="0">
                <a:solidFill>
                  <a:srgbClr val="C00000"/>
                </a:solidFill>
              </a:rPr>
              <a:t>left</a:t>
            </a:r>
            <a:r>
              <a:rPr lang="en-US" dirty="0"/>
              <a:t>, it branches </a:t>
            </a:r>
            <a:r>
              <a:rPr lang="en-US" b="1" dirty="0">
                <a:solidFill>
                  <a:srgbClr val="C00000"/>
                </a:solidFill>
              </a:rPr>
              <a:t>directly from the arch of aorta</a:t>
            </a:r>
            <a:r>
              <a:rPr lang="en-US" dirty="0"/>
              <a:t>.</a:t>
            </a:r>
          </a:p>
          <a:p>
            <a:pPr algn="l" rtl="0"/>
            <a:r>
              <a:rPr lang="en-US" dirty="0"/>
              <a:t>The </a:t>
            </a:r>
            <a:r>
              <a:rPr lang="en-US" dirty="0" err="1"/>
              <a:t>subclavian</a:t>
            </a:r>
            <a:r>
              <a:rPr lang="en-US" dirty="0"/>
              <a:t> artery travels laterally towards the axilla. It can be divided into three parts based on its position relative to the anterior scalene muscle:</a:t>
            </a:r>
          </a:p>
          <a:p>
            <a:pPr algn="l" rtl="0"/>
            <a:r>
              <a:rPr lang="en-US" b="1" dirty="0">
                <a:solidFill>
                  <a:srgbClr val="C00000"/>
                </a:solidFill>
              </a:rPr>
              <a:t>First part</a:t>
            </a:r>
            <a:r>
              <a:rPr lang="en-US" dirty="0"/>
              <a:t> – origin of the </a:t>
            </a:r>
            <a:r>
              <a:rPr lang="en-US" dirty="0" err="1"/>
              <a:t>subclavian</a:t>
            </a:r>
            <a:r>
              <a:rPr lang="en-US" dirty="0"/>
              <a:t> artery to the medial border of the anterior scalene.</a:t>
            </a:r>
          </a:p>
          <a:p>
            <a:pPr algn="l" rtl="0"/>
            <a:r>
              <a:rPr lang="en-US" b="1" dirty="0">
                <a:solidFill>
                  <a:srgbClr val="C00000"/>
                </a:solidFill>
              </a:rPr>
              <a:t>Second part</a:t>
            </a:r>
            <a:r>
              <a:rPr lang="en-US" dirty="0"/>
              <a:t> – posterior to the anterior scalene.</a:t>
            </a:r>
          </a:p>
          <a:p>
            <a:pPr algn="l" rtl="0"/>
            <a:r>
              <a:rPr lang="en-US" b="1" dirty="0">
                <a:solidFill>
                  <a:srgbClr val="C00000"/>
                </a:solidFill>
              </a:rPr>
              <a:t>Third part</a:t>
            </a:r>
            <a:r>
              <a:rPr lang="en-US" dirty="0">
                <a:solidFill>
                  <a:srgbClr val="C00000"/>
                </a:solidFill>
              </a:rPr>
              <a:t> </a:t>
            </a:r>
            <a:r>
              <a:rPr lang="en-US" dirty="0"/>
              <a:t>– lateral border of anterior </a:t>
            </a:r>
            <a:r>
              <a:rPr lang="en-US" dirty="0" smtClean="0"/>
              <a:t>scalene.</a:t>
            </a:r>
            <a:endParaRPr lang="en-US" dirty="0"/>
          </a:p>
          <a:p>
            <a:pPr algn="l" rtl="0"/>
            <a:r>
              <a:rPr lang="en-US" dirty="0"/>
              <a:t>At the lateral border of the first rib, the </a:t>
            </a:r>
            <a:r>
              <a:rPr lang="en-US" dirty="0" err="1"/>
              <a:t>subclavian</a:t>
            </a:r>
            <a:r>
              <a:rPr lang="en-US" dirty="0"/>
              <a:t> artery enters the axilla – and is renamed </a:t>
            </a:r>
            <a:r>
              <a:rPr lang="en-US" dirty="0" smtClean="0"/>
              <a:t>as</a:t>
            </a:r>
            <a:r>
              <a:rPr lang="en-US" dirty="0"/>
              <a:t> </a:t>
            </a:r>
            <a:r>
              <a:rPr lang="en-US" b="1" dirty="0">
                <a:solidFill>
                  <a:srgbClr val="C00000"/>
                </a:solidFill>
              </a:rPr>
              <a:t>axillary artery</a:t>
            </a:r>
            <a:r>
              <a:rPr lang="en-US" dirty="0"/>
              <a:t>.</a:t>
            </a:r>
          </a:p>
          <a:p>
            <a:pPr algn="l" rt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551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5868" y="548680"/>
            <a:ext cx="7820264" cy="6071493"/>
          </a:xfrm>
        </p:spPr>
      </p:pic>
    </p:spTree>
    <p:extLst>
      <p:ext uri="{BB962C8B-B14F-4D97-AF65-F5344CB8AC3E}">
        <p14:creationId xmlns:p14="http://schemas.microsoft.com/office/powerpoint/2010/main" val="2605892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338" y="14114"/>
            <a:ext cx="11477324" cy="6843886"/>
          </a:xfrm>
        </p:spPr>
      </p:pic>
    </p:spTree>
    <p:extLst>
      <p:ext uri="{BB962C8B-B14F-4D97-AF65-F5344CB8AC3E}">
        <p14:creationId xmlns:p14="http://schemas.microsoft.com/office/powerpoint/2010/main" val="3818976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ar-SA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965530" y="1268760"/>
            <a:ext cx="4262264" cy="2974007"/>
          </a:xfrm>
        </p:spPr>
        <p:txBody>
          <a:bodyPr>
            <a:normAutofit/>
          </a:bodyPr>
          <a:lstStyle/>
          <a:p>
            <a:pPr algn="ctr"/>
            <a:r>
              <a:rPr lang="en-US" sz="4400" dirty="0">
                <a:solidFill>
                  <a:srgbClr val="FF0000"/>
                </a:solidFill>
              </a:rPr>
              <a:t>Large Arteries of the </a:t>
            </a:r>
            <a:r>
              <a:rPr lang="en-US" sz="4400" dirty="0" smtClean="0">
                <a:solidFill>
                  <a:srgbClr val="FF0000"/>
                </a:solidFill>
              </a:rPr>
              <a:t>Thorax</a:t>
            </a:r>
            <a:endParaRPr lang="en-US" sz="440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>
          <a:xfrm>
            <a:off x="9408368" y="2174875"/>
            <a:ext cx="2174033" cy="269428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3792" y="902642"/>
            <a:ext cx="6343650" cy="52387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Axillary Artery</a:t>
            </a:r>
            <a:br>
              <a:rPr lang="en-US" b="1" dirty="0">
                <a:solidFill>
                  <a:srgbClr val="C00000"/>
                </a:solidFill>
              </a:rPr>
            </a:b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/>
            <a:r>
              <a:rPr lang="en-US" dirty="0"/>
              <a:t>The </a:t>
            </a:r>
            <a:r>
              <a:rPr lang="en-US" b="1" dirty="0">
                <a:solidFill>
                  <a:srgbClr val="C00000"/>
                </a:solidFill>
              </a:rPr>
              <a:t>axillary artery</a:t>
            </a:r>
            <a:r>
              <a:rPr lang="en-US" dirty="0"/>
              <a:t> lies deep to the </a:t>
            </a:r>
            <a:r>
              <a:rPr lang="en-US" dirty="0" err="1"/>
              <a:t>pectoralis</a:t>
            </a:r>
            <a:r>
              <a:rPr lang="en-US" dirty="0"/>
              <a:t> </a:t>
            </a:r>
            <a:r>
              <a:rPr lang="en-US" dirty="0" smtClean="0"/>
              <a:t>minor m. </a:t>
            </a:r>
            <a:endParaRPr lang="en-US" dirty="0"/>
          </a:p>
          <a:p>
            <a:pPr algn="l" rtl="0"/>
            <a:r>
              <a:rPr lang="en-US" dirty="0"/>
              <a:t>Importantly, the artery can be divided into three parts based on its position relative to the </a:t>
            </a:r>
            <a:r>
              <a:rPr lang="en-US" b="1" dirty="0" err="1">
                <a:solidFill>
                  <a:srgbClr val="C00000"/>
                </a:solidFill>
              </a:rPr>
              <a:t>pectoralis</a:t>
            </a:r>
            <a:r>
              <a:rPr lang="en-US" b="1" dirty="0">
                <a:solidFill>
                  <a:srgbClr val="C00000"/>
                </a:solidFill>
              </a:rPr>
              <a:t> minor</a:t>
            </a:r>
            <a:r>
              <a:rPr lang="en-US" dirty="0"/>
              <a:t> muscle:</a:t>
            </a:r>
          </a:p>
          <a:p>
            <a:pPr algn="l" rtl="0"/>
            <a:r>
              <a:rPr lang="en-US" b="1" dirty="0">
                <a:solidFill>
                  <a:srgbClr val="C00000"/>
                </a:solidFill>
              </a:rPr>
              <a:t>First part</a:t>
            </a:r>
            <a:r>
              <a:rPr lang="en-US" dirty="0"/>
              <a:t> – proximal to </a:t>
            </a:r>
            <a:r>
              <a:rPr lang="en-US" dirty="0" err="1"/>
              <a:t>pectoralis</a:t>
            </a:r>
            <a:r>
              <a:rPr lang="en-US" dirty="0"/>
              <a:t> minor</a:t>
            </a:r>
          </a:p>
          <a:p>
            <a:pPr algn="l" rtl="0"/>
            <a:r>
              <a:rPr lang="en-US" b="1" dirty="0">
                <a:solidFill>
                  <a:srgbClr val="C00000"/>
                </a:solidFill>
              </a:rPr>
              <a:t>Second part</a:t>
            </a:r>
            <a:r>
              <a:rPr lang="en-US" dirty="0"/>
              <a:t> – posterior to </a:t>
            </a:r>
            <a:r>
              <a:rPr lang="en-US" dirty="0" err="1"/>
              <a:t>pectoralis</a:t>
            </a:r>
            <a:r>
              <a:rPr lang="en-US" dirty="0"/>
              <a:t> minor</a:t>
            </a:r>
          </a:p>
          <a:p>
            <a:pPr algn="l" rtl="0"/>
            <a:r>
              <a:rPr lang="en-US" b="1" dirty="0">
                <a:solidFill>
                  <a:srgbClr val="C00000"/>
                </a:solidFill>
              </a:rPr>
              <a:t>Third part</a:t>
            </a:r>
            <a:r>
              <a:rPr lang="en-US" dirty="0"/>
              <a:t> – distal to </a:t>
            </a:r>
            <a:r>
              <a:rPr lang="en-US" dirty="0" err="1"/>
              <a:t>pectoralis</a:t>
            </a:r>
            <a:r>
              <a:rPr lang="en-US" dirty="0"/>
              <a:t> minor</a:t>
            </a:r>
          </a:p>
          <a:p>
            <a:pPr algn="l" rtl="0"/>
            <a:r>
              <a:rPr lang="en-US" dirty="0"/>
              <a:t>At the lower border of the </a:t>
            </a:r>
            <a:r>
              <a:rPr lang="en-US" dirty="0" err="1"/>
              <a:t>teres</a:t>
            </a:r>
            <a:r>
              <a:rPr lang="en-US" dirty="0"/>
              <a:t> major muscle, the axillary artery is renamed the </a:t>
            </a:r>
            <a:r>
              <a:rPr lang="en-US" b="1" dirty="0">
                <a:solidFill>
                  <a:srgbClr val="C00000"/>
                </a:solidFill>
              </a:rPr>
              <a:t>brachial artery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77676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0385" y="268536"/>
            <a:ext cx="11911229" cy="604867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9768408" y="5517232"/>
            <a:ext cx="2423592" cy="1080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4892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Brachial Artery</a:t>
            </a:r>
            <a:br>
              <a:rPr lang="en-US" b="1" dirty="0">
                <a:solidFill>
                  <a:srgbClr val="C00000"/>
                </a:solidFill>
              </a:rPr>
            </a:b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/>
            <a:r>
              <a:rPr lang="en-US" dirty="0"/>
              <a:t>The </a:t>
            </a:r>
            <a:r>
              <a:rPr lang="en-US" b="1" dirty="0">
                <a:solidFill>
                  <a:srgbClr val="C00000"/>
                </a:solidFill>
              </a:rPr>
              <a:t>brachial artery</a:t>
            </a:r>
            <a:r>
              <a:rPr lang="en-US" dirty="0"/>
              <a:t> is a continuation of the axillary artery past </a:t>
            </a:r>
            <a:r>
              <a:rPr lang="en-US" u="sng" dirty="0"/>
              <a:t>the lower border of the </a:t>
            </a:r>
            <a:r>
              <a:rPr lang="en-US" u="sng" dirty="0" err="1"/>
              <a:t>teres</a:t>
            </a:r>
            <a:r>
              <a:rPr lang="en-US" u="sng" dirty="0"/>
              <a:t> major</a:t>
            </a:r>
            <a:r>
              <a:rPr lang="en-US" dirty="0"/>
              <a:t>. It is the main supply of blood for the arm.</a:t>
            </a:r>
          </a:p>
          <a:p>
            <a:pPr algn="l" rtl="0"/>
            <a:r>
              <a:rPr lang="en-US" dirty="0" smtClean="0"/>
              <a:t>The </a:t>
            </a:r>
            <a:r>
              <a:rPr lang="en-US" dirty="0"/>
              <a:t>brachial artery proper descends down the arm. As it moves through </a:t>
            </a:r>
            <a:r>
              <a:rPr lang="en-US" dirty="0" smtClean="0"/>
              <a:t>the </a:t>
            </a:r>
            <a:r>
              <a:rPr lang="en-US" b="1" dirty="0" err="1" smtClean="0">
                <a:solidFill>
                  <a:srgbClr val="C00000"/>
                </a:solidFill>
              </a:rPr>
              <a:t>cubital</a:t>
            </a:r>
            <a:r>
              <a:rPr lang="en-US" b="1" dirty="0" smtClean="0">
                <a:solidFill>
                  <a:srgbClr val="C00000"/>
                </a:solidFill>
              </a:rPr>
              <a:t> fossa</a:t>
            </a:r>
            <a:r>
              <a:rPr lang="en-US" dirty="0" smtClean="0"/>
              <a:t>, </a:t>
            </a:r>
            <a:r>
              <a:rPr lang="en-US" dirty="0"/>
              <a:t>underneath the </a:t>
            </a:r>
            <a:r>
              <a:rPr lang="en-US" dirty="0" err="1"/>
              <a:t>bicipital</a:t>
            </a:r>
            <a:r>
              <a:rPr lang="en-US" dirty="0"/>
              <a:t> </a:t>
            </a:r>
            <a:r>
              <a:rPr lang="en-US" dirty="0" err="1"/>
              <a:t>aponeurosis</a:t>
            </a:r>
            <a:r>
              <a:rPr lang="en-US" dirty="0"/>
              <a:t>, the brachial artery </a:t>
            </a:r>
            <a:r>
              <a:rPr lang="en-US" b="1" dirty="0">
                <a:solidFill>
                  <a:srgbClr val="C00000"/>
                </a:solidFill>
              </a:rPr>
              <a:t>terminates</a:t>
            </a:r>
            <a:r>
              <a:rPr lang="en-US" dirty="0"/>
              <a:t> by bifurcating into the </a:t>
            </a:r>
            <a:r>
              <a:rPr lang="en-US" dirty="0">
                <a:solidFill>
                  <a:srgbClr val="C00000"/>
                </a:solidFill>
              </a:rPr>
              <a:t>radial</a:t>
            </a:r>
            <a:r>
              <a:rPr lang="en-US" dirty="0"/>
              <a:t> and </a:t>
            </a:r>
            <a:r>
              <a:rPr lang="en-US" dirty="0">
                <a:solidFill>
                  <a:srgbClr val="C00000"/>
                </a:solidFill>
              </a:rPr>
              <a:t>ulnar </a:t>
            </a:r>
            <a:r>
              <a:rPr lang="en-US" dirty="0" smtClean="0">
                <a:solidFill>
                  <a:srgbClr val="C00000"/>
                </a:solidFill>
              </a:rPr>
              <a:t>arteries </a:t>
            </a:r>
            <a:r>
              <a:rPr lang="en-US" dirty="0"/>
              <a:t>(at the level of the neck of the radius</a:t>
            </a:r>
            <a:r>
              <a:rPr lang="en-US" dirty="0" smtClean="0"/>
              <a:t>) .</a:t>
            </a:r>
            <a:endParaRPr lang="en-US" dirty="0">
              <a:solidFill>
                <a:srgbClr val="C0000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7634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671" y="274638"/>
            <a:ext cx="10882657" cy="6525344"/>
          </a:xfrm>
        </p:spPr>
      </p:pic>
    </p:spTree>
    <p:extLst>
      <p:ext uri="{BB962C8B-B14F-4D97-AF65-F5344CB8AC3E}">
        <p14:creationId xmlns:p14="http://schemas.microsoft.com/office/powerpoint/2010/main" val="1055001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19253" y="274638"/>
            <a:ext cx="4553494" cy="643560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816080" y="6237311"/>
            <a:ext cx="1512168" cy="47293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5096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Clinical Relevance: </a:t>
            </a:r>
            <a:r>
              <a:rPr lang="en-US" b="1" dirty="0" err="1">
                <a:solidFill>
                  <a:srgbClr val="C00000"/>
                </a:solidFill>
              </a:rPr>
              <a:t>Coarctation</a:t>
            </a:r>
            <a:r>
              <a:rPr lang="en-US" b="1" dirty="0">
                <a:solidFill>
                  <a:srgbClr val="C00000"/>
                </a:solidFill>
              </a:rPr>
              <a:t> of the Aorta</a:t>
            </a:r>
            <a:br>
              <a:rPr lang="en-US" b="1" dirty="0">
                <a:solidFill>
                  <a:srgbClr val="C00000"/>
                </a:solidFill>
              </a:rPr>
            </a:b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l" rtl="0"/>
            <a:r>
              <a:rPr lang="en-US" dirty="0" err="1" smtClean="0"/>
              <a:t>Coarctation</a:t>
            </a:r>
            <a:r>
              <a:rPr lang="en-US" dirty="0" smtClean="0"/>
              <a:t> </a:t>
            </a:r>
            <a:r>
              <a:rPr lang="en-US" dirty="0"/>
              <a:t>of the aorta refers to </a:t>
            </a:r>
            <a:r>
              <a:rPr lang="en-US" dirty="0" smtClean="0"/>
              <a:t>congenital </a:t>
            </a:r>
            <a:r>
              <a:rPr lang="en-US" dirty="0" err="1" smtClean="0"/>
              <a:t>snarrowing</a:t>
            </a:r>
            <a:r>
              <a:rPr lang="en-US" dirty="0" smtClean="0"/>
              <a:t> </a:t>
            </a:r>
            <a:r>
              <a:rPr lang="en-US" dirty="0"/>
              <a:t>of the vessel, usually at the insertion of the </a:t>
            </a:r>
            <a:r>
              <a:rPr lang="en-US" b="1" dirty="0" err="1"/>
              <a:t>ligamentum</a:t>
            </a:r>
            <a:r>
              <a:rPr lang="en-US" b="1" dirty="0"/>
              <a:t> </a:t>
            </a:r>
            <a:r>
              <a:rPr lang="en-US" b="1" dirty="0" err="1"/>
              <a:t>arteriosum</a:t>
            </a:r>
            <a:r>
              <a:rPr lang="en-US" dirty="0"/>
              <a:t> </a:t>
            </a:r>
            <a:r>
              <a:rPr lang="en-US" dirty="0" smtClean="0"/>
              <a:t>. The </a:t>
            </a:r>
            <a:r>
              <a:rPr lang="en-US" dirty="0"/>
              <a:t>narrow vessel has an increased resistance to blood flow, which </a:t>
            </a:r>
            <a:r>
              <a:rPr lang="en-US" dirty="0" smtClean="0"/>
              <a:t>leading </a:t>
            </a:r>
            <a:r>
              <a:rPr lang="en-US" dirty="0"/>
              <a:t>to left ventricular hypertrophy.</a:t>
            </a:r>
          </a:p>
          <a:p>
            <a:pPr algn="l" rtl="0"/>
            <a:r>
              <a:rPr lang="en-US" u="sng" dirty="0"/>
              <a:t>Blood supply to the head, neck and upper limbs is </a:t>
            </a:r>
            <a:r>
              <a:rPr lang="en-US" b="1" u="sng" dirty="0">
                <a:solidFill>
                  <a:srgbClr val="C00000"/>
                </a:solidFill>
              </a:rPr>
              <a:t>not compromised</a:t>
            </a:r>
            <a:r>
              <a:rPr lang="en-US" u="sng" dirty="0"/>
              <a:t> </a:t>
            </a:r>
            <a:r>
              <a:rPr lang="en-US" dirty="0"/>
              <a:t>as the vessels that supply them emerge</a:t>
            </a:r>
            <a:r>
              <a:rPr lang="en-US" dirty="0">
                <a:solidFill>
                  <a:srgbClr val="C00000"/>
                </a:solidFill>
              </a:rPr>
              <a:t> proximal to the </a:t>
            </a:r>
            <a:r>
              <a:rPr lang="en-US" dirty="0" err="1">
                <a:solidFill>
                  <a:srgbClr val="C00000"/>
                </a:solidFill>
              </a:rPr>
              <a:t>coarctation</a:t>
            </a:r>
            <a:r>
              <a:rPr lang="en-US" dirty="0"/>
              <a:t>. However, blood supply to the rest of the body is reduced. This results in a weak, delayed femoral pulse which presents clinically as </a:t>
            </a:r>
            <a:r>
              <a:rPr lang="en-US" b="1" dirty="0" smtClean="0">
                <a:solidFill>
                  <a:srgbClr val="C00000"/>
                </a:solidFill>
              </a:rPr>
              <a:t>radio-femoral delay</a:t>
            </a:r>
            <a:r>
              <a:rPr lang="en-US" dirty="0" smtClean="0"/>
              <a:t>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050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5929" y="1268760"/>
            <a:ext cx="6422504" cy="5138003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06" y="0"/>
            <a:ext cx="548812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457762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Descending Aorta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dirty="0"/>
              <a:t>The descending aorta is the </a:t>
            </a:r>
            <a:r>
              <a:rPr lang="en-US" dirty="0">
                <a:solidFill>
                  <a:srgbClr val="FF0000"/>
                </a:solidFill>
              </a:rPr>
              <a:t>largest</a:t>
            </a:r>
            <a:r>
              <a:rPr lang="en-US" dirty="0"/>
              <a:t> part of the aorta. It arises as a continuation of the aortic arch after the branching of the left </a:t>
            </a:r>
            <a:r>
              <a:rPr lang="en-US" dirty="0" err="1"/>
              <a:t>subclavian</a:t>
            </a:r>
            <a:r>
              <a:rPr lang="en-US" dirty="0"/>
              <a:t> artery</a:t>
            </a:r>
            <a:r>
              <a:rPr lang="en-US" dirty="0" smtClean="0"/>
              <a:t>.</a:t>
            </a:r>
          </a:p>
          <a:p>
            <a:pPr algn="l" rtl="0"/>
            <a:r>
              <a:rPr lang="en-US" dirty="0" smtClean="0"/>
              <a:t> The </a:t>
            </a:r>
            <a:r>
              <a:rPr lang="en-US" dirty="0"/>
              <a:t>descending aorta is divided into the </a:t>
            </a:r>
            <a:r>
              <a:rPr lang="en-US" dirty="0">
                <a:solidFill>
                  <a:srgbClr val="FF0000"/>
                </a:solidFill>
              </a:rPr>
              <a:t>thoracic aorta </a:t>
            </a:r>
            <a:r>
              <a:rPr lang="en-US" dirty="0"/>
              <a:t>and </a:t>
            </a:r>
            <a:r>
              <a:rPr lang="en-US" dirty="0">
                <a:solidFill>
                  <a:srgbClr val="FF0000"/>
                </a:solidFill>
              </a:rPr>
              <a:t>the abdominal aorta</a:t>
            </a:r>
            <a:r>
              <a:rPr lang="en-US" dirty="0"/>
              <a:t>, which are anatomically separated by the diaphragm</a:t>
            </a:r>
            <a:r>
              <a:rPr lang="en-US" dirty="0" smtClean="0"/>
              <a:t>.</a:t>
            </a:r>
          </a:p>
          <a:p>
            <a:pPr algn="l" rtl="0"/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Descending Aorta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91344" y="1844823"/>
            <a:ext cx="11809312" cy="4824537"/>
          </a:xfrm>
        </p:spPr>
        <p:txBody>
          <a:bodyPr>
            <a:normAutofit/>
          </a:bodyPr>
          <a:lstStyle/>
          <a:p>
            <a:pPr algn="l" rtl="0"/>
            <a:r>
              <a:rPr lang="en-US" dirty="0"/>
              <a:t>The </a:t>
            </a:r>
            <a:r>
              <a:rPr lang="en-US" dirty="0">
                <a:solidFill>
                  <a:srgbClr val="FF0000"/>
                </a:solidFill>
              </a:rPr>
              <a:t>descending thoracic aorta </a:t>
            </a:r>
            <a:r>
              <a:rPr lang="en-US" dirty="0"/>
              <a:t>lies in the posterior </a:t>
            </a:r>
            <a:r>
              <a:rPr lang="en-US" dirty="0" smtClean="0"/>
              <a:t>mediastinum and </a:t>
            </a:r>
            <a:r>
              <a:rPr lang="en-US" dirty="0"/>
              <a:t>begins as a continuation of the arch of </a:t>
            </a:r>
            <a:r>
              <a:rPr lang="en-US" dirty="0" smtClean="0"/>
              <a:t>the aorta </a:t>
            </a:r>
            <a:r>
              <a:rPr lang="en-US" dirty="0"/>
              <a:t>on the left side of the lower border of the body </a:t>
            </a:r>
            <a:r>
              <a:rPr lang="en-US" dirty="0" smtClean="0"/>
              <a:t>of the  </a:t>
            </a:r>
            <a:r>
              <a:rPr lang="en-US" dirty="0" smtClean="0">
                <a:solidFill>
                  <a:srgbClr val="FF0000"/>
                </a:solidFill>
              </a:rPr>
              <a:t>T4 </a:t>
            </a:r>
            <a:r>
              <a:rPr lang="en-US" dirty="0" smtClean="0"/>
              <a:t>(opposite </a:t>
            </a:r>
            <a:r>
              <a:rPr lang="en-US" dirty="0"/>
              <a:t>the sternal angle</a:t>
            </a:r>
            <a:r>
              <a:rPr lang="en-US" dirty="0" smtClean="0"/>
              <a:t>).</a:t>
            </a:r>
          </a:p>
          <a:p>
            <a:pPr algn="l" rtl="0"/>
            <a:r>
              <a:rPr lang="en-US" dirty="0"/>
              <a:t>It runs downward in </a:t>
            </a:r>
            <a:r>
              <a:rPr lang="en-US" dirty="0">
                <a:solidFill>
                  <a:srgbClr val="FF0000"/>
                </a:solidFill>
              </a:rPr>
              <a:t>the posterior </a:t>
            </a:r>
            <a:r>
              <a:rPr lang="en-US" dirty="0" smtClean="0">
                <a:solidFill>
                  <a:srgbClr val="FF0000"/>
                </a:solidFill>
              </a:rPr>
              <a:t>mediastinum </a:t>
            </a:r>
            <a:r>
              <a:rPr lang="en-US" dirty="0"/>
              <a:t>to the left of the vertebral column but approaches the midline as it descends.</a:t>
            </a:r>
            <a:endParaRPr lang="en-US" dirty="0" smtClean="0">
              <a:solidFill>
                <a:srgbClr val="FF0000"/>
              </a:solidFill>
            </a:endParaRPr>
          </a:p>
          <a:p>
            <a:pPr algn="l" rtl="0"/>
            <a:r>
              <a:rPr lang="en-US" dirty="0" smtClean="0"/>
              <a:t>At </a:t>
            </a:r>
            <a:r>
              <a:rPr lang="en-US" dirty="0"/>
              <a:t>the level </a:t>
            </a:r>
            <a:r>
              <a:rPr lang="en-US" dirty="0" smtClean="0"/>
              <a:t>of the </a:t>
            </a:r>
            <a:r>
              <a:rPr lang="en-US" dirty="0" smtClean="0">
                <a:solidFill>
                  <a:srgbClr val="FF0000"/>
                </a:solidFill>
              </a:rPr>
              <a:t>T12 </a:t>
            </a:r>
            <a:r>
              <a:rPr lang="en-US" dirty="0" smtClean="0"/>
              <a:t>, </a:t>
            </a:r>
            <a:r>
              <a:rPr lang="en-US" dirty="0"/>
              <a:t>it passes behind the </a:t>
            </a:r>
            <a:r>
              <a:rPr lang="en-US" dirty="0" smtClean="0"/>
              <a:t>diaphragm (through </a:t>
            </a:r>
            <a:r>
              <a:rPr lang="en-US" dirty="0"/>
              <a:t>the aortic opening) in the midline and </a:t>
            </a:r>
            <a:r>
              <a:rPr lang="en-US" dirty="0" smtClean="0"/>
              <a:t>becomes continuous </a:t>
            </a:r>
            <a:r>
              <a:rPr lang="en-US" dirty="0"/>
              <a:t>with the abdominal aorta.</a:t>
            </a:r>
            <a:endParaRPr lang="en-US" dirty="0" smtClean="0"/>
          </a:p>
          <a:p>
            <a:pPr algn="l" rtl="0"/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b="1" dirty="0" smtClean="0">
                <a:solidFill>
                  <a:srgbClr val="FF0000"/>
                </a:solidFill>
              </a:rPr>
              <a:t>Descending Aorta</a:t>
            </a:r>
            <a:endParaRPr lang="ar-SA" dirty="0"/>
          </a:p>
        </p:txBody>
      </p:sp>
      <p:pic>
        <p:nvPicPr>
          <p:cNvPr id="819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36582" t="16542" r="36583" b="7090"/>
          <a:stretch>
            <a:fillRect/>
          </a:stretch>
        </p:blipFill>
        <p:spPr bwMode="auto">
          <a:xfrm>
            <a:off x="5807968" y="290240"/>
            <a:ext cx="4032448" cy="64519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310936" cy="490066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Large Arteries of the Thorax</a:t>
            </a:r>
            <a:endParaRPr lang="ar-SA" dirty="0">
              <a:solidFill>
                <a:srgbClr val="FF000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20000" y="1442925"/>
            <a:ext cx="11952000" cy="4572000"/>
          </a:xfrm>
        </p:spPr>
        <p:txBody>
          <a:bodyPr>
            <a:normAutofit lnSpcReduction="10000"/>
          </a:bodyPr>
          <a:lstStyle/>
          <a:p>
            <a:pPr marL="0" indent="0" algn="l" rtl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Aorta: </a:t>
            </a:r>
          </a:p>
          <a:p>
            <a:pPr algn="l" rtl="0"/>
            <a:r>
              <a:rPr lang="en-US" dirty="0"/>
              <a:t>The aorta is the main arterial </a:t>
            </a:r>
            <a:r>
              <a:rPr lang="en-US" dirty="0" smtClean="0"/>
              <a:t>trunk </a:t>
            </a:r>
            <a:r>
              <a:rPr lang="en-US" dirty="0"/>
              <a:t>that </a:t>
            </a:r>
            <a:endParaRPr lang="en-US" dirty="0" smtClean="0"/>
          </a:p>
          <a:p>
            <a:pPr marL="0" indent="0" algn="l" rtl="0">
              <a:buNone/>
            </a:pPr>
            <a:r>
              <a:rPr lang="en-US" dirty="0" smtClean="0"/>
              <a:t>delivers oxygenated blood </a:t>
            </a:r>
            <a:r>
              <a:rPr lang="en-US" dirty="0"/>
              <a:t>from the </a:t>
            </a:r>
            <a:r>
              <a:rPr lang="en-US" dirty="0" smtClean="0"/>
              <a:t>left</a:t>
            </a:r>
          </a:p>
          <a:p>
            <a:pPr marL="0" indent="0" algn="l" rtl="0">
              <a:buNone/>
            </a:pPr>
            <a:r>
              <a:rPr lang="en-US" dirty="0" smtClean="0"/>
              <a:t> ventricle of the </a:t>
            </a:r>
            <a:r>
              <a:rPr lang="en-US" dirty="0"/>
              <a:t>heart to the </a:t>
            </a:r>
            <a:r>
              <a:rPr lang="en-US" dirty="0" smtClean="0"/>
              <a:t>tissues of</a:t>
            </a:r>
          </a:p>
          <a:p>
            <a:pPr marL="0" indent="0" algn="l" rtl="0">
              <a:buNone/>
            </a:pPr>
            <a:r>
              <a:rPr lang="en-US" dirty="0" smtClean="0"/>
              <a:t> </a:t>
            </a:r>
            <a:r>
              <a:rPr lang="en-US" dirty="0"/>
              <a:t>the </a:t>
            </a:r>
            <a:r>
              <a:rPr lang="en-US" dirty="0" smtClean="0"/>
              <a:t>body</a:t>
            </a:r>
            <a:r>
              <a:rPr lang="en-US" dirty="0"/>
              <a:t>. </a:t>
            </a:r>
            <a:endParaRPr lang="en-US" dirty="0" smtClean="0"/>
          </a:p>
          <a:p>
            <a:pPr algn="l" rtl="0"/>
            <a:r>
              <a:rPr lang="en-US" dirty="0"/>
              <a:t>It is divided </a:t>
            </a:r>
            <a:r>
              <a:rPr lang="en-US" dirty="0" smtClean="0"/>
              <a:t>into </a:t>
            </a:r>
            <a:r>
              <a:rPr lang="en-US" dirty="0"/>
              <a:t>the </a:t>
            </a:r>
            <a:r>
              <a:rPr lang="en-US" dirty="0" smtClean="0"/>
              <a:t>following parts:</a:t>
            </a:r>
          </a:p>
          <a:p>
            <a:pPr marL="0" indent="0" algn="l" rtl="0">
              <a:buNone/>
            </a:pPr>
            <a:r>
              <a:rPr lang="en-US" dirty="0" smtClean="0"/>
              <a:t> ascending aorta, arch of the aorta,</a:t>
            </a:r>
          </a:p>
          <a:p>
            <a:pPr marL="0" indent="0" algn="l" rtl="0">
              <a:buNone/>
            </a:pPr>
            <a:r>
              <a:rPr lang="en-US" dirty="0" smtClean="0"/>
              <a:t> descending thoracic aorta, and abdominal aorta.</a:t>
            </a:r>
            <a:endParaRPr lang="ar-SA" b="1" dirty="0">
              <a:solidFill>
                <a:srgbClr val="FF0000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2184" y="980728"/>
            <a:ext cx="4176464" cy="430697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Descending  thoracic Aorta - Branches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119336" y="1600201"/>
            <a:ext cx="6204680" cy="4997151"/>
          </a:xfrm>
        </p:spPr>
        <p:txBody>
          <a:bodyPr>
            <a:normAutofit lnSpcReduction="10000"/>
          </a:bodyPr>
          <a:lstStyle/>
          <a:p>
            <a:pPr marL="514350" indent="-514350" algn="l" rtl="0">
              <a:buAutoNum type="arabicPeriod"/>
            </a:pPr>
            <a:r>
              <a:rPr lang="en-US" sz="3200" b="1" dirty="0" smtClean="0">
                <a:solidFill>
                  <a:srgbClr val="FF0000"/>
                </a:solidFill>
              </a:rPr>
              <a:t>Bronchial </a:t>
            </a:r>
            <a:r>
              <a:rPr lang="en-US" sz="3200" b="1" dirty="0">
                <a:solidFill>
                  <a:srgbClr val="FF0000"/>
                </a:solidFill>
              </a:rPr>
              <a:t>arteries</a:t>
            </a:r>
            <a:r>
              <a:rPr lang="en-US" sz="3200" b="1" dirty="0" smtClean="0">
                <a:solidFill>
                  <a:srgbClr val="FF0000"/>
                </a:solidFill>
              </a:rPr>
              <a:t>:</a:t>
            </a:r>
          </a:p>
          <a:p>
            <a:pPr algn="l" rtl="0"/>
            <a:r>
              <a:rPr lang="en-US" sz="3000" dirty="0"/>
              <a:t> </a:t>
            </a:r>
            <a:r>
              <a:rPr lang="en-US" sz="3000" dirty="0" smtClean="0"/>
              <a:t>paired </a:t>
            </a:r>
            <a:r>
              <a:rPr lang="en-US" sz="3000" dirty="0"/>
              <a:t>visceral branches arising laterally to supply bronchial and </a:t>
            </a:r>
            <a:r>
              <a:rPr lang="en-US" sz="3000" dirty="0" err="1"/>
              <a:t>peribronchial</a:t>
            </a:r>
            <a:r>
              <a:rPr lang="en-US" sz="3000" dirty="0"/>
              <a:t> tissue and visceral pleura. </a:t>
            </a:r>
            <a:endParaRPr lang="en-US" sz="3000" dirty="0" smtClean="0"/>
          </a:p>
          <a:p>
            <a:pPr algn="l" rtl="0"/>
            <a:r>
              <a:rPr lang="en-US" sz="3000" dirty="0"/>
              <a:t> </a:t>
            </a:r>
            <a:r>
              <a:rPr lang="en-US" sz="3000" dirty="0" smtClean="0"/>
              <a:t>However</a:t>
            </a:r>
            <a:r>
              <a:rPr lang="en-US" sz="3000" dirty="0"/>
              <a:t>, most commonly, only the </a:t>
            </a:r>
            <a:r>
              <a:rPr lang="en-US" sz="3000" dirty="0">
                <a:solidFill>
                  <a:srgbClr val="C00000"/>
                </a:solidFill>
              </a:rPr>
              <a:t>paired left</a:t>
            </a:r>
            <a:r>
              <a:rPr lang="en-US" sz="3000" dirty="0"/>
              <a:t> bronchial </a:t>
            </a:r>
            <a:r>
              <a:rPr lang="en-US" sz="3000" dirty="0" smtClean="0"/>
              <a:t>artery </a:t>
            </a:r>
            <a:r>
              <a:rPr lang="en-US" sz="3000" dirty="0" smtClean="0">
                <a:solidFill>
                  <a:srgbClr val="FF0000"/>
                </a:solidFill>
              </a:rPr>
              <a:t>(Superior and inferior left bronchial arteries) </a:t>
            </a:r>
            <a:r>
              <a:rPr lang="en-US" sz="3000" dirty="0"/>
              <a:t>arises directly from the aorta whilst the </a:t>
            </a:r>
            <a:r>
              <a:rPr lang="en-US" sz="3000" dirty="0">
                <a:solidFill>
                  <a:srgbClr val="C00000"/>
                </a:solidFill>
              </a:rPr>
              <a:t>right branches </a:t>
            </a:r>
            <a:r>
              <a:rPr lang="en-US" sz="3000" dirty="0"/>
              <a:t>off usually from </a:t>
            </a:r>
            <a:r>
              <a:rPr lang="en-US" sz="3000" dirty="0">
                <a:solidFill>
                  <a:srgbClr val="FF0000"/>
                </a:solidFill>
              </a:rPr>
              <a:t>the </a:t>
            </a:r>
            <a:r>
              <a:rPr lang="en-US" sz="3000" dirty="0" smtClean="0">
                <a:solidFill>
                  <a:srgbClr val="FF0000"/>
                </a:solidFill>
              </a:rPr>
              <a:t>3</a:t>
            </a:r>
            <a:r>
              <a:rPr lang="en-US" sz="3000" baseline="30000" dirty="0" smtClean="0">
                <a:solidFill>
                  <a:srgbClr val="FF0000"/>
                </a:solidFill>
              </a:rPr>
              <a:t>rd</a:t>
            </a:r>
            <a:r>
              <a:rPr lang="en-US" sz="3000" dirty="0" smtClean="0">
                <a:solidFill>
                  <a:srgbClr val="FF0000"/>
                </a:solidFill>
              </a:rPr>
              <a:t> posterior </a:t>
            </a:r>
            <a:r>
              <a:rPr lang="en-US" sz="3000" dirty="0">
                <a:solidFill>
                  <a:srgbClr val="FF0000"/>
                </a:solidFill>
              </a:rPr>
              <a:t>intercostal artery</a:t>
            </a:r>
            <a:r>
              <a:rPr lang="en-US" sz="3000" dirty="0"/>
              <a:t>.</a:t>
            </a:r>
          </a:p>
          <a:p>
            <a:pPr algn="l" rtl="0"/>
            <a:endParaRPr lang="ar-SA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 l="30321" t="32452" r="25848" b="8681"/>
          <a:stretch>
            <a:fillRect/>
          </a:stretch>
        </p:blipFill>
        <p:spPr bwMode="auto">
          <a:xfrm>
            <a:off x="6324016" y="1417638"/>
            <a:ext cx="5906065" cy="4459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Descending  thoracic Aorta - Branches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72480" y="1844824"/>
            <a:ext cx="11247040" cy="5179714"/>
          </a:xfrm>
        </p:spPr>
        <p:txBody>
          <a:bodyPr>
            <a:normAutofit/>
          </a:bodyPr>
          <a:lstStyle/>
          <a:p>
            <a:pPr marL="514350" indent="-514350" algn="l" rtl="0">
              <a:buAutoNum type="arabicPeriod" startAt="2"/>
            </a:pPr>
            <a:r>
              <a:rPr lang="en-US" b="1" dirty="0" err="1" smtClean="0">
                <a:solidFill>
                  <a:srgbClr val="C00000"/>
                </a:solidFill>
              </a:rPr>
              <a:t>Mediastinal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>
                <a:solidFill>
                  <a:srgbClr val="C00000"/>
                </a:solidFill>
              </a:rPr>
              <a:t>arteries:</a:t>
            </a:r>
            <a:r>
              <a:rPr lang="en-US" dirty="0"/>
              <a:t> </a:t>
            </a:r>
            <a:r>
              <a:rPr lang="en-US" dirty="0" smtClean="0"/>
              <a:t>Small </a:t>
            </a:r>
            <a:r>
              <a:rPr lang="en-US" u="sng" dirty="0"/>
              <a:t>unpaired</a:t>
            </a:r>
            <a:r>
              <a:rPr lang="en-US" dirty="0" smtClean="0"/>
              <a:t> </a:t>
            </a:r>
            <a:r>
              <a:rPr lang="en-US" dirty="0"/>
              <a:t>arteries that supply the lymph glands and loose areolar tissue in the posterior mediastinum</a:t>
            </a:r>
            <a:r>
              <a:rPr lang="en-US" dirty="0" smtClean="0"/>
              <a:t>.</a:t>
            </a:r>
          </a:p>
          <a:p>
            <a:pPr marL="514350" indent="-514350" algn="l" rtl="0">
              <a:buFont typeface="Arial" pitchFamily="34" charset="0"/>
              <a:buAutoNum type="arabicPeriod" startAt="2"/>
            </a:pPr>
            <a:r>
              <a:rPr lang="en-US" b="1" dirty="0" smtClean="0">
                <a:solidFill>
                  <a:srgbClr val="FF0000"/>
                </a:solidFill>
              </a:rPr>
              <a:t>Esophageal </a:t>
            </a:r>
            <a:r>
              <a:rPr lang="en-US" b="1" dirty="0">
                <a:solidFill>
                  <a:srgbClr val="FF0000"/>
                </a:solidFill>
              </a:rPr>
              <a:t>branches: </a:t>
            </a:r>
            <a:r>
              <a:rPr lang="en-US" dirty="0"/>
              <a:t>consist of </a:t>
            </a:r>
            <a:r>
              <a:rPr lang="en-US" dirty="0">
                <a:solidFill>
                  <a:srgbClr val="C00000"/>
                </a:solidFill>
              </a:rPr>
              <a:t>four or five </a:t>
            </a:r>
            <a:r>
              <a:rPr lang="en-US" u="sng" dirty="0"/>
              <a:t>unpaired</a:t>
            </a:r>
            <a:r>
              <a:rPr lang="en-US" dirty="0"/>
              <a:t> </a:t>
            </a:r>
            <a:r>
              <a:rPr lang="en-US" dirty="0" smtClean="0"/>
              <a:t>vessels </a:t>
            </a:r>
            <a:r>
              <a:rPr lang="en-US" dirty="0"/>
              <a:t>that supply blood to the esophagus and arise from anterior surface of descending aorta</a:t>
            </a:r>
            <a:r>
              <a:rPr lang="en-US" dirty="0" smtClean="0"/>
              <a:t>.</a:t>
            </a:r>
          </a:p>
          <a:p>
            <a:pPr marL="514350" indent="-514350" algn="l" rtl="0">
              <a:buFont typeface="Arial" pitchFamily="34" charset="0"/>
              <a:buAutoNum type="arabicPeriod" startAt="2"/>
            </a:pPr>
            <a:r>
              <a:rPr lang="en-US" b="1" dirty="0">
                <a:solidFill>
                  <a:srgbClr val="C00000"/>
                </a:solidFill>
              </a:rPr>
              <a:t>Pericardial arteries:</a:t>
            </a:r>
            <a:r>
              <a:rPr lang="en-US" dirty="0"/>
              <a:t> Small </a:t>
            </a:r>
            <a:r>
              <a:rPr lang="en-US" u="sng" dirty="0"/>
              <a:t>unpaired</a:t>
            </a:r>
            <a:r>
              <a:rPr lang="en-US" dirty="0"/>
              <a:t> arteries that arise anteriorly to supply the dorsal portion of the pericardium.</a:t>
            </a:r>
          </a:p>
          <a:p>
            <a:pPr marL="514350" indent="-514350" algn="l" rtl="0">
              <a:buFont typeface="Arial" pitchFamily="34" charset="0"/>
              <a:buAutoNum type="arabicPeriod" startAt="2"/>
            </a:pPr>
            <a:endParaRPr lang="en-US" dirty="0" smtClean="0"/>
          </a:p>
          <a:p>
            <a:pPr marL="514350" indent="-514350" algn="l" rtl="0">
              <a:buFont typeface="Arial" pitchFamily="34" charset="0"/>
              <a:buAutoNum type="arabicPeriod" startAt="2"/>
            </a:pPr>
            <a:endParaRPr lang="en-US" dirty="0"/>
          </a:p>
          <a:p>
            <a:pPr marL="514350" indent="-514350" algn="l" rtl="0">
              <a:buAutoNum type="arabicPeriod" startAt="2"/>
            </a:pPr>
            <a:endParaRPr lang="en-US" dirty="0"/>
          </a:p>
          <a:p>
            <a:pPr algn="l" rt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884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81223" y="241846"/>
            <a:ext cx="7829553" cy="6356666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5" name="Ink 4"/>
              <p14:cNvContentPartPr/>
              <p14:nvPr/>
            </p14:nvContentPartPr>
            <p14:xfrm>
              <a:off x="7554600" y="2428920"/>
              <a:ext cx="2036160" cy="54000"/>
            </p14:xfrm>
          </p:contentPart>
        </mc:Choice>
        <mc:Fallback xmlns="">
          <p:pic>
            <p:nvPicPr>
              <p:cNvPr id="5" name="Ink 4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538760" y="2365200"/>
                <a:ext cx="2067840" cy="181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6" name="Ink 5"/>
              <p14:cNvContentPartPr/>
              <p14:nvPr/>
            </p14:nvContentPartPr>
            <p14:xfrm>
              <a:off x="7527600" y="2330640"/>
              <a:ext cx="2018520" cy="54000"/>
            </p14:xfrm>
          </p:contentPart>
        </mc:Choice>
        <mc:Fallback xmlns="">
          <p:pic>
            <p:nvPicPr>
              <p:cNvPr id="6" name="Ink 5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511760" y="2267280"/>
                <a:ext cx="2050200" cy="180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7" name="Ink 6"/>
              <p14:cNvContentPartPr/>
              <p14:nvPr/>
            </p14:nvContentPartPr>
            <p14:xfrm>
              <a:off x="7500960" y="2768040"/>
              <a:ext cx="393120" cy="36360"/>
            </p14:xfrm>
          </p:contentPart>
        </mc:Choice>
        <mc:Fallback xmlns="">
          <p:pic>
            <p:nvPicPr>
              <p:cNvPr id="7" name="Ink 6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7485120" y="2704680"/>
                <a:ext cx="424800" cy="163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8" name="Ink 7"/>
              <p14:cNvContentPartPr/>
              <p14:nvPr/>
            </p14:nvContentPartPr>
            <p14:xfrm>
              <a:off x="7742160" y="2786040"/>
              <a:ext cx="360" cy="360"/>
            </p14:xfrm>
          </p:contentPart>
        </mc:Choice>
        <mc:Fallback xmlns="">
          <p:pic>
            <p:nvPicPr>
              <p:cNvPr id="8" name="Ink 7"/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7726320" y="2722680"/>
                <a:ext cx="3204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9" name="Ink 8"/>
              <p14:cNvContentPartPr/>
              <p14:nvPr/>
            </p14:nvContentPartPr>
            <p14:xfrm>
              <a:off x="7527600" y="2759400"/>
              <a:ext cx="2259720" cy="134280"/>
            </p14:xfrm>
          </p:contentPart>
        </mc:Choice>
        <mc:Fallback xmlns="">
          <p:pic>
            <p:nvPicPr>
              <p:cNvPr id="9" name="Ink 8"/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7511760" y="2695680"/>
                <a:ext cx="2291400" cy="261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0" name="Ink 9"/>
              <p14:cNvContentPartPr/>
              <p14:nvPr/>
            </p14:nvContentPartPr>
            <p14:xfrm>
              <a:off x="7536600" y="2910960"/>
              <a:ext cx="384480" cy="27360"/>
            </p14:xfrm>
          </p:contentPart>
        </mc:Choice>
        <mc:Fallback xmlns="">
          <p:pic>
            <p:nvPicPr>
              <p:cNvPr id="10" name="Ink 9"/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7520760" y="2847600"/>
                <a:ext cx="416160" cy="154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11" name="Ink 10"/>
              <p14:cNvContentPartPr/>
              <p14:nvPr/>
            </p14:nvContentPartPr>
            <p14:xfrm>
              <a:off x="7876080" y="2919960"/>
              <a:ext cx="1911240" cy="54000"/>
            </p14:xfrm>
          </p:contentPart>
        </mc:Choice>
        <mc:Fallback xmlns="">
          <p:pic>
            <p:nvPicPr>
              <p:cNvPr id="11" name="Ink 10"/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7860240" y="2856600"/>
                <a:ext cx="1942920" cy="180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12" name="Ink 11"/>
              <p14:cNvContentPartPr/>
              <p14:nvPr/>
            </p14:nvContentPartPr>
            <p14:xfrm>
              <a:off x="8054640" y="2777040"/>
              <a:ext cx="1679040" cy="63000"/>
            </p14:xfrm>
          </p:contentPart>
        </mc:Choice>
        <mc:Fallback xmlns="">
          <p:pic>
            <p:nvPicPr>
              <p:cNvPr id="12" name="Ink 11"/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8038800" y="2713680"/>
                <a:ext cx="1710720" cy="189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13" name="Ink 12"/>
              <p14:cNvContentPartPr/>
              <p14:nvPr/>
            </p14:nvContentPartPr>
            <p14:xfrm>
              <a:off x="8911800" y="2804040"/>
              <a:ext cx="875520" cy="53640"/>
            </p14:xfrm>
          </p:contentPart>
        </mc:Choice>
        <mc:Fallback xmlns="">
          <p:pic>
            <p:nvPicPr>
              <p:cNvPr id="13" name="Ink 12"/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8895960" y="2740320"/>
                <a:ext cx="907200" cy="181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14" name="Ink 13"/>
              <p14:cNvContentPartPr/>
              <p14:nvPr/>
            </p14:nvContentPartPr>
            <p14:xfrm>
              <a:off x="7509960" y="3348720"/>
              <a:ext cx="2527200" cy="151920"/>
            </p14:xfrm>
          </p:contentPart>
        </mc:Choice>
        <mc:Fallback xmlns="">
          <p:pic>
            <p:nvPicPr>
              <p:cNvPr id="14" name="Ink 13"/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7494120" y="3285000"/>
                <a:ext cx="2559240" cy="279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15" name="Ink 14"/>
              <p14:cNvContentPartPr/>
              <p14:nvPr/>
            </p14:nvContentPartPr>
            <p14:xfrm>
              <a:off x="7536600" y="3429000"/>
              <a:ext cx="1482840" cy="54000"/>
            </p14:xfrm>
          </p:contentPart>
        </mc:Choice>
        <mc:Fallback xmlns="">
          <p:pic>
            <p:nvPicPr>
              <p:cNvPr id="15" name="Ink 14"/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7520760" y="3365640"/>
                <a:ext cx="1514520" cy="180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">
            <p14:nvContentPartPr>
              <p14:cNvPr id="16" name="Ink 15"/>
              <p14:cNvContentPartPr/>
              <p14:nvPr/>
            </p14:nvContentPartPr>
            <p14:xfrm>
              <a:off x="8733240" y="3402360"/>
              <a:ext cx="1321920" cy="18000"/>
            </p14:xfrm>
          </p:contentPart>
        </mc:Choice>
        <mc:Fallback xmlns="">
          <p:pic>
            <p:nvPicPr>
              <p:cNvPr id="16" name="Ink 15"/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8717400" y="3338640"/>
                <a:ext cx="1353600" cy="145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">
            <p14:nvContentPartPr>
              <p14:cNvPr id="17" name="Ink 16"/>
              <p14:cNvContentPartPr/>
              <p14:nvPr/>
            </p14:nvContentPartPr>
            <p14:xfrm>
              <a:off x="7518960" y="5081040"/>
              <a:ext cx="2196720" cy="54000"/>
            </p14:xfrm>
          </p:contentPart>
        </mc:Choice>
        <mc:Fallback xmlns="">
          <p:pic>
            <p:nvPicPr>
              <p:cNvPr id="17" name="Ink 16"/>
              <p:cNvPicPr/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7502760" y="5017320"/>
                <a:ext cx="2229120" cy="181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">
            <p14:nvContentPartPr>
              <p14:cNvPr id="18" name="Ink 17"/>
              <p14:cNvContentPartPr/>
              <p14:nvPr/>
            </p14:nvContentPartPr>
            <p14:xfrm>
              <a:off x="7536600" y="5214960"/>
              <a:ext cx="2232720" cy="27000"/>
            </p14:xfrm>
          </p:contentPart>
        </mc:Choice>
        <mc:Fallback xmlns="">
          <p:pic>
            <p:nvPicPr>
              <p:cNvPr id="18" name="Ink 17"/>
              <p:cNvPicPr/>
              <p:nvPr/>
            </p:nvPicPr>
            <p:blipFill>
              <a:blip r:embed="rId30"/>
              <a:stretch>
                <a:fillRect/>
              </a:stretch>
            </p:blipFill>
            <p:spPr>
              <a:xfrm>
                <a:off x="7520760" y="5151600"/>
                <a:ext cx="2264400" cy="154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969476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Descending  thoracic Aorta - Branches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79376" y="1600201"/>
            <a:ext cx="6120680" cy="5069159"/>
          </a:xfrm>
        </p:spPr>
        <p:txBody>
          <a:bodyPr>
            <a:normAutofit fontScale="92500" lnSpcReduction="20000"/>
          </a:bodyPr>
          <a:lstStyle/>
          <a:p>
            <a:pPr marL="0" indent="0" algn="l" rtl="0">
              <a:buNone/>
            </a:pPr>
            <a:r>
              <a:rPr lang="en-US" sz="3500" b="1" dirty="0">
                <a:solidFill>
                  <a:srgbClr val="FF0000"/>
                </a:solidFill>
              </a:rPr>
              <a:t>5</a:t>
            </a:r>
            <a:r>
              <a:rPr lang="en-US" sz="3500" b="1" dirty="0" smtClean="0">
                <a:solidFill>
                  <a:srgbClr val="FF0000"/>
                </a:solidFill>
              </a:rPr>
              <a:t>. </a:t>
            </a:r>
            <a:r>
              <a:rPr lang="en-US" sz="3500" b="1" dirty="0">
                <a:solidFill>
                  <a:srgbClr val="FF0000"/>
                </a:solidFill>
              </a:rPr>
              <a:t>Posterior </a:t>
            </a:r>
            <a:r>
              <a:rPr lang="en-US" sz="3500" b="1" dirty="0" err="1">
                <a:solidFill>
                  <a:srgbClr val="FF0000"/>
                </a:solidFill>
              </a:rPr>
              <a:t>intercostal</a:t>
            </a:r>
            <a:r>
              <a:rPr lang="en-US" sz="3500" b="1" dirty="0">
                <a:solidFill>
                  <a:srgbClr val="FF0000"/>
                </a:solidFill>
              </a:rPr>
              <a:t> arteries </a:t>
            </a:r>
            <a:r>
              <a:rPr lang="en-US" sz="3500" dirty="0"/>
              <a:t>are</a:t>
            </a:r>
            <a:r>
              <a:rPr lang="en-US" sz="3500" b="1" dirty="0"/>
              <a:t> </a:t>
            </a:r>
            <a:r>
              <a:rPr lang="en-US" sz="3500" dirty="0"/>
              <a:t>given off to the lower nine </a:t>
            </a:r>
            <a:r>
              <a:rPr lang="en-US" sz="3500" dirty="0" err="1"/>
              <a:t>intercostal</a:t>
            </a:r>
            <a:r>
              <a:rPr lang="en-US" sz="3500" dirty="0"/>
              <a:t> spaces on each side. They consist of </a:t>
            </a:r>
            <a:r>
              <a:rPr lang="en-US" sz="3500" dirty="0">
                <a:solidFill>
                  <a:srgbClr val="C00000"/>
                </a:solidFill>
              </a:rPr>
              <a:t>9 pairs </a:t>
            </a:r>
            <a:r>
              <a:rPr lang="en-US" sz="3500" dirty="0"/>
              <a:t>of arteries that run between the ribs and supply the </a:t>
            </a:r>
            <a:r>
              <a:rPr lang="en-US" sz="3500" dirty="0" err="1"/>
              <a:t>intercostal</a:t>
            </a:r>
            <a:r>
              <a:rPr lang="en-US" sz="3500" dirty="0"/>
              <a:t> spaces.</a:t>
            </a:r>
          </a:p>
          <a:p>
            <a:pPr algn="l" rtl="0"/>
            <a:endParaRPr lang="en-US" sz="2400" dirty="0"/>
          </a:p>
          <a:p>
            <a:pPr marL="0" indent="0" algn="l" rtl="0">
              <a:buNone/>
            </a:pPr>
            <a:endParaRPr lang="en-US" b="1" dirty="0"/>
          </a:p>
          <a:p>
            <a:pPr marL="0" indent="0" algn="l" rtl="0">
              <a:buNone/>
            </a:pPr>
            <a:r>
              <a:rPr lang="en-US" sz="3500" b="1" dirty="0" smtClean="0">
                <a:solidFill>
                  <a:srgbClr val="C00000"/>
                </a:solidFill>
              </a:rPr>
              <a:t>6. Subcostal </a:t>
            </a:r>
            <a:r>
              <a:rPr lang="en-US" sz="3500" b="1" dirty="0">
                <a:solidFill>
                  <a:srgbClr val="C00000"/>
                </a:solidFill>
              </a:rPr>
              <a:t>Arteries: </a:t>
            </a:r>
            <a:r>
              <a:rPr lang="en-US" sz="3500" dirty="0"/>
              <a:t>given off on </a:t>
            </a:r>
            <a:r>
              <a:rPr lang="en-US" sz="3500" dirty="0">
                <a:solidFill>
                  <a:srgbClr val="C00000"/>
                </a:solidFill>
              </a:rPr>
              <a:t>each side </a:t>
            </a:r>
            <a:r>
              <a:rPr lang="en-US" sz="3500" dirty="0"/>
              <a:t>and run along the lower border of the 12th rib to enter the abdominal wall.</a:t>
            </a:r>
            <a:endParaRPr lang="en-US" sz="3500" b="1" dirty="0"/>
          </a:p>
          <a:p>
            <a:pPr algn="l" rtl="0">
              <a:buNone/>
            </a:pPr>
            <a:endParaRPr lang="en-US" sz="2800" dirty="0"/>
          </a:p>
          <a:p>
            <a:pPr algn="l" rtl="0"/>
            <a:endParaRPr lang="en-US" sz="2800" dirty="0"/>
          </a:p>
          <a:p>
            <a:pPr algn="l" rtl="0"/>
            <a:endParaRPr lang="ar-SA" sz="2800" dirty="0">
              <a:solidFill>
                <a:srgbClr val="FF0000"/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6867314" y="1600201"/>
            <a:ext cx="4715085" cy="4525963"/>
          </a:xfrm>
        </p:spPr>
        <p:txBody>
          <a:bodyPr>
            <a:normAutofit fontScale="92500" lnSpcReduction="20000"/>
          </a:bodyPr>
          <a:lstStyle/>
          <a:p>
            <a:endParaRPr lang="en-US" dirty="0"/>
          </a:p>
        </p:txBody>
      </p:sp>
      <p:sp>
        <p:nvSpPr>
          <p:cNvPr id="5" name="مربع نص 4"/>
          <p:cNvSpPr txBox="1"/>
          <p:nvPr/>
        </p:nvSpPr>
        <p:spPr>
          <a:xfrm>
            <a:off x="2135560" y="3789041"/>
            <a:ext cx="2808312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endParaRPr lang="ar-SA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7315" y="1417638"/>
            <a:ext cx="5328455" cy="5440362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8" name="Ink 7"/>
              <p14:cNvContentPartPr/>
              <p14:nvPr/>
            </p14:nvContentPartPr>
            <p14:xfrm>
              <a:off x="6867000" y="5036400"/>
              <a:ext cx="1286280" cy="1357560"/>
            </p14:xfrm>
          </p:contentPart>
        </mc:Choice>
        <mc:Fallback xmlns="">
          <p:pic>
            <p:nvPicPr>
              <p:cNvPr id="8" name="Ink 7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857640" y="5027040"/>
                <a:ext cx="1305000" cy="137628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Descending  thoracic Aorta - Branches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215380" y="2042170"/>
            <a:ext cx="5519936" cy="4525963"/>
          </a:xfrm>
        </p:spPr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sz="3200" b="1" dirty="0" smtClean="0">
                <a:solidFill>
                  <a:srgbClr val="C00000"/>
                </a:solidFill>
              </a:rPr>
              <a:t>7. Superior </a:t>
            </a:r>
            <a:r>
              <a:rPr lang="en-US" sz="3200" b="1" dirty="0">
                <a:solidFill>
                  <a:srgbClr val="C00000"/>
                </a:solidFill>
              </a:rPr>
              <a:t>phrenic arteries</a:t>
            </a:r>
            <a:r>
              <a:rPr lang="en-US" sz="3200" b="1" dirty="0" smtClean="0">
                <a:solidFill>
                  <a:srgbClr val="C00000"/>
                </a:solidFill>
              </a:rPr>
              <a:t>:</a:t>
            </a:r>
          </a:p>
          <a:p>
            <a:pPr marL="0" indent="0" algn="l" rtl="0">
              <a:buNone/>
            </a:pPr>
            <a:r>
              <a:rPr lang="en-US" sz="3200" dirty="0"/>
              <a:t> </a:t>
            </a:r>
            <a:r>
              <a:rPr lang="en-US" sz="3200" u="sng" dirty="0"/>
              <a:t>Paired</a:t>
            </a:r>
            <a:r>
              <a:rPr lang="en-US" sz="3200" dirty="0"/>
              <a:t> parietal branches that supply </a:t>
            </a:r>
            <a:r>
              <a:rPr lang="en-US" sz="3200" dirty="0">
                <a:solidFill>
                  <a:srgbClr val="FF0000"/>
                </a:solidFill>
              </a:rPr>
              <a:t>the superior </a:t>
            </a:r>
            <a:r>
              <a:rPr lang="en-US" sz="3200" dirty="0"/>
              <a:t>portion of the</a:t>
            </a:r>
            <a:r>
              <a:rPr lang="en-US" sz="3200" dirty="0">
                <a:solidFill>
                  <a:srgbClr val="FF0000"/>
                </a:solidFill>
              </a:rPr>
              <a:t> diaphragm</a:t>
            </a:r>
            <a:r>
              <a:rPr lang="en-US" sz="3200" dirty="0"/>
              <a:t>.</a:t>
            </a:r>
          </a:p>
          <a:p>
            <a:pPr algn="l" rtl="0"/>
            <a:endParaRPr lang="ar-SA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5960" y="1799532"/>
            <a:ext cx="6193796" cy="4765153"/>
          </a:xfr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6" name="Ink 5"/>
              <p14:cNvContentPartPr/>
              <p14:nvPr/>
            </p14:nvContentPartPr>
            <p14:xfrm>
              <a:off x="10492560" y="4902480"/>
              <a:ext cx="1464480" cy="54000"/>
            </p14:xfrm>
          </p:contentPart>
        </mc:Choice>
        <mc:Fallback xmlns="">
          <p:pic>
            <p:nvPicPr>
              <p:cNvPr id="6" name="Ink 5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0476360" y="4838760"/>
                <a:ext cx="1496880" cy="181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7" name="Ink 6"/>
              <p14:cNvContentPartPr/>
              <p14:nvPr/>
            </p14:nvContentPartPr>
            <p14:xfrm>
              <a:off x="10510200" y="4982760"/>
              <a:ext cx="1420200" cy="98640"/>
            </p14:xfrm>
          </p:contentPart>
        </mc:Choice>
        <mc:Fallback xmlns="">
          <p:pic>
            <p:nvPicPr>
              <p:cNvPr id="7" name="Ink 6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0494360" y="4919400"/>
                <a:ext cx="1451880" cy="225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8" name="Ink 7"/>
              <p14:cNvContentPartPr/>
              <p14:nvPr/>
            </p14:nvContentPartPr>
            <p14:xfrm>
              <a:off x="10492560" y="5223960"/>
              <a:ext cx="500400" cy="27000"/>
            </p14:xfrm>
          </p:contentPart>
        </mc:Choice>
        <mc:Fallback xmlns="">
          <p:pic>
            <p:nvPicPr>
              <p:cNvPr id="8" name="Ink 7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0476360" y="5160240"/>
                <a:ext cx="532440" cy="154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9" name="Ink 8"/>
              <p14:cNvContentPartPr/>
              <p14:nvPr/>
            </p14:nvContentPartPr>
            <p14:xfrm>
              <a:off x="10519200" y="5188320"/>
              <a:ext cx="455760" cy="9000"/>
            </p14:xfrm>
          </p:contentPart>
        </mc:Choice>
        <mc:Fallback xmlns="">
          <p:pic>
            <p:nvPicPr>
              <p:cNvPr id="9" name="Ink 8"/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0503360" y="5124600"/>
                <a:ext cx="487440" cy="136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0" name="Ink 9"/>
              <p14:cNvContentPartPr/>
              <p14:nvPr/>
            </p14:nvContentPartPr>
            <p14:xfrm>
              <a:off x="10537200" y="5277600"/>
              <a:ext cx="437760" cy="18000"/>
            </p14:xfrm>
          </p:contentPart>
        </mc:Choice>
        <mc:Fallback xmlns="">
          <p:pic>
            <p:nvPicPr>
              <p:cNvPr id="10" name="Ink 9"/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10521000" y="5213880"/>
                <a:ext cx="469800" cy="14544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C00000"/>
                </a:solidFill>
              </a:rPr>
              <a:t>Descending thoracic </a:t>
            </a:r>
            <a:r>
              <a:rPr lang="en-US" b="1" dirty="0" smtClean="0">
                <a:solidFill>
                  <a:srgbClr val="C00000"/>
                </a:solidFill>
              </a:rPr>
              <a:t>aorta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609600" y="1600201"/>
            <a:ext cx="11751096" cy="4525963"/>
          </a:xfrm>
        </p:spPr>
        <p:txBody>
          <a:bodyPr/>
          <a:lstStyle/>
          <a:p>
            <a:pPr marL="0" indent="0" algn="l" rtl="0">
              <a:buNone/>
            </a:pPr>
            <a:r>
              <a:rPr lang="en-US" b="1" dirty="0" smtClean="0">
                <a:solidFill>
                  <a:srgbClr val="C00000"/>
                </a:solidFill>
              </a:rPr>
              <a:t>Visceral </a:t>
            </a:r>
            <a:r>
              <a:rPr lang="en-US" b="1" dirty="0">
                <a:solidFill>
                  <a:srgbClr val="C00000"/>
                </a:solidFill>
              </a:rPr>
              <a:t>branches</a:t>
            </a:r>
            <a:r>
              <a:rPr lang="en-US" b="1" dirty="0" smtClean="0">
                <a:solidFill>
                  <a:srgbClr val="C00000"/>
                </a:solidFill>
              </a:rPr>
              <a:t>: </a:t>
            </a:r>
          </a:p>
          <a:p>
            <a:pPr marL="0" indent="0" algn="l" rtl="0">
              <a:buNone/>
            </a:pPr>
            <a:r>
              <a:rPr lang="en-US" dirty="0" smtClean="0"/>
              <a:t>Bronchial</a:t>
            </a:r>
            <a:r>
              <a:rPr lang="en-US" dirty="0"/>
              <a:t>, p</a:t>
            </a:r>
            <a:r>
              <a:rPr lang="en-US" dirty="0" smtClean="0"/>
              <a:t>ericardial</a:t>
            </a:r>
            <a:r>
              <a:rPr lang="en-US" dirty="0"/>
              <a:t>, </a:t>
            </a:r>
            <a:r>
              <a:rPr lang="en-US" dirty="0" smtClean="0"/>
              <a:t>esophageal</a:t>
            </a:r>
            <a:r>
              <a:rPr lang="en-US" dirty="0"/>
              <a:t>, </a:t>
            </a:r>
            <a:r>
              <a:rPr lang="en-US" dirty="0" err="1"/>
              <a:t>mediastinal</a:t>
            </a:r>
            <a:r>
              <a:rPr lang="en-US" dirty="0"/>
              <a:t> </a:t>
            </a:r>
            <a:r>
              <a:rPr lang="en-US" dirty="0" smtClean="0"/>
              <a:t>arteries</a:t>
            </a:r>
          </a:p>
          <a:p>
            <a:pPr marL="0" indent="0" algn="l" rtl="0">
              <a:buNone/>
            </a:pPr>
            <a:r>
              <a:rPr lang="en-US" dirty="0"/>
              <a:t/>
            </a:r>
            <a:br>
              <a:rPr lang="en-US" dirty="0"/>
            </a:br>
            <a:r>
              <a:rPr lang="en-US" b="1" dirty="0">
                <a:solidFill>
                  <a:srgbClr val="C00000"/>
                </a:solidFill>
              </a:rPr>
              <a:t>Parietal branches: </a:t>
            </a:r>
            <a:endParaRPr lang="en-US" b="1" dirty="0" smtClean="0">
              <a:solidFill>
                <a:srgbClr val="C00000"/>
              </a:solidFill>
            </a:endParaRPr>
          </a:p>
          <a:p>
            <a:pPr marL="0" indent="0" algn="l" rtl="0">
              <a:buNone/>
            </a:pPr>
            <a:r>
              <a:rPr lang="en-US" dirty="0" smtClean="0"/>
              <a:t>Posterior intercostal</a:t>
            </a:r>
            <a:r>
              <a:rPr lang="en-US" dirty="0"/>
              <a:t>, subcostal arteries and superior phrenic arteries</a:t>
            </a:r>
          </a:p>
        </p:txBody>
      </p:sp>
    </p:spTree>
    <p:extLst>
      <p:ext uri="{BB962C8B-B14F-4D97-AF65-F5344CB8AC3E}">
        <p14:creationId xmlns:p14="http://schemas.microsoft.com/office/powerpoint/2010/main" val="1735275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Large Arteries of the Thorax – </a:t>
            </a:r>
            <a:r>
              <a:rPr lang="en-US" b="1" dirty="0">
                <a:solidFill>
                  <a:srgbClr val="FF0000"/>
                </a:solidFill>
              </a:rPr>
              <a:t>Pulmonary Trunk</a:t>
            </a:r>
            <a:endParaRPr lang="ar-SA" dirty="0">
              <a:solidFill>
                <a:srgbClr val="FF000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/>
            <a:r>
              <a:rPr lang="en-US" dirty="0"/>
              <a:t>The pulmonary trunk conveys deoxygenated blood </a:t>
            </a:r>
            <a:r>
              <a:rPr lang="en-US" dirty="0" smtClean="0"/>
              <a:t>from the </a:t>
            </a:r>
            <a:r>
              <a:rPr lang="en-US" b="1" dirty="0">
                <a:solidFill>
                  <a:srgbClr val="C00000"/>
                </a:solidFill>
              </a:rPr>
              <a:t>right ventricle </a:t>
            </a:r>
            <a:r>
              <a:rPr lang="en-US" dirty="0"/>
              <a:t>of the heart to the lungs</a:t>
            </a:r>
            <a:r>
              <a:rPr lang="en-US" dirty="0" smtClean="0"/>
              <a:t>.</a:t>
            </a:r>
          </a:p>
          <a:p>
            <a:pPr algn="l" rtl="0"/>
            <a:r>
              <a:rPr lang="en-US" dirty="0" smtClean="0"/>
              <a:t> Pulmonary trunk leaves the upper </a:t>
            </a:r>
            <a:r>
              <a:rPr lang="en-US" dirty="0"/>
              <a:t>part of the right </a:t>
            </a:r>
            <a:r>
              <a:rPr lang="en-US" dirty="0" smtClean="0"/>
              <a:t>ventricle, then runs </a:t>
            </a:r>
            <a:r>
              <a:rPr lang="en-US" dirty="0"/>
              <a:t>upward, </a:t>
            </a:r>
            <a:r>
              <a:rPr lang="en-US" dirty="0" smtClean="0"/>
              <a:t>backward, and </a:t>
            </a:r>
            <a:r>
              <a:rPr lang="en-US" dirty="0"/>
              <a:t>to the </a:t>
            </a:r>
            <a:r>
              <a:rPr lang="en-US" dirty="0" smtClean="0"/>
              <a:t>left.</a:t>
            </a:r>
          </a:p>
          <a:p>
            <a:pPr algn="l" rtl="0"/>
            <a:r>
              <a:rPr lang="en-US" dirty="0"/>
              <a:t>It is about 2 in. (5 </a:t>
            </a:r>
            <a:r>
              <a:rPr lang="en-US" dirty="0" smtClean="0"/>
              <a:t>cm) long </a:t>
            </a:r>
            <a:r>
              <a:rPr lang="en-US" dirty="0"/>
              <a:t>and terminates in the concavity of the aortic arch </a:t>
            </a:r>
            <a:r>
              <a:rPr lang="en-US" dirty="0" smtClean="0"/>
              <a:t>by dividing </a:t>
            </a:r>
            <a:r>
              <a:rPr lang="en-US" dirty="0"/>
              <a:t>into right and left pulmonary </a:t>
            </a:r>
            <a:r>
              <a:rPr lang="en-US" dirty="0" smtClean="0"/>
              <a:t>arteries for </a:t>
            </a:r>
            <a:r>
              <a:rPr lang="en-US" dirty="0"/>
              <a:t>left and right lungs respectively.</a:t>
            </a:r>
          </a:p>
          <a:p>
            <a:pPr algn="l" rtl="0"/>
            <a:endParaRPr lang="en-US" dirty="0" smtClean="0"/>
          </a:p>
          <a:p>
            <a:pPr algn="l" rtl="0">
              <a:buNone/>
            </a:pP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Pulmonary Trunk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/>
            <a:r>
              <a:rPr lang="en-US" b="1" dirty="0">
                <a:solidFill>
                  <a:srgbClr val="FF0000"/>
                </a:solidFill>
              </a:rPr>
              <a:t>The right pulmonary artery </a:t>
            </a:r>
            <a:r>
              <a:rPr lang="en-US" dirty="0"/>
              <a:t>runs to the </a:t>
            </a:r>
            <a:r>
              <a:rPr lang="en-US" u="sng" dirty="0"/>
              <a:t>right behind </a:t>
            </a:r>
            <a:r>
              <a:rPr lang="en-US" u="sng" dirty="0" smtClean="0"/>
              <a:t>the ascending </a:t>
            </a:r>
            <a:r>
              <a:rPr lang="en-US" u="sng" dirty="0"/>
              <a:t>aorta and superior vena cava</a:t>
            </a:r>
            <a:r>
              <a:rPr lang="en-US" dirty="0"/>
              <a:t> to enter the root </a:t>
            </a:r>
            <a:r>
              <a:rPr lang="en-US" dirty="0" smtClean="0"/>
              <a:t>of the </a:t>
            </a:r>
            <a:r>
              <a:rPr lang="en-US" dirty="0"/>
              <a:t>right </a:t>
            </a:r>
            <a:r>
              <a:rPr lang="en-US" dirty="0" smtClean="0"/>
              <a:t>lung.</a:t>
            </a:r>
            <a:endParaRPr lang="en-US" dirty="0"/>
          </a:p>
          <a:p>
            <a:pPr algn="l" rtl="0"/>
            <a:r>
              <a:rPr lang="en-US" b="1" dirty="0" smtClean="0">
                <a:solidFill>
                  <a:srgbClr val="FF0000"/>
                </a:solidFill>
              </a:rPr>
              <a:t>The left pulmonary artery </a:t>
            </a:r>
            <a:r>
              <a:rPr lang="en-US" dirty="0" smtClean="0"/>
              <a:t>runs to the left </a:t>
            </a:r>
            <a:r>
              <a:rPr lang="en-US" u="sng" dirty="0" smtClean="0"/>
              <a:t>in front of the descending aorta</a:t>
            </a:r>
            <a:r>
              <a:rPr lang="en-US" dirty="0" smtClean="0"/>
              <a:t> to enter the root of the left lung.</a:t>
            </a:r>
          </a:p>
          <a:p>
            <a:pPr algn="l" rtl="0"/>
            <a:r>
              <a:rPr lang="en-US" dirty="0" smtClean="0">
                <a:solidFill>
                  <a:srgbClr val="FF0000"/>
                </a:solidFill>
              </a:rPr>
              <a:t>The </a:t>
            </a:r>
            <a:r>
              <a:rPr lang="en-US" b="1" dirty="0" err="1" smtClean="0">
                <a:solidFill>
                  <a:srgbClr val="FF0000"/>
                </a:solidFill>
              </a:rPr>
              <a:t>ligamentum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arteriosum</a:t>
            </a:r>
            <a:r>
              <a:rPr lang="en-US" b="1" dirty="0" smtClean="0">
                <a:solidFill>
                  <a:srgbClr val="FF0000"/>
                </a:solidFill>
              </a:rPr>
              <a:t>.</a:t>
            </a:r>
            <a:endParaRPr lang="en-US" dirty="0" smtClean="0">
              <a:solidFill>
                <a:srgbClr val="FF0000"/>
              </a:solidFill>
            </a:endParaRPr>
          </a:p>
          <a:p>
            <a:pPr algn="l" rtl="0"/>
            <a:endParaRPr lang="en-US" dirty="0" smtClean="0"/>
          </a:p>
          <a:p>
            <a:pPr algn="l" rtl="0"/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 Pulmonary Trunk</a:t>
            </a:r>
            <a:endParaRPr lang="ar-SA" dirty="0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28532" t="8587" r="30321" b="16636"/>
          <a:stretch>
            <a:fillRect/>
          </a:stretch>
        </p:blipFill>
        <p:spPr bwMode="auto">
          <a:xfrm>
            <a:off x="3287688" y="1398216"/>
            <a:ext cx="5184576" cy="5297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778098"/>
          </a:xfrm>
        </p:spPr>
        <p:txBody>
          <a:bodyPr/>
          <a:lstStyle/>
          <a:p>
            <a:r>
              <a:rPr lang="en-US" b="1" dirty="0" err="1" smtClean="0">
                <a:solidFill>
                  <a:srgbClr val="FF0000"/>
                </a:solidFill>
              </a:rPr>
              <a:t>Ligamentum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Arteriosum</a:t>
            </a:r>
            <a:endParaRPr lang="ar-SA" b="1" dirty="0">
              <a:solidFill>
                <a:srgbClr val="FF0000"/>
              </a:solidFill>
            </a:endParaRPr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8853" t="26088" r="64312" b="21409"/>
          <a:stretch>
            <a:fillRect/>
          </a:stretch>
        </p:blipFill>
        <p:spPr bwMode="auto">
          <a:xfrm>
            <a:off x="6949752" y="1335706"/>
            <a:ext cx="4824536" cy="5306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مربع نص 4"/>
          <p:cNvSpPr txBox="1"/>
          <p:nvPr/>
        </p:nvSpPr>
        <p:spPr>
          <a:xfrm>
            <a:off x="263352" y="1553681"/>
            <a:ext cx="5544616" cy="532453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>
              <a:buFontTx/>
              <a:buChar char="-"/>
            </a:pPr>
            <a:r>
              <a:rPr lang="en-US" sz="3200" b="1" dirty="0" smtClean="0">
                <a:solidFill>
                  <a:srgbClr val="C00000"/>
                </a:solidFill>
              </a:rPr>
              <a:t>fibrous </a:t>
            </a:r>
            <a:r>
              <a:rPr lang="en-US" sz="3200" b="1" dirty="0">
                <a:solidFill>
                  <a:srgbClr val="C00000"/>
                </a:solidFill>
              </a:rPr>
              <a:t>band </a:t>
            </a:r>
            <a:r>
              <a:rPr lang="en-US" sz="3200" dirty="0"/>
              <a:t>that connects the left pulmonary </a:t>
            </a:r>
            <a:r>
              <a:rPr lang="en-US" sz="3200" dirty="0" smtClean="0"/>
              <a:t>artery to </a:t>
            </a:r>
            <a:r>
              <a:rPr lang="en-US" sz="3200" dirty="0"/>
              <a:t>the </a:t>
            </a:r>
            <a:r>
              <a:rPr lang="en-US" sz="3200" dirty="0" err="1"/>
              <a:t>the</a:t>
            </a:r>
            <a:r>
              <a:rPr lang="en-US" sz="3200" dirty="0"/>
              <a:t> aortic arch.</a:t>
            </a:r>
          </a:p>
          <a:p>
            <a:pPr algn="l" rtl="0"/>
            <a:endParaRPr lang="en-US" sz="3200" dirty="0"/>
          </a:p>
          <a:p>
            <a:pPr algn="l" rtl="0"/>
            <a:r>
              <a:rPr lang="en-US" sz="3200" dirty="0"/>
              <a:t>- The </a:t>
            </a:r>
            <a:r>
              <a:rPr lang="en-US" sz="3200" dirty="0" err="1"/>
              <a:t>ligamentum</a:t>
            </a:r>
            <a:r>
              <a:rPr lang="en-US" sz="3200" dirty="0"/>
              <a:t> </a:t>
            </a:r>
            <a:r>
              <a:rPr lang="en-US" sz="3200" dirty="0" err="1"/>
              <a:t>arteriosum</a:t>
            </a:r>
            <a:r>
              <a:rPr lang="en-US" sz="3200" dirty="0"/>
              <a:t> is the </a:t>
            </a:r>
            <a:r>
              <a:rPr lang="en-US" sz="3200" dirty="0" err="1" smtClean="0"/>
              <a:t>remenant</a:t>
            </a:r>
            <a:r>
              <a:rPr lang="en-US" sz="3200" dirty="0" smtClean="0"/>
              <a:t> </a:t>
            </a:r>
            <a:r>
              <a:rPr lang="en-US" sz="3200" dirty="0"/>
              <a:t>of </a:t>
            </a:r>
            <a:r>
              <a:rPr lang="en-US" sz="3200" dirty="0" smtClean="0"/>
              <a:t>the </a:t>
            </a:r>
            <a:r>
              <a:rPr lang="en-US" sz="3200" b="1" dirty="0" err="1" smtClean="0">
                <a:solidFill>
                  <a:srgbClr val="C00000"/>
                </a:solidFill>
              </a:rPr>
              <a:t>ductus</a:t>
            </a:r>
            <a:r>
              <a:rPr lang="en-US" sz="3200" b="1" dirty="0" smtClean="0">
                <a:solidFill>
                  <a:srgbClr val="C00000"/>
                </a:solidFill>
              </a:rPr>
              <a:t> </a:t>
            </a:r>
            <a:r>
              <a:rPr lang="en-US" sz="3200" b="1" dirty="0" err="1">
                <a:solidFill>
                  <a:srgbClr val="C00000"/>
                </a:solidFill>
              </a:rPr>
              <a:t>arteriosus</a:t>
            </a:r>
            <a:r>
              <a:rPr lang="en-US" sz="3200" dirty="0"/>
              <a:t>, which in the fetus conducts blood </a:t>
            </a:r>
            <a:r>
              <a:rPr lang="en-US" sz="3200" dirty="0" smtClean="0"/>
              <a:t>from the </a:t>
            </a:r>
            <a:r>
              <a:rPr lang="en-US" sz="3200" dirty="0"/>
              <a:t>pulmonary trunk to the aorta, thus bypassing </a:t>
            </a:r>
            <a:r>
              <a:rPr lang="en-US" sz="3200" dirty="0" smtClean="0"/>
              <a:t>the lungs</a:t>
            </a:r>
            <a:r>
              <a:rPr lang="en-US" sz="3200" dirty="0"/>
              <a:t>.</a:t>
            </a:r>
          </a:p>
          <a:p>
            <a:pPr algn="l" rtl="0"/>
            <a:endParaRPr lang="ar-SA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Ascending Aorta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191344" y="1600201"/>
            <a:ext cx="5832648" cy="5069159"/>
          </a:xfrm>
        </p:spPr>
        <p:txBody>
          <a:bodyPr>
            <a:normAutofit/>
          </a:bodyPr>
          <a:lstStyle/>
          <a:p>
            <a:pPr algn="l" rtl="0"/>
            <a:r>
              <a:rPr lang="en-US" sz="3200" dirty="0"/>
              <a:t>The ascending </a:t>
            </a:r>
            <a:r>
              <a:rPr lang="en-US" sz="3200" dirty="0" smtClean="0"/>
              <a:t>aorta is </a:t>
            </a:r>
            <a:r>
              <a:rPr lang="en-US" sz="3200" dirty="0">
                <a:solidFill>
                  <a:srgbClr val="C00000"/>
                </a:solidFill>
              </a:rPr>
              <a:t>2 inches </a:t>
            </a:r>
            <a:r>
              <a:rPr lang="en-US" sz="3200" dirty="0"/>
              <a:t>long in </a:t>
            </a:r>
            <a:r>
              <a:rPr lang="en-US" sz="3200" dirty="0" smtClean="0"/>
              <a:t>length and </a:t>
            </a:r>
            <a:r>
              <a:rPr lang="en-US" sz="3200" dirty="0"/>
              <a:t>arises from the aortic orifice from the left ventricle and ascends to become the aortic arch</a:t>
            </a:r>
            <a:r>
              <a:rPr lang="en-US" sz="3200" dirty="0" smtClean="0"/>
              <a:t>.</a:t>
            </a:r>
          </a:p>
          <a:p>
            <a:pPr algn="l" rtl="0"/>
            <a:r>
              <a:rPr lang="en-US" sz="3200" dirty="0" smtClean="0"/>
              <a:t>At </a:t>
            </a:r>
            <a:r>
              <a:rPr lang="en-US" sz="3200" dirty="0"/>
              <a:t>its root, </a:t>
            </a:r>
            <a:r>
              <a:rPr lang="en-US" sz="3200" dirty="0" smtClean="0"/>
              <a:t>it possesses </a:t>
            </a:r>
            <a:r>
              <a:rPr lang="en-US" sz="3200" dirty="0"/>
              <a:t>three bulges, the </a:t>
            </a:r>
            <a:r>
              <a:rPr lang="en-US" sz="3200" b="1" dirty="0">
                <a:solidFill>
                  <a:srgbClr val="FF0000"/>
                </a:solidFill>
              </a:rPr>
              <a:t>sinuses of the aorta</a:t>
            </a:r>
            <a:r>
              <a:rPr lang="en-US" sz="3200" b="1" dirty="0"/>
              <a:t>, </a:t>
            </a:r>
            <a:r>
              <a:rPr lang="en-US" sz="3200" dirty="0"/>
              <a:t>one </a:t>
            </a:r>
            <a:r>
              <a:rPr lang="en-US" sz="3200" dirty="0" smtClean="0"/>
              <a:t>behind each </a:t>
            </a:r>
            <a:r>
              <a:rPr lang="en-US" sz="3200" dirty="0"/>
              <a:t>aortic valve </a:t>
            </a:r>
            <a:r>
              <a:rPr lang="en-US" sz="3200" dirty="0" smtClean="0"/>
              <a:t>cusp.</a:t>
            </a:r>
          </a:p>
          <a:p>
            <a:pPr algn="l" rtl="0"/>
            <a:endParaRPr lang="en-US" dirty="0"/>
          </a:p>
          <a:p>
            <a:pPr algn="l" rtl="0"/>
            <a:endParaRPr lang="ar-SA" dirty="0"/>
          </a:p>
        </p:txBody>
      </p:sp>
      <p:pic>
        <p:nvPicPr>
          <p:cNvPr id="1026" name="Picture 2" descr="4 Aortic sinuses of the heart | Download Scientific Diagram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6040" y="1600201"/>
            <a:ext cx="5384800" cy="4480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0264" y="185903"/>
            <a:ext cx="5400600" cy="6630550"/>
          </a:xfrm>
        </p:spPr>
      </p:pic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-31204" y="2636912"/>
            <a:ext cx="6163096" cy="5573215"/>
          </a:xfrm>
        </p:spPr>
        <p:txBody>
          <a:bodyPr>
            <a:normAutofit/>
          </a:bodyPr>
          <a:lstStyle/>
          <a:p>
            <a:pPr marL="0" indent="0" algn="ctr" rtl="0">
              <a:buNone/>
            </a:pPr>
            <a:r>
              <a:rPr lang="en-US" sz="5400" b="1" dirty="0">
                <a:solidFill>
                  <a:srgbClr val="FF0000"/>
                </a:solidFill>
              </a:rPr>
              <a:t>Large Veins of the Thorax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821913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490066"/>
          </a:xfrm>
        </p:spPr>
        <p:txBody>
          <a:bodyPr>
            <a:no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/>
            </a:r>
            <a:br>
              <a:rPr lang="en-US" b="1" dirty="0" smtClean="0">
                <a:solidFill>
                  <a:srgbClr val="FF0000"/>
                </a:solidFill>
              </a:rPr>
            </a:br>
            <a:r>
              <a:rPr lang="en-US" b="1" dirty="0" smtClean="0">
                <a:solidFill>
                  <a:srgbClr val="FF0000"/>
                </a:solidFill>
              </a:rPr>
              <a:t>Superior Vena Cava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/>
            <a:r>
              <a:rPr lang="en-US" dirty="0"/>
              <a:t>The </a:t>
            </a:r>
            <a:r>
              <a:rPr lang="en-US" b="1" dirty="0">
                <a:solidFill>
                  <a:srgbClr val="FF0000"/>
                </a:solidFill>
              </a:rPr>
              <a:t>superior vena </a:t>
            </a:r>
            <a:r>
              <a:rPr lang="en-US" b="1" dirty="0" smtClean="0">
                <a:solidFill>
                  <a:srgbClr val="FF0000"/>
                </a:solidFill>
              </a:rPr>
              <a:t>cava </a:t>
            </a:r>
            <a:r>
              <a:rPr lang="en-US" dirty="0" smtClean="0"/>
              <a:t>with a </a:t>
            </a:r>
            <a:r>
              <a:rPr lang="en-US" u="sng" dirty="0" smtClean="0">
                <a:solidFill>
                  <a:srgbClr val="C00000"/>
                </a:solidFill>
              </a:rPr>
              <a:t>7 cm</a:t>
            </a:r>
            <a:r>
              <a:rPr lang="en-US" u="sng" dirty="0" smtClean="0"/>
              <a:t> </a:t>
            </a:r>
            <a:r>
              <a:rPr lang="en-US" dirty="0" smtClean="0"/>
              <a:t>length </a:t>
            </a:r>
            <a:r>
              <a:rPr lang="en-US" dirty="0" err="1" smtClean="0"/>
              <a:t>recieves</a:t>
            </a:r>
            <a:r>
              <a:rPr lang="en-US" dirty="0" smtClean="0"/>
              <a:t> </a:t>
            </a:r>
            <a:r>
              <a:rPr lang="en-US" dirty="0"/>
              <a:t>all the venous blood </a:t>
            </a:r>
            <a:r>
              <a:rPr lang="en-US" dirty="0" smtClean="0"/>
              <a:t>from the </a:t>
            </a:r>
            <a:r>
              <a:rPr lang="en-US" dirty="0"/>
              <a:t>head and neck and both upper </a:t>
            </a:r>
            <a:r>
              <a:rPr lang="en-US" dirty="0" smtClean="0"/>
              <a:t>limbs.</a:t>
            </a:r>
          </a:p>
          <a:p>
            <a:pPr marL="342900" lvl="1" indent="-342900" algn="l" rtl="0">
              <a:buFont typeface="Arial" pitchFamily="34" charset="0"/>
              <a:buChar char="•"/>
            </a:pPr>
            <a:r>
              <a:rPr lang="en-US" sz="3200" dirty="0"/>
              <a:t>It arises from the union of the </a:t>
            </a:r>
            <a:r>
              <a:rPr lang="en-US" sz="3200" b="1" dirty="0">
                <a:solidFill>
                  <a:srgbClr val="C00000"/>
                </a:solidFill>
              </a:rPr>
              <a:t>left</a:t>
            </a:r>
            <a:r>
              <a:rPr lang="en-US" sz="3200" dirty="0"/>
              <a:t> and </a:t>
            </a:r>
            <a:r>
              <a:rPr lang="en-US" sz="3200" b="1" dirty="0">
                <a:solidFill>
                  <a:srgbClr val="C00000"/>
                </a:solidFill>
              </a:rPr>
              <a:t>right brachiocephalic veins</a:t>
            </a:r>
            <a:r>
              <a:rPr lang="en-US" sz="3200" dirty="0"/>
              <a:t>, </a:t>
            </a:r>
            <a:r>
              <a:rPr lang="en-US" sz="3200" u="sng" dirty="0"/>
              <a:t>posterior to the </a:t>
            </a:r>
            <a:r>
              <a:rPr lang="en-US" sz="3200" b="1" u="sng" dirty="0" smtClean="0">
                <a:solidFill>
                  <a:srgbClr val="C00000"/>
                </a:solidFill>
              </a:rPr>
              <a:t>1</a:t>
            </a:r>
            <a:r>
              <a:rPr lang="en-US" sz="3200" b="1" u="sng" baseline="30000" dirty="0" smtClean="0">
                <a:solidFill>
                  <a:srgbClr val="C00000"/>
                </a:solidFill>
              </a:rPr>
              <a:t>st</a:t>
            </a:r>
            <a:r>
              <a:rPr lang="en-US" sz="3200" b="1" u="sng" dirty="0" smtClean="0">
                <a:solidFill>
                  <a:srgbClr val="C00000"/>
                </a:solidFill>
              </a:rPr>
              <a:t> right </a:t>
            </a:r>
            <a:r>
              <a:rPr lang="en-US" sz="3200" b="1" u="sng" dirty="0">
                <a:solidFill>
                  <a:srgbClr val="C00000"/>
                </a:solidFill>
              </a:rPr>
              <a:t>costal cartilage</a:t>
            </a:r>
            <a:r>
              <a:rPr lang="en-US" sz="3200" dirty="0"/>
              <a:t>. It descends vertically through the superior </a:t>
            </a:r>
            <a:r>
              <a:rPr lang="en-US" sz="3200" dirty="0" smtClean="0"/>
              <a:t>mediastinum to </a:t>
            </a:r>
            <a:r>
              <a:rPr lang="en-US" sz="3200" dirty="0"/>
              <a:t>the right of the aorta and trachea.</a:t>
            </a:r>
          </a:p>
          <a:p>
            <a:pPr marL="342900" lvl="1" indent="-342900" algn="l" rtl="0">
              <a:buFont typeface="Arial" pitchFamily="34" charset="0"/>
              <a:buChar char="•"/>
            </a:pPr>
            <a:r>
              <a:rPr lang="en-US" sz="3200" dirty="0" smtClean="0"/>
              <a:t>It </a:t>
            </a:r>
            <a:r>
              <a:rPr lang="en-US" sz="3200" dirty="0"/>
              <a:t>terminates by emptying into the superior aspect of the right atrium at </a:t>
            </a:r>
            <a:r>
              <a:rPr lang="en-US" sz="3200" b="1" dirty="0">
                <a:solidFill>
                  <a:srgbClr val="C00000"/>
                </a:solidFill>
              </a:rPr>
              <a:t>the level of the </a:t>
            </a:r>
            <a:r>
              <a:rPr lang="en-US" sz="3200" b="1" dirty="0" smtClean="0">
                <a:solidFill>
                  <a:srgbClr val="C00000"/>
                </a:solidFill>
              </a:rPr>
              <a:t>3</a:t>
            </a:r>
            <a:r>
              <a:rPr lang="en-US" sz="3200" b="1" baseline="30000" dirty="0" smtClean="0">
                <a:solidFill>
                  <a:srgbClr val="C00000"/>
                </a:solidFill>
              </a:rPr>
              <a:t>rd</a:t>
            </a:r>
            <a:r>
              <a:rPr lang="en-US" sz="3200" b="1" dirty="0" smtClean="0">
                <a:solidFill>
                  <a:srgbClr val="C00000"/>
                </a:solidFill>
              </a:rPr>
              <a:t> costal </a:t>
            </a:r>
            <a:r>
              <a:rPr lang="en-US" sz="3200" b="1" dirty="0">
                <a:solidFill>
                  <a:srgbClr val="C00000"/>
                </a:solidFill>
              </a:rPr>
              <a:t>cartilage.</a:t>
            </a:r>
          </a:p>
          <a:p>
            <a:pPr algn="l" rtl="0"/>
            <a:endParaRPr lang="en-US" dirty="0" smtClean="0"/>
          </a:p>
          <a:p>
            <a:pPr marL="457200" lvl="1" indent="0" algn="l" rtl="0">
              <a:buNone/>
            </a:pPr>
            <a:endParaRPr lang="en-US" dirty="0"/>
          </a:p>
          <a:p>
            <a:pPr algn="l" rtl="0"/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51584" y="284138"/>
            <a:ext cx="7488832" cy="639671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7752184" y="6237312"/>
            <a:ext cx="2160240" cy="5040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6211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>
              <a:solidFill>
                <a:srgbClr val="FF000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sz="3600" b="1" dirty="0" err="1">
                <a:solidFill>
                  <a:srgbClr val="FF0000"/>
                </a:solidFill>
              </a:rPr>
              <a:t>Brachiocephalic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smtClean="0">
                <a:solidFill>
                  <a:srgbClr val="FF0000"/>
                </a:solidFill>
              </a:rPr>
              <a:t>Veins (</a:t>
            </a:r>
            <a:r>
              <a:rPr lang="en-US" sz="3600" b="1" dirty="0" err="1" smtClean="0">
                <a:solidFill>
                  <a:srgbClr val="FF0000"/>
                </a:solidFill>
              </a:rPr>
              <a:t>Innominate</a:t>
            </a:r>
            <a:r>
              <a:rPr lang="en-US" sz="3600" b="1" dirty="0" smtClean="0">
                <a:solidFill>
                  <a:srgbClr val="FF0000"/>
                </a:solidFill>
              </a:rPr>
              <a:t> Veins): </a:t>
            </a:r>
          </a:p>
          <a:p>
            <a:pPr algn="l" rtl="0"/>
            <a:r>
              <a:rPr lang="en-US" dirty="0" smtClean="0"/>
              <a:t>The right </a:t>
            </a:r>
            <a:r>
              <a:rPr lang="en-US" dirty="0" err="1" smtClean="0"/>
              <a:t>brachiocephalic</a:t>
            </a:r>
            <a:r>
              <a:rPr lang="en-US" dirty="0" smtClean="0"/>
              <a:t> </a:t>
            </a:r>
            <a:r>
              <a:rPr lang="en-US" dirty="0"/>
              <a:t>vein is formed at the root </a:t>
            </a:r>
            <a:r>
              <a:rPr lang="en-US" dirty="0" smtClean="0"/>
              <a:t>of the </a:t>
            </a:r>
            <a:r>
              <a:rPr lang="en-US" dirty="0"/>
              <a:t>neck by the union of </a:t>
            </a:r>
            <a:r>
              <a:rPr lang="en-US" dirty="0">
                <a:solidFill>
                  <a:srgbClr val="FF0000"/>
                </a:solidFill>
              </a:rPr>
              <a:t>the right </a:t>
            </a:r>
            <a:r>
              <a:rPr lang="en-US" dirty="0" err="1">
                <a:solidFill>
                  <a:srgbClr val="FF0000"/>
                </a:solidFill>
              </a:rPr>
              <a:t>subclavian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/>
              <a:t>and</a:t>
            </a:r>
            <a:r>
              <a:rPr lang="en-US" dirty="0">
                <a:solidFill>
                  <a:srgbClr val="FF0000"/>
                </a:solidFill>
              </a:rPr>
              <a:t> the </a:t>
            </a:r>
            <a:r>
              <a:rPr lang="en-US" dirty="0" smtClean="0">
                <a:solidFill>
                  <a:srgbClr val="FF0000"/>
                </a:solidFill>
              </a:rPr>
              <a:t>right internal </a:t>
            </a:r>
            <a:r>
              <a:rPr lang="en-US" dirty="0">
                <a:solidFill>
                  <a:srgbClr val="FF0000"/>
                </a:solidFill>
              </a:rPr>
              <a:t>jugular </a:t>
            </a:r>
            <a:r>
              <a:rPr lang="en-US" dirty="0" smtClean="0">
                <a:solidFill>
                  <a:srgbClr val="FF0000"/>
                </a:solidFill>
              </a:rPr>
              <a:t>veins.</a:t>
            </a:r>
          </a:p>
          <a:p>
            <a:pPr algn="l" rtl="0"/>
            <a:r>
              <a:rPr lang="en-US" dirty="0"/>
              <a:t>The left </a:t>
            </a:r>
            <a:r>
              <a:rPr lang="en-US" dirty="0" err="1" smtClean="0"/>
              <a:t>brachiocephalic</a:t>
            </a:r>
            <a:r>
              <a:rPr lang="en-US" dirty="0" smtClean="0"/>
              <a:t> vein </a:t>
            </a:r>
            <a:r>
              <a:rPr lang="en-US" dirty="0"/>
              <a:t>has </a:t>
            </a:r>
            <a:r>
              <a:rPr lang="en-US" dirty="0" smtClean="0"/>
              <a:t>similar origins.</a:t>
            </a:r>
          </a:p>
          <a:p>
            <a:pPr algn="l" rtl="0"/>
            <a:r>
              <a:rPr lang="en-US" dirty="0" smtClean="0"/>
              <a:t>The right and left </a:t>
            </a:r>
            <a:r>
              <a:rPr lang="en-US" dirty="0" err="1" smtClean="0"/>
              <a:t>brachicephalic</a:t>
            </a:r>
            <a:r>
              <a:rPr lang="en-US" dirty="0" smtClean="0"/>
              <a:t> veins joins each other to form </a:t>
            </a:r>
            <a:r>
              <a:rPr lang="en-US" dirty="0" smtClean="0">
                <a:solidFill>
                  <a:srgbClr val="FF0000"/>
                </a:solidFill>
              </a:rPr>
              <a:t>Superior Vena Cava.</a:t>
            </a:r>
          </a:p>
          <a:p>
            <a:pPr algn="l" rtl="0"/>
            <a:endParaRPr lang="en-US" dirty="0" smtClean="0"/>
          </a:p>
          <a:p>
            <a:pPr algn="l" rtl="0"/>
            <a:endParaRPr lang="ar-SA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b="1" dirty="0">
              <a:solidFill>
                <a:srgbClr val="C00000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5900" y="1417638"/>
            <a:ext cx="7940199" cy="5189218"/>
          </a:xfrm>
        </p:spPr>
      </p:pic>
    </p:spTree>
    <p:extLst>
      <p:ext uri="{BB962C8B-B14F-4D97-AF65-F5344CB8AC3E}">
        <p14:creationId xmlns:p14="http://schemas.microsoft.com/office/powerpoint/2010/main" val="4229411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3792" y="188640"/>
            <a:ext cx="3602314" cy="7128792"/>
          </a:xfrm>
        </p:spPr>
      </p:pic>
    </p:spTree>
    <p:extLst>
      <p:ext uri="{BB962C8B-B14F-4D97-AF65-F5344CB8AC3E}">
        <p14:creationId xmlns:p14="http://schemas.microsoft.com/office/powerpoint/2010/main" val="691347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6417" y="692696"/>
            <a:ext cx="4939166" cy="5837196"/>
          </a:xfrm>
        </p:spPr>
      </p:pic>
    </p:spTree>
    <p:extLst>
      <p:ext uri="{BB962C8B-B14F-4D97-AF65-F5344CB8AC3E}">
        <p14:creationId xmlns:p14="http://schemas.microsoft.com/office/powerpoint/2010/main" val="1777337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3535" y="94132"/>
            <a:ext cx="4544929" cy="6763868"/>
          </a:xfr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5" name="Ink 4"/>
              <p14:cNvContentPartPr/>
              <p14:nvPr/>
            </p14:nvContentPartPr>
            <p14:xfrm>
              <a:off x="4134600" y="607320"/>
              <a:ext cx="3063240" cy="3750840"/>
            </p14:xfrm>
          </p:contentPart>
        </mc:Choice>
        <mc:Fallback xmlns="">
          <p:pic>
            <p:nvPicPr>
              <p:cNvPr id="5" name="Ink 4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125240" y="597960"/>
                <a:ext cx="3081960" cy="37695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79165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Abdomen – Abdominal Aorta</a:t>
            </a:r>
            <a:endParaRPr lang="ar-SA" b="1" dirty="0">
              <a:solidFill>
                <a:srgbClr val="FF000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91344" y="1577342"/>
            <a:ext cx="6926560" cy="4525963"/>
          </a:xfrm>
        </p:spPr>
        <p:txBody>
          <a:bodyPr>
            <a:normAutofit/>
          </a:bodyPr>
          <a:lstStyle/>
          <a:p>
            <a:pPr algn="l" rtl="0"/>
            <a:r>
              <a:rPr lang="en-US" dirty="0"/>
              <a:t>The abdominal aorta is a continuation of the thoracic aorta </a:t>
            </a:r>
            <a:r>
              <a:rPr lang="en-US" dirty="0">
                <a:solidFill>
                  <a:srgbClr val="C00000"/>
                </a:solidFill>
              </a:rPr>
              <a:t>beginning</a:t>
            </a:r>
            <a:r>
              <a:rPr lang="en-US" dirty="0"/>
              <a:t> at the level of the </a:t>
            </a:r>
            <a:r>
              <a:rPr lang="en-US" b="1" dirty="0">
                <a:solidFill>
                  <a:srgbClr val="C00000"/>
                </a:solidFill>
              </a:rPr>
              <a:t>T12 </a:t>
            </a:r>
            <a:r>
              <a:rPr lang="en-US" dirty="0"/>
              <a:t>vertebrae. It is approximately </a:t>
            </a:r>
            <a:r>
              <a:rPr lang="en-US" b="1" dirty="0">
                <a:solidFill>
                  <a:srgbClr val="C00000"/>
                </a:solidFill>
              </a:rPr>
              <a:t>13cm</a:t>
            </a:r>
            <a:r>
              <a:rPr lang="en-US" dirty="0"/>
              <a:t> long and </a:t>
            </a:r>
            <a:r>
              <a:rPr lang="en-US" dirty="0">
                <a:solidFill>
                  <a:srgbClr val="C00000"/>
                </a:solidFill>
              </a:rPr>
              <a:t>ends</a:t>
            </a:r>
            <a:r>
              <a:rPr lang="en-US" dirty="0"/>
              <a:t> at the level of the </a:t>
            </a:r>
            <a:r>
              <a:rPr lang="en-US" b="1" dirty="0">
                <a:solidFill>
                  <a:srgbClr val="C00000"/>
                </a:solidFill>
              </a:rPr>
              <a:t>L4 </a:t>
            </a:r>
            <a:r>
              <a:rPr lang="en-US" dirty="0"/>
              <a:t>vertebra. At this level, the aorta terminates by bifurcating into the </a:t>
            </a:r>
            <a:r>
              <a:rPr lang="en-US" b="1" dirty="0">
                <a:solidFill>
                  <a:srgbClr val="C00000"/>
                </a:solidFill>
              </a:rPr>
              <a:t>right and left common iliac arteries</a:t>
            </a:r>
            <a:r>
              <a:rPr lang="en-US" dirty="0"/>
              <a:t> that supply the lower body.</a:t>
            </a:r>
            <a:endParaRPr lang="en-US" dirty="0" smtClean="0"/>
          </a:p>
          <a:p>
            <a:pPr algn="l" rtl="0"/>
            <a:endParaRPr lang="en-US" dirty="0" smtClean="0"/>
          </a:p>
          <a:p>
            <a:pPr algn="l" rtl="0"/>
            <a:endParaRPr lang="ar-SA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7904" y="1600201"/>
            <a:ext cx="5054977" cy="45365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Abdominal Aorta - Branches</a:t>
            </a:r>
            <a:endParaRPr lang="ar-SA" b="1" dirty="0">
              <a:solidFill>
                <a:srgbClr val="FF000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5257799"/>
          </a:xfrm>
        </p:spPr>
        <p:txBody>
          <a:bodyPr>
            <a:normAutofit lnSpcReduction="10000"/>
          </a:bodyPr>
          <a:lstStyle/>
          <a:p>
            <a:pPr algn="l" rtl="0"/>
            <a:r>
              <a:rPr lang="en-US" sz="3600" b="1" dirty="0" smtClean="0">
                <a:solidFill>
                  <a:srgbClr val="C00000"/>
                </a:solidFill>
              </a:rPr>
              <a:t>3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u="sng" dirty="0" smtClean="0">
                <a:solidFill>
                  <a:srgbClr val="C00000"/>
                </a:solidFill>
              </a:rPr>
              <a:t>anterior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>
                <a:solidFill>
                  <a:srgbClr val="C00000"/>
                </a:solidFill>
              </a:rPr>
              <a:t>visceral </a:t>
            </a:r>
            <a:r>
              <a:rPr lang="en-US" b="1" dirty="0" smtClean="0">
                <a:solidFill>
                  <a:srgbClr val="C00000"/>
                </a:solidFill>
              </a:rPr>
              <a:t>branches</a:t>
            </a:r>
          </a:p>
          <a:p>
            <a:pPr marL="514350" indent="-514350" algn="l" rtl="0">
              <a:buFont typeface="+mj-lt"/>
              <a:buAutoNum type="arabicPeriod"/>
            </a:pPr>
            <a:r>
              <a:rPr lang="en-US" dirty="0" smtClean="0"/>
              <a:t>The </a:t>
            </a:r>
            <a:r>
              <a:rPr lang="en-US" dirty="0"/>
              <a:t>celiac </a:t>
            </a:r>
            <a:r>
              <a:rPr lang="en-US" dirty="0" smtClean="0"/>
              <a:t>artery , with three branches: Splenic</a:t>
            </a:r>
            <a:r>
              <a:rPr lang="en-US" dirty="0"/>
              <a:t> </a:t>
            </a:r>
            <a:r>
              <a:rPr lang="en-US" dirty="0" smtClean="0"/>
              <a:t>artery, common hepatic artery and left gastric artery. </a:t>
            </a:r>
          </a:p>
          <a:p>
            <a:pPr marL="514350" indent="-514350" algn="l" rtl="0">
              <a:buFont typeface="+mj-lt"/>
              <a:buAutoNum type="arabicPeriod"/>
            </a:pPr>
            <a:r>
              <a:rPr lang="en-US" dirty="0" smtClean="0"/>
              <a:t>The Superior mesenteric artery: artery of </a:t>
            </a:r>
            <a:r>
              <a:rPr lang="en-US" dirty="0" err="1"/>
              <a:t>midgut</a:t>
            </a:r>
            <a:r>
              <a:rPr lang="en-US" dirty="0" smtClean="0"/>
              <a:t>.</a:t>
            </a:r>
          </a:p>
          <a:p>
            <a:pPr marL="514350" indent="-514350" algn="l" rtl="0">
              <a:buFont typeface="+mj-lt"/>
              <a:buAutoNum type="arabicPeriod"/>
            </a:pPr>
            <a:r>
              <a:rPr lang="en-US" dirty="0" smtClean="0"/>
              <a:t> The inferior </a:t>
            </a:r>
            <a:r>
              <a:rPr lang="en-US" dirty="0"/>
              <a:t>mesenteric </a:t>
            </a:r>
            <a:r>
              <a:rPr lang="en-US" dirty="0" smtClean="0"/>
              <a:t>artery: artery of hindgut.</a:t>
            </a:r>
          </a:p>
          <a:p>
            <a:pPr algn="l" rtl="0"/>
            <a:r>
              <a:rPr lang="en-US" altLang="en-US" sz="3600" b="1" dirty="0" smtClean="0">
                <a:solidFill>
                  <a:srgbClr val="C00000"/>
                </a:solidFill>
              </a:rPr>
              <a:t>3</a:t>
            </a:r>
            <a:r>
              <a:rPr lang="en-US" altLang="en-US" b="1" dirty="0" smtClean="0">
                <a:solidFill>
                  <a:srgbClr val="C00000"/>
                </a:solidFill>
              </a:rPr>
              <a:t> </a:t>
            </a:r>
            <a:r>
              <a:rPr lang="en-US" altLang="en-US" b="1" u="sng" dirty="0" smtClean="0">
                <a:solidFill>
                  <a:srgbClr val="C00000"/>
                </a:solidFill>
              </a:rPr>
              <a:t>lateral</a:t>
            </a:r>
            <a:r>
              <a:rPr lang="en-US" altLang="en-US" b="1" dirty="0" smtClean="0">
                <a:solidFill>
                  <a:srgbClr val="C00000"/>
                </a:solidFill>
              </a:rPr>
              <a:t> </a:t>
            </a:r>
            <a:r>
              <a:rPr lang="en-US" altLang="en-US" b="1" dirty="0">
                <a:solidFill>
                  <a:srgbClr val="C00000"/>
                </a:solidFill>
              </a:rPr>
              <a:t>visceral branches</a:t>
            </a:r>
            <a:endParaRPr lang="it-IT" altLang="en-US" b="1" dirty="0">
              <a:solidFill>
                <a:srgbClr val="C00000"/>
              </a:solidFill>
            </a:endParaRPr>
          </a:p>
          <a:p>
            <a:pPr marL="514350" indent="-514350" algn="l" rtl="0">
              <a:buFont typeface="+mj-lt"/>
              <a:buAutoNum type="arabicPeriod"/>
            </a:pPr>
            <a:r>
              <a:rPr lang="en-US" dirty="0" smtClean="0"/>
              <a:t>Renal  (paired)</a:t>
            </a:r>
          </a:p>
          <a:p>
            <a:pPr marL="514350" indent="-514350" algn="l" rtl="0">
              <a:buFont typeface="+mj-lt"/>
              <a:buAutoNum type="arabicPeriod"/>
            </a:pPr>
            <a:r>
              <a:rPr lang="en-US" dirty="0" smtClean="0"/>
              <a:t>Suprarenal (paired)</a:t>
            </a:r>
          </a:p>
          <a:p>
            <a:pPr marL="514350" indent="-514350" algn="l" rtl="0">
              <a:buFont typeface="+mj-lt"/>
              <a:buAutoNum type="arabicPeriod"/>
            </a:pPr>
            <a:r>
              <a:rPr lang="en-US" dirty="0"/>
              <a:t>G</a:t>
            </a:r>
            <a:r>
              <a:rPr lang="en-US" dirty="0" smtClean="0"/>
              <a:t>onadal arteries (</a:t>
            </a:r>
            <a:r>
              <a:rPr lang="en-US" altLang="en-US" dirty="0"/>
              <a:t>testicular or ovarian </a:t>
            </a:r>
            <a:r>
              <a:rPr lang="en-US" altLang="en-US" dirty="0" smtClean="0"/>
              <a:t>artery)</a:t>
            </a:r>
            <a:r>
              <a:rPr lang="en-US" dirty="0" smtClean="0"/>
              <a:t>. (paired)</a:t>
            </a: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6396" y="272745"/>
            <a:ext cx="4739208" cy="6316687"/>
          </a:xfrm>
        </p:spPr>
      </p:pic>
    </p:spTree>
    <p:extLst>
      <p:ext uri="{BB962C8B-B14F-4D97-AF65-F5344CB8AC3E}">
        <p14:creationId xmlns:p14="http://schemas.microsoft.com/office/powerpoint/2010/main" val="2417428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49106" t="24497" r="10642" b="7090"/>
          <a:stretch>
            <a:fillRect/>
          </a:stretch>
        </p:blipFill>
        <p:spPr bwMode="auto">
          <a:xfrm>
            <a:off x="2999656" y="135835"/>
            <a:ext cx="7034824" cy="6722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 l="17983" t="10454" r="24460" b="8829"/>
          <a:stretch>
            <a:fillRect/>
          </a:stretch>
        </p:blipFill>
        <p:spPr bwMode="auto">
          <a:xfrm>
            <a:off x="551384" y="-2835695"/>
            <a:ext cx="12055191" cy="9505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/>
              <p14:cNvContentPartPr/>
              <p14:nvPr/>
            </p14:nvContentPartPr>
            <p14:xfrm>
              <a:off x="1223280" y="3562920"/>
              <a:ext cx="1125720" cy="96480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213920" y="3553560"/>
                <a:ext cx="1144440" cy="983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3" name="Ink 2"/>
              <p14:cNvContentPartPr/>
              <p14:nvPr/>
            </p14:nvContentPartPr>
            <p14:xfrm>
              <a:off x="11037240" y="2223360"/>
              <a:ext cx="1116360" cy="884520"/>
            </p14:xfrm>
          </p:contentPart>
        </mc:Choice>
        <mc:Fallback xmlns="">
          <p:pic>
            <p:nvPicPr>
              <p:cNvPr id="3" name="Ink 2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1027880" y="2214000"/>
                <a:ext cx="1135080" cy="90324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Abdominal Aorta - Branches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5846440" cy="4525963"/>
          </a:xfrm>
        </p:spPr>
        <p:txBody>
          <a:bodyPr/>
          <a:lstStyle/>
          <a:p>
            <a:pPr algn="l" rtl="0"/>
            <a:r>
              <a:rPr lang="en-US" altLang="en-US" sz="3600" b="1" dirty="0">
                <a:solidFill>
                  <a:srgbClr val="C00000"/>
                </a:solidFill>
              </a:rPr>
              <a:t>5</a:t>
            </a:r>
            <a:r>
              <a:rPr lang="en-US" altLang="en-US" b="1" dirty="0">
                <a:solidFill>
                  <a:srgbClr val="C00000"/>
                </a:solidFill>
              </a:rPr>
              <a:t> </a:t>
            </a:r>
            <a:r>
              <a:rPr lang="en-US" altLang="en-US" b="1" dirty="0" smtClean="0">
                <a:solidFill>
                  <a:srgbClr val="C00000"/>
                </a:solidFill>
              </a:rPr>
              <a:t>lateral parietal branches</a:t>
            </a:r>
            <a:endParaRPr lang="it-IT" altLang="en-US" b="1" dirty="0">
              <a:solidFill>
                <a:srgbClr val="C00000"/>
              </a:solidFill>
            </a:endParaRPr>
          </a:p>
          <a:p>
            <a:pPr algn="l" rtl="0"/>
            <a:r>
              <a:rPr lang="en-US" altLang="en-US" dirty="0"/>
              <a:t>4 lumbar arteries (paired)</a:t>
            </a:r>
            <a:endParaRPr lang="it-IT" altLang="en-US" dirty="0"/>
          </a:p>
          <a:p>
            <a:pPr algn="l" rtl="0"/>
            <a:r>
              <a:rPr lang="en-US" altLang="en-US" dirty="0"/>
              <a:t>I</a:t>
            </a:r>
            <a:r>
              <a:rPr lang="en-US" altLang="en-US" dirty="0" smtClean="0"/>
              <a:t>nferior </a:t>
            </a:r>
            <a:r>
              <a:rPr lang="en-US" altLang="en-US" dirty="0"/>
              <a:t>phrenic artery </a:t>
            </a:r>
            <a:r>
              <a:rPr lang="en-US" altLang="en-US" dirty="0" smtClean="0"/>
              <a:t>(paired)</a:t>
            </a:r>
          </a:p>
          <a:p>
            <a:pPr marL="514350" indent="-514350" algn="l" rtl="0">
              <a:buFont typeface="+mj-lt"/>
              <a:buAutoNum type="arabicPeriod"/>
            </a:pPr>
            <a:endParaRPr lang="it-IT" altLang="en-US" dirty="0" smtClean="0"/>
          </a:p>
          <a:p>
            <a:pPr algn="l" rtl="0"/>
            <a:r>
              <a:rPr lang="en-US" altLang="en-US" sz="3600" b="1" dirty="0" smtClean="0">
                <a:solidFill>
                  <a:srgbClr val="C00000"/>
                </a:solidFill>
              </a:rPr>
              <a:t>3</a:t>
            </a:r>
            <a:r>
              <a:rPr lang="en-US" altLang="en-US" b="1" dirty="0" smtClean="0">
                <a:solidFill>
                  <a:srgbClr val="C00000"/>
                </a:solidFill>
              </a:rPr>
              <a:t> terminal </a:t>
            </a:r>
            <a:r>
              <a:rPr lang="en-US" altLang="en-US" b="1" dirty="0">
                <a:solidFill>
                  <a:srgbClr val="C00000"/>
                </a:solidFill>
              </a:rPr>
              <a:t>branches</a:t>
            </a:r>
            <a:endParaRPr lang="it-IT" altLang="en-US" b="1" dirty="0">
              <a:solidFill>
                <a:srgbClr val="C00000"/>
              </a:solidFill>
            </a:endParaRPr>
          </a:p>
          <a:p>
            <a:pPr algn="l" rtl="0"/>
            <a:r>
              <a:rPr lang="en-US" altLang="en-US" dirty="0" smtClean="0"/>
              <a:t>The </a:t>
            </a:r>
            <a:r>
              <a:rPr lang="en-US" altLang="en-US" dirty="0"/>
              <a:t>2 common iliac arteries </a:t>
            </a:r>
            <a:endParaRPr lang="it-IT" altLang="en-US" dirty="0"/>
          </a:p>
          <a:p>
            <a:pPr algn="l" rtl="0"/>
            <a:r>
              <a:rPr lang="en-US" altLang="en-US" dirty="0" smtClean="0"/>
              <a:t>The </a:t>
            </a:r>
            <a:r>
              <a:rPr lang="en-US" altLang="en-US" dirty="0"/>
              <a:t>median sacral artery.</a:t>
            </a:r>
            <a:endParaRPr lang="it-IT" altLang="en-US" dirty="0"/>
          </a:p>
          <a:p>
            <a:pPr algn="l" rtl="0"/>
            <a:endParaRPr lang="it-IT" altLang="en-US" dirty="0"/>
          </a:p>
          <a:p>
            <a:pPr algn="l" rtl="0"/>
            <a:endParaRPr lang="en-US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5554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776" y="-122047"/>
            <a:ext cx="4936570" cy="6980045"/>
          </a:xfr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5" name="Ink 4"/>
              <p14:cNvContentPartPr/>
              <p14:nvPr/>
            </p14:nvContentPartPr>
            <p14:xfrm>
              <a:off x="7849080" y="401760"/>
              <a:ext cx="893520" cy="36000"/>
            </p14:xfrm>
          </p:contentPart>
        </mc:Choice>
        <mc:Fallback xmlns="">
          <p:pic>
            <p:nvPicPr>
              <p:cNvPr id="5" name="Ink 4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833240" y="338400"/>
                <a:ext cx="925200" cy="163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6" name="Ink 5"/>
              <p14:cNvContentPartPr/>
              <p14:nvPr/>
            </p14:nvContentPartPr>
            <p14:xfrm>
              <a:off x="7831440" y="1661040"/>
              <a:ext cx="545040" cy="53640"/>
            </p14:xfrm>
          </p:contentPart>
        </mc:Choice>
        <mc:Fallback xmlns="">
          <p:pic>
            <p:nvPicPr>
              <p:cNvPr id="6" name="Ink 5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815600" y="1597320"/>
                <a:ext cx="576720" cy="181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7" name="Ink 6"/>
              <p14:cNvContentPartPr/>
              <p14:nvPr/>
            </p14:nvContentPartPr>
            <p14:xfrm>
              <a:off x="7822440" y="2607480"/>
              <a:ext cx="678960" cy="18360"/>
            </p14:xfrm>
          </p:contentPart>
        </mc:Choice>
        <mc:Fallback xmlns="">
          <p:pic>
            <p:nvPicPr>
              <p:cNvPr id="7" name="Ink 6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7806600" y="2544120"/>
                <a:ext cx="710640" cy="145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8" name="Ink 7"/>
              <p14:cNvContentPartPr/>
              <p14:nvPr/>
            </p14:nvContentPartPr>
            <p14:xfrm>
              <a:off x="7849080" y="3518280"/>
              <a:ext cx="598680" cy="9360"/>
            </p14:xfrm>
          </p:contentPart>
        </mc:Choice>
        <mc:Fallback xmlns="">
          <p:pic>
            <p:nvPicPr>
              <p:cNvPr id="8" name="Ink 7"/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7833240" y="3454920"/>
                <a:ext cx="630360" cy="13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9" name="Ink 8"/>
              <p14:cNvContentPartPr/>
              <p14:nvPr/>
            </p14:nvContentPartPr>
            <p14:xfrm>
              <a:off x="7849080" y="4456080"/>
              <a:ext cx="312840" cy="27000"/>
            </p14:xfrm>
          </p:contentPart>
        </mc:Choice>
        <mc:Fallback xmlns="">
          <p:pic>
            <p:nvPicPr>
              <p:cNvPr id="9" name="Ink 8"/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7833240" y="4392360"/>
                <a:ext cx="344880" cy="154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0" name="Ink 9"/>
              <p14:cNvContentPartPr/>
              <p14:nvPr/>
            </p14:nvContentPartPr>
            <p14:xfrm>
              <a:off x="8161560" y="4456080"/>
              <a:ext cx="313200" cy="27000"/>
            </p14:xfrm>
          </p:contentPart>
        </mc:Choice>
        <mc:Fallback xmlns="">
          <p:pic>
            <p:nvPicPr>
              <p:cNvPr id="10" name="Ink 9"/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8145720" y="4392360"/>
                <a:ext cx="344880" cy="154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11" name="Ink 10"/>
              <p14:cNvContentPartPr/>
              <p14:nvPr/>
            </p14:nvContentPartPr>
            <p14:xfrm>
              <a:off x="7876080" y="4500720"/>
              <a:ext cx="554040" cy="360"/>
            </p14:xfrm>
          </p:contentPart>
        </mc:Choice>
        <mc:Fallback xmlns="">
          <p:pic>
            <p:nvPicPr>
              <p:cNvPr id="11" name="Ink 10"/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7860240" y="4437000"/>
                <a:ext cx="585720" cy="127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12" name="Ink 11"/>
              <p14:cNvContentPartPr/>
              <p14:nvPr/>
            </p14:nvContentPartPr>
            <p14:xfrm>
              <a:off x="7268760" y="5116680"/>
              <a:ext cx="991440" cy="18360"/>
            </p14:xfrm>
          </p:contentPart>
        </mc:Choice>
        <mc:Fallback xmlns="">
          <p:pic>
            <p:nvPicPr>
              <p:cNvPr id="12" name="Ink 11"/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7252920" y="5053320"/>
                <a:ext cx="1023120" cy="145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13" name="Ink 12"/>
              <p14:cNvContentPartPr/>
              <p14:nvPr/>
            </p14:nvContentPartPr>
            <p14:xfrm>
              <a:off x="4723920" y="5116680"/>
              <a:ext cx="1054080" cy="360"/>
            </p14:xfrm>
          </p:contentPart>
        </mc:Choice>
        <mc:Fallback xmlns="">
          <p:pic>
            <p:nvPicPr>
              <p:cNvPr id="13" name="Ink 12"/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4708080" y="5053320"/>
                <a:ext cx="108576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14" name="Ink 13"/>
              <p14:cNvContentPartPr/>
              <p14:nvPr/>
            </p14:nvContentPartPr>
            <p14:xfrm>
              <a:off x="6295320" y="5616720"/>
              <a:ext cx="464760" cy="360"/>
            </p14:xfrm>
          </p:contentPart>
        </mc:Choice>
        <mc:Fallback xmlns="">
          <p:pic>
            <p:nvPicPr>
              <p:cNvPr id="14" name="Ink 13"/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6279480" y="5553360"/>
                <a:ext cx="496440" cy="127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15" name="Ink 14"/>
              <p14:cNvContentPartPr/>
              <p14:nvPr/>
            </p14:nvContentPartPr>
            <p14:xfrm>
              <a:off x="6304320" y="5804280"/>
              <a:ext cx="384480" cy="360"/>
            </p14:xfrm>
          </p:contentPart>
        </mc:Choice>
        <mc:Fallback xmlns="">
          <p:pic>
            <p:nvPicPr>
              <p:cNvPr id="15" name="Ink 14"/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6288480" y="5740920"/>
                <a:ext cx="416160" cy="127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725901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7902" y="-4201446"/>
            <a:ext cx="7796196" cy="11059446"/>
          </a:xfrm>
        </p:spPr>
      </p:pic>
    </p:spTree>
    <p:extLst>
      <p:ext uri="{BB962C8B-B14F-4D97-AF65-F5344CB8AC3E}">
        <p14:creationId xmlns:p14="http://schemas.microsoft.com/office/powerpoint/2010/main" val="4290152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Abdominal Aorta – Celiac Trunk</a:t>
            </a:r>
            <a:endParaRPr lang="ar-SA" b="1" dirty="0">
              <a:solidFill>
                <a:srgbClr val="FF000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dirty="0" smtClean="0"/>
              <a:t>Arises </a:t>
            </a:r>
            <a:r>
              <a:rPr lang="en-US" dirty="0"/>
              <a:t>on the anterior aspect of the aorta just inferior to the aortic orifice of the diaphragm at the level of the lower border of </a:t>
            </a:r>
            <a:r>
              <a:rPr lang="en-US" b="1" dirty="0">
                <a:solidFill>
                  <a:srgbClr val="C00000"/>
                </a:solidFill>
              </a:rPr>
              <a:t>T12 vertebra</a:t>
            </a:r>
            <a:r>
              <a:rPr lang="en-US" dirty="0"/>
              <a:t>. Shortly after its origin, the trunk gives off its three branches; </a:t>
            </a:r>
            <a:r>
              <a:rPr lang="en-US" dirty="0">
                <a:solidFill>
                  <a:srgbClr val="FF0000"/>
                </a:solidFill>
              </a:rPr>
              <a:t>left gastric artery, </a:t>
            </a:r>
            <a:r>
              <a:rPr lang="en-US" dirty="0" smtClean="0">
                <a:solidFill>
                  <a:srgbClr val="FF0000"/>
                </a:solidFill>
              </a:rPr>
              <a:t>hepatic </a:t>
            </a:r>
            <a:r>
              <a:rPr lang="en-US" dirty="0">
                <a:solidFill>
                  <a:srgbClr val="FF0000"/>
                </a:solidFill>
              </a:rPr>
              <a:t>artery and </a:t>
            </a:r>
            <a:r>
              <a:rPr lang="en-US" dirty="0" err="1">
                <a:solidFill>
                  <a:srgbClr val="FF0000"/>
                </a:solidFill>
              </a:rPr>
              <a:t>splenic</a:t>
            </a:r>
            <a:r>
              <a:rPr lang="en-US" dirty="0">
                <a:solidFill>
                  <a:srgbClr val="FF0000"/>
                </a:solidFill>
              </a:rPr>
              <a:t> artery</a:t>
            </a:r>
            <a:r>
              <a:rPr lang="en-US" dirty="0" smtClean="0">
                <a:solidFill>
                  <a:srgbClr val="FF0000"/>
                </a:solidFill>
              </a:rPr>
              <a:t>.</a:t>
            </a:r>
          </a:p>
          <a:p>
            <a:pPr algn="l" rtl="0"/>
            <a:endParaRPr lang="ar-SA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Abdominal Aorta – Celiac Trunk</a:t>
            </a:r>
            <a:endParaRPr lang="ar-SA" dirty="0"/>
          </a:p>
        </p:txBody>
      </p:sp>
      <p:pic>
        <p:nvPicPr>
          <p:cNvPr id="2457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4381" t="26088" r="60734" b="21409"/>
          <a:stretch>
            <a:fillRect/>
          </a:stretch>
        </p:blipFill>
        <p:spPr bwMode="auto">
          <a:xfrm>
            <a:off x="2999656" y="1417638"/>
            <a:ext cx="6192688" cy="5239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Celiac Trunk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7190" y="0"/>
            <a:ext cx="9597620" cy="7198215"/>
          </a:xfrm>
        </p:spPr>
      </p:pic>
    </p:spTree>
    <p:extLst>
      <p:ext uri="{BB962C8B-B14F-4D97-AF65-F5344CB8AC3E}">
        <p14:creationId xmlns:p14="http://schemas.microsoft.com/office/powerpoint/2010/main" val="72846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rtl="0"/>
            <a:r>
              <a:rPr lang="en-US" b="1" dirty="0" smtClean="0">
                <a:solidFill>
                  <a:srgbClr val="FF0000"/>
                </a:solidFill>
              </a:rPr>
              <a:t>Abdominal Aorta – Superior and Inferior </a:t>
            </a:r>
            <a:r>
              <a:rPr lang="en-US" b="1" dirty="0">
                <a:solidFill>
                  <a:srgbClr val="FF0000"/>
                </a:solidFill>
              </a:rPr>
              <a:t>M</a:t>
            </a:r>
            <a:r>
              <a:rPr lang="en-US" b="1" dirty="0" smtClean="0">
                <a:solidFill>
                  <a:srgbClr val="FF0000"/>
                </a:solidFill>
              </a:rPr>
              <a:t>esenteric </a:t>
            </a:r>
            <a:r>
              <a:rPr lang="en-US" b="1" dirty="0">
                <a:solidFill>
                  <a:srgbClr val="FF0000"/>
                </a:solidFill>
              </a:rPr>
              <a:t>A</a:t>
            </a:r>
            <a:r>
              <a:rPr lang="en-US" b="1" dirty="0" smtClean="0">
                <a:solidFill>
                  <a:srgbClr val="FF0000"/>
                </a:solidFill>
              </a:rPr>
              <a:t>rtery</a:t>
            </a:r>
            <a:endParaRPr lang="ar-SA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7546" y="1700808"/>
            <a:ext cx="6056908" cy="486647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776" y="323196"/>
            <a:ext cx="7954447" cy="6398998"/>
          </a:xfrm>
        </p:spPr>
      </p:pic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0" y="2228999"/>
            <a:ext cx="4079776" cy="3742005"/>
          </a:xfrm>
        </p:spPr>
        <p:txBody>
          <a:bodyPr>
            <a:noAutofit/>
          </a:bodyPr>
          <a:lstStyle/>
          <a:p>
            <a:pPr marL="457200" lvl="1" indent="0" algn="l" rtl="0">
              <a:buNone/>
            </a:pPr>
            <a:r>
              <a:rPr lang="en-US" sz="4000" b="1" dirty="0" smtClean="0">
                <a:solidFill>
                  <a:srgbClr val="CCC434"/>
                </a:solidFill>
              </a:rPr>
              <a:t>Superior</a:t>
            </a:r>
            <a:r>
              <a:rPr lang="en-US" sz="4000" b="1" dirty="0" smtClean="0">
                <a:solidFill>
                  <a:srgbClr val="FF0000"/>
                </a:solidFill>
              </a:rPr>
              <a:t> and </a:t>
            </a:r>
            <a:r>
              <a:rPr lang="en-US" sz="4000" b="1" dirty="0">
                <a:solidFill>
                  <a:srgbClr val="40A171"/>
                </a:solidFill>
              </a:rPr>
              <a:t>Inferior</a:t>
            </a:r>
            <a:r>
              <a:rPr lang="en-US" sz="4000" b="1" dirty="0">
                <a:solidFill>
                  <a:srgbClr val="FF0000"/>
                </a:solidFill>
              </a:rPr>
              <a:t> Mesenteric Artery</a:t>
            </a:r>
            <a:endParaRPr lang="en-US" sz="4000" dirty="0"/>
          </a:p>
        </p:txBody>
      </p:sp>
      <p:sp>
        <p:nvSpPr>
          <p:cNvPr id="7" name="Rectangle 6"/>
          <p:cNvSpPr/>
          <p:nvPr/>
        </p:nvSpPr>
        <p:spPr>
          <a:xfrm>
            <a:off x="9801975" y="5971004"/>
            <a:ext cx="2232248" cy="86409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11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Ascending Aorta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/>
            <a:r>
              <a:rPr lang="en-US" dirty="0" smtClean="0"/>
              <a:t>1. The </a:t>
            </a:r>
            <a:r>
              <a:rPr lang="en-US" b="1" dirty="0" smtClean="0">
                <a:solidFill>
                  <a:srgbClr val="FF0000"/>
                </a:solidFill>
              </a:rPr>
              <a:t>right coronary artery </a:t>
            </a:r>
            <a:r>
              <a:rPr lang="en-US" b="1" dirty="0" smtClean="0"/>
              <a:t>arises from the </a:t>
            </a:r>
            <a:r>
              <a:rPr lang="en-US" b="1" dirty="0" smtClean="0">
                <a:solidFill>
                  <a:srgbClr val="FF0000"/>
                </a:solidFill>
              </a:rPr>
              <a:t>right aortic sinus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smtClean="0"/>
              <a:t>of the ascending aorta and runs forward between the pulmonary trunk and the right auricle.</a:t>
            </a:r>
          </a:p>
          <a:p>
            <a:pPr algn="l" rtl="0"/>
            <a:r>
              <a:rPr lang="en-US" dirty="0" smtClean="0"/>
              <a:t>It descends almost vertically in the right </a:t>
            </a:r>
            <a:r>
              <a:rPr lang="en-US" dirty="0" err="1" smtClean="0"/>
              <a:t>atrioventricular</a:t>
            </a:r>
            <a:r>
              <a:rPr lang="en-US" dirty="0" smtClean="0"/>
              <a:t> groove, and at the inferior border of the heart.</a:t>
            </a:r>
          </a:p>
          <a:p>
            <a:pPr algn="l" rtl="0"/>
            <a:r>
              <a:rPr lang="en-US" dirty="0" smtClean="0"/>
              <a:t>2. The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b="1" dirty="0">
                <a:solidFill>
                  <a:srgbClr val="FF0000"/>
                </a:solidFill>
              </a:rPr>
              <a:t>left coronary artery </a:t>
            </a:r>
            <a:r>
              <a:rPr lang="en-US" dirty="0"/>
              <a:t>arises from the left </a:t>
            </a:r>
            <a:r>
              <a:rPr lang="en-US" dirty="0" smtClean="0"/>
              <a:t>aortic sinus.</a:t>
            </a:r>
          </a:p>
          <a:p>
            <a:pPr algn="l" rtl="0"/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0318" y="322819"/>
            <a:ext cx="7791363" cy="6212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3947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Clinical Relevance: Aortic Aneurysm</a:t>
            </a: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algn="l" rtl="0"/>
            <a:r>
              <a:rPr lang="en-US" sz="3200" dirty="0" smtClean="0"/>
              <a:t>Aortic aneurysm</a:t>
            </a:r>
            <a:r>
              <a:rPr lang="en-US" sz="3200" dirty="0"/>
              <a:t> describes a </a:t>
            </a:r>
            <a:r>
              <a:rPr lang="en-US" sz="3200" b="1" dirty="0">
                <a:solidFill>
                  <a:srgbClr val="C00000"/>
                </a:solidFill>
              </a:rPr>
              <a:t>dilation</a:t>
            </a:r>
            <a:r>
              <a:rPr lang="en-US" sz="3200" dirty="0"/>
              <a:t> of the artery to </a:t>
            </a:r>
            <a:r>
              <a:rPr lang="en-US" sz="3200" b="1" dirty="0">
                <a:solidFill>
                  <a:srgbClr val="C00000"/>
                </a:solidFill>
              </a:rPr>
              <a:t>more than 1.5 times its original size</a:t>
            </a:r>
            <a:r>
              <a:rPr lang="en-US" sz="3200" dirty="0"/>
              <a:t>. </a:t>
            </a:r>
            <a:r>
              <a:rPr lang="en-US" sz="3200" u="sng" dirty="0" smtClean="0"/>
              <a:t>The abdominal</a:t>
            </a:r>
            <a:r>
              <a:rPr lang="en-US" sz="3200" u="sng" dirty="0"/>
              <a:t>  component of the aorta is the most common site for aneurysmal changes</a:t>
            </a:r>
            <a:r>
              <a:rPr lang="en-US" sz="3200" dirty="0"/>
              <a:t>.</a:t>
            </a:r>
          </a:p>
          <a:p>
            <a:pPr algn="l" rtl="0"/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4400" y="1417638"/>
            <a:ext cx="6012988" cy="4810390"/>
          </a:xfrm>
        </p:spPr>
      </p:pic>
    </p:spTree>
    <p:extLst>
      <p:ext uri="{BB962C8B-B14F-4D97-AF65-F5344CB8AC3E}">
        <p14:creationId xmlns:p14="http://schemas.microsoft.com/office/powerpoint/2010/main" val="2169753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dirty="0"/>
              <a:t>Patients suffering with an abdominal aortic aneurysm may experience </a:t>
            </a:r>
            <a:r>
              <a:rPr lang="en-US" u="sng" dirty="0">
                <a:solidFill>
                  <a:srgbClr val="C00000"/>
                </a:solidFill>
              </a:rPr>
              <a:t>abdominal pulsations</a:t>
            </a:r>
            <a:r>
              <a:rPr lang="en-US" dirty="0"/>
              <a:t>, </a:t>
            </a:r>
            <a:r>
              <a:rPr lang="en-US" dirty="0">
                <a:solidFill>
                  <a:srgbClr val="C00000"/>
                </a:solidFill>
              </a:rPr>
              <a:t>abdominal pain and back pain</a:t>
            </a:r>
            <a:r>
              <a:rPr lang="en-US" dirty="0"/>
              <a:t>. The aneurysm may also </a:t>
            </a:r>
            <a:r>
              <a:rPr lang="en-US" dirty="0">
                <a:solidFill>
                  <a:srgbClr val="C00000"/>
                </a:solidFill>
              </a:rPr>
              <a:t>compress </a:t>
            </a:r>
            <a:r>
              <a:rPr lang="en-US" u="sng" dirty="0">
                <a:solidFill>
                  <a:srgbClr val="C00000"/>
                </a:solidFill>
              </a:rPr>
              <a:t>nerve roots</a:t>
            </a:r>
            <a:r>
              <a:rPr lang="en-US" dirty="0"/>
              <a:t> causing </a:t>
            </a:r>
            <a:r>
              <a:rPr lang="en-US" u="sng" dirty="0"/>
              <a:t>pain/numbness in the </a:t>
            </a:r>
            <a:r>
              <a:rPr lang="en-US" u="sng" dirty="0">
                <a:solidFill>
                  <a:srgbClr val="C00000"/>
                </a:solidFill>
              </a:rPr>
              <a:t>lower limbs</a:t>
            </a:r>
            <a:r>
              <a:rPr lang="en-US" dirty="0"/>
              <a:t>. A patient with an </a:t>
            </a:r>
            <a:r>
              <a:rPr lang="en-US" b="1" dirty="0">
                <a:solidFill>
                  <a:srgbClr val="C00000"/>
                </a:solidFill>
              </a:rPr>
              <a:t>aortic arch aneurysm</a:t>
            </a:r>
            <a:r>
              <a:rPr lang="en-US" dirty="0"/>
              <a:t> may have a </a:t>
            </a:r>
            <a:r>
              <a:rPr lang="en-US" b="1" dirty="0"/>
              <a:t>hoarse voice </a:t>
            </a:r>
            <a:r>
              <a:rPr lang="en-US" dirty="0"/>
              <a:t>due to the dilation stretching the</a:t>
            </a:r>
            <a:r>
              <a:rPr lang="en-US" b="1" dirty="0"/>
              <a:t> left recurrent laryngeal nerve</a:t>
            </a:r>
            <a:r>
              <a:rPr lang="en-US" dirty="0"/>
              <a:t>. Patients may also not have any symptoms at all.</a:t>
            </a:r>
          </a:p>
          <a:p>
            <a:pPr algn="l" rt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1331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3732" y="-258192"/>
            <a:ext cx="4824536" cy="7116192"/>
          </a:xfrm>
        </p:spPr>
      </p:pic>
    </p:spTree>
    <p:extLst>
      <p:ext uri="{BB962C8B-B14F-4D97-AF65-F5344CB8AC3E}">
        <p14:creationId xmlns:p14="http://schemas.microsoft.com/office/powerpoint/2010/main" val="1303020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Inferior Vena Cava </a:t>
            </a:r>
            <a:r>
              <a:rPr lang="en-US" b="1" dirty="0" smtClean="0">
                <a:solidFill>
                  <a:srgbClr val="FF0000"/>
                </a:solidFill>
              </a:rPr>
              <a:t>(</a:t>
            </a:r>
            <a:r>
              <a:rPr lang="en-US" altLang="en-US" b="1" dirty="0" smtClean="0">
                <a:solidFill>
                  <a:srgbClr val="C00000"/>
                </a:solidFill>
              </a:rPr>
              <a:t>IVC)</a:t>
            </a:r>
            <a:endParaRPr lang="en-US" b="1" dirty="0">
              <a:solidFill>
                <a:srgbClr val="C00000"/>
              </a:solidFill>
            </a:endParaRPr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95600" y="1284523"/>
            <a:ext cx="7525444" cy="5372952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8112224" y="6165304"/>
            <a:ext cx="1908820" cy="49217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0532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Large Veins of abdomen  </a:t>
            </a:r>
            <a:br>
              <a:rPr lang="en-US" b="1" dirty="0" smtClean="0">
                <a:solidFill>
                  <a:srgbClr val="FF0000"/>
                </a:solidFill>
              </a:rPr>
            </a:br>
            <a:r>
              <a:rPr lang="en-US" b="1" dirty="0" smtClean="0">
                <a:solidFill>
                  <a:srgbClr val="FF0000"/>
                </a:solidFill>
              </a:rPr>
              <a:t>Inferior Vena Cava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997151"/>
          </a:xfrm>
        </p:spPr>
        <p:txBody>
          <a:bodyPr>
            <a:normAutofit fontScale="92500" lnSpcReduction="10000"/>
          </a:bodyPr>
          <a:lstStyle/>
          <a:p>
            <a:pPr algn="l" rtl="0"/>
            <a:r>
              <a:rPr lang="en-US" sz="3500" dirty="0"/>
              <a:t>The inferior vena cava </a:t>
            </a:r>
            <a:r>
              <a:rPr lang="en-US" sz="3500" dirty="0" smtClean="0"/>
              <a:t>is </a:t>
            </a:r>
            <a:r>
              <a:rPr lang="en-US" sz="3500" dirty="0"/>
              <a:t>located on the posterior abdominal wall; </a:t>
            </a:r>
            <a:r>
              <a:rPr lang="en-US" sz="3500" dirty="0" smtClean="0"/>
              <a:t>anterior </a:t>
            </a:r>
            <a:r>
              <a:rPr lang="en-US" sz="3500" dirty="0"/>
              <a:t>to the vertebral column and </a:t>
            </a:r>
            <a:r>
              <a:rPr lang="en-US" sz="3500" b="1" dirty="0">
                <a:solidFill>
                  <a:srgbClr val="C00000"/>
                </a:solidFill>
              </a:rPr>
              <a:t>to the right of </a:t>
            </a:r>
            <a:r>
              <a:rPr lang="en-US" sz="3500" b="1" dirty="0" smtClean="0">
                <a:solidFill>
                  <a:srgbClr val="C00000"/>
                </a:solidFill>
              </a:rPr>
              <a:t>the </a:t>
            </a:r>
            <a:r>
              <a:rPr lang="en-US" sz="3500" b="1" dirty="0">
                <a:solidFill>
                  <a:srgbClr val="C00000"/>
                </a:solidFill>
              </a:rPr>
              <a:t>Abdominal Aorta </a:t>
            </a:r>
            <a:endParaRPr lang="en-US" sz="3500" b="1" dirty="0" smtClean="0">
              <a:solidFill>
                <a:srgbClr val="C00000"/>
              </a:solidFill>
            </a:endParaRPr>
          </a:p>
          <a:p>
            <a:pPr algn="l" rtl="0"/>
            <a:r>
              <a:rPr lang="en-US" sz="3500" dirty="0" smtClean="0"/>
              <a:t>The </a:t>
            </a:r>
            <a:r>
              <a:rPr lang="en-US" sz="3500" dirty="0"/>
              <a:t>vessel is formed by the union of the </a:t>
            </a:r>
            <a:r>
              <a:rPr lang="en-US" sz="3500" dirty="0" smtClean="0">
                <a:solidFill>
                  <a:srgbClr val="C00000"/>
                </a:solidFill>
              </a:rPr>
              <a:t>2 common </a:t>
            </a:r>
            <a:r>
              <a:rPr lang="en-US" sz="3500" dirty="0">
                <a:solidFill>
                  <a:srgbClr val="C00000"/>
                </a:solidFill>
              </a:rPr>
              <a:t>iliac veins</a:t>
            </a:r>
            <a:r>
              <a:rPr lang="en-US" sz="3500" dirty="0"/>
              <a:t> at the </a:t>
            </a:r>
            <a:r>
              <a:rPr lang="en-US" sz="3500" b="1" dirty="0">
                <a:solidFill>
                  <a:srgbClr val="C00000"/>
                </a:solidFill>
              </a:rPr>
              <a:t>L5 vertebral </a:t>
            </a:r>
            <a:r>
              <a:rPr lang="en-US" sz="3500" b="1" dirty="0" smtClean="0">
                <a:solidFill>
                  <a:srgbClr val="C00000"/>
                </a:solidFill>
              </a:rPr>
              <a:t>level </a:t>
            </a:r>
            <a:r>
              <a:rPr lang="en-US" sz="3500" dirty="0" smtClean="0"/>
              <a:t>just </a:t>
            </a:r>
            <a:r>
              <a:rPr lang="en-US" sz="3500" u="sng" dirty="0"/>
              <a:t>inferior to the bifurcation of the abdominal aorta</a:t>
            </a:r>
            <a:r>
              <a:rPr lang="en-US" sz="3500" u="sng" dirty="0" smtClean="0"/>
              <a:t>.</a:t>
            </a:r>
            <a:endParaRPr lang="ar-SA" sz="3500" dirty="0"/>
          </a:p>
          <a:p>
            <a:pPr algn="l" rtl="0"/>
            <a:r>
              <a:rPr lang="en-US" sz="3500" dirty="0" smtClean="0"/>
              <a:t>. </a:t>
            </a:r>
            <a:r>
              <a:rPr lang="en-US" sz="3500" dirty="0"/>
              <a:t>It ascends superiorly, and leaves the abdomen by piercing the central tendon of the diaphragm at the </a:t>
            </a:r>
            <a:r>
              <a:rPr lang="en-US" sz="3500" b="1" dirty="0">
                <a:solidFill>
                  <a:srgbClr val="C00000"/>
                </a:solidFill>
              </a:rPr>
              <a:t>T8 level</a:t>
            </a:r>
            <a:r>
              <a:rPr lang="en-US" sz="3500" dirty="0"/>
              <a:t> (the </a:t>
            </a:r>
            <a:r>
              <a:rPr lang="en-US" sz="3500" dirty="0" err="1"/>
              <a:t>caval</a:t>
            </a:r>
            <a:r>
              <a:rPr lang="en-US" sz="3500" dirty="0"/>
              <a:t> hiatus). Within the thorax, the inferior vena cava drains into the right atrium of the heart.</a:t>
            </a:r>
          </a:p>
          <a:p>
            <a:pPr algn="l" rtl="0"/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0642" t="24497" r="66101" b="23796"/>
          <a:stretch>
            <a:fillRect/>
          </a:stretch>
        </p:blipFill>
        <p:spPr bwMode="auto">
          <a:xfrm>
            <a:off x="3791744" y="548680"/>
            <a:ext cx="4608512" cy="5760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>
                <a:solidFill>
                  <a:srgbClr val="C00000"/>
                </a:solidFill>
              </a:rPr>
              <a:t>IVC tributaries</a:t>
            </a:r>
            <a:endParaRPr lang="en-US" b="1" dirty="0">
              <a:solidFill>
                <a:srgbClr val="C00000"/>
              </a:solidFill>
            </a:endParaRPr>
          </a:p>
        </p:txBody>
      </p:sp>
      <p:pic>
        <p:nvPicPr>
          <p:cNvPr id="6" name="Content Placeholder 6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384032" y="1451898"/>
            <a:ext cx="5471200" cy="5339301"/>
          </a:xfrm>
          <a:prstGeom prst="rect">
            <a:avLst/>
          </a:prstGeom>
        </p:spPr>
      </p:pic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235248" y="1700808"/>
            <a:ext cx="6148784" cy="5090391"/>
          </a:xfrm>
        </p:spPr>
        <p:txBody>
          <a:bodyPr>
            <a:normAutofit/>
          </a:bodyPr>
          <a:lstStyle/>
          <a:p>
            <a:pPr algn="l" rtl="0"/>
            <a:r>
              <a:rPr lang="en-US" altLang="en-US" sz="3200" dirty="0"/>
              <a:t>2 anterior visceral tributaries </a:t>
            </a:r>
            <a:endParaRPr lang="it-IT" altLang="en-US" sz="3200" dirty="0" smtClean="0"/>
          </a:p>
          <a:p>
            <a:pPr marL="0" indent="0" algn="ctr" rtl="0">
              <a:buNone/>
            </a:pPr>
            <a:r>
              <a:rPr lang="en-US" altLang="en-US" sz="2400" dirty="0">
                <a:solidFill>
                  <a:srgbClr val="0D80B5"/>
                </a:solidFill>
              </a:rPr>
              <a:t>hepatic veins</a:t>
            </a:r>
            <a:endParaRPr lang="it-IT" altLang="en-US" sz="2400" dirty="0" smtClean="0">
              <a:solidFill>
                <a:srgbClr val="0D80B5"/>
              </a:solidFill>
            </a:endParaRPr>
          </a:p>
          <a:p>
            <a:pPr algn="l" rtl="0"/>
            <a:r>
              <a:rPr lang="en-US" altLang="en-US" sz="3200" dirty="0" smtClean="0"/>
              <a:t>3 </a:t>
            </a:r>
            <a:r>
              <a:rPr lang="en-US" altLang="en-US" sz="3200" dirty="0"/>
              <a:t>lateral visceral tributaries </a:t>
            </a:r>
            <a:endParaRPr lang="it-IT" altLang="en-US" sz="3200" dirty="0" smtClean="0"/>
          </a:p>
          <a:p>
            <a:pPr marL="0" indent="0" algn="ctr" rtl="0">
              <a:buNone/>
            </a:pPr>
            <a:r>
              <a:rPr lang="en-US" altLang="en-US" sz="2400" dirty="0" smtClean="0">
                <a:solidFill>
                  <a:srgbClr val="0D80B5"/>
                </a:solidFill>
              </a:rPr>
              <a:t>Renal veins, </a:t>
            </a:r>
            <a:r>
              <a:rPr lang="en-US" altLang="en-US" sz="2400" dirty="0">
                <a:solidFill>
                  <a:srgbClr val="0D80B5"/>
                </a:solidFill>
              </a:rPr>
              <a:t>r</a:t>
            </a:r>
            <a:r>
              <a:rPr lang="en-US" sz="2400" dirty="0" smtClean="0">
                <a:solidFill>
                  <a:srgbClr val="0D80B5"/>
                </a:solidFill>
              </a:rPr>
              <a:t>ight </a:t>
            </a:r>
            <a:r>
              <a:rPr lang="en-US" sz="2400" dirty="0">
                <a:solidFill>
                  <a:srgbClr val="0D80B5"/>
                </a:solidFill>
              </a:rPr>
              <a:t>Gonadal and right suprarenal vein </a:t>
            </a:r>
            <a:endParaRPr lang="it-IT" altLang="en-US" sz="2400" dirty="0" smtClean="0">
              <a:solidFill>
                <a:srgbClr val="0D80B5"/>
              </a:solidFill>
            </a:endParaRPr>
          </a:p>
          <a:p>
            <a:pPr algn="l" rtl="0"/>
            <a:r>
              <a:rPr lang="en-US" altLang="en-US" sz="3200" dirty="0" smtClean="0"/>
              <a:t>5 </a:t>
            </a:r>
            <a:r>
              <a:rPr lang="en-US" altLang="en-US" sz="3200" dirty="0"/>
              <a:t>lateral abdominal wall </a:t>
            </a:r>
            <a:r>
              <a:rPr lang="en-US" altLang="en-US" sz="3200" dirty="0" smtClean="0"/>
              <a:t>tributaries</a:t>
            </a:r>
            <a:endParaRPr lang="it-IT" altLang="en-US" sz="3200" dirty="0" smtClean="0"/>
          </a:p>
          <a:p>
            <a:pPr marL="0" indent="0" algn="ctr" rtl="0">
              <a:lnSpc>
                <a:spcPct val="70000"/>
              </a:lnSpc>
              <a:buNone/>
            </a:pPr>
            <a:r>
              <a:rPr lang="en-US" altLang="en-US" sz="2400" dirty="0" smtClean="0">
                <a:solidFill>
                  <a:srgbClr val="0D80B5"/>
                </a:solidFill>
              </a:rPr>
              <a:t> </a:t>
            </a:r>
            <a:r>
              <a:rPr lang="en-US" altLang="en-US" sz="2400" dirty="0">
                <a:solidFill>
                  <a:srgbClr val="0D80B5"/>
                </a:solidFill>
              </a:rPr>
              <a:t>inferior phrenic </a:t>
            </a:r>
            <a:r>
              <a:rPr lang="en-US" altLang="en-US" sz="2400" dirty="0" smtClean="0">
                <a:solidFill>
                  <a:srgbClr val="0D80B5"/>
                </a:solidFill>
              </a:rPr>
              <a:t>vein</a:t>
            </a:r>
            <a:endParaRPr lang="it-IT" altLang="en-US" sz="2400" dirty="0">
              <a:solidFill>
                <a:srgbClr val="0D80B5"/>
              </a:solidFill>
            </a:endParaRPr>
          </a:p>
          <a:p>
            <a:pPr marL="0" indent="0" algn="ctr" rtl="0">
              <a:lnSpc>
                <a:spcPct val="70000"/>
              </a:lnSpc>
              <a:buNone/>
            </a:pPr>
            <a:r>
              <a:rPr lang="en-US" altLang="en-US" sz="2400" dirty="0">
                <a:solidFill>
                  <a:srgbClr val="0D80B5"/>
                </a:solidFill>
              </a:rPr>
              <a:t>4 lumbar </a:t>
            </a:r>
            <a:r>
              <a:rPr lang="en-US" altLang="en-US" sz="2400" dirty="0" smtClean="0">
                <a:solidFill>
                  <a:srgbClr val="0D80B5"/>
                </a:solidFill>
              </a:rPr>
              <a:t>veins</a:t>
            </a:r>
            <a:endParaRPr lang="it-IT" altLang="en-US" sz="2400" dirty="0" smtClean="0">
              <a:solidFill>
                <a:srgbClr val="0D80B5"/>
              </a:solidFill>
            </a:endParaRPr>
          </a:p>
          <a:p>
            <a:pPr algn="l" rtl="0"/>
            <a:r>
              <a:rPr lang="en-US" altLang="en-US" sz="3200" dirty="0" smtClean="0"/>
              <a:t>3 </a:t>
            </a:r>
            <a:r>
              <a:rPr lang="en-US" altLang="en-US" sz="3200" dirty="0"/>
              <a:t>veins of origin </a:t>
            </a:r>
            <a:endParaRPr lang="it-IT" altLang="en-US" sz="3200" dirty="0"/>
          </a:p>
        </p:txBody>
      </p:sp>
    </p:spTree>
    <p:extLst>
      <p:ext uri="{BB962C8B-B14F-4D97-AF65-F5344CB8AC3E}">
        <p14:creationId xmlns:p14="http://schemas.microsoft.com/office/powerpoint/2010/main" val="2320254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Gonadal and suprarena</a:t>
            </a:r>
            <a:r>
              <a:rPr lang="en-US" dirty="0">
                <a:solidFill>
                  <a:srgbClr val="FF0000"/>
                </a:solidFill>
              </a:rPr>
              <a:t>l</a:t>
            </a:r>
            <a:r>
              <a:rPr lang="en-US" dirty="0" smtClean="0">
                <a:solidFill>
                  <a:srgbClr val="FF0000"/>
                </a:solidFill>
              </a:rPr>
              <a:t> Veins</a:t>
            </a:r>
            <a:endParaRPr lang="ar-SA" dirty="0">
              <a:solidFill>
                <a:srgbClr val="FF000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algn="l" rtl="0"/>
            <a:r>
              <a:rPr lang="en-US" sz="3600" dirty="0"/>
              <a:t>Right Gonadal and right suprarenal vein drains into the inferior vena cava directly, while </a:t>
            </a:r>
            <a:r>
              <a:rPr lang="en-US" sz="3600" b="1" dirty="0">
                <a:solidFill>
                  <a:srgbClr val="C00000"/>
                </a:solidFill>
              </a:rPr>
              <a:t>left</a:t>
            </a:r>
            <a:r>
              <a:rPr lang="en-US" sz="3600" dirty="0"/>
              <a:t> </a:t>
            </a:r>
            <a:r>
              <a:rPr lang="en-US" sz="3600" b="1" dirty="0">
                <a:solidFill>
                  <a:srgbClr val="C00000"/>
                </a:solidFill>
              </a:rPr>
              <a:t>gonadal and left suprarenal vein </a:t>
            </a:r>
            <a:r>
              <a:rPr lang="en-US" sz="3600" dirty="0"/>
              <a:t>drains into  </a:t>
            </a:r>
            <a:r>
              <a:rPr lang="en-US" sz="3600" b="1" dirty="0">
                <a:solidFill>
                  <a:srgbClr val="C00000"/>
                </a:solidFill>
              </a:rPr>
              <a:t>left renal vein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8048" y="1207094"/>
            <a:ext cx="4702850" cy="5650905"/>
          </a:xfrm>
        </p:spPr>
      </p:pic>
      <p:sp>
        <p:nvSpPr>
          <p:cNvPr id="5" name="مربع نص 4"/>
          <p:cNvSpPr txBox="1"/>
          <p:nvPr/>
        </p:nvSpPr>
        <p:spPr>
          <a:xfrm>
            <a:off x="6960096" y="1268759"/>
            <a:ext cx="4622304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3200" dirty="0" smtClean="0"/>
              <a:t>.</a:t>
            </a:r>
            <a:endParaRPr lang="ar-SA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en-US" b="1" dirty="0">
                <a:solidFill>
                  <a:srgbClr val="C00000"/>
                </a:solidFill>
              </a:rPr>
              <a:t>Great Vessels of the Lower Limbs</a:t>
            </a:r>
            <a:r>
              <a:rPr lang="it-IT" altLang="en-US" b="1" dirty="0">
                <a:solidFill>
                  <a:srgbClr val="C00000"/>
                </a:solidFill>
              </a:rPr>
              <a:t/>
            </a:r>
            <a:br>
              <a:rPr lang="it-IT" altLang="en-US" b="1" dirty="0">
                <a:solidFill>
                  <a:srgbClr val="C00000"/>
                </a:solidFill>
              </a:rPr>
            </a:br>
            <a:endParaRPr lang="en-US" b="1" dirty="0">
              <a:solidFill>
                <a:srgbClr val="C00000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2245" y="1143360"/>
            <a:ext cx="4587509" cy="5708900"/>
          </a:xfrm>
        </p:spPr>
      </p:pic>
    </p:spTree>
    <p:extLst>
      <p:ext uri="{BB962C8B-B14F-4D97-AF65-F5344CB8AC3E}">
        <p14:creationId xmlns:p14="http://schemas.microsoft.com/office/powerpoint/2010/main" val="1439972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1480" y="548680"/>
            <a:ext cx="5689040" cy="5764834"/>
          </a:xfrm>
        </p:spPr>
      </p:pic>
    </p:spTree>
    <p:extLst>
      <p:ext uri="{BB962C8B-B14F-4D97-AF65-F5344CB8AC3E}">
        <p14:creationId xmlns:p14="http://schemas.microsoft.com/office/powerpoint/2010/main" val="4046365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Common </a:t>
            </a:r>
            <a:r>
              <a:rPr lang="en-US" b="1" dirty="0">
                <a:solidFill>
                  <a:srgbClr val="FF0000"/>
                </a:solidFill>
              </a:rPr>
              <a:t>iliac </a:t>
            </a:r>
            <a:r>
              <a:rPr lang="en-US" b="1" dirty="0" smtClean="0">
                <a:solidFill>
                  <a:srgbClr val="FF0000"/>
                </a:solidFill>
              </a:rPr>
              <a:t>arteries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7512" y="1628800"/>
            <a:ext cx="6284349" cy="4959400"/>
          </a:xfrm>
        </p:spPr>
      </p:pic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>
          <a:xfrm>
            <a:off x="35969" y="2285533"/>
            <a:ext cx="5783198" cy="4023296"/>
          </a:xfrm>
        </p:spPr>
        <p:txBody>
          <a:bodyPr>
            <a:normAutofit lnSpcReduction="10000"/>
          </a:bodyPr>
          <a:lstStyle/>
          <a:p>
            <a:pPr algn="l" rtl="0"/>
            <a:r>
              <a:rPr lang="en-US" sz="2800" dirty="0" smtClean="0"/>
              <a:t>After the aorta terminates by bifurcating into the </a:t>
            </a:r>
            <a:r>
              <a:rPr lang="en-US" sz="2800" b="1" dirty="0" smtClean="0">
                <a:solidFill>
                  <a:srgbClr val="FF0000"/>
                </a:solidFill>
              </a:rPr>
              <a:t>right and left common iliac arteries</a:t>
            </a:r>
            <a:r>
              <a:rPr lang="en-US" sz="2800" dirty="0" smtClean="0"/>
              <a:t> at the level of </a:t>
            </a:r>
            <a:r>
              <a:rPr lang="en-US" sz="2800" b="1" dirty="0" smtClean="0">
                <a:solidFill>
                  <a:srgbClr val="C00000"/>
                </a:solidFill>
              </a:rPr>
              <a:t>L4</a:t>
            </a:r>
            <a:r>
              <a:rPr lang="en-US" sz="2800" dirty="0" smtClean="0"/>
              <a:t> , each common iliac artery gives the internal </a:t>
            </a:r>
            <a:r>
              <a:rPr lang="en-US" sz="2800" dirty="0"/>
              <a:t>and </a:t>
            </a:r>
            <a:r>
              <a:rPr lang="en-US" sz="2800" dirty="0" smtClean="0"/>
              <a:t>external </a:t>
            </a:r>
            <a:r>
              <a:rPr lang="en-US" sz="2800" dirty="0"/>
              <a:t>iliac </a:t>
            </a:r>
            <a:r>
              <a:rPr lang="en-US" sz="2800" dirty="0" smtClean="0"/>
              <a:t>arteries</a:t>
            </a:r>
            <a:r>
              <a:rPr lang="en-US" sz="2800" dirty="0"/>
              <a:t> </a:t>
            </a:r>
            <a:r>
              <a:rPr lang="en-US" sz="2800" dirty="0" smtClean="0"/>
              <a:t>.</a:t>
            </a:r>
            <a:r>
              <a:rPr lang="en-US" sz="2800" dirty="0"/>
              <a:t> This approximately occurs at vertebral level </a:t>
            </a:r>
            <a:r>
              <a:rPr lang="en-US" sz="2800" b="1" dirty="0" smtClean="0">
                <a:solidFill>
                  <a:srgbClr val="C00000"/>
                </a:solidFill>
              </a:rPr>
              <a:t>L5-S1</a:t>
            </a:r>
            <a:r>
              <a:rPr lang="en-US" sz="2800" dirty="0" smtClean="0"/>
              <a:t> .</a:t>
            </a:r>
          </a:p>
          <a:p>
            <a:pPr algn="l" rtl="0"/>
            <a:r>
              <a:rPr lang="en-US" sz="2800" dirty="0"/>
              <a:t>The common iliac artery </a:t>
            </a:r>
            <a:r>
              <a:rPr lang="en-US" sz="2800" dirty="0" smtClean="0"/>
              <a:t>is</a:t>
            </a:r>
            <a:r>
              <a:rPr lang="en-US" sz="2800" dirty="0"/>
              <a:t> </a:t>
            </a:r>
            <a:r>
              <a:rPr lang="en-US" sz="2800" dirty="0" smtClean="0"/>
              <a:t>about</a:t>
            </a:r>
          </a:p>
          <a:p>
            <a:pPr marL="0" indent="0" algn="l" rtl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</a:t>
            </a:r>
            <a:r>
              <a:rPr lang="en-US" sz="2800" b="1" dirty="0">
                <a:solidFill>
                  <a:srgbClr val="C00000"/>
                </a:solidFill>
              </a:rPr>
              <a:t>4 cm</a:t>
            </a:r>
            <a:r>
              <a:rPr lang="en-US" sz="2800" dirty="0"/>
              <a:t> long </a:t>
            </a:r>
            <a:r>
              <a:rPr lang="en-US" sz="2800" dirty="0" smtClean="0"/>
              <a:t>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147370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C00000"/>
                </a:solidFill>
              </a:rPr>
              <a:t>I</a:t>
            </a:r>
            <a:r>
              <a:rPr lang="en-US" b="1" dirty="0" smtClean="0">
                <a:solidFill>
                  <a:srgbClr val="C00000"/>
                </a:solidFill>
              </a:rPr>
              <a:t>nternal </a:t>
            </a:r>
            <a:r>
              <a:rPr lang="en-US" b="1" dirty="0">
                <a:solidFill>
                  <a:srgbClr val="C00000"/>
                </a:solidFill>
              </a:rPr>
              <a:t>iliac artery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>
          <a:xfrm>
            <a:off x="191344" y="1600201"/>
            <a:ext cx="5803056" cy="4525963"/>
          </a:xfrm>
        </p:spPr>
        <p:txBody>
          <a:bodyPr>
            <a:normAutofit/>
          </a:bodyPr>
          <a:lstStyle/>
          <a:p>
            <a:pPr algn="l" rtl="0"/>
            <a:r>
              <a:rPr lang="en-US" dirty="0"/>
              <a:t>It originates at the bifurcation of the common iliac </a:t>
            </a:r>
            <a:r>
              <a:rPr lang="en-US" dirty="0" smtClean="0"/>
              <a:t>artery at</a:t>
            </a:r>
            <a:r>
              <a:rPr lang="en-US" dirty="0"/>
              <a:t> vertebral level </a:t>
            </a:r>
            <a:r>
              <a:rPr lang="en-US" b="1" dirty="0">
                <a:solidFill>
                  <a:srgbClr val="C00000"/>
                </a:solidFill>
              </a:rPr>
              <a:t>L5-S1</a:t>
            </a:r>
            <a:r>
              <a:rPr lang="en-US" dirty="0" smtClean="0"/>
              <a:t>.</a:t>
            </a:r>
          </a:p>
          <a:p>
            <a:pPr algn="l" rtl="0"/>
            <a:r>
              <a:rPr lang="en-US" dirty="0" smtClean="0"/>
              <a:t>As the </a:t>
            </a:r>
            <a:r>
              <a:rPr lang="en-US" dirty="0"/>
              <a:t>artery descends </a:t>
            </a:r>
            <a:r>
              <a:rPr lang="en-US" dirty="0" smtClean="0"/>
              <a:t>inferiorly ,</a:t>
            </a:r>
            <a:r>
              <a:rPr lang="en-US" dirty="0"/>
              <a:t> At the superior border of the </a:t>
            </a:r>
            <a:r>
              <a:rPr lang="en-US" u="sng" dirty="0"/>
              <a:t>greater sciatic </a:t>
            </a:r>
            <a:r>
              <a:rPr lang="en-US" u="sng" dirty="0" smtClean="0"/>
              <a:t>foramen </a:t>
            </a:r>
            <a:r>
              <a:rPr lang="en-US" dirty="0" smtClean="0"/>
              <a:t>, </a:t>
            </a:r>
            <a:r>
              <a:rPr lang="en-US" dirty="0"/>
              <a:t>it divides into </a:t>
            </a:r>
            <a:r>
              <a:rPr lang="en-US" b="1" u="sng" dirty="0">
                <a:solidFill>
                  <a:srgbClr val="C00000"/>
                </a:solidFill>
              </a:rPr>
              <a:t>anterior</a:t>
            </a:r>
            <a:r>
              <a:rPr lang="en-US" dirty="0"/>
              <a:t> and </a:t>
            </a:r>
            <a:r>
              <a:rPr lang="en-US" b="1" u="sng" dirty="0">
                <a:solidFill>
                  <a:srgbClr val="C00000"/>
                </a:solidFill>
              </a:rPr>
              <a:t>posterior</a:t>
            </a:r>
            <a:r>
              <a:rPr lang="en-US" b="1" dirty="0">
                <a:solidFill>
                  <a:srgbClr val="C00000"/>
                </a:solidFill>
              </a:rPr>
              <a:t> trunks.</a:t>
            </a:r>
          </a:p>
        </p:txBody>
      </p:sp>
      <p:pic>
        <p:nvPicPr>
          <p:cNvPr id="11" name="Content Placeholder 10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0056" y="1608518"/>
            <a:ext cx="5162202" cy="4921299"/>
          </a:xfrm>
        </p:spPr>
      </p:pic>
    </p:spTree>
    <p:extLst>
      <p:ext uri="{BB962C8B-B14F-4D97-AF65-F5344CB8AC3E}">
        <p14:creationId xmlns:p14="http://schemas.microsoft.com/office/powerpoint/2010/main" val="24021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814992" cy="178621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Branches of </a:t>
            </a:r>
            <a:r>
              <a:rPr lang="en-US" b="1" u="sng" dirty="0" smtClean="0">
                <a:solidFill>
                  <a:srgbClr val="C00000"/>
                </a:solidFill>
              </a:rPr>
              <a:t>Anterior Trunk</a:t>
            </a:r>
            <a:br>
              <a:rPr lang="en-US" b="1" u="sng" dirty="0" smtClean="0">
                <a:solidFill>
                  <a:srgbClr val="C00000"/>
                </a:solidFill>
              </a:rPr>
            </a:br>
            <a:r>
              <a:rPr lang="en-US" b="1" u="sng" dirty="0">
                <a:solidFill>
                  <a:srgbClr val="C00000"/>
                </a:solidFill>
              </a:rPr>
              <a:t/>
            </a:r>
            <a:br>
              <a:rPr lang="en-US" b="1" u="sng" dirty="0">
                <a:solidFill>
                  <a:srgbClr val="C00000"/>
                </a:solidFill>
              </a:rPr>
            </a:br>
            <a:endParaRPr lang="en-US" u="sng" dirty="0">
              <a:solidFill>
                <a:srgbClr val="C00000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l" rtl="0"/>
            <a:r>
              <a:rPr lang="en-US" b="1" dirty="0" err="1"/>
              <a:t>Obturator</a:t>
            </a:r>
            <a:r>
              <a:rPr lang="en-US" b="1" dirty="0"/>
              <a:t> </a:t>
            </a:r>
            <a:r>
              <a:rPr lang="en-US" b="1" dirty="0" smtClean="0"/>
              <a:t>artery</a:t>
            </a:r>
            <a:endParaRPr lang="en-US" b="1" dirty="0" smtClean="0"/>
          </a:p>
          <a:p>
            <a:pPr algn="l" rtl="0"/>
            <a:r>
              <a:rPr lang="en-US" b="1" dirty="0" smtClean="0"/>
              <a:t>Umbilical </a:t>
            </a:r>
            <a:r>
              <a:rPr lang="en-US" b="1" dirty="0"/>
              <a:t>artery</a:t>
            </a:r>
            <a:r>
              <a:rPr lang="en-US" dirty="0"/>
              <a:t> – Gives rise to the </a:t>
            </a:r>
            <a:r>
              <a:rPr lang="en-US" b="1" dirty="0"/>
              <a:t>superior </a:t>
            </a:r>
            <a:r>
              <a:rPr lang="en-US" b="1" dirty="0" err="1"/>
              <a:t>vesical</a:t>
            </a:r>
            <a:r>
              <a:rPr lang="en-US" b="1" dirty="0"/>
              <a:t> </a:t>
            </a:r>
            <a:r>
              <a:rPr lang="en-US" b="1" dirty="0" smtClean="0"/>
              <a:t>artery</a:t>
            </a:r>
          </a:p>
          <a:p>
            <a:pPr algn="l" rtl="0"/>
            <a:r>
              <a:rPr lang="en-US" b="1" dirty="0" smtClean="0"/>
              <a:t>Inferior </a:t>
            </a:r>
            <a:r>
              <a:rPr lang="en-US" b="1" dirty="0" err="1"/>
              <a:t>vesical</a:t>
            </a:r>
            <a:r>
              <a:rPr lang="en-US" b="1" dirty="0"/>
              <a:t> </a:t>
            </a:r>
            <a:r>
              <a:rPr lang="en-US" b="1" dirty="0" smtClean="0"/>
              <a:t>artery</a:t>
            </a:r>
          </a:p>
          <a:p>
            <a:pPr algn="l" rtl="0"/>
            <a:r>
              <a:rPr lang="en-US" b="1" dirty="0" smtClean="0"/>
              <a:t>Vaginal </a:t>
            </a:r>
            <a:r>
              <a:rPr lang="en-US" b="1" dirty="0"/>
              <a:t>artery (female</a:t>
            </a:r>
            <a:r>
              <a:rPr lang="en-US" b="1" dirty="0" smtClean="0"/>
              <a:t>)</a:t>
            </a:r>
            <a:endParaRPr lang="en-US" dirty="0"/>
          </a:p>
          <a:p>
            <a:pPr algn="l" rtl="0"/>
            <a:r>
              <a:rPr lang="en-US" b="1" dirty="0"/>
              <a:t>Uterine artery (female</a:t>
            </a:r>
            <a:r>
              <a:rPr lang="en-US" b="1" dirty="0" smtClean="0"/>
              <a:t>)                                  </a:t>
            </a:r>
            <a:r>
              <a:rPr lang="en-US" sz="43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OVM 2U 3I </a:t>
            </a:r>
            <a:endParaRPr lang="en-US" sz="43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pPr algn="l" rtl="0"/>
            <a:r>
              <a:rPr lang="en-US" b="1" dirty="0" smtClean="0"/>
              <a:t> Middle </a:t>
            </a:r>
            <a:r>
              <a:rPr lang="en-US" b="1" dirty="0"/>
              <a:t>rectal </a:t>
            </a:r>
            <a:r>
              <a:rPr lang="en-US" b="1" dirty="0" smtClean="0"/>
              <a:t>artery</a:t>
            </a:r>
          </a:p>
          <a:p>
            <a:pPr algn="l" rtl="0"/>
            <a:r>
              <a:rPr lang="en-US" b="1" dirty="0" smtClean="0"/>
              <a:t>Internal </a:t>
            </a:r>
            <a:r>
              <a:rPr lang="en-US" b="1" dirty="0" err="1"/>
              <a:t>pudendal</a:t>
            </a:r>
            <a:r>
              <a:rPr lang="en-US" b="1" dirty="0"/>
              <a:t> </a:t>
            </a:r>
            <a:r>
              <a:rPr lang="en-US" b="1" dirty="0" smtClean="0"/>
              <a:t>artery</a:t>
            </a:r>
          </a:p>
          <a:p>
            <a:pPr algn="l" rtl="0"/>
            <a:r>
              <a:rPr lang="en-US" b="1" dirty="0" smtClean="0"/>
              <a:t>Inferior </a:t>
            </a:r>
            <a:r>
              <a:rPr lang="en-US" b="1" dirty="0"/>
              <a:t>gluteal artery </a:t>
            </a:r>
            <a:r>
              <a:rPr lang="en-US" dirty="0"/>
              <a:t>– The terminal branch of the anterior </a:t>
            </a:r>
            <a:r>
              <a:rPr lang="en-US" dirty="0" smtClean="0"/>
              <a:t>trunk</a:t>
            </a:r>
            <a:endParaRPr lang="en-US" dirty="0"/>
          </a:p>
        </p:txBody>
      </p:sp>
      <p:sp>
        <p:nvSpPr>
          <p:cNvPr id="2" name="Isosceles Triangle 1"/>
          <p:cNvSpPr/>
          <p:nvPr/>
        </p:nvSpPr>
        <p:spPr>
          <a:xfrm rot="16200000" flipH="1" flipV="1">
            <a:off x="5601117" y="3275812"/>
            <a:ext cx="1794162" cy="138046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9283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02087" y="548680"/>
            <a:ext cx="7787826" cy="5947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1300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930226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Branches of </a:t>
            </a:r>
            <a:r>
              <a:rPr lang="en-US" b="1" u="sng" dirty="0" smtClean="0">
                <a:solidFill>
                  <a:srgbClr val="C00000"/>
                </a:solidFill>
              </a:rPr>
              <a:t>Posterior Trunk</a:t>
            </a:r>
            <a:r>
              <a:rPr lang="en-US" b="1" u="sng" dirty="0">
                <a:solidFill>
                  <a:srgbClr val="C00000"/>
                </a:solidFill>
              </a:rPr>
              <a:t/>
            </a:r>
            <a:br>
              <a:rPr lang="en-US" b="1" u="sng" dirty="0">
                <a:solidFill>
                  <a:srgbClr val="C00000"/>
                </a:solidFill>
              </a:rPr>
            </a:br>
            <a:r>
              <a:rPr lang="en-US" b="1" u="sng" dirty="0">
                <a:solidFill>
                  <a:srgbClr val="C00000"/>
                </a:solidFill>
              </a:rPr>
              <a:t/>
            </a:r>
            <a:br>
              <a:rPr lang="en-US" b="1" u="sng" dirty="0">
                <a:solidFill>
                  <a:srgbClr val="C00000"/>
                </a:solidFill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/>
            <a:r>
              <a:rPr lang="en-US" b="1" dirty="0" err="1"/>
              <a:t>Iliolumbar</a:t>
            </a:r>
            <a:r>
              <a:rPr lang="en-US" b="1" dirty="0"/>
              <a:t> artery </a:t>
            </a:r>
            <a:endParaRPr lang="en-US" b="1" dirty="0" smtClean="0"/>
          </a:p>
          <a:p>
            <a:pPr algn="l" rtl="0"/>
            <a:r>
              <a:rPr lang="en-US" b="1" dirty="0" smtClean="0"/>
              <a:t>Lateral </a:t>
            </a:r>
            <a:r>
              <a:rPr lang="en-US" b="1" dirty="0"/>
              <a:t>sacral arteries (superior and inferior) </a:t>
            </a:r>
            <a:endParaRPr lang="en-US" b="1" dirty="0" smtClean="0"/>
          </a:p>
          <a:p>
            <a:pPr algn="l" rtl="0"/>
            <a:r>
              <a:rPr lang="en-US" b="1" dirty="0" smtClean="0"/>
              <a:t>Superior </a:t>
            </a:r>
            <a:r>
              <a:rPr lang="en-US" b="1" dirty="0"/>
              <a:t>gluteal artery </a:t>
            </a:r>
            <a:r>
              <a:rPr lang="en-US" dirty="0"/>
              <a:t>– The terminal branch of the posterior </a:t>
            </a:r>
            <a:r>
              <a:rPr lang="en-US" dirty="0" smtClean="0"/>
              <a:t>trunk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3573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0801" y="116632"/>
            <a:ext cx="8450397" cy="6578257"/>
          </a:xfrm>
        </p:spPr>
      </p:pic>
    </p:spTree>
    <p:extLst>
      <p:ext uri="{BB962C8B-B14F-4D97-AF65-F5344CB8AC3E}">
        <p14:creationId xmlns:p14="http://schemas.microsoft.com/office/powerpoint/2010/main" val="99168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C00000"/>
                </a:solidFill>
              </a:rPr>
              <a:t>External </a:t>
            </a:r>
            <a:r>
              <a:rPr lang="en-US" b="1" dirty="0">
                <a:solidFill>
                  <a:srgbClr val="C00000"/>
                </a:solidFill>
              </a:rPr>
              <a:t>iliac artery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/>
            <a:r>
              <a:rPr lang="en-US" dirty="0"/>
              <a:t>After the external iliac artery has branched from the common iliac artery, it travels down and </a:t>
            </a:r>
            <a:r>
              <a:rPr lang="en-US" dirty="0" smtClean="0"/>
              <a:t>passing </a:t>
            </a:r>
            <a:r>
              <a:rPr lang="en-US" dirty="0"/>
              <a:t>posteriorly to the inguinal ligament to enter the thigh.</a:t>
            </a:r>
          </a:p>
          <a:p>
            <a:pPr algn="l" rtl="0"/>
            <a:r>
              <a:rPr lang="en-US" dirty="0"/>
              <a:t>Before the external iliac artery passes under the inguinal ligament, it gives off </a:t>
            </a:r>
            <a:r>
              <a:rPr lang="en-US" b="1" u="sng" dirty="0"/>
              <a:t>two</a:t>
            </a:r>
            <a:r>
              <a:rPr lang="en-US" dirty="0"/>
              <a:t> major </a:t>
            </a:r>
            <a:r>
              <a:rPr lang="en-US" dirty="0" smtClean="0"/>
              <a:t>branches</a:t>
            </a:r>
          </a:p>
          <a:p>
            <a:pPr algn="l" rtl="0"/>
            <a:r>
              <a:rPr lang="en-US" dirty="0" smtClean="0"/>
              <a:t>The </a:t>
            </a:r>
            <a:r>
              <a:rPr lang="en-US" dirty="0"/>
              <a:t>two branches are the </a:t>
            </a:r>
            <a:r>
              <a:rPr lang="en-US" b="1" u="sng" dirty="0" smtClean="0">
                <a:solidFill>
                  <a:srgbClr val="C00000"/>
                </a:solidFill>
              </a:rPr>
              <a:t>inferior </a:t>
            </a:r>
            <a:r>
              <a:rPr lang="en-US" b="1" u="sng" dirty="0" err="1" smtClean="0">
                <a:solidFill>
                  <a:srgbClr val="C00000"/>
                </a:solidFill>
              </a:rPr>
              <a:t>epigastric</a:t>
            </a:r>
            <a:r>
              <a:rPr lang="en-US" b="1" u="sng" dirty="0" smtClean="0">
                <a:solidFill>
                  <a:srgbClr val="C00000"/>
                </a:solidFill>
              </a:rPr>
              <a:t> artery</a:t>
            </a:r>
            <a:r>
              <a:rPr lang="en-US" dirty="0"/>
              <a:t> and the </a:t>
            </a:r>
            <a:r>
              <a:rPr lang="en-US" u="sng" dirty="0">
                <a:solidFill>
                  <a:srgbClr val="C00000"/>
                </a:solidFill>
              </a:rPr>
              <a:t> </a:t>
            </a:r>
            <a:r>
              <a:rPr lang="en-US" b="1" u="sng" dirty="0" smtClean="0">
                <a:solidFill>
                  <a:srgbClr val="C00000"/>
                </a:solidFill>
              </a:rPr>
              <a:t>deep circumflex iliac artery</a:t>
            </a:r>
            <a:r>
              <a:rPr lang="en-US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4424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4638"/>
            <a:ext cx="12149418" cy="6245561"/>
          </a:xfrm>
        </p:spPr>
      </p:pic>
    </p:spTree>
    <p:extLst>
      <p:ext uri="{BB962C8B-B14F-4D97-AF65-F5344CB8AC3E}">
        <p14:creationId xmlns:p14="http://schemas.microsoft.com/office/powerpoint/2010/main" val="1011886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132856"/>
            <a:ext cx="10972800" cy="3993308"/>
          </a:xfrm>
        </p:spPr>
        <p:txBody>
          <a:bodyPr/>
          <a:lstStyle/>
          <a:p>
            <a:pPr algn="l" rtl="0"/>
            <a:r>
              <a:rPr lang="en-US" altLang="en-US" dirty="0" smtClean="0"/>
              <a:t>The </a:t>
            </a:r>
            <a:r>
              <a:rPr lang="en-US" altLang="en-US" u="sng" dirty="0">
                <a:solidFill>
                  <a:srgbClr val="FF0000"/>
                </a:solidFill>
              </a:rPr>
              <a:t>external iliac artery</a:t>
            </a:r>
            <a:r>
              <a:rPr lang="en-US" altLang="en-US" dirty="0"/>
              <a:t> becomes the </a:t>
            </a:r>
            <a:r>
              <a:rPr lang="en-US" altLang="en-US" b="1" u="sng" dirty="0">
                <a:solidFill>
                  <a:srgbClr val="FF0000"/>
                </a:solidFill>
              </a:rPr>
              <a:t>femoral artery</a:t>
            </a:r>
            <a:r>
              <a:rPr lang="en-US" altLang="en-US" b="1" dirty="0"/>
              <a:t> </a:t>
            </a:r>
            <a:r>
              <a:rPr lang="en-US" altLang="en-US" dirty="0"/>
              <a:t>as the vessel passes under the inguinal ligament to enter the </a:t>
            </a:r>
            <a:r>
              <a:rPr lang="en-US" altLang="en-US" u="sng" dirty="0"/>
              <a:t>femoral triangle</a:t>
            </a:r>
            <a:r>
              <a:rPr lang="en-US" altLang="en-US" dirty="0"/>
              <a:t> in the anterior aspect of the thigh. </a:t>
            </a:r>
            <a:endParaRPr lang="it-IT" altLang="en-US" dirty="0"/>
          </a:p>
          <a:p>
            <a:pPr algn="l" rtl="0"/>
            <a:r>
              <a:rPr lang="en-US" altLang="en-US" dirty="0" smtClean="0"/>
              <a:t>it </a:t>
            </a:r>
            <a:r>
              <a:rPr lang="en-US" altLang="en-US" dirty="0"/>
              <a:t>passes through the adductor hiatus to become the </a:t>
            </a:r>
            <a:r>
              <a:rPr lang="en-US" altLang="en-US" u="sng" dirty="0">
                <a:solidFill>
                  <a:srgbClr val="FF0000"/>
                </a:solidFill>
              </a:rPr>
              <a:t>popliteal artery</a:t>
            </a:r>
            <a:r>
              <a:rPr lang="en-US" altLang="en-US" dirty="0"/>
              <a:t> on entering the posterior compartment of the thigh and soon thereafter divides into the </a:t>
            </a:r>
            <a:r>
              <a:rPr lang="en-US" altLang="en-US" u="sng" dirty="0">
                <a:solidFill>
                  <a:srgbClr val="FF0000"/>
                </a:solidFill>
              </a:rPr>
              <a:t>anterior and posterior </a:t>
            </a:r>
            <a:r>
              <a:rPr lang="en-US" altLang="en-US" u="sng" dirty="0" err="1">
                <a:solidFill>
                  <a:srgbClr val="FF0000"/>
                </a:solidFill>
              </a:rPr>
              <a:t>tibial</a:t>
            </a:r>
            <a:r>
              <a:rPr lang="en-US" altLang="en-US" u="sng" dirty="0">
                <a:solidFill>
                  <a:srgbClr val="FF0000"/>
                </a:solidFill>
              </a:rPr>
              <a:t> arteries</a:t>
            </a:r>
            <a:r>
              <a:rPr lang="en-US" altLang="en-US" dirty="0"/>
              <a:t>. </a:t>
            </a:r>
            <a:endParaRPr lang="it-IT" altLang="en-US" dirty="0"/>
          </a:p>
        </p:txBody>
      </p:sp>
    </p:spTree>
    <p:extLst>
      <p:ext uri="{BB962C8B-B14F-4D97-AF65-F5344CB8AC3E}">
        <p14:creationId xmlns:p14="http://schemas.microsoft.com/office/powerpoint/2010/main" val="929902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17709" y="2982"/>
            <a:ext cx="4956582" cy="6821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5033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Ascending Aorta</a:t>
            </a:r>
            <a:endParaRPr lang="ar-SA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28532" t="48362" r="24954" b="8681"/>
          <a:stretch>
            <a:fillRect/>
          </a:stretch>
        </p:blipFill>
        <p:spPr bwMode="auto">
          <a:xfrm>
            <a:off x="1775520" y="1484785"/>
            <a:ext cx="8892480" cy="4617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15480" y="274638"/>
            <a:ext cx="10166920" cy="1143000"/>
          </a:xfrm>
        </p:spPr>
        <p:txBody>
          <a:bodyPr/>
          <a:lstStyle/>
          <a:p>
            <a:r>
              <a:rPr lang="en-US" altLang="en-US" b="1" dirty="0">
                <a:solidFill>
                  <a:srgbClr val="C00000"/>
                </a:solidFill>
              </a:rPr>
              <a:t>Femoral Triangle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96367"/>
            <a:ext cx="6200608" cy="5561633"/>
          </a:xfrm>
        </p:spPr>
        <p:txBody>
          <a:bodyPr>
            <a:normAutofit lnSpcReduction="10000"/>
          </a:bodyPr>
          <a:lstStyle/>
          <a:p>
            <a:pPr algn="l" rtl="0">
              <a:lnSpc>
                <a:spcPct val="70000"/>
              </a:lnSpc>
            </a:pPr>
            <a:r>
              <a:rPr lang="en-US" altLang="en-US" b="1" u="sng" dirty="0"/>
              <a:t>From lateral to </a:t>
            </a:r>
            <a:r>
              <a:rPr lang="en-US" altLang="en-US" b="1" u="sng" dirty="0" smtClean="0"/>
              <a:t>medial </a:t>
            </a:r>
            <a:r>
              <a:rPr lang="en-US" altLang="en-US" dirty="0" smtClean="0"/>
              <a:t>: </a:t>
            </a:r>
          </a:p>
          <a:p>
            <a:pPr algn="l" rtl="0">
              <a:lnSpc>
                <a:spcPct val="70000"/>
              </a:lnSpc>
            </a:pPr>
            <a:endParaRPr lang="it-IT" altLang="en-US" dirty="0"/>
          </a:p>
          <a:p>
            <a:pPr algn="l" rtl="0">
              <a:lnSpc>
                <a:spcPct val="70000"/>
              </a:lnSpc>
            </a:pPr>
            <a:r>
              <a:rPr lang="en-US" altLang="en-US" dirty="0"/>
              <a:t>the femoral nerve (N)</a:t>
            </a:r>
            <a:endParaRPr lang="it-IT" altLang="en-US" dirty="0"/>
          </a:p>
          <a:p>
            <a:pPr algn="l" rtl="0">
              <a:lnSpc>
                <a:spcPct val="70000"/>
              </a:lnSpc>
            </a:pPr>
            <a:r>
              <a:rPr lang="en-US" altLang="en-US" dirty="0"/>
              <a:t>the femoral artery (A)</a:t>
            </a:r>
            <a:endParaRPr lang="it-IT" altLang="en-US" dirty="0"/>
          </a:p>
          <a:p>
            <a:pPr algn="l" rtl="0">
              <a:lnSpc>
                <a:spcPct val="70000"/>
              </a:lnSpc>
            </a:pPr>
            <a:r>
              <a:rPr lang="en-US" altLang="en-US" dirty="0"/>
              <a:t>the femoral vein (V)</a:t>
            </a:r>
            <a:endParaRPr lang="it-IT" altLang="en-US" dirty="0"/>
          </a:p>
          <a:p>
            <a:pPr algn="l" rtl="0">
              <a:lnSpc>
                <a:spcPct val="70000"/>
              </a:lnSpc>
            </a:pPr>
            <a:r>
              <a:rPr lang="en-US" altLang="en-US" dirty="0"/>
              <a:t>l</a:t>
            </a:r>
            <a:r>
              <a:rPr lang="en-US" altLang="en-US" b="1" dirty="0"/>
              <a:t>y</a:t>
            </a:r>
            <a:r>
              <a:rPr lang="en-US" altLang="en-US" dirty="0"/>
              <a:t>mphatic vessels. (Y) </a:t>
            </a:r>
            <a:endParaRPr lang="it-IT" altLang="en-US" dirty="0"/>
          </a:p>
          <a:p>
            <a:pPr algn="l" rtl="0">
              <a:lnSpc>
                <a:spcPct val="70000"/>
              </a:lnSpc>
            </a:pPr>
            <a:endParaRPr lang="it-IT" altLang="en-US" dirty="0"/>
          </a:p>
          <a:p>
            <a:pPr algn="l" rtl="0"/>
            <a:r>
              <a:rPr lang="en-US" altLang="en-US" sz="3000" dirty="0"/>
              <a:t>The femoral artery can be palpated in the femoral triangle just inferior to the  inguinal ligament and midway between the </a:t>
            </a:r>
            <a:r>
              <a:rPr lang="en-US" altLang="en-US" sz="3000" u="sng" dirty="0"/>
              <a:t>anterior superior iliac spine</a:t>
            </a:r>
            <a:r>
              <a:rPr lang="en-US" altLang="en-US" sz="3000" dirty="0"/>
              <a:t> and the </a:t>
            </a:r>
            <a:r>
              <a:rPr lang="en-US" altLang="en-US" sz="3000" u="sng" dirty="0"/>
              <a:t>pubic </a:t>
            </a:r>
            <a:r>
              <a:rPr lang="en-US" altLang="en-US" sz="3000" u="sng" dirty="0" err="1"/>
              <a:t>symphysis</a:t>
            </a:r>
            <a:endParaRPr lang="it-IT" altLang="en-US" sz="3000" u="sng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00608" y="1296367"/>
            <a:ext cx="5991392" cy="5520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1330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8048" y="620686"/>
            <a:ext cx="5270376" cy="5956569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344" y="1346309"/>
            <a:ext cx="5629275" cy="4505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1401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solidFill>
                  <a:srgbClr val="FF0000"/>
                </a:solidFill>
              </a:rPr>
              <a:t>Femoral </a:t>
            </a:r>
            <a:r>
              <a:rPr lang="en-US" altLang="en-US" dirty="0" smtClean="0">
                <a:solidFill>
                  <a:srgbClr val="FF0000"/>
                </a:solidFill>
              </a:rPr>
              <a:t>artery branches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925143"/>
          </a:xfrm>
        </p:spPr>
        <p:txBody>
          <a:bodyPr/>
          <a:lstStyle/>
          <a:p>
            <a:pPr algn="l" rtl="0">
              <a:lnSpc>
                <a:spcPct val="70000"/>
              </a:lnSpc>
              <a:buNone/>
            </a:pPr>
            <a:r>
              <a:rPr lang="en-US" altLang="en-US" dirty="0"/>
              <a:t>The femoral artery gives off:</a:t>
            </a:r>
            <a:endParaRPr lang="it-IT" altLang="en-US" dirty="0"/>
          </a:p>
          <a:p>
            <a:pPr algn="l" rtl="0">
              <a:lnSpc>
                <a:spcPct val="70000"/>
              </a:lnSpc>
              <a:buFont typeface="Wingdings" panose="05000000000000000000" pitchFamily="2" charset="2"/>
              <a:buChar char="n"/>
            </a:pPr>
            <a:r>
              <a:rPr lang="en-US" altLang="en-US" dirty="0"/>
              <a:t> </a:t>
            </a:r>
            <a:r>
              <a:rPr lang="en-US" altLang="en-US" u="sng" dirty="0"/>
              <a:t>5 branches in the femoral triangle</a:t>
            </a:r>
            <a:r>
              <a:rPr lang="en-US" altLang="en-US" dirty="0"/>
              <a:t>:</a:t>
            </a:r>
            <a:endParaRPr lang="it-IT" altLang="en-US" dirty="0"/>
          </a:p>
          <a:p>
            <a:pPr algn="l" rtl="0">
              <a:lnSpc>
                <a:spcPct val="70000"/>
              </a:lnSpc>
            </a:pPr>
            <a:r>
              <a:rPr lang="en-US" altLang="en-US" dirty="0"/>
              <a:t>Superficial </a:t>
            </a:r>
            <a:r>
              <a:rPr lang="en-US" altLang="en-US" dirty="0" err="1"/>
              <a:t>epigastric</a:t>
            </a:r>
            <a:r>
              <a:rPr lang="en-US" altLang="en-US" dirty="0"/>
              <a:t> artery</a:t>
            </a:r>
            <a:endParaRPr lang="it-IT" altLang="en-US" dirty="0"/>
          </a:p>
          <a:p>
            <a:pPr algn="l" rtl="0">
              <a:lnSpc>
                <a:spcPct val="70000"/>
              </a:lnSpc>
            </a:pPr>
            <a:r>
              <a:rPr lang="en-US" altLang="en-US" dirty="0"/>
              <a:t>Superficial circumflex iliac artery</a:t>
            </a:r>
            <a:endParaRPr lang="it-IT" altLang="en-US" dirty="0"/>
          </a:p>
          <a:p>
            <a:pPr algn="l" rtl="0">
              <a:lnSpc>
                <a:spcPct val="70000"/>
              </a:lnSpc>
            </a:pPr>
            <a:r>
              <a:rPr lang="en-US" altLang="en-US" dirty="0"/>
              <a:t>Superficial external </a:t>
            </a:r>
            <a:r>
              <a:rPr lang="en-US" altLang="en-US" dirty="0" err="1"/>
              <a:t>pudendal</a:t>
            </a:r>
            <a:r>
              <a:rPr lang="en-US" altLang="en-US" dirty="0"/>
              <a:t> artery</a:t>
            </a:r>
            <a:endParaRPr lang="it-IT" altLang="en-US" dirty="0"/>
          </a:p>
          <a:p>
            <a:pPr algn="l" rtl="0">
              <a:lnSpc>
                <a:spcPct val="70000"/>
              </a:lnSpc>
            </a:pPr>
            <a:r>
              <a:rPr lang="en-US" altLang="en-US" dirty="0"/>
              <a:t>Deep external </a:t>
            </a:r>
            <a:r>
              <a:rPr lang="en-US" altLang="en-US" dirty="0" err="1"/>
              <a:t>pudendal</a:t>
            </a:r>
            <a:r>
              <a:rPr lang="en-US" altLang="en-US" dirty="0"/>
              <a:t> artery</a:t>
            </a:r>
            <a:endParaRPr lang="it-IT" altLang="en-US" dirty="0"/>
          </a:p>
          <a:p>
            <a:pPr algn="l" rtl="0">
              <a:lnSpc>
                <a:spcPct val="70000"/>
              </a:lnSpc>
            </a:pPr>
            <a:r>
              <a:rPr lang="en-US" altLang="en-US" dirty="0" err="1"/>
              <a:t>Profunda</a:t>
            </a:r>
            <a:r>
              <a:rPr lang="en-US" altLang="en-US" dirty="0"/>
              <a:t> </a:t>
            </a:r>
            <a:r>
              <a:rPr lang="en-US" altLang="en-US" dirty="0" err="1"/>
              <a:t>femoris</a:t>
            </a:r>
            <a:r>
              <a:rPr lang="en-US" altLang="en-US" dirty="0"/>
              <a:t>  </a:t>
            </a:r>
            <a:endParaRPr lang="it-IT" altLang="en-US" dirty="0"/>
          </a:p>
          <a:p>
            <a:pPr algn="l" rtl="0">
              <a:lnSpc>
                <a:spcPct val="70000"/>
              </a:lnSpc>
            </a:pPr>
            <a:endParaRPr lang="it-IT" altLang="en-US" dirty="0"/>
          </a:p>
          <a:p>
            <a:pPr algn="l" rtl="0">
              <a:lnSpc>
                <a:spcPct val="70000"/>
              </a:lnSpc>
              <a:buFont typeface="Wingdings" panose="05000000000000000000" pitchFamily="2" charset="2"/>
              <a:buChar char="n"/>
            </a:pPr>
            <a:r>
              <a:rPr lang="en-US" altLang="en-US" u="sng" dirty="0"/>
              <a:t> 1 branch in the adductor canal</a:t>
            </a:r>
            <a:r>
              <a:rPr lang="en-US" altLang="en-US" dirty="0"/>
              <a:t>: </a:t>
            </a:r>
            <a:endParaRPr lang="it-IT" altLang="en-US" dirty="0"/>
          </a:p>
          <a:p>
            <a:pPr algn="l" rtl="0">
              <a:lnSpc>
                <a:spcPct val="70000"/>
              </a:lnSpc>
            </a:pPr>
            <a:r>
              <a:rPr lang="en-US" altLang="en-US" dirty="0"/>
              <a:t> Descending </a:t>
            </a:r>
            <a:r>
              <a:rPr lang="en-US" altLang="en-US" dirty="0" err="1"/>
              <a:t>genicular</a:t>
            </a:r>
            <a:r>
              <a:rPr lang="en-US" altLang="en-US" dirty="0"/>
              <a:t> artery</a:t>
            </a:r>
            <a:endParaRPr lang="it-IT" altLang="en-US" dirty="0"/>
          </a:p>
        </p:txBody>
      </p:sp>
    </p:spTree>
    <p:extLst>
      <p:ext uri="{BB962C8B-B14F-4D97-AF65-F5344CB8AC3E}">
        <p14:creationId xmlns:p14="http://schemas.microsoft.com/office/powerpoint/2010/main" val="278045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12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4594" y="183294"/>
            <a:ext cx="9202811" cy="66609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81984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43572" y="274638"/>
            <a:ext cx="7704856" cy="6556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3629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>
                <a:solidFill>
                  <a:srgbClr val="C00000"/>
                </a:solidFill>
              </a:rPr>
              <a:t>Veins of Lower Limb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b="1" dirty="0">
                <a:solidFill>
                  <a:srgbClr val="C00000"/>
                </a:solidFill>
              </a:rPr>
              <a:t>Deep veins</a:t>
            </a:r>
            <a:r>
              <a:rPr lang="en-US" dirty="0"/>
              <a:t> are located underneath the deep fascia of the lower limb, accompanying the major arteries.</a:t>
            </a:r>
          </a:p>
          <a:p>
            <a:pPr algn="l" rtl="0"/>
            <a:r>
              <a:rPr lang="en-US" b="1" dirty="0">
                <a:solidFill>
                  <a:srgbClr val="C00000"/>
                </a:solidFill>
              </a:rPr>
              <a:t>Superficial veins</a:t>
            </a:r>
            <a:r>
              <a:rPr lang="en-US" dirty="0"/>
              <a:t> are found in the subcutaneous tissue. They eventually drain into the deep veins</a:t>
            </a:r>
          </a:p>
          <a:p>
            <a:pPr algn="l" rt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4954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55440" y="2564904"/>
            <a:ext cx="2030016" cy="4525963"/>
          </a:xfrm>
        </p:spPr>
        <p:txBody>
          <a:bodyPr>
            <a:normAutofit/>
          </a:bodyPr>
          <a:lstStyle/>
          <a:p>
            <a:pPr algn="l" rtl="0"/>
            <a:r>
              <a:rPr lang="en-US" sz="3600" b="1" dirty="0">
                <a:solidFill>
                  <a:srgbClr val="C00000"/>
                </a:solidFill>
              </a:rPr>
              <a:t>Deep veins</a:t>
            </a:r>
            <a:endParaRPr lang="en-US" sz="36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5840" y="247650"/>
            <a:ext cx="6016606" cy="6610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025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C00000"/>
                </a:solidFill>
              </a:rPr>
              <a:t>Superficial veins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1344" y="1417639"/>
            <a:ext cx="11665296" cy="5440362"/>
          </a:xfrm>
        </p:spPr>
        <p:txBody>
          <a:bodyPr>
            <a:normAutofit/>
          </a:bodyPr>
          <a:lstStyle/>
          <a:p>
            <a:pPr algn="l" rtl="0"/>
            <a:r>
              <a:rPr lang="en-US" b="1" u="sng" dirty="0">
                <a:solidFill>
                  <a:srgbClr val="C00000"/>
                </a:solidFill>
              </a:rPr>
              <a:t>The Great Saphenous Vein</a:t>
            </a:r>
            <a:endParaRPr lang="en-US" dirty="0">
              <a:solidFill>
                <a:srgbClr val="C00000"/>
              </a:solidFill>
            </a:endParaRPr>
          </a:p>
          <a:p>
            <a:pPr algn="l" rtl="0"/>
            <a:r>
              <a:rPr lang="en-US" dirty="0"/>
              <a:t>The </a:t>
            </a:r>
            <a:r>
              <a:rPr lang="en-US" b="1" dirty="0"/>
              <a:t>great saphenous vein </a:t>
            </a:r>
            <a:r>
              <a:rPr lang="en-US" dirty="0"/>
              <a:t>is formed by the </a:t>
            </a:r>
            <a:r>
              <a:rPr lang="en-US" dirty="0">
                <a:solidFill>
                  <a:srgbClr val="C00000"/>
                </a:solidFill>
              </a:rPr>
              <a:t>dorsal venous arch </a:t>
            </a:r>
            <a:r>
              <a:rPr lang="en-US" dirty="0"/>
              <a:t>of the foot, and the </a:t>
            </a:r>
            <a:r>
              <a:rPr lang="en-US" dirty="0">
                <a:solidFill>
                  <a:srgbClr val="C00000"/>
                </a:solidFill>
              </a:rPr>
              <a:t>dorsal vein of the great toe</a:t>
            </a:r>
            <a:r>
              <a:rPr lang="en-US" dirty="0"/>
              <a:t>. It ascends up the medial side of the leg, passing </a:t>
            </a:r>
            <a:r>
              <a:rPr lang="en-US" dirty="0">
                <a:solidFill>
                  <a:srgbClr val="C00000"/>
                </a:solidFill>
              </a:rPr>
              <a:t>anteriorly</a:t>
            </a:r>
            <a:r>
              <a:rPr lang="en-US" dirty="0"/>
              <a:t> to the </a:t>
            </a:r>
            <a:r>
              <a:rPr lang="en-US" b="1" dirty="0">
                <a:solidFill>
                  <a:srgbClr val="C00000"/>
                </a:solidFill>
              </a:rPr>
              <a:t>medial malleolus</a:t>
            </a:r>
            <a:r>
              <a:rPr lang="en-US" dirty="0"/>
              <a:t> at the ankle, and posteriorly to the medial condyle at the knee.</a:t>
            </a:r>
          </a:p>
          <a:p>
            <a:pPr algn="l" rtl="0"/>
            <a:r>
              <a:rPr lang="en-US" dirty="0" smtClean="0"/>
              <a:t>The </a:t>
            </a:r>
            <a:r>
              <a:rPr lang="en-US" dirty="0"/>
              <a:t>great saphenous vein terminates by draining into the femoral vein immediately inferior to the</a:t>
            </a:r>
            <a:r>
              <a:rPr lang="en-US" b="1" dirty="0"/>
              <a:t> </a:t>
            </a:r>
            <a:r>
              <a:rPr lang="en-US" b="1" dirty="0">
                <a:solidFill>
                  <a:srgbClr val="C00000"/>
                </a:solidFill>
              </a:rPr>
              <a:t>inguinal ligament</a:t>
            </a:r>
            <a:r>
              <a:rPr lang="en-US" dirty="0"/>
              <a:t>.</a:t>
            </a:r>
          </a:p>
          <a:p>
            <a:pPr algn="l" rtl="0"/>
            <a:r>
              <a:rPr lang="en-US" dirty="0"/>
              <a:t>Surgically, the great saphenous vein can be harvested and used as a vessel in coronary artery bypasses.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5819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4694312" cy="5602634"/>
          </a:xfrm>
        </p:spPr>
        <p:txBody>
          <a:bodyPr/>
          <a:lstStyle/>
          <a:p>
            <a:r>
              <a:rPr lang="en-US" altLang="en-US" dirty="0">
                <a:solidFill>
                  <a:srgbClr val="C00000"/>
                </a:solidFill>
              </a:rPr>
              <a:t>Great Saphenous Vein</a:t>
            </a:r>
            <a:endParaRPr lang="en-US" dirty="0">
              <a:solidFill>
                <a:srgbClr val="C00000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8008" y="297478"/>
            <a:ext cx="4988198" cy="6299874"/>
          </a:xfrm>
        </p:spPr>
      </p:pic>
    </p:spTree>
    <p:extLst>
      <p:ext uri="{BB962C8B-B14F-4D97-AF65-F5344CB8AC3E}">
        <p14:creationId xmlns:p14="http://schemas.microsoft.com/office/powerpoint/2010/main" val="3178010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b="1" u="sng" dirty="0">
                <a:solidFill>
                  <a:srgbClr val="C00000"/>
                </a:solidFill>
              </a:rPr>
              <a:t>The Small Saphenous Vein</a:t>
            </a:r>
            <a:endParaRPr lang="en-US" dirty="0">
              <a:solidFill>
                <a:srgbClr val="C00000"/>
              </a:solidFill>
            </a:endParaRPr>
          </a:p>
          <a:p>
            <a:pPr algn="l" rtl="0"/>
            <a:r>
              <a:rPr lang="en-US" dirty="0"/>
              <a:t>The </a:t>
            </a:r>
            <a:r>
              <a:rPr lang="en-US" b="1" dirty="0"/>
              <a:t>small saphenous vein</a:t>
            </a:r>
            <a:r>
              <a:rPr lang="en-US" dirty="0"/>
              <a:t> is formed by the </a:t>
            </a:r>
            <a:r>
              <a:rPr lang="en-US" dirty="0">
                <a:solidFill>
                  <a:srgbClr val="C00000"/>
                </a:solidFill>
              </a:rPr>
              <a:t>dorsal venous arch of the foot</a:t>
            </a:r>
            <a:r>
              <a:rPr lang="en-US" dirty="0"/>
              <a:t>, and the </a:t>
            </a:r>
            <a:r>
              <a:rPr lang="en-US" dirty="0">
                <a:solidFill>
                  <a:srgbClr val="C00000"/>
                </a:solidFill>
              </a:rPr>
              <a:t>dorsal vein of the little toe</a:t>
            </a:r>
            <a:r>
              <a:rPr lang="en-US" dirty="0"/>
              <a:t>. It moves up the posterior side of the leg, passing </a:t>
            </a:r>
            <a:r>
              <a:rPr lang="en-US" dirty="0">
                <a:solidFill>
                  <a:srgbClr val="C00000"/>
                </a:solidFill>
              </a:rPr>
              <a:t>posteriorly</a:t>
            </a:r>
            <a:r>
              <a:rPr lang="en-US" dirty="0"/>
              <a:t> to the </a:t>
            </a:r>
            <a:r>
              <a:rPr lang="en-US" b="1" dirty="0">
                <a:solidFill>
                  <a:srgbClr val="C00000"/>
                </a:solidFill>
              </a:rPr>
              <a:t>lateral malleolus</a:t>
            </a:r>
            <a:r>
              <a:rPr lang="en-US" dirty="0"/>
              <a:t>, along the lateral border of the calcaneal tendon. It moves between the two heads of the gastrocnemius muscle and empties into the </a:t>
            </a:r>
            <a:r>
              <a:rPr lang="en-US" b="1" dirty="0">
                <a:solidFill>
                  <a:srgbClr val="C00000"/>
                </a:solidFill>
              </a:rPr>
              <a:t>popliteal vein</a:t>
            </a:r>
            <a:r>
              <a:rPr lang="en-US" dirty="0"/>
              <a:t> in the </a:t>
            </a:r>
            <a:r>
              <a:rPr lang="en-US" dirty="0" smtClean="0"/>
              <a:t>popliteal fossa.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5799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Quotable">
  <a:themeElements>
    <a:clrScheme name="Quotable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00C6BB"/>
      </a:accent1>
      <a:accent2>
        <a:srgbClr val="6FEBA0"/>
      </a:accent2>
      <a:accent3>
        <a:srgbClr val="B6DF5E"/>
      </a:accent3>
      <a:accent4>
        <a:srgbClr val="EFB251"/>
      </a:accent4>
      <a:accent5>
        <a:srgbClr val="EF755F"/>
      </a:accent5>
      <a:accent6>
        <a:srgbClr val="ED515C"/>
      </a:accent6>
      <a:hlink>
        <a:srgbClr val="8F8F8F"/>
      </a:hlink>
      <a:folHlink>
        <a:srgbClr val="A5A5A5"/>
      </a:folHlink>
    </a:clrScheme>
    <a:fontScheme name="Quotabl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Quotable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6F3559E9-1A4C-49D8-94D4-F41003531C49}"/>
    </a:ext>
  </a:extLst>
</a:theme>
</file>

<file path=ppt/theme/theme3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TM03457503[[fn=Quotable]]</Template>
  <TotalTime>5209</TotalTime>
  <Words>1600</Words>
  <Application>Microsoft Office PowerPoint</Application>
  <PresentationFormat>Widescreen</PresentationFormat>
  <Paragraphs>245</Paragraphs>
  <Slides>101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101</vt:i4>
      </vt:variant>
    </vt:vector>
  </HeadingPairs>
  <TitlesOfParts>
    <vt:vector size="113" baseType="lpstr">
      <vt:lpstr>Arial</vt:lpstr>
      <vt:lpstr>Arial Black</vt:lpstr>
      <vt:lpstr>Bell MT</vt:lpstr>
      <vt:lpstr>Calibri</vt:lpstr>
      <vt:lpstr>Calisto MT</vt:lpstr>
      <vt:lpstr>Century Gothic</vt:lpstr>
      <vt:lpstr>Tahoma</vt:lpstr>
      <vt:lpstr>Times New Roman</vt:lpstr>
      <vt:lpstr>Wingdings</vt:lpstr>
      <vt:lpstr>Wingdings 2</vt:lpstr>
      <vt:lpstr>سمة Office</vt:lpstr>
      <vt:lpstr>Quotable</vt:lpstr>
      <vt:lpstr>Vascular System  Anatomy Lab</vt:lpstr>
      <vt:lpstr>PowerPoint Presentation</vt:lpstr>
      <vt:lpstr>PowerPoint Presentation</vt:lpstr>
      <vt:lpstr>Large Arteries of the Thorax</vt:lpstr>
      <vt:lpstr>Ascending Aorta</vt:lpstr>
      <vt:lpstr>PowerPoint Presentation</vt:lpstr>
      <vt:lpstr>Ascending Aorta</vt:lpstr>
      <vt:lpstr>PowerPoint Presentation</vt:lpstr>
      <vt:lpstr>Ascending Aorta</vt:lpstr>
      <vt:lpstr>Arch of Aorta</vt:lpstr>
      <vt:lpstr>PowerPoint Presentation</vt:lpstr>
      <vt:lpstr>Arch of Aorta - Branches</vt:lpstr>
      <vt:lpstr>Arch of Aorta</vt:lpstr>
      <vt:lpstr>Common Carotid Arteries (CCA)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External Carotid Artery (ECA)</vt:lpstr>
      <vt:lpstr>PowerPoint Presentation</vt:lpstr>
      <vt:lpstr>Branches of ECA</vt:lpstr>
      <vt:lpstr>PowerPoint Presentation</vt:lpstr>
      <vt:lpstr>Internal Carotid Artery (ICA)</vt:lpstr>
      <vt:lpstr>Branches of the ICA</vt:lpstr>
      <vt:lpstr>PowerPoint Presentation</vt:lpstr>
      <vt:lpstr>Subclavian Artery</vt:lpstr>
      <vt:lpstr>PowerPoint Presentation</vt:lpstr>
      <vt:lpstr>PowerPoint Presentation</vt:lpstr>
      <vt:lpstr>Axillary Artery </vt:lpstr>
      <vt:lpstr>PowerPoint Presentation</vt:lpstr>
      <vt:lpstr>Brachial Artery </vt:lpstr>
      <vt:lpstr>PowerPoint Presentation</vt:lpstr>
      <vt:lpstr>PowerPoint Presentation</vt:lpstr>
      <vt:lpstr>Clinical Relevance: Coarctation of the Aorta </vt:lpstr>
      <vt:lpstr>PowerPoint Presentation</vt:lpstr>
      <vt:lpstr>Descending Aorta</vt:lpstr>
      <vt:lpstr>Descending Aorta</vt:lpstr>
      <vt:lpstr>Descending Aorta</vt:lpstr>
      <vt:lpstr>Descending  thoracic Aorta - Branches</vt:lpstr>
      <vt:lpstr>Descending  thoracic Aorta - Branches</vt:lpstr>
      <vt:lpstr>PowerPoint Presentation</vt:lpstr>
      <vt:lpstr>Descending  thoracic Aorta - Branches</vt:lpstr>
      <vt:lpstr>Descending  thoracic Aorta - Branches</vt:lpstr>
      <vt:lpstr>Descending thoracic aorta</vt:lpstr>
      <vt:lpstr>Large Arteries of the Thorax – Pulmonary Trunk</vt:lpstr>
      <vt:lpstr>Pulmonary Trunk</vt:lpstr>
      <vt:lpstr> Pulmonary Trunk</vt:lpstr>
      <vt:lpstr>Ligamentum Arteriosum</vt:lpstr>
      <vt:lpstr>PowerPoint Presentation</vt:lpstr>
      <vt:lpstr> Superior Vena Cava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Abdomen – Abdominal Aorta</vt:lpstr>
      <vt:lpstr>Abdominal Aorta - Branches</vt:lpstr>
      <vt:lpstr>PowerPoint Presentation</vt:lpstr>
      <vt:lpstr>PowerPoint Presentation</vt:lpstr>
      <vt:lpstr>Abdominal Aorta - Branches</vt:lpstr>
      <vt:lpstr>PowerPoint Presentation</vt:lpstr>
      <vt:lpstr>PowerPoint Presentation</vt:lpstr>
      <vt:lpstr>Abdominal Aorta – Celiac Trunk</vt:lpstr>
      <vt:lpstr>Abdominal Aorta – Celiac Trunk</vt:lpstr>
      <vt:lpstr>Celiac Trunk</vt:lpstr>
      <vt:lpstr>Abdominal Aorta – Superior and Inferior Mesenteric Artery</vt:lpstr>
      <vt:lpstr>PowerPoint Presentation</vt:lpstr>
      <vt:lpstr>PowerPoint Presentation</vt:lpstr>
      <vt:lpstr>Clinical Relevance: Aortic Aneurysm </vt:lpstr>
      <vt:lpstr>PowerPoint Presentation</vt:lpstr>
      <vt:lpstr>PowerPoint Presentation</vt:lpstr>
      <vt:lpstr>Inferior Vena Cava (IVC)</vt:lpstr>
      <vt:lpstr>Large Veins of abdomen   Inferior Vena Cava</vt:lpstr>
      <vt:lpstr>PowerPoint Presentation</vt:lpstr>
      <vt:lpstr>IVC tributaries</vt:lpstr>
      <vt:lpstr>Gonadal and suprarenal Veins</vt:lpstr>
      <vt:lpstr>Great Vessels of the Lower Limbs </vt:lpstr>
      <vt:lpstr>Common iliac arteries</vt:lpstr>
      <vt:lpstr>Internal iliac artery</vt:lpstr>
      <vt:lpstr>Branches of Anterior Trunk  </vt:lpstr>
      <vt:lpstr>PowerPoint Presentation</vt:lpstr>
      <vt:lpstr>Branches of Posterior Trunk  </vt:lpstr>
      <vt:lpstr>PowerPoint Presentation</vt:lpstr>
      <vt:lpstr>External iliac artery</vt:lpstr>
      <vt:lpstr>PowerPoint Presentation</vt:lpstr>
      <vt:lpstr>PowerPoint Presentation</vt:lpstr>
      <vt:lpstr>PowerPoint Presentation</vt:lpstr>
      <vt:lpstr>Femoral Triangle</vt:lpstr>
      <vt:lpstr>PowerPoint Presentation</vt:lpstr>
      <vt:lpstr>Femoral artery branches</vt:lpstr>
      <vt:lpstr>PowerPoint Presentation</vt:lpstr>
      <vt:lpstr>PowerPoint Presentation</vt:lpstr>
      <vt:lpstr>Veins of Lower Limb</vt:lpstr>
      <vt:lpstr>PowerPoint Presentation</vt:lpstr>
      <vt:lpstr>Superficial veins</vt:lpstr>
      <vt:lpstr>Great Saphenous Vein</vt:lpstr>
      <vt:lpstr>PowerPoint Presentation</vt:lpstr>
      <vt:lpstr>PowerPoint Presentation</vt:lpstr>
      <vt:lpstr>Thank you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Vascular System –  Anatomy Lab</dc:title>
  <dc:creator>Matar</dc:creator>
  <cp:lastModifiedBy>Microsoft account</cp:lastModifiedBy>
  <cp:revision>248</cp:revision>
  <dcterms:created xsi:type="dcterms:W3CDTF">2022-04-17T19:53:04Z</dcterms:created>
  <dcterms:modified xsi:type="dcterms:W3CDTF">2023-06-12T15:49:04Z</dcterms:modified>
</cp:coreProperties>
</file>