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59" r:id="rId4"/>
    <p:sldId id="261" r:id="rId5"/>
    <p:sldId id="260" r:id="rId6"/>
    <p:sldId id="286" r:id="rId7"/>
    <p:sldId id="262" r:id="rId8"/>
    <p:sldId id="264" r:id="rId9"/>
    <p:sldId id="265" r:id="rId10"/>
    <p:sldId id="266" r:id="rId11"/>
    <p:sldId id="263" r:id="rId12"/>
    <p:sldId id="267" r:id="rId13"/>
    <p:sldId id="268" r:id="rId14"/>
    <p:sldId id="270" r:id="rId15"/>
    <p:sldId id="271" r:id="rId16"/>
    <p:sldId id="269" r:id="rId17"/>
    <p:sldId id="276" r:id="rId18"/>
    <p:sldId id="273" r:id="rId19"/>
    <p:sldId id="272" r:id="rId20"/>
    <p:sldId id="274" r:id="rId21"/>
    <p:sldId id="275" r:id="rId22"/>
    <p:sldId id="277" r:id="rId23"/>
    <p:sldId id="287" r:id="rId24"/>
    <p:sldId id="285" r:id="rId25"/>
    <p:sldId id="278" r:id="rId26"/>
    <p:sldId id="284" r:id="rId27"/>
    <p:sldId id="283" r:id="rId28"/>
    <p:sldId id="282" r:id="rId29"/>
    <p:sldId id="281" r:id="rId30"/>
    <p:sldId id="280" r:id="rId31"/>
    <p:sldId id="279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692" autoAdjust="0"/>
  </p:normalViewPr>
  <p:slideViewPr>
    <p:cSldViewPr>
      <p:cViewPr varScale="1">
        <p:scale>
          <a:sx n="57" d="100"/>
          <a:sy n="57" d="100"/>
        </p:scale>
        <p:origin x="-1536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01C50B-637E-4623-BF2D-64985B899D07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08AB3-0550-4F3E-B1A1-28D0D2228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031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888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MCTD mixed connective tissue disease.</a:t>
            </a:r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151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855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366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5770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such as </a:t>
            </a:r>
            <a:r>
              <a:rPr lang="en-GB" dirty="0" err="1" smtClean="0"/>
              <a:t>antineutrophil</a:t>
            </a:r>
            <a:r>
              <a:rPr lang="en-GB" dirty="0" smtClean="0"/>
              <a:t> cytoplasmic antibodies (ANCAs) </a:t>
            </a:r>
          </a:p>
          <a:p>
            <a:endParaRPr lang="en-GB" dirty="0" smtClean="0"/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AAV comprises a group of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vasculitides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including AAV comprises a group of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vasculitides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including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granulomatosis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polyangiitis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(GPA, formerly Wegener's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granulomatosis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microscopic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polyangiitis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(MPA), and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eosinophilic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granulomatosis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polyangiitis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(EGPA, formerly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Churg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-Strauss syndrome). </a:t>
            </a:r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8858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448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811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102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Schematic representation of the various structures of the group A streptococcus. Note the wide variety of cross-reactions between its antigens and mammalian tissues</a:t>
            </a:r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636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426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295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839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240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HHV-6  </a:t>
            </a:r>
            <a:r>
              <a:rPr lang="en-GB" dirty="0" smtClean="0"/>
              <a:t>human </a:t>
            </a:r>
            <a:r>
              <a:rPr lang="en-GB" dirty="0" err="1" smtClean="0"/>
              <a:t>herpesvirus</a:t>
            </a:r>
            <a:r>
              <a:rPr lang="en-GB" dirty="0" smtClean="0"/>
              <a:t> 6 </a:t>
            </a:r>
            <a:endParaRPr lang="en-GB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240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08AB3-0550-4F3E-B1A1-28D0D2228C6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151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043E-C9D0-4D05-BA47-6E3B2A3F4A25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71733-8720-48F7-A66B-371D733BE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035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043E-C9D0-4D05-BA47-6E3B2A3F4A25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71733-8720-48F7-A66B-371D733BE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103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043E-C9D0-4D05-BA47-6E3B2A3F4A25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71733-8720-48F7-A66B-371D733BE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153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043E-C9D0-4D05-BA47-6E3B2A3F4A25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71733-8720-48F7-A66B-371D733BE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469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043E-C9D0-4D05-BA47-6E3B2A3F4A25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71733-8720-48F7-A66B-371D733BE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335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043E-C9D0-4D05-BA47-6E3B2A3F4A25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71733-8720-48F7-A66B-371D733BE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18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043E-C9D0-4D05-BA47-6E3B2A3F4A25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71733-8720-48F7-A66B-371D733BE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446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043E-C9D0-4D05-BA47-6E3B2A3F4A25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71733-8720-48F7-A66B-371D733BE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4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043E-C9D0-4D05-BA47-6E3B2A3F4A25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71733-8720-48F7-A66B-371D733BE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17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043E-C9D0-4D05-BA47-6E3B2A3F4A25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71733-8720-48F7-A66B-371D733BE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007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043E-C9D0-4D05-BA47-6E3B2A3F4A25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71733-8720-48F7-A66B-371D733BE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954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8043E-C9D0-4D05-BA47-6E3B2A3F4A25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71733-8720-48F7-A66B-371D733BE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963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57200" y="304800"/>
            <a:ext cx="7772400" cy="1470025"/>
          </a:xfrm>
        </p:spPr>
        <p:txBody>
          <a:bodyPr/>
          <a:lstStyle/>
          <a:p>
            <a:r>
              <a:rPr lang="en-US" b="1" dirty="0" smtClean="0"/>
              <a:t>Immunological aspects of </a:t>
            </a:r>
            <a:r>
              <a:rPr lang="en-US" b="1" dirty="0" smtClean="0"/>
              <a:t>cardiovascular </a:t>
            </a:r>
            <a:r>
              <a:rPr lang="en-US" b="1" dirty="0" smtClean="0"/>
              <a:t>disorders</a:t>
            </a:r>
            <a:endParaRPr lang="en-US" b="1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143000" y="2514600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Malak Alshaikhali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MD, Al-Quds University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MSc Integrated Immunology, University Of Oxford.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404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Rheumatic fever: immunopathology</a:t>
            </a:r>
            <a:endParaRPr lang="en-GB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ARF, there is an aberrant immunological response to the streptococcal M-proteins (M-proteins 5, 14, 24)-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to which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antibodies are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generated and cross-react with human </a:t>
            </a:r>
            <a:r>
              <a:rPr lang="en-US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sarcolemmal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proteins and myosin</a:t>
            </a:r>
            <a:r>
              <a:rPr lang="en-US" dirty="0" smtClean="0"/>
              <a:t>.</a:t>
            </a:r>
          </a:p>
          <a:p>
            <a:r>
              <a:rPr lang="en-US" dirty="0" smtClean="0"/>
              <a:t>M-protein types 1, 5, and 18 also cross-react with cartilage epitopes, thus potentially leading to arthritis.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1645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Rheumatic fever: immunopathology</a:t>
            </a:r>
            <a:endParaRPr lang="en-GB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Immune </a:t>
            </a:r>
            <a:r>
              <a:rPr lang="en-US" b="1" dirty="0"/>
              <a:t>Complex Formation</a:t>
            </a:r>
            <a:r>
              <a:rPr lang="en-US" dirty="0"/>
              <a:t>: The antibodies produced against GAS antigens can form immune complexes when they bind to the bacterial or self-antigens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These </a:t>
            </a:r>
            <a:r>
              <a:rPr lang="en-US" dirty="0"/>
              <a:t>immune complexes circulate in the bloodstream and can deposit in various tissues, including the heart, joints, skin, and blood vessels</a:t>
            </a:r>
            <a:r>
              <a:rPr lang="en-US" dirty="0" smtClean="0"/>
              <a:t>.</a:t>
            </a:r>
          </a:p>
          <a:p>
            <a:r>
              <a:rPr lang="en-US" dirty="0"/>
              <a:t>The deposition of immune complexes triggers an inflammatory </a:t>
            </a:r>
            <a:r>
              <a:rPr lang="en-US" dirty="0" smtClean="0"/>
              <a:t>response- </a:t>
            </a:r>
            <a:r>
              <a:rPr lang="en-GB" sz="3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complement activation, </a:t>
            </a:r>
            <a:r>
              <a:rPr lang="en-GB" sz="3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release of chemotactic </a:t>
            </a:r>
            <a:r>
              <a:rPr lang="en-GB" sz="3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factors. </a:t>
            </a:r>
            <a:endParaRPr lang="en-GB" sz="3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76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Rheumatic fever</a:t>
            </a:r>
            <a:endParaRPr lang="en-GB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b="1" dirty="0" smtClean="0"/>
              <a:t>Diagnosis</a:t>
            </a:r>
            <a:r>
              <a:rPr lang="en-GB" dirty="0" smtClean="0"/>
              <a:t>: clinical, no specific immunological tests- </a:t>
            </a:r>
            <a:r>
              <a:rPr lang="en-GB" sz="3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ECG findings, </a:t>
            </a:r>
            <a:r>
              <a:rPr lang="en-GB" sz="3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elevated acute-phase proteins, and raised </a:t>
            </a:r>
            <a:r>
              <a:rPr lang="en-GB" sz="3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antistreptolysin</a:t>
            </a:r>
            <a:r>
              <a:rPr lang="en-GB" sz="3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O titre (ASOT).</a:t>
            </a:r>
          </a:p>
          <a:p>
            <a:r>
              <a:rPr lang="en-GB" b="1" dirty="0" smtClean="0"/>
              <a:t>Management</a:t>
            </a:r>
            <a:r>
              <a:rPr lang="en-GB" dirty="0" smtClean="0"/>
              <a:t>: </a:t>
            </a:r>
            <a:r>
              <a:rPr lang="en-US" dirty="0" smtClean="0"/>
              <a:t>Antibiotics to eliminate the organism, NSAIDs for arthralgia, corticosteroids for </a:t>
            </a:r>
            <a:r>
              <a:rPr lang="en-US" dirty="0" err="1" smtClean="0"/>
              <a:t>carditis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Long-term penicillin prophylaxis is required as the syndrome will recur on subsequent group A streptococcal infection.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6490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Myocarditis and cardiomyopathy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Myocarditis is generally considered an inflammatory condition of the heart muscle, often caused by viral infections or autoimmune processes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Cardiomyopathy (mainly the dilated type DCM) is a chronic form of heart disease characterized by right ventricular dilation and impaired contraction.</a:t>
            </a:r>
          </a:p>
        </p:txBody>
      </p:sp>
    </p:spTree>
    <p:extLst>
      <p:ext uri="{BB962C8B-B14F-4D97-AF65-F5344CB8AC3E}">
        <p14:creationId xmlns:p14="http://schemas.microsoft.com/office/powerpoint/2010/main" val="505306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Myocarditis and cardiomyopathy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Myocarditis and DCM can occur at any age (mostly in younger adults).</a:t>
            </a:r>
          </a:p>
          <a:p>
            <a:r>
              <a:rPr lang="en-US" dirty="0" smtClean="0"/>
              <a:t>Myocarditis </a:t>
            </a:r>
            <a:r>
              <a:rPr lang="en-US" dirty="0"/>
              <a:t>can occur as an isolated condition or as part of systemic autoimmune </a:t>
            </a:r>
            <a:r>
              <a:rPr lang="en-US" dirty="0" smtClean="0"/>
              <a:t>disease- </a:t>
            </a:r>
            <a:r>
              <a:rPr lang="en-US" sz="2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eg</a:t>
            </a:r>
            <a:r>
              <a:rPr lang="en-US" sz="2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connective tissue diseases, especially SLE, and </a:t>
            </a:r>
            <a:r>
              <a:rPr lang="en-US" sz="2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vasculitis</a:t>
            </a:r>
            <a:r>
              <a:rPr lang="en-US" sz="2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particularly </a:t>
            </a:r>
            <a:r>
              <a:rPr lang="en-US" sz="2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Churg</a:t>
            </a:r>
            <a:r>
              <a:rPr lang="en-US" sz="2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–Strauss syndrome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There </a:t>
            </a:r>
            <a:r>
              <a:rPr lang="en-US" dirty="0"/>
              <a:t>may be familial forms of DCM with genetic </a:t>
            </a:r>
            <a:r>
              <a:rPr lang="en-US" dirty="0" smtClean="0"/>
              <a:t>predisposition.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2269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Myocarditis and cardiomyopathy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both myocarditis and DCM, there appears to be an association with prior Coxsackie virus infections.</a:t>
            </a:r>
          </a:p>
          <a:p>
            <a:r>
              <a:rPr lang="en-GB" dirty="0" smtClean="0"/>
              <a:t>DCM can also be triggered by </a:t>
            </a:r>
            <a:r>
              <a:rPr lang="en-GB" dirty="0" err="1" smtClean="0"/>
              <a:t>enteroviruses</a:t>
            </a:r>
            <a:r>
              <a:rPr lang="en-GB" dirty="0" smtClean="0"/>
              <a:t>, adenoviruses, or HHV-6.</a:t>
            </a:r>
            <a:endParaRPr lang="en-US" dirty="0" smtClean="0"/>
          </a:p>
          <a:p>
            <a:r>
              <a:rPr lang="en-US" dirty="0" smtClean="0"/>
              <a:t>They both may present with congestive heart failure, arrhythmias, and chest pain.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6777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Myocarditis and cardiomyopathy</a:t>
            </a:r>
            <a:r>
              <a:rPr lang="en-GB" b="1" dirty="0" smtClean="0"/>
              <a:t>: immunopathology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Viral </a:t>
            </a:r>
            <a:r>
              <a:rPr lang="en-GB" dirty="0"/>
              <a:t>infection can lead to myocardial inflammation and subsequent autoimmune reactions</a:t>
            </a:r>
            <a:r>
              <a:rPr lang="en-GB" dirty="0" smtClean="0"/>
              <a:t>.</a:t>
            </a:r>
          </a:p>
          <a:p>
            <a:r>
              <a:rPr lang="en-GB" dirty="0" smtClean="0"/>
              <a:t>Molecular </a:t>
            </a:r>
            <a:r>
              <a:rPr lang="en-GB" dirty="0"/>
              <a:t>mimicry, where viral proteins resemble cardiac proteins, can trigger the autoimmune response and contribute to the pathogenesis of </a:t>
            </a:r>
            <a:r>
              <a:rPr lang="en-GB" dirty="0" smtClean="0"/>
              <a:t>myocarditis and DCM.</a:t>
            </a:r>
          </a:p>
          <a:p>
            <a:r>
              <a:rPr lang="en-GB" dirty="0" smtClean="0"/>
              <a:t>This autoimmune response results in immune cells activation, cytokines release, myocardial infiltration and myocardial cell damage (directly, CD8+ cells &amp; or indirectly). </a:t>
            </a:r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883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Myocarditis and cardiomyopathy</a:t>
            </a:r>
            <a:r>
              <a:rPr lang="en-GB" b="1" dirty="0" smtClean="0"/>
              <a:t>: immunopathology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Many patients with myocarditis and with DCM develop autoantibodies to a number of cardiac constituents.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 err="1" smtClean="0"/>
              <a:t>myocardittis</a:t>
            </a:r>
            <a:r>
              <a:rPr lang="en-US" dirty="0" smtClean="0"/>
              <a:t>, there is association </a:t>
            </a:r>
            <a:r>
              <a:rPr lang="en-US" dirty="0"/>
              <a:t>with </a:t>
            </a:r>
            <a:r>
              <a:rPr lang="en-US" dirty="0" smtClean="0"/>
              <a:t>autoantibodies </a:t>
            </a:r>
            <a:r>
              <a:rPr lang="en-US" dirty="0"/>
              <a:t>seen in autoimmune diseases, such as anti-heart-specific antibodies (anti-myosin, anti-troponin) or anti-neutrophil cytoplasmic antibodies (ANCA).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here also appears to be an association with anti-</a:t>
            </a:r>
            <a:r>
              <a:rPr lang="en-US" dirty="0" err="1" smtClean="0"/>
              <a:t>ribonucleoprotein</a:t>
            </a:r>
            <a:r>
              <a:rPr lang="en-US" dirty="0" smtClean="0"/>
              <a:t> (</a:t>
            </a:r>
            <a:r>
              <a:rPr lang="en-US" dirty="0" err="1" smtClean="0"/>
              <a:t>antiRNP</a:t>
            </a:r>
            <a:r>
              <a:rPr lang="en-US" dirty="0" smtClean="0"/>
              <a:t>) antibodies seen in MCTD and SLE.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2945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Myocarditis and cardiomyopathy</a:t>
            </a:r>
            <a:r>
              <a:rPr lang="en-GB" b="1" dirty="0" smtClean="0"/>
              <a:t>: immunopathology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DCM is associated with anti-cardiac antibodies, which may also have features of myocarditis on biopsy.</a:t>
            </a:r>
          </a:p>
          <a:p>
            <a:r>
              <a:rPr lang="en-US" dirty="0"/>
              <a:t>A</a:t>
            </a:r>
            <a:r>
              <a:rPr lang="en-US" dirty="0" smtClean="0"/>
              <a:t>ntibodies directed against cardiac atrial cells producing atrial natriuretic peptide are also seen.</a:t>
            </a:r>
          </a:p>
          <a:p>
            <a:r>
              <a:rPr lang="en-US" dirty="0" smtClean="0"/>
              <a:t>DCM is also associated with M7 anti-mitochondrial antibodies recognizing mitochondrial </a:t>
            </a:r>
            <a:r>
              <a:rPr lang="en-US" dirty="0" err="1" smtClean="0"/>
              <a:t>flavoproteins</a:t>
            </a:r>
            <a:r>
              <a:rPr lang="en-US" dirty="0" smtClean="0"/>
              <a:t>, including riboflavin.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5914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Myocarditis: immunopathology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pathogenic role of these autoantibodies is indeterminate, however </a:t>
            </a:r>
            <a:r>
              <a:rPr lang="en-US" dirty="0" smtClean="0"/>
              <a:t>they are thought to contribute </a:t>
            </a:r>
            <a:r>
              <a:rPr lang="en-US" dirty="0"/>
              <a:t>to the pathogenesis of </a:t>
            </a:r>
            <a:r>
              <a:rPr lang="en-US" dirty="0" smtClean="0"/>
              <a:t>myocarditis and DCM </a:t>
            </a:r>
            <a:r>
              <a:rPr lang="en-US" dirty="0"/>
              <a:t>by promoting inflammation, cellular damage, and dysfunction of cardiac </a:t>
            </a:r>
            <a:r>
              <a:rPr lang="en-US" dirty="0" err="1"/>
              <a:t>myocytes</a:t>
            </a:r>
            <a:r>
              <a:rPr lang="en-U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3366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Learning outcomes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Understand the clinical presentation of rheumatic fever and it immunopathology. </a:t>
            </a:r>
          </a:p>
          <a:p>
            <a:r>
              <a:rPr lang="en-US" dirty="0" smtClean="0"/>
              <a:t>Overview of autoimmune </a:t>
            </a:r>
            <a:r>
              <a:rPr lang="en-US" dirty="0" err="1" smtClean="0"/>
              <a:t>carditis</a:t>
            </a:r>
            <a:r>
              <a:rPr lang="en-US" dirty="0" smtClean="0"/>
              <a:t> and dilated cardiomyopathy. </a:t>
            </a:r>
          </a:p>
          <a:p>
            <a:r>
              <a:rPr lang="en-US" dirty="0" smtClean="0"/>
              <a:t>Overview of </a:t>
            </a:r>
            <a:r>
              <a:rPr lang="en-US" dirty="0" err="1" smtClean="0"/>
              <a:t>vasculitis</a:t>
            </a:r>
            <a:r>
              <a:rPr lang="en-US" dirty="0" smtClean="0"/>
              <a:t> and the underlying immunopathology.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97249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Myocarditis and cardiomyopathy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Diagnosis</a:t>
            </a:r>
            <a:r>
              <a:rPr lang="en-GB" dirty="0" smtClean="0"/>
              <a:t>: clinical presentation, cardiac imaging, autoantibody testing and biopsy.</a:t>
            </a:r>
          </a:p>
          <a:p>
            <a:r>
              <a:rPr lang="en-GB" b="1" dirty="0" smtClean="0"/>
              <a:t>Management</a:t>
            </a:r>
            <a:r>
              <a:rPr lang="en-GB" dirty="0" smtClean="0"/>
              <a:t>: immunosuppressive agents +  supportive treatment for heart function (ACEI/ARBS, diuretics, aldosterone antagonists).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0004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Vasculitis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Vasculitis</a:t>
            </a:r>
            <a:r>
              <a:rPr lang="en-US" dirty="0"/>
              <a:t> refers to a group of disorders characterized by inflammation of blood vessels, leading to vessel wall damage and subsequent tissue injury. </a:t>
            </a:r>
            <a:endParaRPr lang="en-US" dirty="0" smtClean="0"/>
          </a:p>
          <a:p>
            <a:r>
              <a:rPr lang="en-US" dirty="0" smtClean="0"/>
              <a:t>The effects of the process depend on the location of the inflammatory change and the size and type of the vessel involved.</a:t>
            </a:r>
          </a:p>
          <a:p>
            <a:r>
              <a:rPr lang="en-US" dirty="0" smtClean="0"/>
              <a:t>It is unclear why there is selectivity for vessels of a certain type, size, or location.</a:t>
            </a:r>
          </a:p>
          <a:p>
            <a:r>
              <a:rPr lang="en-US" dirty="0" err="1"/>
              <a:t>V</a:t>
            </a:r>
            <a:r>
              <a:rPr lang="en-US" dirty="0" err="1" smtClean="0"/>
              <a:t>asculitis</a:t>
            </a:r>
            <a:r>
              <a:rPr lang="en-US" dirty="0" smtClean="0"/>
              <a:t> is primary or secondary.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514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Vasculitis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Primary </a:t>
            </a:r>
            <a:r>
              <a:rPr lang="en-US" dirty="0" err="1" smtClean="0"/>
              <a:t>vasculitis</a:t>
            </a:r>
            <a:r>
              <a:rPr lang="en-US" dirty="0" smtClean="0"/>
              <a:t>: classified based on the size of the vessel involved and on the presence or absence of granulomata. </a:t>
            </a:r>
          </a:p>
          <a:p>
            <a:r>
              <a:rPr lang="en-US" dirty="0" smtClean="0"/>
              <a:t>However, there is considerable overlap in the size of vessels involved.</a:t>
            </a:r>
          </a:p>
          <a:p>
            <a:r>
              <a:rPr lang="en-US" dirty="0" smtClean="0"/>
              <a:t>Secondary </a:t>
            </a:r>
            <a:r>
              <a:rPr lang="en-US" dirty="0" err="1" smtClean="0"/>
              <a:t>vasculitis</a:t>
            </a:r>
            <a:r>
              <a:rPr lang="en-US" dirty="0" smtClean="0"/>
              <a:t>: many causes involved e.g. infections, malignancy, drugs, AID, IBDs.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3968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Classification of primary </a:t>
            </a:r>
            <a:r>
              <a:rPr lang="en-GB" b="1" dirty="0" err="1" smtClean="0"/>
              <a:t>vasculitis</a:t>
            </a:r>
            <a:endParaRPr lang="en-GB" b="1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6"/>
            <a:ext cx="7610743" cy="5301208"/>
          </a:xfrm>
        </p:spPr>
      </p:pic>
    </p:spTree>
    <p:extLst>
      <p:ext uri="{BB962C8B-B14F-4D97-AF65-F5344CB8AC3E}">
        <p14:creationId xmlns:p14="http://schemas.microsoft.com/office/powerpoint/2010/main" val="4040669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Vasculitis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Genetic and e</a:t>
            </a:r>
            <a:r>
              <a:rPr lang="en-US" dirty="0" smtClean="0"/>
              <a:t>nvironmental factors </a:t>
            </a:r>
            <a:r>
              <a:rPr lang="en-US" dirty="0"/>
              <a:t>play a role </a:t>
            </a:r>
            <a:r>
              <a:rPr lang="en-US" dirty="0" smtClean="0"/>
              <a:t> in </a:t>
            </a:r>
            <a:r>
              <a:rPr lang="en-US" dirty="0"/>
              <a:t>the susceptibility to </a:t>
            </a:r>
            <a:r>
              <a:rPr lang="en-US" dirty="0" err="1"/>
              <a:t>vasculitis</a:t>
            </a:r>
            <a:r>
              <a:rPr lang="en-US" dirty="0" smtClean="0"/>
              <a:t>.</a:t>
            </a:r>
          </a:p>
          <a:p>
            <a:r>
              <a:rPr lang="en-US" dirty="0"/>
              <a:t>G</a:t>
            </a:r>
            <a:r>
              <a:rPr lang="en-US" dirty="0" smtClean="0"/>
              <a:t>enetic </a:t>
            </a:r>
            <a:r>
              <a:rPr lang="en-US" dirty="0"/>
              <a:t>variations, such as </a:t>
            </a:r>
            <a:r>
              <a:rPr lang="en-US" dirty="0" smtClean="0"/>
              <a:t>HLA alleles</a:t>
            </a:r>
            <a:r>
              <a:rPr lang="en-US" dirty="0"/>
              <a:t>, </a:t>
            </a:r>
            <a:r>
              <a:rPr lang="en-US" dirty="0" smtClean="0"/>
              <a:t>are </a:t>
            </a:r>
            <a:r>
              <a:rPr lang="en-US" dirty="0"/>
              <a:t>associated with an increased risk of developing </a:t>
            </a:r>
            <a:r>
              <a:rPr lang="en-US" dirty="0" err="1"/>
              <a:t>vasculitis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Environmental </a:t>
            </a:r>
            <a:r>
              <a:rPr lang="en-US" dirty="0"/>
              <a:t>factors, such as infections or exposure to certain toxins, can trigger or exacerbate the immune response in individuals with genetic susceptibility.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9430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Vasculitis</a:t>
            </a:r>
            <a:r>
              <a:rPr lang="en-GB" b="1" dirty="0" smtClean="0"/>
              <a:t>: </a:t>
            </a:r>
            <a:r>
              <a:rPr lang="en-GB" b="1" dirty="0" err="1" smtClean="0"/>
              <a:t>immunopathogenesis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err="1" smtClean="0"/>
              <a:t>Vasculitis</a:t>
            </a:r>
            <a:r>
              <a:rPr lang="en-GB" dirty="0" smtClean="0"/>
              <a:t> includes </a:t>
            </a:r>
            <a:r>
              <a:rPr lang="en-GB" dirty="0"/>
              <a:t>a diverse group of disorders with varying clinical presentations and histological patterns</a:t>
            </a:r>
            <a:r>
              <a:rPr lang="en-GB" dirty="0" smtClean="0"/>
              <a:t>.</a:t>
            </a:r>
          </a:p>
          <a:p>
            <a:r>
              <a:rPr lang="en-GB" dirty="0" smtClean="0"/>
              <a:t>The </a:t>
            </a:r>
            <a:r>
              <a:rPr lang="en-GB" dirty="0" err="1"/>
              <a:t>immunopathogenesis</a:t>
            </a:r>
            <a:r>
              <a:rPr lang="en-GB" dirty="0"/>
              <a:t> can differ among different types of </a:t>
            </a:r>
            <a:r>
              <a:rPr lang="en-GB" dirty="0" err="1"/>
              <a:t>vasculitis</a:t>
            </a:r>
            <a:r>
              <a:rPr lang="en-GB" dirty="0"/>
              <a:t>, reflecting distinct underlying mechanisms</a:t>
            </a:r>
            <a:r>
              <a:rPr lang="en-GB" dirty="0" smtClean="0"/>
              <a:t>.</a:t>
            </a:r>
          </a:p>
          <a:p>
            <a:r>
              <a:rPr lang="en-GB" dirty="0" smtClean="0"/>
              <a:t>For </a:t>
            </a:r>
            <a:r>
              <a:rPr lang="en-GB" dirty="0"/>
              <a:t>example, ANCA-associated </a:t>
            </a:r>
            <a:r>
              <a:rPr lang="en-GB" dirty="0" err="1"/>
              <a:t>vasculitis</a:t>
            </a:r>
            <a:r>
              <a:rPr lang="en-GB" dirty="0"/>
              <a:t> involves ANCAs targeting specific intracellular antigens, while immune complex-mediated </a:t>
            </a:r>
            <a:r>
              <a:rPr lang="en-GB" dirty="0" err="1"/>
              <a:t>vasculitis</a:t>
            </a:r>
            <a:r>
              <a:rPr lang="en-GB" dirty="0"/>
              <a:t>, such as IgA </a:t>
            </a:r>
            <a:r>
              <a:rPr lang="en-GB" dirty="0" err="1"/>
              <a:t>vasculitis</a:t>
            </a:r>
            <a:r>
              <a:rPr lang="en-GB" dirty="0"/>
              <a:t> (</a:t>
            </a:r>
            <a:r>
              <a:rPr lang="en-GB" dirty="0" err="1"/>
              <a:t>Henoch-Schönlein</a:t>
            </a:r>
            <a:r>
              <a:rPr lang="en-GB" dirty="0"/>
              <a:t> </a:t>
            </a:r>
            <a:r>
              <a:rPr lang="en-GB" dirty="0" err="1"/>
              <a:t>purpura</a:t>
            </a:r>
            <a:r>
              <a:rPr lang="en-GB" dirty="0"/>
              <a:t>), is characterized by deposition of immune complexes in vessel walls.</a:t>
            </a:r>
          </a:p>
        </p:txBody>
      </p:sp>
    </p:spTree>
    <p:extLst>
      <p:ext uri="{BB962C8B-B14F-4D97-AF65-F5344CB8AC3E}">
        <p14:creationId xmlns:p14="http://schemas.microsoft.com/office/powerpoint/2010/main" val="10703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Vasculitis</a:t>
            </a:r>
            <a:r>
              <a:rPr lang="en-GB" b="1" dirty="0" smtClean="0"/>
              <a:t>: </a:t>
            </a:r>
            <a:r>
              <a:rPr lang="en-GB" b="1" dirty="0" err="1" smtClean="0"/>
              <a:t>immunopathogenesis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</a:t>
            </a:r>
            <a:r>
              <a:rPr lang="en-US" dirty="0" err="1"/>
              <a:t>immunopathogenesis</a:t>
            </a:r>
            <a:r>
              <a:rPr lang="en-US" dirty="0"/>
              <a:t> of </a:t>
            </a:r>
            <a:r>
              <a:rPr lang="en-US" dirty="0" err="1"/>
              <a:t>vasculitis</a:t>
            </a:r>
            <a:r>
              <a:rPr lang="en-US" dirty="0"/>
              <a:t> begins with the activation of the immune system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exact triggers for immune activation in </a:t>
            </a:r>
            <a:r>
              <a:rPr lang="en-US" dirty="0" err="1"/>
              <a:t>vasculitis</a:t>
            </a:r>
            <a:r>
              <a:rPr lang="en-US" dirty="0"/>
              <a:t> are not fully understood, but they may include infections, drugs, toxins, or autoimmune processes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These </a:t>
            </a:r>
            <a:r>
              <a:rPr lang="en-US" dirty="0"/>
              <a:t>triggers can lead to the release of pro-inflammatory cytokines and activation of immune cells, such as neutrophils, T lymphocytes, and B lymphocytes.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06755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Vasculitis</a:t>
            </a:r>
            <a:r>
              <a:rPr lang="en-GB" b="1" dirty="0" smtClean="0"/>
              <a:t>: </a:t>
            </a:r>
            <a:r>
              <a:rPr lang="en-GB" b="1" dirty="0" err="1" smtClean="0"/>
              <a:t>immunopathogenesis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Endothelial Cell Activation</a:t>
            </a:r>
            <a:r>
              <a:rPr lang="en-US" dirty="0"/>
              <a:t> and </a:t>
            </a:r>
            <a:r>
              <a:rPr lang="en-US" dirty="0" smtClean="0"/>
              <a:t>Injury in </a:t>
            </a:r>
            <a:r>
              <a:rPr lang="en-US" dirty="0"/>
              <a:t>response to immune </a:t>
            </a:r>
            <a:r>
              <a:rPr lang="en-US" dirty="0" smtClean="0"/>
              <a:t>activation. </a:t>
            </a:r>
          </a:p>
          <a:p>
            <a:r>
              <a:rPr lang="en-US" dirty="0" smtClean="0"/>
              <a:t>This leads </a:t>
            </a:r>
            <a:r>
              <a:rPr lang="en-US" dirty="0"/>
              <a:t>to the expression of adhesion molecules and </a:t>
            </a:r>
            <a:r>
              <a:rPr lang="en-US" dirty="0" err="1"/>
              <a:t>chemokines</a:t>
            </a:r>
            <a:r>
              <a:rPr lang="en-US" dirty="0"/>
              <a:t> on the endothelial cell </a:t>
            </a:r>
            <a:r>
              <a:rPr lang="en-US" dirty="0" smtClean="0"/>
              <a:t>surface which </a:t>
            </a:r>
            <a:r>
              <a:rPr lang="en-US" dirty="0"/>
              <a:t>facilitate the recruitment and adhesion of immune cells to the vessel walls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This promotes neutrophils r</a:t>
            </a:r>
            <a:r>
              <a:rPr lang="en-GB" dirty="0" smtClean="0"/>
              <a:t>recruitment </a:t>
            </a:r>
            <a:r>
              <a:rPr lang="en-GB" dirty="0"/>
              <a:t>and </a:t>
            </a:r>
            <a:r>
              <a:rPr lang="en-GB" dirty="0" smtClean="0"/>
              <a:t>infiltration of blood vessels with subsequent tissue damage. </a:t>
            </a:r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32164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Vasculitis</a:t>
            </a:r>
            <a:r>
              <a:rPr lang="en-GB" b="1" dirty="0" smtClean="0"/>
              <a:t>: </a:t>
            </a:r>
            <a:r>
              <a:rPr lang="en-GB" b="1" dirty="0" err="1" smtClean="0"/>
              <a:t>immunopathogenesis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some forms of </a:t>
            </a:r>
            <a:r>
              <a:rPr lang="en-US" dirty="0" err="1"/>
              <a:t>vasculitis</a:t>
            </a:r>
            <a:r>
              <a:rPr lang="en-US" dirty="0"/>
              <a:t>, immune complexes can form in the </a:t>
            </a:r>
            <a:r>
              <a:rPr lang="en-US" dirty="0" smtClean="0"/>
              <a:t>circulation, </a:t>
            </a:r>
            <a:r>
              <a:rPr lang="en-US" dirty="0"/>
              <a:t>and they can deposit in the vessel walls, particularly in small vessels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These </a:t>
            </a:r>
            <a:r>
              <a:rPr lang="en-US" dirty="0"/>
              <a:t>immune complexes activate complement cascades, leading to the recruitment and activation of inflammatory cells.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39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Vasculitis</a:t>
            </a:r>
            <a:r>
              <a:rPr lang="en-GB" b="1" dirty="0" smtClean="0"/>
              <a:t>: </a:t>
            </a:r>
            <a:r>
              <a:rPr lang="en-GB" b="1" dirty="0" err="1" smtClean="0"/>
              <a:t>immunopathogenesis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Both T lymphocytes and B lymphocytes play crucial roles in the </a:t>
            </a:r>
            <a:r>
              <a:rPr lang="en-GB" dirty="0" err="1"/>
              <a:t>immunopathogenesis</a:t>
            </a:r>
            <a:r>
              <a:rPr lang="en-GB" dirty="0"/>
              <a:t> of </a:t>
            </a:r>
            <a:r>
              <a:rPr lang="en-GB" dirty="0" err="1" smtClean="0"/>
              <a:t>vasculitis</a:t>
            </a:r>
            <a:r>
              <a:rPr lang="en-GB" dirty="0" smtClean="0"/>
              <a:t>.</a:t>
            </a:r>
          </a:p>
          <a:p>
            <a:r>
              <a:rPr lang="en-GB" dirty="0" smtClean="0"/>
              <a:t>T </a:t>
            </a:r>
            <a:r>
              <a:rPr lang="en-GB" dirty="0"/>
              <a:t>lymphocytes release pro-inflammatory cytokines, activate other immune cells, and contribute to the recruitment of inflammatory cells into the vessel wall. </a:t>
            </a:r>
            <a:endParaRPr lang="en-GB" dirty="0" smtClean="0"/>
          </a:p>
          <a:p>
            <a:r>
              <a:rPr lang="en-GB" dirty="0" smtClean="0"/>
              <a:t>B </a:t>
            </a:r>
            <a:r>
              <a:rPr lang="en-GB" dirty="0"/>
              <a:t>lymphocytes produce </a:t>
            </a:r>
            <a:r>
              <a:rPr lang="en-GB" dirty="0" smtClean="0"/>
              <a:t>antibodies- </a:t>
            </a:r>
            <a:r>
              <a:rPr lang="en-GB" dirty="0" err="1" smtClean="0"/>
              <a:t>e.g</a:t>
            </a:r>
            <a:r>
              <a:rPr lang="en-GB" dirty="0" smtClean="0"/>
              <a:t> </a:t>
            </a:r>
            <a:r>
              <a:rPr lang="en-GB" dirty="0" smtClean="0"/>
              <a:t>ANCAs </a:t>
            </a:r>
            <a:r>
              <a:rPr lang="en-GB" dirty="0" smtClean="0"/>
              <a:t>autoantibodies in </a:t>
            </a:r>
            <a:r>
              <a:rPr lang="en-GB" dirty="0"/>
              <a:t>ANCA-associated </a:t>
            </a:r>
            <a:r>
              <a:rPr lang="en-GB" dirty="0" err="1"/>
              <a:t>vasculitis</a:t>
            </a:r>
            <a:r>
              <a:rPr lang="en-GB" dirty="0"/>
              <a:t>, are involved in the pathogenesis of specific </a:t>
            </a:r>
            <a:r>
              <a:rPr lang="en-GB" dirty="0" err="1"/>
              <a:t>vasculitic</a:t>
            </a:r>
            <a:r>
              <a:rPr lang="en-GB" dirty="0"/>
              <a:t> </a:t>
            </a:r>
            <a:r>
              <a:rPr lang="en-GB" dirty="0" smtClean="0"/>
              <a:t>disorders.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36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Rheumatic fever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Acute rheumatic fever (ARF) is a delayed, </a:t>
            </a:r>
            <a:r>
              <a:rPr lang="en-US" dirty="0" err="1" smtClean="0"/>
              <a:t>nonsuppurative</a:t>
            </a:r>
            <a:r>
              <a:rPr lang="en-US" dirty="0" smtClean="0"/>
              <a:t> </a:t>
            </a:r>
            <a:r>
              <a:rPr lang="en-US" dirty="0" err="1" smtClean="0"/>
              <a:t>sequela</a:t>
            </a:r>
            <a:r>
              <a:rPr lang="en-US" dirty="0" smtClean="0"/>
              <a:t> of a pharyngeal infection with the group A streptococcus (GAS).</a:t>
            </a:r>
          </a:p>
          <a:p>
            <a:r>
              <a:rPr lang="en-US" dirty="0" smtClean="0"/>
              <a:t>It develops </a:t>
            </a:r>
            <a:r>
              <a:rPr lang="en-US" dirty="0"/>
              <a:t>as a complication of untreated or inadequately treated streptococcal throat </a:t>
            </a:r>
            <a:r>
              <a:rPr lang="en-US" dirty="0" smtClean="0"/>
              <a:t>infection.</a:t>
            </a:r>
          </a:p>
          <a:p>
            <a:r>
              <a:rPr lang="en-US" dirty="0" smtClean="0"/>
              <a:t>A latent period 2-3 weeks follows the initial </a:t>
            </a:r>
            <a:r>
              <a:rPr lang="en-GB" dirty="0" smtClean="0"/>
              <a:t>streptococcal pharyngitis.</a:t>
            </a:r>
          </a:p>
        </p:txBody>
      </p:sp>
    </p:spTree>
    <p:extLst>
      <p:ext uri="{BB962C8B-B14F-4D97-AF65-F5344CB8AC3E}">
        <p14:creationId xmlns:p14="http://schemas.microsoft.com/office/powerpoint/2010/main" val="38835666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Vasculitis</a:t>
            </a:r>
            <a:r>
              <a:rPr lang="en-GB" b="1" dirty="0" smtClean="0"/>
              <a:t>: </a:t>
            </a:r>
            <a:r>
              <a:rPr lang="en-GB" b="1" dirty="0" err="1" smtClean="0"/>
              <a:t>immunopathogenesis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immune-mediated inflammation and tissue injury result in damage to the vessel walls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vessel walls may become weakened, leading to aneurysm formation or rupture. 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inflammation can cause luminal narrowing or occlusion, leading to tissue ischemia and organ damage.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88836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Vasculitis</a:t>
            </a:r>
            <a:endParaRPr lang="en-GB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b="1" dirty="0" smtClean="0"/>
              <a:t>Diagnosis</a:t>
            </a:r>
            <a:r>
              <a:rPr lang="en-GB" dirty="0" smtClean="0"/>
              <a:t>: </a:t>
            </a:r>
            <a:r>
              <a:rPr lang="en-US" dirty="0"/>
              <a:t>t</a:t>
            </a:r>
            <a:r>
              <a:rPr lang="en-US" dirty="0" smtClean="0"/>
              <a:t>he most important diagnostic test is often biopsy of the affected organ.</a:t>
            </a:r>
          </a:p>
          <a:p>
            <a:r>
              <a:rPr lang="en-US" dirty="0" smtClean="0"/>
              <a:t>Imaging is essential in cranial </a:t>
            </a:r>
            <a:r>
              <a:rPr lang="en-US" dirty="0" err="1" smtClean="0"/>
              <a:t>vasculitis</a:t>
            </a:r>
            <a:r>
              <a:rPr lang="en-US" dirty="0" smtClean="0"/>
              <a:t> (MRI, MRA).</a:t>
            </a:r>
          </a:p>
          <a:p>
            <a:r>
              <a:rPr lang="en-US" dirty="0" smtClean="0"/>
              <a:t>Autoantibody testing should include ANA, ENA, </a:t>
            </a:r>
            <a:r>
              <a:rPr lang="en-US" dirty="0" err="1" smtClean="0"/>
              <a:t>dsDNA</a:t>
            </a:r>
            <a:r>
              <a:rPr lang="en-US" dirty="0" smtClean="0"/>
              <a:t>, and ANCA (including MPO and PR3). </a:t>
            </a:r>
          </a:p>
          <a:p>
            <a:r>
              <a:rPr lang="en-US" dirty="0" smtClean="0"/>
              <a:t>Role of anti-endothelial cell antibodies (AECA) is not determined as these antibodies do not seem to be disease-specific.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7517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Rheumatic fever</a:t>
            </a:r>
            <a:endParaRPr lang="en-GB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Incidence is now increasing.</a:t>
            </a:r>
          </a:p>
          <a:p>
            <a:r>
              <a:rPr lang="en-US" dirty="0" smtClean="0"/>
              <a:t>Mainly affects children (5-15 </a:t>
            </a:r>
            <a:r>
              <a:rPr lang="en-US" dirty="0" err="1" smtClean="0"/>
              <a:t>yrs</a:t>
            </a:r>
            <a:r>
              <a:rPr lang="en-US" dirty="0" smtClean="0"/>
              <a:t>) but can be seen in adults.</a:t>
            </a:r>
          </a:p>
          <a:p>
            <a:r>
              <a:rPr lang="en-US" dirty="0" smtClean="0"/>
              <a:t>Clinical features include </a:t>
            </a:r>
            <a:r>
              <a:rPr lang="en-US" dirty="0" err="1" smtClean="0"/>
              <a:t>carditis</a:t>
            </a:r>
            <a:r>
              <a:rPr lang="en-US" dirty="0" smtClean="0"/>
              <a:t>, polyarthritis, chorea, cutaneous nodules, erythema </a:t>
            </a:r>
            <a:r>
              <a:rPr lang="en-US" dirty="0" err="1" smtClean="0"/>
              <a:t>marginatum</a:t>
            </a:r>
            <a:r>
              <a:rPr lang="en-US" dirty="0" smtClean="0"/>
              <a:t>, prolonged PR interval on ECG, and raised CRP/ESR, together with evidence of previous streptococcal infection with (GAS).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928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Rheumatic fever</a:t>
            </a:r>
            <a:endParaRPr lang="en-GB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onset of disease is usually characterized by an acute febrile illness, which may manifest itself in one of three classical ways: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</a:t>
            </a:r>
            <a:r>
              <a:rPr lang="en-US" dirty="0" smtClean="0"/>
              <a:t>igratory arthritis predominantly involving the large joints of the body.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Isolated or concomitant signs of </a:t>
            </a:r>
            <a:r>
              <a:rPr lang="en-US" dirty="0" err="1" smtClean="0"/>
              <a:t>carditis</a:t>
            </a:r>
            <a:r>
              <a:rPr lang="en-US" dirty="0" smtClean="0"/>
              <a:t> and </a:t>
            </a:r>
            <a:r>
              <a:rPr lang="en-US" dirty="0" err="1" smtClean="0"/>
              <a:t>valvulitis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Central nervous system involvement as Sydenham’s chorea. 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07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92696"/>
            <a:ext cx="7573001" cy="5863213"/>
          </a:xfrm>
        </p:spPr>
      </p:pic>
    </p:spTree>
    <p:extLst>
      <p:ext uri="{BB962C8B-B14F-4D97-AF65-F5344CB8AC3E}">
        <p14:creationId xmlns:p14="http://schemas.microsoft.com/office/powerpoint/2010/main" val="382922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Rheumatic fever: immunopathology</a:t>
            </a:r>
            <a:endParaRPr lang="en-GB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The </a:t>
            </a:r>
            <a:r>
              <a:rPr lang="en-US" dirty="0" smtClean="0"/>
              <a:t>immunopathology </a:t>
            </a:r>
            <a:r>
              <a:rPr lang="en-US" dirty="0"/>
              <a:t>of rheumatic </a:t>
            </a:r>
            <a:r>
              <a:rPr lang="en-US" dirty="0" smtClean="0"/>
              <a:t>fever </a:t>
            </a:r>
            <a:r>
              <a:rPr lang="en-US" dirty="0"/>
              <a:t>involve an abnormal immune response triggered by the bacterial infection. </a:t>
            </a:r>
            <a:endParaRPr lang="en-US" dirty="0" smtClean="0"/>
          </a:p>
          <a:p>
            <a:r>
              <a:rPr lang="en-US" b="1" dirty="0"/>
              <a:t>Initial Infection</a:t>
            </a:r>
            <a:r>
              <a:rPr lang="en-US" dirty="0"/>
              <a:t>: </a:t>
            </a:r>
            <a:r>
              <a:rPr lang="en-US" dirty="0" smtClean="0"/>
              <a:t>rheumatic </a:t>
            </a:r>
            <a:r>
              <a:rPr lang="en-US" dirty="0"/>
              <a:t>fever typically follows an untreated or inadequately </a:t>
            </a:r>
            <a:r>
              <a:rPr lang="en-US" dirty="0" smtClean="0"/>
              <a:t>treated streptococcal pharyngitis. </a:t>
            </a:r>
          </a:p>
          <a:p>
            <a:r>
              <a:rPr lang="en-US" dirty="0" smtClean="0"/>
              <a:t>GAS </a:t>
            </a:r>
            <a:r>
              <a:rPr lang="en-US" dirty="0"/>
              <a:t>expresses various antigens on its surface, including the M protein, which is a major virulence factor.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initial immune response is triggered by the recognition of GAS antigens by the host's immune cells, particularly T lymphocytes.</a:t>
            </a:r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706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Rheumatic fever: immunopathology</a:t>
            </a:r>
            <a:endParaRPr lang="en-GB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Antigenic Mimicry</a:t>
            </a:r>
            <a:r>
              <a:rPr lang="en-US" dirty="0"/>
              <a:t>: The M protein of GAS exhibits molecular mimicry, sharing structural similarities with certain host tissues, particularly cardiac proteins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This </a:t>
            </a:r>
            <a:r>
              <a:rPr lang="en-US" dirty="0"/>
              <a:t>resemblance can lead to a cross-reaction where the immune system, while targeting the GAS antigens, also targets the host tissues. </a:t>
            </a:r>
            <a:endParaRPr lang="en-US" dirty="0" smtClean="0"/>
          </a:p>
          <a:p>
            <a:r>
              <a:rPr lang="en-US" dirty="0" smtClean="0"/>
              <a:t>Autoantibodies </a:t>
            </a:r>
            <a:r>
              <a:rPr lang="en-US" dirty="0"/>
              <a:t>are produced that target self-antigens present in cardiac tissues, such as myosin and cardiac valve proteins.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350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Rheumatic fever: immunopathology</a:t>
            </a:r>
            <a:endParaRPr lang="en-GB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Activation of Immune Cells</a:t>
            </a:r>
            <a:r>
              <a:rPr lang="en-US" dirty="0"/>
              <a:t>: The recognition of GAS antigens by T lymphocytes triggers an immune response. </a:t>
            </a:r>
            <a:endParaRPr lang="en-US" dirty="0" smtClean="0"/>
          </a:p>
          <a:p>
            <a:r>
              <a:rPr lang="en-GB" dirty="0"/>
              <a:t>CD4+ T helper </a:t>
            </a:r>
            <a:r>
              <a:rPr lang="en-GB" dirty="0" smtClean="0"/>
              <a:t>cells produce inflammatory cytokines </a:t>
            </a:r>
            <a:r>
              <a:rPr lang="en-US" dirty="0"/>
              <a:t>which activate and recruit other immune </a:t>
            </a:r>
            <a:r>
              <a:rPr lang="en-US" dirty="0" smtClean="0"/>
              <a:t>cells-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including B cells. </a:t>
            </a:r>
          </a:p>
          <a:p>
            <a:r>
              <a:rPr lang="en-US" dirty="0"/>
              <a:t>B lymphocytes are stimulated by </a:t>
            </a:r>
            <a:r>
              <a:rPr lang="en-US" dirty="0" err="1" smtClean="0"/>
              <a:t>Th</a:t>
            </a:r>
            <a:r>
              <a:rPr lang="en-US" dirty="0" smtClean="0"/>
              <a:t> </a:t>
            </a:r>
            <a:r>
              <a:rPr lang="en-US" dirty="0"/>
              <a:t>cells to produce </a:t>
            </a:r>
            <a:r>
              <a:rPr lang="en-US" dirty="0" smtClean="0"/>
              <a:t>antibodies. </a:t>
            </a:r>
          </a:p>
          <a:p>
            <a:r>
              <a:rPr lang="en-US" dirty="0" smtClean="0"/>
              <a:t>These </a:t>
            </a:r>
            <a:r>
              <a:rPr lang="en-US" dirty="0"/>
              <a:t>antibodies are specific to GAS antigens and contribute to the clearance of the bacteria</a:t>
            </a:r>
            <a:r>
              <a:rPr lang="en-US" dirty="0" smtClean="0"/>
              <a:t>.</a:t>
            </a:r>
          </a:p>
          <a:p>
            <a:r>
              <a:rPr lang="en-US" dirty="0" smtClean="0"/>
              <a:t>However</a:t>
            </a:r>
            <a:r>
              <a:rPr lang="en-US" dirty="0"/>
              <a:t>, due to molecular mimicry, some antibodies may also cross-react with </a:t>
            </a:r>
            <a:r>
              <a:rPr lang="en-US" dirty="0" smtClean="0"/>
              <a:t>self-antigens.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154971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2973</TotalTime>
  <Words>1755</Words>
  <Application>Microsoft Office PowerPoint</Application>
  <PresentationFormat>عرض على الشاشة (3:4)‏</PresentationFormat>
  <Paragraphs>142</Paragraphs>
  <Slides>31</Slides>
  <Notes>16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32" baseType="lpstr">
      <vt:lpstr>نسق Office</vt:lpstr>
      <vt:lpstr>Immunological aspects of cardiovascular disorders</vt:lpstr>
      <vt:lpstr>Learning outcomes</vt:lpstr>
      <vt:lpstr>Rheumatic fever</vt:lpstr>
      <vt:lpstr>Rheumatic fever</vt:lpstr>
      <vt:lpstr>Rheumatic fever</vt:lpstr>
      <vt:lpstr>عرض تقديمي في PowerPoint</vt:lpstr>
      <vt:lpstr>Rheumatic fever: immunopathology</vt:lpstr>
      <vt:lpstr>Rheumatic fever: immunopathology</vt:lpstr>
      <vt:lpstr>Rheumatic fever: immunopathology</vt:lpstr>
      <vt:lpstr>Rheumatic fever: immunopathology</vt:lpstr>
      <vt:lpstr>Rheumatic fever: immunopathology</vt:lpstr>
      <vt:lpstr>Rheumatic fever</vt:lpstr>
      <vt:lpstr>Myocarditis and cardiomyopathy</vt:lpstr>
      <vt:lpstr>Myocarditis and cardiomyopathy</vt:lpstr>
      <vt:lpstr>Myocarditis and cardiomyopathy</vt:lpstr>
      <vt:lpstr>Myocarditis and cardiomyopathy: immunopathology</vt:lpstr>
      <vt:lpstr>Myocarditis and cardiomyopathy: immunopathology</vt:lpstr>
      <vt:lpstr>Myocarditis and cardiomyopathy: immunopathology</vt:lpstr>
      <vt:lpstr>Myocarditis: immunopathology</vt:lpstr>
      <vt:lpstr>Myocarditis and cardiomyopathy</vt:lpstr>
      <vt:lpstr>Vasculitis</vt:lpstr>
      <vt:lpstr>Vasculitis</vt:lpstr>
      <vt:lpstr>Classification of primary vasculitis</vt:lpstr>
      <vt:lpstr>Vasculitis</vt:lpstr>
      <vt:lpstr>Vasculitis: immunopathogenesis</vt:lpstr>
      <vt:lpstr>Vasculitis: immunopathogenesis</vt:lpstr>
      <vt:lpstr>Vasculitis: immunopathogenesis</vt:lpstr>
      <vt:lpstr>Vasculitis: immunopathogenesis</vt:lpstr>
      <vt:lpstr>Vasculitis: immunopathogenesis</vt:lpstr>
      <vt:lpstr>Vasculitis: immunopathogenesis</vt:lpstr>
      <vt:lpstr>Vasculitis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Immunological aspects of cardiovascular disorders</dc:title>
  <dc:creator>Malak</dc:creator>
  <cp:lastModifiedBy>Malak</cp:lastModifiedBy>
  <cp:revision>37</cp:revision>
  <dcterms:created xsi:type="dcterms:W3CDTF">2023-07-01T17:50:05Z</dcterms:created>
  <dcterms:modified xsi:type="dcterms:W3CDTF">2023-07-03T19:23:20Z</dcterms:modified>
</cp:coreProperties>
</file>