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8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4" r:id="rId37"/>
    <p:sldId id="290" r:id="rId38"/>
    <p:sldId id="291" r:id="rId39"/>
    <p:sldId id="292" r:id="rId40"/>
    <p:sldId id="293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5920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263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0220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0056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242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077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367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179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1814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9774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55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10692-BE1B-44D2-9C1F-22E57A60D19F}" type="datetimeFigureOut">
              <a:rPr lang="en-US" smtClean="0"/>
              <a:pPr/>
              <a:t>6/11/2013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E22F5-8E81-4177-8C62-F138AAC646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3672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medlibes.com/entry/intussuscepti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Pharyngitis" TargetMode="External"/><Relationship Id="rId2" Type="http://schemas.openxmlformats.org/officeDocument/2006/relationships/hyperlink" Target="http://en.wikipedia.org/wiki/Exudativ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Other Pics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80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HSB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M\Desktop\25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7912" y="1905000"/>
            <a:ext cx="5268295" cy="389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4324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M\Desktop\461px-Henoch-schonlein-purpu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990600"/>
            <a:ext cx="4214813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6184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Sever form of HSB</a:t>
            </a:r>
            <a:br>
              <a:rPr lang="en-US" dirty="0" smtClean="0"/>
            </a:br>
            <a:r>
              <a:rPr lang="en-US" sz="2700" dirty="0" smtClean="0"/>
              <a:t>in this pic it looks like meningiococemia the difference is that in MC the pt is very sick adn unstable and the senario is differnet :))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M\Desktop\800px-Purpura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4821" y="1752600"/>
            <a:ext cx="6482380" cy="486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3188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M\Desktop\719px-Purpu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"/>
            <a:ext cx="6848475" cy="570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66571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M\Desktop\Screen shot 2010-07-23 at 9.56.15 A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799" y="914400"/>
            <a:ext cx="5648325" cy="526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5404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Henoch chenolin purpura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yrs old boy is seen with macupapular rash on the legs and buttocks , he complains of abd. Pain . He recently recoverd from a viral URT infction.  CBC electrolytes . Coagulation studies are normal . Heamturia is noticed on urine analysis 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Normal platlet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5831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kumimoji="0" lang="en-US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Facts:</a:t>
            </a:r>
          </a:p>
          <a:p>
            <a:pPr marL="457200" lvl="1" indent="-4572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IgA mediated small vessel vasculitis 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Most common in kids 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</a:br>
            <a:endParaRPr kumimoji="0" lang="en-US" sz="1800" b="1" i="0" u="none" strike="noStrike" cap="none" normalizeH="0" baseline="0" dirty="0" smtClean="0">
              <a:ln>
                <a:noFill/>
              </a:ln>
              <a:effectLst/>
              <a:latin typeface="inherit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History / PE:</a:t>
            </a:r>
          </a:p>
          <a:p>
            <a:pPr marL="457200" lvl="1" indent="-4572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H/O recent URI 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Rash, arthralgias 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Abdominal pain 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Scrotal swelling </a:t>
            </a:r>
            <a:b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</a:b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Renal disease (hematuria)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endParaRPr lang="en-US" sz="1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DFDF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1344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5562600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US" dirty="0"/>
              <a:t>Diagnosis</a:t>
            </a:r>
            <a:r>
              <a:rPr lang="en-US" dirty="0" smtClean="0"/>
              <a:t>:</a:t>
            </a:r>
          </a:p>
          <a:p>
            <a:pPr fontAlgn="base"/>
            <a:r>
              <a:rPr lang="en-US" dirty="0" smtClean="0"/>
              <a:t>IgA </a:t>
            </a:r>
            <a:r>
              <a:rPr lang="en-US" dirty="0"/>
              <a:t>deposition in </a:t>
            </a:r>
            <a:r>
              <a:rPr lang="en-US" dirty="0" smtClean="0"/>
              <a:t>kidneys , elevated ESR , CRP , WBCs  , IgA , IgM</a:t>
            </a:r>
          </a:p>
          <a:p>
            <a:pPr fontAlgn="base"/>
            <a:r>
              <a:rPr lang="en-US" dirty="0" smtClean="0"/>
              <a:t>Urine analysis : RBCs , WBCs , Casts , Albumin</a:t>
            </a:r>
          </a:p>
          <a:p>
            <a:pPr fontAlgn="base"/>
            <a:r>
              <a:rPr lang="en-US" dirty="0" smtClean="0"/>
              <a:t>Stool analysis : occult blood </a:t>
            </a:r>
          </a:p>
          <a:p>
            <a:pPr fontAlgn="base"/>
            <a:r>
              <a:rPr lang="en-US" dirty="0" smtClean="0"/>
              <a:t>Diagnostic criteria :</a:t>
            </a:r>
          </a:p>
          <a:p>
            <a:r>
              <a:rPr lang="en-US" dirty="0" smtClean="0"/>
              <a:t>Palpable rash in abscence of thrombocytopenia</a:t>
            </a:r>
          </a:p>
          <a:p>
            <a:r>
              <a:rPr lang="en-US" dirty="0" smtClean="0"/>
              <a:t>Bowel angina</a:t>
            </a:r>
          </a:p>
          <a:p>
            <a:r>
              <a:rPr lang="en-US" dirty="0" smtClean="0"/>
              <a:t>Diagnostic biopsy : granulocytes on wall of arteriols and venules</a:t>
            </a:r>
          </a:p>
          <a:p>
            <a:r>
              <a:rPr lang="en-US" dirty="0" smtClean="0"/>
              <a:t>Pediatric age group &lt;20 at onset of symptoms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8722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fontAlgn="base"/>
            <a:endParaRPr lang="en-US" b="1" dirty="0" smtClean="0"/>
          </a:p>
          <a:p>
            <a:pPr fontAlgn="base"/>
            <a:r>
              <a:rPr lang="en-US" b="1" dirty="0" smtClean="0"/>
              <a:t>Treatment:</a:t>
            </a:r>
          </a:p>
          <a:p>
            <a:pPr fontAlgn="base"/>
            <a:r>
              <a:rPr lang="en-US" b="1" dirty="0" smtClean="0"/>
              <a:t>NSAIDs </a:t>
            </a:r>
          </a:p>
          <a:p>
            <a:pPr fontAlgn="base"/>
            <a:r>
              <a:rPr lang="en-US" b="1" dirty="0" smtClean="0"/>
              <a:t>Steroids ( if there is complications </a:t>
            </a:r>
          </a:p>
          <a:p>
            <a:pPr fontAlgn="base"/>
            <a:r>
              <a:rPr lang="en-US" b="1" dirty="0" smtClean="0"/>
              <a:t>Monitor renal functioning</a:t>
            </a:r>
          </a:p>
          <a:p>
            <a:pPr fontAlgn="base"/>
            <a:r>
              <a:rPr lang="en-US" b="1" dirty="0" smtClean="0"/>
              <a:t>ASA if antiphospholipid or anti cardiolpin  +ve</a:t>
            </a:r>
          </a:p>
          <a:p>
            <a:pPr fontAlgn="base"/>
            <a:endParaRPr lang="en-US" b="1" dirty="0"/>
          </a:p>
          <a:p>
            <a:pPr fontAlgn="base"/>
            <a:endParaRPr lang="en-US" b="1" dirty="0" smtClean="0"/>
          </a:p>
          <a:p>
            <a:pPr fontAlgn="base"/>
            <a:r>
              <a:rPr lang="en-US" b="1" dirty="0" smtClean="0"/>
              <a:t>Complications:</a:t>
            </a:r>
            <a:r>
              <a:rPr lang="en-US" b="1" dirty="0" smtClean="0">
                <a:hlinkClick r:id="rId2"/>
              </a:rPr>
              <a:t>Intussusception</a:t>
            </a:r>
            <a:endParaRPr lang="en-US" b="1" dirty="0" smtClean="0"/>
          </a:p>
          <a:p>
            <a:pPr fontAlgn="base"/>
            <a:r>
              <a:rPr lang="en-US" b="1" dirty="0" smtClean="0"/>
              <a:t>Bowel perforation</a:t>
            </a:r>
          </a:p>
          <a:p>
            <a:pPr fontAlgn="base"/>
            <a:r>
              <a:rPr lang="en-US" b="1" dirty="0" smtClean="0"/>
              <a:t>Reanl failure </a:t>
            </a:r>
          </a:p>
          <a:p>
            <a:pPr fontAlgn="base"/>
            <a:r>
              <a:rPr lang="en-US" b="1" dirty="0" smtClean="0"/>
              <a:t>Testicular torsion</a:t>
            </a:r>
          </a:p>
          <a:p>
            <a:pPr fontAlgn="base"/>
            <a:r>
              <a:rPr lang="en-US" b="1" dirty="0" smtClean="0"/>
              <a:t>Scrotal edema </a:t>
            </a:r>
          </a:p>
          <a:p>
            <a:pPr fontAlgn="base"/>
            <a:r>
              <a:rPr lang="en-US" b="1" dirty="0" smtClean="0"/>
              <a:t>GI bleeding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9431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Imformations from dr. Nabil about HSP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Other diagnisis : ITP meningiococemia , RA</a:t>
            </a:r>
          </a:p>
          <a:p>
            <a:r>
              <a:rPr lang="en-US" dirty="0" smtClean="0"/>
              <a:t>Investigations : ESR , CRP , X-ray , KFT , RF factor . Urine dipstick , BP , serum IgA</a:t>
            </a:r>
          </a:p>
          <a:p>
            <a:r>
              <a:rPr lang="en-US" dirty="0" smtClean="0"/>
              <a:t>Give pain relief NSAIDs 4-6 wks</a:t>
            </a:r>
          </a:p>
          <a:p>
            <a:r>
              <a:rPr lang="en-US" dirty="0" smtClean="0"/>
              <a:t>Criteria for admission : CNS manifistation</a:t>
            </a:r>
          </a:p>
          <a:p>
            <a:r>
              <a:rPr lang="en-US" dirty="0" smtClean="0"/>
              <a:t>Shock</a:t>
            </a:r>
          </a:p>
          <a:p>
            <a:r>
              <a:rPr lang="en-US" dirty="0" smtClean="0"/>
              <a:t>Sever abd. Pain</a:t>
            </a:r>
          </a:p>
          <a:p>
            <a:r>
              <a:rPr lang="en-US" dirty="0" smtClean="0"/>
              <a:t>Bowel obstruction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037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4754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194" name="Picture 2" descr="C:\Users\AM\Desktop\220px-Petechiae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71600"/>
            <a:ext cx="4828316" cy="432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0333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AM\Desktop\it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487680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6477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Purpura and Petechiae</a:t>
            </a:r>
            <a:br>
              <a:rPr lang="en-US" b="1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Users\AM\Desktop\itp_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4572001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4657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b="1" dirty="0"/>
              <a:t>Bruising ~</a:t>
            </a:r>
            <a:br>
              <a:rPr lang="en-US" sz="1800" b="1" dirty="0"/>
            </a:br>
            <a:r>
              <a:rPr lang="en-US" sz="1800" dirty="0"/>
              <a:t>With ITP the blood doesn't clot and makes you more susceptible to bruising. When the platelets are very low spontaneous bruising (like these) can appear.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AM\Desktop\ebruisefr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0"/>
            <a:ext cx="3798887" cy="253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157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Users\AM\Desktop\era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99935"/>
            <a:ext cx="4800600" cy="371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142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4 year old child was perviously normal presents with petechie , purpura and excessive bleeding after falling of his bicycle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Paltlet is low </a:t>
            </a:r>
          </a:p>
          <a:p>
            <a:r>
              <a:rPr lang="en-US" dirty="0" smtClean="0"/>
              <a:t>The case in our exam was :</a:t>
            </a:r>
          </a:p>
          <a:p>
            <a:pPr lvl="0"/>
            <a:r>
              <a:rPr lang="en-US" dirty="0"/>
              <a:t>a patient presented 2 weeks after an URI with petechial hemorrhage (I've forgotten the exact hx but it's a typical case of ITP) </a:t>
            </a:r>
          </a:p>
          <a:p>
            <a:r>
              <a:rPr lang="en-US" dirty="0"/>
              <a:t>ddx,investigations,management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1001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DDx :</a:t>
            </a:r>
          </a:p>
          <a:p>
            <a:r>
              <a:rPr lang="en-US" dirty="0" smtClean="0"/>
              <a:t>Autoimmunse Dz</a:t>
            </a:r>
          </a:p>
          <a:p>
            <a:r>
              <a:rPr lang="en-US" dirty="0" smtClean="0"/>
              <a:t>HSP </a:t>
            </a:r>
          </a:p>
          <a:p>
            <a:r>
              <a:rPr lang="en-US" dirty="0" smtClean="0"/>
              <a:t>Chronic infection</a:t>
            </a:r>
          </a:p>
          <a:p>
            <a:r>
              <a:rPr lang="en-US" dirty="0" smtClean="0"/>
              <a:t>Wiskott aldrich</a:t>
            </a:r>
          </a:p>
          <a:p>
            <a:r>
              <a:rPr lang="en-US" dirty="0" smtClean="0"/>
              <a:t>VWB type 2b</a:t>
            </a:r>
          </a:p>
          <a:p>
            <a:r>
              <a:rPr lang="en-US" dirty="0" smtClean="0"/>
              <a:t>X-linked thrombocytopenia</a:t>
            </a:r>
          </a:p>
          <a:p>
            <a:r>
              <a:rPr lang="en-US" dirty="0" smtClean="0"/>
              <a:t>malignancy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3286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Investigations : CBC low plt </a:t>
            </a:r>
          </a:p>
          <a:p>
            <a:r>
              <a:rPr lang="en-US" dirty="0" smtClean="0"/>
              <a:t>Bonr marrow biopsy : normal to increased megakaryocytes</a:t>
            </a:r>
          </a:p>
          <a:p>
            <a:r>
              <a:rPr lang="en-US" dirty="0" smtClean="0"/>
              <a:t>I remmeber that I added : stool analysis , urine analysis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6823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TTT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They wanted us to wite it as if it was an order to the nurse :</a:t>
            </a:r>
          </a:p>
          <a:p>
            <a:r>
              <a:rPr lang="en-US" dirty="0" smtClean="0"/>
              <a:t>Admission and observation if sever</a:t>
            </a:r>
          </a:p>
          <a:p>
            <a:r>
              <a:rPr lang="en-US" dirty="0" smtClean="0"/>
              <a:t>IV fluids</a:t>
            </a:r>
          </a:p>
          <a:p>
            <a:r>
              <a:rPr lang="en-US" dirty="0" smtClean="0"/>
              <a:t>IV immunoglobulins for 1-2 days</a:t>
            </a:r>
          </a:p>
          <a:p>
            <a:r>
              <a:rPr lang="en-US" dirty="0" smtClean="0"/>
              <a:t>Prednisone</a:t>
            </a:r>
          </a:p>
          <a:p>
            <a:r>
              <a:rPr lang="en-US" dirty="0" smtClean="0"/>
              <a:t>IV anti D </a:t>
            </a:r>
          </a:p>
          <a:p>
            <a:r>
              <a:rPr lang="en-US" dirty="0" smtClean="0"/>
              <a:t>Transfusion if life threatining bleeding</a:t>
            </a:r>
          </a:p>
          <a:p>
            <a:r>
              <a:rPr lang="en-US" dirty="0" smtClean="0"/>
              <a:t>Splenectomy for severe dz or if refractory to ttt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515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Ambigous genitalis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a pic of ambiguous genitalia:</a:t>
            </a:r>
          </a:p>
          <a:p>
            <a:r>
              <a:rPr lang="en-US" dirty="0"/>
              <a:t>what abnormalities can u see? Mention 2</a:t>
            </a:r>
          </a:p>
          <a:p>
            <a:r>
              <a:rPr lang="en-US" dirty="0"/>
              <a:t>what is your ddx? Congenital adrenal hyperplasia</a:t>
            </a:r>
          </a:p>
          <a:p>
            <a:r>
              <a:rPr lang="en-US" dirty="0"/>
              <a:t>What plasma biochemical investigations? General related to the biochemical derangement, e.g. Na,K,glucose….</a:t>
            </a:r>
          </a:p>
          <a:p>
            <a:r>
              <a:rPr lang="en-US" dirty="0"/>
              <a:t>How would u confirm? 17-hydroxyprogesterone, 11-deoxycortisone, plasma cortisone and aldosterone levels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4744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AM\Desktop\Ambiguous_genita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0604" y="1371600"/>
            <a:ext cx="5490796" cy="475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9522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AM\Desktop\I_6_252_15_30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35125"/>
            <a:ext cx="5597950" cy="385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9174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AM\Desktop\cr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33400"/>
            <a:ext cx="5715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9047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abnormalities can u see :</a:t>
            </a:r>
          </a:p>
          <a:p>
            <a:r>
              <a:rPr lang="en-US" dirty="0" smtClean="0"/>
              <a:t>ambiguous genitalia :D sho el tanya wallah azen alafet :S</a:t>
            </a:r>
          </a:p>
          <a:p>
            <a:r>
              <a:rPr lang="en-US" dirty="0"/>
              <a:t>Unusual appearing </a:t>
            </a:r>
            <a:r>
              <a:rPr lang="en-US" dirty="0" smtClean="0"/>
              <a:t>genitalia</a:t>
            </a:r>
          </a:p>
          <a:p>
            <a:r>
              <a:rPr lang="en-US" dirty="0"/>
              <a:t>micropenis,fusion of posterior forchite </a:t>
            </a:r>
            <a:endParaRPr lang="en-US" dirty="0" smtClean="0"/>
          </a:p>
          <a:p>
            <a:r>
              <a:rPr lang="en-US" dirty="0" smtClean="0"/>
              <a:t>Hay el jawab ta2reeban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1270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your ddx? Congenital adrenal hyperplasia</a:t>
            </a:r>
          </a:p>
          <a:p>
            <a:r>
              <a:rPr lang="en-US" dirty="0"/>
              <a:t>What plasma biochemical investigations? </a:t>
            </a:r>
            <a:r>
              <a:rPr lang="en-US" dirty="0" smtClean="0"/>
              <a:t>( salt losing )</a:t>
            </a:r>
          </a:p>
          <a:p>
            <a:r>
              <a:rPr lang="en-US" dirty="0" smtClean="0"/>
              <a:t>Hypoglycemia , hyponatremia , hyperkalemia , low aldesterone ,high renin</a:t>
            </a:r>
            <a:endParaRPr lang="en-US" dirty="0"/>
          </a:p>
          <a:p>
            <a:r>
              <a:rPr lang="en-US" dirty="0"/>
              <a:t>How would u confirm? 17-hydroxyprogesterone, 11-deoxycortisone, plasma cortisone and aldosterone levels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5777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Histocytosis 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AM\Desktop\gr15-mid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3509" y="1637915"/>
            <a:ext cx="3883803" cy="392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2327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1" name="Picture 3" descr="C:\Users\AM\Desktop\cow323-1ar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5962" y="1579904"/>
            <a:ext cx="4872037" cy="457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35715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C:\Users\AM\Desktop\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3725" y="1525587"/>
            <a:ext cx="4724400" cy="356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9654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pt with hepatosplenomegaly, seborrhic dermatitis, lymaphadenopathy, X-ray skull with lytic lesions. the doctor also mentioned that he has diabetes insepidus</a:t>
            </a:r>
          </a:p>
          <a:p>
            <a:r>
              <a:rPr lang="en-US" dirty="0"/>
              <a:t>Ddx: Histocytosis X</a:t>
            </a:r>
          </a:p>
          <a:p>
            <a:r>
              <a:rPr lang="en-US" dirty="0"/>
              <a:t>Investigations and management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61569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Investigations :</a:t>
            </a:r>
          </a:p>
          <a:p>
            <a:r>
              <a:rPr lang="en-US" dirty="0" smtClean="0"/>
              <a:t>Chest X-ray : </a:t>
            </a:r>
            <a:r>
              <a:rPr lang="en-US" dirty="0"/>
              <a:t> bilateral, symmetric, ill-defined nodules and reticulonodular </a:t>
            </a:r>
            <a:r>
              <a:rPr lang="en-US" dirty="0" smtClean="0"/>
              <a:t>infiltrates then cystic changes </a:t>
            </a:r>
          </a:p>
          <a:p>
            <a:r>
              <a:rPr lang="en-US" dirty="0" smtClean="0"/>
              <a:t>Ct scan of chest</a:t>
            </a:r>
          </a:p>
          <a:p>
            <a:r>
              <a:rPr lang="en-US" dirty="0" smtClean="0"/>
              <a:t>Pulmonary functions test </a:t>
            </a:r>
          </a:p>
          <a:p>
            <a:r>
              <a:rPr lang="en-US" dirty="0" smtClean="0"/>
              <a:t>Blood smear : might shouw easinophilia</a:t>
            </a:r>
          </a:p>
          <a:p>
            <a:r>
              <a:rPr lang="en-US" dirty="0" smtClean="0"/>
              <a:t>Histological examination show </a:t>
            </a:r>
            <a:r>
              <a:rPr lang="en-US" dirty="0"/>
              <a:t> Langerhans cells grouped around the small airways.</a:t>
            </a:r>
          </a:p>
        </p:txBody>
      </p:sp>
    </p:spTree>
    <p:extLst>
      <p:ext uri="{BB962C8B-B14F-4D97-AF65-F5344CB8AC3E}">
        <p14:creationId xmlns:p14="http://schemas.microsoft.com/office/powerpoint/2010/main" xmlns="" val="5081330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Managment :</a:t>
            </a:r>
          </a:p>
          <a:p>
            <a:r>
              <a:rPr lang="en-US" dirty="0"/>
              <a:t>Supplemental oxygen therapy for those with clinically significant </a:t>
            </a:r>
            <a:r>
              <a:rPr lang="en-US" dirty="0" smtClean="0"/>
              <a:t>hypoxemia</a:t>
            </a:r>
            <a:endParaRPr lang="en-US" dirty="0"/>
          </a:p>
          <a:p>
            <a:r>
              <a:rPr lang="en-US" dirty="0"/>
              <a:t>Aggressive treatment for pulmonary infections with prompt initiation of antibiotic therapy</a:t>
            </a:r>
          </a:p>
          <a:p>
            <a:r>
              <a:rPr lang="en-US" dirty="0"/>
              <a:t>Bronchodilator therapy in the presence of an obstructive ventilatory defect</a:t>
            </a:r>
          </a:p>
          <a:p>
            <a:r>
              <a:rPr lang="en-US" dirty="0" smtClean="0"/>
              <a:t>Steroids , IL2, anti TNF alpha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1606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Infectious mononucleosis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Pic. of a throat with punctuate hemorrhages over the palate, 2 other blood film with atypical lymphocytes. What are the abnormalities (u have to mention the description I've just made!) ? </a:t>
            </a:r>
          </a:p>
          <a:p>
            <a:r>
              <a:rPr lang="en-US" dirty="0"/>
              <a:t>      what's the ddx? Infectious mononucleosis</a:t>
            </a:r>
          </a:p>
          <a:p>
            <a:r>
              <a:rPr lang="en-US" dirty="0"/>
              <a:t>      What is the responsible organism? EBV</a:t>
            </a:r>
          </a:p>
          <a:p>
            <a:r>
              <a:rPr lang="en-US" dirty="0"/>
              <a:t>      Complications? They want 3 you can mention whatever u want but choose the       commoner</a:t>
            </a:r>
          </a:p>
          <a:p>
            <a:r>
              <a:rPr lang="en-US" dirty="0"/>
              <a:t>  What drug is contraindicated? Ampicillin</a:t>
            </a:r>
          </a:p>
        </p:txBody>
      </p:sp>
    </p:spTree>
    <p:extLst>
      <p:ext uri="{BB962C8B-B14F-4D97-AF65-F5344CB8AC3E}">
        <p14:creationId xmlns:p14="http://schemas.microsoft.com/office/powerpoint/2010/main" xmlns="" val="631980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:\Users\AM\Desktop\infectious-mononucleos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6261100" cy="4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5610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C:\Users\AM\Desktop\mono_s9_throa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1938" y="1987550"/>
            <a:ext cx="4695825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9984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hlinkClick r:id="rId2" tooltip="Exudative"/>
              </a:rPr>
              <a:t>Exudative</a:t>
            </a:r>
            <a:r>
              <a:rPr lang="en-US" dirty="0"/>
              <a:t> </a:t>
            </a:r>
            <a:r>
              <a:rPr lang="en-US" dirty="0">
                <a:hlinkClick r:id="rId3" tooltip="Pharyngitis"/>
              </a:rPr>
              <a:t>pharyngitis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C:\Users\AM\Desktop\573px-MonoThroa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9188" y="1752600"/>
            <a:ext cx="328053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0813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C:\Users\AM\Desktop\C0086185-Infectious_Mononucleosis-SP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6385" y="1066800"/>
            <a:ext cx="5827712" cy="387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68701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C:\Users\AM\Desktop\Dysregulated_Reactive_Cytotoxic_CD8_Mediated_Interface_Dermatit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09824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</a:t>
            </a:r>
            <a:r>
              <a:rPr lang="en-US" dirty="0" smtClean="0"/>
              <a:t>abnormalities :</a:t>
            </a:r>
          </a:p>
          <a:p>
            <a:r>
              <a:rPr lang="en-US" dirty="0" smtClean="0"/>
              <a:t>Congested erythematous throat </a:t>
            </a:r>
          </a:p>
          <a:p>
            <a:r>
              <a:rPr lang="en-US" dirty="0"/>
              <a:t>atypical </a:t>
            </a:r>
            <a:r>
              <a:rPr lang="en-US" dirty="0" smtClean="0"/>
              <a:t>lymphocytes</a:t>
            </a:r>
          </a:p>
          <a:p>
            <a:r>
              <a:rPr lang="en-US" dirty="0"/>
              <a:t>reactive </a:t>
            </a:r>
            <a:r>
              <a:rPr lang="en-US" dirty="0" smtClean="0"/>
              <a:t>lymphocytes</a:t>
            </a:r>
          </a:p>
          <a:p>
            <a:r>
              <a:rPr lang="en-US" dirty="0"/>
              <a:t>what's the ddx? Infectious mononucleosis</a:t>
            </a:r>
          </a:p>
          <a:p>
            <a:r>
              <a:rPr lang="en-US" dirty="0" smtClean="0"/>
              <a:t>What </a:t>
            </a:r>
            <a:r>
              <a:rPr lang="en-US" dirty="0"/>
              <a:t>is the responsible organism? EBV</a:t>
            </a:r>
          </a:p>
        </p:txBody>
      </p:sp>
    </p:spTree>
    <p:extLst>
      <p:ext uri="{BB962C8B-B14F-4D97-AF65-F5344CB8AC3E}">
        <p14:creationId xmlns:p14="http://schemas.microsoft.com/office/powerpoint/2010/main" xmlns="" val="10829092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Complications : splenic hge or rupture</a:t>
            </a:r>
          </a:p>
          <a:p>
            <a:r>
              <a:rPr lang="en-US" dirty="0" smtClean="0"/>
              <a:t>Gullian barre syndrome</a:t>
            </a:r>
          </a:p>
          <a:p>
            <a:r>
              <a:rPr lang="en-US" dirty="0" smtClean="0"/>
              <a:t>Air way obstruction</a:t>
            </a:r>
          </a:p>
          <a:p>
            <a:r>
              <a:rPr lang="en-US" dirty="0" smtClean="0"/>
              <a:t>Aplastic anemia</a:t>
            </a:r>
          </a:p>
          <a:p>
            <a:r>
              <a:rPr lang="en-US" dirty="0" smtClean="0"/>
              <a:t>Interstitial pneumonia</a:t>
            </a:r>
          </a:p>
          <a:p>
            <a:r>
              <a:rPr lang="en-US" dirty="0" smtClean="0"/>
              <a:t>myocarditis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25422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Kwashiorkor 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444"/>
          <a:stretch>
            <a:fillRect/>
          </a:stretch>
        </p:blipFill>
        <p:spPr bwMode="auto">
          <a:xfrm>
            <a:off x="2588228" y="1600200"/>
            <a:ext cx="39675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46733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352800" y="2057400"/>
            <a:ext cx="2390666" cy="3927523"/>
          </a:xfrm>
        </p:spPr>
      </p:pic>
    </p:spTree>
    <p:extLst>
      <p:ext uri="{BB962C8B-B14F-4D97-AF65-F5344CB8AC3E}">
        <p14:creationId xmlns:p14="http://schemas.microsoft.com/office/powerpoint/2010/main" xmlns="" val="3642984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6" t="21111" b="3334"/>
          <a:stretch>
            <a:fillRect/>
          </a:stretch>
        </p:blipFill>
        <p:spPr>
          <a:xfrm>
            <a:off x="2554517" y="1524000"/>
            <a:ext cx="3922483" cy="4547943"/>
          </a:xfrm>
        </p:spPr>
      </p:pic>
    </p:spTree>
    <p:extLst>
      <p:ext uri="{BB962C8B-B14F-4D97-AF65-F5344CB8AC3E}">
        <p14:creationId xmlns:p14="http://schemas.microsoft.com/office/powerpoint/2010/main" xmlns="" val="288091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Question 1 1. What three important signs are present on the Picture related to his disease?  </a:t>
            </a:r>
            <a:endParaRPr lang="en-US" dirty="0"/>
          </a:p>
          <a:p>
            <a:r>
              <a:rPr lang="en-US" dirty="0" smtClean="0"/>
              <a:t>- </a:t>
            </a:r>
            <a:r>
              <a:rPr lang="en-US" dirty="0"/>
              <a:t>Edema. 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/>
              <a:t>Skin manifestations.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- Abdominal distention/hair changes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4918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Mention three other constant manifestations of his disease?</a:t>
            </a:r>
            <a:endParaRPr lang="en-US" dirty="0"/>
          </a:p>
          <a:p>
            <a:r>
              <a:rPr lang="en-US" dirty="0"/>
              <a:t> - Growth retardation/ decreased weight 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/>
              <a:t>Decreased muscle to fat ratio.                                                           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- Mental changes</a:t>
            </a:r>
          </a:p>
        </p:txBody>
      </p:sp>
    </p:spTree>
    <p:extLst>
      <p:ext uri="{BB962C8B-B14F-4D97-AF65-F5344CB8AC3E}">
        <p14:creationId xmlns:p14="http://schemas.microsoft.com/office/powerpoint/2010/main" xmlns="" val="16484269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What is the most likely diagnosis?</a:t>
            </a: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Kwashiorkor </a:t>
            </a:r>
          </a:p>
          <a:p>
            <a:pPr>
              <a:buFontTx/>
              <a:buChar char="-"/>
            </a:pPr>
            <a:r>
              <a:rPr lang="en-US" b="1" dirty="0"/>
              <a:t>Mention two important lines to treat his problems</a:t>
            </a:r>
            <a:r>
              <a:rPr lang="en-US" b="1" dirty="0" smtClean="0"/>
              <a:t>?</a:t>
            </a:r>
          </a:p>
          <a:p>
            <a:pPr lvl="2"/>
            <a:r>
              <a:rPr lang="en-US" dirty="0"/>
              <a:t>Supply sufficient proteins and calories                               </a:t>
            </a:r>
          </a:p>
          <a:p>
            <a:r>
              <a:rPr lang="en-US" dirty="0"/>
              <a:t>Supply Vitamins /mineral.</a:t>
            </a:r>
          </a:p>
        </p:txBody>
      </p:sp>
    </p:spTree>
    <p:extLst>
      <p:ext uri="{BB962C8B-B14F-4D97-AF65-F5344CB8AC3E}">
        <p14:creationId xmlns:p14="http://schemas.microsoft.com/office/powerpoint/2010/main" xmlns="" val="7020118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Erythema nodosum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pic of a teenager girl </a:t>
            </a:r>
          </a:p>
          <a:p>
            <a:r>
              <a:rPr lang="en-US" dirty="0" smtClean="0"/>
              <a:t>Diagnosis : erythema nodosum</a:t>
            </a:r>
          </a:p>
          <a:p>
            <a:r>
              <a:rPr lang="en-US" dirty="0" smtClean="0"/>
              <a:t>Causes : drugs </a:t>
            </a:r>
          </a:p>
          <a:p>
            <a:r>
              <a:rPr lang="en-US" dirty="0" smtClean="0"/>
              <a:t>Group A strept. Infection</a:t>
            </a:r>
          </a:p>
          <a:p>
            <a:r>
              <a:rPr lang="en-US" dirty="0" smtClean="0"/>
              <a:t>TB </a:t>
            </a:r>
          </a:p>
          <a:p>
            <a:r>
              <a:rPr lang="en-US" dirty="0" smtClean="0"/>
              <a:t>IBD</a:t>
            </a:r>
          </a:p>
          <a:p>
            <a:r>
              <a:rPr lang="en-US" dirty="0" smtClean="0"/>
              <a:t>Cllagen Dz &gt; SLE</a:t>
            </a:r>
          </a:p>
          <a:p>
            <a:r>
              <a:rPr lang="en-US" dirty="0" smtClean="0"/>
              <a:t>Sarcoidosis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71412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TTT : NSAIDs</a:t>
            </a:r>
          </a:p>
          <a:p>
            <a:r>
              <a:rPr lang="en-US" dirty="0" smtClean="0"/>
              <a:t>Flumonic acid</a:t>
            </a:r>
          </a:p>
          <a:p>
            <a:endParaRPr lang="en-US" dirty="0"/>
          </a:p>
        </p:txBody>
      </p:sp>
      <p:pic>
        <p:nvPicPr>
          <p:cNvPr id="1026" name="Picture 2" descr="C:\Users\AM\Desktop\230px-ENleg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47999"/>
            <a:ext cx="4392612" cy="30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2252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M\Desktop\OM1001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046772"/>
            <a:ext cx="3505200" cy="539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56732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Umblical fistula vetillain fistula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M\Desktop\1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34937"/>
            <a:ext cx="4170362" cy="278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8843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M\Desktop\IMG00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799" y="-192088"/>
            <a:ext cx="4543425" cy="68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41866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M\Desktop\IMG00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90600"/>
            <a:ext cx="73152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39747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is a fistula at umblicus region and urin getting out of it : uracus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16201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Conjuctivits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AM\Desktop\220px-Swollen_eye_with_conjunctivit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0930" y="1677988"/>
            <a:ext cx="2794000" cy="180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M\Desktop\Conjunctivit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4354513" cy="287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M\Desktop\conjunctivitis-gonococc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9798" y="3618985"/>
            <a:ext cx="442595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19858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Juandice in 1</a:t>
            </a:r>
            <a:r>
              <a:rPr lang="en-US" baseline="30000" dirty="0" smtClean="0"/>
              <a:t>st</a:t>
            </a:r>
            <a:r>
              <a:rPr lang="en-US" dirty="0" smtClean="0"/>
              <a:t> o 2</a:t>
            </a:r>
            <a:r>
              <a:rPr lang="en-US" baseline="30000" dirty="0" smtClean="0"/>
              <a:t>nd</a:t>
            </a:r>
            <a:r>
              <a:rPr lang="en-US" dirty="0" smtClean="0"/>
              <a:t> day of life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AM\Desktop\PRinc_photo_of_neonatal_jaundi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4695825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15299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AM\Desktop\280px-Jaundice_phototherap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33600"/>
            <a:ext cx="3556000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78615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Causes if in the 1</a:t>
            </a:r>
            <a:r>
              <a:rPr lang="en-US" baseline="30000" dirty="0" smtClean="0"/>
              <a:t>st</a:t>
            </a:r>
            <a:r>
              <a:rPr lang="en-US" dirty="0" smtClean="0"/>
              <a:t> or 2</a:t>
            </a:r>
            <a:r>
              <a:rPr lang="en-US" baseline="30000" dirty="0" smtClean="0"/>
              <a:t>nd</a:t>
            </a:r>
            <a:r>
              <a:rPr lang="en-US" dirty="0" smtClean="0"/>
              <a:t> day this is mostly pathologic </a:t>
            </a:r>
          </a:p>
          <a:p>
            <a:r>
              <a:rPr lang="en-US" dirty="0" smtClean="0"/>
              <a:t>DD : ABO incompatiabliy </a:t>
            </a:r>
          </a:p>
          <a:p>
            <a:r>
              <a:rPr lang="en-US" dirty="0" smtClean="0"/>
              <a:t>RH incompitability</a:t>
            </a:r>
          </a:p>
          <a:p>
            <a:r>
              <a:rPr lang="en-US" dirty="0" smtClean="0"/>
              <a:t>Neonatal sepsis , delayed cord , IUGR , tein-tein trasfusion</a:t>
            </a:r>
          </a:p>
          <a:p>
            <a:r>
              <a:rPr lang="en-US" dirty="0" smtClean="0"/>
              <a:t>Investigations : total billirubin , dircet , indirect billirubin</a:t>
            </a:r>
          </a:p>
          <a:p>
            <a:r>
              <a:rPr lang="en-US" dirty="0" smtClean="0"/>
              <a:t>CBC</a:t>
            </a:r>
          </a:p>
          <a:p>
            <a:r>
              <a:rPr lang="en-US" dirty="0" smtClean="0"/>
              <a:t>Coombs test</a:t>
            </a:r>
          </a:p>
          <a:p>
            <a:r>
              <a:rPr lang="en-US" dirty="0" smtClean="0"/>
              <a:t>Neanatal screen ( TORCH screen) </a:t>
            </a:r>
          </a:p>
          <a:p>
            <a:r>
              <a:rPr lang="en-US" dirty="0" smtClean="0"/>
              <a:t>TSH , T3, T4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52246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TTT : Rehydration IV fluids</a:t>
            </a:r>
          </a:p>
          <a:p>
            <a:pPr marL="0" indent="0">
              <a:buNone/>
            </a:pPr>
            <a:r>
              <a:rPr lang="en-US" dirty="0" smtClean="0"/>
              <a:t>Phototherapy</a:t>
            </a:r>
          </a:p>
          <a:p>
            <a:pPr marL="0" indent="0">
              <a:buNone/>
            </a:pPr>
            <a:r>
              <a:rPr lang="en-US" dirty="0" smtClean="0"/>
              <a:t>Exchange trasfusion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474232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Iron poisining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M\Desktop\IronSulfateAndSodiumCarbonateOnR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4000"/>
            <a:ext cx="5436882" cy="505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703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Please study : lead poisining , organophosphorus , acetmaphin and isron poisining from kaplan :D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5095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820</Words>
  <Application>Microsoft Office PowerPoint</Application>
  <PresentationFormat>عرض على الشاشة (3:4)‏</PresentationFormat>
  <Paragraphs>163</Paragraphs>
  <Slides>60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60</vt:i4>
      </vt:variant>
    </vt:vector>
  </HeadingPairs>
  <TitlesOfParts>
    <vt:vector size="61" baseType="lpstr">
      <vt:lpstr>Office Theme</vt:lpstr>
      <vt:lpstr>Other Pics </vt:lpstr>
      <vt:lpstr>HSB</vt:lpstr>
      <vt:lpstr>الشريحة 3</vt:lpstr>
      <vt:lpstr>Sever form of HSB in this pic it looks like meningiococemia the difference is that in MC the pt is very sick adn unstable and the senario is differnet :))</vt:lpstr>
      <vt:lpstr>الشريحة 5</vt:lpstr>
      <vt:lpstr>الشريحة 6</vt:lpstr>
      <vt:lpstr>Henoch chenolin purpura</vt:lpstr>
      <vt:lpstr>الشريحة 8</vt:lpstr>
      <vt:lpstr>الشريحة 9</vt:lpstr>
      <vt:lpstr>الشريحة 10</vt:lpstr>
      <vt:lpstr>Imformations from dr. Nabil about HSP</vt:lpstr>
      <vt:lpstr>ITP </vt:lpstr>
      <vt:lpstr>الشريحة 13</vt:lpstr>
      <vt:lpstr>Purpura and Petechiae </vt:lpstr>
      <vt:lpstr>Bruising ~ With ITP the blood doesn't clot and makes you more susceptible to bruising. When the platelets are very low spontaneous bruising (like these) can appear. </vt:lpstr>
      <vt:lpstr>الشريحة 16</vt:lpstr>
      <vt:lpstr>ITP</vt:lpstr>
      <vt:lpstr>الشريحة 18</vt:lpstr>
      <vt:lpstr>الشريحة 19</vt:lpstr>
      <vt:lpstr>TTT</vt:lpstr>
      <vt:lpstr>Ambigous genitalis</vt:lpstr>
      <vt:lpstr>الشريحة 22</vt:lpstr>
      <vt:lpstr>الشريحة 23</vt:lpstr>
      <vt:lpstr>الشريحة 24</vt:lpstr>
      <vt:lpstr>الشريحة 25</vt:lpstr>
      <vt:lpstr>الشريحة 26</vt:lpstr>
      <vt:lpstr>Histocytosis X</vt:lpstr>
      <vt:lpstr>الشريحة 28</vt:lpstr>
      <vt:lpstr>الشريحة 29</vt:lpstr>
      <vt:lpstr>الشريحة 30</vt:lpstr>
      <vt:lpstr>الشريحة 31</vt:lpstr>
      <vt:lpstr>الشريحة 32</vt:lpstr>
      <vt:lpstr> Infectious mononucleosis</vt:lpstr>
      <vt:lpstr>الشريحة 34</vt:lpstr>
      <vt:lpstr>الشريحة 35</vt:lpstr>
      <vt:lpstr>Exudative pharyngitis</vt:lpstr>
      <vt:lpstr>الشريحة 37</vt:lpstr>
      <vt:lpstr>الشريحة 38</vt:lpstr>
      <vt:lpstr>الشريحة 39</vt:lpstr>
      <vt:lpstr>الشريحة 40</vt:lpstr>
      <vt:lpstr>Kwashiorkor </vt:lpstr>
      <vt:lpstr>الشريحة 42</vt:lpstr>
      <vt:lpstr>الشريحة 43</vt:lpstr>
      <vt:lpstr>الشريحة 44</vt:lpstr>
      <vt:lpstr>الشريحة 45</vt:lpstr>
      <vt:lpstr>الشريحة 46</vt:lpstr>
      <vt:lpstr>Erythema nodosum</vt:lpstr>
      <vt:lpstr>الشريحة 48</vt:lpstr>
      <vt:lpstr>الشريحة 49</vt:lpstr>
      <vt:lpstr>Umblical fistula vetillain fistula</vt:lpstr>
      <vt:lpstr>الشريحة 51</vt:lpstr>
      <vt:lpstr>الشريحة 52</vt:lpstr>
      <vt:lpstr>الشريحة 53</vt:lpstr>
      <vt:lpstr>Conjuctivits </vt:lpstr>
      <vt:lpstr>Juandice in 1st o 2nd day of life </vt:lpstr>
      <vt:lpstr>الشريحة 56</vt:lpstr>
      <vt:lpstr>الشريحة 57</vt:lpstr>
      <vt:lpstr>الشريحة 58</vt:lpstr>
      <vt:lpstr>Iron poisining</vt:lpstr>
      <vt:lpstr>الشريحة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Other Pics</dc:title>
  <dc:creator>Admin</dc:creator>
  <cp:lastModifiedBy>Dr. Mohammed</cp:lastModifiedBy>
  <cp:revision>14</cp:revision>
  <dcterms:created xsi:type="dcterms:W3CDTF">2012-06-26T18:07:05Z</dcterms:created>
  <dcterms:modified xsi:type="dcterms:W3CDTF">2013-06-11T16:20:33Z</dcterms:modified>
</cp:coreProperties>
</file>