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72" r:id="rId1"/>
  </p:sldMasterIdLst>
  <p:sldIdLst>
    <p:sldId id="282" r:id="rId2"/>
    <p:sldId id="257" r:id="rId3"/>
    <p:sldId id="290" r:id="rId4"/>
    <p:sldId id="261" r:id="rId5"/>
    <p:sldId id="262" r:id="rId6"/>
    <p:sldId id="274" r:id="rId7"/>
    <p:sldId id="312" r:id="rId8"/>
    <p:sldId id="265" r:id="rId9"/>
    <p:sldId id="291" r:id="rId10"/>
    <p:sldId id="276" r:id="rId11"/>
    <p:sldId id="258" r:id="rId12"/>
    <p:sldId id="292" r:id="rId13"/>
    <p:sldId id="278" r:id="rId14"/>
    <p:sldId id="293" r:id="rId15"/>
    <p:sldId id="283" r:id="rId16"/>
    <p:sldId id="284" r:id="rId17"/>
    <p:sldId id="279" r:id="rId18"/>
    <p:sldId id="294" r:id="rId19"/>
    <p:sldId id="280" r:id="rId20"/>
    <p:sldId id="295" r:id="rId21"/>
    <p:sldId id="263" r:id="rId22"/>
    <p:sldId id="296" r:id="rId23"/>
    <p:sldId id="267" r:id="rId24"/>
    <p:sldId id="308" r:id="rId25"/>
    <p:sldId id="269" r:id="rId26"/>
    <p:sldId id="298" r:id="rId27"/>
    <p:sldId id="266" r:id="rId28"/>
    <p:sldId id="299" r:id="rId29"/>
    <p:sldId id="287" r:id="rId30"/>
    <p:sldId id="260" r:id="rId31"/>
    <p:sldId id="300" r:id="rId32"/>
    <p:sldId id="270" r:id="rId33"/>
    <p:sldId id="301" r:id="rId34"/>
    <p:sldId id="271" r:id="rId35"/>
    <p:sldId id="302" r:id="rId36"/>
    <p:sldId id="275" r:id="rId37"/>
    <p:sldId id="303" r:id="rId38"/>
    <p:sldId id="256" r:id="rId39"/>
    <p:sldId id="304" r:id="rId40"/>
    <p:sldId id="268" r:id="rId41"/>
    <p:sldId id="305" r:id="rId42"/>
    <p:sldId id="273" r:id="rId43"/>
    <p:sldId id="309" r:id="rId44"/>
    <p:sldId id="286" r:id="rId45"/>
    <p:sldId id="311" r:id="rId46"/>
    <p:sldId id="285" r:id="rId47"/>
    <p:sldId id="259" r:id="rId48"/>
    <p:sldId id="306" r:id="rId49"/>
    <p:sldId id="264" r:id="rId50"/>
    <p:sldId id="307" r:id="rId51"/>
    <p:sldId id="277" r:id="rId52"/>
    <p:sldId id="310" r:id="rId53"/>
    <p:sldId id="288" r:id="rId54"/>
    <p:sldId id="289" r:id="rId5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0034" autoAdjust="0"/>
    <p:restoredTop sz="94660"/>
  </p:normalViewPr>
  <p:slideViewPr>
    <p:cSldViewPr snapToGrid="0">
      <p:cViewPr varScale="1">
        <p:scale>
          <a:sx n="72" d="100"/>
          <a:sy n="72" d="100"/>
        </p:scale>
        <p:origin x="456" y="5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0E05D-B825-4336-958E-70BC08E527E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589107C-5ECF-4CA2-A804-C4EE9198B6A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03890B2-2782-4F76-95B8-ED41DFACC9D8}"/>
              </a:ext>
            </a:extLst>
          </p:cNvPr>
          <p:cNvSpPr>
            <a:spLocks noGrp="1"/>
          </p:cNvSpPr>
          <p:nvPr>
            <p:ph type="dt" sz="half" idx="10"/>
          </p:nvPr>
        </p:nvSpPr>
        <p:spPr/>
        <p:txBody>
          <a:bodyPr/>
          <a:lstStyle/>
          <a:p>
            <a:fld id="{A15B3D0F-CE1D-465D-B026-A1A23386C163}" type="datetimeFigureOut">
              <a:rPr lang="ar-SA" smtClean="0"/>
              <a:t>15/11/1443</a:t>
            </a:fld>
            <a:endParaRPr lang="ar-SA"/>
          </a:p>
        </p:txBody>
      </p:sp>
      <p:sp>
        <p:nvSpPr>
          <p:cNvPr id="5" name="Footer Placeholder 4">
            <a:extLst>
              <a:ext uri="{FF2B5EF4-FFF2-40B4-BE49-F238E27FC236}">
                <a16:creationId xmlns:a16="http://schemas.microsoft.com/office/drawing/2014/main" id="{B728870D-2D05-4442-8E1F-F89DC53DEBF0}"/>
              </a:ext>
            </a:extLst>
          </p:cNvPr>
          <p:cNvSpPr>
            <a:spLocks noGrp="1"/>
          </p:cNvSpPr>
          <p:nvPr>
            <p:ph type="ftr" sz="quarter" idx="11"/>
          </p:nvPr>
        </p:nvSpPr>
        <p:spPr/>
        <p:txBody>
          <a:bodyPr/>
          <a:lstStyle/>
          <a:p>
            <a:endParaRPr lang="ar-SA"/>
          </a:p>
        </p:txBody>
      </p:sp>
      <p:sp>
        <p:nvSpPr>
          <p:cNvPr id="6" name="Slide Number Placeholder 5">
            <a:extLst>
              <a:ext uri="{FF2B5EF4-FFF2-40B4-BE49-F238E27FC236}">
                <a16:creationId xmlns:a16="http://schemas.microsoft.com/office/drawing/2014/main" id="{6050AB7F-3688-4715-A628-A23BE938A4CB}"/>
              </a:ext>
            </a:extLst>
          </p:cNvPr>
          <p:cNvSpPr>
            <a:spLocks noGrp="1"/>
          </p:cNvSpPr>
          <p:nvPr>
            <p:ph type="sldNum" sz="quarter" idx="12"/>
          </p:nvPr>
        </p:nvSpPr>
        <p:spPr/>
        <p:txBody>
          <a:bodyPr/>
          <a:lstStyle/>
          <a:p>
            <a:fld id="{A8BC3401-BBE9-4050-9C34-6FF20F91FBB9}" type="slidenum">
              <a:rPr lang="ar-SA" smtClean="0"/>
              <a:t>‹#›</a:t>
            </a:fld>
            <a:endParaRPr lang="ar-SA"/>
          </a:p>
        </p:txBody>
      </p:sp>
    </p:spTree>
    <p:extLst>
      <p:ext uri="{BB962C8B-B14F-4D97-AF65-F5344CB8AC3E}">
        <p14:creationId xmlns:p14="http://schemas.microsoft.com/office/powerpoint/2010/main" val="33550796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E297A-7855-4E66-873A-A1EE3719AE8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112488E-90BA-426B-8255-D07B57FE514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38532AC-7F00-4591-B086-E77DD0C66809}"/>
              </a:ext>
            </a:extLst>
          </p:cNvPr>
          <p:cNvSpPr>
            <a:spLocks noGrp="1"/>
          </p:cNvSpPr>
          <p:nvPr>
            <p:ph type="dt" sz="half" idx="10"/>
          </p:nvPr>
        </p:nvSpPr>
        <p:spPr/>
        <p:txBody>
          <a:bodyPr/>
          <a:lstStyle/>
          <a:p>
            <a:fld id="{A15B3D0F-CE1D-465D-B026-A1A23386C163}" type="datetimeFigureOut">
              <a:rPr lang="ar-SA" smtClean="0"/>
              <a:t>15/11/1443</a:t>
            </a:fld>
            <a:endParaRPr lang="ar-SA"/>
          </a:p>
        </p:txBody>
      </p:sp>
      <p:sp>
        <p:nvSpPr>
          <p:cNvPr id="5" name="Footer Placeholder 4">
            <a:extLst>
              <a:ext uri="{FF2B5EF4-FFF2-40B4-BE49-F238E27FC236}">
                <a16:creationId xmlns:a16="http://schemas.microsoft.com/office/drawing/2014/main" id="{7A4630BE-E2D2-4F68-9C77-EC1D5B5E4E82}"/>
              </a:ext>
            </a:extLst>
          </p:cNvPr>
          <p:cNvSpPr>
            <a:spLocks noGrp="1"/>
          </p:cNvSpPr>
          <p:nvPr>
            <p:ph type="ftr" sz="quarter" idx="11"/>
          </p:nvPr>
        </p:nvSpPr>
        <p:spPr/>
        <p:txBody>
          <a:bodyPr/>
          <a:lstStyle/>
          <a:p>
            <a:endParaRPr lang="ar-SA"/>
          </a:p>
        </p:txBody>
      </p:sp>
      <p:sp>
        <p:nvSpPr>
          <p:cNvPr id="6" name="Slide Number Placeholder 5">
            <a:extLst>
              <a:ext uri="{FF2B5EF4-FFF2-40B4-BE49-F238E27FC236}">
                <a16:creationId xmlns:a16="http://schemas.microsoft.com/office/drawing/2014/main" id="{EEEAF151-6889-4B5B-B0FE-6FDA0FF964F6}"/>
              </a:ext>
            </a:extLst>
          </p:cNvPr>
          <p:cNvSpPr>
            <a:spLocks noGrp="1"/>
          </p:cNvSpPr>
          <p:nvPr>
            <p:ph type="sldNum" sz="quarter" idx="12"/>
          </p:nvPr>
        </p:nvSpPr>
        <p:spPr/>
        <p:txBody>
          <a:bodyPr/>
          <a:lstStyle/>
          <a:p>
            <a:fld id="{A8BC3401-BBE9-4050-9C34-6FF20F91FBB9}" type="slidenum">
              <a:rPr lang="ar-SA" smtClean="0"/>
              <a:t>‹#›</a:t>
            </a:fld>
            <a:endParaRPr lang="ar-SA"/>
          </a:p>
        </p:txBody>
      </p:sp>
    </p:spTree>
    <p:extLst>
      <p:ext uri="{BB962C8B-B14F-4D97-AF65-F5344CB8AC3E}">
        <p14:creationId xmlns:p14="http://schemas.microsoft.com/office/powerpoint/2010/main" val="22505264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73D11-7DCC-4AB1-A120-228C8964191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4B7CFB5-D614-4F14-A6CC-1A9D58FCC00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E93467C-B3FF-464A-B899-8B5F9404D13E}"/>
              </a:ext>
            </a:extLst>
          </p:cNvPr>
          <p:cNvSpPr>
            <a:spLocks noGrp="1"/>
          </p:cNvSpPr>
          <p:nvPr>
            <p:ph type="dt" sz="half" idx="10"/>
          </p:nvPr>
        </p:nvSpPr>
        <p:spPr/>
        <p:txBody>
          <a:bodyPr/>
          <a:lstStyle/>
          <a:p>
            <a:fld id="{A15B3D0F-CE1D-465D-B026-A1A23386C163}" type="datetimeFigureOut">
              <a:rPr lang="ar-SA" smtClean="0"/>
              <a:t>15/11/1443</a:t>
            </a:fld>
            <a:endParaRPr lang="ar-SA"/>
          </a:p>
        </p:txBody>
      </p:sp>
      <p:sp>
        <p:nvSpPr>
          <p:cNvPr id="5" name="Footer Placeholder 4">
            <a:extLst>
              <a:ext uri="{FF2B5EF4-FFF2-40B4-BE49-F238E27FC236}">
                <a16:creationId xmlns:a16="http://schemas.microsoft.com/office/drawing/2014/main" id="{776FCAE2-0413-44C7-8C80-DC00C2E2CA06}"/>
              </a:ext>
            </a:extLst>
          </p:cNvPr>
          <p:cNvSpPr>
            <a:spLocks noGrp="1"/>
          </p:cNvSpPr>
          <p:nvPr>
            <p:ph type="ftr" sz="quarter" idx="11"/>
          </p:nvPr>
        </p:nvSpPr>
        <p:spPr/>
        <p:txBody>
          <a:bodyPr/>
          <a:lstStyle/>
          <a:p>
            <a:endParaRPr lang="ar-SA"/>
          </a:p>
        </p:txBody>
      </p:sp>
      <p:sp>
        <p:nvSpPr>
          <p:cNvPr id="6" name="Slide Number Placeholder 5">
            <a:extLst>
              <a:ext uri="{FF2B5EF4-FFF2-40B4-BE49-F238E27FC236}">
                <a16:creationId xmlns:a16="http://schemas.microsoft.com/office/drawing/2014/main" id="{63D39EDF-6310-4F2E-8D77-9D66A4BEDDE0}"/>
              </a:ext>
            </a:extLst>
          </p:cNvPr>
          <p:cNvSpPr>
            <a:spLocks noGrp="1"/>
          </p:cNvSpPr>
          <p:nvPr>
            <p:ph type="sldNum" sz="quarter" idx="12"/>
          </p:nvPr>
        </p:nvSpPr>
        <p:spPr/>
        <p:txBody>
          <a:bodyPr/>
          <a:lstStyle/>
          <a:p>
            <a:fld id="{A8BC3401-BBE9-4050-9C34-6FF20F91FBB9}" type="slidenum">
              <a:rPr lang="ar-SA" smtClean="0"/>
              <a:t>‹#›</a:t>
            </a:fld>
            <a:endParaRPr lang="ar-SA"/>
          </a:p>
        </p:txBody>
      </p:sp>
    </p:spTree>
    <p:extLst>
      <p:ext uri="{BB962C8B-B14F-4D97-AF65-F5344CB8AC3E}">
        <p14:creationId xmlns:p14="http://schemas.microsoft.com/office/powerpoint/2010/main" val="24557588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F2D440-1668-4F6E-8900-9F5A50A91BC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F98B60E-B1FA-401E-BCAA-36B6B34BAE3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EB0E55C-FA14-4143-9764-059BA7EA289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8B0CD48-68BC-40B6-9833-E3764C94B785}"/>
              </a:ext>
            </a:extLst>
          </p:cNvPr>
          <p:cNvSpPr>
            <a:spLocks noGrp="1"/>
          </p:cNvSpPr>
          <p:nvPr>
            <p:ph type="dt" sz="half" idx="10"/>
          </p:nvPr>
        </p:nvSpPr>
        <p:spPr/>
        <p:txBody>
          <a:bodyPr/>
          <a:lstStyle/>
          <a:p>
            <a:fld id="{A15B3D0F-CE1D-465D-B026-A1A23386C163}" type="datetimeFigureOut">
              <a:rPr lang="ar-SA" smtClean="0"/>
              <a:t>15/11/1443</a:t>
            </a:fld>
            <a:endParaRPr lang="ar-SA"/>
          </a:p>
        </p:txBody>
      </p:sp>
      <p:sp>
        <p:nvSpPr>
          <p:cNvPr id="6" name="Footer Placeholder 5">
            <a:extLst>
              <a:ext uri="{FF2B5EF4-FFF2-40B4-BE49-F238E27FC236}">
                <a16:creationId xmlns:a16="http://schemas.microsoft.com/office/drawing/2014/main" id="{A9BA5B25-9D3F-4E7B-849B-C0B8F26AF163}"/>
              </a:ext>
            </a:extLst>
          </p:cNvPr>
          <p:cNvSpPr>
            <a:spLocks noGrp="1"/>
          </p:cNvSpPr>
          <p:nvPr>
            <p:ph type="ftr" sz="quarter" idx="11"/>
          </p:nvPr>
        </p:nvSpPr>
        <p:spPr/>
        <p:txBody>
          <a:bodyPr/>
          <a:lstStyle/>
          <a:p>
            <a:endParaRPr lang="ar-SA"/>
          </a:p>
        </p:txBody>
      </p:sp>
      <p:sp>
        <p:nvSpPr>
          <p:cNvPr id="7" name="Slide Number Placeholder 6">
            <a:extLst>
              <a:ext uri="{FF2B5EF4-FFF2-40B4-BE49-F238E27FC236}">
                <a16:creationId xmlns:a16="http://schemas.microsoft.com/office/drawing/2014/main" id="{1EC6AAA7-9B9E-44FC-A2C7-2C31E7F69FB2}"/>
              </a:ext>
            </a:extLst>
          </p:cNvPr>
          <p:cNvSpPr>
            <a:spLocks noGrp="1"/>
          </p:cNvSpPr>
          <p:nvPr>
            <p:ph type="sldNum" sz="quarter" idx="12"/>
          </p:nvPr>
        </p:nvSpPr>
        <p:spPr/>
        <p:txBody>
          <a:bodyPr/>
          <a:lstStyle/>
          <a:p>
            <a:fld id="{A8BC3401-BBE9-4050-9C34-6FF20F91FBB9}" type="slidenum">
              <a:rPr lang="ar-SA" smtClean="0"/>
              <a:t>‹#›</a:t>
            </a:fld>
            <a:endParaRPr lang="ar-SA"/>
          </a:p>
        </p:txBody>
      </p:sp>
    </p:spTree>
    <p:extLst>
      <p:ext uri="{BB962C8B-B14F-4D97-AF65-F5344CB8AC3E}">
        <p14:creationId xmlns:p14="http://schemas.microsoft.com/office/powerpoint/2010/main" val="41879455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77990F-9207-4CE8-812C-7782D5F805A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3265A7B-1B5F-4DA1-8208-17E7DFE3425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8DF7722-540B-4314-A32B-158EE5D8FCA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96E6B02-D47B-4C96-A7B1-C8EB6153443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C434358-40C2-4277-8354-E4964AE3A3A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4449A7E-3DE6-4612-B9E8-9CCEA22D0202}"/>
              </a:ext>
            </a:extLst>
          </p:cNvPr>
          <p:cNvSpPr>
            <a:spLocks noGrp="1"/>
          </p:cNvSpPr>
          <p:nvPr>
            <p:ph type="dt" sz="half" idx="10"/>
          </p:nvPr>
        </p:nvSpPr>
        <p:spPr/>
        <p:txBody>
          <a:bodyPr/>
          <a:lstStyle/>
          <a:p>
            <a:fld id="{A15B3D0F-CE1D-465D-B026-A1A23386C163}" type="datetimeFigureOut">
              <a:rPr lang="ar-SA" smtClean="0"/>
              <a:t>15/11/1443</a:t>
            </a:fld>
            <a:endParaRPr lang="ar-SA"/>
          </a:p>
        </p:txBody>
      </p:sp>
      <p:sp>
        <p:nvSpPr>
          <p:cNvPr id="8" name="Footer Placeholder 7">
            <a:extLst>
              <a:ext uri="{FF2B5EF4-FFF2-40B4-BE49-F238E27FC236}">
                <a16:creationId xmlns:a16="http://schemas.microsoft.com/office/drawing/2014/main" id="{85CCFE56-BCF2-4741-891F-D28D99DA3A30}"/>
              </a:ext>
            </a:extLst>
          </p:cNvPr>
          <p:cNvSpPr>
            <a:spLocks noGrp="1"/>
          </p:cNvSpPr>
          <p:nvPr>
            <p:ph type="ftr" sz="quarter" idx="11"/>
          </p:nvPr>
        </p:nvSpPr>
        <p:spPr/>
        <p:txBody>
          <a:bodyPr/>
          <a:lstStyle/>
          <a:p>
            <a:endParaRPr lang="ar-SA"/>
          </a:p>
        </p:txBody>
      </p:sp>
      <p:sp>
        <p:nvSpPr>
          <p:cNvPr id="9" name="Slide Number Placeholder 8">
            <a:extLst>
              <a:ext uri="{FF2B5EF4-FFF2-40B4-BE49-F238E27FC236}">
                <a16:creationId xmlns:a16="http://schemas.microsoft.com/office/drawing/2014/main" id="{19AA46F9-3B9D-469B-A9F5-C0AE10A9653A}"/>
              </a:ext>
            </a:extLst>
          </p:cNvPr>
          <p:cNvSpPr>
            <a:spLocks noGrp="1"/>
          </p:cNvSpPr>
          <p:nvPr>
            <p:ph type="sldNum" sz="quarter" idx="12"/>
          </p:nvPr>
        </p:nvSpPr>
        <p:spPr/>
        <p:txBody>
          <a:bodyPr/>
          <a:lstStyle/>
          <a:p>
            <a:fld id="{A8BC3401-BBE9-4050-9C34-6FF20F91FBB9}" type="slidenum">
              <a:rPr lang="ar-SA" smtClean="0"/>
              <a:t>‹#›</a:t>
            </a:fld>
            <a:endParaRPr lang="ar-SA"/>
          </a:p>
        </p:txBody>
      </p:sp>
    </p:spTree>
    <p:extLst>
      <p:ext uri="{BB962C8B-B14F-4D97-AF65-F5344CB8AC3E}">
        <p14:creationId xmlns:p14="http://schemas.microsoft.com/office/powerpoint/2010/main" val="34436184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0F187-DE7D-4DA8-9B14-922CF7EEA93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34099DC-983D-47FE-A7D8-D2A7026E6F2C}"/>
              </a:ext>
            </a:extLst>
          </p:cNvPr>
          <p:cNvSpPr>
            <a:spLocks noGrp="1"/>
          </p:cNvSpPr>
          <p:nvPr>
            <p:ph type="dt" sz="half" idx="10"/>
          </p:nvPr>
        </p:nvSpPr>
        <p:spPr/>
        <p:txBody>
          <a:bodyPr/>
          <a:lstStyle/>
          <a:p>
            <a:fld id="{A15B3D0F-CE1D-465D-B026-A1A23386C163}" type="datetimeFigureOut">
              <a:rPr lang="ar-SA" smtClean="0"/>
              <a:t>15/11/1443</a:t>
            </a:fld>
            <a:endParaRPr lang="ar-SA"/>
          </a:p>
        </p:txBody>
      </p:sp>
      <p:sp>
        <p:nvSpPr>
          <p:cNvPr id="4" name="Footer Placeholder 3">
            <a:extLst>
              <a:ext uri="{FF2B5EF4-FFF2-40B4-BE49-F238E27FC236}">
                <a16:creationId xmlns:a16="http://schemas.microsoft.com/office/drawing/2014/main" id="{FFA527BD-E709-4C93-B829-0F275FC9DED5}"/>
              </a:ext>
            </a:extLst>
          </p:cNvPr>
          <p:cNvSpPr>
            <a:spLocks noGrp="1"/>
          </p:cNvSpPr>
          <p:nvPr>
            <p:ph type="ftr" sz="quarter" idx="11"/>
          </p:nvPr>
        </p:nvSpPr>
        <p:spPr/>
        <p:txBody>
          <a:bodyPr/>
          <a:lstStyle/>
          <a:p>
            <a:endParaRPr lang="ar-SA"/>
          </a:p>
        </p:txBody>
      </p:sp>
      <p:sp>
        <p:nvSpPr>
          <p:cNvPr id="5" name="Slide Number Placeholder 4">
            <a:extLst>
              <a:ext uri="{FF2B5EF4-FFF2-40B4-BE49-F238E27FC236}">
                <a16:creationId xmlns:a16="http://schemas.microsoft.com/office/drawing/2014/main" id="{E27C19B0-12CD-48A6-997C-2BD257F20CC8}"/>
              </a:ext>
            </a:extLst>
          </p:cNvPr>
          <p:cNvSpPr>
            <a:spLocks noGrp="1"/>
          </p:cNvSpPr>
          <p:nvPr>
            <p:ph type="sldNum" sz="quarter" idx="12"/>
          </p:nvPr>
        </p:nvSpPr>
        <p:spPr/>
        <p:txBody>
          <a:bodyPr/>
          <a:lstStyle/>
          <a:p>
            <a:fld id="{A8BC3401-BBE9-4050-9C34-6FF20F91FBB9}" type="slidenum">
              <a:rPr lang="ar-SA" smtClean="0"/>
              <a:t>‹#›</a:t>
            </a:fld>
            <a:endParaRPr lang="ar-SA"/>
          </a:p>
        </p:txBody>
      </p:sp>
    </p:spTree>
    <p:extLst>
      <p:ext uri="{BB962C8B-B14F-4D97-AF65-F5344CB8AC3E}">
        <p14:creationId xmlns:p14="http://schemas.microsoft.com/office/powerpoint/2010/main" val="23274626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EAA7C08-BA2A-4536-8284-D9EBFAB2840C}"/>
              </a:ext>
            </a:extLst>
          </p:cNvPr>
          <p:cNvSpPr>
            <a:spLocks noGrp="1"/>
          </p:cNvSpPr>
          <p:nvPr>
            <p:ph type="dt" sz="half" idx="10"/>
          </p:nvPr>
        </p:nvSpPr>
        <p:spPr/>
        <p:txBody>
          <a:bodyPr/>
          <a:lstStyle/>
          <a:p>
            <a:fld id="{A15B3D0F-CE1D-465D-B026-A1A23386C163}" type="datetimeFigureOut">
              <a:rPr lang="ar-SA" smtClean="0"/>
              <a:t>15/11/1443</a:t>
            </a:fld>
            <a:endParaRPr lang="ar-SA"/>
          </a:p>
        </p:txBody>
      </p:sp>
      <p:sp>
        <p:nvSpPr>
          <p:cNvPr id="3" name="Footer Placeholder 2">
            <a:extLst>
              <a:ext uri="{FF2B5EF4-FFF2-40B4-BE49-F238E27FC236}">
                <a16:creationId xmlns:a16="http://schemas.microsoft.com/office/drawing/2014/main" id="{ECE9339B-16CF-4E7D-BED3-C2DFC3BA924C}"/>
              </a:ext>
            </a:extLst>
          </p:cNvPr>
          <p:cNvSpPr>
            <a:spLocks noGrp="1"/>
          </p:cNvSpPr>
          <p:nvPr>
            <p:ph type="ftr" sz="quarter" idx="11"/>
          </p:nvPr>
        </p:nvSpPr>
        <p:spPr/>
        <p:txBody>
          <a:bodyPr/>
          <a:lstStyle/>
          <a:p>
            <a:endParaRPr lang="ar-SA"/>
          </a:p>
        </p:txBody>
      </p:sp>
      <p:sp>
        <p:nvSpPr>
          <p:cNvPr id="4" name="Slide Number Placeholder 3">
            <a:extLst>
              <a:ext uri="{FF2B5EF4-FFF2-40B4-BE49-F238E27FC236}">
                <a16:creationId xmlns:a16="http://schemas.microsoft.com/office/drawing/2014/main" id="{374D471C-7258-402F-A6D6-C926354040B4}"/>
              </a:ext>
            </a:extLst>
          </p:cNvPr>
          <p:cNvSpPr>
            <a:spLocks noGrp="1"/>
          </p:cNvSpPr>
          <p:nvPr>
            <p:ph type="sldNum" sz="quarter" idx="12"/>
          </p:nvPr>
        </p:nvSpPr>
        <p:spPr/>
        <p:txBody>
          <a:bodyPr/>
          <a:lstStyle/>
          <a:p>
            <a:fld id="{A8BC3401-BBE9-4050-9C34-6FF20F91FBB9}" type="slidenum">
              <a:rPr lang="ar-SA" smtClean="0"/>
              <a:t>‹#›</a:t>
            </a:fld>
            <a:endParaRPr lang="ar-SA"/>
          </a:p>
        </p:txBody>
      </p:sp>
    </p:spTree>
    <p:extLst>
      <p:ext uri="{BB962C8B-B14F-4D97-AF65-F5344CB8AC3E}">
        <p14:creationId xmlns:p14="http://schemas.microsoft.com/office/powerpoint/2010/main" val="12166047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29BD8A-F54F-4419-B6DA-775619465F9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ED10A4-6F9B-407C-B0EC-89B96C722CC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980CDD9-8EDB-46A3-A772-C5A13DAFF77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A03A275-C7BF-459B-829D-CD07F15E6D7D}"/>
              </a:ext>
            </a:extLst>
          </p:cNvPr>
          <p:cNvSpPr>
            <a:spLocks noGrp="1"/>
          </p:cNvSpPr>
          <p:nvPr>
            <p:ph type="dt" sz="half" idx="10"/>
          </p:nvPr>
        </p:nvSpPr>
        <p:spPr/>
        <p:txBody>
          <a:bodyPr/>
          <a:lstStyle/>
          <a:p>
            <a:fld id="{A15B3D0F-CE1D-465D-B026-A1A23386C163}" type="datetimeFigureOut">
              <a:rPr lang="ar-SA" smtClean="0"/>
              <a:t>15/11/1443</a:t>
            </a:fld>
            <a:endParaRPr lang="ar-SA"/>
          </a:p>
        </p:txBody>
      </p:sp>
      <p:sp>
        <p:nvSpPr>
          <p:cNvPr id="6" name="Footer Placeholder 5">
            <a:extLst>
              <a:ext uri="{FF2B5EF4-FFF2-40B4-BE49-F238E27FC236}">
                <a16:creationId xmlns:a16="http://schemas.microsoft.com/office/drawing/2014/main" id="{CFA066D8-D15A-497D-B099-8ABCAD1D577F}"/>
              </a:ext>
            </a:extLst>
          </p:cNvPr>
          <p:cNvSpPr>
            <a:spLocks noGrp="1"/>
          </p:cNvSpPr>
          <p:nvPr>
            <p:ph type="ftr" sz="quarter" idx="11"/>
          </p:nvPr>
        </p:nvSpPr>
        <p:spPr/>
        <p:txBody>
          <a:bodyPr/>
          <a:lstStyle/>
          <a:p>
            <a:endParaRPr lang="ar-SA"/>
          </a:p>
        </p:txBody>
      </p:sp>
      <p:sp>
        <p:nvSpPr>
          <p:cNvPr id="7" name="Slide Number Placeholder 6">
            <a:extLst>
              <a:ext uri="{FF2B5EF4-FFF2-40B4-BE49-F238E27FC236}">
                <a16:creationId xmlns:a16="http://schemas.microsoft.com/office/drawing/2014/main" id="{911A3546-EBDB-421F-8E46-20651907AB83}"/>
              </a:ext>
            </a:extLst>
          </p:cNvPr>
          <p:cNvSpPr>
            <a:spLocks noGrp="1"/>
          </p:cNvSpPr>
          <p:nvPr>
            <p:ph type="sldNum" sz="quarter" idx="12"/>
          </p:nvPr>
        </p:nvSpPr>
        <p:spPr/>
        <p:txBody>
          <a:bodyPr/>
          <a:lstStyle/>
          <a:p>
            <a:fld id="{A8BC3401-BBE9-4050-9C34-6FF20F91FBB9}" type="slidenum">
              <a:rPr lang="ar-SA" smtClean="0"/>
              <a:t>‹#›</a:t>
            </a:fld>
            <a:endParaRPr lang="ar-SA"/>
          </a:p>
        </p:txBody>
      </p:sp>
    </p:spTree>
    <p:extLst>
      <p:ext uri="{BB962C8B-B14F-4D97-AF65-F5344CB8AC3E}">
        <p14:creationId xmlns:p14="http://schemas.microsoft.com/office/powerpoint/2010/main" val="3000078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0B916-0121-4D3D-95BD-4C345ED8411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D3181A5-10B5-4961-B293-6B18ED763AC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CA08726-4631-4E41-B58B-422A806205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34CBF57-B727-4C8E-A387-73BBDBE6E182}"/>
              </a:ext>
            </a:extLst>
          </p:cNvPr>
          <p:cNvSpPr>
            <a:spLocks noGrp="1"/>
          </p:cNvSpPr>
          <p:nvPr>
            <p:ph type="dt" sz="half" idx="10"/>
          </p:nvPr>
        </p:nvSpPr>
        <p:spPr/>
        <p:txBody>
          <a:bodyPr/>
          <a:lstStyle/>
          <a:p>
            <a:fld id="{A15B3D0F-CE1D-465D-B026-A1A23386C163}" type="datetimeFigureOut">
              <a:rPr lang="ar-SA" smtClean="0"/>
              <a:t>15/11/1443</a:t>
            </a:fld>
            <a:endParaRPr lang="ar-SA"/>
          </a:p>
        </p:txBody>
      </p:sp>
      <p:sp>
        <p:nvSpPr>
          <p:cNvPr id="6" name="Footer Placeholder 5">
            <a:extLst>
              <a:ext uri="{FF2B5EF4-FFF2-40B4-BE49-F238E27FC236}">
                <a16:creationId xmlns:a16="http://schemas.microsoft.com/office/drawing/2014/main" id="{09B2B8B6-15C3-4FC3-A2AA-BFCA0C6ECCAA}"/>
              </a:ext>
            </a:extLst>
          </p:cNvPr>
          <p:cNvSpPr>
            <a:spLocks noGrp="1"/>
          </p:cNvSpPr>
          <p:nvPr>
            <p:ph type="ftr" sz="quarter" idx="11"/>
          </p:nvPr>
        </p:nvSpPr>
        <p:spPr/>
        <p:txBody>
          <a:bodyPr/>
          <a:lstStyle/>
          <a:p>
            <a:endParaRPr lang="ar-SA"/>
          </a:p>
        </p:txBody>
      </p:sp>
      <p:sp>
        <p:nvSpPr>
          <p:cNvPr id="7" name="Slide Number Placeholder 6">
            <a:extLst>
              <a:ext uri="{FF2B5EF4-FFF2-40B4-BE49-F238E27FC236}">
                <a16:creationId xmlns:a16="http://schemas.microsoft.com/office/drawing/2014/main" id="{8D29A371-A6BF-4A2E-94B8-962162EAD7EA}"/>
              </a:ext>
            </a:extLst>
          </p:cNvPr>
          <p:cNvSpPr>
            <a:spLocks noGrp="1"/>
          </p:cNvSpPr>
          <p:nvPr>
            <p:ph type="sldNum" sz="quarter" idx="12"/>
          </p:nvPr>
        </p:nvSpPr>
        <p:spPr/>
        <p:txBody>
          <a:bodyPr/>
          <a:lstStyle/>
          <a:p>
            <a:fld id="{A8BC3401-BBE9-4050-9C34-6FF20F91FBB9}" type="slidenum">
              <a:rPr lang="ar-SA" smtClean="0"/>
              <a:t>‹#›</a:t>
            </a:fld>
            <a:endParaRPr lang="ar-SA"/>
          </a:p>
        </p:txBody>
      </p:sp>
    </p:spTree>
    <p:extLst>
      <p:ext uri="{BB962C8B-B14F-4D97-AF65-F5344CB8AC3E}">
        <p14:creationId xmlns:p14="http://schemas.microsoft.com/office/powerpoint/2010/main" val="3770428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4A5729-BEA8-4251-9A5F-DFFBFDA0761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E915E38-FBA3-4C2F-B88E-485EC31D55E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961F206-1D93-4E50-9F2C-58F1697C1360}"/>
              </a:ext>
            </a:extLst>
          </p:cNvPr>
          <p:cNvSpPr>
            <a:spLocks noGrp="1"/>
          </p:cNvSpPr>
          <p:nvPr>
            <p:ph type="dt" sz="half" idx="10"/>
          </p:nvPr>
        </p:nvSpPr>
        <p:spPr/>
        <p:txBody>
          <a:bodyPr/>
          <a:lstStyle/>
          <a:p>
            <a:fld id="{A15B3D0F-CE1D-465D-B026-A1A23386C163}" type="datetimeFigureOut">
              <a:rPr lang="ar-SA" smtClean="0"/>
              <a:t>15/11/1443</a:t>
            </a:fld>
            <a:endParaRPr lang="ar-SA"/>
          </a:p>
        </p:txBody>
      </p:sp>
      <p:sp>
        <p:nvSpPr>
          <p:cNvPr id="5" name="Footer Placeholder 4">
            <a:extLst>
              <a:ext uri="{FF2B5EF4-FFF2-40B4-BE49-F238E27FC236}">
                <a16:creationId xmlns:a16="http://schemas.microsoft.com/office/drawing/2014/main" id="{3AB9AA4C-54AD-4F08-94C8-C3EEE59255C4}"/>
              </a:ext>
            </a:extLst>
          </p:cNvPr>
          <p:cNvSpPr>
            <a:spLocks noGrp="1"/>
          </p:cNvSpPr>
          <p:nvPr>
            <p:ph type="ftr" sz="quarter" idx="11"/>
          </p:nvPr>
        </p:nvSpPr>
        <p:spPr/>
        <p:txBody>
          <a:bodyPr/>
          <a:lstStyle/>
          <a:p>
            <a:endParaRPr lang="ar-SA"/>
          </a:p>
        </p:txBody>
      </p:sp>
      <p:sp>
        <p:nvSpPr>
          <p:cNvPr id="6" name="Slide Number Placeholder 5">
            <a:extLst>
              <a:ext uri="{FF2B5EF4-FFF2-40B4-BE49-F238E27FC236}">
                <a16:creationId xmlns:a16="http://schemas.microsoft.com/office/drawing/2014/main" id="{71E909CD-D9DC-429B-B344-87765B16C330}"/>
              </a:ext>
            </a:extLst>
          </p:cNvPr>
          <p:cNvSpPr>
            <a:spLocks noGrp="1"/>
          </p:cNvSpPr>
          <p:nvPr>
            <p:ph type="sldNum" sz="quarter" idx="12"/>
          </p:nvPr>
        </p:nvSpPr>
        <p:spPr/>
        <p:txBody>
          <a:bodyPr/>
          <a:lstStyle/>
          <a:p>
            <a:fld id="{A8BC3401-BBE9-4050-9C34-6FF20F91FBB9}" type="slidenum">
              <a:rPr lang="ar-SA" smtClean="0"/>
              <a:t>‹#›</a:t>
            </a:fld>
            <a:endParaRPr lang="ar-SA"/>
          </a:p>
        </p:txBody>
      </p:sp>
    </p:spTree>
    <p:extLst>
      <p:ext uri="{BB962C8B-B14F-4D97-AF65-F5344CB8AC3E}">
        <p14:creationId xmlns:p14="http://schemas.microsoft.com/office/powerpoint/2010/main" val="10919876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FC64785-0D85-4ABE-85F7-6B9C241C6EF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86976B6-5C0E-4081-8B37-9B07BBE531F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5991EE9-1CE1-47AB-B873-9766EA9235D6}"/>
              </a:ext>
            </a:extLst>
          </p:cNvPr>
          <p:cNvSpPr>
            <a:spLocks noGrp="1"/>
          </p:cNvSpPr>
          <p:nvPr>
            <p:ph type="dt" sz="half" idx="10"/>
          </p:nvPr>
        </p:nvSpPr>
        <p:spPr/>
        <p:txBody>
          <a:bodyPr/>
          <a:lstStyle/>
          <a:p>
            <a:fld id="{A15B3D0F-CE1D-465D-B026-A1A23386C163}" type="datetimeFigureOut">
              <a:rPr lang="ar-SA" smtClean="0"/>
              <a:t>15/11/1443</a:t>
            </a:fld>
            <a:endParaRPr lang="ar-SA"/>
          </a:p>
        </p:txBody>
      </p:sp>
      <p:sp>
        <p:nvSpPr>
          <p:cNvPr id="5" name="Footer Placeholder 4">
            <a:extLst>
              <a:ext uri="{FF2B5EF4-FFF2-40B4-BE49-F238E27FC236}">
                <a16:creationId xmlns:a16="http://schemas.microsoft.com/office/drawing/2014/main" id="{689D2796-9B2D-4345-920D-86D9714F93CB}"/>
              </a:ext>
            </a:extLst>
          </p:cNvPr>
          <p:cNvSpPr>
            <a:spLocks noGrp="1"/>
          </p:cNvSpPr>
          <p:nvPr>
            <p:ph type="ftr" sz="quarter" idx="11"/>
          </p:nvPr>
        </p:nvSpPr>
        <p:spPr/>
        <p:txBody>
          <a:bodyPr/>
          <a:lstStyle/>
          <a:p>
            <a:endParaRPr lang="ar-SA"/>
          </a:p>
        </p:txBody>
      </p:sp>
      <p:sp>
        <p:nvSpPr>
          <p:cNvPr id="6" name="Slide Number Placeholder 5">
            <a:extLst>
              <a:ext uri="{FF2B5EF4-FFF2-40B4-BE49-F238E27FC236}">
                <a16:creationId xmlns:a16="http://schemas.microsoft.com/office/drawing/2014/main" id="{DB42B756-2A69-4483-9DCA-B2D59ED8B8C0}"/>
              </a:ext>
            </a:extLst>
          </p:cNvPr>
          <p:cNvSpPr>
            <a:spLocks noGrp="1"/>
          </p:cNvSpPr>
          <p:nvPr>
            <p:ph type="sldNum" sz="quarter" idx="12"/>
          </p:nvPr>
        </p:nvSpPr>
        <p:spPr/>
        <p:txBody>
          <a:bodyPr/>
          <a:lstStyle/>
          <a:p>
            <a:fld id="{A8BC3401-BBE9-4050-9C34-6FF20F91FBB9}" type="slidenum">
              <a:rPr lang="ar-SA" smtClean="0"/>
              <a:t>‹#›</a:t>
            </a:fld>
            <a:endParaRPr lang="ar-SA"/>
          </a:p>
        </p:txBody>
      </p:sp>
    </p:spTree>
    <p:extLst>
      <p:ext uri="{BB962C8B-B14F-4D97-AF65-F5344CB8AC3E}">
        <p14:creationId xmlns:p14="http://schemas.microsoft.com/office/powerpoint/2010/main" val="32769228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2BC642-3945-4368-9D93-73371A709BE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6FA997-0E85-4EAC-999D-3A47FB1F266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AB6780-7EC2-4245-BCE1-6DF4C964020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5B3D0F-CE1D-465D-B026-A1A23386C163}" type="datetimeFigureOut">
              <a:rPr lang="ar-SA" smtClean="0"/>
              <a:t>15/11/1443</a:t>
            </a:fld>
            <a:endParaRPr lang="ar-SA"/>
          </a:p>
        </p:txBody>
      </p:sp>
      <p:sp>
        <p:nvSpPr>
          <p:cNvPr id="5" name="Footer Placeholder 4">
            <a:extLst>
              <a:ext uri="{FF2B5EF4-FFF2-40B4-BE49-F238E27FC236}">
                <a16:creationId xmlns:a16="http://schemas.microsoft.com/office/drawing/2014/main" id="{C20F785C-8FAB-46E8-AD6F-BD3986BDB21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ar-SA"/>
          </a:p>
        </p:txBody>
      </p:sp>
      <p:sp>
        <p:nvSpPr>
          <p:cNvPr id="6" name="Slide Number Placeholder 5">
            <a:extLst>
              <a:ext uri="{FF2B5EF4-FFF2-40B4-BE49-F238E27FC236}">
                <a16:creationId xmlns:a16="http://schemas.microsoft.com/office/drawing/2014/main" id="{036D8744-B43A-4533-8476-DC7C8B1AE78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BC3401-BBE9-4050-9C34-6FF20F91FBB9}" type="slidenum">
              <a:rPr lang="ar-SA" smtClean="0"/>
              <a:t>‹#›</a:t>
            </a:fld>
            <a:endParaRPr lang="ar-SA"/>
          </a:p>
        </p:txBody>
      </p:sp>
    </p:spTree>
    <p:extLst>
      <p:ext uri="{BB962C8B-B14F-4D97-AF65-F5344CB8AC3E}">
        <p14:creationId xmlns:p14="http://schemas.microsoft.com/office/powerpoint/2010/main" val="67739085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24.wmf"/><Relationship Id="rId3" Type="http://schemas.openxmlformats.org/officeDocument/2006/relationships/image" Target="../media/image19.wmf"/><Relationship Id="rId7" Type="http://schemas.openxmlformats.org/officeDocument/2006/relationships/image" Target="../media/image23.wmf"/><Relationship Id="rId2" Type="http://schemas.openxmlformats.org/officeDocument/2006/relationships/image" Target="../media/image18.wmf"/><Relationship Id="rId1" Type="http://schemas.openxmlformats.org/officeDocument/2006/relationships/slideLayout" Target="../slideLayouts/slideLayout2.xml"/><Relationship Id="rId6" Type="http://schemas.openxmlformats.org/officeDocument/2006/relationships/image" Target="../media/image22.wmf"/><Relationship Id="rId5" Type="http://schemas.openxmlformats.org/officeDocument/2006/relationships/image" Target="../media/image21.wmf"/><Relationship Id="rId4" Type="http://schemas.openxmlformats.org/officeDocument/2006/relationships/image" Target="../media/image20.wmf"/><Relationship Id="rId9" Type="http://schemas.openxmlformats.org/officeDocument/2006/relationships/image" Target="../media/image25.wmf"/></Relationships>
</file>

<file path=ppt/slides/_rels/slide2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 Id="rId4" Type="http://schemas.openxmlformats.org/officeDocument/2006/relationships/image" Target="../media/image38.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8" Type="http://schemas.openxmlformats.org/officeDocument/2006/relationships/hyperlink" Target="https://en.wikipedia.org/wiki/Osteomalacia" TargetMode="External"/><Relationship Id="rId13" Type="http://schemas.openxmlformats.org/officeDocument/2006/relationships/hyperlink" Target="https://en.wikipedia.org/wiki/Acute_renal_failure" TargetMode="External"/><Relationship Id="rId3" Type="http://schemas.openxmlformats.org/officeDocument/2006/relationships/hyperlink" Target="https://en.wikipedia.org/wiki/Chvostek%27s_sign" TargetMode="External"/><Relationship Id="rId7" Type="http://schemas.openxmlformats.org/officeDocument/2006/relationships/hyperlink" Target="https://en.wikipedia.org/wiki/Hypocalcaemia#cite_note-Khan2012-15" TargetMode="External"/><Relationship Id="rId12" Type="http://schemas.openxmlformats.org/officeDocument/2006/relationships/hyperlink" Target="https://en.wikipedia.org/wiki/Hypocalcaemia#cite_note-16" TargetMode="External"/><Relationship Id="rId2" Type="http://schemas.openxmlformats.org/officeDocument/2006/relationships/hyperlink" Target="https://en.wikipedia.org/wiki/Trousseau_sign_of_latent_tetany" TargetMode="External"/><Relationship Id="rId1" Type="http://schemas.openxmlformats.org/officeDocument/2006/relationships/slideLayout" Target="../slideLayouts/slideLayout2.xml"/><Relationship Id="rId6" Type="http://schemas.openxmlformats.org/officeDocument/2006/relationships/hyperlink" Target="https://en.wikipedia.org/wiki/Hypocalcaemia#cite_note-Helms2006-14" TargetMode="External"/><Relationship Id="rId11" Type="http://schemas.openxmlformats.org/officeDocument/2006/relationships/hyperlink" Target="https://en.wikipedia.org/wiki/Tumour_lysis_syndrome" TargetMode="External"/><Relationship Id="rId5" Type="http://schemas.openxmlformats.org/officeDocument/2006/relationships/hyperlink" Target="https://en.wikipedia.org/wiki/Hypocalcaemia#cite_note-Metheny2012-13" TargetMode="External"/><Relationship Id="rId10" Type="http://schemas.openxmlformats.org/officeDocument/2006/relationships/hyperlink" Target="https://en.wikipedia.org/wiki/Hypoparathyroidism" TargetMode="External"/><Relationship Id="rId4" Type="http://schemas.openxmlformats.org/officeDocument/2006/relationships/hyperlink" Target="https://en.wikipedia.org/wiki/Hyperphosphatemia" TargetMode="External"/><Relationship Id="rId9" Type="http://schemas.openxmlformats.org/officeDocument/2006/relationships/hyperlink" Target="https://en.wikipedia.org/wiki/Chronic_renal_failure"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jp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image" Target="../media/image45.jpeg"/><Relationship Id="rId1" Type="http://schemas.openxmlformats.org/officeDocument/2006/relationships/slideLayout" Target="../slideLayouts/slideLayout2.xml"/><Relationship Id="rId4" Type="http://schemas.openxmlformats.org/officeDocument/2006/relationships/image" Target="../media/image47.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53.jpg"/><Relationship Id="rId7" Type="http://schemas.openxmlformats.org/officeDocument/2006/relationships/image" Target="../media/image57.jpg"/><Relationship Id="rId2" Type="http://schemas.openxmlformats.org/officeDocument/2006/relationships/image" Target="../media/image52.jpg"/><Relationship Id="rId1" Type="http://schemas.openxmlformats.org/officeDocument/2006/relationships/slideLayout" Target="../slideLayouts/slideLayout2.xml"/><Relationship Id="rId6" Type="http://schemas.openxmlformats.org/officeDocument/2006/relationships/image" Target="../media/image56.jpg"/><Relationship Id="rId5" Type="http://schemas.openxmlformats.org/officeDocument/2006/relationships/image" Target="../media/image55.jpg"/><Relationship Id="rId4" Type="http://schemas.openxmlformats.org/officeDocument/2006/relationships/image" Target="../media/image54.jp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1423888" y="917818"/>
            <a:ext cx="9344225" cy="4247317"/>
          </a:xfrm>
          <a:prstGeom prst="rect">
            <a:avLst/>
          </a:prstGeom>
          <a:noFill/>
        </p:spPr>
        <p:txBody>
          <a:bodyPr wrap="none" lIns="91440" tIns="45720" rIns="91440" bIns="45720">
            <a:spAutoFit/>
          </a:bodyPr>
          <a:lstStyle/>
          <a:p>
            <a:pPr algn="ctr"/>
            <a:r>
              <a:rPr lang="en-US" sz="5400" u="sng" dirty="0">
                <a:solidFill>
                  <a:srgbClr val="FF0000"/>
                </a:solidFill>
                <a:effectLst>
                  <a:outerShdw blurRad="38100" dist="38100" dir="2700000" algn="tl">
                    <a:srgbClr val="000000">
                      <a:alpha val="43137"/>
                    </a:srgbClr>
                  </a:outerShdw>
                </a:effectLst>
              </a:rPr>
              <a:t>OSCE Static for internal medicine</a:t>
            </a:r>
            <a:br>
              <a:rPr lang="en-US" sz="5400" u="sng" dirty="0">
                <a:solidFill>
                  <a:srgbClr val="FF0000"/>
                </a:solidFill>
                <a:effectLst>
                  <a:outerShdw blurRad="38100" dist="38100" dir="2700000" algn="tl">
                    <a:srgbClr val="000000">
                      <a:alpha val="43137"/>
                    </a:srgbClr>
                  </a:outerShdw>
                </a:effectLst>
              </a:rPr>
            </a:br>
            <a:br>
              <a:rPr lang="en-US" sz="5400" u="sng" dirty="0">
                <a:solidFill>
                  <a:srgbClr val="FF0000"/>
                </a:solidFill>
                <a:effectLst>
                  <a:outerShdw blurRad="38100" dist="38100" dir="2700000" algn="tl">
                    <a:srgbClr val="000000">
                      <a:alpha val="43137"/>
                    </a:srgbClr>
                  </a:outerShdw>
                </a:effectLst>
              </a:rPr>
            </a:br>
            <a:br>
              <a:rPr lang="en-US" sz="5400" u="sng" dirty="0">
                <a:solidFill>
                  <a:srgbClr val="FF0000"/>
                </a:solidFill>
                <a:effectLst>
                  <a:outerShdw blurRad="38100" dist="38100" dir="2700000" algn="tl">
                    <a:srgbClr val="000000">
                      <a:alpha val="43137"/>
                    </a:srgbClr>
                  </a:outerShdw>
                </a:effectLst>
              </a:rPr>
            </a:br>
            <a:r>
              <a:rPr lang="en-US" sz="5400" u="sng" dirty="0" err="1">
                <a:solidFill>
                  <a:schemeClr val="accent2">
                    <a:lumMod val="75000"/>
                  </a:schemeClr>
                </a:solidFill>
                <a:effectLst>
                  <a:outerShdw blurRad="38100" dist="38100" dir="2700000" algn="tl">
                    <a:srgbClr val="000000">
                      <a:alpha val="43137"/>
                    </a:srgbClr>
                  </a:outerShdw>
                </a:effectLst>
              </a:rPr>
              <a:t>Dr.Rania</a:t>
            </a:r>
            <a:r>
              <a:rPr lang="en-US" sz="5400" u="sng" dirty="0">
                <a:solidFill>
                  <a:schemeClr val="accent2">
                    <a:lumMod val="75000"/>
                  </a:schemeClr>
                </a:solidFill>
                <a:effectLst>
                  <a:outerShdw blurRad="38100" dist="38100" dir="2700000" algn="tl">
                    <a:srgbClr val="000000">
                      <a:alpha val="43137"/>
                    </a:srgbClr>
                  </a:outerShdw>
                </a:effectLst>
              </a:rPr>
              <a:t> Bashir </a:t>
            </a:r>
            <a:r>
              <a:rPr lang="en-US" sz="5400" u="sng" dirty="0" err="1">
                <a:solidFill>
                  <a:schemeClr val="accent2">
                    <a:lumMod val="75000"/>
                  </a:schemeClr>
                </a:solidFill>
                <a:effectLst>
                  <a:outerShdw blurRad="38100" dist="38100" dir="2700000" algn="tl">
                    <a:srgbClr val="000000">
                      <a:alpha val="43137"/>
                    </a:srgbClr>
                  </a:outerShdw>
                </a:effectLst>
              </a:rPr>
              <a:t>Ghannam</a:t>
            </a:r>
            <a:br>
              <a:rPr lang="en-US" sz="5400" u="sng" dirty="0">
                <a:solidFill>
                  <a:srgbClr val="FF0000"/>
                </a:solidFill>
                <a:effectLst>
                  <a:outerShdw blurRad="38100" dist="38100" dir="2700000" algn="tl">
                    <a:srgbClr val="000000">
                      <a:alpha val="43137"/>
                    </a:srgbClr>
                  </a:outerShdw>
                </a:effectLst>
              </a:rPr>
            </a:br>
            <a:r>
              <a:rPr lang="en-US" sz="5400" u="sng" dirty="0">
                <a:solidFill>
                  <a:schemeClr val="accent2">
                    <a:lumMod val="75000"/>
                  </a:schemeClr>
                </a:solidFill>
                <a:effectLst>
                  <a:outerShdw blurRad="38100" dist="38100" dir="2700000" algn="tl">
                    <a:srgbClr val="000000">
                      <a:alpha val="43137"/>
                    </a:srgbClr>
                  </a:outerShdw>
                </a:effectLst>
              </a:rPr>
              <a:t>clinical teaching assistant</a:t>
            </a:r>
            <a:endParaRPr lang="ar-SA" sz="5400" b="1" u="sng" cap="none" spc="0" dirty="0">
              <a:ln w="12700">
                <a:solidFill>
                  <a:schemeClr val="accent3">
                    <a:lumMod val="50000"/>
                  </a:schemeClr>
                </a:solidFill>
                <a:prstDash val="solid"/>
              </a:ln>
              <a:solidFill>
                <a:schemeClr val="accent2">
                  <a:lumMod val="75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2295819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304800" y="380881"/>
            <a:ext cx="6559826" cy="1600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algn="l" rtl="0" eaLnBrk="0" fontAlgn="base" hangingPunct="0">
              <a:spcBef>
                <a:spcPct val="0"/>
              </a:spcBef>
              <a:spcAft>
                <a:spcPct val="0"/>
              </a:spcAft>
              <a:defRPr>
                <a:solidFill>
                  <a:schemeClr val="tx1"/>
                </a:solidFill>
                <a:latin typeface="Arial" panose="020B0604020202020204" pitchFamily="34" charset="0"/>
              </a:defRPr>
            </a:lvl1pPr>
            <a:lvl2pPr algn="l" rtl="0" eaLnBrk="0" fontAlgn="base" hangingPunct="0">
              <a:spcBef>
                <a:spcPct val="0"/>
              </a:spcBef>
              <a:spcAft>
                <a:spcPct val="0"/>
              </a:spcAft>
              <a:defRPr>
                <a:solidFill>
                  <a:schemeClr val="tx1"/>
                </a:solidFill>
                <a:latin typeface="Arial" panose="020B0604020202020204" pitchFamily="34" charset="0"/>
              </a:defRPr>
            </a:lvl2pPr>
            <a:lvl3pPr algn="l" rtl="0" eaLnBrk="0" fontAlgn="base" hangingPunct="0">
              <a:spcBef>
                <a:spcPct val="0"/>
              </a:spcBef>
              <a:spcAft>
                <a:spcPct val="0"/>
              </a:spcAft>
              <a:defRPr>
                <a:solidFill>
                  <a:schemeClr val="tx1"/>
                </a:solidFill>
                <a:latin typeface="Arial" panose="020B0604020202020204" pitchFamily="34" charset="0"/>
              </a:defRPr>
            </a:lvl3pPr>
            <a:lvl4pPr algn="l" rtl="0" eaLnBrk="0" fontAlgn="base" hangingPunct="0">
              <a:spcBef>
                <a:spcPct val="0"/>
              </a:spcBef>
              <a:spcAft>
                <a:spcPct val="0"/>
              </a:spcAft>
              <a:defRPr>
                <a:solidFill>
                  <a:schemeClr val="tx1"/>
                </a:solidFill>
                <a:latin typeface="Arial" panose="020B0604020202020204" pitchFamily="34" charset="0"/>
              </a:defRPr>
            </a:lvl4pPr>
            <a:lvl5pPr algn="l" rtl="0" eaLnBrk="0" fontAlgn="base" hangingPunct="0">
              <a:spcBef>
                <a:spcPct val="0"/>
              </a:spcBef>
              <a:spcAft>
                <a:spcPct val="0"/>
              </a:spcAft>
              <a:defRPr>
                <a:solidFill>
                  <a:schemeClr val="tx1"/>
                </a:solidFill>
                <a:latin typeface="Arial" panose="020B0604020202020204" pitchFamily="34" charset="0"/>
              </a:defRPr>
            </a:lvl5pPr>
            <a:lvl6pPr algn="l" rtl="0" eaLnBrk="0" fontAlgn="base" hangingPunct="0">
              <a:spcBef>
                <a:spcPct val="0"/>
              </a:spcBef>
              <a:spcAft>
                <a:spcPct val="0"/>
              </a:spcAft>
              <a:defRPr>
                <a:solidFill>
                  <a:schemeClr val="tx1"/>
                </a:solidFill>
                <a:latin typeface="Arial" panose="020B0604020202020204" pitchFamily="34" charset="0"/>
              </a:defRPr>
            </a:lvl6pPr>
            <a:lvl7pPr algn="l" rtl="0" eaLnBrk="0" fontAlgn="base" hangingPunct="0">
              <a:spcBef>
                <a:spcPct val="0"/>
              </a:spcBef>
              <a:spcAft>
                <a:spcPct val="0"/>
              </a:spcAft>
              <a:defRPr>
                <a:solidFill>
                  <a:schemeClr val="tx1"/>
                </a:solidFill>
                <a:latin typeface="Arial" panose="020B0604020202020204" pitchFamily="34" charset="0"/>
              </a:defRPr>
            </a:lvl7pPr>
            <a:lvl8pPr algn="l" rtl="0" eaLnBrk="0" fontAlgn="base" hangingPunct="0">
              <a:spcBef>
                <a:spcPct val="0"/>
              </a:spcBef>
              <a:spcAft>
                <a:spcPct val="0"/>
              </a:spcAft>
              <a:defRPr>
                <a:solidFill>
                  <a:schemeClr val="tx1"/>
                </a:solidFill>
                <a:latin typeface="Arial" panose="020B0604020202020204" pitchFamily="34" charset="0"/>
              </a:defRPr>
            </a:lvl8pPr>
            <a:lvl9pPr algn="l" rtl="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1 </a:t>
            </a:r>
            <a:endParaRPr kumimoji="0" lang="en-US" sz="11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 </a:t>
            </a:r>
            <a:endParaRPr kumimoji="0" lang="en-US" sz="11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A 45 – year – old male presented to Emergency Department with chest tightness for four hours duration associated with profuse sweating. The following ECG was taken immediately. </a:t>
            </a:r>
            <a:endParaRPr kumimoji="0" lang="en-US" sz="11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panose="020B0604020202020204" pitchFamily="34" charset="0"/>
            </a:endParaRPr>
          </a:p>
        </p:txBody>
      </p:sp>
      <p:pic>
        <p:nvPicPr>
          <p:cNvPr id="3073" name="Picture 7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3100" y="2595771"/>
            <a:ext cx="9817099" cy="25146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3"/>
          <p:cNvSpPr>
            <a:spLocks noChangeArrowheads="1"/>
          </p:cNvSpPr>
          <p:nvPr/>
        </p:nvSpPr>
        <p:spPr bwMode="auto">
          <a:xfrm>
            <a:off x="635000" y="5110371"/>
            <a:ext cx="6559826" cy="21236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algn="l" rtl="0" eaLnBrk="0" fontAlgn="base" hangingPunct="0">
              <a:spcBef>
                <a:spcPct val="0"/>
              </a:spcBef>
              <a:spcAft>
                <a:spcPct val="0"/>
              </a:spcAft>
              <a:defRPr>
                <a:solidFill>
                  <a:schemeClr val="tx1"/>
                </a:solidFill>
                <a:latin typeface="Arial" panose="020B0604020202020204" pitchFamily="34" charset="0"/>
              </a:defRPr>
            </a:lvl1pPr>
            <a:lvl2pPr algn="l" rtl="0" eaLnBrk="0" fontAlgn="base" hangingPunct="0">
              <a:spcBef>
                <a:spcPct val="0"/>
              </a:spcBef>
              <a:spcAft>
                <a:spcPct val="0"/>
              </a:spcAft>
              <a:defRPr>
                <a:solidFill>
                  <a:schemeClr val="tx1"/>
                </a:solidFill>
                <a:latin typeface="Arial" panose="020B0604020202020204" pitchFamily="34" charset="0"/>
              </a:defRPr>
            </a:lvl2pPr>
            <a:lvl3pPr algn="l" rtl="0" eaLnBrk="0" fontAlgn="base" hangingPunct="0">
              <a:spcBef>
                <a:spcPct val="0"/>
              </a:spcBef>
              <a:spcAft>
                <a:spcPct val="0"/>
              </a:spcAft>
              <a:defRPr>
                <a:solidFill>
                  <a:schemeClr val="tx1"/>
                </a:solidFill>
                <a:latin typeface="Arial" panose="020B0604020202020204" pitchFamily="34" charset="0"/>
              </a:defRPr>
            </a:lvl3pPr>
            <a:lvl4pPr algn="l" rtl="0" eaLnBrk="0" fontAlgn="base" hangingPunct="0">
              <a:spcBef>
                <a:spcPct val="0"/>
              </a:spcBef>
              <a:spcAft>
                <a:spcPct val="0"/>
              </a:spcAft>
              <a:defRPr>
                <a:solidFill>
                  <a:schemeClr val="tx1"/>
                </a:solidFill>
                <a:latin typeface="Arial" panose="020B0604020202020204" pitchFamily="34" charset="0"/>
              </a:defRPr>
            </a:lvl4pPr>
            <a:lvl5pPr algn="l" rtl="0" eaLnBrk="0" fontAlgn="base" hangingPunct="0">
              <a:spcBef>
                <a:spcPct val="0"/>
              </a:spcBef>
              <a:spcAft>
                <a:spcPct val="0"/>
              </a:spcAft>
              <a:defRPr>
                <a:solidFill>
                  <a:schemeClr val="tx1"/>
                </a:solidFill>
                <a:latin typeface="Arial" panose="020B0604020202020204" pitchFamily="34" charset="0"/>
              </a:defRPr>
            </a:lvl5pPr>
            <a:lvl6pPr algn="l" rtl="0" eaLnBrk="0" fontAlgn="base" hangingPunct="0">
              <a:spcBef>
                <a:spcPct val="0"/>
              </a:spcBef>
              <a:spcAft>
                <a:spcPct val="0"/>
              </a:spcAft>
              <a:defRPr>
                <a:solidFill>
                  <a:schemeClr val="tx1"/>
                </a:solidFill>
                <a:latin typeface="Arial" panose="020B0604020202020204" pitchFamily="34" charset="0"/>
              </a:defRPr>
            </a:lvl6pPr>
            <a:lvl7pPr algn="l" rtl="0" eaLnBrk="0" fontAlgn="base" hangingPunct="0">
              <a:spcBef>
                <a:spcPct val="0"/>
              </a:spcBef>
              <a:spcAft>
                <a:spcPct val="0"/>
              </a:spcAft>
              <a:defRPr>
                <a:solidFill>
                  <a:schemeClr val="tx1"/>
                </a:solidFill>
                <a:latin typeface="Arial" panose="020B0604020202020204" pitchFamily="34" charset="0"/>
              </a:defRPr>
            </a:lvl7pPr>
            <a:lvl8pPr algn="l" rtl="0" eaLnBrk="0" fontAlgn="base" hangingPunct="0">
              <a:spcBef>
                <a:spcPct val="0"/>
              </a:spcBef>
              <a:spcAft>
                <a:spcPct val="0"/>
              </a:spcAft>
              <a:defRPr>
                <a:solidFill>
                  <a:schemeClr val="tx1"/>
                </a:solidFill>
                <a:latin typeface="Arial" panose="020B0604020202020204" pitchFamily="34" charset="0"/>
              </a:defRPr>
            </a:lvl8pPr>
            <a:lvl9pPr algn="l" rtl="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 </a:t>
            </a:r>
            <a:endParaRPr kumimoji="0" lang="en-US" sz="11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a:ln>
                  <a:noFill/>
                </a:ln>
                <a:solidFill>
                  <a:srgbClr val="000000"/>
                </a:solidFill>
                <a:effectLst/>
                <a:latin typeface="Arial" panose="020B0604020202020204" pitchFamily="34" charset="0"/>
                <a:ea typeface="Calibri" panose="020F0502020204030204" pitchFamily="34" charset="0"/>
                <a:cs typeface="Calibri" panose="020F0502020204030204" pitchFamily="34" charset="0"/>
              </a:rPr>
              <a:t>Q.1- What is the abnormal findings in this ECG ? </a:t>
            </a:r>
            <a:endParaRPr kumimoji="0" lang="en-US" sz="11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400" b="1" i="0" u="none" strike="noStrike" cap="none" normalizeH="0" baseline="0" dirty="0">
                <a:ln>
                  <a:noFill/>
                </a:ln>
                <a:solidFill>
                  <a:srgbClr val="000000"/>
                </a:solidFill>
                <a:effectLst/>
                <a:latin typeface="Arial" panose="020B0604020202020204" pitchFamily="34" charset="0"/>
                <a:ea typeface="Calibri" panose="020F0502020204030204" pitchFamily="34" charset="0"/>
                <a:cs typeface="Calibri" panose="020F0502020204030204" pitchFamily="34" charset="0"/>
              </a:rPr>
              <a:t>2-What is the diagnosis ? </a:t>
            </a:r>
            <a:endParaRPr kumimoji="0" lang="en-US" sz="1100" b="0" i="0" u="none" strike="noStrike" cap="none" normalizeH="0" baseline="0" dirty="0">
              <a:ln>
                <a:noFill/>
              </a:ln>
              <a:solidFill>
                <a:schemeClr val="tx1"/>
              </a:solidFill>
              <a:effectLst/>
              <a:latin typeface="Arial" panose="020B0604020202020204" pitchFamily="34" charset="0"/>
            </a:endParaRPr>
          </a:p>
          <a:p>
            <a:pPr marL="457200" marR="0" lvl="1" indent="0" algn="l" defTabSz="914400" rtl="0" eaLnBrk="0" fontAlgn="base" latinLnBrk="0" hangingPunct="0">
              <a:lnSpc>
                <a:spcPct val="100000"/>
              </a:lnSpc>
              <a:spcBef>
                <a:spcPct val="0"/>
              </a:spcBef>
              <a:spcAft>
                <a:spcPct val="0"/>
              </a:spcAft>
              <a:buClr>
                <a:srgbClr val="000000"/>
              </a:buClr>
              <a:buSzPct val="100000"/>
              <a:buFontTx/>
              <a:buAutoNum type="alphaUcPeriod"/>
              <a:tabLst/>
            </a:pPr>
            <a:r>
              <a:rPr kumimoji="0" lang="en-US" sz="1400" b="1" i="0" u="none" strike="noStrike" cap="none" normalizeH="0" baseline="0" dirty="0">
                <a:ln>
                  <a:noFill/>
                </a:ln>
                <a:solidFill>
                  <a:srgbClr val="000000"/>
                </a:solidFill>
                <a:effectLst/>
                <a:latin typeface="Arial" panose="020B0604020202020204" pitchFamily="34" charset="0"/>
                <a:ea typeface="Calibri" panose="020F0502020204030204" pitchFamily="34" charset="0"/>
                <a:cs typeface="Calibri" panose="020F0502020204030204" pitchFamily="34" charset="0"/>
              </a:rPr>
              <a:t>What is coronary vessel responsible for this ECG finding ? </a:t>
            </a:r>
            <a:endParaRPr kumimoji="0" lang="en-US" sz="1100" b="0" i="0" u="none" strike="noStrike" cap="none" normalizeH="0" baseline="0" dirty="0">
              <a:ln>
                <a:noFill/>
              </a:ln>
              <a:solidFill>
                <a:schemeClr val="tx1"/>
              </a:solidFill>
              <a:effectLst/>
              <a:latin typeface="Arial" panose="020B0604020202020204" pitchFamily="34" charset="0"/>
            </a:endParaRPr>
          </a:p>
          <a:p>
            <a:pPr marL="457200" marR="0" lvl="1" indent="0" algn="l" defTabSz="914400" rtl="0" eaLnBrk="0" fontAlgn="base" latinLnBrk="0" hangingPunct="0">
              <a:lnSpc>
                <a:spcPct val="100000"/>
              </a:lnSpc>
              <a:spcBef>
                <a:spcPct val="0"/>
              </a:spcBef>
              <a:spcAft>
                <a:spcPct val="0"/>
              </a:spcAft>
              <a:buClr>
                <a:srgbClr val="000000"/>
              </a:buClr>
              <a:buSzPct val="100000"/>
              <a:buFontTx/>
              <a:buAutoNum type="alphaUcPeriod"/>
              <a:tabLst/>
            </a:pPr>
            <a:r>
              <a:rPr kumimoji="0" lang="en-US" sz="1400" b="1" i="0" u="none" strike="noStrike" cap="none" normalizeH="0" baseline="0" dirty="0">
                <a:ln>
                  <a:noFill/>
                </a:ln>
                <a:solidFill>
                  <a:srgbClr val="000000"/>
                </a:solidFill>
                <a:effectLst/>
                <a:latin typeface="Arial" panose="020B0604020202020204" pitchFamily="34" charset="0"/>
                <a:ea typeface="Calibri" panose="020F0502020204030204" pitchFamily="34" charset="0"/>
                <a:cs typeface="Calibri" panose="020F0502020204030204" pitchFamily="34" charset="0"/>
              </a:rPr>
              <a:t>Mention four important risk factors for this patient :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a:ln>
                  <a:noFill/>
                </a:ln>
                <a:solidFill>
                  <a:srgbClr val="000000"/>
                </a:solidFill>
                <a:effectLst/>
                <a:latin typeface="Arial" panose="020B0604020202020204" pitchFamily="34" charset="0"/>
                <a:ea typeface="Calibri" panose="020F0502020204030204" pitchFamily="34" charset="0"/>
                <a:cs typeface="Calibri" panose="020F0502020204030204" pitchFamily="34" charset="0"/>
              </a:rPr>
              <a:t>5-What is the immediate treatment for this patient ? </a:t>
            </a:r>
            <a:br>
              <a:rPr kumimoji="0" lang="en-US" sz="1400" b="1" i="0" u="none" strike="noStrike" cap="none" normalizeH="0" baseline="0" dirty="0">
                <a:ln>
                  <a:noFill/>
                </a:ln>
                <a:solidFill>
                  <a:srgbClr val="000000"/>
                </a:solidFill>
                <a:effectLst/>
                <a:latin typeface="Arial" panose="020B0604020202020204" pitchFamily="34" charset="0"/>
                <a:ea typeface="Calibri" panose="020F0502020204030204" pitchFamily="34" charset="0"/>
                <a:cs typeface="Calibri" panose="020F0502020204030204" pitchFamily="34" charset="0"/>
              </a:rPr>
            </a:br>
            <a:br>
              <a:rPr kumimoji="0" lang="en-US" sz="1400" b="1" i="0" u="none" strike="noStrike" cap="none" normalizeH="0" baseline="0" dirty="0">
                <a:ln>
                  <a:noFill/>
                </a:ln>
                <a:solidFill>
                  <a:srgbClr val="000000"/>
                </a:solidFill>
                <a:effectLst/>
                <a:latin typeface="Arial" panose="020B0604020202020204" pitchFamily="34" charset="0"/>
                <a:ea typeface="Calibri" panose="020F0502020204030204" pitchFamily="34" charset="0"/>
                <a:cs typeface="Calibri" panose="020F0502020204030204" pitchFamily="34" charset="0"/>
              </a:rPr>
            </a:br>
            <a:br>
              <a:rPr kumimoji="0" lang="en-US" sz="1400" b="1" i="0" u="none" strike="noStrike" cap="none" normalizeH="0" baseline="0" dirty="0">
                <a:ln>
                  <a:noFill/>
                </a:ln>
                <a:solidFill>
                  <a:srgbClr val="000000"/>
                </a:solidFill>
                <a:effectLst/>
                <a:latin typeface="Arial" panose="020B0604020202020204" pitchFamily="34" charset="0"/>
                <a:ea typeface="Calibri" panose="020F0502020204030204" pitchFamily="34" charset="0"/>
                <a:cs typeface="Calibri" panose="020F0502020204030204" pitchFamily="34" charset="0"/>
              </a:rPr>
            </a:br>
            <a:endParaRPr kumimoji="0" 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1596666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p:txBody>
          <a:bodyPr>
            <a:normAutofit/>
          </a:bodyPr>
          <a:lstStyle/>
          <a:p>
            <a:pPr algn="l"/>
            <a:r>
              <a:rPr lang="en-US" sz="2000" dirty="0"/>
              <a:t>.1- What is the abnormal findings in this ECG ? </a:t>
            </a:r>
          </a:p>
          <a:p>
            <a:pPr algn="l"/>
            <a:r>
              <a:rPr lang="en-US" sz="2000" dirty="0"/>
              <a:t>1.ST Elevation in anterior leads ( </a:t>
            </a:r>
            <a:r>
              <a:rPr lang="en-US" sz="2000" dirty="0" err="1"/>
              <a:t>I,Avl</a:t>
            </a:r>
            <a:r>
              <a:rPr lang="en-US" sz="2000" dirty="0"/>
              <a:t> , V1 up to V6 ) (2) </a:t>
            </a:r>
          </a:p>
          <a:p>
            <a:pPr algn="l"/>
            <a:r>
              <a:rPr lang="en-US" sz="2000" dirty="0"/>
              <a:t>Q.2-What is the diagnosis ? Acute Anterior Wall Myocardial Infarction(4) </a:t>
            </a:r>
          </a:p>
          <a:p>
            <a:pPr algn="l"/>
            <a:r>
              <a:rPr lang="en-US" sz="2000" dirty="0"/>
              <a:t>Q.3- What is coronary vessel responsible for this ECG finding ? LAD artery(2) </a:t>
            </a:r>
          </a:p>
          <a:p>
            <a:pPr algn="l"/>
            <a:r>
              <a:rPr lang="en-US" sz="2000" dirty="0"/>
              <a:t>Q.4- Mention four important risk factors for this patient : </a:t>
            </a:r>
          </a:p>
          <a:p>
            <a:pPr algn="l"/>
            <a:r>
              <a:rPr lang="en-US" sz="2000" dirty="0" err="1"/>
              <a:t>Hypertension,Dyslipidaemia</a:t>
            </a:r>
            <a:r>
              <a:rPr lang="en-US" sz="2000" dirty="0"/>
              <a:t> ,DM ,Smoking ,Family History ,</a:t>
            </a:r>
            <a:r>
              <a:rPr lang="en-US" sz="2000" dirty="0" err="1"/>
              <a:t>Age,Lack</a:t>
            </a:r>
            <a:r>
              <a:rPr lang="en-US" sz="2000" dirty="0"/>
              <a:t> of physical activity . Obesity. (4 ) </a:t>
            </a:r>
          </a:p>
          <a:p>
            <a:pPr algn="l"/>
            <a:r>
              <a:rPr lang="en-US" sz="2000" dirty="0"/>
              <a:t>Q.5-What is the immediate treatment for this patient ? </a:t>
            </a:r>
          </a:p>
          <a:p>
            <a:pPr algn="l"/>
            <a:r>
              <a:rPr lang="en-US" sz="2000" dirty="0"/>
              <a:t>1- MONA + BAH (Morphine ,Oxygen , Nitroglycerine ,Aspirin ,Beta Blocker ,ACE Inhibitor) (3 ) </a:t>
            </a:r>
          </a:p>
          <a:p>
            <a:pPr algn="l"/>
            <a:r>
              <a:rPr lang="en-US" sz="2000" dirty="0"/>
              <a:t>2- Reperfusion therapy (PCI ,</a:t>
            </a:r>
            <a:r>
              <a:rPr lang="en-US" sz="2000" dirty="0" err="1"/>
              <a:t>Thrombolytics</a:t>
            </a:r>
            <a:r>
              <a:rPr lang="en-US" sz="2000" dirty="0"/>
              <a:t> (</a:t>
            </a:r>
            <a:r>
              <a:rPr lang="en-US" sz="2000" dirty="0" err="1"/>
              <a:t>tPA.Streptokinase</a:t>
            </a:r>
            <a:r>
              <a:rPr lang="en-US" sz="2000" dirty="0"/>
              <a:t> )(3) </a:t>
            </a:r>
            <a:endParaRPr lang="ar-SA" sz="2000" dirty="0"/>
          </a:p>
        </p:txBody>
      </p:sp>
    </p:spTree>
    <p:extLst>
      <p:ext uri="{BB962C8B-B14F-4D97-AF65-F5344CB8AC3E}">
        <p14:creationId xmlns:p14="http://schemas.microsoft.com/office/powerpoint/2010/main" val="25488146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123825" y="4572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A 55 year old man with 4 hours crushing chest pain. The following ECG was taken. </a:t>
            </a:r>
            <a:endParaRPr kumimoji="0" lang="en-US" sz="11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 </a:t>
            </a:r>
            <a:endParaRPr kumimoji="0" lang="en-US" sz="11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panose="020B0604020202020204" pitchFamily="34" charset="0"/>
            </a:endParaRPr>
          </a:p>
        </p:txBody>
      </p:sp>
      <p:pic>
        <p:nvPicPr>
          <p:cNvPr id="6145" name="Picture 553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1300" y="1276350"/>
            <a:ext cx="6219825" cy="269557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3"/>
          <p:cNvSpPr>
            <a:spLocks noChangeArrowheads="1"/>
          </p:cNvSpPr>
          <p:nvPr/>
        </p:nvSpPr>
        <p:spPr bwMode="auto">
          <a:xfrm>
            <a:off x="123825" y="479107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algn="l" rtl="0" eaLnBrk="0" fontAlgn="base" hangingPunct="0">
              <a:spcBef>
                <a:spcPct val="0"/>
              </a:spcBef>
              <a:spcAft>
                <a:spcPct val="0"/>
              </a:spcAft>
              <a:defRPr>
                <a:solidFill>
                  <a:schemeClr val="tx1"/>
                </a:solidFill>
                <a:latin typeface="Arial" panose="020B0604020202020204" pitchFamily="34" charset="0"/>
              </a:defRPr>
            </a:lvl1pPr>
            <a:lvl2pPr algn="l" rtl="0" eaLnBrk="0" fontAlgn="base" hangingPunct="0">
              <a:spcBef>
                <a:spcPct val="0"/>
              </a:spcBef>
              <a:spcAft>
                <a:spcPct val="0"/>
              </a:spcAft>
              <a:defRPr>
                <a:solidFill>
                  <a:schemeClr val="tx1"/>
                </a:solidFill>
                <a:latin typeface="Arial" panose="020B0604020202020204" pitchFamily="34" charset="0"/>
              </a:defRPr>
            </a:lvl2pPr>
            <a:lvl3pPr algn="l" rtl="0" eaLnBrk="0" fontAlgn="base" hangingPunct="0">
              <a:spcBef>
                <a:spcPct val="0"/>
              </a:spcBef>
              <a:spcAft>
                <a:spcPct val="0"/>
              </a:spcAft>
              <a:defRPr>
                <a:solidFill>
                  <a:schemeClr val="tx1"/>
                </a:solidFill>
                <a:latin typeface="Arial" panose="020B0604020202020204" pitchFamily="34" charset="0"/>
              </a:defRPr>
            </a:lvl3pPr>
            <a:lvl4pPr algn="l" rtl="0" eaLnBrk="0" fontAlgn="base" hangingPunct="0">
              <a:spcBef>
                <a:spcPct val="0"/>
              </a:spcBef>
              <a:spcAft>
                <a:spcPct val="0"/>
              </a:spcAft>
              <a:defRPr>
                <a:solidFill>
                  <a:schemeClr val="tx1"/>
                </a:solidFill>
                <a:latin typeface="Arial" panose="020B0604020202020204" pitchFamily="34" charset="0"/>
              </a:defRPr>
            </a:lvl4pPr>
            <a:lvl5pPr algn="l" rtl="0" eaLnBrk="0" fontAlgn="base" hangingPunct="0">
              <a:spcBef>
                <a:spcPct val="0"/>
              </a:spcBef>
              <a:spcAft>
                <a:spcPct val="0"/>
              </a:spcAft>
              <a:defRPr>
                <a:solidFill>
                  <a:schemeClr val="tx1"/>
                </a:solidFill>
                <a:latin typeface="Arial" panose="020B0604020202020204" pitchFamily="34" charset="0"/>
              </a:defRPr>
            </a:lvl5pPr>
            <a:lvl6pPr algn="l" rtl="0" eaLnBrk="0" fontAlgn="base" hangingPunct="0">
              <a:spcBef>
                <a:spcPct val="0"/>
              </a:spcBef>
              <a:spcAft>
                <a:spcPct val="0"/>
              </a:spcAft>
              <a:defRPr>
                <a:solidFill>
                  <a:schemeClr val="tx1"/>
                </a:solidFill>
                <a:latin typeface="Arial" panose="020B0604020202020204" pitchFamily="34" charset="0"/>
              </a:defRPr>
            </a:lvl6pPr>
            <a:lvl7pPr algn="l" rtl="0" eaLnBrk="0" fontAlgn="base" hangingPunct="0">
              <a:spcBef>
                <a:spcPct val="0"/>
              </a:spcBef>
              <a:spcAft>
                <a:spcPct val="0"/>
              </a:spcAft>
              <a:defRPr>
                <a:solidFill>
                  <a:schemeClr val="tx1"/>
                </a:solidFill>
                <a:latin typeface="Arial" panose="020B0604020202020204" pitchFamily="34" charset="0"/>
              </a:defRPr>
            </a:lvl7pPr>
            <a:lvl8pPr algn="l" rtl="0" eaLnBrk="0" fontAlgn="base" hangingPunct="0">
              <a:spcBef>
                <a:spcPct val="0"/>
              </a:spcBef>
              <a:spcAft>
                <a:spcPct val="0"/>
              </a:spcAft>
              <a:defRPr>
                <a:solidFill>
                  <a:schemeClr val="tx1"/>
                </a:solidFill>
                <a:latin typeface="Arial" panose="020B0604020202020204" pitchFamily="34" charset="0"/>
              </a:defRPr>
            </a:lvl8pPr>
            <a:lvl9pPr algn="l" rtl="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 </a:t>
            </a:r>
            <a:endParaRPr kumimoji="0" lang="en-US" sz="11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Q.1-Describe the findings in this ECG. </a:t>
            </a:r>
            <a:endParaRPr kumimoji="0" lang="en-US" sz="11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Q.2-What is the vessel involved in this patient. ? </a:t>
            </a:r>
            <a:endParaRPr kumimoji="0" lang="en-US" sz="11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Q.3-What is the final diagnosis  ? </a:t>
            </a:r>
            <a:endParaRPr kumimoji="0" lang="en-US" sz="11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Q.4- Mention 3 sinister complications may occur in this patient. </a:t>
            </a:r>
            <a:endParaRPr kumimoji="0" lang="en-US" sz="11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 </a:t>
            </a:r>
            <a:endParaRPr kumimoji="0" 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5988407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3048000" y="719829"/>
            <a:ext cx="6096000" cy="4943084"/>
          </a:xfrm>
          <a:prstGeom prst="rect">
            <a:avLst/>
          </a:prstGeom>
        </p:spPr>
        <p:txBody>
          <a:bodyPr>
            <a:spAutoFit/>
          </a:bodyPr>
          <a:lstStyle/>
          <a:p>
            <a:pPr indent="-6350" algn="l">
              <a:lnSpc>
                <a:spcPct val="115000"/>
              </a:lnSpc>
              <a:spcAft>
                <a:spcPts val="310"/>
              </a:spcAft>
            </a:pPr>
            <a:r>
              <a:rPr lang="en-US" b="1"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Q.1-  </a:t>
            </a:r>
            <a:r>
              <a:rPr lang="en-US"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ST Elevation in the inferior leads II , III a VF  (2) </a:t>
            </a:r>
            <a:endParaRPr lang="en-US"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indent="-6350" algn="l">
              <a:lnSpc>
                <a:spcPct val="115000"/>
              </a:lnSpc>
              <a:spcAft>
                <a:spcPts val="310"/>
              </a:spcAft>
            </a:pPr>
            <a:r>
              <a:rPr lang="en-US"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         Reciprocal ST depression in the Anterior leads (.1) </a:t>
            </a:r>
            <a:endParaRPr lang="en-US"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gn="l">
              <a:lnSpc>
                <a:spcPct val="115000"/>
              </a:lnSpc>
              <a:spcAft>
                <a:spcPts val="285"/>
              </a:spcAft>
            </a:pPr>
            <a:r>
              <a:rPr lang="en-US" b="1"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  </a:t>
            </a:r>
            <a:endParaRPr lang="en-US"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gn="l">
              <a:lnSpc>
                <a:spcPct val="115000"/>
              </a:lnSpc>
              <a:spcAft>
                <a:spcPts val="260"/>
              </a:spcAft>
            </a:pPr>
            <a:r>
              <a:rPr lang="en-US" b="1"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 </a:t>
            </a:r>
            <a:endParaRPr lang="en-US"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indent="-6350" algn="l">
              <a:lnSpc>
                <a:spcPct val="115000"/>
              </a:lnSpc>
              <a:spcAft>
                <a:spcPts val="310"/>
              </a:spcAft>
            </a:pPr>
            <a:r>
              <a:rPr lang="en-US" b="1"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Q.2- </a:t>
            </a:r>
            <a:r>
              <a:rPr lang="en-US"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Right coronary artery</a:t>
            </a:r>
            <a:r>
              <a:rPr lang="en-US" b="1"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  (2 )  </a:t>
            </a:r>
            <a:endParaRPr lang="en-US"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gn="l">
              <a:lnSpc>
                <a:spcPct val="115000"/>
              </a:lnSpc>
              <a:spcAft>
                <a:spcPts val="250"/>
              </a:spcAft>
            </a:pPr>
            <a:r>
              <a:rPr lang="en-US" b="1"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 </a:t>
            </a:r>
            <a:endParaRPr lang="en-US"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indent="-6350" algn="l">
              <a:lnSpc>
                <a:spcPct val="115000"/>
              </a:lnSpc>
              <a:spcAft>
                <a:spcPts val="310"/>
              </a:spcAft>
            </a:pPr>
            <a:r>
              <a:rPr lang="en-US" b="1"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Q.3-</a:t>
            </a:r>
            <a:r>
              <a:rPr lang="en-US"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Acute inferior wall myocardial infarction</a:t>
            </a:r>
            <a:r>
              <a:rPr lang="en-US" b="1"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 (4) </a:t>
            </a:r>
            <a:endParaRPr lang="en-US"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gn="l">
              <a:lnSpc>
                <a:spcPct val="115000"/>
              </a:lnSpc>
              <a:spcAft>
                <a:spcPts val="250"/>
              </a:spcAft>
            </a:pPr>
            <a:r>
              <a:rPr lang="en-US" b="1"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 </a:t>
            </a:r>
            <a:endParaRPr lang="en-US"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indent="-6350" algn="l">
              <a:lnSpc>
                <a:spcPct val="115000"/>
              </a:lnSpc>
              <a:spcAft>
                <a:spcPts val="310"/>
              </a:spcAft>
            </a:pPr>
            <a:r>
              <a:rPr lang="en-US" b="1"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Q.4-</a:t>
            </a:r>
            <a:r>
              <a:rPr lang="en-US"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Transient complete heart block  </a:t>
            </a:r>
            <a:r>
              <a:rPr lang="en-US" b="1"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(2)</a:t>
            </a:r>
            <a:r>
              <a:rPr lang="en-US"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 </a:t>
            </a:r>
            <a:endParaRPr lang="en-US"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indent="-6350" algn="l">
              <a:lnSpc>
                <a:spcPct val="115000"/>
              </a:lnSpc>
              <a:spcAft>
                <a:spcPts val="310"/>
              </a:spcAft>
            </a:pPr>
            <a:r>
              <a:rPr lang="en-US"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       Acute mitral regurgitation          </a:t>
            </a:r>
            <a:r>
              <a:rPr lang="en-US" b="1"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(2)</a:t>
            </a:r>
            <a:r>
              <a:rPr lang="en-US"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 </a:t>
            </a:r>
            <a:endParaRPr lang="en-US"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indent="-6350" algn="l">
              <a:lnSpc>
                <a:spcPct val="115000"/>
              </a:lnSpc>
              <a:spcAft>
                <a:spcPts val="1295"/>
              </a:spcAft>
            </a:pPr>
            <a:r>
              <a:rPr lang="en-US"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       Right ventricular infarction        </a:t>
            </a:r>
            <a:r>
              <a:rPr lang="en-US" b="1"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(2)</a:t>
            </a:r>
            <a:r>
              <a:rPr lang="en-US"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     </a:t>
            </a:r>
            <a:endParaRPr lang="en-US"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R="6174740" algn="l">
              <a:lnSpc>
                <a:spcPct val="172000"/>
              </a:lnSpc>
              <a:spcAft>
                <a:spcPts val="1185"/>
              </a:spcAft>
            </a:pPr>
            <a:r>
              <a:rPr lang="en-US" sz="1600" b="1"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  </a:t>
            </a:r>
            <a:endParaRPr lang="en-US"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167168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pPr algn="l"/>
            <a:r>
              <a:rPr lang="en-US" dirty="0"/>
              <a:t>What the abnormality in this ECG?</a:t>
            </a:r>
            <a:br>
              <a:rPr lang="en-US" dirty="0"/>
            </a:br>
            <a:r>
              <a:rPr lang="en-US" dirty="0"/>
              <a:t>What is the dx?</a:t>
            </a:r>
            <a:br>
              <a:rPr lang="en-US" dirty="0"/>
            </a:br>
            <a:r>
              <a:rPr lang="en-US" dirty="0"/>
              <a:t>What others ECG change may found?</a:t>
            </a:r>
            <a:br>
              <a:rPr lang="en-US" dirty="0"/>
            </a:br>
            <a:r>
              <a:rPr lang="en-US" dirty="0"/>
              <a:t>What is the </a:t>
            </a:r>
            <a:r>
              <a:rPr lang="en-US" dirty="0" err="1"/>
              <a:t>mangment</a:t>
            </a:r>
            <a:r>
              <a:rPr lang="en-US" dirty="0"/>
              <a:t>?</a:t>
            </a:r>
            <a:endParaRPr lang="ar-SA" dirty="0"/>
          </a:p>
        </p:txBody>
      </p:sp>
      <p:pic>
        <p:nvPicPr>
          <p:cNvPr id="6" name="عنصر نائب للمحتوى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40835" y="3315494"/>
            <a:ext cx="7553739" cy="1371600"/>
          </a:xfrm>
        </p:spPr>
      </p:pic>
    </p:spTree>
    <p:extLst>
      <p:ext uri="{BB962C8B-B14F-4D97-AF65-F5344CB8AC3E}">
        <p14:creationId xmlns:p14="http://schemas.microsoft.com/office/powerpoint/2010/main" val="20452116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a:extLst>
              <a:ext uri="{FF2B5EF4-FFF2-40B4-BE49-F238E27FC236}">
                <a16:creationId xmlns:a16="http://schemas.microsoft.com/office/drawing/2014/main" id="{4B3D9CFC-A82A-497E-A671-0232BA593588}"/>
              </a:ext>
            </a:extLst>
          </p:cNvPr>
          <p:cNvSpPr>
            <a:spLocks noGrp="1"/>
          </p:cNvSpPr>
          <p:nvPr>
            <p:ph idx="1"/>
          </p:nvPr>
        </p:nvSpPr>
        <p:spPr>
          <a:xfrm>
            <a:off x="707571" y="0"/>
            <a:ext cx="10515600" cy="4351338"/>
          </a:xfrm>
        </p:spPr>
        <p:txBody>
          <a:bodyPr>
            <a:noAutofit/>
          </a:bodyPr>
          <a:lstStyle/>
          <a:p>
            <a:pPr marL="0" marR="0" algn="just" rtl="0">
              <a:lnSpc>
                <a:spcPct val="115000"/>
              </a:lnSpc>
              <a:spcBef>
                <a:spcPts val="0"/>
              </a:spcBef>
              <a:spcAft>
                <a:spcPts val="1000"/>
              </a:spcAft>
            </a:pPr>
            <a:r>
              <a:rPr lang="en-US" sz="1600" dirty="0">
                <a:effectLst/>
                <a:latin typeface="Calibri" panose="020F0502020204030204" pitchFamily="34" charset="0"/>
                <a:ea typeface="Calibri" panose="020F0502020204030204" pitchFamily="34" charset="0"/>
                <a:cs typeface="Arial" panose="020B0604020202020204" pitchFamily="34" charset="0"/>
              </a:rPr>
              <a:t>Q1. What ECG findings do you see</a:t>
            </a:r>
            <a:r>
              <a:rPr lang="ar-SA" sz="1600" dirty="0">
                <a:effectLst/>
                <a:latin typeface="Calibri" panose="020F0502020204030204" pitchFamily="34" charset="0"/>
                <a:ea typeface="Calibri" panose="020F0502020204030204" pitchFamily="34" charset="0"/>
                <a:cs typeface="Arial" panose="020B0604020202020204" pitchFamily="34" charset="0"/>
              </a:rPr>
              <a:t>?</a:t>
            </a:r>
            <a:endParaRPr lang="en-US" sz="16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gn="l" rtl="0">
              <a:lnSpc>
                <a:spcPct val="115000"/>
              </a:lnSpc>
              <a:spcBef>
                <a:spcPts val="0"/>
              </a:spcBef>
              <a:spcAft>
                <a:spcPts val="1000"/>
              </a:spcAft>
              <a:buFont typeface="+mj-lt"/>
              <a:buAutoNum type="alphaLcPeriod"/>
            </a:pPr>
            <a:r>
              <a:rPr lang="en-US" sz="1600" dirty="0">
                <a:effectLst/>
                <a:latin typeface="Calibri" panose="020F0502020204030204" pitchFamily="34" charset="0"/>
                <a:ea typeface="Calibri" panose="020F0502020204030204" pitchFamily="34" charset="0"/>
                <a:cs typeface="Arial" panose="020B0604020202020204" pitchFamily="34" charset="0"/>
              </a:rPr>
              <a:t>sinus tachycardia</a:t>
            </a:r>
          </a:p>
          <a:p>
            <a:pPr marL="342900" marR="0" lvl="0" indent="-342900" algn="l" rtl="0">
              <a:lnSpc>
                <a:spcPct val="115000"/>
              </a:lnSpc>
              <a:spcBef>
                <a:spcPts val="0"/>
              </a:spcBef>
              <a:spcAft>
                <a:spcPts val="1000"/>
              </a:spcAft>
              <a:buFont typeface="+mj-lt"/>
              <a:buAutoNum type="alphaLcPeriod"/>
            </a:pPr>
            <a:r>
              <a:rPr lang="en-US" sz="1600" dirty="0">
                <a:effectLst/>
                <a:latin typeface="Calibri" panose="020F0502020204030204" pitchFamily="34" charset="0"/>
                <a:ea typeface="Calibri" panose="020F0502020204030204" pitchFamily="34" charset="0"/>
                <a:cs typeface="Arial" panose="020B0604020202020204" pitchFamily="34" charset="0"/>
              </a:rPr>
              <a:t>Tented (or peaked) T wave</a:t>
            </a:r>
          </a:p>
          <a:p>
            <a:pPr marL="342900" marR="0" lvl="0" indent="-342900" algn="l" rtl="0">
              <a:lnSpc>
                <a:spcPct val="115000"/>
              </a:lnSpc>
              <a:spcBef>
                <a:spcPts val="0"/>
              </a:spcBef>
              <a:spcAft>
                <a:spcPts val="1000"/>
              </a:spcAft>
              <a:buFont typeface="+mj-lt"/>
              <a:buAutoNum type="alphaLcPeriod"/>
            </a:pPr>
            <a:r>
              <a:rPr lang="en-US" sz="1600" dirty="0">
                <a:effectLst/>
                <a:latin typeface="Calibri" panose="020F0502020204030204" pitchFamily="34" charset="0"/>
                <a:ea typeface="Calibri" panose="020F0502020204030204" pitchFamily="34" charset="0"/>
                <a:cs typeface="Arial" panose="020B0604020202020204" pitchFamily="34" charset="0"/>
              </a:rPr>
              <a:t>prolonged QT interval</a:t>
            </a:r>
          </a:p>
          <a:p>
            <a:pPr marL="342900" marR="0" lvl="0" indent="-342900" algn="l" rtl="0">
              <a:lnSpc>
                <a:spcPct val="115000"/>
              </a:lnSpc>
              <a:spcBef>
                <a:spcPts val="0"/>
              </a:spcBef>
              <a:spcAft>
                <a:spcPts val="1000"/>
              </a:spcAft>
              <a:buFont typeface="+mj-lt"/>
              <a:buAutoNum type="alphaLcPeriod"/>
            </a:pPr>
            <a:r>
              <a:rPr lang="en-US" sz="1600" dirty="0">
                <a:effectLst/>
                <a:latin typeface="Calibri" panose="020F0502020204030204" pitchFamily="34" charset="0"/>
                <a:ea typeface="Calibri" panose="020F0502020204030204" pitchFamily="34" charset="0"/>
                <a:cs typeface="Arial" panose="020B0604020202020204" pitchFamily="34" charset="0"/>
              </a:rPr>
              <a:t>PR-depression</a:t>
            </a:r>
          </a:p>
          <a:p>
            <a:pPr marL="0" marR="0" indent="0" algn="l" rtl="0">
              <a:lnSpc>
                <a:spcPct val="115000"/>
              </a:lnSpc>
              <a:spcBef>
                <a:spcPts val="0"/>
              </a:spcBef>
              <a:spcAft>
                <a:spcPts val="1000"/>
              </a:spcAft>
              <a:buNone/>
            </a:pPr>
            <a:r>
              <a:rPr lang="en-US" sz="1600" dirty="0">
                <a:effectLst/>
                <a:latin typeface="Calibri" panose="020F0502020204030204" pitchFamily="34" charset="0"/>
                <a:ea typeface="Calibri" panose="020F0502020204030204" pitchFamily="34" charset="0"/>
                <a:cs typeface="Arial" panose="020B0604020202020204" pitchFamily="34" charset="0"/>
              </a:rPr>
              <a:t>Q2. What is your diagnosis? Hyperkalemia</a:t>
            </a:r>
            <a:r>
              <a:rPr lang="ar-SA" sz="1600" dirty="0">
                <a:effectLst/>
                <a:latin typeface="Calibri" panose="020F0502020204030204" pitchFamily="34" charset="0"/>
                <a:ea typeface="Calibri" panose="020F0502020204030204" pitchFamily="34" charset="0"/>
                <a:cs typeface="Arial" panose="020B0604020202020204" pitchFamily="34" charset="0"/>
              </a:rPr>
              <a:t> </a:t>
            </a:r>
            <a:endParaRPr lang="en-US" sz="1600" dirty="0">
              <a:effectLst/>
              <a:latin typeface="Calibri" panose="020F0502020204030204" pitchFamily="34" charset="0"/>
              <a:ea typeface="Calibri" panose="020F0502020204030204" pitchFamily="34" charset="0"/>
              <a:cs typeface="Arial" panose="020B0604020202020204" pitchFamily="34" charset="0"/>
            </a:endParaRPr>
          </a:p>
          <a:p>
            <a:pPr marL="0" marR="0" indent="0" algn="l" rtl="0">
              <a:lnSpc>
                <a:spcPct val="115000"/>
              </a:lnSpc>
              <a:spcBef>
                <a:spcPts val="0"/>
              </a:spcBef>
              <a:spcAft>
                <a:spcPts val="1000"/>
              </a:spcAft>
              <a:buNone/>
            </a:pPr>
            <a:r>
              <a:rPr lang="en-US" sz="1600" dirty="0">
                <a:effectLst/>
                <a:latin typeface="Calibri" panose="020F0502020204030204" pitchFamily="34" charset="0"/>
                <a:ea typeface="Calibri" panose="020F0502020204030204" pitchFamily="34" charset="0"/>
                <a:cs typeface="Arial" panose="020B0604020202020204" pitchFamily="34" charset="0"/>
              </a:rPr>
              <a:t>Q3. Mention two possible mechanisms for this diagnosis in this particular patient?</a:t>
            </a:r>
          </a:p>
          <a:p>
            <a:pPr marL="0" marR="0" algn="l" rtl="0">
              <a:lnSpc>
                <a:spcPct val="115000"/>
              </a:lnSpc>
              <a:spcBef>
                <a:spcPts val="0"/>
              </a:spcBef>
              <a:spcAft>
                <a:spcPts val="1000"/>
              </a:spcAft>
            </a:pPr>
            <a:r>
              <a:rPr lang="en-US" sz="1600" dirty="0">
                <a:effectLst/>
                <a:latin typeface="Calibri" panose="020F0502020204030204" pitchFamily="34" charset="0"/>
                <a:ea typeface="Calibri" panose="020F0502020204030204" pitchFamily="34" charset="0"/>
                <a:cs typeface="Arial" panose="020B0604020202020204" pitchFamily="34" charset="0"/>
              </a:rPr>
              <a:t>Decreased renal potassium excretion</a:t>
            </a:r>
          </a:p>
          <a:p>
            <a:pPr marL="0" marR="0" algn="l" rtl="0">
              <a:lnSpc>
                <a:spcPct val="115000"/>
              </a:lnSpc>
              <a:spcBef>
                <a:spcPts val="0"/>
              </a:spcBef>
              <a:spcAft>
                <a:spcPts val="1000"/>
              </a:spcAft>
            </a:pPr>
            <a:r>
              <a:rPr lang="en-US" sz="1600" dirty="0">
                <a:effectLst/>
                <a:latin typeface="Calibri" panose="020F0502020204030204" pitchFamily="34" charset="0"/>
                <a:ea typeface="Calibri" panose="020F0502020204030204" pitchFamily="34" charset="0"/>
                <a:cs typeface="Arial" panose="020B0604020202020204" pitchFamily="34" charset="0"/>
              </a:rPr>
              <a:t>Increased tissue breakdown</a:t>
            </a:r>
          </a:p>
          <a:p>
            <a:pPr marL="0" marR="0" algn="l" rtl="0">
              <a:lnSpc>
                <a:spcPct val="115000"/>
              </a:lnSpc>
              <a:spcBef>
                <a:spcPts val="0"/>
              </a:spcBef>
              <a:spcAft>
                <a:spcPts val="1000"/>
              </a:spcAft>
            </a:pPr>
            <a:r>
              <a:rPr lang="en-US" sz="1600" dirty="0">
                <a:effectLst/>
                <a:latin typeface="Calibri" panose="020F0502020204030204" pitchFamily="34" charset="0"/>
                <a:ea typeface="Calibri" panose="020F0502020204030204" pitchFamily="34" charset="0"/>
                <a:cs typeface="Arial" panose="020B0604020202020204" pitchFamily="34" charset="0"/>
              </a:rPr>
              <a:t>High potassium diet</a:t>
            </a:r>
          </a:p>
          <a:p>
            <a:pPr marL="0" marR="0" algn="l" rtl="0">
              <a:lnSpc>
                <a:spcPct val="115000"/>
              </a:lnSpc>
              <a:spcBef>
                <a:spcPts val="0"/>
              </a:spcBef>
              <a:spcAft>
                <a:spcPts val="1000"/>
              </a:spcAft>
            </a:pPr>
            <a:r>
              <a:rPr lang="en-US" sz="1600" dirty="0">
                <a:effectLst/>
                <a:latin typeface="Calibri" panose="020F0502020204030204" pitchFamily="34" charset="0"/>
                <a:ea typeface="Calibri" panose="020F0502020204030204" pitchFamily="34" charset="0"/>
                <a:cs typeface="Arial" panose="020B0604020202020204" pitchFamily="34" charset="0"/>
              </a:rPr>
              <a:t>Drug-induced (e.g. NSAIDs or Beta Blockers)</a:t>
            </a:r>
            <a:r>
              <a:rPr lang="ar-SA" sz="1600" dirty="0">
                <a:effectLst/>
                <a:latin typeface="Calibri" panose="020F0502020204030204" pitchFamily="34" charset="0"/>
                <a:ea typeface="Calibri" panose="020F0502020204030204" pitchFamily="34" charset="0"/>
                <a:cs typeface="Arial" panose="020B0604020202020204" pitchFamily="34" charset="0"/>
              </a:rPr>
              <a:t> </a:t>
            </a:r>
            <a:endParaRPr lang="en-US" sz="1600" dirty="0">
              <a:effectLst/>
              <a:latin typeface="Calibri" panose="020F0502020204030204" pitchFamily="34" charset="0"/>
              <a:ea typeface="Calibri" panose="020F0502020204030204" pitchFamily="34" charset="0"/>
              <a:cs typeface="Arial" panose="020B0604020202020204" pitchFamily="34" charset="0"/>
            </a:endParaRPr>
          </a:p>
          <a:p>
            <a:pPr marL="0" marR="0" indent="0" algn="l" rtl="0">
              <a:lnSpc>
                <a:spcPct val="115000"/>
              </a:lnSpc>
              <a:spcBef>
                <a:spcPts val="0"/>
              </a:spcBef>
              <a:spcAft>
                <a:spcPts val="1000"/>
              </a:spcAft>
              <a:buNone/>
            </a:pPr>
            <a:r>
              <a:rPr lang="en-US" sz="1600" dirty="0">
                <a:effectLst/>
                <a:latin typeface="Calibri" panose="020F0502020204030204" pitchFamily="34" charset="0"/>
                <a:ea typeface="Calibri" panose="020F0502020204030204" pitchFamily="34" charset="0"/>
                <a:cs typeface="Arial" panose="020B0604020202020204" pitchFamily="34" charset="0"/>
              </a:rPr>
              <a:t>Q4. Mention two other ECG findings could this diagnosis possibly result into?</a:t>
            </a:r>
          </a:p>
          <a:p>
            <a:pPr marL="0" marR="0" algn="l" rtl="0">
              <a:lnSpc>
                <a:spcPct val="115000"/>
              </a:lnSpc>
              <a:spcBef>
                <a:spcPts val="0"/>
              </a:spcBef>
              <a:spcAft>
                <a:spcPts val="1000"/>
              </a:spcAft>
            </a:pPr>
            <a:r>
              <a:rPr lang="en-US" sz="1600" dirty="0">
                <a:effectLst/>
                <a:latin typeface="Calibri" panose="020F0502020204030204" pitchFamily="34" charset="0"/>
                <a:ea typeface="Calibri" panose="020F0502020204030204" pitchFamily="34" charset="0"/>
                <a:cs typeface="Arial" panose="020B0604020202020204" pitchFamily="34" charset="0"/>
              </a:rPr>
              <a:t>Wide QRS, . - AV block, BBB,..... - Sinus bradycardia., </a:t>
            </a:r>
            <a:r>
              <a:rPr lang="en-US" sz="1600" dirty="0" err="1">
                <a:effectLst/>
                <a:latin typeface="Calibri" panose="020F0502020204030204" pitchFamily="34" charset="0"/>
                <a:ea typeface="Calibri" panose="020F0502020204030204" pitchFamily="34" charset="0"/>
                <a:cs typeface="Arial" panose="020B0604020202020204" pitchFamily="34" charset="0"/>
              </a:rPr>
              <a:t>AFib</a:t>
            </a:r>
            <a:r>
              <a:rPr lang="en-US" sz="1600" dirty="0">
                <a:effectLst/>
                <a:latin typeface="Calibri" panose="020F0502020204030204" pitchFamily="34" charset="0"/>
                <a:ea typeface="Calibri" panose="020F0502020204030204" pitchFamily="34" charset="0"/>
                <a:cs typeface="Arial" panose="020B0604020202020204" pitchFamily="34" charset="0"/>
              </a:rPr>
              <a:t>.... - Sine wave.... - VF. – Asystole</a:t>
            </a:r>
          </a:p>
          <a:p>
            <a:pPr marL="0" marR="0" algn="l" rtl="0">
              <a:lnSpc>
                <a:spcPct val="115000"/>
              </a:lnSpc>
              <a:spcBef>
                <a:spcPts val="0"/>
              </a:spcBef>
              <a:spcAft>
                <a:spcPts val="1000"/>
              </a:spcAft>
            </a:pPr>
            <a:r>
              <a:rPr lang="en-US" sz="1600" dirty="0">
                <a:effectLst/>
                <a:latin typeface="Calibri" panose="020F0502020204030204" pitchFamily="34" charset="0"/>
                <a:ea typeface="Calibri" panose="020F0502020204030204" pitchFamily="34" charset="0"/>
                <a:cs typeface="Arial" panose="020B0604020202020204" pitchFamily="34" charset="0"/>
              </a:rPr>
              <a:t>Q5. What is your immediate intervention?</a:t>
            </a:r>
          </a:p>
          <a:p>
            <a:pPr marL="0" marR="0" algn="l" rtl="0">
              <a:lnSpc>
                <a:spcPct val="115000"/>
              </a:lnSpc>
              <a:spcBef>
                <a:spcPts val="0"/>
              </a:spcBef>
              <a:spcAft>
                <a:spcPts val="1000"/>
              </a:spcAft>
            </a:pPr>
            <a:r>
              <a:rPr lang="en-US" sz="1600" dirty="0">
                <a:effectLst/>
                <a:latin typeface="Calibri" panose="020F0502020204030204" pitchFamily="34" charset="0"/>
                <a:ea typeface="Calibri" panose="020F0502020204030204" pitchFamily="34" charset="0"/>
                <a:cs typeface="Arial" panose="020B0604020202020204" pitchFamily="34" charset="0"/>
              </a:rPr>
              <a:t>......... a. IV Calcium gluconate (cardioprotective) 10 ml in 10 % in 10 min b. 10 units Insulin with dextrose... c. 10-20 mg  beta agonist albuterol </a:t>
            </a:r>
            <a:r>
              <a:rPr lang="en-US" sz="1600" dirty="0" err="1">
                <a:effectLst/>
                <a:latin typeface="Calibri" panose="020F0502020204030204" pitchFamily="34" charset="0"/>
                <a:ea typeface="Calibri" panose="020F0502020204030204" pitchFamily="34" charset="0"/>
                <a:cs typeface="Arial" panose="020B0604020202020204" pitchFamily="34" charset="0"/>
              </a:rPr>
              <a:t>inhalationd</a:t>
            </a:r>
            <a:r>
              <a:rPr lang="en-US" sz="1600" dirty="0">
                <a:effectLst/>
                <a:latin typeface="Calibri" panose="020F0502020204030204" pitchFamily="34" charset="0"/>
                <a:ea typeface="Calibri" panose="020F0502020204030204" pitchFamily="34" charset="0"/>
                <a:cs typeface="Arial" panose="020B0604020202020204" pitchFamily="34" charset="0"/>
              </a:rPr>
              <a:t>. diuretics and dialysis</a:t>
            </a:r>
            <a:endParaRPr lang="en-US" sz="1600" dirty="0"/>
          </a:p>
        </p:txBody>
      </p:sp>
    </p:spTree>
    <p:extLst>
      <p:ext uri="{BB962C8B-B14F-4D97-AF65-F5344CB8AC3E}">
        <p14:creationId xmlns:p14="http://schemas.microsoft.com/office/powerpoint/2010/main" val="7929479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l"/>
            <a:r>
              <a:rPr lang="en-US" sz="1800" dirty="0"/>
              <a:t>1-what is the diagnosis of this ECG?</a:t>
            </a:r>
            <a:br>
              <a:rPr lang="en-US" sz="1800" dirty="0"/>
            </a:br>
            <a:r>
              <a:rPr lang="en-US" sz="1800" dirty="0"/>
              <a:t>2-what is the causes?</a:t>
            </a:r>
            <a:br>
              <a:rPr lang="en-US" sz="1800" dirty="0"/>
            </a:br>
            <a:r>
              <a:rPr lang="en-US" sz="1800" dirty="0"/>
              <a:t>3_what is the complication?</a:t>
            </a:r>
            <a:br>
              <a:rPr lang="en-US" sz="1800" dirty="0"/>
            </a:br>
            <a:r>
              <a:rPr lang="en-US" sz="1800" dirty="0"/>
              <a:t>4_how can you prevent the complication?</a:t>
            </a:r>
            <a:endParaRPr lang="ar-SA" sz="1800" dirty="0"/>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700462" y="3267869"/>
            <a:ext cx="4791075" cy="1466850"/>
          </a:xfrm>
        </p:spPr>
      </p:pic>
    </p:spTree>
    <p:extLst>
      <p:ext uri="{BB962C8B-B14F-4D97-AF65-F5344CB8AC3E}">
        <p14:creationId xmlns:p14="http://schemas.microsoft.com/office/powerpoint/2010/main" val="38655414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92500" lnSpcReduction="10000"/>
          </a:bodyPr>
          <a:lstStyle/>
          <a:p>
            <a:pPr algn="l"/>
            <a:r>
              <a:rPr lang="en-US" sz="2400" dirty="0"/>
              <a:t>1-what is the diagnosis of this ECG?</a:t>
            </a:r>
            <a:br>
              <a:rPr lang="en-US" sz="2400" dirty="0"/>
            </a:br>
            <a:r>
              <a:rPr lang="en-US" sz="2400" dirty="0"/>
              <a:t>AF</a:t>
            </a:r>
            <a:br>
              <a:rPr lang="en-US" sz="2400" dirty="0"/>
            </a:br>
            <a:r>
              <a:rPr lang="en-US" sz="2400" dirty="0"/>
              <a:t>2-what is the causes?</a:t>
            </a:r>
            <a:br>
              <a:rPr lang="en-US" sz="2400" dirty="0"/>
            </a:br>
            <a:r>
              <a:rPr lang="en-US" sz="2000" dirty="0" err="1"/>
              <a:t>Valvuler</a:t>
            </a:r>
            <a:r>
              <a:rPr lang="en-US" sz="2000" dirty="0"/>
              <a:t> heart disease</a:t>
            </a:r>
            <a:br>
              <a:rPr lang="en-US" sz="2000" dirty="0"/>
            </a:br>
            <a:r>
              <a:rPr lang="en-US" sz="2000" dirty="0"/>
              <a:t>ischemic heart disease</a:t>
            </a:r>
            <a:br>
              <a:rPr lang="en-US" sz="2000" dirty="0"/>
            </a:br>
            <a:r>
              <a:rPr lang="en-US" sz="2000" dirty="0"/>
              <a:t>cardiomyopathy</a:t>
            </a:r>
            <a:br>
              <a:rPr lang="en-US" sz="2000" dirty="0"/>
            </a:br>
            <a:r>
              <a:rPr lang="en-US" sz="2000" dirty="0"/>
              <a:t>HTN</a:t>
            </a:r>
            <a:br>
              <a:rPr lang="en-US" sz="2000" dirty="0"/>
            </a:br>
            <a:br>
              <a:rPr lang="en-US" sz="2400" dirty="0"/>
            </a:br>
            <a:r>
              <a:rPr lang="en-US" sz="2400" dirty="0"/>
              <a:t>3_what is the complication?</a:t>
            </a:r>
            <a:br>
              <a:rPr lang="en-US" sz="2400" dirty="0"/>
            </a:br>
            <a:r>
              <a:rPr lang="en-US" sz="2400" dirty="0"/>
              <a:t>Embolic stroke</a:t>
            </a:r>
            <a:br>
              <a:rPr lang="en-US" sz="2400" dirty="0"/>
            </a:br>
            <a:r>
              <a:rPr lang="en-US" sz="2400" dirty="0"/>
              <a:t>intestinal ischemia</a:t>
            </a:r>
            <a:br>
              <a:rPr lang="en-US" sz="2400" dirty="0"/>
            </a:br>
            <a:r>
              <a:rPr lang="en-US" sz="2400" dirty="0"/>
              <a:t>limbic ischemia</a:t>
            </a:r>
            <a:br>
              <a:rPr lang="en-US" sz="2400" dirty="0"/>
            </a:br>
            <a:r>
              <a:rPr lang="en-US" sz="2400" dirty="0"/>
              <a:t>4_how can you prevent the complication</a:t>
            </a:r>
            <a:br>
              <a:rPr lang="en-US" sz="2400" dirty="0"/>
            </a:br>
            <a:r>
              <a:rPr lang="en-US" sz="2400" dirty="0" err="1"/>
              <a:t>warfarine</a:t>
            </a:r>
            <a:r>
              <a:rPr lang="en-US" sz="2400" dirty="0"/>
              <a:t> + anticoagulant </a:t>
            </a:r>
          </a:p>
          <a:p>
            <a:pPr algn="l"/>
            <a:r>
              <a:rPr lang="en-US" sz="2400" dirty="0" err="1"/>
              <a:t>Ttt</a:t>
            </a:r>
            <a:r>
              <a:rPr lang="en-US" sz="2400" dirty="0"/>
              <a:t> rate: b blocker and digoxin, rhythm amiodarone </a:t>
            </a:r>
            <a:endParaRPr lang="ar-SA" dirty="0"/>
          </a:p>
        </p:txBody>
      </p:sp>
    </p:spTree>
    <p:extLst>
      <p:ext uri="{BB962C8B-B14F-4D97-AF65-F5344CB8AC3E}">
        <p14:creationId xmlns:p14="http://schemas.microsoft.com/office/powerpoint/2010/main" val="12802314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2210356"/>
            <a:ext cx="10515600" cy="3581876"/>
          </a:xfrm>
        </p:spPr>
      </p:pic>
    </p:spTree>
    <p:extLst>
      <p:ext uri="{BB962C8B-B14F-4D97-AF65-F5344CB8AC3E}">
        <p14:creationId xmlns:p14="http://schemas.microsoft.com/office/powerpoint/2010/main" val="7178072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1"/>
          <p:cNvSpPr>
            <a:spLocks noChangeArrowheads="1"/>
          </p:cNvSpPr>
          <p:nvPr/>
        </p:nvSpPr>
        <p:spPr bwMode="auto">
          <a:xfrm>
            <a:off x="0" y="-51468"/>
            <a:ext cx="9183757" cy="13542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algn="l" rtl="0" eaLnBrk="0" fontAlgn="base" hangingPunct="0">
              <a:spcBef>
                <a:spcPct val="0"/>
              </a:spcBef>
              <a:spcAft>
                <a:spcPct val="0"/>
              </a:spcAft>
              <a:defRPr>
                <a:solidFill>
                  <a:schemeClr val="tx1"/>
                </a:solidFill>
                <a:latin typeface="Arial" panose="020B0604020202020204" pitchFamily="34" charset="0"/>
              </a:defRPr>
            </a:lvl1pPr>
            <a:lvl2pPr algn="l" rtl="0" eaLnBrk="0" fontAlgn="base" hangingPunct="0">
              <a:spcBef>
                <a:spcPct val="0"/>
              </a:spcBef>
              <a:spcAft>
                <a:spcPct val="0"/>
              </a:spcAft>
              <a:defRPr>
                <a:solidFill>
                  <a:schemeClr val="tx1"/>
                </a:solidFill>
                <a:latin typeface="Arial" panose="020B0604020202020204" pitchFamily="34" charset="0"/>
              </a:defRPr>
            </a:lvl2pPr>
            <a:lvl3pPr algn="l" rtl="0" eaLnBrk="0" fontAlgn="base" hangingPunct="0">
              <a:spcBef>
                <a:spcPct val="0"/>
              </a:spcBef>
              <a:spcAft>
                <a:spcPct val="0"/>
              </a:spcAft>
              <a:defRPr>
                <a:solidFill>
                  <a:schemeClr val="tx1"/>
                </a:solidFill>
                <a:latin typeface="Arial" panose="020B0604020202020204" pitchFamily="34" charset="0"/>
              </a:defRPr>
            </a:lvl3pPr>
            <a:lvl4pPr algn="l" rtl="0" eaLnBrk="0" fontAlgn="base" hangingPunct="0">
              <a:spcBef>
                <a:spcPct val="0"/>
              </a:spcBef>
              <a:spcAft>
                <a:spcPct val="0"/>
              </a:spcAft>
              <a:defRPr>
                <a:solidFill>
                  <a:schemeClr val="tx1"/>
                </a:solidFill>
                <a:latin typeface="Arial" panose="020B0604020202020204" pitchFamily="34" charset="0"/>
              </a:defRPr>
            </a:lvl4pPr>
            <a:lvl5pPr algn="l" rtl="0" eaLnBrk="0" fontAlgn="base" hangingPunct="0">
              <a:spcBef>
                <a:spcPct val="0"/>
              </a:spcBef>
              <a:spcAft>
                <a:spcPct val="0"/>
              </a:spcAft>
              <a:defRPr>
                <a:solidFill>
                  <a:schemeClr val="tx1"/>
                </a:solidFill>
                <a:latin typeface="Arial" panose="020B0604020202020204" pitchFamily="34" charset="0"/>
              </a:defRPr>
            </a:lvl5pPr>
            <a:lvl6pPr algn="l" rtl="0" eaLnBrk="0" fontAlgn="base" hangingPunct="0">
              <a:spcBef>
                <a:spcPct val="0"/>
              </a:spcBef>
              <a:spcAft>
                <a:spcPct val="0"/>
              </a:spcAft>
              <a:defRPr>
                <a:solidFill>
                  <a:schemeClr val="tx1"/>
                </a:solidFill>
                <a:latin typeface="Arial" panose="020B0604020202020204" pitchFamily="34" charset="0"/>
              </a:defRPr>
            </a:lvl6pPr>
            <a:lvl7pPr algn="l" rtl="0" eaLnBrk="0" fontAlgn="base" hangingPunct="0">
              <a:spcBef>
                <a:spcPct val="0"/>
              </a:spcBef>
              <a:spcAft>
                <a:spcPct val="0"/>
              </a:spcAft>
              <a:defRPr>
                <a:solidFill>
                  <a:schemeClr val="tx1"/>
                </a:solidFill>
                <a:latin typeface="Arial" panose="020B0604020202020204" pitchFamily="34" charset="0"/>
              </a:defRPr>
            </a:lvl7pPr>
            <a:lvl8pPr algn="l" rtl="0" eaLnBrk="0" fontAlgn="base" hangingPunct="0">
              <a:spcBef>
                <a:spcPct val="0"/>
              </a:spcBef>
              <a:spcAft>
                <a:spcPct val="0"/>
              </a:spcAft>
              <a:defRPr>
                <a:solidFill>
                  <a:schemeClr val="tx1"/>
                </a:solidFill>
                <a:latin typeface="Arial" panose="020B0604020202020204" pitchFamily="34" charset="0"/>
              </a:defRPr>
            </a:lvl8pPr>
            <a:lvl9pPr algn="l" rtl="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Station No. 2 </a:t>
            </a:r>
            <a:endParaRPr kumimoji="0" lang="en-US" sz="11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A 50 – year – old male presented to out patient department with difficulty in standing after </a:t>
            </a:r>
            <a:r>
              <a:rPr kumimoji="0" lang="en-US" sz="1600" b="0" i="0" u="none" strike="noStrike" cap="none" normalizeH="0" baseline="0" dirty="0" err="1">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prologed</a:t>
            </a:r>
            <a:r>
              <a:rPr kumimoji="0" lang="en-US" sz="16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 sitting on chair and difficulty in rising his hands above the shoulder .In system review he noticed increase </a:t>
            </a:r>
            <a:r>
              <a:rPr kumimoji="0" lang="en-US" sz="1600" b="0" i="0" u="none" strike="noStrike" cap="none" normalizeH="0" baseline="0" dirty="0" err="1">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difficluty</a:t>
            </a:r>
            <a:r>
              <a:rPr kumimoji="0" lang="en-US" sz="16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 in passing stool and </a:t>
            </a:r>
            <a:r>
              <a:rPr kumimoji="0" lang="en-US" sz="1600" b="0" i="0" u="none" strike="noStrike" cap="none" normalizeH="0" baseline="0" dirty="0" err="1">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constipatin.The</a:t>
            </a:r>
            <a:r>
              <a:rPr kumimoji="0" lang="en-US" sz="16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 following photos </a:t>
            </a:r>
            <a:endParaRPr kumimoji="0" lang="en-US" sz="11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panose="020B0604020202020204" pitchFamily="34" charset="0"/>
            </a:endParaRPr>
          </a:p>
        </p:txBody>
      </p:sp>
      <p:grpSp>
        <p:nvGrpSpPr>
          <p:cNvPr id="5" name="Group 7206"/>
          <p:cNvGrpSpPr/>
          <p:nvPr/>
        </p:nvGrpSpPr>
        <p:grpSpPr>
          <a:xfrm>
            <a:off x="92765" y="1341424"/>
            <a:ext cx="5489575" cy="3123565"/>
            <a:chOff x="0" y="0"/>
            <a:chExt cx="5489575" cy="3123663"/>
          </a:xfrm>
        </p:grpSpPr>
        <p:sp>
          <p:nvSpPr>
            <p:cNvPr id="6" name="Rectangle 412"/>
            <p:cNvSpPr/>
            <p:nvPr/>
          </p:nvSpPr>
          <p:spPr>
            <a:xfrm>
              <a:off x="305" y="0"/>
              <a:ext cx="2722492" cy="298426"/>
            </a:xfrm>
            <a:prstGeom prst="rect">
              <a:avLst/>
            </a:prstGeom>
            <a:ln>
              <a:noFill/>
            </a:ln>
          </p:spPr>
          <p:txBody>
            <a:bodyPr lIns="0" tIns="0" rIns="0" bIns="0" rtlCol="0">
              <a:noAutofit/>
            </a:bodyPr>
            <a:lstStyle/>
            <a:p>
              <a:pPr>
                <a:lnSpc>
                  <a:spcPct val="115000"/>
                </a:lnSpc>
                <a:spcAft>
                  <a:spcPts val="0"/>
                </a:spcAft>
              </a:pPr>
              <a:r>
                <a:rPr lang="en-US" sz="160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was taken for the patient </a:t>
              </a:r>
              <a:endParaRPr lang="en-US" sz="11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7" name="Rectangle 413"/>
            <p:cNvSpPr/>
            <p:nvPr/>
          </p:nvSpPr>
          <p:spPr>
            <a:xfrm>
              <a:off x="2048891" y="0"/>
              <a:ext cx="1425810" cy="298426"/>
            </a:xfrm>
            <a:prstGeom prst="rect">
              <a:avLst/>
            </a:prstGeom>
            <a:ln>
              <a:noFill/>
            </a:ln>
          </p:spPr>
          <p:txBody>
            <a:bodyPr lIns="0" tIns="0" rIns="0" bIns="0" rtlCol="0">
              <a:noAutofit/>
            </a:bodyPr>
            <a:lstStyle/>
            <a:p>
              <a:pPr>
                <a:lnSpc>
                  <a:spcPct val="115000"/>
                </a:lnSpc>
                <a:spcAft>
                  <a:spcPts val="0"/>
                </a:spcAft>
              </a:pPr>
              <a:r>
                <a:rPr lang="en-US" sz="160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hands &amp; face</a:t>
              </a:r>
              <a:endParaRPr lang="en-US" sz="11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8" name="Rectangle 414"/>
            <p:cNvSpPr/>
            <p:nvPr/>
          </p:nvSpPr>
          <p:spPr>
            <a:xfrm>
              <a:off x="3121787" y="0"/>
              <a:ext cx="1282124" cy="298426"/>
            </a:xfrm>
            <a:prstGeom prst="rect">
              <a:avLst/>
            </a:prstGeom>
            <a:ln>
              <a:noFill/>
            </a:ln>
          </p:spPr>
          <p:txBody>
            <a:bodyPr lIns="0" tIns="0" rIns="0" bIns="0" rtlCol="0">
              <a:noAutofit/>
            </a:bodyPr>
            <a:lstStyle/>
            <a:p>
              <a:pPr>
                <a:lnSpc>
                  <a:spcPct val="115000"/>
                </a:lnSpc>
                <a:spcAft>
                  <a:spcPts val="0"/>
                </a:spcAft>
              </a:pPr>
              <a:r>
                <a:rPr lang="en-US" sz="160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                  </a:t>
              </a:r>
              <a:endParaRPr lang="en-US" sz="11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9" name="Rectangle 415"/>
            <p:cNvSpPr/>
            <p:nvPr/>
          </p:nvSpPr>
          <p:spPr>
            <a:xfrm>
              <a:off x="4088257" y="0"/>
              <a:ext cx="67395" cy="298426"/>
            </a:xfrm>
            <a:prstGeom prst="rect">
              <a:avLst/>
            </a:prstGeom>
            <a:ln>
              <a:noFill/>
            </a:ln>
          </p:spPr>
          <p:txBody>
            <a:bodyPr lIns="0" tIns="0" rIns="0" bIns="0" rtlCol="0">
              <a:noAutofit/>
            </a:bodyPr>
            <a:lstStyle/>
            <a:p>
              <a:pPr>
                <a:lnSpc>
                  <a:spcPct val="115000"/>
                </a:lnSpc>
                <a:spcAft>
                  <a:spcPts val="0"/>
                </a:spcAft>
              </a:pPr>
              <a:r>
                <a:rPr lang="en-US" sz="160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 </a:t>
              </a:r>
              <a:endParaRPr lang="en-US" sz="11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0" name="Rectangle 416"/>
            <p:cNvSpPr/>
            <p:nvPr/>
          </p:nvSpPr>
          <p:spPr>
            <a:xfrm>
              <a:off x="2820035" y="2675254"/>
              <a:ext cx="201172" cy="298426"/>
            </a:xfrm>
            <a:prstGeom prst="rect">
              <a:avLst/>
            </a:prstGeom>
            <a:ln>
              <a:noFill/>
            </a:ln>
          </p:spPr>
          <p:txBody>
            <a:bodyPr lIns="0" tIns="0" rIns="0" bIns="0" rtlCol="0">
              <a:noAutofit/>
            </a:bodyPr>
            <a:lstStyle/>
            <a:p>
              <a:pPr>
                <a:lnSpc>
                  <a:spcPct val="115000"/>
                </a:lnSpc>
                <a:spcAft>
                  <a:spcPts val="0"/>
                </a:spcAft>
              </a:pPr>
              <a:r>
                <a:rPr lang="en-US" sz="1600" b="1">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   </a:t>
              </a:r>
              <a:endParaRPr lang="en-US" sz="11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1" name="Rectangle 417"/>
            <p:cNvSpPr/>
            <p:nvPr/>
          </p:nvSpPr>
          <p:spPr>
            <a:xfrm>
              <a:off x="5438902" y="2675254"/>
              <a:ext cx="67395" cy="298426"/>
            </a:xfrm>
            <a:prstGeom prst="rect">
              <a:avLst/>
            </a:prstGeom>
            <a:ln>
              <a:noFill/>
            </a:ln>
          </p:spPr>
          <p:txBody>
            <a:bodyPr lIns="0" tIns="0" rIns="0" bIns="0" rtlCol="0">
              <a:noAutofit/>
            </a:bodyPr>
            <a:lstStyle/>
            <a:p>
              <a:pPr>
                <a:lnSpc>
                  <a:spcPct val="115000"/>
                </a:lnSpc>
                <a:spcAft>
                  <a:spcPts val="0"/>
                </a:spcAft>
              </a:pPr>
              <a:r>
                <a:rPr lang="en-US" sz="1600" b="1">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 </a:t>
              </a:r>
              <a:endParaRPr lang="en-US" sz="11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2" name="Rectangle 418"/>
            <p:cNvSpPr/>
            <p:nvPr/>
          </p:nvSpPr>
          <p:spPr>
            <a:xfrm>
              <a:off x="305" y="2899282"/>
              <a:ext cx="67395" cy="298426"/>
            </a:xfrm>
            <a:prstGeom prst="rect">
              <a:avLst/>
            </a:prstGeom>
            <a:ln>
              <a:noFill/>
            </a:ln>
          </p:spPr>
          <p:txBody>
            <a:bodyPr lIns="0" tIns="0" rIns="0" bIns="0" rtlCol="0">
              <a:noAutofit/>
            </a:bodyPr>
            <a:lstStyle/>
            <a:p>
              <a:pPr>
                <a:lnSpc>
                  <a:spcPct val="115000"/>
                </a:lnSpc>
                <a:spcAft>
                  <a:spcPts val="0"/>
                </a:spcAft>
              </a:pPr>
              <a:r>
                <a:rPr lang="en-US" sz="1600" b="1">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 </a:t>
              </a:r>
              <a:endParaRPr lang="en-US" sz="11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pic>
          <p:nvPicPr>
            <p:cNvPr id="13" name="Picture 7264"/>
            <p:cNvPicPr/>
            <p:nvPr/>
          </p:nvPicPr>
          <p:blipFill>
            <a:blip r:embed="rId2"/>
            <a:stretch>
              <a:fillRect/>
            </a:stretch>
          </p:blipFill>
          <p:spPr>
            <a:xfrm>
              <a:off x="-3174" y="262005"/>
              <a:ext cx="2822575" cy="2593975"/>
            </a:xfrm>
            <a:prstGeom prst="rect">
              <a:avLst/>
            </a:prstGeom>
          </p:spPr>
        </p:pic>
        <p:pic>
          <p:nvPicPr>
            <p:cNvPr id="14" name="Picture 467"/>
            <p:cNvPicPr/>
            <p:nvPr/>
          </p:nvPicPr>
          <p:blipFill>
            <a:blip r:embed="rId3"/>
            <a:stretch>
              <a:fillRect/>
            </a:stretch>
          </p:blipFill>
          <p:spPr>
            <a:xfrm>
              <a:off x="2973070" y="264926"/>
              <a:ext cx="2466340" cy="2590800"/>
            </a:xfrm>
            <a:prstGeom prst="rect">
              <a:avLst/>
            </a:prstGeom>
          </p:spPr>
        </p:pic>
      </p:grpSp>
      <p:sp>
        <p:nvSpPr>
          <p:cNvPr id="15" name="Rectangle 19"/>
          <p:cNvSpPr>
            <a:spLocks noChangeArrowheads="1"/>
          </p:cNvSpPr>
          <p:nvPr/>
        </p:nvSpPr>
        <p:spPr bwMode="auto">
          <a:xfrm>
            <a:off x="-3174" y="4069561"/>
            <a:ext cx="7354957" cy="28469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algn="l" rtl="0" eaLnBrk="0" fontAlgn="base" hangingPunct="0">
              <a:spcBef>
                <a:spcPct val="0"/>
              </a:spcBef>
              <a:spcAft>
                <a:spcPct val="0"/>
              </a:spcAft>
              <a:defRPr>
                <a:solidFill>
                  <a:schemeClr val="tx1"/>
                </a:solidFill>
                <a:latin typeface="Arial" panose="020B0604020202020204" pitchFamily="34" charset="0"/>
              </a:defRPr>
            </a:lvl1pPr>
            <a:lvl2pPr algn="l" rtl="0" eaLnBrk="0" fontAlgn="base" hangingPunct="0">
              <a:spcBef>
                <a:spcPct val="0"/>
              </a:spcBef>
              <a:spcAft>
                <a:spcPct val="0"/>
              </a:spcAft>
              <a:defRPr>
                <a:solidFill>
                  <a:schemeClr val="tx1"/>
                </a:solidFill>
                <a:latin typeface="Arial" panose="020B0604020202020204" pitchFamily="34" charset="0"/>
              </a:defRPr>
            </a:lvl2pPr>
            <a:lvl3pPr algn="l" rtl="0" eaLnBrk="0" fontAlgn="base" hangingPunct="0">
              <a:spcBef>
                <a:spcPct val="0"/>
              </a:spcBef>
              <a:spcAft>
                <a:spcPct val="0"/>
              </a:spcAft>
              <a:defRPr>
                <a:solidFill>
                  <a:schemeClr val="tx1"/>
                </a:solidFill>
                <a:latin typeface="Arial" panose="020B0604020202020204" pitchFamily="34" charset="0"/>
              </a:defRPr>
            </a:lvl3pPr>
            <a:lvl4pPr algn="l" rtl="0" eaLnBrk="0" fontAlgn="base" hangingPunct="0">
              <a:spcBef>
                <a:spcPct val="0"/>
              </a:spcBef>
              <a:spcAft>
                <a:spcPct val="0"/>
              </a:spcAft>
              <a:defRPr>
                <a:solidFill>
                  <a:schemeClr val="tx1"/>
                </a:solidFill>
                <a:latin typeface="Arial" panose="020B0604020202020204" pitchFamily="34" charset="0"/>
              </a:defRPr>
            </a:lvl4pPr>
            <a:lvl5pPr algn="l" rtl="0" eaLnBrk="0" fontAlgn="base" hangingPunct="0">
              <a:spcBef>
                <a:spcPct val="0"/>
              </a:spcBef>
              <a:spcAft>
                <a:spcPct val="0"/>
              </a:spcAft>
              <a:defRPr>
                <a:solidFill>
                  <a:schemeClr val="tx1"/>
                </a:solidFill>
                <a:latin typeface="Arial" panose="020B0604020202020204" pitchFamily="34" charset="0"/>
              </a:defRPr>
            </a:lvl5pPr>
            <a:lvl6pPr algn="l" rtl="0" eaLnBrk="0" fontAlgn="base" hangingPunct="0">
              <a:spcBef>
                <a:spcPct val="0"/>
              </a:spcBef>
              <a:spcAft>
                <a:spcPct val="0"/>
              </a:spcAft>
              <a:defRPr>
                <a:solidFill>
                  <a:schemeClr val="tx1"/>
                </a:solidFill>
                <a:latin typeface="Arial" panose="020B0604020202020204" pitchFamily="34" charset="0"/>
              </a:defRPr>
            </a:lvl6pPr>
            <a:lvl7pPr algn="l" rtl="0" eaLnBrk="0" fontAlgn="base" hangingPunct="0">
              <a:spcBef>
                <a:spcPct val="0"/>
              </a:spcBef>
              <a:spcAft>
                <a:spcPct val="0"/>
              </a:spcAft>
              <a:defRPr>
                <a:solidFill>
                  <a:schemeClr val="tx1"/>
                </a:solidFill>
                <a:latin typeface="Arial" panose="020B0604020202020204" pitchFamily="34" charset="0"/>
              </a:defRPr>
            </a:lvl7pPr>
            <a:lvl8pPr algn="l" rtl="0" eaLnBrk="0" fontAlgn="base" hangingPunct="0">
              <a:spcBef>
                <a:spcPct val="0"/>
              </a:spcBef>
              <a:spcAft>
                <a:spcPct val="0"/>
              </a:spcAft>
              <a:defRPr>
                <a:solidFill>
                  <a:schemeClr val="tx1"/>
                </a:solidFill>
                <a:latin typeface="Arial" panose="020B0604020202020204" pitchFamily="34" charset="0"/>
              </a:defRPr>
            </a:lvl8pPr>
            <a:lvl9pPr algn="l" rtl="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1"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Q.1- What is the signs on the hands&amp; the face called and which of them pathognomonic and characteristic ?</a:t>
            </a:r>
            <a:br>
              <a:rPr kumimoji="0" lang="en-US" sz="1600" b="1"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br>
            <a:r>
              <a:rPr kumimoji="0" lang="en-US" sz="1600" b="1"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 Q.2- What is the most likely diagnosis ? </a:t>
            </a:r>
            <a:endParaRPr kumimoji="0" lang="en-US" sz="11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Q.3- How you will investigate this patient to confirm the diagnosis ? </a:t>
            </a:r>
            <a:endParaRPr kumimoji="0" lang="en-US" sz="11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Q.4-How you will treat this patient ? </a:t>
            </a:r>
          </a:p>
          <a:p>
            <a:pPr marL="0" marR="0" lvl="0" indent="0" algn="l" defTabSz="914400" rtl="0" eaLnBrk="0" fontAlgn="base" latinLnBrk="0" hangingPunct="0">
              <a:lnSpc>
                <a:spcPct val="100000"/>
              </a:lnSpc>
              <a:spcBef>
                <a:spcPct val="0"/>
              </a:spcBef>
              <a:spcAft>
                <a:spcPct val="0"/>
              </a:spcAft>
              <a:buClrTx/>
              <a:buSzTx/>
              <a:buFontTx/>
              <a:buNone/>
              <a:tabLst/>
            </a:pPr>
            <a:r>
              <a:rPr lang="en-US" sz="1600" b="1" dirty="0">
                <a:solidFill>
                  <a:srgbClr val="000000"/>
                </a:solidFill>
                <a:ea typeface="Calibri" panose="020F0502020204030204" pitchFamily="34" charset="0"/>
                <a:cs typeface="Calibri" panose="020F0502020204030204" pitchFamily="34" charset="0"/>
              </a:rPr>
              <a:t>q.5 what serious pathology can be associated with this disease deep investigations to role it out?</a:t>
            </a:r>
            <a:endParaRPr kumimoji="0" lang="en-US" sz="1100" b="0" i="0" u="none" strike="noStrike" cap="none" normalizeH="0" baseline="0" dirty="0">
              <a:ln>
                <a:noFill/>
              </a:ln>
              <a:solidFill>
                <a:srgbClr val="000000"/>
              </a:solidFill>
              <a:effectLst/>
              <a:latin typeface="Arial" panose="020B0604020202020204" pitchFamily="34" charset="0"/>
              <a:ea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sz="1100" b="0" i="0" u="none" strike="noStrike" cap="none" normalizeH="0" baseline="0" dirty="0">
                <a:ln>
                  <a:noFill/>
                </a:ln>
                <a:solidFill>
                  <a:srgbClr val="000000"/>
                </a:solidFill>
                <a:effectLst/>
                <a:latin typeface="Arial" panose="020B0604020202020204" pitchFamily="34" charset="0"/>
                <a:ea typeface="Calibri" panose="020F0502020204030204" pitchFamily="34" charset="0"/>
                <a:cs typeface="Calibri" panose="020F0502020204030204" pitchFamily="34" charset="0"/>
              </a:rPr>
            </a:br>
            <a:br>
              <a:rPr kumimoji="0" lang="en-US" sz="1100" b="0" i="0" u="none" strike="noStrike" cap="none" normalizeH="0" baseline="0" dirty="0">
                <a:ln>
                  <a:noFill/>
                </a:ln>
                <a:solidFill>
                  <a:srgbClr val="000000"/>
                </a:solidFill>
                <a:effectLst/>
                <a:latin typeface="Arial" panose="020B0604020202020204" pitchFamily="34" charset="0"/>
                <a:ea typeface="Calibri" panose="020F0502020204030204" pitchFamily="34" charset="0"/>
                <a:cs typeface="Calibri" panose="020F0502020204030204" pitchFamily="34" charset="0"/>
              </a:rPr>
            </a:br>
            <a:br>
              <a:rPr kumimoji="0" lang="en-US" sz="1100" b="0" i="0" u="none" strike="noStrike" cap="none" normalizeH="0" baseline="0" dirty="0">
                <a:ln>
                  <a:noFill/>
                </a:ln>
                <a:solidFill>
                  <a:srgbClr val="000000"/>
                </a:solidFill>
                <a:effectLst/>
                <a:latin typeface="Arial" panose="020B0604020202020204" pitchFamily="34" charset="0"/>
                <a:ea typeface="Calibri" panose="020F0502020204030204" pitchFamily="34" charset="0"/>
                <a:cs typeface="Calibri" panose="020F0502020204030204" pitchFamily="34" charset="0"/>
              </a:rPr>
            </a:br>
            <a:endParaRPr kumimoji="0" lang="en-US" sz="1800" b="0" i="0" u="none" strike="noStrike" cap="none" normalizeH="0" baseline="0" dirty="0">
              <a:ln>
                <a:noFill/>
              </a:ln>
              <a:solidFill>
                <a:schemeClr val="tx1"/>
              </a:solidFill>
              <a:effectLst/>
              <a:latin typeface="Arial" panose="020B0604020202020204" pitchFamily="34" charset="0"/>
            </a:endParaRPr>
          </a:p>
        </p:txBody>
      </p:sp>
      <p:pic>
        <p:nvPicPr>
          <p:cNvPr id="16" name="صورة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94525" y="1988807"/>
            <a:ext cx="2495550" cy="1828800"/>
          </a:xfrm>
          <a:prstGeom prst="rect">
            <a:avLst/>
          </a:prstGeom>
        </p:spPr>
      </p:pic>
    </p:spTree>
    <p:extLst>
      <p:ext uri="{BB962C8B-B14F-4D97-AF65-F5344CB8AC3E}">
        <p14:creationId xmlns:p14="http://schemas.microsoft.com/office/powerpoint/2010/main" val="36740985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Autofit/>
          </a:bodyPr>
          <a:lstStyle/>
          <a:p>
            <a:pPr algn="l"/>
            <a:r>
              <a:rPr lang="en-US" sz="2000" dirty="0"/>
              <a:t>.1- </a:t>
            </a:r>
            <a:r>
              <a:rPr lang="en-US" sz="2000" dirty="0" err="1"/>
              <a:t>Gottrons</a:t>
            </a:r>
            <a:r>
              <a:rPr lang="en-US" sz="2000" dirty="0"/>
              <a:t> sign (3 ) ( Pathognomonic)(1)          Heliotrope rash(3) ( characteristic )(1) </a:t>
            </a:r>
          </a:p>
          <a:p>
            <a:pPr algn="l"/>
            <a:r>
              <a:rPr lang="en-US" sz="2000" dirty="0"/>
              <a:t> </a:t>
            </a:r>
          </a:p>
          <a:p>
            <a:pPr algn="l"/>
            <a:r>
              <a:rPr lang="en-US" sz="2000" dirty="0"/>
              <a:t>Q.2- Dermatomyositis.(4) </a:t>
            </a:r>
          </a:p>
          <a:p>
            <a:pPr algn="l"/>
            <a:r>
              <a:rPr lang="en-US" sz="2000" dirty="0"/>
              <a:t> </a:t>
            </a:r>
          </a:p>
          <a:p>
            <a:pPr algn="l"/>
            <a:r>
              <a:rPr lang="en-US" sz="2000" dirty="0"/>
              <a:t>Q.3-1- Blood Tests ( CPK ,AST ,Aldolase ,ESR  ANA ,Anti –JO- ,Anti RNP  )(1) 2- EMG.(1) 3-Muscle Biopsy (1) </a:t>
            </a:r>
          </a:p>
          <a:p>
            <a:pPr algn="l"/>
            <a:r>
              <a:rPr lang="en-US" sz="2000" dirty="0"/>
              <a:t> </a:t>
            </a:r>
          </a:p>
          <a:p>
            <a:pPr algn="l"/>
            <a:r>
              <a:rPr lang="en-US" sz="2000" dirty="0"/>
              <a:t>Q.4- Steroid , Methotrexate ,I.V Immunoglobulin.(2) </a:t>
            </a:r>
          </a:p>
          <a:p>
            <a:pPr algn="l"/>
            <a:r>
              <a:rPr lang="en-US" sz="2000" dirty="0"/>
              <a:t> </a:t>
            </a:r>
          </a:p>
          <a:p>
            <a:pPr algn="l"/>
            <a:r>
              <a:rPr lang="en-US" sz="2000" dirty="0"/>
              <a:t>Q.5- Internal Malignancy.(3) </a:t>
            </a:r>
          </a:p>
          <a:p>
            <a:pPr algn="l"/>
            <a:r>
              <a:rPr lang="en-US" sz="2000" dirty="0"/>
              <a:t> </a:t>
            </a:r>
          </a:p>
          <a:p>
            <a:pPr algn="l"/>
            <a:r>
              <a:rPr lang="en-US" sz="2000" dirty="0"/>
              <a:t> </a:t>
            </a:r>
            <a:endParaRPr lang="ar-SA" sz="2000" dirty="0"/>
          </a:p>
        </p:txBody>
      </p:sp>
    </p:spTree>
    <p:extLst>
      <p:ext uri="{BB962C8B-B14F-4D97-AF65-F5344CB8AC3E}">
        <p14:creationId xmlns:p14="http://schemas.microsoft.com/office/powerpoint/2010/main" val="30264160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838200" y="504825"/>
            <a:ext cx="10515600" cy="1325563"/>
          </a:xfrm>
        </p:spPr>
        <p:txBody>
          <a:bodyPr>
            <a:normAutofit fontScale="90000"/>
          </a:bodyPr>
          <a:lstStyle/>
          <a:p>
            <a:pPr algn="l"/>
            <a:r>
              <a:rPr lang="en-US" dirty="0"/>
              <a:t>1-what is the sign</a:t>
            </a:r>
            <a:br>
              <a:rPr lang="en-US" dirty="0"/>
            </a:br>
            <a:r>
              <a:rPr lang="en-US" dirty="0"/>
              <a:t>2-what is the dx?</a:t>
            </a:r>
            <a:br>
              <a:rPr lang="en-US" dirty="0"/>
            </a:br>
            <a:r>
              <a:rPr lang="en-US" dirty="0"/>
              <a:t>3-what other joint deformity?</a:t>
            </a:r>
            <a:br>
              <a:rPr lang="en-US" dirty="0"/>
            </a:br>
            <a:r>
              <a:rPr lang="en-US" dirty="0"/>
              <a:t>4-other complication?</a:t>
            </a:r>
            <a:endParaRPr lang="ar-SA" dirty="0"/>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38500" y="1994694"/>
            <a:ext cx="5715000" cy="4013200"/>
          </a:xfrm>
        </p:spPr>
      </p:pic>
    </p:spTree>
    <p:extLst>
      <p:ext uri="{BB962C8B-B14F-4D97-AF65-F5344CB8AC3E}">
        <p14:creationId xmlns:p14="http://schemas.microsoft.com/office/powerpoint/2010/main" val="20102167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85000" lnSpcReduction="20000"/>
          </a:bodyPr>
          <a:lstStyle/>
          <a:p>
            <a:pPr algn="l"/>
            <a:r>
              <a:rPr lang="en-US" dirty="0"/>
              <a:t>1-what is the sign?</a:t>
            </a:r>
            <a:br>
              <a:rPr lang="en-US" dirty="0"/>
            </a:br>
            <a:r>
              <a:rPr lang="en-US" dirty="0"/>
              <a:t>__Swan neck deformity</a:t>
            </a:r>
            <a:br>
              <a:rPr lang="en-US" dirty="0"/>
            </a:br>
            <a:r>
              <a:rPr lang="en-US" dirty="0"/>
              <a:t>2-what is the dx?</a:t>
            </a:r>
            <a:br>
              <a:rPr lang="en-US" dirty="0"/>
            </a:br>
            <a:r>
              <a:rPr lang="en-US" dirty="0"/>
              <a:t>__Rheumatoid arthritis  </a:t>
            </a:r>
            <a:br>
              <a:rPr lang="en-US" dirty="0"/>
            </a:br>
            <a:r>
              <a:rPr lang="en-US" dirty="0"/>
              <a:t>3-what other joint deformity?</a:t>
            </a:r>
            <a:br>
              <a:rPr lang="en-US" dirty="0"/>
            </a:br>
            <a:r>
              <a:rPr lang="en-US" dirty="0"/>
              <a:t>Boutonniere deformity</a:t>
            </a:r>
            <a:br>
              <a:rPr lang="en-US" dirty="0"/>
            </a:br>
            <a:r>
              <a:rPr lang="en-US" dirty="0"/>
              <a:t>ulnar deviation</a:t>
            </a:r>
            <a:br>
              <a:rPr lang="en-US" dirty="0"/>
            </a:br>
            <a:r>
              <a:rPr lang="en-US" dirty="0"/>
              <a:t>hummer toe</a:t>
            </a:r>
            <a:br>
              <a:rPr lang="en-US" dirty="0"/>
            </a:br>
            <a:r>
              <a:rPr lang="en-US" dirty="0"/>
              <a:t>valgus</a:t>
            </a:r>
            <a:br>
              <a:rPr lang="en-US" dirty="0"/>
            </a:br>
            <a:r>
              <a:rPr lang="en-US" dirty="0"/>
              <a:t>varus</a:t>
            </a:r>
            <a:br>
              <a:rPr lang="en-US" dirty="0"/>
            </a:br>
            <a:br>
              <a:rPr lang="en-US" dirty="0"/>
            </a:br>
            <a:r>
              <a:rPr lang="en-US" dirty="0"/>
              <a:t>4-other </a:t>
            </a:r>
            <a:r>
              <a:rPr lang="en-US" dirty="0">
                <a:solidFill>
                  <a:srgbClr val="FF0000"/>
                </a:solidFill>
              </a:rPr>
              <a:t>complication (SAB)</a:t>
            </a:r>
            <a:br>
              <a:rPr lang="en-US" dirty="0"/>
            </a:br>
            <a:r>
              <a:rPr lang="en-US" dirty="0"/>
              <a:t>baker cyst</a:t>
            </a:r>
            <a:br>
              <a:rPr lang="en-US" dirty="0"/>
            </a:br>
            <a:r>
              <a:rPr lang="en-US" dirty="0"/>
              <a:t>septic arthritis</a:t>
            </a:r>
            <a:br>
              <a:rPr lang="en-US" dirty="0"/>
            </a:br>
            <a:r>
              <a:rPr lang="en-US" dirty="0"/>
              <a:t>atlantoaxial subluxation</a:t>
            </a:r>
            <a:br>
              <a:rPr lang="en-US" dirty="0"/>
            </a:br>
            <a:endParaRPr lang="ar-SA" dirty="0"/>
          </a:p>
        </p:txBody>
      </p:sp>
    </p:spTree>
    <p:extLst>
      <p:ext uri="{BB962C8B-B14F-4D97-AF65-F5344CB8AC3E}">
        <p14:creationId xmlns:p14="http://schemas.microsoft.com/office/powerpoint/2010/main" val="25262418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101384" y="1902977"/>
            <a:ext cx="5090616" cy="6089337"/>
          </a:xfrm>
        </p:spPr>
        <p:txBody>
          <a:bodyPr/>
          <a:lstStyle/>
          <a:p>
            <a:br>
              <a:rPr lang="en-US" dirty="0"/>
            </a:br>
            <a:r>
              <a:rPr lang="en-US" dirty="0"/>
              <a:t>What are other signs?</a:t>
            </a:r>
            <a:br>
              <a:rPr lang="en-US" dirty="0"/>
            </a:br>
            <a:br>
              <a:rPr lang="en-US" dirty="0"/>
            </a:br>
            <a:r>
              <a:rPr lang="en-US" dirty="0"/>
              <a:t>what is the dx?</a:t>
            </a:r>
            <a:br>
              <a:rPr lang="en-US" dirty="0"/>
            </a:br>
            <a:r>
              <a:rPr lang="en-US" dirty="0"/>
              <a:t>What is the serum antibody?</a:t>
            </a:r>
          </a:p>
        </p:txBody>
      </p:sp>
      <p:pic>
        <p:nvPicPr>
          <p:cNvPr id="7" name="Picture 6"/>
          <p:cNvPicPr>
            <a:picLocks noChangeAspect="1"/>
          </p:cNvPicPr>
          <p:nvPr/>
        </p:nvPicPr>
        <p:blipFill>
          <a:blip r:embed="rId2"/>
          <a:stretch>
            <a:fillRect/>
          </a:stretch>
        </p:blipFill>
        <p:spPr>
          <a:xfrm>
            <a:off x="3577967" y="3821374"/>
            <a:ext cx="3751520" cy="2734308"/>
          </a:xfrm>
          <a:prstGeom prst="rect">
            <a:avLst/>
          </a:prstGeom>
        </p:spPr>
      </p:pic>
      <p:sp>
        <p:nvSpPr>
          <p:cNvPr id="8" name="Rectangle 7"/>
          <p:cNvSpPr/>
          <p:nvPr/>
        </p:nvSpPr>
        <p:spPr>
          <a:xfrm>
            <a:off x="5490949" y="333317"/>
            <a:ext cx="6096000" cy="1569660"/>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0000"/>
                </a:solidFill>
                <a:effectLst/>
                <a:uLnTx/>
                <a:uFillTx/>
                <a:latin typeface="Calibri" panose="020F0502020204030204"/>
                <a:ea typeface="+mn-ea"/>
                <a:cs typeface="+mn-cs"/>
              </a:rPr>
              <a:t>A 22-years Pt presented with difficulty swallowing and recent severe heartburn also she had this changes in her hand after cold exposure </a:t>
            </a:r>
          </a:p>
        </p:txBody>
      </p:sp>
      <p:pic>
        <p:nvPicPr>
          <p:cNvPr id="2" name="صورة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93688" y="1902977"/>
            <a:ext cx="2466975" cy="1857375"/>
          </a:xfrm>
          <a:prstGeom prst="rect">
            <a:avLst/>
          </a:prstGeom>
        </p:spPr>
      </p:pic>
      <p:pic>
        <p:nvPicPr>
          <p:cNvPr id="4" name="صورة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7957" y="144379"/>
            <a:ext cx="3148784" cy="2906974"/>
          </a:xfrm>
          <a:prstGeom prst="rect">
            <a:avLst/>
          </a:prstGeom>
        </p:spPr>
      </p:pic>
    </p:spTree>
    <p:extLst>
      <p:ext uri="{BB962C8B-B14F-4D97-AF65-F5344CB8AC3E}">
        <p14:creationId xmlns:p14="http://schemas.microsoft.com/office/powerpoint/2010/main" val="214798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45660" y="409433"/>
            <a:ext cx="10726002" cy="5847521"/>
          </a:xfrm>
        </p:spPr>
        <p:txBody>
          <a:bodyPr>
            <a:normAutofit/>
          </a:bodyPr>
          <a:lstStyle/>
          <a:p>
            <a:pPr algn="l"/>
            <a:r>
              <a:rPr lang="en-US" b="1" u="sng" dirty="0"/>
              <a:t>Features?</a:t>
            </a:r>
            <a:endParaRPr lang="en-US" dirty="0"/>
          </a:p>
          <a:p>
            <a:pPr algn="l"/>
            <a:r>
              <a:rPr lang="en-US" dirty="0"/>
              <a:t>WHAT IS THE TEST?</a:t>
            </a:r>
          </a:p>
          <a:p>
            <a:pPr algn="l"/>
            <a:r>
              <a:rPr lang="en-US" dirty="0"/>
              <a:t>Schirmer's test: filter paper near conjunctival </a:t>
            </a:r>
            <a:br>
              <a:rPr lang="en-US" dirty="0"/>
            </a:br>
            <a:r>
              <a:rPr lang="en-US" dirty="0"/>
              <a:t>sac to measure tears formation</a:t>
            </a:r>
            <a:br>
              <a:rPr lang="en-US" dirty="0"/>
            </a:br>
            <a:r>
              <a:rPr lang="en-US" dirty="0"/>
              <a:t>&lt;10ml in 5 min </a:t>
            </a:r>
          </a:p>
          <a:p>
            <a:pPr algn="l"/>
            <a:endParaRPr lang="en-US" dirty="0"/>
          </a:p>
        </p:txBody>
      </p:sp>
      <p:pic>
        <p:nvPicPr>
          <p:cNvPr id="4" name="Picture 3"/>
          <p:cNvPicPr>
            <a:picLocks noChangeAspect="1"/>
          </p:cNvPicPr>
          <p:nvPr/>
        </p:nvPicPr>
        <p:blipFill>
          <a:blip r:embed="rId2"/>
          <a:stretch>
            <a:fillRect/>
          </a:stretch>
        </p:blipFill>
        <p:spPr>
          <a:xfrm>
            <a:off x="7264935" y="-47624"/>
            <a:ext cx="5090684" cy="3452812"/>
          </a:xfrm>
          <a:prstGeom prst="rect">
            <a:avLst/>
          </a:prstGeom>
        </p:spPr>
      </p:pic>
      <p:pic>
        <p:nvPicPr>
          <p:cNvPr id="5" name="Picture 4"/>
          <p:cNvPicPr>
            <a:picLocks noChangeAspect="1"/>
          </p:cNvPicPr>
          <p:nvPr/>
        </p:nvPicPr>
        <p:blipFill>
          <a:blip r:embed="rId3"/>
          <a:stretch>
            <a:fillRect/>
          </a:stretch>
        </p:blipFill>
        <p:spPr>
          <a:xfrm>
            <a:off x="6718158" y="3452812"/>
            <a:ext cx="4381642" cy="2873745"/>
          </a:xfrm>
          <a:prstGeom prst="rect">
            <a:avLst/>
          </a:prstGeom>
        </p:spPr>
      </p:pic>
    </p:spTree>
    <p:extLst>
      <p:ext uri="{BB962C8B-B14F-4D97-AF65-F5344CB8AC3E}">
        <p14:creationId xmlns:p14="http://schemas.microsoft.com/office/powerpoint/2010/main" val="8142167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838200" y="631825"/>
            <a:ext cx="10515600" cy="1325563"/>
          </a:xfrm>
        </p:spPr>
        <p:txBody>
          <a:bodyPr>
            <a:normAutofit fontScale="90000"/>
          </a:bodyPr>
          <a:lstStyle/>
          <a:p>
            <a:pPr algn="l"/>
            <a:r>
              <a:rPr lang="en-US" dirty="0"/>
              <a:t>What is the dx?</a:t>
            </a:r>
            <a:br>
              <a:rPr lang="en-US" dirty="0"/>
            </a:br>
            <a:r>
              <a:rPr lang="en-US" dirty="0"/>
              <a:t>What is the possible colors change? And why?</a:t>
            </a:r>
            <a:br>
              <a:rPr lang="en-US" dirty="0"/>
            </a:br>
            <a:r>
              <a:rPr lang="en-US" dirty="0"/>
              <a:t>The causes?</a:t>
            </a:r>
            <a:br>
              <a:rPr lang="en-US" dirty="0"/>
            </a:br>
            <a:r>
              <a:rPr lang="en-US" dirty="0"/>
              <a:t>The management?</a:t>
            </a:r>
            <a:endParaRPr lang="ar-SA" dirty="0"/>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048250" y="2582069"/>
            <a:ext cx="2095500" cy="2838450"/>
          </a:xfrm>
        </p:spPr>
      </p:pic>
    </p:spTree>
    <p:extLst>
      <p:ext uri="{BB962C8B-B14F-4D97-AF65-F5344CB8AC3E}">
        <p14:creationId xmlns:p14="http://schemas.microsoft.com/office/powerpoint/2010/main" val="28598397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31800" y="454024"/>
            <a:ext cx="10515600" cy="6175375"/>
          </a:xfrm>
        </p:spPr>
        <p:txBody>
          <a:bodyPr>
            <a:normAutofit fontScale="85000" lnSpcReduction="20000"/>
          </a:bodyPr>
          <a:lstStyle/>
          <a:p>
            <a:pPr marL="0" indent="0" algn="l">
              <a:buNone/>
            </a:pPr>
            <a:r>
              <a:rPr lang="en-US" dirty="0"/>
              <a:t>What is the dx?</a:t>
            </a:r>
            <a:br>
              <a:rPr lang="en-US" dirty="0"/>
            </a:br>
            <a:r>
              <a:rPr lang="en-US" dirty="0"/>
              <a:t>-Raynaud's</a:t>
            </a:r>
            <a:br>
              <a:rPr lang="en-US" dirty="0"/>
            </a:br>
            <a:r>
              <a:rPr lang="en-US" dirty="0"/>
              <a:t>What is the possible colors change? And why?</a:t>
            </a:r>
            <a:br>
              <a:rPr lang="en-US" dirty="0"/>
            </a:br>
            <a:r>
              <a:rPr lang="en-US" dirty="0"/>
              <a:t>-white __ vasoconstriction</a:t>
            </a:r>
            <a:br>
              <a:rPr lang="en-US" dirty="0"/>
            </a:br>
            <a:r>
              <a:rPr lang="en-US" dirty="0"/>
              <a:t>-blue __ cyanosis</a:t>
            </a:r>
            <a:br>
              <a:rPr lang="en-US" dirty="0"/>
            </a:br>
            <a:r>
              <a:rPr lang="en-US" dirty="0"/>
              <a:t>-red __ revascularization </a:t>
            </a:r>
            <a:br>
              <a:rPr lang="en-US" dirty="0"/>
            </a:br>
            <a:r>
              <a:rPr lang="en-US" dirty="0"/>
              <a:t>The causes?</a:t>
            </a:r>
            <a:br>
              <a:rPr lang="en-US" dirty="0"/>
            </a:br>
            <a:r>
              <a:rPr lang="en-US" dirty="0"/>
              <a:t>-</a:t>
            </a:r>
            <a:r>
              <a:rPr lang="en-US" b="1" dirty="0"/>
              <a:t>Primary Raynaud's</a:t>
            </a:r>
            <a:br>
              <a:rPr lang="en-US" b="1" dirty="0"/>
            </a:br>
            <a:r>
              <a:rPr lang="en-US" b="1" dirty="0"/>
              <a:t>-Secondary Raynaud's</a:t>
            </a:r>
            <a:br>
              <a:rPr lang="en-US" b="1" dirty="0"/>
            </a:br>
            <a:r>
              <a:rPr lang="en-US" b="1" dirty="0">
                <a:solidFill>
                  <a:srgbClr val="FF0000"/>
                </a:solidFill>
              </a:rPr>
              <a:t>Connective tissue diseases.</a:t>
            </a:r>
            <a:endParaRPr lang="en-US" dirty="0">
              <a:solidFill>
                <a:srgbClr val="FF0000"/>
              </a:solidFill>
            </a:endParaRPr>
          </a:p>
          <a:p>
            <a:pPr marL="0" indent="0" algn="l">
              <a:buNone/>
            </a:pPr>
            <a:r>
              <a:rPr lang="en-US" b="1" dirty="0">
                <a:solidFill>
                  <a:srgbClr val="FF0000"/>
                </a:solidFill>
              </a:rPr>
              <a:t>Diseases of the arteries.</a:t>
            </a:r>
            <a:r>
              <a:rPr lang="en-US" dirty="0">
                <a:solidFill>
                  <a:srgbClr val="FF0000"/>
                </a:solidFill>
              </a:rPr>
              <a:t> (atherosclerosis), (</a:t>
            </a:r>
            <a:r>
              <a:rPr lang="en-US" dirty="0" err="1">
                <a:solidFill>
                  <a:srgbClr val="FF0000"/>
                </a:solidFill>
              </a:rPr>
              <a:t>Buerger's</a:t>
            </a:r>
            <a:r>
              <a:rPr lang="en-US" dirty="0">
                <a:solidFill>
                  <a:srgbClr val="FF0000"/>
                </a:solidFill>
              </a:rPr>
              <a:t> disease</a:t>
            </a:r>
            <a:br>
              <a:rPr lang="en-US" dirty="0">
                <a:solidFill>
                  <a:srgbClr val="FF0000"/>
                </a:solidFill>
              </a:rPr>
            </a:br>
            <a:r>
              <a:rPr lang="en-US" b="1" dirty="0">
                <a:solidFill>
                  <a:srgbClr val="FF0000"/>
                </a:solidFill>
              </a:rPr>
              <a:t>Carpal tunnel syndrome.</a:t>
            </a:r>
            <a:r>
              <a:rPr lang="en-US" dirty="0">
                <a:solidFill>
                  <a:srgbClr val="FF0000"/>
                </a:solidFill>
              </a:rPr>
              <a:t> .</a:t>
            </a:r>
          </a:p>
          <a:p>
            <a:pPr marL="0" indent="0" algn="l">
              <a:buNone/>
            </a:pPr>
            <a:r>
              <a:rPr lang="en-US" b="1" dirty="0">
                <a:solidFill>
                  <a:srgbClr val="FF0000"/>
                </a:solidFill>
              </a:rPr>
              <a:t>Repetitive action or vibration.</a:t>
            </a:r>
            <a:r>
              <a:rPr lang="en-US" dirty="0">
                <a:solidFill>
                  <a:srgbClr val="FF0000"/>
                </a:solidFill>
              </a:rPr>
              <a:t> </a:t>
            </a:r>
            <a:br>
              <a:rPr lang="en-US" dirty="0">
                <a:solidFill>
                  <a:srgbClr val="FF0000"/>
                </a:solidFill>
              </a:rPr>
            </a:br>
            <a:r>
              <a:rPr lang="en-US" b="1" dirty="0">
                <a:solidFill>
                  <a:srgbClr val="FF0000"/>
                </a:solidFill>
              </a:rPr>
              <a:t>Injuries to the hands or feet.</a:t>
            </a:r>
            <a:r>
              <a:rPr lang="en-US" dirty="0">
                <a:solidFill>
                  <a:srgbClr val="FF0000"/>
                </a:solidFill>
              </a:rPr>
              <a:t> .</a:t>
            </a:r>
          </a:p>
          <a:p>
            <a:pPr marL="0" indent="0" algn="l">
              <a:buNone/>
            </a:pPr>
            <a:r>
              <a:rPr lang="en-US" b="1" dirty="0">
                <a:solidFill>
                  <a:srgbClr val="FF0000"/>
                </a:solidFill>
              </a:rPr>
              <a:t>Certain medications.</a:t>
            </a:r>
            <a:r>
              <a:rPr lang="en-US" dirty="0">
                <a:solidFill>
                  <a:srgbClr val="FF0000"/>
                </a:solidFill>
              </a:rPr>
              <a:t> These include beta blockers.</a:t>
            </a:r>
          </a:p>
          <a:p>
            <a:pPr marL="514350" indent="-514350" algn="l">
              <a:buFont typeface="+mj-lt"/>
              <a:buAutoNum type="arabicPeriod"/>
            </a:pPr>
            <a:br>
              <a:rPr lang="en-US" dirty="0"/>
            </a:br>
            <a:r>
              <a:rPr lang="en-US" dirty="0"/>
              <a:t>The management?</a:t>
            </a:r>
            <a:br>
              <a:rPr lang="en-US" dirty="0"/>
            </a:br>
            <a:r>
              <a:rPr lang="en-US" dirty="0">
                <a:solidFill>
                  <a:srgbClr val="FF0000"/>
                </a:solidFill>
              </a:rPr>
              <a:t>wearing gloves or heavy socks</a:t>
            </a:r>
            <a:br>
              <a:rPr lang="en-US" dirty="0">
                <a:solidFill>
                  <a:srgbClr val="FF0000"/>
                </a:solidFill>
              </a:rPr>
            </a:br>
            <a:r>
              <a:rPr lang="en-US" b="1" dirty="0">
                <a:solidFill>
                  <a:srgbClr val="FF0000"/>
                </a:solidFill>
              </a:rPr>
              <a:t>Calcium channel blockers.</a:t>
            </a:r>
            <a:br>
              <a:rPr lang="en-US" b="1" dirty="0">
                <a:solidFill>
                  <a:srgbClr val="FF0000"/>
                </a:solidFill>
              </a:rPr>
            </a:br>
            <a:r>
              <a:rPr lang="en-US" b="1" dirty="0">
                <a:solidFill>
                  <a:srgbClr val="FF0000"/>
                </a:solidFill>
              </a:rPr>
              <a:t>Vasodilators</a:t>
            </a:r>
            <a:br>
              <a:rPr lang="en-US" dirty="0">
                <a:solidFill>
                  <a:srgbClr val="FF0000"/>
                </a:solidFill>
              </a:rPr>
            </a:br>
            <a:endParaRPr lang="ar-SA" dirty="0">
              <a:solidFill>
                <a:srgbClr val="FF0000"/>
              </a:solidFill>
            </a:endParaRPr>
          </a:p>
        </p:txBody>
      </p:sp>
    </p:spTree>
    <p:extLst>
      <p:ext uri="{BB962C8B-B14F-4D97-AF65-F5344CB8AC3E}">
        <p14:creationId xmlns:p14="http://schemas.microsoft.com/office/powerpoint/2010/main" val="7613751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US" dirty="0"/>
              <a:t>What the sign and what the test</a:t>
            </a:r>
            <a:br>
              <a:rPr lang="en-US" dirty="0"/>
            </a:br>
            <a:r>
              <a:rPr lang="en-US" dirty="0"/>
              <a:t>what is the dx?</a:t>
            </a:r>
            <a:br>
              <a:rPr lang="en-US" dirty="0"/>
            </a:br>
            <a:r>
              <a:rPr lang="en-US" dirty="0"/>
              <a:t>What is the criteria for dx?</a:t>
            </a:r>
            <a:endParaRPr lang="ar-SA" dirty="0"/>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71800" y="3019424"/>
            <a:ext cx="2438400" cy="1876425"/>
          </a:xfrm>
        </p:spPr>
      </p:pic>
      <p:pic>
        <p:nvPicPr>
          <p:cNvPr id="5" name="صورة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43812" y="3063081"/>
            <a:ext cx="2466975" cy="1857375"/>
          </a:xfrm>
          <a:prstGeom prst="rect">
            <a:avLst/>
          </a:prstGeom>
        </p:spPr>
      </p:pic>
    </p:spTree>
    <p:extLst>
      <p:ext uri="{BB962C8B-B14F-4D97-AF65-F5344CB8AC3E}">
        <p14:creationId xmlns:p14="http://schemas.microsoft.com/office/powerpoint/2010/main" val="6797521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77500" lnSpcReduction="20000"/>
          </a:bodyPr>
          <a:lstStyle/>
          <a:p>
            <a:pPr marL="0" indent="0" algn="l">
              <a:buNone/>
            </a:pPr>
            <a:r>
              <a:rPr lang="en-US" dirty="0"/>
              <a:t>What the sign and what the test</a:t>
            </a:r>
            <a:br>
              <a:rPr lang="en-US" dirty="0"/>
            </a:br>
            <a:r>
              <a:rPr lang="en-US" dirty="0">
                <a:solidFill>
                  <a:srgbClr val="FF0000"/>
                </a:solidFill>
              </a:rPr>
              <a:t>oral ulcer</a:t>
            </a:r>
            <a:br>
              <a:rPr lang="en-US" dirty="0">
                <a:solidFill>
                  <a:srgbClr val="FF0000"/>
                </a:solidFill>
              </a:rPr>
            </a:br>
            <a:r>
              <a:rPr lang="en-US" dirty="0" err="1">
                <a:solidFill>
                  <a:srgbClr val="FF0000"/>
                </a:solidFill>
              </a:rPr>
              <a:t>pathargy</a:t>
            </a:r>
            <a:r>
              <a:rPr lang="en-US" dirty="0">
                <a:solidFill>
                  <a:srgbClr val="FF0000"/>
                </a:solidFill>
              </a:rPr>
              <a:t> test</a:t>
            </a:r>
            <a:br>
              <a:rPr lang="en-US" dirty="0"/>
            </a:br>
            <a:r>
              <a:rPr lang="en-US" dirty="0"/>
              <a:t>what is the dx?</a:t>
            </a:r>
            <a:br>
              <a:rPr lang="en-US" dirty="0"/>
            </a:br>
            <a:r>
              <a:rPr lang="en-US" dirty="0" err="1">
                <a:solidFill>
                  <a:srgbClr val="FF0000"/>
                </a:solidFill>
              </a:rPr>
              <a:t>Behcet</a:t>
            </a:r>
            <a:r>
              <a:rPr lang="en-US" dirty="0">
                <a:solidFill>
                  <a:srgbClr val="FF0000"/>
                </a:solidFill>
              </a:rPr>
              <a:t> disease</a:t>
            </a:r>
            <a:br>
              <a:rPr lang="en-US" dirty="0"/>
            </a:br>
            <a:r>
              <a:rPr lang="en-US" dirty="0"/>
              <a:t>What is the criteria for dx? </a:t>
            </a:r>
            <a:br>
              <a:rPr lang="en-US" dirty="0"/>
            </a:br>
            <a:r>
              <a:rPr lang="en-US" dirty="0"/>
              <a:t>_</a:t>
            </a:r>
            <a:r>
              <a:rPr lang="en-US" sz="2100" dirty="0"/>
              <a:t>Recurrent oral ulcerations (</a:t>
            </a:r>
            <a:r>
              <a:rPr lang="en-US" sz="2100" dirty="0" err="1"/>
              <a:t>apthous</a:t>
            </a:r>
            <a:r>
              <a:rPr lang="en-US" sz="2100" dirty="0"/>
              <a:t> or </a:t>
            </a:r>
            <a:r>
              <a:rPr lang="en-US" sz="2100" dirty="0" err="1"/>
              <a:t>herpetiform</a:t>
            </a:r>
            <a:r>
              <a:rPr lang="en-US" sz="2100" dirty="0"/>
              <a:t>) at least three times in one year. Additionally, patients must present any two of the following:</a:t>
            </a:r>
          </a:p>
          <a:p>
            <a:pPr marL="0" indent="0" algn="l">
              <a:buNone/>
            </a:pPr>
            <a:r>
              <a:rPr lang="en-US" sz="2100" dirty="0"/>
              <a:t>_Recurrent genital ulcerations</a:t>
            </a:r>
          </a:p>
          <a:p>
            <a:pPr marL="0" indent="0" algn="l">
              <a:buNone/>
            </a:pPr>
            <a:r>
              <a:rPr lang="en-US" sz="2100" dirty="0"/>
              <a:t>_Eye lesions (uveitis or retinal vasculitis) observed by an </a:t>
            </a:r>
            <a:r>
              <a:rPr lang="en-US" sz="2100" dirty="0" err="1"/>
              <a:t>opthalmologist</a:t>
            </a:r>
            <a:r>
              <a:rPr lang="en-US" sz="2100" dirty="0"/>
              <a:t>_</a:t>
            </a:r>
          </a:p>
          <a:p>
            <a:pPr marL="0" indent="0" algn="l">
              <a:buNone/>
            </a:pPr>
            <a:r>
              <a:rPr lang="en-US" sz="2100" dirty="0"/>
              <a:t>_Skin lesions (erythema </a:t>
            </a:r>
            <a:r>
              <a:rPr lang="en-US" sz="2100" dirty="0" err="1"/>
              <a:t>nodosum</a:t>
            </a:r>
            <a:r>
              <a:rPr lang="en-US" sz="2100" dirty="0"/>
              <a:t>, </a:t>
            </a:r>
            <a:r>
              <a:rPr lang="en-US" sz="2100" dirty="0" err="1"/>
              <a:t>pseudofolliculitis</a:t>
            </a:r>
            <a:r>
              <a:rPr lang="en-US" sz="2100" dirty="0"/>
              <a:t>, </a:t>
            </a:r>
            <a:r>
              <a:rPr lang="en-US" sz="2100" dirty="0" err="1"/>
              <a:t>papulopustular</a:t>
            </a:r>
            <a:r>
              <a:rPr lang="en-US" sz="2100" dirty="0"/>
              <a:t> lesions, acneiform nodules) found in adult patients not being treated with corticosteroids</a:t>
            </a:r>
          </a:p>
          <a:p>
            <a:pPr marL="0" indent="0" algn="l">
              <a:buNone/>
            </a:pPr>
            <a:r>
              <a:rPr lang="en-US" sz="2100" dirty="0"/>
              <a:t>_Positive "</a:t>
            </a:r>
            <a:r>
              <a:rPr lang="en-US" sz="2100" dirty="0" err="1"/>
              <a:t>pathergy</a:t>
            </a:r>
            <a:r>
              <a:rPr lang="en-US" sz="2100" dirty="0"/>
              <a:t> test" read by a physician within 24-48 hours of testing</a:t>
            </a:r>
          </a:p>
          <a:p>
            <a:pPr marL="0" indent="0" algn="l">
              <a:buNone/>
            </a:pPr>
            <a:br>
              <a:rPr lang="en-US" sz="2100" dirty="0"/>
            </a:br>
            <a:br>
              <a:rPr lang="en-US" dirty="0"/>
            </a:br>
            <a:endParaRPr lang="ar-SA" dirty="0"/>
          </a:p>
        </p:txBody>
      </p:sp>
      <p:pic>
        <p:nvPicPr>
          <p:cNvPr id="1025" name="DefaultOcx"/>
          <p:cNvPicPr preferRelativeResize="0">
            <a:picLocks noChangeArrowheads="1" noChangeShapeType="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371600" cy="304800"/>
          </a:xfrm>
          <a:prstGeom prst="rect">
            <a:avLst/>
          </a:prstGeom>
          <a:noFill/>
          <a:ln w="9525">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HTMLCheckbox1"/>
          <p:cNvPicPr preferRelativeResize="0">
            <a:picLocks noChangeArrowheads="1" noChangeShapeType="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371600" cy="304800"/>
          </a:xfrm>
          <a:prstGeom prst="rect">
            <a:avLst/>
          </a:prstGeom>
          <a:noFill/>
          <a:ln w="9525">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HTMLCheckbox2"/>
          <p:cNvPicPr preferRelativeResize="0">
            <a:picLocks noChangeArrowheads="1" noChangeShapeType="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371600" cy="304800"/>
          </a:xfrm>
          <a:prstGeom prst="rect">
            <a:avLst/>
          </a:prstGeom>
          <a:noFill/>
          <a:ln w="9525">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HTMLCheckbox3"/>
          <p:cNvPicPr preferRelativeResize="0">
            <a:picLocks noChangeArrowheads="1" noChangeShapeType="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371600" cy="304800"/>
          </a:xfrm>
          <a:prstGeom prst="rect">
            <a:avLst/>
          </a:prstGeom>
          <a:noFill/>
          <a:ln w="9525">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HTMLCheckbox4"/>
          <p:cNvPicPr preferRelativeResize="0">
            <a:picLocks noChangeArrowheads="1" noChangeShapeType="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1371600" cy="304800"/>
          </a:xfrm>
          <a:prstGeom prst="rect">
            <a:avLst/>
          </a:prstGeom>
          <a:noFill/>
          <a:ln w="9525">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HTMLCheckbox5"/>
          <p:cNvPicPr preferRelativeResize="0">
            <a:picLocks noChangeArrowheads="1" noChangeShapeType="1"/>
          </p:cNvPicPr>
          <p:nvPr/>
        </p:nvPicPr>
        <p:blipFill>
          <a:blip r:embed="rId7">
            <a:extLst>
              <a:ext uri="{28A0092B-C50C-407E-A947-70E740481C1C}">
                <a14:useLocalDpi xmlns:a14="http://schemas.microsoft.com/office/drawing/2010/main" val="0"/>
              </a:ext>
            </a:extLst>
          </a:blip>
          <a:srcRect/>
          <a:stretch>
            <a:fillRect/>
          </a:stretch>
        </p:blipFill>
        <p:spPr bwMode="auto">
          <a:xfrm>
            <a:off x="0" y="0"/>
            <a:ext cx="1371600" cy="304800"/>
          </a:xfrm>
          <a:prstGeom prst="rect">
            <a:avLst/>
          </a:prstGeom>
          <a:noFill/>
          <a:ln w="9525">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1" name="HTMLCheckbox6"/>
          <p:cNvPicPr preferRelativeResize="0">
            <a:picLocks noChangeArrowheads="1" noChangeShapeType="1"/>
          </p:cNvPicPr>
          <p:nvPr/>
        </p:nvPicPr>
        <p:blipFill>
          <a:blip r:embed="rId8">
            <a:extLst>
              <a:ext uri="{28A0092B-C50C-407E-A947-70E740481C1C}">
                <a14:useLocalDpi xmlns:a14="http://schemas.microsoft.com/office/drawing/2010/main" val="0"/>
              </a:ext>
            </a:extLst>
          </a:blip>
          <a:srcRect/>
          <a:stretch>
            <a:fillRect/>
          </a:stretch>
        </p:blipFill>
        <p:spPr bwMode="auto">
          <a:xfrm>
            <a:off x="0" y="0"/>
            <a:ext cx="1371600" cy="304800"/>
          </a:xfrm>
          <a:prstGeom prst="rect">
            <a:avLst/>
          </a:prstGeom>
          <a:noFill/>
          <a:ln w="9525">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2" name="HTMLCheckbox7"/>
          <p:cNvPicPr preferRelativeResize="0">
            <a:picLocks noChangeArrowheads="1" noChangeShapeType="1"/>
          </p:cNvPicPr>
          <p:nvPr/>
        </p:nvPicPr>
        <p:blipFill>
          <a:blip r:embed="rId9">
            <a:extLst>
              <a:ext uri="{28A0092B-C50C-407E-A947-70E740481C1C}">
                <a14:useLocalDpi xmlns:a14="http://schemas.microsoft.com/office/drawing/2010/main" val="0"/>
              </a:ext>
            </a:extLst>
          </a:blip>
          <a:srcRect/>
          <a:stretch>
            <a:fillRect/>
          </a:stretch>
        </p:blipFill>
        <p:spPr bwMode="auto">
          <a:xfrm>
            <a:off x="0" y="0"/>
            <a:ext cx="1371600" cy="304800"/>
          </a:xfrm>
          <a:prstGeom prst="rect">
            <a:avLst/>
          </a:prstGeom>
          <a:noFill/>
          <a:ln w="9525">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503735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0" y="480772"/>
            <a:ext cx="8017565" cy="14003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A 55- year old male known case of hypertension and congestive heart failure .The patient on ACE-Inhibitor ,</a:t>
            </a:r>
            <a:r>
              <a:rPr kumimoji="0" lang="en-US" sz="1400" b="1" i="0" u="none" strike="noStrike" cap="none" normalizeH="0" baseline="0" dirty="0" err="1">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Furesemide</a:t>
            </a:r>
            <a:r>
              <a:rPr kumimoji="0" lang="en-US" sz="1400" b="1"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 and </a:t>
            </a:r>
            <a:r>
              <a:rPr kumimoji="0" lang="en-US" sz="1400" b="1" i="0" u="none" strike="noStrike" cap="none" normalizeH="0" baseline="0" dirty="0" err="1">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Hydrochlortiazide</a:t>
            </a:r>
            <a:r>
              <a:rPr kumimoji="0" lang="en-US" sz="1400" b="1"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 .The patient awaked after midnight with severe pain in his right foot and he noticed something abnormal in his foot. The following photo was taken. </a:t>
            </a:r>
            <a:endParaRPr kumimoji="0" lang="en-US" sz="11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1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 </a:t>
            </a:r>
            <a:endParaRPr kumimoji="0" lang="en-US" sz="11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panose="020B0604020202020204" pitchFamily="34" charset="0"/>
            </a:endParaRPr>
          </a:p>
        </p:txBody>
      </p:sp>
      <p:pic>
        <p:nvPicPr>
          <p:cNvPr id="7169" name="Picture 5869"/>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257288"/>
            <a:ext cx="2971800" cy="215265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3"/>
          <p:cNvSpPr>
            <a:spLocks noChangeArrowheads="1"/>
          </p:cNvSpPr>
          <p:nvPr/>
        </p:nvSpPr>
        <p:spPr bwMode="auto">
          <a:xfrm>
            <a:off x="185531" y="4409938"/>
            <a:ext cx="6930887" cy="14157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algn="l" rtl="0" eaLnBrk="0" fontAlgn="base" hangingPunct="0">
              <a:spcBef>
                <a:spcPct val="0"/>
              </a:spcBef>
              <a:spcAft>
                <a:spcPct val="0"/>
              </a:spcAft>
              <a:defRPr>
                <a:solidFill>
                  <a:schemeClr val="tx1"/>
                </a:solidFill>
                <a:latin typeface="Arial" panose="020B0604020202020204" pitchFamily="34" charset="0"/>
              </a:defRPr>
            </a:lvl1pPr>
            <a:lvl2pPr algn="l" rtl="0" eaLnBrk="0" fontAlgn="base" hangingPunct="0">
              <a:spcBef>
                <a:spcPct val="0"/>
              </a:spcBef>
              <a:spcAft>
                <a:spcPct val="0"/>
              </a:spcAft>
              <a:defRPr>
                <a:solidFill>
                  <a:schemeClr val="tx1"/>
                </a:solidFill>
                <a:latin typeface="Arial" panose="020B0604020202020204" pitchFamily="34" charset="0"/>
              </a:defRPr>
            </a:lvl2pPr>
            <a:lvl3pPr algn="l" rtl="0" eaLnBrk="0" fontAlgn="base" hangingPunct="0">
              <a:spcBef>
                <a:spcPct val="0"/>
              </a:spcBef>
              <a:spcAft>
                <a:spcPct val="0"/>
              </a:spcAft>
              <a:defRPr>
                <a:solidFill>
                  <a:schemeClr val="tx1"/>
                </a:solidFill>
                <a:latin typeface="Arial" panose="020B0604020202020204" pitchFamily="34" charset="0"/>
              </a:defRPr>
            </a:lvl3pPr>
            <a:lvl4pPr algn="l" rtl="0" eaLnBrk="0" fontAlgn="base" hangingPunct="0">
              <a:spcBef>
                <a:spcPct val="0"/>
              </a:spcBef>
              <a:spcAft>
                <a:spcPct val="0"/>
              </a:spcAft>
              <a:defRPr>
                <a:solidFill>
                  <a:schemeClr val="tx1"/>
                </a:solidFill>
                <a:latin typeface="Arial" panose="020B0604020202020204" pitchFamily="34" charset="0"/>
              </a:defRPr>
            </a:lvl4pPr>
            <a:lvl5pPr algn="l" rtl="0" eaLnBrk="0" fontAlgn="base" hangingPunct="0">
              <a:spcBef>
                <a:spcPct val="0"/>
              </a:spcBef>
              <a:spcAft>
                <a:spcPct val="0"/>
              </a:spcAft>
              <a:defRPr>
                <a:solidFill>
                  <a:schemeClr val="tx1"/>
                </a:solidFill>
                <a:latin typeface="Arial" panose="020B0604020202020204" pitchFamily="34" charset="0"/>
              </a:defRPr>
            </a:lvl5pPr>
            <a:lvl6pPr algn="l" rtl="0" eaLnBrk="0" fontAlgn="base" hangingPunct="0">
              <a:spcBef>
                <a:spcPct val="0"/>
              </a:spcBef>
              <a:spcAft>
                <a:spcPct val="0"/>
              </a:spcAft>
              <a:defRPr>
                <a:solidFill>
                  <a:schemeClr val="tx1"/>
                </a:solidFill>
                <a:latin typeface="Arial" panose="020B0604020202020204" pitchFamily="34" charset="0"/>
              </a:defRPr>
            </a:lvl6pPr>
            <a:lvl7pPr algn="l" rtl="0" eaLnBrk="0" fontAlgn="base" hangingPunct="0">
              <a:spcBef>
                <a:spcPct val="0"/>
              </a:spcBef>
              <a:spcAft>
                <a:spcPct val="0"/>
              </a:spcAft>
              <a:defRPr>
                <a:solidFill>
                  <a:schemeClr val="tx1"/>
                </a:solidFill>
                <a:latin typeface="Arial" panose="020B0604020202020204" pitchFamily="34" charset="0"/>
              </a:defRPr>
            </a:lvl7pPr>
            <a:lvl8pPr algn="l" rtl="0" eaLnBrk="0" fontAlgn="base" hangingPunct="0">
              <a:spcBef>
                <a:spcPct val="0"/>
              </a:spcBef>
              <a:spcAft>
                <a:spcPct val="0"/>
              </a:spcAft>
              <a:defRPr>
                <a:solidFill>
                  <a:schemeClr val="tx1"/>
                </a:solidFill>
                <a:latin typeface="Arial" panose="020B0604020202020204" pitchFamily="34" charset="0"/>
              </a:defRPr>
            </a:lvl8pPr>
            <a:lvl9pPr algn="l" rtl="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 </a:t>
            </a:r>
            <a:endParaRPr kumimoji="0" lang="en-US" sz="11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Q.1- What is this sign called &amp; What is the most likely diagnosis? </a:t>
            </a:r>
            <a:endParaRPr kumimoji="0" lang="en-US" sz="11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Q.2 How can you confirm your diagnosis ? </a:t>
            </a:r>
            <a:endParaRPr kumimoji="0" lang="en-US" sz="11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Q.3-What is the characteristic X –ray findings ?  </a:t>
            </a:r>
            <a:endParaRPr kumimoji="0" lang="en-US" sz="11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400" b="1"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4-What is the most likely precipitating factors in this patient ? </a:t>
            </a:r>
            <a:endParaRPr kumimoji="0" lang="en-US" sz="11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Q.5- How you will manage this patient ? </a:t>
            </a:r>
            <a:endParaRPr kumimoji="0" lang="en-US" sz="1800" b="0" i="0" u="none" strike="noStrike" cap="none" normalizeH="0" baseline="0" dirty="0">
              <a:ln>
                <a:noFill/>
              </a:ln>
              <a:solidFill>
                <a:schemeClr val="tx1"/>
              </a:solidFill>
              <a:effectLst/>
              <a:latin typeface="Arial" panose="020B0604020202020204" pitchFamily="34" charset="0"/>
            </a:endParaRPr>
          </a:p>
        </p:txBody>
      </p:sp>
      <p:pic>
        <p:nvPicPr>
          <p:cNvPr id="6" name="صورة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17565" y="1752600"/>
            <a:ext cx="3092407" cy="2319305"/>
          </a:xfrm>
          <a:prstGeom prst="rect">
            <a:avLst/>
          </a:prstGeom>
        </p:spPr>
      </p:pic>
    </p:spTree>
    <p:extLst>
      <p:ext uri="{BB962C8B-B14F-4D97-AF65-F5344CB8AC3E}">
        <p14:creationId xmlns:p14="http://schemas.microsoft.com/office/powerpoint/2010/main" val="28614827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92500"/>
          </a:bodyPr>
          <a:lstStyle/>
          <a:p>
            <a:pPr algn="l"/>
            <a:r>
              <a:rPr lang="en-US" dirty="0"/>
              <a:t>Q.1  -  </a:t>
            </a:r>
            <a:r>
              <a:rPr lang="en-US" dirty="0" err="1"/>
              <a:t>Podagra</a:t>
            </a:r>
            <a:r>
              <a:rPr lang="en-US" dirty="0"/>
              <a:t> / Acute gouty arthritis    (4)</a:t>
            </a:r>
            <a:br>
              <a:rPr lang="en-US" dirty="0"/>
            </a:br>
            <a:r>
              <a:rPr lang="en-US" dirty="0"/>
              <a:t> Q.2 – Aspirating and inspecting synovial fluid demonstrating MSU crystals. (2)   -</a:t>
            </a:r>
            <a:r>
              <a:rPr lang="en-US" dirty="0" err="1"/>
              <a:t>Polarised</a:t>
            </a:r>
            <a:r>
              <a:rPr lang="en-US" dirty="0"/>
              <a:t> microscopy with negative Birefringent crystals (2) </a:t>
            </a:r>
            <a:br>
              <a:rPr lang="en-US" dirty="0"/>
            </a:br>
            <a:r>
              <a:rPr lang="en-US" dirty="0"/>
              <a:t>Q.3- Soft tissue calcification and punched out juxta-articular erosions around the interphalangeal joints   (2 ) </a:t>
            </a:r>
          </a:p>
          <a:p>
            <a:pPr algn="l"/>
            <a:r>
              <a:rPr lang="en-US" dirty="0"/>
              <a:t> </a:t>
            </a:r>
          </a:p>
          <a:p>
            <a:pPr algn="l"/>
            <a:r>
              <a:rPr lang="en-US" dirty="0"/>
              <a:t>Q.4 –</a:t>
            </a:r>
            <a:r>
              <a:rPr lang="en-US" dirty="0" err="1"/>
              <a:t>Dieuretics</a:t>
            </a:r>
            <a:r>
              <a:rPr lang="en-US" dirty="0"/>
              <a:t> ( </a:t>
            </a:r>
            <a:r>
              <a:rPr lang="en-US" dirty="0" err="1"/>
              <a:t>Frusimide</a:t>
            </a:r>
            <a:r>
              <a:rPr lang="en-US" dirty="0"/>
              <a:t> &amp; Thiazide ) (2) </a:t>
            </a:r>
          </a:p>
          <a:p>
            <a:pPr algn="l"/>
            <a:r>
              <a:rPr lang="en-US" dirty="0"/>
              <a:t> </a:t>
            </a:r>
          </a:p>
          <a:p>
            <a:pPr algn="l"/>
            <a:r>
              <a:rPr lang="en-US" dirty="0"/>
              <a:t>Q.5- Oral  Colchicine for acute stage  (3)        Change the thiazide        </a:t>
            </a:r>
            <a:r>
              <a:rPr lang="en-US" dirty="0" err="1"/>
              <a:t>Allopurinole</a:t>
            </a:r>
            <a:r>
              <a:rPr lang="en-US" dirty="0"/>
              <a:t> for chronic case</a:t>
            </a:r>
            <a:endParaRPr lang="ar-SA" dirty="0"/>
          </a:p>
        </p:txBody>
      </p:sp>
    </p:spTree>
    <p:extLst>
      <p:ext uri="{BB962C8B-B14F-4D97-AF65-F5344CB8AC3E}">
        <p14:creationId xmlns:p14="http://schemas.microsoft.com/office/powerpoint/2010/main" val="22748796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Autofit/>
          </a:bodyPr>
          <a:lstStyle/>
          <a:p>
            <a:pPr algn="l"/>
            <a:r>
              <a:rPr lang="ar-SA" sz="2000" b="1" dirty="0"/>
              <a:t>|</a:t>
            </a:r>
            <a:r>
              <a:rPr lang="en-US" sz="2000" b="1" dirty="0"/>
              <a:t>1_what is the skin lesion?</a:t>
            </a:r>
            <a:br>
              <a:rPr lang="en-US" sz="2000" b="1" dirty="0"/>
            </a:br>
            <a:r>
              <a:rPr lang="en-US" sz="2000" b="1" dirty="0"/>
              <a:t>2_what is the joint deformity?</a:t>
            </a:r>
            <a:br>
              <a:rPr lang="en-US" sz="2000" b="1" dirty="0"/>
            </a:br>
            <a:r>
              <a:rPr lang="en-US" sz="2000" b="1" dirty="0"/>
              <a:t>3_what is the possible nail </a:t>
            </a:r>
            <a:r>
              <a:rPr lang="en-US" sz="2000" b="1" dirty="0" err="1"/>
              <a:t>abnormalty</a:t>
            </a:r>
            <a:r>
              <a:rPr lang="en-US" sz="2000" b="1" dirty="0"/>
              <a:t> can seen?</a:t>
            </a:r>
            <a:br>
              <a:rPr lang="en-US" sz="2000" b="1" dirty="0"/>
            </a:br>
            <a:r>
              <a:rPr lang="en-US" sz="2000" b="1" dirty="0"/>
              <a:t>4_what is your </a:t>
            </a:r>
            <a:r>
              <a:rPr lang="en-US" sz="2000" b="1" dirty="0" err="1"/>
              <a:t>Dx</a:t>
            </a:r>
            <a:r>
              <a:rPr lang="en-US" sz="2000" b="1" dirty="0"/>
              <a:t>?</a:t>
            </a:r>
            <a:br>
              <a:rPr lang="en-US" sz="2000" b="1" dirty="0"/>
            </a:br>
            <a:r>
              <a:rPr lang="en-US" sz="2000" b="1" dirty="0"/>
              <a:t>5_what are other pattern for the joint deformity?</a:t>
            </a:r>
            <a:endParaRPr lang="ar-SA" sz="2000" b="1" dirty="0"/>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93825" y="1953419"/>
            <a:ext cx="6153150" cy="4171950"/>
          </a:xfrm>
        </p:spPr>
      </p:pic>
      <p:pic>
        <p:nvPicPr>
          <p:cNvPr id="5" name="صورة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70850" y="3187700"/>
            <a:ext cx="3619500" cy="2133600"/>
          </a:xfrm>
          <a:prstGeom prst="rect">
            <a:avLst/>
          </a:prstGeom>
        </p:spPr>
      </p:pic>
    </p:spTree>
    <p:extLst>
      <p:ext uri="{BB962C8B-B14F-4D97-AF65-F5344CB8AC3E}">
        <p14:creationId xmlns:p14="http://schemas.microsoft.com/office/powerpoint/2010/main" val="41516015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4EF38C-67CF-4131-9934-1B4EBC81D6A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AA24DC6-3306-4AEB-BE04-090819DD92BE}"/>
              </a:ext>
            </a:extLst>
          </p:cNvPr>
          <p:cNvSpPr>
            <a:spLocks noGrp="1"/>
          </p:cNvSpPr>
          <p:nvPr>
            <p:ph idx="1"/>
          </p:nvPr>
        </p:nvSpPr>
        <p:spPr/>
        <p:txBody>
          <a:bodyPr>
            <a:normAutofit fontScale="92500"/>
          </a:bodyPr>
          <a:lstStyle/>
          <a:p>
            <a:pPr marL="457200" indent="-457200" algn="l" rtl="0">
              <a:buFont typeface="+mj-lt"/>
              <a:buAutoNum type="arabicPeriod"/>
            </a:pPr>
            <a:r>
              <a:rPr lang="en-US" dirty="0"/>
              <a:t>Psoriasis </a:t>
            </a:r>
          </a:p>
          <a:p>
            <a:pPr marL="457200" indent="-457200" algn="l" rtl="0">
              <a:buFont typeface="+mj-lt"/>
              <a:buAutoNum type="arabicPeriod"/>
            </a:pPr>
            <a:r>
              <a:rPr lang="en-US" dirty="0"/>
              <a:t>Psoriatic arthritis </a:t>
            </a:r>
            <a:r>
              <a:rPr lang="en-US" dirty="0" err="1"/>
              <a:t>mutilans</a:t>
            </a:r>
            <a:endParaRPr lang="en-US" dirty="0"/>
          </a:p>
          <a:p>
            <a:pPr marL="457200" indent="-457200" algn="l" rtl="0">
              <a:buFont typeface="+mj-lt"/>
              <a:buAutoNum type="arabicPeriod"/>
            </a:pPr>
            <a:r>
              <a:rPr lang="en-US" dirty="0"/>
              <a:t>Nail pitting, brittle nails, onycholysis</a:t>
            </a:r>
          </a:p>
          <a:p>
            <a:pPr marL="457200" indent="-457200" algn="l" rtl="0">
              <a:buFont typeface="+mj-lt"/>
              <a:buAutoNum type="arabicPeriod"/>
            </a:pPr>
            <a:r>
              <a:rPr lang="en-US" dirty="0"/>
              <a:t> Psoriasis and psoriatic arthritis</a:t>
            </a:r>
          </a:p>
          <a:p>
            <a:pPr marL="457200" indent="-457200" algn="l" rtl="0">
              <a:buFont typeface="+mj-lt"/>
              <a:buAutoNum type="arabicPeriod"/>
            </a:pPr>
            <a:r>
              <a:rPr lang="en-US" dirty="0"/>
              <a:t>Seronegative spondyloarthropathy : involvement of both PIP and DIP</a:t>
            </a:r>
          </a:p>
          <a:p>
            <a:pPr marL="0" indent="0" algn="l" rtl="0">
              <a:buNone/>
            </a:pPr>
            <a:r>
              <a:rPr lang="en-US" dirty="0"/>
              <a:t>Symmetrical polyarthritis</a:t>
            </a:r>
          </a:p>
          <a:p>
            <a:pPr marL="0" indent="0" algn="l" rtl="0">
              <a:buNone/>
            </a:pPr>
            <a:r>
              <a:rPr lang="en-US" dirty="0"/>
              <a:t>Non Symmetrical polyarthritis or </a:t>
            </a:r>
            <a:r>
              <a:rPr lang="en-US" dirty="0" err="1"/>
              <a:t>monoarthritis</a:t>
            </a:r>
            <a:endParaRPr lang="en-US" dirty="0"/>
          </a:p>
          <a:p>
            <a:pPr marL="0" indent="0" algn="l" rtl="0">
              <a:buNone/>
            </a:pPr>
            <a:r>
              <a:rPr lang="en-US" dirty="0"/>
              <a:t>Spondylitis</a:t>
            </a:r>
          </a:p>
          <a:p>
            <a:pPr marL="0" indent="0" algn="l" rtl="0">
              <a:buNone/>
            </a:pPr>
            <a:r>
              <a:rPr lang="en-US" dirty="0" err="1"/>
              <a:t>DIPj</a:t>
            </a:r>
            <a:endParaRPr lang="en-US" dirty="0"/>
          </a:p>
          <a:p>
            <a:pPr marL="457200" indent="-457200" algn="l" rtl="0">
              <a:buFont typeface="+mj-lt"/>
              <a:buAutoNum type="arabicPeriod"/>
            </a:pPr>
            <a:endParaRPr lang="en-US" dirty="0"/>
          </a:p>
        </p:txBody>
      </p:sp>
    </p:spTree>
    <p:extLst>
      <p:ext uri="{BB962C8B-B14F-4D97-AF65-F5344CB8AC3E}">
        <p14:creationId xmlns:p14="http://schemas.microsoft.com/office/powerpoint/2010/main" val="20446936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Autofit/>
          </a:bodyPr>
          <a:lstStyle/>
          <a:p>
            <a:pPr algn="l"/>
            <a:r>
              <a:rPr lang="en-US" sz="2000" b="1" dirty="0"/>
              <a:t>This is a 15 y/o male presented with rash on buttock </a:t>
            </a:r>
            <a:br>
              <a:rPr lang="en-US" sz="2000" b="1" dirty="0"/>
            </a:br>
            <a:r>
              <a:rPr lang="en-US" sz="2000" b="1" dirty="0"/>
              <a:t>this rash not blanched with pressure</a:t>
            </a:r>
            <a:br>
              <a:rPr lang="en-US" sz="2000" b="1" dirty="0"/>
            </a:br>
            <a:r>
              <a:rPr lang="en-US" sz="2000" b="1" dirty="0"/>
              <a:t>CBC_ platelet is normal</a:t>
            </a:r>
            <a:br>
              <a:rPr lang="en-US" sz="2000" b="1" dirty="0"/>
            </a:br>
            <a:r>
              <a:rPr lang="en-US" sz="2000" b="1" dirty="0"/>
              <a:t>1_describe?</a:t>
            </a:r>
            <a:br>
              <a:rPr lang="en-US" sz="2000" b="1" dirty="0"/>
            </a:br>
            <a:r>
              <a:rPr lang="en-US" sz="2000" b="1" dirty="0"/>
              <a:t>2_DDx?</a:t>
            </a:r>
            <a:br>
              <a:rPr lang="en-US" sz="2000" b="1" dirty="0"/>
            </a:br>
            <a:r>
              <a:rPr lang="en-US" sz="2000" b="1" dirty="0"/>
              <a:t>3_your dx?</a:t>
            </a:r>
            <a:br>
              <a:rPr lang="en-US" sz="2000" b="1" dirty="0"/>
            </a:br>
            <a:r>
              <a:rPr lang="en-US" sz="2000" b="1" dirty="0"/>
              <a:t>4_other </a:t>
            </a:r>
            <a:r>
              <a:rPr lang="en-US" sz="2000" b="1" dirty="0" err="1"/>
              <a:t>manifistation</a:t>
            </a:r>
            <a:r>
              <a:rPr lang="en-US" sz="2000" b="1" dirty="0"/>
              <a:t>?</a:t>
            </a:r>
            <a:endParaRPr lang="ar-SA" sz="2000" b="1" dirty="0"/>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724400" y="2218214"/>
            <a:ext cx="2743200" cy="3566160"/>
          </a:xfrm>
        </p:spPr>
      </p:pic>
    </p:spTree>
    <p:extLst>
      <p:ext uri="{BB962C8B-B14F-4D97-AF65-F5344CB8AC3E}">
        <p14:creationId xmlns:p14="http://schemas.microsoft.com/office/powerpoint/2010/main" val="13246237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algn="l"/>
            <a:r>
              <a:rPr lang="en-US" b="1" dirty="0"/>
              <a:t>1_describe?</a:t>
            </a:r>
            <a:br>
              <a:rPr lang="en-US" b="1" dirty="0"/>
            </a:br>
            <a:r>
              <a:rPr lang="en-US" b="1" dirty="0"/>
              <a:t>Purpuric rash on lower limb and buttock</a:t>
            </a:r>
            <a:br>
              <a:rPr lang="en-US" b="1" dirty="0"/>
            </a:br>
            <a:r>
              <a:rPr lang="en-US" b="1" dirty="0"/>
              <a:t>2_DDx?</a:t>
            </a:r>
            <a:br>
              <a:rPr lang="en-US" b="1" dirty="0"/>
            </a:br>
            <a:r>
              <a:rPr lang="en-US" b="1" dirty="0" err="1"/>
              <a:t>Itp</a:t>
            </a:r>
            <a:br>
              <a:rPr lang="en-US" b="1" dirty="0"/>
            </a:br>
            <a:r>
              <a:rPr lang="en-US" b="1" dirty="0" err="1"/>
              <a:t>vasculits</a:t>
            </a:r>
            <a:br>
              <a:rPr lang="en-US" b="1" dirty="0"/>
            </a:br>
            <a:r>
              <a:rPr lang="en-US" b="1" dirty="0"/>
              <a:t>3_your dx?</a:t>
            </a:r>
            <a:br>
              <a:rPr lang="en-US" b="1" dirty="0"/>
            </a:br>
            <a:r>
              <a:rPr lang="en-US" b="1" dirty="0"/>
              <a:t>HSP</a:t>
            </a:r>
            <a:br>
              <a:rPr lang="en-US" b="1" dirty="0"/>
            </a:br>
            <a:r>
              <a:rPr lang="en-US" b="1" dirty="0"/>
              <a:t>4_other </a:t>
            </a:r>
            <a:r>
              <a:rPr lang="en-US" b="1" dirty="0" err="1"/>
              <a:t>manifistation</a:t>
            </a:r>
            <a:br>
              <a:rPr lang="en-US" b="1" dirty="0"/>
            </a:br>
            <a:r>
              <a:rPr lang="en-US" sz="1800" b="1" dirty="0"/>
              <a:t>fever</a:t>
            </a:r>
            <a:br>
              <a:rPr lang="en-US" sz="1800" b="1" dirty="0"/>
            </a:br>
            <a:r>
              <a:rPr lang="en-US" sz="1800" b="1" dirty="0"/>
              <a:t>arthritis</a:t>
            </a:r>
            <a:br>
              <a:rPr lang="en-US" sz="1800" b="1" dirty="0"/>
            </a:br>
            <a:r>
              <a:rPr lang="en-US" sz="1800" b="1" dirty="0"/>
              <a:t>hematuria</a:t>
            </a:r>
            <a:br>
              <a:rPr lang="en-US" sz="1800" b="1" dirty="0"/>
            </a:br>
            <a:r>
              <a:rPr lang="en-US" sz="1800" b="1" dirty="0"/>
              <a:t>abdominal pain</a:t>
            </a:r>
            <a:br>
              <a:rPr lang="en-US" sz="1800" b="1" dirty="0"/>
            </a:br>
            <a:r>
              <a:rPr lang="en-US" sz="1800" b="1" dirty="0"/>
              <a:t>edema</a:t>
            </a:r>
            <a:br>
              <a:rPr lang="en-US" sz="1800" b="1" dirty="0"/>
            </a:br>
            <a:r>
              <a:rPr lang="en-US" sz="1800" b="1" dirty="0"/>
              <a:t>scrotal edema</a:t>
            </a:r>
            <a:endParaRPr lang="en-US" dirty="0"/>
          </a:p>
        </p:txBody>
      </p:sp>
    </p:spTree>
    <p:extLst>
      <p:ext uri="{BB962C8B-B14F-4D97-AF65-F5344CB8AC3E}">
        <p14:creationId xmlns:p14="http://schemas.microsoft.com/office/powerpoint/2010/main" val="32180662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Autofit/>
          </a:bodyPr>
          <a:lstStyle/>
          <a:p>
            <a:r>
              <a:rPr lang="en-US" sz="1800" b="1" dirty="0"/>
              <a:t>This is a 35 y/o female complaining from darkening on her expose skin after sun </a:t>
            </a:r>
            <a:r>
              <a:rPr lang="en-US" sz="1800" b="1" dirty="0" err="1"/>
              <a:t>expousere</a:t>
            </a:r>
            <a:br>
              <a:rPr lang="en-US" sz="1800" b="1" dirty="0"/>
            </a:br>
            <a:r>
              <a:rPr lang="en-US" sz="1800" b="1" dirty="0"/>
              <a:t>1_what the cause of skin darkening?</a:t>
            </a:r>
            <a:br>
              <a:rPr lang="en-US" sz="1800" b="1" dirty="0"/>
            </a:br>
            <a:r>
              <a:rPr lang="en-US" sz="1800" b="1" dirty="0"/>
              <a:t>2_what is the name of this rash &amp; what is your </a:t>
            </a:r>
            <a:r>
              <a:rPr lang="en-US" sz="1800" b="1" dirty="0" err="1"/>
              <a:t>DDx</a:t>
            </a:r>
            <a:r>
              <a:rPr lang="en-US" sz="1800" b="1" dirty="0"/>
              <a:t>?</a:t>
            </a:r>
            <a:br>
              <a:rPr lang="en-US" sz="1800" b="1" dirty="0"/>
            </a:br>
            <a:r>
              <a:rPr lang="en-US" sz="1800" b="1" dirty="0"/>
              <a:t>3_what is the name of this joint deformity?</a:t>
            </a:r>
            <a:br>
              <a:rPr lang="en-US" sz="1800" b="1" dirty="0"/>
            </a:br>
            <a:r>
              <a:rPr lang="en-US" sz="1800" b="1" dirty="0"/>
              <a:t>What is your diagnosis?</a:t>
            </a:r>
            <a:br>
              <a:rPr lang="ar-SA" sz="1800" b="1" dirty="0"/>
            </a:br>
            <a:r>
              <a:rPr lang="en-US" sz="1800" b="1" dirty="0"/>
              <a:t>what is the most cause of her anemia?</a:t>
            </a:r>
            <a:br>
              <a:rPr lang="en-US" sz="1800" b="1" dirty="0"/>
            </a:br>
            <a:br>
              <a:rPr lang="en-US" sz="1800" b="1" dirty="0"/>
            </a:br>
            <a:endParaRPr lang="ar-SA" sz="1800" b="1" dirty="0"/>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125912" y="2967831"/>
            <a:ext cx="2619375" cy="1743075"/>
          </a:xfrm>
        </p:spPr>
      </p:pic>
      <p:pic>
        <p:nvPicPr>
          <p:cNvPr id="5" name="صورة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96212" y="2967831"/>
            <a:ext cx="2390775" cy="1905000"/>
          </a:xfrm>
          <a:prstGeom prst="rect">
            <a:avLst/>
          </a:prstGeom>
        </p:spPr>
      </p:pic>
    </p:spTree>
    <p:extLst>
      <p:ext uri="{BB962C8B-B14F-4D97-AF65-F5344CB8AC3E}">
        <p14:creationId xmlns:p14="http://schemas.microsoft.com/office/powerpoint/2010/main" val="12899630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pPr algn="l"/>
            <a:r>
              <a:rPr lang="en-US" sz="2400" b="1" dirty="0"/>
              <a:t>1_what the cause of skin darkening?</a:t>
            </a:r>
            <a:br>
              <a:rPr lang="en-US" sz="2400" b="1" dirty="0"/>
            </a:br>
            <a:r>
              <a:rPr lang="en-US" sz="2400" dirty="0"/>
              <a:t>Photosensitivity </a:t>
            </a:r>
            <a:br>
              <a:rPr lang="en-US" sz="2400" b="1" dirty="0"/>
            </a:br>
            <a:r>
              <a:rPr lang="en-US" sz="2400" b="1" dirty="0"/>
              <a:t>2_what is the name of this rash &amp; what is your </a:t>
            </a:r>
            <a:r>
              <a:rPr lang="en-US" sz="2400" b="1" dirty="0" err="1"/>
              <a:t>DDx</a:t>
            </a:r>
            <a:r>
              <a:rPr lang="en-US" sz="2400" b="1" dirty="0"/>
              <a:t>?</a:t>
            </a:r>
            <a:br>
              <a:rPr lang="en-US" sz="2400" b="1" dirty="0"/>
            </a:br>
            <a:r>
              <a:rPr lang="en-US" sz="2400" b="1" dirty="0"/>
              <a:t>Butter fly rash</a:t>
            </a:r>
            <a:br>
              <a:rPr lang="en-US" sz="2400" b="1" dirty="0"/>
            </a:br>
            <a:r>
              <a:rPr lang="en-US" sz="2400" b="1" dirty="0"/>
              <a:t>mitral(not cross the nasal bridge)</a:t>
            </a:r>
            <a:br>
              <a:rPr lang="en-US" sz="2400" b="1" dirty="0"/>
            </a:br>
            <a:r>
              <a:rPr lang="en-US" sz="2400" b="1" dirty="0"/>
              <a:t>3_what is the name of this joint deformity?</a:t>
            </a:r>
            <a:br>
              <a:rPr lang="en-US" sz="2400" b="1" dirty="0"/>
            </a:br>
            <a:r>
              <a:rPr lang="en-US" sz="2400" dirty="0" err="1"/>
              <a:t>Jaccouds</a:t>
            </a:r>
            <a:r>
              <a:rPr lang="en-US" sz="2400" dirty="0"/>
              <a:t> deformity corrected by patient </a:t>
            </a:r>
            <a:br>
              <a:rPr lang="en-US" sz="2400" b="1" dirty="0"/>
            </a:br>
            <a:r>
              <a:rPr lang="en-US" sz="2400" b="1" dirty="0"/>
              <a:t>What is your diagnosis?</a:t>
            </a:r>
            <a:br>
              <a:rPr lang="en-US" sz="2400" b="1" dirty="0"/>
            </a:br>
            <a:r>
              <a:rPr lang="en-US" sz="2400" b="1" dirty="0"/>
              <a:t>SLE</a:t>
            </a:r>
            <a:br>
              <a:rPr lang="en-US" sz="2400" b="1" dirty="0"/>
            </a:br>
            <a:r>
              <a:rPr lang="en-US" sz="2400" b="1" dirty="0"/>
              <a:t>what is the most cause of her anemia?</a:t>
            </a:r>
            <a:br>
              <a:rPr lang="en-US" sz="2400" b="1" dirty="0"/>
            </a:br>
            <a:r>
              <a:rPr lang="en-US" sz="2400" b="1" dirty="0"/>
              <a:t>Hemolytic </a:t>
            </a:r>
            <a:br>
              <a:rPr lang="en-US" sz="2400" b="1" dirty="0"/>
            </a:br>
            <a:endParaRPr lang="ar-SA" dirty="0"/>
          </a:p>
        </p:txBody>
      </p:sp>
    </p:spTree>
    <p:extLst>
      <p:ext uri="{BB962C8B-B14F-4D97-AF65-F5344CB8AC3E}">
        <p14:creationId xmlns:p14="http://schemas.microsoft.com/office/powerpoint/2010/main" val="285211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8641" y="365124"/>
            <a:ext cx="7555174" cy="5476117"/>
          </a:xfrm>
        </p:spPr>
        <p:txBody>
          <a:bodyPr>
            <a:normAutofit/>
          </a:bodyPr>
          <a:lstStyle/>
          <a:p>
            <a:pPr algn="l"/>
            <a:r>
              <a:rPr lang="en-US" dirty="0"/>
              <a:t>Squaring of lumbar vertebrae 'Bamboo spine' </a:t>
            </a:r>
          </a:p>
          <a:p>
            <a:pPr algn="l"/>
            <a:r>
              <a:rPr lang="en-US" dirty="0"/>
              <a:t>related to ossification of </a:t>
            </a:r>
            <a:r>
              <a:rPr lang="en-US" dirty="0" err="1"/>
              <a:t>supraspinous</a:t>
            </a:r>
            <a:r>
              <a:rPr lang="en-US" dirty="0"/>
              <a:t> and </a:t>
            </a:r>
            <a:r>
              <a:rPr lang="en-US" dirty="0" err="1"/>
              <a:t>interspinous</a:t>
            </a:r>
            <a:r>
              <a:rPr lang="en-US" dirty="0"/>
              <a:t> ligaments </a:t>
            </a:r>
            <a:endParaRPr lang="en-US" b="1" u="sng" dirty="0"/>
          </a:p>
          <a:p>
            <a:pPr algn="l"/>
            <a:r>
              <a:rPr lang="en-US" b="1" u="sng" dirty="0"/>
              <a:t>Ankylosing spondylitis features - the 'A's</a:t>
            </a:r>
            <a:endParaRPr lang="en-US" dirty="0"/>
          </a:p>
          <a:p>
            <a:pPr algn="l"/>
            <a:r>
              <a:rPr lang="en-US" dirty="0"/>
              <a:t>Apical fibrosis</a:t>
            </a:r>
          </a:p>
          <a:p>
            <a:pPr algn="l"/>
            <a:r>
              <a:rPr lang="en-US" dirty="0"/>
              <a:t>Anterior uveitis</a:t>
            </a:r>
          </a:p>
          <a:p>
            <a:pPr algn="l"/>
            <a:r>
              <a:rPr lang="en-US" dirty="0"/>
              <a:t>Aortic regurgitation</a:t>
            </a:r>
          </a:p>
          <a:p>
            <a:pPr algn="l"/>
            <a:r>
              <a:rPr lang="en-US" dirty="0"/>
              <a:t>Achilles tendonitis</a:t>
            </a:r>
          </a:p>
          <a:p>
            <a:pPr algn="l"/>
            <a:r>
              <a:rPr lang="en-US" dirty="0"/>
              <a:t>AV node block</a:t>
            </a:r>
          </a:p>
          <a:p>
            <a:pPr algn="l"/>
            <a:r>
              <a:rPr lang="en-US" dirty="0"/>
              <a:t>Amyloidosis</a:t>
            </a:r>
          </a:p>
        </p:txBody>
      </p:sp>
      <p:pic>
        <p:nvPicPr>
          <p:cNvPr id="4" name="Picture 3"/>
          <p:cNvPicPr>
            <a:picLocks noChangeAspect="1"/>
          </p:cNvPicPr>
          <p:nvPr/>
        </p:nvPicPr>
        <p:blipFill>
          <a:blip r:embed="rId2"/>
          <a:stretch>
            <a:fillRect/>
          </a:stretch>
        </p:blipFill>
        <p:spPr>
          <a:xfrm>
            <a:off x="7359797" y="365124"/>
            <a:ext cx="4470963" cy="6213097"/>
          </a:xfrm>
          <a:prstGeom prst="rect">
            <a:avLst/>
          </a:prstGeom>
        </p:spPr>
      </p:pic>
    </p:spTree>
    <p:extLst>
      <p:ext uri="{BB962C8B-B14F-4D97-AF65-F5344CB8AC3E}">
        <p14:creationId xmlns:p14="http://schemas.microsoft.com/office/powerpoint/2010/main" val="1607451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3048000" y="166633"/>
            <a:ext cx="6096000" cy="6524735"/>
          </a:xfrm>
          <a:prstGeom prst="rect">
            <a:avLst/>
          </a:prstGeom>
        </p:spPr>
        <p:txBody>
          <a:bodyPr>
            <a:spAutoFit/>
          </a:bodyPr>
          <a:lstStyle/>
          <a:p>
            <a:pPr indent="-6350" algn="l">
              <a:lnSpc>
                <a:spcPct val="112000"/>
              </a:lnSpc>
              <a:spcAft>
                <a:spcPts val="240"/>
              </a:spcAft>
            </a:pPr>
            <a:r>
              <a:rPr lang="en-US"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A 20 – year – old , Diabetic , thin built , non married university student , with recurrent hospital admission with Diabetic </a:t>
            </a:r>
            <a:r>
              <a:rPr lang="en-US" dirty="0" err="1">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Keto</a:t>
            </a:r>
            <a:r>
              <a:rPr lang="en-US"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 – Acidosis due to insulin non </a:t>
            </a:r>
            <a:r>
              <a:rPr lang="en-US" dirty="0" err="1">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compliamce</a:t>
            </a:r>
            <a:r>
              <a:rPr lang="en-US"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 </a:t>
            </a:r>
            <a:r>
              <a:rPr lang="en-US" dirty="0" err="1">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Recentley</a:t>
            </a:r>
            <a:r>
              <a:rPr lang="en-US"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 admitted to the hospital after an episode of sore throat , fever and repeated vomiting . </a:t>
            </a:r>
            <a:endParaRPr lang="en-US"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indent="-6350" algn="l">
              <a:lnSpc>
                <a:spcPct val="112000"/>
              </a:lnSpc>
              <a:spcAft>
                <a:spcPts val="240"/>
              </a:spcAft>
            </a:pPr>
            <a:r>
              <a:rPr lang="en-US"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Examination on admission : Looking ill , rapid breathing , dehydrated with very dry </a:t>
            </a:r>
            <a:r>
              <a:rPr lang="en-US" dirty="0" err="1">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tounge</a:t>
            </a:r>
            <a:r>
              <a:rPr lang="en-US"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  and throat </a:t>
            </a:r>
            <a:r>
              <a:rPr lang="en-US" dirty="0" err="1">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cogestion</a:t>
            </a:r>
            <a:r>
              <a:rPr lang="en-US"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 Temperature : 39 , Pulse rate :110 , Respiratory rate 35 / minute, B.P 90/60. Blood Sugar : 450 mg / dl. Urine ketones by </a:t>
            </a:r>
            <a:r>
              <a:rPr lang="en-US" dirty="0" err="1">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dipstix</a:t>
            </a:r>
            <a:r>
              <a:rPr lang="en-US"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 : negative. ABG : Severe Metabolic Acidosis </a:t>
            </a:r>
            <a:endParaRPr lang="en-US"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indent="-6350" algn="l">
              <a:lnSpc>
                <a:spcPct val="112000"/>
              </a:lnSpc>
              <a:spcAft>
                <a:spcPts val="240"/>
              </a:spcAft>
            </a:pPr>
            <a:r>
              <a:rPr lang="en-US"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Diagnosis of metabolic acidosis was </a:t>
            </a:r>
            <a:r>
              <a:rPr lang="en-US" dirty="0" err="1">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cobsidered</a:t>
            </a:r>
            <a:r>
              <a:rPr lang="en-US"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 and treatment with I.V fluids and Insulin, On follow up urine turned to be Positive for Ketone Bodies. </a:t>
            </a:r>
            <a:endParaRPr lang="en-US"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gn="l">
              <a:lnSpc>
                <a:spcPct val="115000"/>
              </a:lnSpc>
              <a:spcAft>
                <a:spcPts val="195"/>
              </a:spcAft>
            </a:pPr>
            <a:r>
              <a:rPr lang="en-US" sz="1600" b="1"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 </a:t>
            </a:r>
            <a:endParaRPr lang="en-US"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indent="-6350" algn="l">
              <a:lnSpc>
                <a:spcPct val="115000"/>
              </a:lnSpc>
              <a:spcAft>
                <a:spcPts val="245"/>
              </a:spcAft>
            </a:pPr>
            <a:r>
              <a:rPr lang="en-US" b="1"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Q.1- What is the criteria for diagnosing Diabetes Mellitus? </a:t>
            </a:r>
            <a:endParaRPr lang="en-US"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indent="-6350" algn="l">
              <a:lnSpc>
                <a:spcPct val="115000"/>
              </a:lnSpc>
              <a:spcAft>
                <a:spcPts val="245"/>
              </a:spcAft>
            </a:pPr>
            <a:r>
              <a:rPr lang="en-US" b="1"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Q.2- What are the main Two  types  of Diabetes Mellitus ? </a:t>
            </a:r>
            <a:endParaRPr lang="en-US"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indent="-6350" algn="l">
              <a:lnSpc>
                <a:spcPct val="115000"/>
              </a:lnSpc>
              <a:spcAft>
                <a:spcPts val="245"/>
              </a:spcAft>
            </a:pPr>
            <a:r>
              <a:rPr lang="en-US" b="1"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Q.3- What is the most Two causes that lead to DKA ? </a:t>
            </a:r>
            <a:endParaRPr lang="en-US"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342900" lvl="0" indent="-342900" algn="l" fontAlgn="base">
              <a:lnSpc>
                <a:spcPct val="115000"/>
              </a:lnSpc>
              <a:spcAft>
                <a:spcPts val="245"/>
              </a:spcAft>
              <a:buClr>
                <a:srgbClr val="000000"/>
              </a:buClr>
              <a:buSzPts val="1400"/>
              <a:buFont typeface="+mj-lt"/>
              <a:buAutoNum type="alphaUcPeriod" startAt="17"/>
            </a:pPr>
            <a:r>
              <a:rPr lang="en-US" b="1" u="none" strike="noStrike"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4-What are the Acute &amp;Chronic complications of D.M ? </a:t>
            </a:r>
            <a:endParaRPr lang="en-US" sz="1400" u="none" strike="noStrike"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endParaRPr>
          </a:p>
          <a:p>
            <a:pPr indent="-6350" algn="l">
              <a:lnSpc>
                <a:spcPct val="115000"/>
              </a:lnSpc>
              <a:spcAft>
                <a:spcPts val="245"/>
              </a:spcAft>
            </a:pPr>
            <a:r>
              <a:rPr lang="en-US" b="1"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Q.5 - What is the most </a:t>
            </a:r>
            <a:r>
              <a:rPr lang="en-US" b="1" dirty="0" err="1">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imprtant</a:t>
            </a:r>
            <a:r>
              <a:rPr lang="en-US" b="1"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 aspect of management to prevent recurrent attacks of DKA in such patient ? </a:t>
            </a:r>
            <a:endParaRPr lang="en-US" sz="14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194397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024128" y="292100"/>
            <a:ext cx="9720073" cy="6017260"/>
          </a:xfrm>
        </p:spPr>
        <p:txBody>
          <a:bodyPr>
            <a:normAutofit fontScale="92500" lnSpcReduction="20000"/>
          </a:bodyPr>
          <a:lstStyle/>
          <a:p>
            <a:pPr algn="l"/>
            <a:r>
              <a:rPr lang="en-US" dirty="0"/>
              <a:t>Q.1 - Symptomatic patient :  FPG &gt; 126 mg/dl or RBS &gt;200mg/dl (Single reading ) (2)  - A Symptomatic patient : FPG &gt; 126 mg/dl or RBS &gt;200mg/dl (2 readings</a:t>
            </a:r>
          </a:p>
          <a:p>
            <a:pPr algn="l"/>
            <a:r>
              <a:rPr lang="en-US" dirty="0"/>
              <a:t> </a:t>
            </a:r>
          </a:p>
          <a:p>
            <a:pPr algn="l"/>
            <a:r>
              <a:rPr lang="en-US" dirty="0"/>
              <a:t>Q.2- Type 1 DM &amp; Type 2 DM (3) </a:t>
            </a:r>
          </a:p>
          <a:p>
            <a:pPr algn="l"/>
            <a:r>
              <a:rPr lang="en-US" dirty="0"/>
              <a:t> </a:t>
            </a:r>
          </a:p>
          <a:p>
            <a:pPr algn="l"/>
            <a:r>
              <a:rPr lang="en-US" dirty="0"/>
              <a:t>Q.3-- Infection(2) </a:t>
            </a:r>
          </a:p>
          <a:p>
            <a:pPr algn="l"/>
            <a:br>
              <a:rPr lang="en-US" dirty="0"/>
            </a:br>
            <a:r>
              <a:rPr lang="en-US" dirty="0"/>
              <a:t> _Omitting </a:t>
            </a:r>
            <a:r>
              <a:rPr lang="en-US" dirty="0" err="1"/>
              <a:t>insuline</a:t>
            </a:r>
            <a:r>
              <a:rPr lang="en-US" dirty="0"/>
              <a:t> therapy(2) </a:t>
            </a:r>
          </a:p>
          <a:p>
            <a:pPr algn="l"/>
            <a:r>
              <a:rPr lang="en-US" dirty="0"/>
              <a:t>Q.4- Acute Complications  (3) - DKA -NKHOS -</a:t>
            </a:r>
            <a:r>
              <a:rPr lang="en-US" dirty="0" err="1"/>
              <a:t>Hypoglycaemia</a:t>
            </a:r>
            <a:r>
              <a:rPr lang="en-US" dirty="0"/>
              <a:t>, snow flower cataract , - Chronic Complications (3 ) -Diabetic Retinopathy -Diabetic Nephropathy -Diabetic Neuropathy (Low immunity , Infections , Diabetic foot &amp; PVD , Risk for MI &amp; STROKE ) </a:t>
            </a:r>
          </a:p>
          <a:p>
            <a:pPr algn="l"/>
            <a:r>
              <a:rPr lang="en-US" dirty="0"/>
              <a:t> </a:t>
            </a:r>
          </a:p>
          <a:p>
            <a:pPr algn="l"/>
            <a:r>
              <a:rPr lang="en-US" dirty="0"/>
              <a:t>Q.5- Patient Education (3) </a:t>
            </a:r>
          </a:p>
          <a:p>
            <a:pPr algn="l"/>
            <a:r>
              <a:rPr lang="en-US" dirty="0"/>
              <a:t> </a:t>
            </a:r>
            <a:endParaRPr lang="ar-SA" dirty="0"/>
          </a:p>
        </p:txBody>
      </p:sp>
    </p:spTree>
    <p:extLst>
      <p:ext uri="{BB962C8B-B14F-4D97-AF65-F5344CB8AC3E}">
        <p14:creationId xmlns:p14="http://schemas.microsoft.com/office/powerpoint/2010/main" val="10612986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Autofit/>
          </a:bodyPr>
          <a:lstStyle/>
          <a:p>
            <a:pPr algn="l"/>
            <a:r>
              <a:rPr lang="en-US" sz="2000" b="1" dirty="0"/>
              <a:t>1_what is the sign?</a:t>
            </a:r>
            <a:br>
              <a:rPr lang="en-US" sz="2000" b="1" dirty="0"/>
            </a:br>
            <a:r>
              <a:rPr lang="en-US" sz="2000" b="1" dirty="0"/>
              <a:t>2_dx?</a:t>
            </a:r>
            <a:br>
              <a:rPr lang="en-US" sz="2000" b="1" dirty="0"/>
            </a:br>
            <a:r>
              <a:rPr lang="en-US" sz="2000" b="1" dirty="0"/>
              <a:t>3_other manifestation?</a:t>
            </a:r>
            <a:br>
              <a:rPr lang="en-US" sz="2000" b="1" dirty="0"/>
            </a:br>
            <a:r>
              <a:rPr lang="en-US" sz="2000" b="1" dirty="0"/>
              <a:t>4_what is the investigation?</a:t>
            </a:r>
            <a:br>
              <a:rPr lang="en-US" sz="2000" b="1" dirty="0"/>
            </a:br>
            <a:endParaRPr lang="ar-SA" sz="2000" b="1" dirty="0"/>
          </a:p>
        </p:txBody>
      </p:sp>
      <p:pic>
        <p:nvPicPr>
          <p:cNvPr id="4" name="عنصر نائب للمحتوى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674143" y="1207941"/>
            <a:ext cx="2919036" cy="4401906"/>
          </a:xfrm>
        </p:spPr>
      </p:pic>
      <p:pic>
        <p:nvPicPr>
          <p:cNvPr id="3" name="صورة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05129" y="2260600"/>
            <a:ext cx="3598106" cy="3898900"/>
          </a:xfrm>
          <a:prstGeom prst="rect">
            <a:avLst/>
          </a:prstGeom>
        </p:spPr>
      </p:pic>
    </p:spTree>
    <p:extLst>
      <p:ext uri="{BB962C8B-B14F-4D97-AF65-F5344CB8AC3E}">
        <p14:creationId xmlns:p14="http://schemas.microsoft.com/office/powerpoint/2010/main" val="25839245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049528" y="647700"/>
            <a:ext cx="9720073" cy="5588000"/>
          </a:xfrm>
        </p:spPr>
        <p:txBody>
          <a:bodyPr>
            <a:normAutofit fontScale="92500" lnSpcReduction="10000"/>
          </a:bodyPr>
          <a:lstStyle/>
          <a:p>
            <a:pPr algn="l"/>
            <a:r>
              <a:rPr lang="en-US" sz="2400" b="1" dirty="0"/>
              <a:t>1_what is the sign?</a:t>
            </a:r>
            <a:br>
              <a:rPr lang="en-US" sz="2400" b="1" dirty="0"/>
            </a:br>
            <a:r>
              <a:rPr lang="en-US" sz="2400" dirty="0" err="1"/>
              <a:t>Prognathism</a:t>
            </a:r>
            <a:br>
              <a:rPr lang="en-US" sz="2400" dirty="0"/>
            </a:br>
            <a:r>
              <a:rPr lang="en-US" sz="2400" dirty="0"/>
              <a:t>    _prominent supraorbital ridge</a:t>
            </a:r>
            <a:br>
              <a:rPr lang="en-US" sz="2400" dirty="0"/>
            </a:br>
            <a:r>
              <a:rPr lang="en-US" sz="2400" dirty="0"/>
              <a:t>    _skull x ray ( enlarge frontal sinus</a:t>
            </a:r>
            <a:br>
              <a:rPr lang="en-US" sz="2400" b="1" dirty="0"/>
            </a:br>
            <a:br>
              <a:rPr lang="en-US" sz="2400" b="1" dirty="0"/>
            </a:br>
            <a:r>
              <a:rPr lang="en-US" sz="2400" b="1" dirty="0"/>
              <a:t>2_dx?</a:t>
            </a:r>
            <a:br>
              <a:rPr lang="en-US" sz="2400" b="1" dirty="0"/>
            </a:br>
            <a:r>
              <a:rPr lang="en-US" sz="2400" dirty="0"/>
              <a:t>Acromegaly</a:t>
            </a:r>
            <a:br>
              <a:rPr lang="en-US" sz="2400" b="1" dirty="0"/>
            </a:br>
            <a:r>
              <a:rPr lang="en-US" sz="2400" b="1" dirty="0"/>
              <a:t>3_other manifestation?</a:t>
            </a:r>
            <a:br>
              <a:rPr lang="en-US" sz="2400" b="1" dirty="0"/>
            </a:br>
            <a:r>
              <a:rPr lang="en-US" sz="2400" dirty="0"/>
              <a:t>Enlarge hands</a:t>
            </a:r>
            <a:br>
              <a:rPr lang="en-US" sz="2400" dirty="0"/>
            </a:br>
            <a:r>
              <a:rPr lang="en-US" sz="2400" dirty="0"/>
              <a:t>    _enlarge of lip ,nose , tongue</a:t>
            </a:r>
            <a:br>
              <a:rPr lang="en-US" sz="2400" dirty="0"/>
            </a:br>
            <a:r>
              <a:rPr lang="en-US" sz="2400" dirty="0"/>
              <a:t>    _skin thickening</a:t>
            </a:r>
            <a:br>
              <a:rPr lang="en-US" sz="2400" dirty="0"/>
            </a:br>
            <a:r>
              <a:rPr lang="en-US" sz="2400" dirty="0"/>
              <a:t>   _thick and edematous eyelids</a:t>
            </a:r>
            <a:br>
              <a:rPr lang="en-US" sz="2400" b="1" dirty="0"/>
            </a:br>
            <a:r>
              <a:rPr lang="en-US" sz="2400" b="1" dirty="0"/>
              <a:t>4_what is the investigation?</a:t>
            </a:r>
            <a:br>
              <a:rPr lang="en-US" sz="2400" b="1" dirty="0"/>
            </a:br>
            <a:r>
              <a:rPr lang="en-US" sz="2400" dirty="0"/>
              <a:t>_  IGF-1 Concentration </a:t>
            </a:r>
          </a:p>
          <a:p>
            <a:pPr algn="l"/>
            <a:r>
              <a:rPr lang="en-US" sz="2400" dirty="0"/>
              <a:t>_  GH after Glucose tolerance test </a:t>
            </a:r>
            <a:br>
              <a:rPr lang="en-US" sz="2400" dirty="0"/>
            </a:br>
            <a:r>
              <a:rPr lang="en-US" sz="2400" dirty="0"/>
              <a:t>   _prolactin</a:t>
            </a:r>
            <a:br>
              <a:rPr lang="en-US" sz="2400" dirty="0"/>
            </a:br>
            <a:r>
              <a:rPr lang="en-US" sz="2400" dirty="0"/>
              <a:t>_head CT and MRI</a:t>
            </a:r>
            <a:br>
              <a:rPr lang="en-US" sz="2400" b="1" dirty="0"/>
            </a:br>
            <a:endParaRPr lang="ar-SA" dirty="0"/>
          </a:p>
        </p:txBody>
      </p:sp>
    </p:spTree>
    <p:extLst>
      <p:ext uri="{BB962C8B-B14F-4D97-AF65-F5344CB8AC3E}">
        <p14:creationId xmlns:p14="http://schemas.microsoft.com/office/powerpoint/2010/main" val="42540047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2"/>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ar-SA"/>
          </a:p>
        </p:txBody>
      </p:sp>
      <p:grpSp>
        <p:nvGrpSpPr>
          <p:cNvPr id="5" name="Group 1063"/>
          <p:cNvGrpSpPr/>
          <p:nvPr/>
        </p:nvGrpSpPr>
        <p:grpSpPr>
          <a:xfrm>
            <a:off x="0" y="0"/>
            <a:ext cx="11557000" cy="2371725"/>
            <a:chOff x="0" y="0"/>
            <a:chExt cx="5486985" cy="2371831"/>
          </a:xfrm>
        </p:grpSpPr>
        <p:sp>
          <p:nvSpPr>
            <p:cNvPr id="6" name="Rectangle 9"/>
            <p:cNvSpPr/>
            <p:nvPr/>
          </p:nvSpPr>
          <p:spPr>
            <a:xfrm>
              <a:off x="2743530" y="0"/>
              <a:ext cx="84624" cy="374714"/>
            </a:xfrm>
            <a:prstGeom prst="rect">
              <a:avLst/>
            </a:prstGeom>
            <a:ln>
              <a:noFill/>
            </a:ln>
          </p:spPr>
          <p:txBody>
            <a:bodyPr lIns="0" tIns="0" rIns="0" bIns="0" rtlCol="0">
              <a:noAutofit/>
            </a:bodyPr>
            <a:lstStyle/>
            <a:p>
              <a:pPr>
                <a:lnSpc>
                  <a:spcPct val="115000"/>
                </a:lnSpc>
                <a:spcAft>
                  <a:spcPts val="0"/>
                </a:spcAft>
              </a:pPr>
              <a:r>
                <a:rPr lang="en-US" sz="2000" b="1">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 </a:t>
              </a:r>
              <a:endParaRPr lang="en-US" sz="11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7" name="Rectangle 10"/>
            <p:cNvSpPr/>
            <p:nvPr/>
          </p:nvSpPr>
          <p:spPr>
            <a:xfrm>
              <a:off x="5423358" y="1769746"/>
              <a:ext cx="84624" cy="374714"/>
            </a:xfrm>
            <a:prstGeom prst="rect">
              <a:avLst/>
            </a:prstGeom>
            <a:ln>
              <a:noFill/>
            </a:ln>
          </p:spPr>
          <p:txBody>
            <a:bodyPr lIns="0" tIns="0" rIns="0" bIns="0" rtlCol="0">
              <a:noAutofit/>
            </a:bodyPr>
            <a:lstStyle/>
            <a:p>
              <a:pPr>
                <a:lnSpc>
                  <a:spcPct val="115000"/>
                </a:lnSpc>
                <a:spcAft>
                  <a:spcPts val="0"/>
                </a:spcAft>
              </a:pPr>
              <a:r>
                <a:rPr lang="en-US" sz="2000" b="1">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 </a:t>
              </a:r>
              <a:endParaRPr lang="en-US" sz="11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8" name="Rectangle 11"/>
            <p:cNvSpPr/>
            <p:nvPr/>
          </p:nvSpPr>
          <p:spPr>
            <a:xfrm>
              <a:off x="0" y="2174444"/>
              <a:ext cx="118575" cy="262525"/>
            </a:xfrm>
            <a:prstGeom prst="rect">
              <a:avLst/>
            </a:prstGeom>
            <a:ln>
              <a:noFill/>
            </a:ln>
          </p:spPr>
          <p:txBody>
            <a:bodyPr lIns="0" tIns="0" rIns="0" bIns="0" rtlCol="0">
              <a:noAutofit/>
            </a:bodyPr>
            <a:lstStyle/>
            <a:p>
              <a:pPr>
                <a:lnSpc>
                  <a:spcPct val="115000"/>
                </a:lnSpc>
                <a:spcAft>
                  <a:spcPts val="0"/>
                </a:spcAft>
              </a:pPr>
              <a:r>
                <a:rPr lang="en-US" sz="1400" b="1">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1</a:t>
              </a:r>
              <a:endParaRPr lang="en-US" sz="11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9" name="Rectangle 12"/>
            <p:cNvSpPr/>
            <p:nvPr/>
          </p:nvSpPr>
          <p:spPr>
            <a:xfrm>
              <a:off x="89916" y="2174444"/>
              <a:ext cx="78973" cy="262525"/>
            </a:xfrm>
            <a:prstGeom prst="rect">
              <a:avLst/>
            </a:prstGeom>
            <a:ln>
              <a:noFill/>
            </a:ln>
          </p:spPr>
          <p:txBody>
            <a:bodyPr lIns="0" tIns="0" rIns="0" bIns="0" rtlCol="0">
              <a:noAutofit/>
            </a:bodyPr>
            <a:lstStyle/>
            <a:p>
              <a:pPr>
                <a:lnSpc>
                  <a:spcPct val="115000"/>
                </a:lnSpc>
                <a:spcAft>
                  <a:spcPts val="0"/>
                </a:spcAft>
              </a:pPr>
              <a:r>
                <a:rPr lang="en-US" sz="1400" b="1">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a:t>
              </a:r>
              <a:endParaRPr lang="en-US" sz="11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0" name="Rectangle 13"/>
            <p:cNvSpPr/>
            <p:nvPr/>
          </p:nvSpPr>
          <p:spPr>
            <a:xfrm>
              <a:off x="149301" y="2174444"/>
              <a:ext cx="59287" cy="262525"/>
            </a:xfrm>
            <a:prstGeom prst="rect">
              <a:avLst/>
            </a:prstGeom>
            <a:ln>
              <a:noFill/>
            </a:ln>
          </p:spPr>
          <p:txBody>
            <a:bodyPr lIns="0" tIns="0" rIns="0" bIns="0" rtlCol="0">
              <a:noAutofit/>
            </a:bodyPr>
            <a:lstStyle/>
            <a:p>
              <a:pPr>
                <a:lnSpc>
                  <a:spcPct val="115000"/>
                </a:lnSpc>
                <a:spcAft>
                  <a:spcPts val="0"/>
                </a:spcAft>
              </a:pPr>
              <a:r>
                <a:rPr lang="en-US" sz="1400" b="1">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 </a:t>
              </a:r>
              <a:endParaRPr lang="en-US" sz="11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1" name="Rectangle 14"/>
            <p:cNvSpPr/>
            <p:nvPr/>
          </p:nvSpPr>
          <p:spPr>
            <a:xfrm>
              <a:off x="193497" y="2174444"/>
              <a:ext cx="1116264" cy="262525"/>
            </a:xfrm>
            <a:prstGeom prst="rect">
              <a:avLst/>
            </a:prstGeom>
            <a:ln>
              <a:noFill/>
            </a:ln>
          </p:spPr>
          <p:txBody>
            <a:bodyPr lIns="0" tIns="0" rIns="0" bIns="0" rtlCol="0">
              <a:noAutofit/>
            </a:bodyPr>
            <a:lstStyle/>
            <a:p>
              <a:pPr>
                <a:lnSpc>
                  <a:spcPct val="115000"/>
                </a:lnSpc>
                <a:spcAft>
                  <a:spcPts val="0"/>
                </a:spcAft>
              </a:pPr>
              <a:r>
                <a:rPr lang="en-US" sz="1400" b="1" dirty="0">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Describe ? </a:t>
              </a:r>
              <a:endParaRPr lang="en-US" sz="11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2" name="Rectangle 15"/>
            <p:cNvSpPr/>
            <p:nvPr/>
          </p:nvSpPr>
          <p:spPr>
            <a:xfrm>
              <a:off x="1031697" y="2174444"/>
              <a:ext cx="59287" cy="262525"/>
            </a:xfrm>
            <a:prstGeom prst="rect">
              <a:avLst/>
            </a:prstGeom>
            <a:ln>
              <a:noFill/>
            </a:ln>
          </p:spPr>
          <p:txBody>
            <a:bodyPr lIns="0" tIns="0" rIns="0" bIns="0" rtlCol="0">
              <a:noAutofit/>
            </a:bodyPr>
            <a:lstStyle/>
            <a:p>
              <a:pPr>
                <a:lnSpc>
                  <a:spcPct val="115000"/>
                </a:lnSpc>
                <a:spcAft>
                  <a:spcPts val="0"/>
                </a:spcAft>
              </a:pPr>
              <a:r>
                <a:rPr lang="en-US" sz="1400" b="1">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 </a:t>
              </a:r>
              <a:endParaRPr lang="en-US" sz="11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pic>
          <p:nvPicPr>
            <p:cNvPr id="13" name="Picture 1112"/>
            <p:cNvPicPr/>
            <p:nvPr/>
          </p:nvPicPr>
          <p:blipFill>
            <a:blip r:embed="rId2"/>
            <a:stretch>
              <a:fillRect/>
            </a:stretch>
          </p:blipFill>
          <p:spPr>
            <a:xfrm>
              <a:off x="79070" y="454097"/>
              <a:ext cx="1924050" cy="1546225"/>
            </a:xfrm>
            <a:prstGeom prst="rect">
              <a:avLst/>
            </a:prstGeom>
          </p:spPr>
        </p:pic>
        <p:pic>
          <p:nvPicPr>
            <p:cNvPr id="14" name="Picture 1113"/>
            <p:cNvPicPr/>
            <p:nvPr/>
          </p:nvPicPr>
          <p:blipFill>
            <a:blip r:embed="rId3"/>
            <a:stretch>
              <a:fillRect/>
            </a:stretch>
          </p:blipFill>
          <p:spPr>
            <a:xfrm>
              <a:off x="2022170" y="450922"/>
              <a:ext cx="1704975" cy="1549400"/>
            </a:xfrm>
            <a:prstGeom prst="rect">
              <a:avLst/>
            </a:prstGeom>
          </p:spPr>
        </p:pic>
        <p:pic>
          <p:nvPicPr>
            <p:cNvPr id="15" name="Picture 51"/>
            <p:cNvPicPr/>
            <p:nvPr/>
          </p:nvPicPr>
          <p:blipFill>
            <a:blip r:embed="rId4"/>
            <a:stretch>
              <a:fillRect/>
            </a:stretch>
          </p:blipFill>
          <p:spPr>
            <a:xfrm>
              <a:off x="3743655" y="452700"/>
              <a:ext cx="1676400" cy="1541653"/>
            </a:xfrm>
            <a:prstGeom prst="rect">
              <a:avLst/>
            </a:prstGeom>
          </p:spPr>
        </p:pic>
      </p:grpSp>
      <p:sp>
        <p:nvSpPr>
          <p:cNvPr id="16" name="Rectangle 20"/>
          <p:cNvSpPr>
            <a:spLocks noChangeArrowheads="1"/>
          </p:cNvSpPr>
          <p:nvPr/>
        </p:nvSpPr>
        <p:spPr bwMode="auto">
          <a:xfrm>
            <a:off x="0" y="2688193"/>
            <a:ext cx="4568879"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algn="l" rtl="0" eaLnBrk="0" fontAlgn="base" hangingPunct="0">
              <a:spcBef>
                <a:spcPct val="0"/>
              </a:spcBef>
              <a:spcAft>
                <a:spcPct val="0"/>
              </a:spcAft>
              <a:defRPr>
                <a:solidFill>
                  <a:schemeClr val="tx1"/>
                </a:solidFill>
                <a:latin typeface="Arial" panose="020B0604020202020204" pitchFamily="34" charset="0"/>
              </a:defRPr>
            </a:lvl1pPr>
            <a:lvl2pPr algn="l" rtl="0" eaLnBrk="0" fontAlgn="base" hangingPunct="0">
              <a:spcBef>
                <a:spcPct val="0"/>
              </a:spcBef>
              <a:spcAft>
                <a:spcPct val="0"/>
              </a:spcAft>
              <a:defRPr>
                <a:solidFill>
                  <a:schemeClr val="tx1"/>
                </a:solidFill>
                <a:latin typeface="Arial" panose="020B0604020202020204" pitchFamily="34" charset="0"/>
              </a:defRPr>
            </a:lvl2pPr>
            <a:lvl3pPr algn="l" rtl="0" eaLnBrk="0" fontAlgn="base" hangingPunct="0">
              <a:spcBef>
                <a:spcPct val="0"/>
              </a:spcBef>
              <a:spcAft>
                <a:spcPct val="0"/>
              </a:spcAft>
              <a:defRPr>
                <a:solidFill>
                  <a:schemeClr val="tx1"/>
                </a:solidFill>
                <a:latin typeface="Arial" panose="020B0604020202020204" pitchFamily="34" charset="0"/>
              </a:defRPr>
            </a:lvl3pPr>
            <a:lvl4pPr algn="l" rtl="0" eaLnBrk="0" fontAlgn="base" hangingPunct="0">
              <a:spcBef>
                <a:spcPct val="0"/>
              </a:spcBef>
              <a:spcAft>
                <a:spcPct val="0"/>
              </a:spcAft>
              <a:defRPr>
                <a:solidFill>
                  <a:schemeClr val="tx1"/>
                </a:solidFill>
                <a:latin typeface="Arial" panose="020B0604020202020204" pitchFamily="34" charset="0"/>
              </a:defRPr>
            </a:lvl4pPr>
            <a:lvl5pPr algn="l" rtl="0" eaLnBrk="0" fontAlgn="base" hangingPunct="0">
              <a:spcBef>
                <a:spcPct val="0"/>
              </a:spcBef>
              <a:spcAft>
                <a:spcPct val="0"/>
              </a:spcAft>
              <a:defRPr>
                <a:solidFill>
                  <a:schemeClr val="tx1"/>
                </a:solidFill>
                <a:latin typeface="Arial" panose="020B0604020202020204" pitchFamily="34" charset="0"/>
              </a:defRPr>
            </a:lvl5pPr>
            <a:lvl6pPr algn="l" rtl="0" eaLnBrk="0" fontAlgn="base" hangingPunct="0">
              <a:spcBef>
                <a:spcPct val="0"/>
              </a:spcBef>
              <a:spcAft>
                <a:spcPct val="0"/>
              </a:spcAft>
              <a:defRPr>
                <a:solidFill>
                  <a:schemeClr val="tx1"/>
                </a:solidFill>
                <a:latin typeface="Arial" panose="020B0604020202020204" pitchFamily="34" charset="0"/>
              </a:defRPr>
            </a:lvl6pPr>
            <a:lvl7pPr algn="l" rtl="0" eaLnBrk="0" fontAlgn="base" hangingPunct="0">
              <a:spcBef>
                <a:spcPct val="0"/>
              </a:spcBef>
              <a:spcAft>
                <a:spcPct val="0"/>
              </a:spcAft>
              <a:defRPr>
                <a:solidFill>
                  <a:schemeClr val="tx1"/>
                </a:solidFill>
                <a:latin typeface="Arial" panose="020B0604020202020204" pitchFamily="34" charset="0"/>
              </a:defRPr>
            </a:lvl7pPr>
            <a:lvl8pPr algn="l" rtl="0" eaLnBrk="0" fontAlgn="base" hangingPunct="0">
              <a:spcBef>
                <a:spcPct val="0"/>
              </a:spcBef>
              <a:spcAft>
                <a:spcPct val="0"/>
              </a:spcAft>
              <a:defRPr>
                <a:solidFill>
                  <a:schemeClr val="tx1"/>
                </a:solidFill>
                <a:latin typeface="Arial" panose="020B0604020202020204" pitchFamily="34" charset="0"/>
              </a:defRPr>
            </a:lvl8pPr>
            <a:lvl9pPr algn="l" rtl="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400" b="1"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how would differ between syndrome and disease? </a:t>
            </a:r>
            <a:endParaRPr kumimoji="0" lang="en-US" sz="11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400" b="1"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diagnosis?  </a:t>
            </a:r>
            <a:endParaRPr kumimoji="0" lang="en-US" sz="11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400" b="1"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Investigation? </a:t>
            </a:r>
            <a:endParaRPr kumimoji="0" lang="en-US" sz="11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8573995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85000" lnSpcReduction="20000"/>
          </a:bodyPr>
          <a:lstStyle/>
          <a:p>
            <a:pPr algn="l"/>
            <a:r>
              <a:rPr lang="en-US" sz="2400" b="1" dirty="0">
                <a:solidFill>
                  <a:srgbClr val="000000"/>
                </a:solidFill>
                <a:latin typeface="Times New Roman" panose="02020603050405020304" pitchFamily="18" charset="0"/>
                <a:ea typeface="Times New Roman" panose="02020603050405020304" pitchFamily="18" charset="0"/>
                <a:cs typeface="Calibri" panose="020F0502020204030204" pitchFamily="34" charset="0"/>
              </a:rPr>
              <a:t>Describe ?</a:t>
            </a:r>
            <a:br>
              <a:rPr lang="en-US" sz="2400" b="1" dirty="0">
                <a:solidFill>
                  <a:srgbClr val="000000"/>
                </a:solidFill>
                <a:latin typeface="Times New Roman" panose="02020603050405020304" pitchFamily="18" charset="0"/>
                <a:ea typeface="Times New Roman" panose="02020603050405020304" pitchFamily="18" charset="0"/>
                <a:cs typeface="Calibri" panose="020F0502020204030204" pitchFamily="34" charset="0"/>
              </a:rPr>
            </a:br>
            <a:r>
              <a:rPr lang="en-US" sz="2400" dirty="0" err="1"/>
              <a:t>Bufallo</a:t>
            </a:r>
            <a:r>
              <a:rPr lang="en-US" sz="2400" dirty="0"/>
              <a:t> hump </a:t>
            </a:r>
          </a:p>
          <a:p>
            <a:pPr algn="l"/>
            <a:r>
              <a:rPr lang="en-US" sz="2400" dirty="0"/>
              <a:t>Central obesity </a:t>
            </a:r>
            <a:r>
              <a:rPr lang="ar-SA" sz="2400" dirty="0"/>
              <a:t>  </a:t>
            </a:r>
            <a:br>
              <a:rPr lang="ar-SA" sz="2400" dirty="0"/>
            </a:br>
            <a:r>
              <a:rPr lang="en-US" sz="2400" dirty="0"/>
              <a:t>Purple stretch mark</a:t>
            </a:r>
            <a:br>
              <a:rPr lang="en-US" sz="2400" b="1" dirty="0">
                <a:solidFill>
                  <a:srgbClr val="000000"/>
                </a:solidFill>
                <a:latin typeface="Times New Roman" panose="02020603050405020304" pitchFamily="18" charset="0"/>
                <a:ea typeface="Times New Roman" panose="02020603050405020304" pitchFamily="18" charset="0"/>
                <a:cs typeface="Calibri" panose="020F0502020204030204" pitchFamily="34" charset="0"/>
              </a:rPr>
            </a:br>
            <a:r>
              <a:rPr lang="en-US" sz="2400" b="1" dirty="0">
                <a:solidFill>
                  <a:srgbClr val="000000"/>
                </a:solidFill>
                <a:latin typeface="Arial" panose="020B0604020202020204" pitchFamily="34" charset="0"/>
                <a:ea typeface="Times New Roman" panose="02020603050405020304" pitchFamily="18" charset="0"/>
                <a:cs typeface="Calibri" panose="020F0502020204030204" pitchFamily="34" charset="0"/>
              </a:rPr>
              <a:t>how would differ between syndrome and disease?</a:t>
            </a:r>
            <a:br>
              <a:rPr lang="en-US" sz="2400" b="1" dirty="0">
                <a:solidFill>
                  <a:srgbClr val="000000"/>
                </a:solidFill>
                <a:latin typeface="Arial" panose="020B0604020202020204" pitchFamily="34" charset="0"/>
                <a:ea typeface="Times New Roman" panose="02020603050405020304" pitchFamily="18" charset="0"/>
                <a:cs typeface="Calibri" panose="020F0502020204030204" pitchFamily="34" charset="0"/>
              </a:rPr>
            </a:br>
            <a:r>
              <a:rPr lang="en-US" sz="2400" dirty="0" err="1"/>
              <a:t>cushing</a:t>
            </a:r>
            <a:r>
              <a:rPr lang="en-US" sz="2400" dirty="0"/>
              <a:t> disease (pituitary source)</a:t>
            </a:r>
            <a:br>
              <a:rPr lang="en-US" sz="2400" dirty="0"/>
            </a:br>
            <a:br>
              <a:rPr lang="en-US" sz="2400" dirty="0"/>
            </a:br>
            <a:r>
              <a:rPr lang="en-US" sz="2400" dirty="0"/>
              <a:t>    _ </a:t>
            </a:r>
            <a:r>
              <a:rPr lang="en-US" sz="2400" dirty="0" err="1"/>
              <a:t>cushing</a:t>
            </a:r>
            <a:r>
              <a:rPr lang="en-US" sz="2400" dirty="0"/>
              <a:t> $  (adrenal source)</a:t>
            </a:r>
            <a:r>
              <a:rPr lang="en-US" sz="2400" b="1" dirty="0">
                <a:solidFill>
                  <a:srgbClr val="000000"/>
                </a:solidFill>
                <a:latin typeface="Arial" panose="020B0604020202020204" pitchFamily="34" charset="0"/>
                <a:ea typeface="Times New Roman" panose="02020603050405020304" pitchFamily="18" charset="0"/>
                <a:cs typeface="Calibri" panose="020F0502020204030204" pitchFamily="34" charset="0"/>
              </a:rPr>
              <a:t> </a:t>
            </a:r>
            <a:endParaRPr lang="en-US" sz="1800" dirty="0">
              <a:latin typeface="Arial" panose="020B0604020202020204" pitchFamily="34" charset="0"/>
            </a:endParaRPr>
          </a:p>
          <a:p>
            <a:pPr marL="0" lvl="0" indent="0" algn="l" rtl="0" eaLnBrk="0" fontAlgn="base" hangingPunct="0">
              <a:lnSpc>
                <a:spcPct val="100000"/>
              </a:lnSpc>
              <a:spcBef>
                <a:spcPct val="0"/>
              </a:spcBef>
              <a:spcAft>
                <a:spcPct val="0"/>
              </a:spcAft>
              <a:buClrTx/>
              <a:buSzTx/>
              <a:buFontTx/>
              <a:buChar char="•"/>
            </a:pPr>
            <a:r>
              <a:rPr lang="en-US" sz="2400" b="1" dirty="0">
                <a:solidFill>
                  <a:srgbClr val="000000"/>
                </a:solidFill>
                <a:latin typeface="Arial" panose="020B0604020202020204" pitchFamily="34" charset="0"/>
                <a:ea typeface="Times New Roman" panose="02020603050405020304" pitchFamily="18" charset="0"/>
                <a:cs typeface="Calibri" panose="020F0502020204030204" pitchFamily="34" charset="0"/>
              </a:rPr>
              <a:t>diagnosis?  </a:t>
            </a:r>
            <a:br>
              <a:rPr lang="en-US" sz="2400" b="1" dirty="0">
                <a:solidFill>
                  <a:srgbClr val="000000"/>
                </a:solidFill>
                <a:latin typeface="Arial" panose="020B0604020202020204" pitchFamily="34" charset="0"/>
                <a:ea typeface="Times New Roman" panose="02020603050405020304" pitchFamily="18" charset="0"/>
                <a:cs typeface="Calibri" panose="020F0502020204030204" pitchFamily="34" charset="0"/>
              </a:rPr>
            </a:br>
            <a:r>
              <a:rPr lang="en-US" sz="1600" dirty="0"/>
              <a:t>_ Cushing disease</a:t>
            </a:r>
            <a:endParaRPr lang="en-US" sz="1800" dirty="0">
              <a:latin typeface="Arial" panose="020B0604020202020204" pitchFamily="34" charset="0"/>
            </a:endParaRPr>
          </a:p>
          <a:p>
            <a:pPr algn="l"/>
            <a:r>
              <a:rPr lang="en-US" sz="2400" b="1" dirty="0">
                <a:solidFill>
                  <a:srgbClr val="000000"/>
                </a:solidFill>
                <a:latin typeface="Arial" panose="020B0604020202020204" pitchFamily="34" charset="0"/>
                <a:ea typeface="Times New Roman" panose="02020603050405020304" pitchFamily="18" charset="0"/>
                <a:cs typeface="Calibri" panose="020F0502020204030204" pitchFamily="34" charset="0"/>
              </a:rPr>
              <a:t>Investigation?</a:t>
            </a:r>
            <a:br>
              <a:rPr lang="en-US" sz="2400" b="1" dirty="0">
                <a:solidFill>
                  <a:srgbClr val="000000"/>
                </a:solidFill>
                <a:latin typeface="Arial" panose="020B0604020202020204" pitchFamily="34" charset="0"/>
                <a:ea typeface="Times New Roman" panose="02020603050405020304" pitchFamily="18" charset="0"/>
                <a:cs typeface="Calibri" panose="020F0502020204030204" pitchFamily="34" charset="0"/>
              </a:rPr>
            </a:br>
            <a:r>
              <a:rPr lang="en-US" sz="2400" dirty="0"/>
              <a:t>1- low dose dexamethasone suppression test </a:t>
            </a:r>
          </a:p>
          <a:p>
            <a:pPr algn="l"/>
            <a:r>
              <a:rPr lang="en-US" sz="2400" dirty="0"/>
              <a:t>2- 24 h urine free cortisol</a:t>
            </a:r>
          </a:p>
          <a:p>
            <a:pPr algn="l"/>
            <a:r>
              <a:rPr lang="en-US" sz="2400" dirty="0"/>
              <a:t>3- late evening salivary cortisol level </a:t>
            </a:r>
          </a:p>
          <a:p>
            <a:pPr algn="l"/>
            <a:r>
              <a:rPr lang="en-US" sz="2400" dirty="0"/>
              <a:t>4 late evening serum cortisol  </a:t>
            </a:r>
            <a:r>
              <a:rPr lang="en-US" sz="2400" dirty="0" err="1"/>
              <a:t>leve</a:t>
            </a:r>
            <a:r>
              <a:rPr lang="en-US" sz="2400" b="1" dirty="0">
                <a:solidFill>
                  <a:srgbClr val="000000"/>
                </a:solidFill>
                <a:latin typeface="Arial" panose="020B0604020202020204" pitchFamily="34" charset="0"/>
                <a:ea typeface="Times New Roman" panose="02020603050405020304" pitchFamily="18" charset="0"/>
                <a:cs typeface="Calibri" panose="020F0502020204030204" pitchFamily="34" charset="0"/>
              </a:rPr>
              <a:t> </a:t>
            </a:r>
            <a:endParaRPr lang="en-US" sz="1800" dirty="0">
              <a:latin typeface="Arial" panose="020B0604020202020204" pitchFamily="34" charset="0"/>
            </a:endParaRPr>
          </a:p>
          <a:p>
            <a:pPr algn="l"/>
            <a:r>
              <a:rPr lang="en-US" sz="2400" b="1" dirty="0">
                <a:solidFill>
                  <a:srgbClr val="000000"/>
                </a:solidFill>
                <a:latin typeface="Times New Roman" panose="02020603050405020304" pitchFamily="18" charset="0"/>
                <a:ea typeface="Times New Roman" panose="02020603050405020304" pitchFamily="18" charset="0"/>
                <a:cs typeface="Calibri" panose="020F0502020204030204" pitchFamily="34" charset="0"/>
              </a:rPr>
              <a:t> </a:t>
            </a:r>
            <a:endParaRPr lang="en-US" sz="18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lgn="l"/>
            <a:endParaRPr lang="ar-SA" dirty="0"/>
          </a:p>
        </p:txBody>
      </p:sp>
    </p:spTree>
    <p:extLst>
      <p:ext uri="{BB962C8B-B14F-4D97-AF65-F5344CB8AC3E}">
        <p14:creationId xmlns:p14="http://schemas.microsoft.com/office/powerpoint/2010/main" val="19905724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US" dirty="0"/>
              <a:t>What are the two sign?</a:t>
            </a:r>
            <a:br>
              <a:rPr lang="en-US" dirty="0"/>
            </a:br>
            <a:r>
              <a:rPr lang="en-US" dirty="0"/>
              <a:t>What is the dx?</a:t>
            </a:r>
            <a:br>
              <a:rPr lang="en-US" dirty="0"/>
            </a:br>
            <a:r>
              <a:rPr lang="en-US" dirty="0"/>
              <a:t>What are the causes?</a:t>
            </a:r>
            <a:endParaRPr lang="ar-SA" dirty="0"/>
          </a:p>
        </p:txBody>
      </p:sp>
      <p:pic>
        <p:nvPicPr>
          <p:cNvPr id="4" name="عنصر نائب للمحتوى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390901" y="3048793"/>
            <a:ext cx="2830982" cy="3202467"/>
          </a:xfrm>
        </p:spPr>
      </p:pic>
      <p:pic>
        <p:nvPicPr>
          <p:cNvPr id="5" name="صورة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15606" y="2700459"/>
            <a:ext cx="2018894" cy="2601669"/>
          </a:xfrm>
          <a:prstGeom prst="rect">
            <a:avLst/>
          </a:prstGeom>
        </p:spPr>
      </p:pic>
    </p:spTree>
    <p:extLst>
      <p:ext uri="{BB962C8B-B14F-4D97-AF65-F5344CB8AC3E}">
        <p14:creationId xmlns:p14="http://schemas.microsoft.com/office/powerpoint/2010/main" val="14287194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024128" y="355600"/>
            <a:ext cx="9720073" cy="5953760"/>
          </a:xfrm>
        </p:spPr>
        <p:txBody>
          <a:bodyPr>
            <a:normAutofit fontScale="92500" lnSpcReduction="20000"/>
          </a:bodyPr>
          <a:lstStyle/>
          <a:p>
            <a:pPr algn="l"/>
            <a:r>
              <a:rPr lang="en-US" dirty="0"/>
              <a:t>What are the two sign?</a:t>
            </a:r>
            <a:br>
              <a:rPr lang="en-US" dirty="0"/>
            </a:br>
            <a:r>
              <a:rPr lang="en-US" dirty="0">
                <a:hlinkClick r:id="rId2" tooltip="Trousseau sign of latent tetany"/>
              </a:rPr>
              <a:t>Trousseau sign of latent tetany</a:t>
            </a:r>
            <a:br>
              <a:rPr lang="en-US" dirty="0"/>
            </a:br>
            <a:r>
              <a:rPr lang="en-US" u="sng" dirty="0" err="1">
                <a:hlinkClick r:id="rId3"/>
              </a:rPr>
              <a:t>Chvostek's</a:t>
            </a:r>
            <a:r>
              <a:rPr lang="en-US" u="sng" dirty="0">
                <a:hlinkClick r:id="rId3"/>
              </a:rPr>
              <a:t> sign</a:t>
            </a:r>
            <a:br>
              <a:rPr lang="en-US" dirty="0"/>
            </a:br>
            <a:r>
              <a:rPr lang="en-US" dirty="0"/>
              <a:t>What is the dx?</a:t>
            </a:r>
            <a:br>
              <a:rPr lang="en-US" dirty="0"/>
            </a:br>
            <a:r>
              <a:rPr lang="en-US" u="sng" dirty="0">
                <a:solidFill>
                  <a:srgbClr val="FF0000"/>
                </a:solidFill>
              </a:rPr>
              <a:t>Hypocalcaemia</a:t>
            </a:r>
          </a:p>
          <a:p>
            <a:pPr algn="l"/>
            <a:br>
              <a:rPr lang="en-US" dirty="0"/>
            </a:br>
            <a:r>
              <a:rPr lang="en-US" dirty="0"/>
              <a:t>What are the causes?</a:t>
            </a:r>
            <a:br>
              <a:rPr lang="en-US" dirty="0"/>
            </a:br>
            <a:r>
              <a:rPr lang="en-US" dirty="0" err="1"/>
              <a:t>hypoalbumnimia</a:t>
            </a:r>
            <a:br>
              <a:rPr lang="en-US" dirty="0"/>
            </a:br>
            <a:r>
              <a:rPr lang="en-US" dirty="0">
                <a:hlinkClick r:id="rId4" tooltip="Hyperphosphatemia"/>
              </a:rPr>
              <a:t>Hyperphosphatemia</a:t>
            </a:r>
            <a:r>
              <a:rPr lang="en-US" baseline="30000" dirty="0">
                <a:hlinkClick r:id="rId5"/>
              </a:rPr>
              <a:t>[13]</a:t>
            </a:r>
            <a:endParaRPr lang="en-US" dirty="0"/>
          </a:p>
          <a:p>
            <a:pPr algn="l"/>
            <a:r>
              <a:rPr lang="en-US" dirty="0"/>
              <a:t>Magnesium deficiency</a:t>
            </a:r>
            <a:r>
              <a:rPr lang="en-US" baseline="30000" dirty="0">
                <a:hlinkClick r:id="rId6"/>
              </a:rPr>
              <a:t>[14]</a:t>
            </a:r>
            <a:endParaRPr lang="en-US" dirty="0"/>
          </a:p>
          <a:p>
            <a:pPr algn="l"/>
            <a:r>
              <a:rPr lang="en-US" dirty="0"/>
              <a:t>Prolonged use of medications/laxatives( magnesium)</a:t>
            </a:r>
            <a:r>
              <a:rPr lang="en-US" baseline="30000" dirty="0">
                <a:hlinkClick r:id="rId7"/>
              </a:rPr>
              <a:t>[</a:t>
            </a:r>
            <a:br>
              <a:rPr lang="en-US" baseline="30000" dirty="0"/>
            </a:br>
            <a:r>
              <a:rPr lang="en-US" dirty="0" err="1">
                <a:hlinkClick r:id="rId8" tooltip="Osteomalacia"/>
              </a:rPr>
              <a:t>Osteomalacia</a:t>
            </a:r>
            <a:r>
              <a:rPr lang="en-US" dirty="0"/>
              <a:t> </a:t>
            </a:r>
            <a:r>
              <a:rPr lang="en-US" baseline="30000" dirty="0">
                <a:hlinkClick r:id="rId6"/>
              </a:rPr>
              <a:t>[14]</a:t>
            </a:r>
            <a:endParaRPr lang="en-US" dirty="0"/>
          </a:p>
          <a:p>
            <a:pPr algn="l"/>
            <a:r>
              <a:rPr lang="en-US" dirty="0">
                <a:hlinkClick r:id="rId9" tooltip="Chronic renal failure"/>
              </a:rPr>
              <a:t>Chronic renal failure</a:t>
            </a:r>
            <a:r>
              <a:rPr lang="en-US" baseline="30000" dirty="0">
                <a:hlinkClick r:id="rId7"/>
              </a:rPr>
              <a:t>[15]</a:t>
            </a:r>
            <a:endParaRPr lang="en-US" dirty="0"/>
          </a:p>
          <a:p>
            <a:pPr algn="l"/>
            <a:r>
              <a:rPr lang="en-US" dirty="0"/>
              <a:t>Ineffective active vitamin D</a:t>
            </a:r>
            <a:r>
              <a:rPr lang="en-US" baseline="30000" dirty="0">
                <a:hlinkClick r:id="rId7"/>
              </a:rPr>
              <a:t>[15]</a:t>
            </a:r>
            <a:endParaRPr lang="en-US" dirty="0"/>
          </a:p>
          <a:p>
            <a:pPr algn="l"/>
            <a:r>
              <a:rPr lang="en-US" dirty="0"/>
              <a:t>After surgery </a:t>
            </a:r>
            <a:r>
              <a:rPr lang="en-US" dirty="0">
                <a:hlinkClick r:id="rId10" tooltip="Hypoparathyroidism"/>
              </a:rPr>
              <a:t>hypoparathyroidism</a:t>
            </a:r>
            <a:r>
              <a:rPr lang="en-US" baseline="30000" dirty="0">
                <a:hlinkClick r:id="rId7"/>
              </a:rPr>
              <a:t>[15]</a:t>
            </a:r>
            <a:endParaRPr lang="en-US" dirty="0"/>
          </a:p>
          <a:p>
            <a:pPr algn="l"/>
            <a:r>
              <a:rPr lang="en-US" dirty="0" err="1">
                <a:hlinkClick r:id="rId11" tooltip="Tumour lysis syndrome"/>
              </a:rPr>
              <a:t>Tumour</a:t>
            </a:r>
            <a:r>
              <a:rPr lang="en-US" dirty="0">
                <a:hlinkClick r:id="rId11" tooltip="Tumour lysis syndrome"/>
              </a:rPr>
              <a:t> lysis syndrome</a:t>
            </a:r>
            <a:r>
              <a:rPr lang="en-US" baseline="30000" dirty="0">
                <a:hlinkClick r:id="rId12"/>
              </a:rPr>
              <a:t>[16]</a:t>
            </a:r>
            <a:endParaRPr lang="en-US" dirty="0"/>
          </a:p>
          <a:p>
            <a:pPr algn="l"/>
            <a:r>
              <a:rPr lang="en-US" dirty="0">
                <a:hlinkClick r:id="rId13" tooltip="Acute renal failure"/>
              </a:rPr>
              <a:t>Acute renal failure</a:t>
            </a:r>
            <a:endParaRPr lang="en-US" dirty="0"/>
          </a:p>
          <a:p>
            <a:pPr algn="l"/>
            <a:endParaRPr lang="ar-SA" dirty="0"/>
          </a:p>
        </p:txBody>
      </p:sp>
    </p:spTree>
    <p:extLst>
      <p:ext uri="{BB962C8B-B14F-4D97-AF65-F5344CB8AC3E}">
        <p14:creationId xmlns:p14="http://schemas.microsoft.com/office/powerpoint/2010/main" val="181714088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ChangeArrowheads="1"/>
          </p:cNvSpPr>
          <p:nvPr/>
        </p:nvSpPr>
        <p:spPr bwMode="auto">
          <a:xfrm>
            <a:off x="136156" y="197752"/>
            <a:ext cx="7785100" cy="18466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algn="l" rtl="0" eaLnBrk="0" fontAlgn="base" hangingPunct="0">
              <a:spcBef>
                <a:spcPct val="0"/>
              </a:spcBef>
              <a:spcAft>
                <a:spcPct val="0"/>
              </a:spcAft>
              <a:defRPr>
                <a:solidFill>
                  <a:schemeClr val="tx1"/>
                </a:solidFill>
                <a:latin typeface="Arial" panose="020B0604020202020204" pitchFamily="34" charset="0"/>
              </a:defRPr>
            </a:lvl1pPr>
            <a:lvl2pPr algn="l" rtl="0" eaLnBrk="0" fontAlgn="base" hangingPunct="0">
              <a:spcBef>
                <a:spcPct val="0"/>
              </a:spcBef>
              <a:spcAft>
                <a:spcPct val="0"/>
              </a:spcAft>
              <a:defRPr>
                <a:solidFill>
                  <a:schemeClr val="tx1"/>
                </a:solidFill>
                <a:latin typeface="Arial" panose="020B0604020202020204" pitchFamily="34" charset="0"/>
              </a:defRPr>
            </a:lvl2pPr>
            <a:lvl3pPr algn="l" rtl="0" eaLnBrk="0" fontAlgn="base" hangingPunct="0">
              <a:spcBef>
                <a:spcPct val="0"/>
              </a:spcBef>
              <a:spcAft>
                <a:spcPct val="0"/>
              </a:spcAft>
              <a:defRPr>
                <a:solidFill>
                  <a:schemeClr val="tx1"/>
                </a:solidFill>
                <a:latin typeface="Arial" panose="020B0604020202020204" pitchFamily="34" charset="0"/>
              </a:defRPr>
            </a:lvl3pPr>
            <a:lvl4pPr algn="l" rtl="0" eaLnBrk="0" fontAlgn="base" hangingPunct="0">
              <a:spcBef>
                <a:spcPct val="0"/>
              </a:spcBef>
              <a:spcAft>
                <a:spcPct val="0"/>
              </a:spcAft>
              <a:defRPr>
                <a:solidFill>
                  <a:schemeClr val="tx1"/>
                </a:solidFill>
                <a:latin typeface="Arial" panose="020B0604020202020204" pitchFamily="34" charset="0"/>
              </a:defRPr>
            </a:lvl4pPr>
            <a:lvl5pPr algn="l" rtl="0" eaLnBrk="0" fontAlgn="base" hangingPunct="0">
              <a:spcBef>
                <a:spcPct val="0"/>
              </a:spcBef>
              <a:spcAft>
                <a:spcPct val="0"/>
              </a:spcAft>
              <a:defRPr>
                <a:solidFill>
                  <a:schemeClr val="tx1"/>
                </a:solidFill>
                <a:latin typeface="Arial" panose="020B0604020202020204" pitchFamily="34" charset="0"/>
              </a:defRPr>
            </a:lvl5pPr>
            <a:lvl6pPr algn="l" rtl="0" eaLnBrk="0" fontAlgn="base" hangingPunct="0">
              <a:spcBef>
                <a:spcPct val="0"/>
              </a:spcBef>
              <a:spcAft>
                <a:spcPct val="0"/>
              </a:spcAft>
              <a:defRPr>
                <a:solidFill>
                  <a:schemeClr val="tx1"/>
                </a:solidFill>
                <a:latin typeface="Arial" panose="020B0604020202020204" pitchFamily="34" charset="0"/>
              </a:defRPr>
            </a:lvl6pPr>
            <a:lvl7pPr algn="l" rtl="0" eaLnBrk="0" fontAlgn="base" hangingPunct="0">
              <a:spcBef>
                <a:spcPct val="0"/>
              </a:spcBef>
              <a:spcAft>
                <a:spcPct val="0"/>
              </a:spcAft>
              <a:defRPr>
                <a:solidFill>
                  <a:schemeClr val="tx1"/>
                </a:solidFill>
                <a:latin typeface="Arial" panose="020B0604020202020204" pitchFamily="34" charset="0"/>
              </a:defRPr>
            </a:lvl7pPr>
            <a:lvl8pPr algn="l" rtl="0" eaLnBrk="0" fontAlgn="base" hangingPunct="0">
              <a:spcBef>
                <a:spcPct val="0"/>
              </a:spcBef>
              <a:spcAft>
                <a:spcPct val="0"/>
              </a:spcAft>
              <a:defRPr>
                <a:solidFill>
                  <a:schemeClr val="tx1"/>
                </a:solidFill>
                <a:latin typeface="Arial" panose="020B0604020202020204" pitchFamily="34" charset="0"/>
              </a:defRPr>
            </a:lvl8pPr>
            <a:lvl9pPr algn="l" rtl="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Station No. 11 </a:t>
            </a:r>
            <a:endParaRPr kumimoji="0" lang="en-US" sz="11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A 50 –year – old lady non alcoholic  </a:t>
            </a:r>
            <a:r>
              <a:rPr kumimoji="0" lang="en-US" sz="1600" b="0" i="0" u="none" strike="noStrike" cap="none" normalizeH="0" baseline="0" dirty="0" err="1">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presnented</a:t>
            </a:r>
            <a:r>
              <a:rPr kumimoji="0" lang="en-US" sz="16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 to out patient </a:t>
            </a:r>
            <a:r>
              <a:rPr kumimoji="0" lang="en-US" sz="1600" b="0" i="0" u="none" strike="noStrike" cap="none" normalizeH="0" baseline="0" dirty="0" err="1">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departement</a:t>
            </a:r>
            <a:r>
              <a:rPr kumimoji="0" lang="en-US" sz="16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 complaining of intense itching, fatigue ,joint pain ,anorexia and abnormal things appears around her eyes and over her anterior upper chest. CBC , electrolytes &amp; serum </a:t>
            </a:r>
            <a:r>
              <a:rPr kumimoji="0" lang="en-US" sz="1600" b="0" i="0" u="none" strike="noStrike" cap="none" normalizeH="0" baseline="0" dirty="0" err="1">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aminotransferrases</a:t>
            </a:r>
            <a:r>
              <a:rPr kumimoji="0" lang="en-US" sz="16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 are normal  and high serum Alkaline Phosphatase and high serum protein. The following photos was obtained for her face and chest . </a:t>
            </a:r>
            <a:endParaRPr kumimoji="0" lang="en-US" sz="11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panose="020B0604020202020204" pitchFamily="34" charset="0"/>
            </a:endParaRPr>
          </a:p>
        </p:txBody>
      </p:sp>
      <p:grpSp>
        <p:nvGrpSpPr>
          <p:cNvPr id="5" name="Group 7350"/>
          <p:cNvGrpSpPr/>
          <p:nvPr/>
        </p:nvGrpSpPr>
        <p:grpSpPr>
          <a:xfrm>
            <a:off x="177800" y="1912303"/>
            <a:ext cx="5316855" cy="2909570"/>
            <a:chOff x="0" y="0"/>
            <a:chExt cx="5317363" cy="2909923"/>
          </a:xfrm>
        </p:grpSpPr>
        <p:sp>
          <p:nvSpPr>
            <p:cNvPr id="6" name="Rectangle 624"/>
            <p:cNvSpPr/>
            <p:nvPr/>
          </p:nvSpPr>
          <p:spPr>
            <a:xfrm>
              <a:off x="305" y="0"/>
              <a:ext cx="67395" cy="298426"/>
            </a:xfrm>
            <a:prstGeom prst="rect">
              <a:avLst/>
            </a:prstGeom>
            <a:ln>
              <a:noFill/>
            </a:ln>
          </p:spPr>
          <p:txBody>
            <a:bodyPr lIns="0" tIns="0" rIns="0" bIns="0" rtlCol="0">
              <a:noAutofit/>
            </a:bodyPr>
            <a:lstStyle/>
            <a:p>
              <a:pPr>
                <a:lnSpc>
                  <a:spcPct val="115000"/>
                </a:lnSpc>
                <a:spcAft>
                  <a:spcPts val="0"/>
                </a:spcAft>
              </a:pPr>
              <a:r>
                <a:rPr lang="en-US" sz="1600" b="1">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 </a:t>
              </a:r>
              <a:endParaRPr lang="en-US" sz="11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7" name="Rectangle 625"/>
            <p:cNvSpPr/>
            <p:nvPr/>
          </p:nvSpPr>
          <p:spPr>
            <a:xfrm>
              <a:off x="5266690" y="2461514"/>
              <a:ext cx="67395" cy="298426"/>
            </a:xfrm>
            <a:prstGeom prst="rect">
              <a:avLst/>
            </a:prstGeom>
            <a:ln>
              <a:noFill/>
            </a:ln>
          </p:spPr>
          <p:txBody>
            <a:bodyPr lIns="0" tIns="0" rIns="0" bIns="0" rtlCol="0">
              <a:noAutofit/>
            </a:bodyPr>
            <a:lstStyle/>
            <a:p>
              <a:pPr>
                <a:lnSpc>
                  <a:spcPct val="115000"/>
                </a:lnSpc>
                <a:spcAft>
                  <a:spcPts val="0"/>
                </a:spcAft>
              </a:pPr>
              <a:r>
                <a:rPr lang="en-US" sz="1600" b="1">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 </a:t>
              </a:r>
              <a:endParaRPr lang="en-US" sz="11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8" name="Rectangle 626"/>
            <p:cNvSpPr/>
            <p:nvPr/>
          </p:nvSpPr>
          <p:spPr>
            <a:xfrm>
              <a:off x="305" y="2685542"/>
              <a:ext cx="67395" cy="298426"/>
            </a:xfrm>
            <a:prstGeom prst="rect">
              <a:avLst/>
            </a:prstGeom>
            <a:ln>
              <a:noFill/>
            </a:ln>
          </p:spPr>
          <p:txBody>
            <a:bodyPr lIns="0" tIns="0" rIns="0" bIns="0" rtlCol="0">
              <a:noAutofit/>
            </a:bodyPr>
            <a:lstStyle/>
            <a:p>
              <a:pPr>
                <a:lnSpc>
                  <a:spcPct val="115000"/>
                </a:lnSpc>
                <a:spcAft>
                  <a:spcPts val="0"/>
                </a:spcAft>
              </a:pPr>
              <a:r>
                <a:rPr lang="en-US" sz="1600" b="1">
                  <a:solidFill>
                    <a:srgbClr val="000000"/>
                  </a:solidFill>
                  <a:effectLst/>
                  <a:latin typeface="Times New Roman" panose="02020603050405020304" pitchFamily="18" charset="0"/>
                  <a:ea typeface="Times New Roman" panose="02020603050405020304" pitchFamily="18" charset="0"/>
                  <a:cs typeface="Calibri" panose="020F0502020204030204" pitchFamily="34" charset="0"/>
                </a:rPr>
                <a:t> </a:t>
              </a:r>
              <a:endParaRPr lang="en-US" sz="11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pic>
          <p:nvPicPr>
            <p:cNvPr id="9" name="Picture 658"/>
            <p:cNvPicPr/>
            <p:nvPr/>
          </p:nvPicPr>
          <p:blipFill>
            <a:blip r:embed="rId2"/>
            <a:stretch>
              <a:fillRect/>
            </a:stretch>
          </p:blipFill>
          <p:spPr>
            <a:xfrm>
              <a:off x="0" y="317505"/>
              <a:ext cx="2428875" cy="2324100"/>
            </a:xfrm>
            <a:prstGeom prst="rect">
              <a:avLst/>
            </a:prstGeom>
          </p:spPr>
        </p:pic>
        <p:pic>
          <p:nvPicPr>
            <p:cNvPr id="10" name="Picture 7403"/>
            <p:cNvPicPr/>
            <p:nvPr/>
          </p:nvPicPr>
          <p:blipFill>
            <a:blip r:embed="rId3"/>
            <a:stretch>
              <a:fillRect/>
            </a:stretch>
          </p:blipFill>
          <p:spPr>
            <a:xfrm>
              <a:off x="2435225" y="258958"/>
              <a:ext cx="2832100" cy="2378075"/>
            </a:xfrm>
            <a:prstGeom prst="rect">
              <a:avLst/>
            </a:prstGeom>
          </p:spPr>
        </p:pic>
      </p:grpSp>
      <p:sp>
        <p:nvSpPr>
          <p:cNvPr id="11" name="Rectangle 11"/>
          <p:cNvSpPr>
            <a:spLocks noChangeArrowheads="1"/>
          </p:cNvSpPr>
          <p:nvPr/>
        </p:nvSpPr>
        <p:spPr bwMode="auto">
          <a:xfrm>
            <a:off x="136156" y="4715840"/>
            <a:ext cx="8064500"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algn="l" rtl="0" eaLnBrk="0" fontAlgn="base" hangingPunct="0">
              <a:spcBef>
                <a:spcPct val="0"/>
              </a:spcBef>
              <a:spcAft>
                <a:spcPct val="0"/>
              </a:spcAft>
              <a:defRPr>
                <a:solidFill>
                  <a:schemeClr val="tx1"/>
                </a:solidFill>
                <a:latin typeface="Arial" panose="020B0604020202020204" pitchFamily="34" charset="0"/>
              </a:defRPr>
            </a:lvl1pPr>
            <a:lvl2pPr algn="l" rtl="0" eaLnBrk="0" fontAlgn="base" hangingPunct="0">
              <a:spcBef>
                <a:spcPct val="0"/>
              </a:spcBef>
              <a:spcAft>
                <a:spcPct val="0"/>
              </a:spcAft>
              <a:defRPr>
                <a:solidFill>
                  <a:schemeClr val="tx1"/>
                </a:solidFill>
                <a:latin typeface="Arial" panose="020B0604020202020204" pitchFamily="34" charset="0"/>
              </a:defRPr>
            </a:lvl2pPr>
            <a:lvl3pPr algn="l" rtl="0" eaLnBrk="0" fontAlgn="base" hangingPunct="0">
              <a:spcBef>
                <a:spcPct val="0"/>
              </a:spcBef>
              <a:spcAft>
                <a:spcPct val="0"/>
              </a:spcAft>
              <a:defRPr>
                <a:solidFill>
                  <a:schemeClr val="tx1"/>
                </a:solidFill>
                <a:latin typeface="Arial" panose="020B0604020202020204" pitchFamily="34" charset="0"/>
              </a:defRPr>
            </a:lvl3pPr>
            <a:lvl4pPr algn="l" rtl="0" eaLnBrk="0" fontAlgn="base" hangingPunct="0">
              <a:spcBef>
                <a:spcPct val="0"/>
              </a:spcBef>
              <a:spcAft>
                <a:spcPct val="0"/>
              </a:spcAft>
              <a:defRPr>
                <a:solidFill>
                  <a:schemeClr val="tx1"/>
                </a:solidFill>
                <a:latin typeface="Arial" panose="020B0604020202020204" pitchFamily="34" charset="0"/>
              </a:defRPr>
            </a:lvl4pPr>
            <a:lvl5pPr algn="l" rtl="0" eaLnBrk="0" fontAlgn="base" hangingPunct="0">
              <a:spcBef>
                <a:spcPct val="0"/>
              </a:spcBef>
              <a:spcAft>
                <a:spcPct val="0"/>
              </a:spcAft>
              <a:defRPr>
                <a:solidFill>
                  <a:schemeClr val="tx1"/>
                </a:solidFill>
                <a:latin typeface="Arial" panose="020B0604020202020204" pitchFamily="34" charset="0"/>
              </a:defRPr>
            </a:lvl5pPr>
            <a:lvl6pPr algn="l" rtl="0" eaLnBrk="0" fontAlgn="base" hangingPunct="0">
              <a:spcBef>
                <a:spcPct val="0"/>
              </a:spcBef>
              <a:spcAft>
                <a:spcPct val="0"/>
              </a:spcAft>
              <a:defRPr>
                <a:solidFill>
                  <a:schemeClr val="tx1"/>
                </a:solidFill>
                <a:latin typeface="Arial" panose="020B0604020202020204" pitchFamily="34" charset="0"/>
              </a:defRPr>
            </a:lvl6pPr>
            <a:lvl7pPr algn="l" rtl="0" eaLnBrk="0" fontAlgn="base" hangingPunct="0">
              <a:spcBef>
                <a:spcPct val="0"/>
              </a:spcBef>
              <a:spcAft>
                <a:spcPct val="0"/>
              </a:spcAft>
              <a:defRPr>
                <a:solidFill>
                  <a:schemeClr val="tx1"/>
                </a:solidFill>
                <a:latin typeface="Arial" panose="020B0604020202020204" pitchFamily="34" charset="0"/>
              </a:defRPr>
            </a:lvl7pPr>
            <a:lvl8pPr algn="l" rtl="0" eaLnBrk="0" fontAlgn="base" hangingPunct="0">
              <a:spcBef>
                <a:spcPct val="0"/>
              </a:spcBef>
              <a:spcAft>
                <a:spcPct val="0"/>
              </a:spcAft>
              <a:defRPr>
                <a:solidFill>
                  <a:schemeClr val="tx1"/>
                </a:solidFill>
                <a:latin typeface="Arial" panose="020B0604020202020204" pitchFamily="34" charset="0"/>
              </a:defRPr>
            </a:lvl8pPr>
            <a:lvl9pPr algn="l" rtl="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600" b="1"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Q.1- What are the signs in these photos ? </a:t>
            </a:r>
            <a:endParaRPr kumimoji="0" lang="en-US" sz="11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Q.2- What is the most likely </a:t>
            </a:r>
            <a:r>
              <a:rPr kumimoji="0" lang="en-US" sz="1600" b="1" i="0" u="none" strike="noStrike" cap="none" normalizeH="0" baseline="0" dirty="0" err="1">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diagnosisis</a:t>
            </a:r>
            <a:r>
              <a:rPr kumimoji="0" lang="en-US" sz="1600" b="1"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 ? </a:t>
            </a:r>
            <a:endParaRPr kumimoji="0" lang="en-US" sz="11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Q.3- How you will confirm your </a:t>
            </a:r>
            <a:r>
              <a:rPr kumimoji="0" lang="en-US" sz="1600" b="1" i="0" u="none" strike="noStrike" cap="none" normalizeH="0" baseline="0" dirty="0" err="1">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dignosis</a:t>
            </a:r>
            <a:r>
              <a:rPr kumimoji="0" lang="en-US" sz="1600" b="1"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 (</a:t>
            </a:r>
            <a:r>
              <a:rPr kumimoji="0" lang="en-US" sz="1600" b="1" i="0" u="none" strike="noStrike" cap="none" normalizeH="0" baseline="0" dirty="0" err="1">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Invistegations</a:t>
            </a:r>
            <a:r>
              <a:rPr kumimoji="0" lang="en-US" sz="1600" b="1"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 ) </a:t>
            </a:r>
            <a:endParaRPr kumimoji="0" lang="en-US" sz="11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Q.4- What is the complications of this disease ? </a:t>
            </a:r>
            <a:endParaRPr kumimoji="0" lang="en-US" sz="11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Q.5- What is the only drug proved to alter the prognosis ? </a:t>
            </a:r>
            <a:endParaRPr kumimoji="0" 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64539918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92500" lnSpcReduction="20000"/>
          </a:bodyPr>
          <a:lstStyle/>
          <a:p>
            <a:pPr algn="l"/>
            <a:r>
              <a:rPr lang="en-US" dirty="0"/>
              <a:t>Spider naevi (3 ) , </a:t>
            </a:r>
            <a:r>
              <a:rPr lang="en-US" dirty="0" err="1"/>
              <a:t>Xanthelasmat</a:t>
            </a:r>
            <a:r>
              <a:rPr lang="en-US" dirty="0"/>
              <a:t> (3). </a:t>
            </a:r>
          </a:p>
          <a:p>
            <a:pPr algn="l"/>
            <a:r>
              <a:rPr lang="en-US" dirty="0"/>
              <a:t> </a:t>
            </a:r>
          </a:p>
          <a:p>
            <a:pPr algn="l"/>
            <a:r>
              <a:rPr lang="en-US" dirty="0"/>
              <a:t>\Q.2- </a:t>
            </a:r>
            <a:r>
              <a:rPr lang="en-US" dirty="0" err="1"/>
              <a:t>Prmary</a:t>
            </a:r>
            <a:r>
              <a:rPr lang="en-US" dirty="0"/>
              <a:t> Biliary Cirrhosis.(4) </a:t>
            </a:r>
          </a:p>
          <a:p>
            <a:pPr algn="l"/>
            <a:r>
              <a:rPr lang="en-US" dirty="0"/>
              <a:t> </a:t>
            </a:r>
          </a:p>
          <a:p>
            <a:pPr algn="l"/>
            <a:r>
              <a:rPr lang="en-US" dirty="0"/>
              <a:t>Q.3- Ultrasound Abdomen(2)       -Anti-Mitochondrial Antibodies (2) / Antigen M2       - Liver Biopsy(2)       - IgM </a:t>
            </a:r>
          </a:p>
          <a:p>
            <a:pPr algn="l"/>
            <a:r>
              <a:rPr lang="en-US" dirty="0"/>
              <a:t> </a:t>
            </a:r>
          </a:p>
          <a:p>
            <a:pPr algn="l"/>
            <a:r>
              <a:rPr lang="en-US" dirty="0"/>
              <a:t>Q.4- Portal hypertension complications and decompensated liver disease.(2) </a:t>
            </a:r>
          </a:p>
          <a:p>
            <a:pPr algn="l"/>
            <a:r>
              <a:rPr lang="en-US" dirty="0"/>
              <a:t> </a:t>
            </a:r>
          </a:p>
          <a:p>
            <a:pPr algn="l"/>
            <a:r>
              <a:rPr lang="en-US" dirty="0"/>
              <a:t>Q.5- </a:t>
            </a:r>
            <a:r>
              <a:rPr lang="en-US" dirty="0" err="1"/>
              <a:t>Ursodeoxycholic</a:t>
            </a:r>
            <a:r>
              <a:rPr lang="en-US" dirty="0"/>
              <a:t> Acid(2)</a:t>
            </a:r>
            <a:endParaRPr lang="ar-SA" dirty="0"/>
          </a:p>
        </p:txBody>
      </p:sp>
    </p:spTree>
    <p:extLst>
      <p:ext uri="{BB962C8B-B14F-4D97-AF65-F5344CB8AC3E}">
        <p14:creationId xmlns:p14="http://schemas.microsoft.com/office/powerpoint/2010/main" val="408453068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863600" y="695325"/>
            <a:ext cx="10515600" cy="1325563"/>
          </a:xfrm>
        </p:spPr>
        <p:txBody>
          <a:bodyPr>
            <a:noAutofit/>
          </a:bodyPr>
          <a:lstStyle/>
          <a:p>
            <a:pPr algn="l"/>
            <a:r>
              <a:rPr lang="en-US" sz="2000" dirty="0"/>
              <a:t>This is a young patient present with chronic </a:t>
            </a:r>
            <a:r>
              <a:rPr lang="en-US" sz="2000" dirty="0" err="1"/>
              <a:t>diarreah</a:t>
            </a:r>
            <a:r>
              <a:rPr lang="en-US" sz="2000" dirty="0"/>
              <a:t> , abdominal </a:t>
            </a:r>
            <a:r>
              <a:rPr lang="en-US" sz="2000" dirty="0" err="1"/>
              <a:t>bloating,and</a:t>
            </a:r>
            <a:r>
              <a:rPr lang="en-US" sz="2000" dirty="0"/>
              <a:t> sever itching</a:t>
            </a:r>
            <a:br>
              <a:rPr lang="en-US" sz="2000" dirty="0"/>
            </a:br>
            <a:r>
              <a:rPr lang="en-US" sz="2000" dirty="0"/>
              <a:t>with weight lose and pallor .</a:t>
            </a:r>
            <a:br>
              <a:rPr lang="en-US" sz="2000" dirty="0"/>
            </a:br>
            <a:r>
              <a:rPr lang="en-US" sz="2000" dirty="0"/>
              <a:t>1_ what the name of this rash?</a:t>
            </a:r>
            <a:br>
              <a:rPr lang="en-US" sz="2000" dirty="0"/>
            </a:br>
            <a:r>
              <a:rPr lang="en-US" sz="2000" dirty="0"/>
              <a:t>Why patient looks pallor?</a:t>
            </a:r>
            <a:br>
              <a:rPr lang="en-US" sz="2000" dirty="0"/>
            </a:br>
            <a:r>
              <a:rPr lang="en-US" sz="2000" dirty="0"/>
              <a:t>2 _what is your dx?</a:t>
            </a:r>
            <a:br>
              <a:rPr lang="en-US" sz="2000" dirty="0"/>
            </a:br>
            <a:r>
              <a:rPr lang="en-US" sz="2000" dirty="0"/>
              <a:t>4_how to dx?</a:t>
            </a:r>
            <a:br>
              <a:rPr lang="en-US" sz="2000" dirty="0"/>
            </a:br>
            <a:r>
              <a:rPr lang="en-US" sz="2000" dirty="0"/>
              <a:t>5_what is the </a:t>
            </a:r>
            <a:r>
              <a:rPr lang="en-US" sz="2000" dirty="0" err="1"/>
              <a:t>comolication</a:t>
            </a:r>
            <a:r>
              <a:rPr lang="en-US" sz="2000" dirty="0"/>
              <a:t>?</a:t>
            </a:r>
            <a:br>
              <a:rPr lang="en-US" sz="2000" dirty="0"/>
            </a:br>
            <a:r>
              <a:rPr lang="en-US" sz="2000" dirty="0"/>
              <a:t>  </a:t>
            </a:r>
            <a:endParaRPr lang="ar-SA" sz="2000" dirty="0"/>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748087" y="2405856"/>
            <a:ext cx="4695825" cy="3190875"/>
          </a:xfrm>
        </p:spPr>
      </p:pic>
    </p:spTree>
    <p:extLst>
      <p:ext uri="{BB962C8B-B14F-4D97-AF65-F5344CB8AC3E}">
        <p14:creationId xmlns:p14="http://schemas.microsoft.com/office/powerpoint/2010/main" val="33947855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024128" y="139700"/>
            <a:ext cx="9720073" cy="6169660"/>
          </a:xfrm>
        </p:spPr>
        <p:txBody>
          <a:bodyPr/>
          <a:lstStyle/>
          <a:p>
            <a:pPr algn="l"/>
            <a:r>
              <a:rPr lang="en-US" sz="2400" dirty="0"/>
              <a:t>1_ what the name of this rash?</a:t>
            </a:r>
            <a:br>
              <a:rPr lang="en-US" sz="2400" dirty="0"/>
            </a:br>
            <a:r>
              <a:rPr lang="en-US" sz="2400" dirty="0"/>
              <a:t>Dermatitis </a:t>
            </a:r>
            <a:r>
              <a:rPr lang="en-US" sz="2400" dirty="0" err="1"/>
              <a:t>herptiformis</a:t>
            </a:r>
            <a:br>
              <a:rPr lang="en-US" sz="2400" dirty="0"/>
            </a:br>
            <a:r>
              <a:rPr lang="en-US" sz="2400" dirty="0"/>
              <a:t>Why patient looks pallor?</a:t>
            </a:r>
            <a:br>
              <a:rPr lang="en-US" sz="2400" dirty="0"/>
            </a:br>
            <a:r>
              <a:rPr lang="en-US" sz="2400" dirty="0"/>
              <a:t>Dimorphic anemia (</a:t>
            </a:r>
            <a:r>
              <a:rPr lang="en-US" sz="2400" dirty="0" err="1"/>
              <a:t>IDA+folate</a:t>
            </a:r>
            <a:r>
              <a:rPr lang="en-US" sz="2400" dirty="0"/>
              <a:t> </a:t>
            </a:r>
            <a:r>
              <a:rPr lang="en-US" sz="2400" dirty="0" err="1"/>
              <a:t>dedeciency</a:t>
            </a:r>
            <a:r>
              <a:rPr lang="en-US" sz="2400" dirty="0"/>
              <a:t>)</a:t>
            </a:r>
            <a:br>
              <a:rPr lang="en-US" sz="2400" dirty="0"/>
            </a:br>
            <a:r>
              <a:rPr lang="en-US" sz="2400" dirty="0"/>
              <a:t>2 _what is your dx?</a:t>
            </a:r>
            <a:br>
              <a:rPr lang="en-US" sz="2400" dirty="0"/>
            </a:br>
            <a:r>
              <a:rPr lang="en-US" sz="2400" dirty="0" err="1"/>
              <a:t>Ceoliac</a:t>
            </a:r>
            <a:r>
              <a:rPr lang="en-US" sz="2400" dirty="0"/>
              <a:t> disease</a:t>
            </a:r>
            <a:br>
              <a:rPr lang="en-US" sz="2400" dirty="0"/>
            </a:br>
            <a:r>
              <a:rPr lang="en-US" sz="2400" dirty="0"/>
              <a:t>4_how to dx?</a:t>
            </a:r>
            <a:br>
              <a:rPr lang="en-US" sz="2400" dirty="0"/>
            </a:br>
            <a:r>
              <a:rPr lang="en-US" sz="1600" dirty="0"/>
              <a:t>CBC</a:t>
            </a:r>
            <a:br>
              <a:rPr lang="en-US" sz="1600" dirty="0"/>
            </a:br>
            <a:r>
              <a:rPr lang="en-US" sz="1600" dirty="0"/>
              <a:t>serology( </a:t>
            </a:r>
            <a:r>
              <a:rPr lang="en-US" sz="1600" dirty="0" err="1"/>
              <a:t>igA</a:t>
            </a:r>
            <a:r>
              <a:rPr lang="en-US" sz="1600" dirty="0"/>
              <a:t> </a:t>
            </a:r>
            <a:r>
              <a:rPr lang="en-US" sz="1600" dirty="0" err="1"/>
              <a:t>antiendomysial</a:t>
            </a:r>
            <a:r>
              <a:rPr lang="en-US" sz="1600" dirty="0"/>
              <a:t> +Tissue Transglutaminase Ab)</a:t>
            </a:r>
            <a:br>
              <a:rPr lang="en-US" sz="1600" dirty="0"/>
            </a:br>
            <a:r>
              <a:rPr lang="en-US" sz="1600" dirty="0"/>
              <a:t>Antigliadin Ab</a:t>
            </a:r>
            <a:br>
              <a:rPr lang="en-US" sz="1600" dirty="0"/>
            </a:br>
            <a:r>
              <a:rPr lang="en-US" sz="1600" dirty="0"/>
              <a:t>duodenal biopsy</a:t>
            </a:r>
            <a:br>
              <a:rPr lang="en-US" sz="2400" dirty="0"/>
            </a:br>
            <a:r>
              <a:rPr lang="en-US" sz="2400" dirty="0"/>
              <a:t>5_what is the </a:t>
            </a:r>
            <a:r>
              <a:rPr lang="en-US" sz="2400" dirty="0" err="1"/>
              <a:t>comolication</a:t>
            </a:r>
            <a:r>
              <a:rPr lang="en-US" sz="2400" dirty="0"/>
              <a:t>?</a:t>
            </a:r>
            <a:br>
              <a:rPr lang="en-US" sz="2400" dirty="0"/>
            </a:br>
            <a:r>
              <a:rPr lang="en-US" sz="1800" dirty="0"/>
              <a:t>Vitamins deficiency</a:t>
            </a:r>
            <a:br>
              <a:rPr lang="en-US" sz="1800" dirty="0"/>
            </a:br>
            <a:r>
              <a:rPr lang="en-US" sz="1800" dirty="0"/>
              <a:t>T cell lymphoma</a:t>
            </a:r>
            <a:br>
              <a:rPr lang="en-US" sz="1800" dirty="0"/>
            </a:br>
            <a:r>
              <a:rPr lang="en-US" sz="1800" dirty="0"/>
              <a:t>esophageal carcinoma</a:t>
            </a:r>
            <a:br>
              <a:rPr lang="en-US" sz="1800" dirty="0"/>
            </a:br>
            <a:r>
              <a:rPr lang="en-US" sz="1800" dirty="0" err="1"/>
              <a:t>hyposplinsim</a:t>
            </a:r>
            <a:br>
              <a:rPr lang="en-US" sz="1800" dirty="0"/>
            </a:br>
            <a:r>
              <a:rPr lang="en-US" sz="1800" dirty="0"/>
              <a:t>other autoimmune </a:t>
            </a:r>
            <a:br>
              <a:rPr lang="en-US" sz="1800" dirty="0"/>
            </a:br>
            <a:r>
              <a:rPr lang="en-US" sz="1800" dirty="0"/>
              <a:t>arthralgia</a:t>
            </a:r>
            <a:br>
              <a:rPr lang="en-US" sz="2400" dirty="0"/>
            </a:br>
            <a:br>
              <a:rPr lang="en-US" sz="2400" dirty="0"/>
            </a:br>
            <a:endParaRPr lang="ar-SA" dirty="0"/>
          </a:p>
        </p:txBody>
      </p:sp>
    </p:spTree>
    <p:extLst>
      <p:ext uri="{BB962C8B-B14F-4D97-AF65-F5344CB8AC3E}">
        <p14:creationId xmlns:p14="http://schemas.microsoft.com/office/powerpoint/2010/main" val="247515844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US" dirty="0"/>
              <a:t>1-what the sign?</a:t>
            </a:r>
            <a:br>
              <a:rPr lang="en-US" dirty="0"/>
            </a:br>
            <a:r>
              <a:rPr lang="en-US" dirty="0"/>
              <a:t>2-what is the most likely dx?</a:t>
            </a:r>
            <a:br>
              <a:rPr lang="en-US" dirty="0"/>
            </a:br>
            <a:r>
              <a:rPr lang="en-US" dirty="0"/>
              <a:t>3-what others complication?</a:t>
            </a:r>
            <a:br>
              <a:rPr lang="en-US" dirty="0"/>
            </a:br>
            <a:endParaRPr lang="ar-SA" dirty="0"/>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224462" y="3286919"/>
            <a:ext cx="1743075" cy="1428750"/>
          </a:xfrm>
        </p:spPr>
      </p:pic>
    </p:spTree>
    <p:extLst>
      <p:ext uri="{BB962C8B-B14F-4D97-AF65-F5344CB8AC3E}">
        <p14:creationId xmlns:p14="http://schemas.microsoft.com/office/powerpoint/2010/main" val="110523177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D8EFCA-C932-41C2-A83F-5C0D82D2CAA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78552CF-BF99-45A7-8DD9-FFCD0DD14C32}"/>
              </a:ext>
            </a:extLst>
          </p:cNvPr>
          <p:cNvSpPr>
            <a:spLocks noGrp="1"/>
          </p:cNvSpPr>
          <p:nvPr>
            <p:ph idx="1"/>
          </p:nvPr>
        </p:nvSpPr>
        <p:spPr/>
        <p:txBody>
          <a:bodyPr/>
          <a:lstStyle/>
          <a:p>
            <a:pPr marL="514350" indent="-514350">
              <a:buFont typeface="+mj-lt"/>
              <a:buAutoNum type="arabicPeriod"/>
            </a:pPr>
            <a:r>
              <a:rPr lang="en-US" dirty="0" err="1"/>
              <a:t>Kayser</a:t>
            </a:r>
            <a:r>
              <a:rPr lang="en-US" dirty="0"/>
              <a:t> – Fleisher ring</a:t>
            </a:r>
          </a:p>
          <a:p>
            <a:pPr marL="514350" indent="-514350">
              <a:buFont typeface="+mj-lt"/>
              <a:buAutoNum type="arabicPeriod"/>
            </a:pPr>
            <a:r>
              <a:rPr lang="en-US" dirty="0"/>
              <a:t>Wilson disease</a:t>
            </a:r>
          </a:p>
          <a:p>
            <a:pPr marL="514350" indent="-514350">
              <a:buFont typeface="+mj-lt"/>
              <a:buAutoNum type="arabicPeriod"/>
            </a:pPr>
            <a:r>
              <a:rPr lang="en-US" dirty="0"/>
              <a:t>Liver cirrhosis, acute hepatitis, hemolytic anemia, neurological manifestations(dystonia, tremor)</a:t>
            </a:r>
          </a:p>
        </p:txBody>
      </p:sp>
    </p:spTree>
    <p:extLst>
      <p:ext uri="{BB962C8B-B14F-4D97-AF65-F5344CB8AC3E}">
        <p14:creationId xmlns:p14="http://schemas.microsoft.com/office/powerpoint/2010/main" val="40266917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202348" y="2313432"/>
            <a:ext cx="2681816" cy="4022725"/>
          </a:xfrm>
        </p:spPr>
      </p:pic>
      <p:pic>
        <p:nvPicPr>
          <p:cNvPr id="5" name="صورة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39050" y="2714625"/>
            <a:ext cx="3619500" cy="2419350"/>
          </a:xfrm>
          <a:prstGeom prst="rect">
            <a:avLst/>
          </a:prstGeom>
        </p:spPr>
      </p:pic>
      <p:pic>
        <p:nvPicPr>
          <p:cNvPr id="6" name="صورة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15062" y="636964"/>
            <a:ext cx="4503738" cy="1600200"/>
          </a:xfrm>
          <a:prstGeom prst="rect">
            <a:avLst/>
          </a:prstGeom>
        </p:spPr>
      </p:pic>
      <p:sp>
        <p:nvSpPr>
          <p:cNvPr id="2" name="مربع نص 1"/>
          <p:cNvSpPr txBox="1"/>
          <p:nvPr/>
        </p:nvSpPr>
        <p:spPr>
          <a:xfrm>
            <a:off x="1651000" y="368300"/>
            <a:ext cx="3403600" cy="1200329"/>
          </a:xfrm>
          <a:prstGeom prst="rect">
            <a:avLst/>
          </a:prstGeom>
          <a:noFill/>
        </p:spPr>
        <p:txBody>
          <a:bodyPr wrap="square" rtlCol="1">
            <a:spAutoFit/>
          </a:bodyPr>
          <a:lstStyle/>
          <a:p>
            <a:pPr algn="l"/>
            <a:r>
              <a:rPr lang="en-US" dirty="0"/>
              <a:t>Describe?</a:t>
            </a:r>
            <a:br>
              <a:rPr lang="en-US" dirty="0"/>
            </a:br>
            <a:r>
              <a:rPr lang="en-US" dirty="0"/>
              <a:t>The dx?</a:t>
            </a:r>
            <a:br>
              <a:rPr lang="en-US" dirty="0"/>
            </a:br>
            <a:r>
              <a:rPr lang="en-US" dirty="0"/>
              <a:t>What are others extra GIT manifestation?</a:t>
            </a:r>
            <a:endParaRPr lang="ar-SA" dirty="0"/>
          </a:p>
        </p:txBody>
      </p:sp>
    </p:spTree>
    <p:extLst>
      <p:ext uri="{BB962C8B-B14F-4D97-AF65-F5344CB8AC3E}">
        <p14:creationId xmlns:p14="http://schemas.microsoft.com/office/powerpoint/2010/main" val="402526970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7C47B2-D5FE-45B2-929E-3AB5BCFB767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287EA6D-2C17-4DD4-8D9D-5A7C60C55695}"/>
              </a:ext>
            </a:extLst>
          </p:cNvPr>
          <p:cNvSpPr>
            <a:spLocks noGrp="1"/>
          </p:cNvSpPr>
          <p:nvPr>
            <p:ph idx="1"/>
          </p:nvPr>
        </p:nvSpPr>
        <p:spPr/>
        <p:txBody>
          <a:bodyPr/>
          <a:lstStyle/>
          <a:p>
            <a:pPr marL="514350" indent="-514350">
              <a:buFont typeface="+mj-lt"/>
              <a:buAutoNum type="arabicPeriod"/>
            </a:pPr>
            <a:r>
              <a:rPr lang="en-US" dirty="0"/>
              <a:t>Erythema nodosum , pyoderma gangrenosum, bowel ulceration </a:t>
            </a:r>
          </a:p>
          <a:p>
            <a:pPr marL="514350" indent="-514350">
              <a:buFont typeface="+mj-lt"/>
              <a:buAutoNum type="arabicPeriod"/>
            </a:pPr>
            <a:r>
              <a:rPr lang="en-US" dirty="0"/>
              <a:t>Inflammatory bowel diseases </a:t>
            </a:r>
          </a:p>
          <a:p>
            <a:pPr marL="514350" indent="-514350">
              <a:buFont typeface="+mj-lt"/>
              <a:buAutoNum type="arabicPeriod"/>
            </a:pPr>
            <a:r>
              <a:rPr lang="en-US" dirty="0"/>
              <a:t>Arthralgia, </a:t>
            </a:r>
            <a:r>
              <a:rPr lang="en-US" dirty="0" err="1"/>
              <a:t>aphtous</a:t>
            </a:r>
            <a:r>
              <a:rPr lang="en-US" dirty="0"/>
              <a:t> ulcer, episcleritis, iritis, sclerosing cholangitis</a:t>
            </a:r>
            <a:br>
              <a:rPr lang="en-US" dirty="0"/>
            </a:br>
            <a:br>
              <a:rPr lang="en-US" dirty="0"/>
            </a:br>
            <a:r>
              <a:rPr lang="en-US" dirty="0"/>
              <a:t>GIT: </a:t>
            </a:r>
            <a:br>
              <a:rPr lang="en-US" dirty="0"/>
            </a:br>
            <a:r>
              <a:rPr lang="en-US" dirty="0"/>
              <a:t>autoimmune </a:t>
            </a:r>
            <a:r>
              <a:rPr lang="en-US" dirty="0" err="1"/>
              <a:t>hepatits</a:t>
            </a:r>
            <a:r>
              <a:rPr lang="en-US" dirty="0"/>
              <a:t> </a:t>
            </a:r>
            <a:br>
              <a:rPr lang="en-US" dirty="0"/>
            </a:br>
            <a:r>
              <a:rPr lang="en-US" dirty="0"/>
              <a:t>fatty liver </a:t>
            </a:r>
            <a:br>
              <a:rPr lang="en-US" dirty="0"/>
            </a:br>
            <a:r>
              <a:rPr lang="en-US" dirty="0" err="1"/>
              <a:t>liver</a:t>
            </a:r>
            <a:r>
              <a:rPr lang="en-US" dirty="0"/>
              <a:t> abscess</a:t>
            </a:r>
            <a:br>
              <a:rPr lang="en-US" dirty="0"/>
            </a:br>
            <a:r>
              <a:rPr lang="en-US" dirty="0"/>
              <a:t>amyloidosis </a:t>
            </a:r>
            <a:br>
              <a:rPr lang="en-US" dirty="0"/>
            </a:br>
            <a:r>
              <a:rPr lang="en-US" dirty="0"/>
              <a:t> </a:t>
            </a:r>
          </a:p>
          <a:p>
            <a:pPr marL="514350" indent="-514350">
              <a:buFont typeface="+mj-lt"/>
              <a:buAutoNum type="arabicPeriod"/>
            </a:pPr>
            <a:endParaRPr lang="en-US" dirty="0"/>
          </a:p>
        </p:txBody>
      </p:sp>
    </p:spTree>
    <p:extLst>
      <p:ext uri="{BB962C8B-B14F-4D97-AF65-F5344CB8AC3E}">
        <p14:creationId xmlns:p14="http://schemas.microsoft.com/office/powerpoint/2010/main" val="181995116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نص 2"/>
          <p:cNvSpPr>
            <a:spLocks noGrp="1"/>
          </p:cNvSpPr>
          <p:nvPr>
            <p:ph type="body" idx="1"/>
          </p:nvPr>
        </p:nvSpPr>
        <p:spPr>
          <a:xfrm>
            <a:off x="4809506" y="605643"/>
            <a:ext cx="6537944" cy="5484008"/>
          </a:xfrm>
        </p:spPr>
        <p:txBody>
          <a:bodyPr>
            <a:normAutofit/>
          </a:bodyPr>
          <a:lstStyle/>
          <a:p>
            <a:pPr algn="l" rtl="0"/>
            <a:r>
              <a:rPr lang="en-US" dirty="0">
                <a:solidFill>
                  <a:srgbClr val="FF0000"/>
                </a:solidFill>
              </a:rPr>
              <a:t> </a:t>
            </a:r>
            <a:r>
              <a:rPr lang="en-US" b="1" dirty="0">
                <a:solidFill>
                  <a:srgbClr val="FF0000"/>
                </a:solidFill>
              </a:rPr>
              <a:t>1- name this test ?</a:t>
            </a:r>
          </a:p>
          <a:p>
            <a:pPr algn="l" rtl="0"/>
            <a:r>
              <a:rPr lang="en-US" b="1" dirty="0">
                <a:solidFill>
                  <a:schemeClr val="tx1"/>
                </a:solidFill>
              </a:rPr>
              <a:t>Barium swallow </a:t>
            </a:r>
          </a:p>
          <a:p>
            <a:pPr algn="l" rtl="0"/>
            <a:r>
              <a:rPr lang="en-US" b="1" dirty="0">
                <a:solidFill>
                  <a:srgbClr val="FF0000"/>
                </a:solidFill>
              </a:rPr>
              <a:t>2- name this sign ?</a:t>
            </a:r>
          </a:p>
          <a:p>
            <a:pPr algn="l" rtl="0"/>
            <a:r>
              <a:rPr lang="en-US" b="1" dirty="0">
                <a:solidFill>
                  <a:schemeClr val="tx1"/>
                </a:solidFill>
              </a:rPr>
              <a:t>bird beak appearance </a:t>
            </a:r>
          </a:p>
          <a:p>
            <a:pPr algn="l" rtl="0"/>
            <a:r>
              <a:rPr lang="en-US" b="1" dirty="0">
                <a:solidFill>
                  <a:srgbClr val="FF0000"/>
                </a:solidFill>
              </a:rPr>
              <a:t>3- what is the most likely </a:t>
            </a:r>
            <a:r>
              <a:rPr lang="en-US" b="1" dirty="0" err="1">
                <a:solidFill>
                  <a:srgbClr val="FF0000"/>
                </a:solidFill>
              </a:rPr>
              <a:t>Dx</a:t>
            </a:r>
            <a:r>
              <a:rPr lang="en-US" b="1" dirty="0">
                <a:solidFill>
                  <a:srgbClr val="FF0000"/>
                </a:solidFill>
              </a:rPr>
              <a:t> ?</a:t>
            </a:r>
          </a:p>
          <a:p>
            <a:pPr algn="l" rtl="0"/>
            <a:r>
              <a:rPr lang="en-US" b="1" dirty="0">
                <a:solidFill>
                  <a:schemeClr val="tx1"/>
                </a:solidFill>
              </a:rPr>
              <a:t>Achalasia </a:t>
            </a:r>
          </a:p>
          <a:p>
            <a:pPr algn="l" rtl="0"/>
            <a:r>
              <a:rPr lang="en-US" b="1" dirty="0">
                <a:solidFill>
                  <a:srgbClr val="FF0000"/>
                </a:solidFill>
              </a:rPr>
              <a:t>What the other tests should be done ?</a:t>
            </a:r>
            <a:br>
              <a:rPr lang="en-US" b="1" dirty="0">
                <a:solidFill>
                  <a:schemeClr val="tx1"/>
                </a:solidFill>
              </a:rPr>
            </a:br>
            <a:r>
              <a:rPr lang="en-US" b="1" dirty="0">
                <a:solidFill>
                  <a:schemeClr val="tx1"/>
                </a:solidFill>
              </a:rPr>
              <a:t>Esophageal endoscope and </a:t>
            </a:r>
            <a:r>
              <a:rPr lang="en-US" b="1" dirty="0" err="1">
                <a:solidFill>
                  <a:schemeClr val="tx1"/>
                </a:solidFill>
              </a:rPr>
              <a:t>manometry</a:t>
            </a:r>
            <a:r>
              <a:rPr lang="en-US" b="1" dirty="0">
                <a:solidFill>
                  <a:schemeClr val="tx1"/>
                </a:solidFill>
              </a:rPr>
              <a:t> </a:t>
            </a:r>
          </a:p>
          <a:p>
            <a:pPr algn="l" rtl="0"/>
            <a:r>
              <a:rPr lang="en-US" b="1" dirty="0">
                <a:solidFill>
                  <a:srgbClr val="FF0000"/>
                </a:solidFill>
              </a:rPr>
              <a:t>5- what are the lines of treatment ?</a:t>
            </a:r>
          </a:p>
          <a:p>
            <a:pPr marL="0" lvl="1" algn="l" rtl="0">
              <a:spcBef>
                <a:spcPts val="1000"/>
              </a:spcBef>
            </a:pPr>
            <a:r>
              <a:rPr lang="en-US" sz="2400" b="1" dirty="0">
                <a:solidFill>
                  <a:schemeClr val="tx1"/>
                </a:solidFill>
              </a:rPr>
              <a:t>surgical  </a:t>
            </a:r>
          </a:p>
          <a:p>
            <a:pPr marL="0" lvl="1" algn="l" rtl="0">
              <a:spcBef>
                <a:spcPts val="1000"/>
              </a:spcBef>
            </a:pPr>
            <a:r>
              <a:rPr lang="en-US" sz="2400" b="1" dirty="0" err="1">
                <a:solidFill>
                  <a:schemeClr val="tx1"/>
                </a:solidFill>
              </a:rPr>
              <a:t>pnemonatic</a:t>
            </a:r>
            <a:r>
              <a:rPr lang="en-US" sz="2400" b="1" dirty="0">
                <a:solidFill>
                  <a:schemeClr val="tx1"/>
                </a:solidFill>
              </a:rPr>
              <a:t> dilatation  </a:t>
            </a:r>
            <a:r>
              <a:rPr lang="en-US" sz="2400" b="1" dirty="0" err="1">
                <a:solidFill>
                  <a:schemeClr val="tx1"/>
                </a:solidFill>
              </a:rPr>
              <a:t>hellar</a:t>
            </a:r>
            <a:r>
              <a:rPr lang="en-US" sz="2400" b="1" dirty="0">
                <a:solidFill>
                  <a:schemeClr val="tx1"/>
                </a:solidFill>
              </a:rPr>
              <a:t> </a:t>
            </a:r>
            <a:r>
              <a:rPr lang="en-US" sz="2400" b="1" dirty="0" err="1">
                <a:solidFill>
                  <a:schemeClr val="tx1"/>
                </a:solidFill>
              </a:rPr>
              <a:t>cardiomytomy</a:t>
            </a:r>
            <a:r>
              <a:rPr lang="en-US" sz="2400" b="1" dirty="0">
                <a:solidFill>
                  <a:schemeClr val="tx1"/>
                </a:solidFill>
              </a:rPr>
              <a:t> </a:t>
            </a:r>
            <a:r>
              <a:rPr lang="en-US" b="1" dirty="0">
                <a:solidFill>
                  <a:schemeClr val="tx1"/>
                </a:solidFill>
              </a:rPr>
              <a:t> </a:t>
            </a:r>
          </a:p>
          <a:p>
            <a:pPr marL="0" lvl="1" algn="l" rtl="0">
              <a:spcBef>
                <a:spcPts val="1000"/>
              </a:spcBef>
            </a:pPr>
            <a:r>
              <a:rPr lang="en-US" sz="2400" b="1" dirty="0">
                <a:solidFill>
                  <a:schemeClr val="tx1"/>
                </a:solidFill>
              </a:rPr>
              <a:t>Botulinum toxin </a:t>
            </a:r>
          </a:p>
        </p:txBody>
      </p:sp>
      <p:pic>
        <p:nvPicPr>
          <p:cNvPr id="5" name="صورة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7384" y="495076"/>
            <a:ext cx="3562020" cy="4754661"/>
          </a:xfrm>
          <a:prstGeom prst="rect">
            <a:avLst/>
          </a:prstGeom>
        </p:spPr>
      </p:pic>
    </p:spTree>
    <p:extLst>
      <p:ext uri="{BB962C8B-B14F-4D97-AF65-F5344CB8AC3E}">
        <p14:creationId xmlns:p14="http://schemas.microsoft.com/office/powerpoint/2010/main" val="3773742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a:spLocks noChangeArrowheads="1"/>
          </p:cNvSpPr>
          <p:nvPr/>
        </p:nvSpPr>
        <p:spPr bwMode="auto">
          <a:xfrm>
            <a:off x="88900" y="541035"/>
            <a:ext cx="9409043" cy="18466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algn="l" rtl="0" eaLnBrk="0" fontAlgn="base" hangingPunct="0">
              <a:spcBef>
                <a:spcPct val="0"/>
              </a:spcBef>
              <a:spcAft>
                <a:spcPct val="0"/>
              </a:spcAft>
              <a:defRPr>
                <a:solidFill>
                  <a:schemeClr val="tx1"/>
                </a:solidFill>
                <a:latin typeface="Arial" panose="020B0604020202020204" pitchFamily="34" charset="0"/>
              </a:defRPr>
            </a:lvl1pPr>
            <a:lvl2pPr algn="l" rtl="0" eaLnBrk="0" fontAlgn="base" hangingPunct="0">
              <a:spcBef>
                <a:spcPct val="0"/>
              </a:spcBef>
              <a:spcAft>
                <a:spcPct val="0"/>
              </a:spcAft>
              <a:defRPr>
                <a:solidFill>
                  <a:schemeClr val="tx1"/>
                </a:solidFill>
                <a:latin typeface="Arial" panose="020B0604020202020204" pitchFamily="34" charset="0"/>
              </a:defRPr>
            </a:lvl2pPr>
            <a:lvl3pPr algn="l" rtl="0" eaLnBrk="0" fontAlgn="base" hangingPunct="0">
              <a:spcBef>
                <a:spcPct val="0"/>
              </a:spcBef>
              <a:spcAft>
                <a:spcPct val="0"/>
              </a:spcAft>
              <a:defRPr>
                <a:solidFill>
                  <a:schemeClr val="tx1"/>
                </a:solidFill>
                <a:latin typeface="Arial" panose="020B0604020202020204" pitchFamily="34" charset="0"/>
              </a:defRPr>
            </a:lvl3pPr>
            <a:lvl4pPr algn="l" rtl="0" eaLnBrk="0" fontAlgn="base" hangingPunct="0">
              <a:spcBef>
                <a:spcPct val="0"/>
              </a:spcBef>
              <a:spcAft>
                <a:spcPct val="0"/>
              </a:spcAft>
              <a:defRPr>
                <a:solidFill>
                  <a:schemeClr val="tx1"/>
                </a:solidFill>
                <a:latin typeface="Arial" panose="020B0604020202020204" pitchFamily="34" charset="0"/>
              </a:defRPr>
            </a:lvl4pPr>
            <a:lvl5pPr algn="l" rtl="0" eaLnBrk="0" fontAlgn="base" hangingPunct="0">
              <a:spcBef>
                <a:spcPct val="0"/>
              </a:spcBef>
              <a:spcAft>
                <a:spcPct val="0"/>
              </a:spcAft>
              <a:defRPr>
                <a:solidFill>
                  <a:schemeClr val="tx1"/>
                </a:solidFill>
                <a:latin typeface="Arial" panose="020B0604020202020204" pitchFamily="34" charset="0"/>
              </a:defRPr>
            </a:lvl5pPr>
            <a:lvl6pPr algn="l" rtl="0" eaLnBrk="0" fontAlgn="base" hangingPunct="0">
              <a:spcBef>
                <a:spcPct val="0"/>
              </a:spcBef>
              <a:spcAft>
                <a:spcPct val="0"/>
              </a:spcAft>
              <a:defRPr>
                <a:solidFill>
                  <a:schemeClr val="tx1"/>
                </a:solidFill>
                <a:latin typeface="Arial" panose="020B0604020202020204" pitchFamily="34" charset="0"/>
              </a:defRPr>
            </a:lvl6pPr>
            <a:lvl7pPr algn="l" rtl="0" eaLnBrk="0" fontAlgn="base" hangingPunct="0">
              <a:spcBef>
                <a:spcPct val="0"/>
              </a:spcBef>
              <a:spcAft>
                <a:spcPct val="0"/>
              </a:spcAft>
              <a:defRPr>
                <a:solidFill>
                  <a:schemeClr val="tx1"/>
                </a:solidFill>
                <a:latin typeface="Arial" panose="020B0604020202020204" pitchFamily="34" charset="0"/>
              </a:defRPr>
            </a:lvl7pPr>
            <a:lvl8pPr algn="l" rtl="0" eaLnBrk="0" fontAlgn="base" hangingPunct="0">
              <a:spcBef>
                <a:spcPct val="0"/>
              </a:spcBef>
              <a:spcAft>
                <a:spcPct val="0"/>
              </a:spcAft>
              <a:defRPr>
                <a:solidFill>
                  <a:schemeClr val="tx1"/>
                </a:solidFill>
                <a:latin typeface="Arial" panose="020B0604020202020204" pitchFamily="34" charset="0"/>
              </a:defRPr>
            </a:lvl8pPr>
            <a:lvl9pPr algn="l" rtl="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 </a:t>
            </a:r>
            <a:r>
              <a:rPr kumimoji="0" lang="en-US" sz="16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A 29 – year – old lady presented to out patient department complaining of easy fatigability and progressive </a:t>
            </a:r>
            <a:r>
              <a:rPr kumimoji="0" lang="en-US" sz="1600" b="0" i="0" u="none" strike="noStrike" cap="none" normalizeH="0" baseline="0" dirty="0" err="1">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dyspnoea</a:t>
            </a:r>
            <a:r>
              <a:rPr kumimoji="0" lang="en-US" sz="16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 on effort .Patient had history of </a:t>
            </a:r>
            <a:r>
              <a:rPr kumimoji="0" lang="en-US" sz="1600" b="0" i="0" u="none" strike="noStrike" cap="none" normalizeH="0" baseline="0" dirty="0" err="1">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mennorhagia</a:t>
            </a:r>
            <a:r>
              <a:rPr kumimoji="0" lang="en-US" sz="16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 No history of joint pain .No family history of </a:t>
            </a:r>
            <a:r>
              <a:rPr kumimoji="0" lang="en-US" sz="1600" b="0" i="0" u="none" strike="noStrike" cap="none" normalizeH="0" baseline="0" dirty="0" err="1">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anaemia,not</a:t>
            </a:r>
            <a:r>
              <a:rPr kumimoji="0" lang="en-US" sz="16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 on any medications. </a:t>
            </a:r>
            <a:endParaRPr kumimoji="0" lang="en-US" sz="11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Physical examination of the patient show pallor , no lymphadenopathy and abnormal finding of her nails and face. </a:t>
            </a:r>
            <a:endParaRPr kumimoji="0" lang="en-US" sz="11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The following CBC was obtained and show the following : </a:t>
            </a:r>
            <a:endParaRPr kumimoji="0" lang="en-US" sz="11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panose="020B0604020202020204" pitchFamily="34" charset="0"/>
            </a:endParaRPr>
          </a:p>
        </p:txBody>
      </p:sp>
      <p:pic>
        <p:nvPicPr>
          <p:cNvPr id="5124" name="Picture 755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067248" y="2175565"/>
            <a:ext cx="2686050" cy="2809875"/>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a:spLocks noChangeArrowheads="1"/>
          </p:cNvSpPr>
          <p:nvPr/>
        </p:nvSpPr>
        <p:spPr bwMode="auto">
          <a:xfrm>
            <a:off x="371061" y="4057233"/>
            <a:ext cx="8083826" cy="2800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algn="l" rtl="0" eaLnBrk="0" fontAlgn="base" hangingPunct="0">
              <a:spcBef>
                <a:spcPct val="0"/>
              </a:spcBef>
              <a:spcAft>
                <a:spcPct val="0"/>
              </a:spcAft>
              <a:defRPr>
                <a:solidFill>
                  <a:schemeClr val="tx1"/>
                </a:solidFill>
                <a:latin typeface="Arial" panose="020B0604020202020204" pitchFamily="34" charset="0"/>
              </a:defRPr>
            </a:lvl1pPr>
            <a:lvl2pPr algn="l" rtl="0" eaLnBrk="0" fontAlgn="base" hangingPunct="0">
              <a:spcBef>
                <a:spcPct val="0"/>
              </a:spcBef>
              <a:spcAft>
                <a:spcPct val="0"/>
              </a:spcAft>
              <a:defRPr>
                <a:solidFill>
                  <a:schemeClr val="tx1"/>
                </a:solidFill>
                <a:latin typeface="Arial" panose="020B0604020202020204" pitchFamily="34" charset="0"/>
              </a:defRPr>
            </a:lvl2pPr>
            <a:lvl3pPr algn="l" rtl="0" eaLnBrk="0" fontAlgn="base" hangingPunct="0">
              <a:spcBef>
                <a:spcPct val="0"/>
              </a:spcBef>
              <a:spcAft>
                <a:spcPct val="0"/>
              </a:spcAft>
              <a:defRPr>
                <a:solidFill>
                  <a:schemeClr val="tx1"/>
                </a:solidFill>
                <a:latin typeface="Arial" panose="020B0604020202020204" pitchFamily="34" charset="0"/>
              </a:defRPr>
            </a:lvl3pPr>
            <a:lvl4pPr algn="l" rtl="0" eaLnBrk="0" fontAlgn="base" hangingPunct="0">
              <a:spcBef>
                <a:spcPct val="0"/>
              </a:spcBef>
              <a:spcAft>
                <a:spcPct val="0"/>
              </a:spcAft>
              <a:defRPr>
                <a:solidFill>
                  <a:schemeClr val="tx1"/>
                </a:solidFill>
                <a:latin typeface="Arial" panose="020B0604020202020204" pitchFamily="34" charset="0"/>
              </a:defRPr>
            </a:lvl4pPr>
            <a:lvl5pPr algn="l" rtl="0" eaLnBrk="0" fontAlgn="base" hangingPunct="0">
              <a:spcBef>
                <a:spcPct val="0"/>
              </a:spcBef>
              <a:spcAft>
                <a:spcPct val="0"/>
              </a:spcAft>
              <a:defRPr>
                <a:solidFill>
                  <a:schemeClr val="tx1"/>
                </a:solidFill>
                <a:latin typeface="Arial" panose="020B0604020202020204" pitchFamily="34" charset="0"/>
              </a:defRPr>
            </a:lvl5pPr>
            <a:lvl6pPr algn="l" rtl="0" eaLnBrk="0" fontAlgn="base" hangingPunct="0">
              <a:spcBef>
                <a:spcPct val="0"/>
              </a:spcBef>
              <a:spcAft>
                <a:spcPct val="0"/>
              </a:spcAft>
              <a:defRPr>
                <a:solidFill>
                  <a:schemeClr val="tx1"/>
                </a:solidFill>
                <a:latin typeface="Arial" panose="020B0604020202020204" pitchFamily="34" charset="0"/>
              </a:defRPr>
            </a:lvl6pPr>
            <a:lvl7pPr algn="l" rtl="0" eaLnBrk="0" fontAlgn="base" hangingPunct="0">
              <a:spcBef>
                <a:spcPct val="0"/>
              </a:spcBef>
              <a:spcAft>
                <a:spcPct val="0"/>
              </a:spcAft>
              <a:defRPr>
                <a:solidFill>
                  <a:schemeClr val="tx1"/>
                </a:solidFill>
                <a:latin typeface="Arial" panose="020B0604020202020204" pitchFamily="34" charset="0"/>
              </a:defRPr>
            </a:lvl7pPr>
            <a:lvl8pPr algn="l" rtl="0" eaLnBrk="0" fontAlgn="base" hangingPunct="0">
              <a:spcBef>
                <a:spcPct val="0"/>
              </a:spcBef>
              <a:spcAft>
                <a:spcPct val="0"/>
              </a:spcAft>
              <a:defRPr>
                <a:solidFill>
                  <a:schemeClr val="tx1"/>
                </a:solidFill>
                <a:latin typeface="Arial" panose="020B0604020202020204" pitchFamily="34" charset="0"/>
              </a:defRPr>
            </a:lvl8pPr>
            <a:lvl9pPr algn="l" rtl="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  </a:t>
            </a:r>
            <a:endParaRPr kumimoji="0" lang="en-US" sz="11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err="1">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Hb</a:t>
            </a:r>
            <a:r>
              <a:rPr kumimoji="0" lang="en-US" sz="16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 : 8 </a:t>
            </a:r>
            <a:r>
              <a:rPr kumimoji="0" lang="en-US" sz="1600" b="0" i="0" u="none" strike="noStrike" cap="none" normalizeH="0" baseline="0" dirty="0" err="1">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gm</a:t>
            </a:r>
            <a:r>
              <a:rPr kumimoji="0" lang="en-US" sz="16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 / dl ,  HTC : 24 </a:t>
            </a:r>
            <a:endParaRPr kumimoji="0" lang="en-US" sz="11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MCV : 56 </a:t>
            </a:r>
            <a:endParaRPr kumimoji="0" lang="en-US" sz="11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MCH : 22 /  MCHC : 30 </a:t>
            </a:r>
            <a:endParaRPr kumimoji="0" lang="en-US" sz="11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err="1">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Platlet</a:t>
            </a:r>
            <a:r>
              <a:rPr kumimoji="0" lang="en-US" sz="16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 count :450.000 </a:t>
            </a:r>
            <a:endParaRPr kumimoji="0" lang="en-US" sz="11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Q.1- What is this sign called ? </a:t>
            </a:r>
            <a:endParaRPr kumimoji="0" lang="en-US" sz="11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Q.2- What type of </a:t>
            </a:r>
            <a:r>
              <a:rPr kumimoji="0" lang="en-US" sz="1600" b="1" i="0" u="none" strike="noStrike" cap="none" normalizeH="0" baseline="0" dirty="0" err="1">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anaemia</a:t>
            </a:r>
            <a:r>
              <a:rPr kumimoji="0" lang="en-US" sz="1600" b="1"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 this patient have ? </a:t>
            </a:r>
            <a:endParaRPr kumimoji="0" lang="en-US" sz="11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Q.3- What is the differential diagnosis of this type of </a:t>
            </a:r>
            <a:r>
              <a:rPr kumimoji="0" lang="en-US" sz="1600" b="1" i="0" u="none" strike="noStrike" cap="none" normalizeH="0" baseline="0" dirty="0" err="1">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anaemia</a:t>
            </a:r>
            <a:r>
              <a:rPr kumimoji="0" lang="en-US" sz="1600" b="1"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 Q.4What is the most likely diagnosis for this patient ?  </a:t>
            </a:r>
            <a:endParaRPr kumimoji="0" lang="en-US" sz="11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Q.5- Mention 4 general </a:t>
            </a:r>
            <a:r>
              <a:rPr kumimoji="0" lang="en-US" sz="1600" b="1" i="0" u="none" strike="noStrike" cap="none" normalizeH="0" baseline="0" dirty="0" err="1">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aetiological</a:t>
            </a:r>
            <a:r>
              <a:rPr kumimoji="0" lang="en-US" sz="1600" b="1"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 causes for this type of </a:t>
            </a:r>
            <a:r>
              <a:rPr kumimoji="0" lang="en-US" sz="1600" b="1" i="0" u="none" strike="noStrike" cap="none" normalizeH="0" baseline="0" dirty="0" err="1">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anaemia</a:t>
            </a:r>
            <a:r>
              <a:rPr kumimoji="0" lang="en-US" sz="1600" b="1"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 </a:t>
            </a:r>
            <a:endParaRPr kumimoji="0" lang="en-US" sz="11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 </a:t>
            </a:r>
            <a:endParaRPr kumimoji="0" 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65068046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rmAutofit fontScale="70000" lnSpcReduction="20000"/>
          </a:bodyPr>
          <a:lstStyle/>
          <a:p>
            <a:pPr algn="l"/>
            <a:r>
              <a:rPr lang="en-US" dirty="0"/>
              <a:t>Q.1- </a:t>
            </a:r>
            <a:r>
              <a:rPr lang="en-US" dirty="0" err="1"/>
              <a:t>Koilonychia</a:t>
            </a:r>
            <a:r>
              <a:rPr lang="en-US" dirty="0"/>
              <a:t> (3) </a:t>
            </a:r>
          </a:p>
          <a:p>
            <a:pPr algn="l"/>
            <a:r>
              <a:rPr lang="en-US" dirty="0"/>
              <a:t> </a:t>
            </a:r>
          </a:p>
          <a:p>
            <a:pPr algn="l"/>
            <a:r>
              <a:rPr lang="en-US" dirty="0"/>
              <a:t>Q.2- Microcytic Hypochromic </a:t>
            </a:r>
            <a:r>
              <a:rPr lang="en-US" dirty="0" err="1"/>
              <a:t>Anaemia</a:t>
            </a:r>
            <a:r>
              <a:rPr lang="en-US" dirty="0"/>
              <a:t> (4) </a:t>
            </a:r>
          </a:p>
          <a:p>
            <a:pPr algn="l"/>
            <a:r>
              <a:rPr lang="en-US" dirty="0"/>
              <a:t> </a:t>
            </a:r>
          </a:p>
          <a:p>
            <a:pPr algn="l"/>
            <a:r>
              <a:rPr lang="en-US" dirty="0"/>
              <a:t>Q.3- 1- Iron Deficiency </a:t>
            </a:r>
            <a:r>
              <a:rPr lang="en-US" dirty="0" err="1"/>
              <a:t>Anaemia</a:t>
            </a:r>
            <a:r>
              <a:rPr lang="en-US" dirty="0"/>
              <a:t> (1)  2-Anaemia of Chronic Disease.(1) 3- </a:t>
            </a:r>
            <a:r>
              <a:rPr lang="en-US" dirty="0" err="1"/>
              <a:t>Thalassaemia</a:t>
            </a:r>
            <a:r>
              <a:rPr lang="en-US" dirty="0"/>
              <a:t> (1) 4- Lead Poisoning (1) 5-Sideroblastic </a:t>
            </a:r>
            <a:r>
              <a:rPr lang="en-US" dirty="0" err="1"/>
              <a:t>Anaemia</a:t>
            </a:r>
            <a:r>
              <a:rPr lang="en-US" dirty="0"/>
              <a:t> (1) </a:t>
            </a:r>
          </a:p>
          <a:p>
            <a:pPr algn="l"/>
            <a:r>
              <a:rPr lang="en-US" dirty="0"/>
              <a:t> </a:t>
            </a:r>
          </a:p>
          <a:p>
            <a:pPr algn="l"/>
            <a:r>
              <a:rPr lang="en-US" dirty="0"/>
              <a:t>Q.4- Iron Deficiency </a:t>
            </a:r>
            <a:r>
              <a:rPr lang="en-US" dirty="0" err="1"/>
              <a:t>Anaemia</a:t>
            </a:r>
            <a:r>
              <a:rPr lang="en-US" dirty="0"/>
              <a:t>. (4) </a:t>
            </a:r>
          </a:p>
          <a:p>
            <a:pPr algn="l"/>
            <a:r>
              <a:rPr lang="en-US" dirty="0"/>
              <a:t> </a:t>
            </a:r>
          </a:p>
          <a:p>
            <a:pPr algn="l"/>
            <a:r>
              <a:rPr lang="en-US" dirty="0"/>
              <a:t>Q.5- 1-Increase blood loss (Menorrhagia , chronic GIT loss) (1) 2-Increased requirement (Pregnancy , Lactation ,child growth (1) 3-Poor dietary intake (1) 4-Malabsorption (1) </a:t>
            </a:r>
          </a:p>
          <a:p>
            <a:pPr algn="l"/>
            <a:r>
              <a:rPr lang="en-US" dirty="0"/>
              <a:t> </a:t>
            </a:r>
          </a:p>
          <a:p>
            <a:pPr algn="l"/>
            <a:r>
              <a:rPr lang="en-US" dirty="0"/>
              <a:t> </a:t>
            </a:r>
            <a:endParaRPr lang="ar-SA" dirty="0"/>
          </a:p>
        </p:txBody>
      </p:sp>
    </p:spTree>
    <p:extLst>
      <p:ext uri="{BB962C8B-B14F-4D97-AF65-F5344CB8AC3E}">
        <p14:creationId xmlns:p14="http://schemas.microsoft.com/office/powerpoint/2010/main" val="403127137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0" y="325735"/>
            <a:ext cx="8083826"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A 49 – year –old lady known to have vitiligo and early menopause presents to OPD complaining of walking difficulties for several weeks.She also complains of annoying parasthesia of the toes and finger tips which has been worse at night.The following photoes and CBC was obtaoined : </a:t>
            </a:r>
            <a:endParaRPr kumimoji="0" lang="en-US" sz="11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anose="020B0604020202020204" pitchFamily="34" charset="0"/>
            </a:endParaRPr>
          </a:p>
        </p:txBody>
      </p:sp>
      <p:pic>
        <p:nvPicPr>
          <p:cNvPr id="8193" name="Picture 619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49287" y="1358348"/>
            <a:ext cx="5153025" cy="268605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3"/>
          <p:cNvSpPr>
            <a:spLocks noChangeArrowheads="1"/>
          </p:cNvSpPr>
          <p:nvPr/>
        </p:nvSpPr>
        <p:spPr bwMode="auto">
          <a:xfrm>
            <a:off x="1577010" y="4482946"/>
            <a:ext cx="9289774"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algn="l" rtl="0" eaLnBrk="0" fontAlgn="base" hangingPunct="0">
              <a:spcBef>
                <a:spcPct val="0"/>
              </a:spcBef>
              <a:spcAft>
                <a:spcPct val="0"/>
              </a:spcAft>
              <a:defRPr>
                <a:solidFill>
                  <a:schemeClr val="tx1"/>
                </a:solidFill>
                <a:latin typeface="Arial" panose="020B0604020202020204" pitchFamily="34" charset="0"/>
              </a:defRPr>
            </a:lvl1pPr>
            <a:lvl2pPr algn="l" rtl="0" eaLnBrk="0" fontAlgn="base" hangingPunct="0">
              <a:spcBef>
                <a:spcPct val="0"/>
              </a:spcBef>
              <a:spcAft>
                <a:spcPct val="0"/>
              </a:spcAft>
              <a:defRPr>
                <a:solidFill>
                  <a:schemeClr val="tx1"/>
                </a:solidFill>
                <a:latin typeface="Arial" panose="020B0604020202020204" pitchFamily="34" charset="0"/>
              </a:defRPr>
            </a:lvl2pPr>
            <a:lvl3pPr algn="l" rtl="0" eaLnBrk="0" fontAlgn="base" hangingPunct="0">
              <a:spcBef>
                <a:spcPct val="0"/>
              </a:spcBef>
              <a:spcAft>
                <a:spcPct val="0"/>
              </a:spcAft>
              <a:defRPr>
                <a:solidFill>
                  <a:schemeClr val="tx1"/>
                </a:solidFill>
                <a:latin typeface="Arial" panose="020B0604020202020204" pitchFamily="34" charset="0"/>
              </a:defRPr>
            </a:lvl3pPr>
            <a:lvl4pPr algn="l" rtl="0" eaLnBrk="0" fontAlgn="base" hangingPunct="0">
              <a:spcBef>
                <a:spcPct val="0"/>
              </a:spcBef>
              <a:spcAft>
                <a:spcPct val="0"/>
              </a:spcAft>
              <a:defRPr>
                <a:solidFill>
                  <a:schemeClr val="tx1"/>
                </a:solidFill>
                <a:latin typeface="Arial" panose="020B0604020202020204" pitchFamily="34" charset="0"/>
              </a:defRPr>
            </a:lvl4pPr>
            <a:lvl5pPr algn="l" rtl="0" eaLnBrk="0" fontAlgn="base" hangingPunct="0">
              <a:spcBef>
                <a:spcPct val="0"/>
              </a:spcBef>
              <a:spcAft>
                <a:spcPct val="0"/>
              </a:spcAft>
              <a:defRPr>
                <a:solidFill>
                  <a:schemeClr val="tx1"/>
                </a:solidFill>
                <a:latin typeface="Arial" panose="020B0604020202020204" pitchFamily="34" charset="0"/>
              </a:defRPr>
            </a:lvl5pPr>
            <a:lvl6pPr algn="l" rtl="0" eaLnBrk="0" fontAlgn="base" hangingPunct="0">
              <a:spcBef>
                <a:spcPct val="0"/>
              </a:spcBef>
              <a:spcAft>
                <a:spcPct val="0"/>
              </a:spcAft>
              <a:defRPr>
                <a:solidFill>
                  <a:schemeClr val="tx1"/>
                </a:solidFill>
                <a:latin typeface="Arial" panose="020B0604020202020204" pitchFamily="34" charset="0"/>
              </a:defRPr>
            </a:lvl6pPr>
            <a:lvl7pPr algn="l" rtl="0" eaLnBrk="0" fontAlgn="base" hangingPunct="0">
              <a:spcBef>
                <a:spcPct val="0"/>
              </a:spcBef>
              <a:spcAft>
                <a:spcPct val="0"/>
              </a:spcAft>
              <a:defRPr>
                <a:solidFill>
                  <a:schemeClr val="tx1"/>
                </a:solidFill>
                <a:latin typeface="Arial" panose="020B0604020202020204" pitchFamily="34" charset="0"/>
              </a:defRPr>
            </a:lvl7pPr>
            <a:lvl8pPr algn="l" rtl="0" eaLnBrk="0" fontAlgn="base" hangingPunct="0">
              <a:spcBef>
                <a:spcPct val="0"/>
              </a:spcBef>
              <a:spcAft>
                <a:spcPct val="0"/>
              </a:spcAft>
              <a:defRPr>
                <a:solidFill>
                  <a:schemeClr val="tx1"/>
                </a:solidFill>
                <a:latin typeface="Arial" panose="020B0604020202020204" pitchFamily="34" charset="0"/>
              </a:defRPr>
            </a:lvl8pPr>
            <a:lvl9pPr algn="l" rtl="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  </a:t>
            </a:r>
            <a:endParaRPr kumimoji="0" lang="en-US" sz="11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CBC :</a:t>
            </a:r>
            <a:r>
              <a:rPr kumimoji="0" lang="en-US" sz="1200" b="0" i="0" u="none" strike="noStrike" cap="none" normalizeH="0" baseline="0" dirty="0" err="1">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Hb</a:t>
            </a:r>
            <a:r>
              <a:rPr kumimoji="0" lang="en-US" sz="12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  8.2Gm /dl , WBC 3800 , </a:t>
            </a:r>
            <a:r>
              <a:rPr kumimoji="0" lang="en-US" sz="1200" b="0" i="0" u="none" strike="noStrike" cap="none" normalizeH="0" baseline="0" dirty="0" err="1">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Platlet</a:t>
            </a:r>
            <a:r>
              <a:rPr kumimoji="0" lang="en-US" sz="12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 106.000 </a:t>
            </a:r>
            <a:endParaRPr kumimoji="0" lang="en-US" sz="11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 MCV :120 ,MCH :36 , MCHC :39 </a:t>
            </a:r>
            <a:r>
              <a:rPr kumimoji="0" lang="en-US" sz="1200" b="0" i="0" u="none" strike="noStrike" cap="none" normalizeH="0" baseline="0" dirty="0" err="1">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S.Bilirubin</a:t>
            </a:r>
            <a:r>
              <a:rPr kumimoji="0" lang="en-US" sz="12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 (T:3mg /dl –Direct 0.8 mg /</a:t>
            </a:r>
            <a:r>
              <a:rPr kumimoji="0" lang="en-US" sz="1200" b="1"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 </a:t>
            </a:r>
            <a:r>
              <a:rPr kumimoji="0" lang="en-US" sz="12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dl)</a:t>
            </a:r>
            <a:r>
              <a:rPr kumimoji="0" lang="en-US" sz="1200" b="1"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 </a:t>
            </a:r>
            <a:endParaRPr kumimoji="0" lang="en-US" sz="11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dirty="0" err="1">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S.Albumin</a:t>
            </a:r>
            <a:r>
              <a:rPr kumimoji="0" lang="en-US" sz="12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 &amp; AST ,ALT : NORMAL. </a:t>
            </a:r>
            <a:endParaRPr kumimoji="0" lang="en-US" sz="11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1400" b="1"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1-Why the face is lemon like ? </a:t>
            </a:r>
            <a:endParaRPr kumimoji="0" lang="en-US" sz="1100" b="0" i="0" u="none" strike="noStrike" cap="none" normalizeH="0" baseline="0" dirty="0">
              <a:ln>
                <a:noFill/>
              </a:ln>
              <a:solidFill>
                <a:schemeClr val="tx1"/>
              </a:solidFill>
              <a:effectLst/>
              <a:latin typeface="Arial" panose="020B0604020202020204" pitchFamily="34" charset="0"/>
            </a:endParaRPr>
          </a:p>
          <a:p>
            <a:pPr marL="457200" marR="0" lvl="1" indent="0" algn="l" defTabSz="914400" rtl="0" eaLnBrk="0" fontAlgn="base" latinLnBrk="0" hangingPunct="0">
              <a:lnSpc>
                <a:spcPct val="100000"/>
              </a:lnSpc>
              <a:spcBef>
                <a:spcPct val="0"/>
              </a:spcBef>
              <a:spcAft>
                <a:spcPct val="0"/>
              </a:spcAft>
              <a:buClr>
                <a:srgbClr val="000000"/>
              </a:buClr>
              <a:buSzPct val="100000"/>
              <a:buFontTx/>
              <a:buAutoNum type="alphaUcPeriod"/>
              <a:tabLst/>
            </a:pPr>
            <a:r>
              <a:rPr kumimoji="0" lang="en-US" sz="1400" b="1"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What is the most likely diagnosis?</a:t>
            </a:r>
            <a:endParaRPr kumimoji="0" lang="en-US" sz="1100" b="0" i="0" u="none" strike="noStrike" cap="none" normalizeH="0" baseline="0" dirty="0">
              <a:ln>
                <a:noFill/>
              </a:ln>
              <a:solidFill>
                <a:schemeClr val="tx1"/>
              </a:solidFill>
              <a:effectLst/>
              <a:latin typeface="Arial" panose="020B0604020202020204" pitchFamily="34" charset="0"/>
            </a:endParaRPr>
          </a:p>
          <a:p>
            <a:pPr marL="457200" marR="0" lvl="1" indent="0" algn="l" defTabSz="914400" rtl="0" eaLnBrk="0" fontAlgn="base" latinLnBrk="0" hangingPunct="0">
              <a:lnSpc>
                <a:spcPct val="100000"/>
              </a:lnSpc>
              <a:spcBef>
                <a:spcPct val="0"/>
              </a:spcBef>
              <a:spcAft>
                <a:spcPct val="0"/>
              </a:spcAft>
              <a:buClr>
                <a:srgbClr val="000000"/>
              </a:buClr>
              <a:buSzPct val="100000"/>
              <a:buFontTx/>
              <a:buAutoNum type="alphaUcPeriod"/>
              <a:tabLst/>
            </a:pPr>
            <a:r>
              <a:rPr kumimoji="0" lang="en-US" sz="1400" b="1"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How you will investigate this patient ? </a:t>
            </a:r>
            <a:endParaRPr kumimoji="0" lang="en-US" sz="1100" b="0" i="0" u="none" strike="noStrike" cap="none" normalizeH="0" baseline="0" dirty="0">
              <a:ln>
                <a:noFill/>
              </a:ln>
              <a:solidFill>
                <a:schemeClr val="tx1"/>
              </a:solidFill>
              <a:effectLst/>
              <a:latin typeface="Arial" panose="020B0604020202020204" pitchFamily="34" charset="0"/>
            </a:endParaRPr>
          </a:p>
          <a:p>
            <a:pPr marL="457200" marR="0" lvl="1" indent="0" algn="l" defTabSz="914400" rtl="0" eaLnBrk="0" fontAlgn="base" latinLnBrk="0" hangingPunct="0">
              <a:lnSpc>
                <a:spcPct val="100000"/>
              </a:lnSpc>
              <a:spcBef>
                <a:spcPct val="0"/>
              </a:spcBef>
              <a:spcAft>
                <a:spcPct val="0"/>
              </a:spcAft>
              <a:buClr>
                <a:srgbClr val="000000"/>
              </a:buClr>
              <a:buSzPct val="100000"/>
              <a:buFontTx/>
              <a:buAutoNum type="alphaUcPeriod"/>
              <a:tabLst/>
            </a:pPr>
            <a:r>
              <a:rPr kumimoji="0" lang="en-US" sz="1400" b="1"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What is the differential diagnosis of this type of </a:t>
            </a:r>
            <a:r>
              <a:rPr kumimoji="0" lang="en-US" sz="1400" b="1" i="0" u="none" strike="noStrike" cap="none" normalizeH="0" baseline="0" dirty="0" err="1">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anaemia</a:t>
            </a:r>
            <a:r>
              <a:rPr kumimoji="0" lang="en-US" sz="1400" b="1"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 ? </a:t>
            </a:r>
            <a:endParaRPr kumimoji="0" lang="en-US" sz="11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Calibri" panose="020F0502020204030204" pitchFamily="34" charset="0"/>
              </a:rPr>
              <a:t>Q5.-What is the treatment and what is the duration of treatment ? </a:t>
            </a:r>
            <a:endParaRPr kumimoji="0" 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44262347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normAutofit fontScale="92500" lnSpcReduction="20000"/>
          </a:bodyPr>
          <a:lstStyle/>
          <a:p>
            <a:pPr algn="l"/>
            <a:r>
              <a:rPr lang="en-US" dirty="0"/>
              <a:t>.1-Combination of </a:t>
            </a:r>
            <a:r>
              <a:rPr lang="en-US" dirty="0" err="1"/>
              <a:t>anaemic</a:t>
            </a:r>
            <a:r>
              <a:rPr lang="en-US" dirty="0"/>
              <a:t> pallor and jaundice due to mild </a:t>
            </a:r>
            <a:r>
              <a:rPr lang="en-US" dirty="0" err="1"/>
              <a:t>haemolysis</a:t>
            </a:r>
            <a:r>
              <a:rPr lang="en-US" dirty="0"/>
              <a:t>. (3) </a:t>
            </a:r>
          </a:p>
          <a:p>
            <a:pPr algn="l"/>
            <a:r>
              <a:rPr lang="en-US" dirty="0"/>
              <a:t>Q.2- Pernicious </a:t>
            </a:r>
            <a:r>
              <a:rPr lang="en-US" dirty="0" err="1"/>
              <a:t>anaemia</a:t>
            </a:r>
            <a:r>
              <a:rPr lang="en-US" dirty="0"/>
              <a:t> / SCDC.(</a:t>
            </a:r>
            <a:r>
              <a:rPr lang="en-US" b="0" i="0" dirty="0">
                <a:solidFill>
                  <a:srgbClr val="222222"/>
                </a:solidFill>
                <a:effectLst/>
                <a:latin typeface="Noto Naskh Arabic UI"/>
              </a:rPr>
              <a:t>Subacute combined degeneration is the classical metabolic disorder of the spinal cord)</a:t>
            </a:r>
            <a:r>
              <a:rPr lang="en-US" dirty="0"/>
              <a:t> (3) </a:t>
            </a:r>
          </a:p>
          <a:p>
            <a:pPr algn="l"/>
            <a:r>
              <a:rPr lang="en-US" dirty="0"/>
              <a:t>Q.3- Peripheral smear ( </a:t>
            </a:r>
            <a:r>
              <a:rPr lang="en-US" dirty="0" err="1"/>
              <a:t>macrocytes</a:t>
            </a:r>
            <a:r>
              <a:rPr lang="en-US" dirty="0"/>
              <a:t> ,</a:t>
            </a:r>
            <a:r>
              <a:rPr lang="en-US" dirty="0" err="1"/>
              <a:t>ovalocytes</a:t>
            </a:r>
            <a:r>
              <a:rPr lang="en-US" dirty="0"/>
              <a:t> , </a:t>
            </a:r>
            <a:r>
              <a:rPr lang="en-US" dirty="0" err="1"/>
              <a:t>hypersegmented</a:t>
            </a:r>
            <a:r>
              <a:rPr lang="en-US" dirty="0"/>
              <a:t> polymorphs )    (2) </a:t>
            </a:r>
          </a:p>
          <a:p>
            <a:pPr algn="l"/>
            <a:r>
              <a:rPr lang="en-US" dirty="0"/>
              <a:t>Serum B.12 LEVEL (1 ) </a:t>
            </a:r>
          </a:p>
          <a:p>
            <a:pPr algn="l"/>
            <a:r>
              <a:rPr lang="en-US" dirty="0"/>
              <a:t>Anti-bodies screen (1) </a:t>
            </a:r>
          </a:p>
          <a:p>
            <a:pPr algn="l"/>
            <a:r>
              <a:rPr lang="en-US" dirty="0"/>
              <a:t> Bone marrow examination(2 ) </a:t>
            </a:r>
          </a:p>
          <a:p>
            <a:pPr algn="l"/>
            <a:r>
              <a:rPr lang="en-US" dirty="0"/>
              <a:t>Schilling test. (2) </a:t>
            </a:r>
          </a:p>
          <a:p>
            <a:pPr algn="l"/>
            <a:r>
              <a:rPr lang="en-US" dirty="0"/>
              <a:t>Q.4-FOLATE DEFECIENCY (2) </a:t>
            </a:r>
          </a:p>
          <a:p>
            <a:pPr algn="l"/>
            <a:r>
              <a:rPr lang="en-US" dirty="0"/>
              <a:t>Q.5- Intramuscular B.12 Injection I.M every 1-3 months &amp; for life (4) </a:t>
            </a:r>
            <a:endParaRPr lang="ar-SA" dirty="0"/>
          </a:p>
        </p:txBody>
      </p:sp>
    </p:spTree>
    <p:extLst>
      <p:ext uri="{BB962C8B-B14F-4D97-AF65-F5344CB8AC3E}">
        <p14:creationId xmlns:p14="http://schemas.microsoft.com/office/powerpoint/2010/main" val="419043035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fontScale="90000"/>
          </a:bodyPr>
          <a:lstStyle/>
          <a:p>
            <a:r>
              <a:rPr lang="en-US" dirty="0"/>
              <a:t>What is the sign?</a:t>
            </a:r>
            <a:br>
              <a:rPr lang="en-US" dirty="0"/>
            </a:br>
            <a:r>
              <a:rPr lang="en-US" dirty="0"/>
              <a:t>What are the causes?</a:t>
            </a:r>
            <a:br>
              <a:rPr lang="en-US" dirty="0"/>
            </a:br>
            <a:r>
              <a:rPr lang="en-US" dirty="0"/>
              <a:t>What are the stages</a:t>
            </a:r>
            <a:endParaRPr lang="ar-SA" dirty="0"/>
          </a:p>
        </p:txBody>
      </p:sp>
      <p:pic>
        <p:nvPicPr>
          <p:cNvPr id="4" name="عنصر نائب للمحتوى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490368" y="2576314"/>
            <a:ext cx="3463131" cy="2597348"/>
          </a:xfrm>
        </p:spPr>
      </p:pic>
    </p:spTree>
    <p:extLst>
      <p:ext uri="{BB962C8B-B14F-4D97-AF65-F5344CB8AC3E}">
        <p14:creationId xmlns:p14="http://schemas.microsoft.com/office/powerpoint/2010/main" val="383204984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09FFB6-F6BC-46C1-8819-ADF6D65E182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8FB96D0-6EFC-44E7-972C-725FB233DDC9}"/>
              </a:ext>
            </a:extLst>
          </p:cNvPr>
          <p:cNvSpPr>
            <a:spLocks noGrp="1"/>
          </p:cNvSpPr>
          <p:nvPr>
            <p:ph idx="1"/>
          </p:nvPr>
        </p:nvSpPr>
        <p:spPr/>
        <p:txBody>
          <a:bodyPr/>
          <a:lstStyle/>
          <a:p>
            <a:pPr marL="514350" indent="-514350">
              <a:buFont typeface="+mj-lt"/>
              <a:buAutoNum type="arabicPeriod"/>
            </a:pPr>
            <a:r>
              <a:rPr lang="en-US" dirty="0"/>
              <a:t>Clubbing </a:t>
            </a:r>
          </a:p>
          <a:p>
            <a:pPr marL="514350" indent="-514350">
              <a:buFont typeface="+mj-lt"/>
              <a:buAutoNum type="arabicPeriod"/>
            </a:pPr>
            <a:r>
              <a:rPr lang="en-US" dirty="0"/>
              <a:t>Respiratory causes: chronic suppurative diseases, lung malignancies, pulmonary fibrosis. Cardiac causes: cyanotic heart diseases, IE, </a:t>
            </a:r>
            <a:r>
              <a:rPr lang="en-US" dirty="0" err="1"/>
              <a:t>atriovenous</a:t>
            </a:r>
            <a:r>
              <a:rPr lang="en-US" dirty="0"/>
              <a:t> shunts. GI causes: cirrhosis, IBD, </a:t>
            </a:r>
            <a:r>
              <a:rPr lang="en-US" dirty="0" err="1"/>
              <a:t>ceoliac</a:t>
            </a:r>
            <a:r>
              <a:rPr lang="en-US" dirty="0"/>
              <a:t> </a:t>
            </a:r>
          </a:p>
          <a:p>
            <a:pPr marL="514350" indent="-514350">
              <a:buFont typeface="+mj-lt"/>
              <a:buAutoNum type="arabicPeriod"/>
            </a:pPr>
            <a:r>
              <a:rPr lang="en-US" dirty="0"/>
              <a:t>1) fluctuation 2) loss of normal angle&lt; 165 3) increased convexity of nail fold 4) drumstick nails 5) hypertrophic osteoarthropathy </a:t>
            </a:r>
          </a:p>
        </p:txBody>
      </p:sp>
    </p:spTree>
    <p:extLst>
      <p:ext uri="{BB962C8B-B14F-4D97-AF65-F5344CB8AC3E}">
        <p14:creationId xmlns:p14="http://schemas.microsoft.com/office/powerpoint/2010/main" val="100449053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24128" y="3206750"/>
            <a:ext cx="3305951" cy="2493963"/>
          </a:xfrm>
        </p:spPr>
      </p:pic>
      <p:pic>
        <p:nvPicPr>
          <p:cNvPr id="5" name="صورة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43512" y="3549650"/>
            <a:ext cx="3455988" cy="2397917"/>
          </a:xfrm>
          <a:prstGeom prst="rect">
            <a:avLst/>
          </a:prstGeom>
        </p:spPr>
      </p:pic>
      <p:pic>
        <p:nvPicPr>
          <p:cNvPr id="6" name="صورة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66538" y="3687763"/>
            <a:ext cx="2869524" cy="2012950"/>
          </a:xfrm>
          <a:prstGeom prst="rect">
            <a:avLst/>
          </a:prstGeom>
        </p:spPr>
      </p:pic>
      <p:pic>
        <p:nvPicPr>
          <p:cNvPr id="7" name="صورة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4128" y="253651"/>
            <a:ext cx="3067644" cy="2162746"/>
          </a:xfrm>
          <a:prstGeom prst="rect">
            <a:avLst/>
          </a:prstGeom>
        </p:spPr>
      </p:pic>
      <p:pic>
        <p:nvPicPr>
          <p:cNvPr id="8" name="صورة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46633" y="225932"/>
            <a:ext cx="3359943" cy="2405634"/>
          </a:xfrm>
          <a:prstGeom prst="rect">
            <a:avLst/>
          </a:prstGeom>
        </p:spPr>
      </p:pic>
      <p:pic>
        <p:nvPicPr>
          <p:cNvPr id="9" name="صورة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139237" y="357187"/>
            <a:ext cx="2849563" cy="2143125"/>
          </a:xfrm>
          <a:prstGeom prst="rect">
            <a:avLst/>
          </a:prstGeom>
        </p:spPr>
      </p:pic>
      <p:sp>
        <p:nvSpPr>
          <p:cNvPr id="10" name="مربع نص 9"/>
          <p:cNvSpPr txBox="1"/>
          <p:nvPr/>
        </p:nvSpPr>
        <p:spPr>
          <a:xfrm>
            <a:off x="9740900" y="2728341"/>
            <a:ext cx="1981200" cy="369332"/>
          </a:xfrm>
          <a:prstGeom prst="rect">
            <a:avLst/>
          </a:prstGeom>
          <a:noFill/>
        </p:spPr>
        <p:txBody>
          <a:bodyPr wrap="square" rtlCol="1">
            <a:spAutoFit/>
          </a:bodyPr>
          <a:lstStyle/>
          <a:p>
            <a:r>
              <a:rPr lang="en-US" dirty="0"/>
              <a:t>Target cell</a:t>
            </a:r>
            <a:endParaRPr lang="ar-SA" dirty="0"/>
          </a:p>
        </p:txBody>
      </p:sp>
      <p:sp>
        <p:nvSpPr>
          <p:cNvPr id="17" name="مربع نص 16"/>
          <p:cNvSpPr txBox="1"/>
          <p:nvPr/>
        </p:nvSpPr>
        <p:spPr>
          <a:xfrm>
            <a:off x="5243512" y="2913007"/>
            <a:ext cx="2452688" cy="369332"/>
          </a:xfrm>
          <a:prstGeom prst="rect">
            <a:avLst/>
          </a:prstGeom>
          <a:noFill/>
        </p:spPr>
        <p:txBody>
          <a:bodyPr wrap="square" rtlCol="1">
            <a:spAutoFit/>
          </a:bodyPr>
          <a:lstStyle/>
          <a:p>
            <a:r>
              <a:rPr lang="en-US" dirty="0"/>
              <a:t>Sickle cell</a:t>
            </a:r>
            <a:endParaRPr lang="ar-SA" dirty="0"/>
          </a:p>
        </p:txBody>
      </p:sp>
      <p:sp>
        <p:nvSpPr>
          <p:cNvPr id="18" name="مربع نص 17"/>
          <p:cNvSpPr txBox="1"/>
          <p:nvPr/>
        </p:nvSpPr>
        <p:spPr>
          <a:xfrm>
            <a:off x="1143000" y="2728341"/>
            <a:ext cx="2374900" cy="369332"/>
          </a:xfrm>
          <a:prstGeom prst="rect">
            <a:avLst/>
          </a:prstGeom>
          <a:noFill/>
        </p:spPr>
        <p:txBody>
          <a:bodyPr wrap="square" rtlCol="1">
            <a:spAutoFit/>
          </a:bodyPr>
          <a:lstStyle/>
          <a:p>
            <a:r>
              <a:rPr lang="en-US" dirty="0" err="1"/>
              <a:t>Schestocyte</a:t>
            </a:r>
            <a:endParaRPr lang="ar-SA" dirty="0"/>
          </a:p>
        </p:txBody>
      </p:sp>
      <p:sp>
        <p:nvSpPr>
          <p:cNvPr id="19" name="مربع نص 18"/>
          <p:cNvSpPr txBox="1"/>
          <p:nvPr/>
        </p:nvSpPr>
        <p:spPr>
          <a:xfrm>
            <a:off x="9283700" y="6108700"/>
            <a:ext cx="2311400" cy="369332"/>
          </a:xfrm>
          <a:prstGeom prst="rect">
            <a:avLst/>
          </a:prstGeom>
          <a:noFill/>
        </p:spPr>
        <p:txBody>
          <a:bodyPr wrap="square" rtlCol="1">
            <a:spAutoFit/>
          </a:bodyPr>
          <a:lstStyle/>
          <a:p>
            <a:r>
              <a:rPr lang="en-US" dirty="0"/>
              <a:t>Microcytic </a:t>
            </a:r>
            <a:endParaRPr lang="ar-SA" dirty="0"/>
          </a:p>
        </p:txBody>
      </p:sp>
      <p:sp>
        <p:nvSpPr>
          <p:cNvPr id="20" name="مربع نص 19"/>
          <p:cNvSpPr txBox="1"/>
          <p:nvPr/>
        </p:nvSpPr>
        <p:spPr>
          <a:xfrm>
            <a:off x="5537200" y="6293366"/>
            <a:ext cx="2669376" cy="369332"/>
          </a:xfrm>
          <a:prstGeom prst="rect">
            <a:avLst/>
          </a:prstGeom>
          <a:noFill/>
        </p:spPr>
        <p:txBody>
          <a:bodyPr wrap="square" rtlCol="1">
            <a:spAutoFit/>
          </a:bodyPr>
          <a:lstStyle/>
          <a:p>
            <a:r>
              <a:rPr lang="en-US" dirty="0"/>
              <a:t>Spherocytosis</a:t>
            </a:r>
            <a:endParaRPr lang="ar-SA" dirty="0"/>
          </a:p>
        </p:txBody>
      </p:sp>
      <p:sp>
        <p:nvSpPr>
          <p:cNvPr id="21" name="مربع نص 20"/>
          <p:cNvSpPr txBox="1"/>
          <p:nvPr/>
        </p:nvSpPr>
        <p:spPr>
          <a:xfrm>
            <a:off x="1320800" y="5947567"/>
            <a:ext cx="2463800" cy="369332"/>
          </a:xfrm>
          <a:prstGeom prst="rect">
            <a:avLst/>
          </a:prstGeom>
          <a:noFill/>
        </p:spPr>
        <p:txBody>
          <a:bodyPr wrap="square" rtlCol="1">
            <a:spAutoFit/>
          </a:bodyPr>
          <a:lstStyle/>
          <a:p>
            <a:r>
              <a:rPr lang="en-US" dirty="0"/>
              <a:t>Tear drop</a:t>
            </a:r>
            <a:endParaRPr lang="ar-SA" dirty="0"/>
          </a:p>
        </p:txBody>
      </p:sp>
    </p:spTree>
    <p:extLst>
      <p:ext uri="{BB962C8B-B14F-4D97-AF65-F5344CB8AC3E}">
        <p14:creationId xmlns:p14="http://schemas.microsoft.com/office/powerpoint/2010/main" val="73239251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a:p>
        </p:txBody>
      </p:sp>
      <p:sp>
        <p:nvSpPr>
          <p:cNvPr id="3" name="عنصر نائب للمحتوى 2"/>
          <p:cNvSpPr>
            <a:spLocks noGrp="1"/>
          </p:cNvSpPr>
          <p:nvPr>
            <p:ph idx="1"/>
          </p:nvPr>
        </p:nvSpPr>
        <p:spPr/>
        <p:txBody>
          <a:bodyPr/>
          <a:lstStyle/>
          <a:p>
            <a:r>
              <a:rPr lang="en-US" dirty="0"/>
              <a:t>Target cell </a:t>
            </a:r>
            <a:r>
              <a:rPr lang="en-US" dirty="0" err="1"/>
              <a:t>HbC</a:t>
            </a:r>
            <a:r>
              <a:rPr lang="en-US" dirty="0"/>
              <a:t> disease Asplenia Liver disease Thalassemia</a:t>
            </a:r>
          </a:p>
          <a:p>
            <a:r>
              <a:rPr lang="en-US" dirty="0"/>
              <a:t>Maltese cross • Babesiosis</a:t>
            </a:r>
            <a:endParaRPr lang="ar-SA" dirty="0"/>
          </a:p>
        </p:txBody>
      </p:sp>
    </p:spTree>
    <p:extLst>
      <p:ext uri="{BB962C8B-B14F-4D97-AF65-F5344CB8AC3E}">
        <p14:creationId xmlns:p14="http://schemas.microsoft.com/office/powerpoint/2010/main" val="60235063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1039</TotalTime>
  <Words>3657</Words>
  <Application>Microsoft Office PowerPoint</Application>
  <PresentationFormat>Widescreen</PresentationFormat>
  <Paragraphs>286</Paragraphs>
  <Slides>54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54</vt:i4>
      </vt:variant>
    </vt:vector>
  </HeadingPairs>
  <TitlesOfParts>
    <vt:vector size="60" baseType="lpstr">
      <vt:lpstr>Arial</vt:lpstr>
      <vt:lpstr>Calibri</vt:lpstr>
      <vt:lpstr>Calibri Light</vt:lpstr>
      <vt:lpstr>Noto Naskh Arabic UI</vt:lpstr>
      <vt:lpstr>Times New Roman</vt:lpstr>
      <vt:lpstr>Office Theme</vt:lpstr>
      <vt:lpstr>PowerPoint Presentation</vt:lpstr>
      <vt:lpstr>PowerPoint Presentation</vt:lpstr>
      <vt:lpstr>PowerPoint Presentation</vt:lpstr>
      <vt:lpstr>PowerPoint Presentation</vt:lpstr>
      <vt:lpstr>PowerPoint Presentation</vt:lpstr>
      <vt:lpstr>What the abnormality in this ECG? What is the dx? What others ECG change may found? What is the mangment?</vt:lpstr>
      <vt:lpstr>PowerPoint Presentation</vt:lpstr>
      <vt:lpstr>1-what is the diagnosis of this ECG? 2-what is the causes? 3_what is the complication? 4_how can you prevent the complication?</vt:lpstr>
      <vt:lpstr>PowerPoint Presentation</vt:lpstr>
      <vt:lpstr>PowerPoint Presentation</vt:lpstr>
      <vt:lpstr>PowerPoint Presentation</vt:lpstr>
      <vt:lpstr>PowerPoint Presentation</vt:lpstr>
      <vt:lpstr>1-what is the sign 2-what is the dx? 3-what other joint deformity? 4-other complication?</vt:lpstr>
      <vt:lpstr>PowerPoint Presentation</vt:lpstr>
      <vt:lpstr>PowerPoint Presentation</vt:lpstr>
      <vt:lpstr>PowerPoint Presentation</vt:lpstr>
      <vt:lpstr>What is the dx? What is the possible colors change? And why? The causes? The management?</vt:lpstr>
      <vt:lpstr>PowerPoint Presentation</vt:lpstr>
      <vt:lpstr>What the sign and what the test what is the dx? What is the criteria for dx?</vt:lpstr>
      <vt:lpstr>PowerPoint Presentation</vt:lpstr>
      <vt:lpstr>PowerPoint Presentation</vt:lpstr>
      <vt:lpstr>PowerPoint Presentation</vt:lpstr>
      <vt:lpstr>|1_what is the skin lesion? 2_what is the joint deformity? 3_what is the possible nail abnormalty can seen? 4_what is your Dx? 5_what are other pattern for the joint deformity?</vt:lpstr>
      <vt:lpstr>PowerPoint Presentation</vt:lpstr>
      <vt:lpstr>This is a 15 y/o male presented with rash on buttock  this rash not blanched with pressure CBC_ platelet is normal 1_describe? 2_DDx? 3_your dx? 4_other manifistation?</vt:lpstr>
      <vt:lpstr>PowerPoint Presentation</vt:lpstr>
      <vt:lpstr>This is a 35 y/o female complaining from darkening on her expose skin after sun expousere 1_what the cause of skin darkening? 2_what is the name of this rash &amp; what is your DDx? 3_what is the name of this joint deformity? What is your diagnosis? what is the most cause of her anemia?  </vt:lpstr>
      <vt:lpstr>PowerPoint Presentation</vt:lpstr>
      <vt:lpstr>PowerPoint Presentation</vt:lpstr>
      <vt:lpstr>PowerPoint Presentation</vt:lpstr>
      <vt:lpstr>PowerPoint Presentation</vt:lpstr>
      <vt:lpstr>1_what is the sign? 2_dx? 3_other manifestation? 4_what is the investigation? </vt:lpstr>
      <vt:lpstr>PowerPoint Presentation</vt:lpstr>
      <vt:lpstr>PowerPoint Presentation</vt:lpstr>
      <vt:lpstr>PowerPoint Presentation</vt:lpstr>
      <vt:lpstr>What are the two sign? What is the dx? What are the causes?</vt:lpstr>
      <vt:lpstr>PowerPoint Presentation</vt:lpstr>
      <vt:lpstr>PowerPoint Presentation</vt:lpstr>
      <vt:lpstr>PowerPoint Presentation</vt:lpstr>
      <vt:lpstr>This is a young patient present with chronic diarreah , abdominal bloating,and sever itching with weight lose and pallor . 1_ what the name of this rash? Why patient looks pallor? 2 _what is your dx? 4_how to dx? 5_what is the comolication?   </vt:lpstr>
      <vt:lpstr>PowerPoint Presentation</vt:lpstr>
      <vt:lpstr>1-what the sign? 2-what is the most likely dx? 3-what others complication?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is the sign? What are the causes? What are the stages</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ابوثائر</dc:creator>
  <cp:lastModifiedBy>Dr.Osama</cp:lastModifiedBy>
  <cp:revision>62</cp:revision>
  <dcterms:created xsi:type="dcterms:W3CDTF">2018-12-26T15:30:07Z</dcterms:created>
  <dcterms:modified xsi:type="dcterms:W3CDTF">2022-06-14T17:23:59Z</dcterms:modified>
</cp:coreProperties>
</file>