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260" r:id="rId3"/>
    <p:sldId id="257" r:id="rId4"/>
    <p:sldId id="258" r:id="rId5"/>
    <p:sldId id="259" r:id="rId6"/>
    <p:sldId id="261" r:id="rId7"/>
    <p:sldId id="262" r:id="rId8"/>
    <p:sldId id="265" r:id="rId9"/>
    <p:sldId id="263" r:id="rId10"/>
    <p:sldId id="264" r:id="rId11"/>
    <p:sldId id="266" r:id="rId12"/>
    <p:sldId id="267" r:id="rId13"/>
    <p:sldId id="270" r:id="rId14"/>
    <p:sldId id="271" r:id="rId15"/>
    <p:sldId id="272" r:id="rId16"/>
    <p:sldId id="281" r:id="rId17"/>
    <p:sldId id="282" r:id="rId18"/>
    <p:sldId id="273" r:id="rId19"/>
    <p:sldId id="274" r:id="rId20"/>
    <p:sldId id="275" r:id="rId21"/>
    <p:sldId id="276" r:id="rId22"/>
    <p:sldId id="283" r:id="rId23"/>
    <p:sldId id="284" r:id="rId24"/>
    <p:sldId id="277" r:id="rId25"/>
    <p:sldId id="285" r:id="rId26"/>
    <p:sldId id="286" r:id="rId27"/>
    <p:sldId id="288" r:id="rId28"/>
    <p:sldId id="289" r:id="rId29"/>
    <p:sldId id="290" r:id="rId30"/>
    <p:sldId id="278" r:id="rId31"/>
    <p:sldId id="279" r:id="rId32"/>
    <p:sldId id="280" r:id="rId33"/>
    <p:sldId id="291" r:id="rId34"/>
    <p:sldId id="292" r:id="rId35"/>
    <p:sldId id="293" r:id="rId36"/>
    <p:sldId id="295" r:id="rId37"/>
    <p:sldId id="296" r:id="rId38"/>
    <p:sldId id="297" r:id="rId39"/>
    <p:sldId id="29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72" d="100"/>
          <a:sy n="72" d="100"/>
        </p:scale>
        <p:origin x="6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4353C-7119-4512-B3CD-34F0F4750785}" type="datetimeFigureOut">
              <a:rPr lang="en-US" smtClean="0"/>
              <a:t>7/14/2023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8B8D9-F755-4377-8AAC-F310F6004784}" type="slidenum">
              <a:rPr lang="en-US" smtClean="0"/>
              <a:t>‹#›</a:t>
            </a:fld>
            <a:endParaRPr lang="en-US"/>
          </a:p>
        </p:txBody>
      </p:sp>
    </p:spTree>
    <p:extLst>
      <p:ext uri="{BB962C8B-B14F-4D97-AF65-F5344CB8AC3E}">
        <p14:creationId xmlns:p14="http://schemas.microsoft.com/office/powerpoint/2010/main" val="4037209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Circuitry of the cerebellum</a:t>
            </a:r>
          </a:p>
          <a:p>
            <a:pPr algn="l"/>
            <a:r>
              <a:rPr lang="en-US" b="0" i="0" dirty="0">
                <a:solidFill>
                  <a:srgbClr val="FFFFFF"/>
                </a:solidFill>
                <a:effectLst/>
                <a:latin typeface="Lato"/>
              </a:rPr>
              <a:t>The cerebellar cortex is composed of three layers:</a:t>
            </a:r>
            <a:br>
              <a:rPr lang="en-US" b="0" i="0" dirty="0">
                <a:solidFill>
                  <a:srgbClr val="FFFFFF"/>
                </a:solidFill>
                <a:effectLst/>
                <a:latin typeface="Lato"/>
              </a:rPr>
            </a:br>
            <a:r>
              <a:rPr lang="en-US" b="0" i="0" dirty="0">
                <a:solidFill>
                  <a:srgbClr val="FFFFFF"/>
                </a:solidFill>
                <a:effectLst/>
                <a:latin typeface="Lato"/>
              </a:rPr>
              <a:t>- Molecular layer: contains basket cells, astrocytes (stellate cells), and parallel fibers (axons of granule cells). The astrocytes and basket cells receive excitatory input from parallel fibers and send inhibitory impulses to the Purkinje cells.</a:t>
            </a:r>
            <a:br>
              <a:rPr lang="en-US" b="0" i="0" dirty="0">
                <a:solidFill>
                  <a:srgbClr val="FFFFFF"/>
                </a:solidFill>
                <a:effectLst/>
                <a:latin typeface="Lato"/>
              </a:rPr>
            </a:br>
            <a:r>
              <a:rPr lang="en-US" b="0" i="0" dirty="0">
                <a:solidFill>
                  <a:srgbClr val="FFFFFF"/>
                </a:solidFill>
                <a:effectLst/>
                <a:latin typeface="Lato"/>
              </a:rPr>
              <a:t>- Ganglion cell layer: contains Purkinje cells, which receive excitatory input from climbing fibers and parallel fibers and send inhibitory impulses to the deep cerebellar nuclei</a:t>
            </a:r>
            <a:br>
              <a:rPr lang="en-US" b="0" i="0" dirty="0">
                <a:solidFill>
                  <a:srgbClr val="FFFFFF"/>
                </a:solidFill>
                <a:effectLst/>
                <a:latin typeface="Lato"/>
              </a:rPr>
            </a:br>
            <a:r>
              <a:rPr lang="en-US" b="0" i="0" dirty="0">
                <a:solidFill>
                  <a:srgbClr val="FFFFFF"/>
                </a:solidFill>
                <a:effectLst/>
                <a:latin typeface="Lato"/>
              </a:rPr>
              <a:t>- Granular cell layer: contains </a:t>
            </a:r>
            <a:r>
              <a:rPr lang="en-US" b="0" i="0" dirty="0" err="1">
                <a:solidFill>
                  <a:srgbClr val="FFFFFF"/>
                </a:solidFill>
                <a:effectLst/>
                <a:latin typeface="Lato"/>
              </a:rPr>
              <a:t>golgi</a:t>
            </a:r>
            <a:r>
              <a:rPr lang="en-US" b="0" i="0" dirty="0">
                <a:solidFill>
                  <a:srgbClr val="FFFFFF"/>
                </a:solidFill>
                <a:effectLst/>
                <a:latin typeface="Lato"/>
              </a:rPr>
              <a:t> cells and granule cells. The </a:t>
            </a:r>
            <a:r>
              <a:rPr lang="en-US" b="0" i="0" dirty="0" err="1">
                <a:solidFill>
                  <a:srgbClr val="FFFFFF"/>
                </a:solidFill>
                <a:effectLst/>
                <a:latin typeface="Lato"/>
              </a:rPr>
              <a:t>golgi</a:t>
            </a:r>
            <a:r>
              <a:rPr lang="en-US" b="0" i="0" dirty="0">
                <a:solidFill>
                  <a:srgbClr val="FFFFFF"/>
                </a:solidFill>
                <a:effectLst/>
                <a:latin typeface="Lato"/>
              </a:rPr>
              <a:t> cells receive excitatory impulses from the molecular layer and send inhibitory impulses to the granule cells. The granule cells receive excitatory input from mossy fibers and send excitatory </a:t>
            </a:r>
            <a:r>
              <a:rPr lang="en-US" b="0" i="0" dirty="0" err="1">
                <a:solidFill>
                  <a:srgbClr val="FFFFFF"/>
                </a:solidFill>
                <a:effectLst/>
                <a:latin typeface="Lato"/>
              </a:rPr>
              <a:t>efferents</a:t>
            </a:r>
            <a:r>
              <a:rPr lang="en-US" b="0" i="0" dirty="0">
                <a:solidFill>
                  <a:srgbClr val="FFFFFF"/>
                </a:solidFill>
                <a:effectLst/>
                <a:latin typeface="Lato"/>
              </a:rPr>
              <a:t> to all other cells of the cerebellar cortex. Granule cells are the only excitatory neurons in the cerebellar cortex and use the neurotransmitter glutamate (GABA is the neurotransmitter of the inhibitory cerebellar cells).</a:t>
            </a:r>
          </a:p>
          <a:p>
            <a:pPr algn="l"/>
            <a:r>
              <a:rPr lang="en-US" b="0" i="0" dirty="0">
                <a:solidFill>
                  <a:srgbClr val="FFFFFF"/>
                </a:solidFill>
                <a:effectLst/>
                <a:latin typeface="Lato"/>
              </a:rPr>
              <a:t>The cerebellar medulla contains:</a:t>
            </a:r>
            <a:br>
              <a:rPr lang="en-US" b="0" i="0" dirty="0">
                <a:solidFill>
                  <a:srgbClr val="FFFFFF"/>
                </a:solidFill>
                <a:effectLst/>
                <a:latin typeface="Lato"/>
              </a:rPr>
            </a:br>
            <a:r>
              <a:rPr lang="en-US" b="0" i="0" dirty="0">
                <a:solidFill>
                  <a:srgbClr val="FFFFFF"/>
                </a:solidFill>
                <a:effectLst/>
                <a:latin typeface="Lato"/>
              </a:rPr>
              <a:t>- Mossy fibers: the afferent axons from the cerebral cortex, pons, spinal cord, and vestibular nuclei to the cerebellum. These axons send excitatory stimuli to granule cells and the deep cerebellar nuclei.</a:t>
            </a:r>
            <a:br>
              <a:rPr lang="en-US" b="0" i="0" dirty="0">
                <a:solidFill>
                  <a:srgbClr val="FFFFFF"/>
                </a:solidFill>
                <a:effectLst/>
                <a:latin typeface="Lato"/>
              </a:rPr>
            </a:br>
            <a:r>
              <a:rPr lang="en-US" b="0" i="0" dirty="0">
                <a:solidFill>
                  <a:srgbClr val="FFFFFF"/>
                </a:solidFill>
                <a:effectLst/>
                <a:latin typeface="Lato"/>
              </a:rPr>
              <a:t>- Climbing fibers: are the afferent axons from the inferior olivary nuclei of the medulla. These axons send excitatory stimuli to Purkinje cells and the deep cerebellar nuclei.</a:t>
            </a:r>
            <a:br>
              <a:rPr lang="en-US" b="0" i="0" dirty="0">
                <a:solidFill>
                  <a:srgbClr val="FFFFFF"/>
                </a:solidFill>
                <a:effectLst/>
                <a:latin typeface="Lato"/>
              </a:rPr>
            </a:br>
            <a:r>
              <a:rPr lang="en-US" b="0" i="0" dirty="0">
                <a:solidFill>
                  <a:srgbClr val="FFFFFF"/>
                </a:solidFill>
                <a:effectLst/>
                <a:latin typeface="Lato"/>
              </a:rPr>
              <a:t>- Four deep cerebellar nuclei: send excitatory efferent impulses to the thalamus, red nucleus, and reticular formation (and inhibitory impulses to the inferior olivary nucleus)</a:t>
            </a:r>
          </a:p>
          <a:p>
            <a:endParaRPr lang="en-US" dirty="0"/>
          </a:p>
        </p:txBody>
      </p:sp>
      <p:sp>
        <p:nvSpPr>
          <p:cNvPr id="4" name="Slide Number Placeholder 3"/>
          <p:cNvSpPr>
            <a:spLocks noGrp="1"/>
          </p:cNvSpPr>
          <p:nvPr>
            <p:ph type="sldNum" sz="quarter" idx="5"/>
          </p:nvPr>
        </p:nvSpPr>
        <p:spPr/>
        <p:txBody>
          <a:bodyPr/>
          <a:lstStyle/>
          <a:p>
            <a:fld id="{1148B8D9-F755-4377-8AAC-F310F6004784}" type="slidenum">
              <a:rPr lang="en-US" smtClean="0"/>
              <a:t>30</a:t>
            </a:fld>
            <a:endParaRPr lang="en-US"/>
          </a:p>
        </p:txBody>
      </p:sp>
    </p:spTree>
    <p:extLst>
      <p:ext uri="{BB962C8B-B14F-4D97-AF65-F5344CB8AC3E}">
        <p14:creationId xmlns:p14="http://schemas.microsoft.com/office/powerpoint/2010/main" val="44314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Cerebellum</a:t>
            </a:r>
          </a:p>
          <a:p>
            <a:pPr algn="l"/>
            <a:r>
              <a:rPr lang="en-US" b="0" i="0" dirty="0">
                <a:solidFill>
                  <a:srgbClr val="FFFFFF"/>
                </a:solidFill>
                <a:effectLst/>
                <a:latin typeface="Lato"/>
              </a:rPr>
              <a:t>Transverse section</a:t>
            </a:r>
          </a:p>
          <a:p>
            <a:pPr algn="l"/>
            <a:r>
              <a:rPr lang="en-US" b="0" i="0" dirty="0">
                <a:solidFill>
                  <a:srgbClr val="FFFFFF"/>
                </a:solidFill>
                <a:effectLst/>
                <a:latin typeface="Lato"/>
              </a:rPr>
              <a:t>The outer cerebellar cortex is darker than the inner medulla. The dentate nucleus (arrows) is clearly identifiable as a dark wavy line within the medulla, often described as having a “crumpled purse” appearance. The dentate nucleus is functionally a part of the neocerebellum and controls ipsilateral motor coordination by transmitting efferent impulses to the thalamus.</a:t>
            </a:r>
          </a:p>
          <a:p>
            <a:endParaRPr lang="en-US" dirty="0"/>
          </a:p>
        </p:txBody>
      </p:sp>
      <p:sp>
        <p:nvSpPr>
          <p:cNvPr id="4" name="Slide Number Placeholder 3"/>
          <p:cNvSpPr>
            <a:spLocks noGrp="1"/>
          </p:cNvSpPr>
          <p:nvPr>
            <p:ph type="sldNum" sz="quarter" idx="5"/>
          </p:nvPr>
        </p:nvSpPr>
        <p:spPr/>
        <p:txBody>
          <a:bodyPr/>
          <a:lstStyle/>
          <a:p>
            <a:fld id="{1148B8D9-F755-4377-8AAC-F310F6004784}" type="slidenum">
              <a:rPr lang="en-US" smtClean="0"/>
              <a:t>32</a:t>
            </a:fld>
            <a:endParaRPr lang="en-US"/>
          </a:p>
        </p:txBody>
      </p:sp>
    </p:spTree>
    <p:extLst>
      <p:ext uri="{BB962C8B-B14F-4D97-AF65-F5344CB8AC3E}">
        <p14:creationId xmlns:p14="http://schemas.microsoft.com/office/powerpoint/2010/main" val="3773088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3048000" y="3124200"/>
            <a:ext cx="8229600" cy="1894362"/>
          </a:xfrm>
        </p:spPr>
        <p:txBody>
          <a:bodyPr/>
          <a:lstStyle>
            <a:lvl1pPr>
              <a:defRPr b="1"/>
            </a:lvl1pPr>
          </a:lstStyle>
          <a:p>
            <a:r>
              <a:rPr kumimoji="0" lang="en-US"/>
              <a:t>Click to edit Master title style</a:t>
            </a:r>
          </a:p>
        </p:txBody>
      </p:sp>
      <p:sp>
        <p:nvSpPr>
          <p:cNvPr id="9" name="عنوان فرعي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عنصر نائب للتاريخ 27"/>
          <p:cNvSpPr>
            <a:spLocks noGrp="1"/>
          </p:cNvSpPr>
          <p:nvPr>
            <p:ph type="dt" sz="half" idx="10"/>
          </p:nvPr>
        </p:nvSpPr>
        <p:spPr bwMode="auto">
          <a:xfrm rot="5400000">
            <a:off x="10733828" y="1110597"/>
            <a:ext cx="2286000" cy="508000"/>
          </a:xfrm>
        </p:spPr>
        <p:txBody>
          <a:bodyPr/>
          <a:lstStyle/>
          <a:p>
            <a:fld id="{F1AE91F9-B3F3-46F9-946B-97408579A07A}" type="datetimeFigureOut">
              <a:rPr lang="en-US" smtClean="0"/>
              <a:t>7/14/2023</a:t>
            </a:fld>
            <a:endParaRPr lang="en-US"/>
          </a:p>
        </p:txBody>
      </p:sp>
      <p:sp>
        <p:nvSpPr>
          <p:cNvPr id="17" name="عنصر نائب للتذييل 16"/>
          <p:cNvSpPr>
            <a:spLocks noGrp="1"/>
          </p:cNvSpPr>
          <p:nvPr>
            <p:ph type="ftr" sz="quarter" idx="11"/>
          </p:nvPr>
        </p:nvSpPr>
        <p:spPr bwMode="auto">
          <a:xfrm rot="5400000">
            <a:off x="10045959" y="4117661"/>
            <a:ext cx="3657600" cy="512064"/>
          </a:xfrm>
        </p:spPr>
        <p:txBody>
          <a:bodyPr/>
          <a:lstStyle/>
          <a:p>
            <a:endParaRPr lang="en-US"/>
          </a:p>
        </p:txBody>
      </p:sp>
      <p:sp>
        <p:nvSpPr>
          <p:cNvPr id="10" name="مستطيل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مستطيل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مستطيل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مستطيل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رابط مستقيم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رابط مستقيم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رابط مستقيم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رابط مستقيم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رابط مستقيم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رابط مستقيم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مستطيل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شكل بيضاوي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شكل بيضاوي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شكل بيضاوي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شكل بيضاوي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شكل بيضاوي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عنصر نائب لرقم الشريحة 28"/>
          <p:cNvSpPr>
            <a:spLocks noGrp="1"/>
          </p:cNvSpPr>
          <p:nvPr>
            <p:ph type="sldNum" sz="quarter" idx="12"/>
          </p:nvPr>
        </p:nvSpPr>
        <p:spPr bwMode="auto">
          <a:xfrm>
            <a:off x="1767392" y="4928702"/>
            <a:ext cx="812800" cy="517524"/>
          </a:xfrm>
        </p:spPr>
        <p:txBody>
          <a:bodyPr/>
          <a:lstStyle/>
          <a:p>
            <a:fld id="{AD29A8AB-58C0-4394-8747-67387D7B0201}" type="slidenum">
              <a:rPr lang="en-US" smtClean="0"/>
              <a:t>‹#›</a:t>
            </a:fld>
            <a:endParaRPr lang="en-US"/>
          </a:p>
        </p:txBody>
      </p:sp>
    </p:spTree>
    <p:extLst>
      <p:ext uri="{BB962C8B-B14F-4D97-AF65-F5344CB8AC3E}">
        <p14:creationId xmlns:p14="http://schemas.microsoft.com/office/powerpoint/2010/main" val="404450054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8" name="عنصر نائب للمحتوى 7"/>
          <p:cNvSpPr>
            <a:spLocks noGrp="1"/>
          </p:cNvSpPr>
          <p:nvPr>
            <p:ph sz="quarter" idx="1"/>
          </p:nvPr>
        </p:nvSpPr>
        <p:spPr>
          <a:xfrm>
            <a:off x="609600" y="1600200"/>
            <a:ext cx="99568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عنصر نائب للتاريخ 6"/>
          <p:cNvSpPr>
            <a:spLocks noGrp="1"/>
          </p:cNvSpPr>
          <p:nvPr>
            <p:ph type="dt" sz="half" idx="14"/>
          </p:nvPr>
        </p:nvSpPr>
        <p:spPr/>
        <p:txBody>
          <a:bodyPr rtlCol="0"/>
          <a:lstStyle/>
          <a:p>
            <a:fld id="{F1AE91F9-B3F3-46F9-946B-97408579A07A}" type="datetimeFigureOut">
              <a:rPr lang="en-US" smtClean="0"/>
              <a:t>7/14/2023</a:t>
            </a:fld>
            <a:endParaRPr lang="en-US"/>
          </a:p>
        </p:txBody>
      </p:sp>
      <p:sp>
        <p:nvSpPr>
          <p:cNvPr id="9" name="عنصر نائب لرقم الشريحة 8"/>
          <p:cNvSpPr>
            <a:spLocks noGrp="1"/>
          </p:cNvSpPr>
          <p:nvPr>
            <p:ph type="sldNum" sz="quarter" idx="15"/>
          </p:nvPr>
        </p:nvSpPr>
        <p:spPr/>
        <p:txBody>
          <a:bodyPr rtlCol="0"/>
          <a:lstStyle/>
          <a:p>
            <a:fld id="{AD29A8AB-58C0-4394-8747-67387D7B0201}" type="slidenum">
              <a:rPr lang="en-US" smtClean="0"/>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1962953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48000" y="2895600"/>
            <a:ext cx="8229600" cy="2053590"/>
          </a:xfrm>
        </p:spPr>
        <p:txBody>
          <a:bodyPr/>
          <a:lstStyle>
            <a:lvl1pPr algn="l">
              <a:buNone/>
              <a:defRPr sz="3000" b="1" cap="small" baseline="0"/>
            </a:lvl1pPr>
          </a:lstStyle>
          <a:p>
            <a:r>
              <a:rPr kumimoji="0" lang="en-US"/>
              <a:t>Click to edit Master title style</a:t>
            </a:r>
          </a:p>
        </p:txBody>
      </p:sp>
      <p:sp>
        <p:nvSpPr>
          <p:cNvPr id="3" name="عنصر نائب للنص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عنصر نائب للتاريخ 3"/>
          <p:cNvSpPr>
            <a:spLocks noGrp="1"/>
          </p:cNvSpPr>
          <p:nvPr>
            <p:ph type="dt" sz="half" idx="10"/>
          </p:nvPr>
        </p:nvSpPr>
        <p:spPr bwMode="auto">
          <a:xfrm rot="5400000">
            <a:off x="10732008" y="1106932"/>
            <a:ext cx="2286000" cy="508000"/>
          </a:xfrm>
        </p:spPr>
        <p:txBody>
          <a:bodyPr/>
          <a:lstStyle/>
          <a:p>
            <a:fld id="{F1AE91F9-B3F3-46F9-946B-97408579A07A}" type="datetimeFigureOut">
              <a:rPr lang="en-US" smtClean="0"/>
              <a:t>7/14/2023</a:t>
            </a:fld>
            <a:endParaRPr lang="en-US"/>
          </a:p>
        </p:txBody>
      </p:sp>
      <p:sp>
        <p:nvSpPr>
          <p:cNvPr id="5" name="عنصر نائب للتذييل 4"/>
          <p:cNvSpPr>
            <a:spLocks noGrp="1"/>
          </p:cNvSpPr>
          <p:nvPr>
            <p:ph type="ftr" sz="quarter" idx="11"/>
          </p:nvPr>
        </p:nvSpPr>
        <p:spPr bwMode="auto">
          <a:xfrm rot="5400000">
            <a:off x="10046208" y="4114800"/>
            <a:ext cx="3657600" cy="512064"/>
          </a:xfrm>
        </p:spPr>
        <p:txBody>
          <a:bodyPr/>
          <a:lstStyle/>
          <a:p>
            <a:endParaRPr lang="en-US"/>
          </a:p>
        </p:txBody>
      </p:sp>
      <p:sp>
        <p:nvSpPr>
          <p:cNvPr id="9" name="مستطيل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مستطيل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مستطيل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مستطيل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رابط مستقيم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رابط مستقيم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رابط مستقيم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رابط مستقيم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رابط مستقيم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مستطيل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شكل بيضاوي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شكل بيضاوي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شكل بيضاوي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شكل بيضاوي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شكل بيضاوي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رابط مستقيم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6" name="عنصر نائب لرقم الشريحة 5"/>
          <p:cNvSpPr>
            <a:spLocks noGrp="1"/>
          </p:cNvSpPr>
          <p:nvPr>
            <p:ph type="sldNum" sz="quarter" idx="12"/>
          </p:nvPr>
        </p:nvSpPr>
        <p:spPr bwMode="auto">
          <a:xfrm>
            <a:off x="1787488" y="4928702"/>
            <a:ext cx="812800" cy="517524"/>
          </a:xfrm>
        </p:spPr>
        <p:txBody>
          <a:bodyPr/>
          <a:lstStyle/>
          <a:p>
            <a:fld id="{AD29A8AB-58C0-4394-8747-67387D7B0201}" type="slidenum">
              <a:rPr lang="en-US" smtClean="0"/>
              <a:t>‹#›</a:t>
            </a:fld>
            <a:endParaRPr lang="en-US"/>
          </a:p>
        </p:txBody>
      </p:sp>
    </p:spTree>
    <p:extLst>
      <p:ext uri="{BB962C8B-B14F-4D97-AF65-F5344CB8AC3E}">
        <p14:creationId xmlns:p14="http://schemas.microsoft.com/office/powerpoint/2010/main" val="321564766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5" name="عنصر نائب للتاريخ 4"/>
          <p:cNvSpPr>
            <a:spLocks noGrp="1"/>
          </p:cNvSpPr>
          <p:nvPr>
            <p:ph type="dt" sz="half" idx="10"/>
          </p:nvPr>
        </p:nvSpPr>
        <p:spPr/>
        <p:txBody>
          <a:bodyPr/>
          <a:lstStyle/>
          <a:p>
            <a:fld id="{F1AE91F9-B3F3-46F9-946B-97408579A07A}" type="datetimeFigureOut">
              <a:rPr lang="en-US" smtClean="0"/>
              <a:t>7/14/2023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AD29A8AB-58C0-4394-8747-67387D7B0201}" type="slidenum">
              <a:rPr lang="en-US" smtClean="0"/>
              <a:t>‹#›</a:t>
            </a:fld>
            <a:endParaRPr lang="en-US"/>
          </a:p>
        </p:txBody>
      </p:sp>
      <p:sp>
        <p:nvSpPr>
          <p:cNvPr id="9" name="عنصر نائب للمحتوى 8"/>
          <p:cNvSpPr>
            <a:spLocks noGrp="1"/>
          </p:cNvSpPr>
          <p:nvPr>
            <p:ph sz="quarter" idx="1"/>
          </p:nvPr>
        </p:nvSpPr>
        <p:spPr>
          <a:xfrm>
            <a:off x="609600"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عنصر نائب للمحتوى 10"/>
          <p:cNvSpPr>
            <a:spLocks noGrp="1"/>
          </p:cNvSpPr>
          <p:nvPr>
            <p:ph sz="quarter" idx="2"/>
          </p:nvPr>
        </p:nvSpPr>
        <p:spPr>
          <a:xfrm>
            <a:off x="5693664"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482627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3050"/>
            <a:ext cx="10058400" cy="1143000"/>
          </a:xfrm>
        </p:spPr>
        <p:txBody>
          <a:bodyPr anchor="b"/>
          <a:lstStyle>
            <a:lvl1pPr>
              <a:defRPr/>
            </a:lvl1pPr>
          </a:lstStyle>
          <a:p>
            <a:r>
              <a:rPr kumimoji="0" lang="en-US"/>
              <a:t>Click to edit Master title style</a:t>
            </a:r>
          </a:p>
        </p:txBody>
      </p:sp>
      <p:sp>
        <p:nvSpPr>
          <p:cNvPr id="7" name="عنصر نائب للتاريخ 6"/>
          <p:cNvSpPr>
            <a:spLocks noGrp="1"/>
          </p:cNvSpPr>
          <p:nvPr>
            <p:ph type="dt" sz="half" idx="10"/>
          </p:nvPr>
        </p:nvSpPr>
        <p:spPr/>
        <p:txBody>
          <a:bodyPr/>
          <a:lstStyle/>
          <a:p>
            <a:fld id="{F1AE91F9-B3F3-46F9-946B-97408579A07A}" type="datetimeFigureOut">
              <a:rPr lang="en-US" smtClean="0"/>
              <a:t>7/14/2023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AD29A8AB-58C0-4394-8747-67387D7B0201}" type="slidenum">
              <a:rPr lang="en-US" smtClean="0"/>
              <a:t>‹#›</a:t>
            </a:fld>
            <a:endParaRPr lang="en-US"/>
          </a:p>
        </p:txBody>
      </p:sp>
      <p:sp>
        <p:nvSpPr>
          <p:cNvPr id="11" name="عنصر نائب للمحتوى 10"/>
          <p:cNvSpPr>
            <a:spLocks noGrp="1"/>
          </p:cNvSpPr>
          <p:nvPr>
            <p:ph sz="quarter" idx="2"/>
          </p:nvPr>
        </p:nvSpPr>
        <p:spPr>
          <a:xfrm>
            <a:off x="6096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عنصر نائب للمحتوى 12"/>
          <p:cNvSpPr>
            <a:spLocks noGrp="1"/>
          </p:cNvSpPr>
          <p:nvPr>
            <p:ph sz="quarter" idx="4"/>
          </p:nvPr>
        </p:nvSpPr>
        <p:spPr>
          <a:xfrm>
            <a:off x="58293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عنصر نائب للنص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عنصر نائب للنص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3659962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6" name="عنصر نائب للتاريخ 5"/>
          <p:cNvSpPr>
            <a:spLocks noGrp="1"/>
          </p:cNvSpPr>
          <p:nvPr>
            <p:ph type="dt" sz="half" idx="10"/>
          </p:nvPr>
        </p:nvSpPr>
        <p:spPr/>
        <p:txBody>
          <a:bodyPr rtlCol="0"/>
          <a:lstStyle/>
          <a:p>
            <a:fld id="{F1AE91F9-B3F3-46F9-946B-97408579A07A}" type="datetimeFigureOut">
              <a:rPr lang="en-US" smtClean="0"/>
              <a:t>7/14/2023</a:t>
            </a:fld>
            <a:endParaRPr lang="en-US"/>
          </a:p>
        </p:txBody>
      </p:sp>
      <p:sp>
        <p:nvSpPr>
          <p:cNvPr id="7" name="عنصر نائب لرقم الشريحة 6"/>
          <p:cNvSpPr>
            <a:spLocks noGrp="1"/>
          </p:cNvSpPr>
          <p:nvPr>
            <p:ph type="sldNum" sz="quarter" idx="11"/>
          </p:nvPr>
        </p:nvSpPr>
        <p:spPr/>
        <p:txBody>
          <a:bodyPr rtlCol="0"/>
          <a:lstStyle/>
          <a:p>
            <a:fld id="{AD29A8AB-58C0-4394-8747-67387D7B0201}" type="slidenum">
              <a:rPr lang="en-US" smtClean="0"/>
              <a:t>‹#›</a:t>
            </a:fld>
            <a:endParaRPr lang="en-US"/>
          </a:p>
        </p:txBody>
      </p:sp>
      <p:sp>
        <p:nvSpPr>
          <p:cNvPr id="8" name="عنصر نائب للتذييل 7"/>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240525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1AE91F9-B3F3-46F9-946B-97408579A07A}" type="datetimeFigureOut">
              <a:rPr lang="en-US" smtClean="0"/>
              <a:t>7/14/2023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AD29A8AB-58C0-4394-8747-67387D7B0201}" type="slidenum">
              <a:rPr lang="en-US" smtClean="0"/>
              <a:t>‹#›</a:t>
            </a:fld>
            <a:endParaRPr lang="en-US"/>
          </a:p>
        </p:txBody>
      </p:sp>
    </p:spTree>
    <p:extLst>
      <p:ext uri="{BB962C8B-B14F-4D97-AF65-F5344CB8AC3E}">
        <p14:creationId xmlns:p14="http://schemas.microsoft.com/office/powerpoint/2010/main" val="3457801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 name="عنوان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n-US"/>
              <a:t>Click to edit Master title style</a:t>
            </a:r>
          </a:p>
        </p:txBody>
      </p:sp>
      <p:sp>
        <p:nvSpPr>
          <p:cNvPr id="3" name="عنصر نائب للنص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رابط مستقيم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رابط مستقيم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1" name="رابط مستقيم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مستطيل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رابط مستقيم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شكل بيضاوي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8" name="عنصر نائب للمحتوى 17"/>
          <p:cNvSpPr>
            <a:spLocks noGrp="1"/>
          </p:cNvSpPr>
          <p:nvPr>
            <p:ph sz="quarter" idx="1"/>
          </p:nvPr>
        </p:nvSpPr>
        <p:spPr>
          <a:xfrm>
            <a:off x="406400" y="274320"/>
            <a:ext cx="75184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عنصر نائب للتاريخ 20"/>
          <p:cNvSpPr>
            <a:spLocks noGrp="1"/>
          </p:cNvSpPr>
          <p:nvPr>
            <p:ph type="dt" sz="half" idx="14"/>
          </p:nvPr>
        </p:nvSpPr>
        <p:spPr/>
        <p:txBody>
          <a:bodyPr rtlCol="0"/>
          <a:lstStyle/>
          <a:p>
            <a:fld id="{F1AE91F9-B3F3-46F9-946B-97408579A07A}" type="datetimeFigureOut">
              <a:rPr lang="en-US" smtClean="0"/>
              <a:t>7/14/2023</a:t>
            </a:fld>
            <a:endParaRPr lang="en-US"/>
          </a:p>
        </p:txBody>
      </p:sp>
      <p:sp>
        <p:nvSpPr>
          <p:cNvPr id="22" name="عنصر نائب لرقم الشريحة 21"/>
          <p:cNvSpPr>
            <a:spLocks noGrp="1"/>
          </p:cNvSpPr>
          <p:nvPr>
            <p:ph type="sldNum" sz="quarter" idx="15"/>
          </p:nvPr>
        </p:nvSpPr>
        <p:spPr/>
        <p:txBody>
          <a:bodyPr rtlCol="0"/>
          <a:lstStyle/>
          <a:p>
            <a:fld id="{AD29A8AB-58C0-4394-8747-67387D7B0201}" type="slidenum">
              <a:rPr lang="en-US" smtClean="0"/>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333267630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شكل بيضاوي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عنوان 1"/>
          <p:cNvSpPr>
            <a:spLocks noGrp="1"/>
          </p:cNvSpPr>
          <p:nvPr>
            <p:ph type="title"/>
          </p:nvPr>
        </p:nvSpPr>
        <p:spPr>
          <a:xfrm rot="5400000">
            <a:off x="5518404" y="3124200"/>
            <a:ext cx="6309360" cy="609600"/>
          </a:xfrm>
        </p:spPr>
        <p:txBody>
          <a:bodyPr anchor="b"/>
          <a:lstStyle>
            <a:lvl1pPr algn="l">
              <a:buNone/>
              <a:defRPr sz="2000" b="1"/>
            </a:lvl1pPr>
          </a:lstStyle>
          <a:p>
            <a:r>
              <a:rPr kumimoji="0" lang="en-US"/>
              <a:t>Click to edit Master title style</a:t>
            </a:r>
          </a:p>
        </p:txBody>
      </p:sp>
      <p:sp>
        <p:nvSpPr>
          <p:cNvPr id="3" name="عنصر نائب للصورة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عنصر نائب للنص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رابط مستقيم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مستطيل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رابط مستقيم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رابط مستقيم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0" name="رابط مستقيم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7" name="عنصر نائب للتاريخ 16"/>
          <p:cNvSpPr>
            <a:spLocks noGrp="1"/>
          </p:cNvSpPr>
          <p:nvPr>
            <p:ph type="dt" sz="half" idx="10"/>
          </p:nvPr>
        </p:nvSpPr>
        <p:spPr/>
        <p:txBody>
          <a:bodyPr rtlCol="0"/>
          <a:lstStyle/>
          <a:p>
            <a:fld id="{F1AE91F9-B3F3-46F9-946B-97408579A07A}" type="datetimeFigureOut">
              <a:rPr lang="en-US" smtClean="0"/>
              <a:t>7/14/2023</a:t>
            </a:fld>
            <a:endParaRPr lang="en-US"/>
          </a:p>
        </p:txBody>
      </p:sp>
      <p:sp>
        <p:nvSpPr>
          <p:cNvPr id="18" name="عنصر نائب لرقم الشريحة 17"/>
          <p:cNvSpPr>
            <a:spLocks noGrp="1"/>
          </p:cNvSpPr>
          <p:nvPr>
            <p:ph type="sldNum" sz="quarter" idx="11"/>
          </p:nvPr>
        </p:nvSpPr>
        <p:spPr/>
        <p:txBody>
          <a:bodyPr rtlCol="0"/>
          <a:lstStyle/>
          <a:p>
            <a:fld id="{AD29A8AB-58C0-4394-8747-67387D7B0201}" type="slidenum">
              <a:rPr lang="en-US" smtClean="0"/>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2719961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3" name="عنصر نائب للعنوان العمودي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عنصر نائب للتاريخ 3"/>
          <p:cNvSpPr>
            <a:spLocks noGrp="1"/>
          </p:cNvSpPr>
          <p:nvPr>
            <p:ph type="dt" sz="half" idx="10"/>
          </p:nvPr>
        </p:nvSpPr>
        <p:spPr/>
        <p:txBody>
          <a:bodyPr/>
          <a:lstStyle/>
          <a:p>
            <a:fld id="{F1AE91F9-B3F3-46F9-946B-97408579A07A}" type="datetimeFigureOut">
              <a:rPr lang="en-US" smtClean="0"/>
              <a:t>7/14/2023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AD29A8AB-58C0-4394-8747-67387D7B0201}" type="slidenum">
              <a:rPr lang="en-US" smtClean="0"/>
              <a:t>‹#›</a:t>
            </a:fld>
            <a:endParaRPr lang="en-US"/>
          </a:p>
        </p:txBody>
      </p:sp>
    </p:spTree>
    <p:extLst>
      <p:ext uri="{BB962C8B-B14F-4D97-AF65-F5344CB8AC3E}">
        <p14:creationId xmlns:p14="http://schemas.microsoft.com/office/powerpoint/2010/main" val="2515048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40"/>
            <a:ext cx="2235200" cy="5851525"/>
          </a:xfrm>
        </p:spPr>
        <p:txBody>
          <a:bodyPr vert="eaVert"/>
          <a:lstStyle/>
          <a:p>
            <a:r>
              <a:rPr kumimoji="0" lang="en-US"/>
              <a:t>Click to edit Master title style</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عنصر نائب للتاريخ 3"/>
          <p:cNvSpPr>
            <a:spLocks noGrp="1"/>
          </p:cNvSpPr>
          <p:nvPr>
            <p:ph type="dt" sz="half" idx="10"/>
          </p:nvPr>
        </p:nvSpPr>
        <p:spPr/>
        <p:txBody>
          <a:bodyPr/>
          <a:lstStyle/>
          <a:p>
            <a:fld id="{F1AE91F9-B3F3-46F9-946B-97408579A07A}" type="datetimeFigureOut">
              <a:rPr lang="en-US" smtClean="0"/>
              <a:t>7/14/2023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AD29A8AB-58C0-4394-8747-67387D7B0201}" type="slidenum">
              <a:rPr lang="en-US" smtClean="0"/>
              <a:t>‹#›</a:t>
            </a:fld>
            <a:endParaRPr lang="en-US"/>
          </a:p>
        </p:txBody>
      </p:sp>
    </p:spTree>
    <p:extLst>
      <p:ext uri="{BB962C8B-B14F-4D97-AF65-F5344CB8AC3E}">
        <p14:creationId xmlns:p14="http://schemas.microsoft.com/office/powerpoint/2010/main" val="690058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2" name="عنصر نائب للعنوان 21"/>
          <p:cNvSpPr>
            <a:spLocks noGrp="1"/>
          </p:cNvSpPr>
          <p:nvPr>
            <p:ph type="title"/>
          </p:nvPr>
        </p:nvSpPr>
        <p:spPr>
          <a:xfrm>
            <a:off x="609600" y="274638"/>
            <a:ext cx="9956800" cy="1143000"/>
          </a:xfrm>
          <a:prstGeom prst="rect">
            <a:avLst/>
          </a:prstGeom>
        </p:spPr>
        <p:txBody>
          <a:bodyPr vert="horz" anchor="b">
            <a:normAutofit/>
          </a:body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4" name="عنصر نائب للتاريخ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F1AE91F9-B3F3-46F9-946B-97408579A07A}" type="datetimeFigureOut">
              <a:rPr lang="en-US" smtClean="0"/>
              <a:t>7/14/2023</a:t>
            </a:fld>
            <a:endParaRPr lang="en-US"/>
          </a:p>
        </p:txBody>
      </p:sp>
      <p:sp>
        <p:nvSpPr>
          <p:cNvPr id="3" name="عنصر نائب للتذييل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رابط مستقيم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مستطيل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رابط مستقيم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شكل بيضاوي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عنصر نائب لرقم الشريحة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AD29A8AB-58C0-4394-8747-67387D7B0201}" type="slidenum">
              <a:rPr lang="en-US" smtClean="0"/>
              <a:t>‹#›</a:t>
            </a:fld>
            <a:endParaRPr lang="en-US"/>
          </a:p>
        </p:txBody>
      </p:sp>
    </p:spTree>
    <p:extLst>
      <p:ext uri="{BB962C8B-B14F-4D97-AF65-F5344CB8AC3E}">
        <p14:creationId xmlns:p14="http://schemas.microsoft.com/office/powerpoint/2010/main" val="34706803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next.amboss.com/us/article/Lp0wJS#Zacda08053eef7624d89e22e337332c5a" TargetMode="External"/><Relationship Id="rId2" Type="http://schemas.openxmlformats.org/officeDocument/2006/relationships/hyperlink" Target="https://next.amboss.com/us/article/Lp0wJS#Zf16e6c9b97f2586c082c50c73def42e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next.amboss.com/us/article/3p0S6S#Zd61631bea3c7a6590d5ddfd510eb5143" TargetMode="External"/><Relationship Id="rId2" Type="http://schemas.openxmlformats.org/officeDocument/2006/relationships/hyperlink" Target="https://next.amboss.com/us/article/b70H4h#Z61459b89d8275179f2613bf5a34ce980" TargetMode="External"/><Relationship Id="rId1" Type="http://schemas.openxmlformats.org/officeDocument/2006/relationships/slideLayout" Target="../slideLayouts/slideLayout7.xml"/><Relationship Id="rId6" Type="http://schemas.openxmlformats.org/officeDocument/2006/relationships/hyperlink" Target="https://next.amboss.com/us/article/lp0vpS#Z7a7039b9bbc6353245e697e51712c2c4" TargetMode="External"/><Relationship Id="rId5" Type="http://schemas.openxmlformats.org/officeDocument/2006/relationships/hyperlink" Target="https://next.amboss.com/us/article/HL0K_g#Z72ee872e0e151baa65eddcb8be61b302" TargetMode="External"/><Relationship Id="rId4" Type="http://schemas.openxmlformats.org/officeDocument/2006/relationships/hyperlink" Target="https://next.amboss.com/us/article/b70H4h#Z88fca2df1d4871d74fd84e4dfea2be96"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next.amboss.com/us/article/xo0EVS#Z917870fa18c05b025cc3696075936299" TargetMode="External"/><Relationship Id="rId3" Type="http://schemas.openxmlformats.org/officeDocument/2006/relationships/hyperlink" Target="https://next.amboss.com/us/article/Yp0nLS#Zca56dc71d19e11c8a027a5402dcfa764" TargetMode="External"/><Relationship Id="rId7" Type="http://schemas.openxmlformats.org/officeDocument/2006/relationships/hyperlink" Target="https://next.amboss.com/us/article/Yp0nLS#Z69805ef3731a3c56beb0256575d8e4d4" TargetMode="External"/><Relationship Id="rId2" Type="http://schemas.openxmlformats.org/officeDocument/2006/relationships/hyperlink" Target="https://next.amboss.com/us/article/ZK0ZUS#Zf67f8be5d8e2b577ccc34575c1940df8" TargetMode="External"/><Relationship Id="rId1" Type="http://schemas.openxmlformats.org/officeDocument/2006/relationships/slideLayout" Target="../slideLayouts/slideLayout2.xml"/><Relationship Id="rId6" Type="http://schemas.openxmlformats.org/officeDocument/2006/relationships/hyperlink" Target="https://next.amboss.com/us/article/xo0EVS#Z611d380c96ce797875c8e46c949415ed" TargetMode="External"/><Relationship Id="rId5" Type="http://schemas.openxmlformats.org/officeDocument/2006/relationships/hyperlink" Target="https://next.amboss.com/us/article/Yp0nLS#Z51a4e7bb6e6d42b4d04d8aeb8f7d7d8e" TargetMode="External"/><Relationship Id="rId4" Type="http://schemas.openxmlformats.org/officeDocument/2006/relationships/hyperlink" Target="https://next.amboss.com/us/article/Yp0nLS#Z03062ac10a37a7b63523b8ff320ecbb2"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hyperlink" Target="https://next.amboss.com/us/article/dp0ooS#Z482342953511f319cff0e0316cb715ea" TargetMode="External"/><Relationship Id="rId13" Type="http://schemas.openxmlformats.org/officeDocument/2006/relationships/hyperlink" Target="https://next.amboss.com/us/article/xo0EVS#Zce232f978ea5a8fb9edbb980a41502b8" TargetMode="External"/><Relationship Id="rId3" Type="http://schemas.openxmlformats.org/officeDocument/2006/relationships/hyperlink" Target="https://next.amboss.com/us/article/Lp0wJS#Zdf7211092f85527b4c7f5852c8508de0" TargetMode="External"/><Relationship Id="rId7" Type="http://schemas.openxmlformats.org/officeDocument/2006/relationships/hyperlink" Target="https://next.amboss.com/us/article/Lp0wJS#Z6b5be3dc0ad388a04804cc636e5249ec" TargetMode="External"/><Relationship Id="rId12" Type="http://schemas.openxmlformats.org/officeDocument/2006/relationships/hyperlink" Target="https://next.amboss.com/us/article/xo0EVS#Z3538c7d0d3c09a64652ecccc7971d5ae" TargetMode="External"/><Relationship Id="rId2" Type="http://schemas.openxmlformats.org/officeDocument/2006/relationships/hyperlink" Target="https://next.amboss.com/us/article/xo0EVS#Zad8f9786872edfa102f7204c82b56244" TargetMode="External"/><Relationship Id="rId1" Type="http://schemas.openxmlformats.org/officeDocument/2006/relationships/slideLayout" Target="../slideLayouts/slideLayout2.xml"/><Relationship Id="rId6" Type="http://schemas.openxmlformats.org/officeDocument/2006/relationships/hyperlink" Target="https://next.amboss.com/us/article/Lp0wJS#Z1af1568de87555a312b6faead1434c3f" TargetMode="External"/><Relationship Id="rId11" Type="http://schemas.openxmlformats.org/officeDocument/2006/relationships/hyperlink" Target="https://next.amboss.com/us/article/b70H4h#Zdc8d48be1780e7e3904fe9f3fe4af053" TargetMode="External"/><Relationship Id="rId5" Type="http://schemas.openxmlformats.org/officeDocument/2006/relationships/hyperlink" Target="https://next.amboss.com/us/article/Lp0wJS#Zed57e201bc2f796bbe3d9549e09c4874" TargetMode="External"/><Relationship Id="rId15" Type="http://schemas.openxmlformats.org/officeDocument/2006/relationships/hyperlink" Target="https://next.amboss.com/us/article/b70H4h#Z996685fd540931dff51895cfff5a61f2" TargetMode="External"/><Relationship Id="rId10" Type="http://schemas.openxmlformats.org/officeDocument/2006/relationships/hyperlink" Target="https://next.amboss.com/us/article/WK0P2S#Z098e1fe65009e1827566072fb4db0173" TargetMode="External"/><Relationship Id="rId4" Type="http://schemas.openxmlformats.org/officeDocument/2006/relationships/hyperlink" Target="https://next.amboss.com/us/article/Lp0wJS#Zf341b3473e960f342ce9e43c3cd3c790" TargetMode="External"/><Relationship Id="rId9" Type="http://schemas.openxmlformats.org/officeDocument/2006/relationships/hyperlink" Target="https://next.amboss.com/us/article/Lp0wJS#Z963ffdbb11995656f4b3a94b6c8b8739" TargetMode="External"/><Relationship Id="rId14" Type="http://schemas.openxmlformats.org/officeDocument/2006/relationships/hyperlink" Target="https://next.amboss.com/us/article/xo0EVS#Z2eb72d2494721debd42b3e4d3e6b9bad"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next.amboss.com/us/article/BR0z6f#Zff75a2c72266aedf8c0ed865e181b5a7" TargetMode="External"/><Relationship Id="rId13" Type="http://schemas.openxmlformats.org/officeDocument/2006/relationships/hyperlink" Target="https://next.amboss.com/us/article/BR0z6f#Zf80a28124dec1e83d16823b0ca5e4295" TargetMode="External"/><Relationship Id="rId3" Type="http://schemas.openxmlformats.org/officeDocument/2006/relationships/hyperlink" Target="https://next.amboss.com/us/article/Lp0wJS#Zdf7211092f85527b4c7f5852c8508de0" TargetMode="External"/><Relationship Id="rId7" Type="http://schemas.openxmlformats.org/officeDocument/2006/relationships/hyperlink" Target="https://next.amboss.com/us/article/o500Og#Z9ee37d95703755df723f2aede018c2ac" TargetMode="External"/><Relationship Id="rId12" Type="http://schemas.openxmlformats.org/officeDocument/2006/relationships/hyperlink" Target="https://next.amboss.com/us/article/BR0z6f#Zd793823e2fa89c27d08e3a2fbf3f33cf" TargetMode="External"/><Relationship Id="rId2" Type="http://schemas.openxmlformats.org/officeDocument/2006/relationships/hyperlink" Target="https://next.amboss.com/us/article/br0Hfh#Zdbc8486a3e0b9c8c1e47bbc0ad5197b2" TargetMode="External"/><Relationship Id="rId16" Type="http://schemas.openxmlformats.org/officeDocument/2006/relationships/hyperlink" Target="https://next.amboss.com/us/article/o500Og#Z388411e626342a6deb8900e90f68de39" TargetMode="External"/><Relationship Id="rId1" Type="http://schemas.openxmlformats.org/officeDocument/2006/relationships/slideLayout" Target="../slideLayouts/slideLayout7.xml"/><Relationship Id="rId6" Type="http://schemas.openxmlformats.org/officeDocument/2006/relationships/hyperlink" Target="https://next.amboss.com/us/article/cp0aoS#Zf7048e7128eea53b75913aceae5813b3" TargetMode="External"/><Relationship Id="rId11" Type="http://schemas.openxmlformats.org/officeDocument/2006/relationships/hyperlink" Target="https://next.amboss.com/us/article/o500Og#Z0b56ac3144145da43c7c77fbf3b5d6b1" TargetMode="External"/><Relationship Id="rId5" Type="http://schemas.openxmlformats.org/officeDocument/2006/relationships/hyperlink" Target="https://next.amboss.com/us/article/xo0EVS#Zce232f978ea5a8fb9edbb980a41502b8" TargetMode="External"/><Relationship Id="rId15" Type="http://schemas.openxmlformats.org/officeDocument/2006/relationships/hyperlink" Target="https://next.amboss.com/us/article/fH0kph#Z14d3256dfcfa77a52c215adc98335d7a" TargetMode="External"/><Relationship Id="rId10" Type="http://schemas.openxmlformats.org/officeDocument/2006/relationships/hyperlink" Target="https://next.amboss.com/us/article/Lp0wJS#Z84d51ec8762cb9a8f7c9b94696e0278c" TargetMode="External"/><Relationship Id="rId4" Type="http://schemas.openxmlformats.org/officeDocument/2006/relationships/hyperlink" Target="https://next.amboss.com/us/article/xo0EVS#Z3538c7d0d3c09a64652ecccc7971d5ae" TargetMode="External"/><Relationship Id="rId9" Type="http://schemas.openxmlformats.org/officeDocument/2006/relationships/hyperlink" Target="https://next.amboss.com/us/article/x30Ekf#Z0f8c6e436966fa1321f79ce4a2d9f2c1" TargetMode="External"/><Relationship Id="rId14" Type="http://schemas.openxmlformats.org/officeDocument/2006/relationships/hyperlink" Target="https://next.amboss.com/us/article/o500Og#Z21143eae8a90ec51da0da1b45c187cc5"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next.amboss.com/us/article/xo0EVS#Zad8f9786872edfa102f7204c82b56244" TargetMode="External"/><Relationship Id="rId3" Type="http://schemas.openxmlformats.org/officeDocument/2006/relationships/hyperlink" Target="https://next.amboss.com/us/article/Lp0wJS#Zdf7211092f85527b4c7f5852c8508de0" TargetMode="External"/><Relationship Id="rId7" Type="http://schemas.openxmlformats.org/officeDocument/2006/relationships/hyperlink" Target="https://next.amboss.com/us/article/o500Og#Z388411e626342a6deb8900e90f68de39" TargetMode="External"/><Relationship Id="rId2" Type="http://schemas.openxmlformats.org/officeDocument/2006/relationships/hyperlink" Target="https://next.amboss.com/us/article/xo0EVS#Z7461aaa50eeae708c4dba8bf8b41d291" TargetMode="External"/><Relationship Id="rId1" Type="http://schemas.openxmlformats.org/officeDocument/2006/relationships/slideLayout" Target="../slideLayouts/slideLayout2.xml"/><Relationship Id="rId6" Type="http://schemas.openxmlformats.org/officeDocument/2006/relationships/hyperlink" Target="https://next.amboss.com/us/article/o500Og#Z0b56ac3144145da43c7c77fbf3b5d6b1" TargetMode="External"/><Relationship Id="rId5" Type="http://schemas.openxmlformats.org/officeDocument/2006/relationships/hyperlink" Target="https://next.amboss.com/us/article/xo0EVS#Z3538c7d0d3c09a64652ecccc7971d5ae" TargetMode="External"/><Relationship Id="rId10" Type="http://schemas.openxmlformats.org/officeDocument/2006/relationships/hyperlink" Target="https://next.amboss.com/us/article/BR0z6f#Z2691da67dbd846419189b9e21515dec6" TargetMode="External"/><Relationship Id="rId4" Type="http://schemas.openxmlformats.org/officeDocument/2006/relationships/hyperlink" Target="https://next.amboss.com/us/article/Lp0wJS#Zf341b3473e960f342ce9e43c3cd3c790" TargetMode="External"/><Relationship Id="rId9" Type="http://schemas.openxmlformats.org/officeDocument/2006/relationships/hyperlink" Target="https://next.amboss.com/us/article/xo0EVS#Zce232f978ea5a8fb9edbb980a41502b8"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next.amboss.com/us/article/xo0EVS#Z7461aaa50eeae708c4dba8bf8b41d291" TargetMode="External"/><Relationship Id="rId3" Type="http://schemas.openxmlformats.org/officeDocument/2006/relationships/hyperlink" Target="https://next.amboss.com/us/article/Lp0wJS#Z2e0a7851fecbc9abf2e5370fc39220ac" TargetMode="External"/><Relationship Id="rId7" Type="http://schemas.openxmlformats.org/officeDocument/2006/relationships/hyperlink" Target="https://next.amboss.com/us/article/xo0EVS#Zad8f9786872edfa102f7204c82b56244" TargetMode="External"/><Relationship Id="rId2" Type="http://schemas.openxmlformats.org/officeDocument/2006/relationships/hyperlink" Target="https://next.amboss.com/us/article/Lp0wJS#Zd69ced06c9c197f1b981b3137becd17c" TargetMode="External"/><Relationship Id="rId1" Type="http://schemas.openxmlformats.org/officeDocument/2006/relationships/slideLayout" Target="../slideLayouts/slideLayout2.xml"/><Relationship Id="rId6" Type="http://schemas.openxmlformats.org/officeDocument/2006/relationships/hyperlink" Target="https://next.amboss.com/us/article/b70H4h#Zdc8d48be1780e7e3904fe9f3fe4af053" TargetMode="External"/><Relationship Id="rId5" Type="http://schemas.openxmlformats.org/officeDocument/2006/relationships/hyperlink" Target="https://next.amboss.com/us/article/lp0vpS#Z7a7039b9bbc6353245e697e51712c2c4" TargetMode="External"/><Relationship Id="rId4" Type="http://schemas.openxmlformats.org/officeDocument/2006/relationships/hyperlink" Target="https://next.amboss.com/us/article/Lp0wJS#Zdc376f5b9ee6775fd9245f6c1ec0b03c" TargetMode="External"/><Relationship Id="rId9" Type="http://schemas.openxmlformats.org/officeDocument/2006/relationships/hyperlink" Target="https://next.amboss.com/us/article/Lp0wJS#Z963ffdbb11995656f4b3a94b6c8b8739"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next.amboss.com/us/article/lp0vpS#Z52019f1f39ac49ccfe9ec7e865d1766d" TargetMode="External"/><Relationship Id="rId2" Type="http://schemas.openxmlformats.org/officeDocument/2006/relationships/hyperlink" Target="https://next.amboss.com/us/article/lp0vpS#Z0555ea6b157157d3843b24e686403f7f" TargetMode="External"/><Relationship Id="rId1" Type="http://schemas.openxmlformats.org/officeDocument/2006/relationships/slideLayout" Target="../slideLayouts/slideLayout2.xml"/><Relationship Id="rId6" Type="http://schemas.openxmlformats.org/officeDocument/2006/relationships/hyperlink" Target="https://next.amboss.com/us/article/Lp0wJS#Zacda08053eef7624d89e22e337332c5a" TargetMode="External"/><Relationship Id="rId5" Type="http://schemas.openxmlformats.org/officeDocument/2006/relationships/hyperlink" Target="https://next.amboss.com/us/article/lp0vpS#Z6625804b83e4ca0c92651a2763692086" TargetMode="External"/><Relationship Id="rId4" Type="http://schemas.openxmlformats.org/officeDocument/2006/relationships/hyperlink" Target="https://next.amboss.com/us/article/Lp0wJS#Zd69ced06c9c197f1b981b3137becd17c"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next.amboss.com/us/article/WK0P2S#Z098e1fe65009e1827566072fb4db0173" TargetMode="External"/><Relationship Id="rId2" Type="http://schemas.openxmlformats.org/officeDocument/2006/relationships/hyperlink" Target="https://next.amboss.com/us/article/Lp0wJS#Zf49d91537d0a56379efc89c0eb397b66" TargetMode="External"/><Relationship Id="rId1" Type="http://schemas.openxmlformats.org/officeDocument/2006/relationships/slideLayout" Target="../slideLayouts/slideLayout2.xml"/><Relationship Id="rId6" Type="http://schemas.openxmlformats.org/officeDocument/2006/relationships/hyperlink" Target="https://next.amboss.com/us/article/Lp0wJS#Zcc87af73890e5592cf4f112001ecd149" TargetMode="External"/><Relationship Id="rId5" Type="http://schemas.openxmlformats.org/officeDocument/2006/relationships/hyperlink" Target="https://next.amboss.com/us/article/Lp0wJS#Z2e0a7851fecbc9abf2e5370fc39220ac" TargetMode="External"/><Relationship Id="rId4" Type="http://schemas.openxmlformats.org/officeDocument/2006/relationships/hyperlink" Target="https://next.amboss.com/us/article/Lp0wJS#Zdc376f5b9ee6775fd9245f6c1ec0b03c"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next.amboss.com/us/article/br0Hfh#Zdbc8486a3e0b9c8c1e47bbc0ad5197b2" TargetMode="External"/><Relationship Id="rId13" Type="http://schemas.openxmlformats.org/officeDocument/2006/relationships/hyperlink" Target="https://next.amboss.com/us/article/b70H4h#Z88fca2df1d4871d74fd84e4dfea2be96" TargetMode="External"/><Relationship Id="rId18" Type="http://schemas.openxmlformats.org/officeDocument/2006/relationships/hyperlink" Target="https://next.amboss.com/us/article/dp0ooS#Z482342953511f319cff0e0316cb715ea" TargetMode="External"/><Relationship Id="rId3" Type="http://schemas.openxmlformats.org/officeDocument/2006/relationships/hyperlink" Target="https://next.amboss.com/us/article/WK0P2S#Z9de8acf7365e1fb71906cf807460ad82" TargetMode="External"/><Relationship Id="rId7" Type="http://schemas.openxmlformats.org/officeDocument/2006/relationships/hyperlink" Target="https://next.amboss.com/us/article/Lp0wJS#Zcc87af73890e5592cf4f112001ecd149" TargetMode="External"/><Relationship Id="rId12" Type="http://schemas.openxmlformats.org/officeDocument/2006/relationships/hyperlink" Target="https://next.amboss.com/us/article/b70H4h#Ze7128701bfbaf54a05c70b1f2d549572" TargetMode="External"/><Relationship Id="rId17" Type="http://schemas.openxmlformats.org/officeDocument/2006/relationships/hyperlink" Target="https://next.amboss.com/us/article/Lp0wJS#Zc59b5caf792153985c1899d92e36806c" TargetMode="External"/><Relationship Id="rId2" Type="http://schemas.openxmlformats.org/officeDocument/2006/relationships/hyperlink" Target="https://next.amboss.com/us/article/WK0P2S#Z098e1fe65009e1827566072fb4db0173" TargetMode="External"/><Relationship Id="rId16" Type="http://schemas.openxmlformats.org/officeDocument/2006/relationships/hyperlink" Target="https://next.amboss.com/us/article/G60BmS#Z848cc98070aaa0743003c31be1b3895a" TargetMode="External"/><Relationship Id="rId20" Type="http://schemas.openxmlformats.org/officeDocument/2006/relationships/hyperlink" Target="https://next.amboss.com/us/article/NR0-Mf#Z9ed481a2b1ffd667f37c5eb4412177d8" TargetMode="External"/><Relationship Id="rId1" Type="http://schemas.openxmlformats.org/officeDocument/2006/relationships/slideLayout" Target="../slideLayouts/slideLayout2.xml"/><Relationship Id="rId6" Type="http://schemas.openxmlformats.org/officeDocument/2006/relationships/hyperlink" Target="https://next.amboss.com/us/article/Lp0wJS#Zed6addcdf2d648402a0336b719cb5a1f" TargetMode="External"/><Relationship Id="rId11" Type="http://schemas.openxmlformats.org/officeDocument/2006/relationships/hyperlink" Target="https://next.amboss.com/us/article/Lp0wJS#Z30c272240646553c29044ffe9b524849" TargetMode="External"/><Relationship Id="rId5" Type="http://schemas.openxmlformats.org/officeDocument/2006/relationships/hyperlink" Target="https://next.amboss.com/us/article/Lp0wJS#Zdc376f5b9ee6775fd9245f6c1ec0b03c" TargetMode="External"/><Relationship Id="rId15" Type="http://schemas.openxmlformats.org/officeDocument/2006/relationships/hyperlink" Target="https://next.amboss.com/us/article/G60BmS#Zd4190ac23311f6332b702f5b78c5e3c0" TargetMode="External"/><Relationship Id="rId10" Type="http://schemas.openxmlformats.org/officeDocument/2006/relationships/hyperlink" Target="https://next.amboss.com/us/article/Lp0wJS#Z2e0a7851fecbc9abf2e5370fc39220ac" TargetMode="External"/><Relationship Id="rId19" Type="http://schemas.openxmlformats.org/officeDocument/2006/relationships/hyperlink" Target="https://next.amboss.com/us/article/Lp0wJS#Zf341b3473e960f342ce9e43c3cd3c790" TargetMode="External"/><Relationship Id="rId4" Type="http://schemas.openxmlformats.org/officeDocument/2006/relationships/hyperlink" Target="https://next.amboss.com/us/article/b70H4h#Zcc3956029e06f27fdde8c80036164e30" TargetMode="External"/><Relationship Id="rId9" Type="http://schemas.openxmlformats.org/officeDocument/2006/relationships/hyperlink" Target="https://next.amboss.com/us/article/b70H4h#Zdc8d48be1780e7e3904fe9f3fe4af053" TargetMode="External"/><Relationship Id="rId14" Type="http://schemas.openxmlformats.org/officeDocument/2006/relationships/hyperlink" Target="https://next.amboss.com/us/article/G60BmS#Z36d98c9c9ddb94abc412c827fd90fbbc"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next.amboss.com/us/article/Lp0wJS#Zdc376f5b9ee6775fd9245f6c1ec0b03c" TargetMode="External"/><Relationship Id="rId2" Type="http://schemas.openxmlformats.org/officeDocument/2006/relationships/hyperlink" Target="https://next.amboss.com/us/article/Lp0wJS#Zacda08053eef7624d89e22e337332c5a" TargetMode="External"/><Relationship Id="rId1" Type="http://schemas.openxmlformats.org/officeDocument/2006/relationships/slideLayout" Target="../slideLayouts/slideLayout2.xml"/><Relationship Id="rId5" Type="http://schemas.openxmlformats.org/officeDocument/2006/relationships/hyperlink" Target="https://next.amboss.com/us/article/Lp0wJS#Zd69ced06c9c197f1b981b3137becd17c" TargetMode="External"/><Relationship Id="rId4" Type="http://schemas.openxmlformats.org/officeDocument/2006/relationships/hyperlink" Target="https://next.amboss.com/us/article/Lp0wJS#Z2e0a7851fecbc9abf2e5370fc39220ac"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next.amboss.com/us/article/Lp0wJS#Z963ffdbb11995656f4b3a94b6c8b8739" TargetMode="External"/><Relationship Id="rId2" Type="http://schemas.openxmlformats.org/officeDocument/2006/relationships/hyperlink" Target="https://next.amboss.com/us/article/Lp0wJS#Zc59b5caf792153985c1899d92e36806c" TargetMode="External"/><Relationship Id="rId1" Type="http://schemas.openxmlformats.org/officeDocument/2006/relationships/slideLayout" Target="../slideLayouts/slideLayout2.xml"/><Relationship Id="rId4" Type="http://schemas.openxmlformats.org/officeDocument/2006/relationships/hyperlink" Target="https://next.amboss.com/us/article/Lp0wJS#Z30c272240646553c29044ffe9b524849"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next.amboss.com/us/article/b70H4h#Z4a1f9388ead120d910b1cf89b20c4da0" TargetMode="External"/><Relationship Id="rId13" Type="http://schemas.openxmlformats.org/officeDocument/2006/relationships/hyperlink" Target="https://next.amboss.com/us/article/dp0ooS#Z482342953511f319cff0e0316cb715ea" TargetMode="External"/><Relationship Id="rId3" Type="http://schemas.openxmlformats.org/officeDocument/2006/relationships/hyperlink" Target="https://next.amboss.com/us/article/Lp0wJS#Zc59b5caf792153985c1899d92e36806c" TargetMode="External"/><Relationship Id="rId7" Type="http://schemas.openxmlformats.org/officeDocument/2006/relationships/hyperlink" Target="https://next.amboss.com/us/article/Lp0wJS#Z1af1568de87555a312b6faead1434c3f" TargetMode="External"/><Relationship Id="rId12" Type="http://schemas.openxmlformats.org/officeDocument/2006/relationships/hyperlink" Target="https://next.amboss.com/us/article/Lp0wJS#Z30c272240646553c29044ffe9b524849" TargetMode="External"/><Relationship Id="rId17" Type="http://schemas.openxmlformats.org/officeDocument/2006/relationships/hyperlink" Target="https://next.amboss.com/us/article/cp0aoS#Zf7048e7128eea53b75913aceae5813b3" TargetMode="External"/><Relationship Id="rId2" Type="http://schemas.openxmlformats.org/officeDocument/2006/relationships/hyperlink" Target="https://next.amboss.com/us/article/Lp0wJS#Zed57e201bc2f796bbe3d9549e09c4874" TargetMode="External"/><Relationship Id="rId16" Type="http://schemas.openxmlformats.org/officeDocument/2006/relationships/hyperlink" Target="https://next.amboss.com/us/article/o500Og#Zc52fb07e0418dd2e86b91262ddc4d5e0" TargetMode="External"/><Relationship Id="rId1" Type="http://schemas.openxmlformats.org/officeDocument/2006/relationships/slideLayout" Target="../slideLayouts/slideLayout2.xml"/><Relationship Id="rId6" Type="http://schemas.openxmlformats.org/officeDocument/2006/relationships/hyperlink" Target="https://next.amboss.com/us/article/WK0P2S#Z66c0dafdeabe181c81cb92f8b38b82d2" TargetMode="External"/><Relationship Id="rId11" Type="http://schemas.openxmlformats.org/officeDocument/2006/relationships/hyperlink" Target="https://next.amboss.com/us/article/Lp0wJS#Z963ffdbb11995656f4b3a94b6c8b8739" TargetMode="External"/><Relationship Id="rId5" Type="http://schemas.openxmlformats.org/officeDocument/2006/relationships/hyperlink" Target="https://next.amboss.com/us/article/WK0P2S#Z9de8acf7365e1fb71906cf807460ad82" TargetMode="External"/><Relationship Id="rId15" Type="http://schemas.openxmlformats.org/officeDocument/2006/relationships/hyperlink" Target="https://next.amboss.com/us/article/lp0vpS#Zeb508d67af399f2b2da18e8b2cc5eed8" TargetMode="External"/><Relationship Id="rId10" Type="http://schemas.openxmlformats.org/officeDocument/2006/relationships/hyperlink" Target="https://next.amboss.com/us/article/so0tWS#Z6f7ea6c70fce86b21d8ffeb1772bdfe0" TargetMode="External"/><Relationship Id="rId4" Type="http://schemas.openxmlformats.org/officeDocument/2006/relationships/hyperlink" Target="https://next.amboss.com/us/article/-60DnS#Z42979e037d4c5151a0aad175a2589527" TargetMode="External"/><Relationship Id="rId9" Type="http://schemas.openxmlformats.org/officeDocument/2006/relationships/hyperlink" Target="https://next.amboss.com/us/article/Lp0wJS#Zce5106fad4fbcb89a5823a2c141fe4d0" TargetMode="External"/><Relationship Id="rId14" Type="http://schemas.openxmlformats.org/officeDocument/2006/relationships/hyperlink" Target="https://next.amboss.com/us/article/b70H4h#Ze7128701bfbaf54a05c70b1f2d549572"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next.amboss.com/us/article/xo0EVS#Z7461aaa50eeae708c4dba8bf8b41d291" TargetMode="External"/><Relationship Id="rId2" Type="http://schemas.openxmlformats.org/officeDocument/2006/relationships/hyperlink" Target="https://next.amboss.com/us/article/xo0EVS#Zad8f9786872edfa102f7204c82b56244"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4154B-02C4-495A-821D-78537A14D237}"/>
              </a:ext>
            </a:extLst>
          </p:cNvPr>
          <p:cNvSpPr>
            <a:spLocks noGrp="1"/>
          </p:cNvSpPr>
          <p:nvPr>
            <p:ph type="ctrTitle"/>
          </p:nvPr>
        </p:nvSpPr>
        <p:spPr/>
        <p:txBody>
          <a:bodyPr/>
          <a:lstStyle/>
          <a:p>
            <a:r>
              <a:rPr lang="en-US" dirty="0"/>
              <a:t>Cerebellum</a:t>
            </a:r>
          </a:p>
        </p:txBody>
      </p:sp>
    </p:spTree>
    <p:extLst>
      <p:ext uri="{BB962C8B-B14F-4D97-AF65-F5344CB8AC3E}">
        <p14:creationId xmlns:p14="http://schemas.microsoft.com/office/powerpoint/2010/main" val="3009384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description available.">
            <a:extLst>
              <a:ext uri="{FF2B5EF4-FFF2-40B4-BE49-F238E27FC236}">
                <a16:creationId xmlns:a16="http://schemas.microsoft.com/office/drawing/2014/main" id="{420052EE-C6A2-4698-BFEB-754D54B25B1A}"/>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675249" y="0"/>
            <a:ext cx="861919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030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o description available.">
            <a:extLst>
              <a:ext uri="{FF2B5EF4-FFF2-40B4-BE49-F238E27FC236}">
                <a16:creationId xmlns:a16="http://schemas.microsoft.com/office/drawing/2014/main" id="{0530D728-9C73-4E66-9D25-8A7E05B7FEAF}"/>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942536" y="295421"/>
            <a:ext cx="8651630" cy="6246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9619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o description available.">
            <a:extLst>
              <a:ext uri="{FF2B5EF4-FFF2-40B4-BE49-F238E27FC236}">
                <a16:creationId xmlns:a16="http://schemas.microsoft.com/office/drawing/2014/main" id="{991D23AB-44F9-4017-BE4D-C567A0D335AC}"/>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872198" y="323557"/>
            <a:ext cx="8185034" cy="6400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037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 description available.">
            <a:extLst>
              <a:ext uri="{FF2B5EF4-FFF2-40B4-BE49-F238E27FC236}">
                <a16:creationId xmlns:a16="http://schemas.microsoft.com/office/drawing/2014/main" id="{3C0DEDC9-BAE7-4473-86AE-E0486E50B527}"/>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097279" y="130126"/>
            <a:ext cx="8637564" cy="6597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0196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o description available.">
            <a:extLst>
              <a:ext uri="{FF2B5EF4-FFF2-40B4-BE49-F238E27FC236}">
                <a16:creationId xmlns:a16="http://schemas.microsoft.com/office/drawing/2014/main" id="{52F0BE80-D044-4B73-8544-45A3743142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161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
            <a:extLst>
              <a:ext uri="{FF2B5EF4-FFF2-40B4-BE49-F238E27FC236}">
                <a16:creationId xmlns:a16="http://schemas.microsoft.com/office/drawing/2014/main" id="{8CD89542-1269-4C40-A359-34302227A6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624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No description available.">
            <a:extLst>
              <a:ext uri="{FF2B5EF4-FFF2-40B4-BE49-F238E27FC236}">
                <a16:creationId xmlns:a16="http://schemas.microsoft.com/office/drawing/2014/main" id="{123C38B8-539C-46E3-A40C-22391A5D33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769" y="0"/>
            <a:ext cx="7181632" cy="9298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273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No description available.">
            <a:extLst>
              <a:ext uri="{FF2B5EF4-FFF2-40B4-BE49-F238E27FC236}">
                <a16:creationId xmlns:a16="http://schemas.microsoft.com/office/drawing/2014/main" id="{3E217DBE-1A7D-4219-ABDA-015C7A9B1B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4450" y="0"/>
            <a:ext cx="7021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339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No description available.">
            <a:extLst>
              <a:ext uri="{FF2B5EF4-FFF2-40B4-BE49-F238E27FC236}">
                <a16:creationId xmlns:a16="http://schemas.microsoft.com/office/drawing/2014/main" id="{3CEFE32B-A684-4127-8A0F-141746039F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630" y="0"/>
            <a:ext cx="71834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505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o description available.">
            <a:extLst>
              <a:ext uri="{FF2B5EF4-FFF2-40B4-BE49-F238E27FC236}">
                <a16:creationId xmlns:a16="http://schemas.microsoft.com/office/drawing/2014/main" id="{53E2EEB9-DD6E-42A7-8885-95C25B2AC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672" y="0"/>
            <a:ext cx="102187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708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o description available.">
            <a:extLst>
              <a:ext uri="{FF2B5EF4-FFF2-40B4-BE49-F238E27FC236}">
                <a16:creationId xmlns:a16="http://schemas.microsoft.com/office/drawing/2014/main" id="{ACE36290-8427-4655-A410-3CEB07943C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7249" y="0"/>
            <a:ext cx="85169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649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No description available.">
            <a:extLst>
              <a:ext uri="{FF2B5EF4-FFF2-40B4-BE49-F238E27FC236}">
                <a16:creationId xmlns:a16="http://schemas.microsoft.com/office/drawing/2014/main" id="{23AC4967-45E5-4D23-A50E-B7ED093395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679" y="0"/>
            <a:ext cx="65468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576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No description available.">
            <a:extLst>
              <a:ext uri="{FF2B5EF4-FFF2-40B4-BE49-F238E27FC236}">
                <a16:creationId xmlns:a16="http://schemas.microsoft.com/office/drawing/2014/main" id="{EE17DD24-6832-4512-A049-969D8CBCF5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418" y="0"/>
            <a:ext cx="77660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930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 description available.">
            <a:extLst>
              <a:ext uri="{FF2B5EF4-FFF2-40B4-BE49-F238E27FC236}">
                <a16:creationId xmlns:a16="http://schemas.microsoft.com/office/drawing/2014/main" id="{A4F640C4-814B-4C83-AE3A-B6876FCA21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9475" y="0"/>
            <a:ext cx="7891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523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C3C88-7AE5-4D47-90A2-35BBFE638345}"/>
              </a:ext>
            </a:extLst>
          </p:cNvPr>
          <p:cNvSpPr>
            <a:spLocks noGrp="1"/>
          </p:cNvSpPr>
          <p:nvPr>
            <p:ph type="title"/>
          </p:nvPr>
        </p:nvSpPr>
        <p:spPr/>
        <p:txBody>
          <a:bodyPr/>
          <a:lstStyle/>
          <a:p>
            <a:r>
              <a:rPr lang="en-US" dirty="0"/>
              <a:t>Cerebellar peduncles</a:t>
            </a:r>
          </a:p>
        </p:txBody>
      </p:sp>
      <p:sp>
        <p:nvSpPr>
          <p:cNvPr id="3" name="Content Placeholder 2">
            <a:extLst>
              <a:ext uri="{FF2B5EF4-FFF2-40B4-BE49-F238E27FC236}">
                <a16:creationId xmlns:a16="http://schemas.microsoft.com/office/drawing/2014/main" id="{50850364-548F-4B49-BD71-E16AD425E00F}"/>
              </a:ext>
            </a:extLst>
          </p:cNvPr>
          <p:cNvSpPr>
            <a:spLocks noGrp="1"/>
          </p:cNvSpPr>
          <p:nvPr>
            <p:ph sz="quarter" idx="1"/>
          </p:nvPr>
        </p:nvSpPr>
        <p:spPr/>
        <p:txBody>
          <a:bodyPr/>
          <a:lstStyle/>
          <a:p>
            <a:r>
              <a:rPr lang="en-US" dirty="0"/>
              <a:t>Afferent and </a:t>
            </a:r>
            <a:r>
              <a:rPr lang="en-US" dirty="0">
                <a:hlinkClick r:id="rId2"/>
              </a:rPr>
              <a:t>efferent cerebellar tracts</a:t>
            </a:r>
            <a:r>
              <a:rPr lang="en-US" dirty="0"/>
              <a:t> travel through the peduncles to and from the ipsilateral </a:t>
            </a:r>
            <a:r>
              <a:rPr lang="en-US" dirty="0">
                <a:hlinkClick r:id="rId3"/>
              </a:rPr>
              <a:t>cerebellar cortex</a:t>
            </a:r>
            <a:r>
              <a:rPr lang="en-US" dirty="0"/>
              <a:t>.</a:t>
            </a:r>
          </a:p>
          <a:p>
            <a:endParaRPr lang="en-US" dirty="0"/>
          </a:p>
        </p:txBody>
      </p:sp>
    </p:spTree>
    <p:extLst>
      <p:ext uri="{BB962C8B-B14F-4D97-AF65-F5344CB8AC3E}">
        <p14:creationId xmlns:p14="http://schemas.microsoft.com/office/powerpoint/2010/main" val="334224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31D4564-7568-4DC5-BD31-4D24040F9DF4}"/>
              </a:ext>
            </a:extLst>
          </p:cNvPr>
          <p:cNvGraphicFramePr>
            <a:graphicFrameLocks noGrp="1"/>
          </p:cNvGraphicFramePr>
          <p:nvPr>
            <p:extLst>
              <p:ext uri="{D42A27DB-BD31-4B8C-83A1-F6EECF244321}">
                <p14:modId xmlns:p14="http://schemas.microsoft.com/office/powerpoint/2010/main" val="3355459344"/>
              </p:ext>
            </p:extLst>
          </p:nvPr>
        </p:nvGraphicFramePr>
        <p:xfrm>
          <a:off x="225083" y="337625"/>
          <a:ext cx="11169747" cy="6203853"/>
        </p:xfrm>
        <a:graphic>
          <a:graphicData uri="http://schemas.openxmlformats.org/drawingml/2006/table">
            <a:tbl>
              <a:tblPr/>
              <a:tblGrid>
                <a:gridCol w="3723249">
                  <a:extLst>
                    <a:ext uri="{9D8B030D-6E8A-4147-A177-3AD203B41FA5}">
                      <a16:colId xmlns:a16="http://schemas.microsoft.com/office/drawing/2014/main" val="496578437"/>
                    </a:ext>
                  </a:extLst>
                </a:gridCol>
                <a:gridCol w="3723249">
                  <a:extLst>
                    <a:ext uri="{9D8B030D-6E8A-4147-A177-3AD203B41FA5}">
                      <a16:colId xmlns:a16="http://schemas.microsoft.com/office/drawing/2014/main" val="3502003017"/>
                    </a:ext>
                  </a:extLst>
                </a:gridCol>
                <a:gridCol w="3723249">
                  <a:extLst>
                    <a:ext uri="{9D8B030D-6E8A-4147-A177-3AD203B41FA5}">
                      <a16:colId xmlns:a16="http://schemas.microsoft.com/office/drawing/2014/main" val="3990755180"/>
                    </a:ext>
                  </a:extLst>
                </a:gridCol>
              </a:tblGrid>
              <a:tr h="454733">
                <a:tc>
                  <a:txBody>
                    <a:bodyPr/>
                    <a:lstStyle/>
                    <a:p>
                      <a:r>
                        <a:rPr lang="en-US" sz="1500" b="1">
                          <a:effectLst/>
                        </a:rPr>
                        <a:t>Peduncle</a:t>
                      </a:r>
                      <a:endParaRPr lang="en-US" sz="1500">
                        <a:effectLst/>
                      </a:endParaRP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500" b="1">
                          <a:effectLst/>
                        </a:rPr>
                        <a:t>Characteristics</a:t>
                      </a:r>
                      <a:endParaRPr lang="en-US" sz="1500">
                        <a:effectLst/>
                      </a:endParaRP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500" b="1">
                          <a:effectLst/>
                        </a:rPr>
                        <a:t>Tracts</a:t>
                      </a:r>
                      <a:endParaRPr lang="en-US" sz="1500">
                        <a:effectLst/>
                      </a:endParaRP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2022562081"/>
                  </a:ext>
                </a:extLst>
              </a:tr>
              <a:tr h="1624045">
                <a:tc>
                  <a:txBody>
                    <a:bodyPr/>
                    <a:lstStyle/>
                    <a:p>
                      <a:r>
                        <a:rPr lang="en-US" sz="1500" b="1">
                          <a:effectLst/>
                        </a:rPr>
                        <a:t>Superior cerebellar peduncles</a:t>
                      </a:r>
                      <a:r>
                        <a:rPr lang="en-US" sz="1500">
                          <a:effectLst/>
                        </a:rPr>
                        <a:t> (SCP)</a:t>
                      </a: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500" dirty="0">
                          <a:effectLst/>
                        </a:rPr>
                        <a:t>Connects the cerebellum to the </a:t>
                      </a:r>
                      <a:r>
                        <a:rPr lang="en-US" sz="1500" dirty="0">
                          <a:effectLst/>
                          <a:hlinkClick r:id="rId2"/>
                        </a:rPr>
                        <a:t>midbrain</a:t>
                      </a:r>
                      <a:endParaRPr lang="en-US" sz="1500" dirty="0">
                        <a:effectLst/>
                      </a:endParaRPr>
                    </a:p>
                    <a:p>
                      <a:pPr>
                        <a:buFont typeface="Arial" panose="020B0604020202020204" pitchFamily="34" charset="0"/>
                        <a:buChar char="•"/>
                      </a:pPr>
                      <a:r>
                        <a:rPr lang="en-US" sz="1500" dirty="0">
                          <a:effectLst/>
                        </a:rPr>
                        <a:t>Major efferent pathway</a:t>
                      </a: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500">
                          <a:effectLst/>
                        </a:rPr>
                        <a:t>Efferent tracts from the deep nuclei of the cerebellum </a:t>
                      </a:r>
                      <a:r>
                        <a:rPr lang="en-US" sz="1500" b="1">
                          <a:effectLst/>
                        </a:rPr>
                        <a:t>to the contralateral cortex</a:t>
                      </a:r>
                      <a:endParaRPr lang="en-US" sz="1500">
                        <a:effectLst/>
                      </a:endParaRP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567067524"/>
                  </a:ext>
                </a:extLst>
              </a:tr>
              <a:tr h="1624045">
                <a:tc>
                  <a:txBody>
                    <a:bodyPr/>
                    <a:lstStyle/>
                    <a:p>
                      <a:r>
                        <a:rPr lang="en-US" sz="1500" b="1">
                          <a:effectLst/>
                        </a:rPr>
                        <a:t>Middle cerebellar peduncles</a:t>
                      </a:r>
                      <a:r>
                        <a:rPr lang="en-US" sz="1500">
                          <a:effectLst/>
                        </a:rPr>
                        <a:t> (</a:t>
                      </a:r>
                      <a:r>
                        <a:rPr lang="en-US" sz="1500">
                          <a:effectLst/>
                          <a:hlinkClick r:id="rId3"/>
                        </a:rPr>
                        <a:t>MCP</a:t>
                      </a:r>
                      <a:r>
                        <a:rPr lang="en-US" sz="1500">
                          <a:effectLst/>
                        </a:rPr>
                        <a:t>)</a:t>
                      </a: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500">
                          <a:effectLst/>
                        </a:rPr>
                        <a:t>Connects the cerebellum to the </a:t>
                      </a:r>
                      <a:r>
                        <a:rPr lang="en-US" sz="1500">
                          <a:effectLst/>
                          <a:hlinkClick r:id="rId4"/>
                        </a:rPr>
                        <a:t>pons</a:t>
                      </a:r>
                      <a:endParaRPr lang="en-US" sz="1500">
                        <a:effectLst/>
                      </a:endParaRPr>
                    </a:p>
                    <a:p>
                      <a:pPr>
                        <a:buFont typeface="Arial" panose="020B0604020202020204" pitchFamily="34" charset="0"/>
                        <a:buChar char="•"/>
                      </a:pPr>
                      <a:r>
                        <a:rPr lang="en-US" sz="1500">
                          <a:effectLst/>
                        </a:rPr>
                        <a:t>Largest peduncle</a:t>
                      </a:r>
                    </a:p>
                    <a:p>
                      <a:pPr>
                        <a:buFont typeface="Arial" panose="020B0604020202020204" pitchFamily="34" charset="0"/>
                        <a:buChar char="•"/>
                      </a:pPr>
                      <a:r>
                        <a:rPr lang="en-US" sz="1500">
                          <a:effectLst/>
                        </a:rPr>
                        <a:t>Major afferent pathway</a:t>
                      </a: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500" dirty="0">
                          <a:effectLst/>
                        </a:rPr>
                        <a:t>Afferent tracts </a:t>
                      </a:r>
                      <a:r>
                        <a:rPr lang="en-US" sz="1500" b="1" dirty="0">
                          <a:effectLst/>
                        </a:rPr>
                        <a:t>from the contralateral cortex</a:t>
                      </a:r>
                      <a:r>
                        <a:rPr lang="en-US" sz="1500" dirty="0">
                          <a:effectLst/>
                        </a:rPr>
                        <a:t> (</a:t>
                      </a:r>
                      <a:r>
                        <a:rPr lang="en-US" sz="1500" b="1" dirty="0">
                          <a:effectLst/>
                        </a:rPr>
                        <a:t>pontocerebellar mossy fiber pathway</a:t>
                      </a:r>
                      <a:r>
                        <a:rPr lang="en-US" sz="1500" dirty="0">
                          <a:effectLst/>
                        </a:rPr>
                        <a:t>)</a:t>
                      </a: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9231999"/>
                  </a:ext>
                </a:extLst>
              </a:tr>
              <a:tr h="2501030">
                <a:tc>
                  <a:txBody>
                    <a:bodyPr/>
                    <a:lstStyle/>
                    <a:p>
                      <a:r>
                        <a:rPr lang="en-US" sz="1500" b="1">
                          <a:effectLst/>
                        </a:rPr>
                        <a:t>Inferior cerebellar peduncles</a:t>
                      </a:r>
                      <a:r>
                        <a:rPr lang="en-US" sz="1500">
                          <a:effectLst/>
                        </a:rPr>
                        <a:t> (</a:t>
                      </a:r>
                      <a:r>
                        <a:rPr lang="en-US" sz="1500">
                          <a:effectLst/>
                          <a:hlinkClick r:id="rId5"/>
                        </a:rPr>
                        <a:t>ICP</a:t>
                      </a:r>
                      <a:r>
                        <a:rPr lang="en-US" sz="1500">
                          <a:effectLst/>
                        </a:rPr>
                        <a:t>)</a:t>
                      </a: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500">
                          <a:effectLst/>
                        </a:rPr>
                        <a:t>Connects the cerebellum to the medulla and spinal cord</a:t>
                      </a:r>
                    </a:p>
                    <a:p>
                      <a:pPr>
                        <a:buFont typeface="Arial" panose="020B0604020202020204" pitchFamily="34" charset="0"/>
                        <a:buChar char="•"/>
                      </a:pPr>
                      <a:r>
                        <a:rPr lang="en-US" sz="1500">
                          <a:effectLst/>
                        </a:rPr>
                        <a:t>Afferent and efferent pathways</a:t>
                      </a: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500" dirty="0">
                          <a:effectLst/>
                        </a:rPr>
                        <a:t>Afferent tracts carrying </a:t>
                      </a:r>
                      <a:r>
                        <a:rPr lang="en-US" sz="1500" b="1" dirty="0">
                          <a:effectLst/>
                        </a:rPr>
                        <a:t>ipsilateral proprioceptive information </a:t>
                      </a:r>
                      <a:r>
                        <a:rPr lang="en-US" sz="1500" dirty="0">
                          <a:effectLst/>
                        </a:rPr>
                        <a:t>from the spinal cord</a:t>
                      </a:r>
                    </a:p>
                    <a:p>
                      <a:pPr>
                        <a:buFont typeface="Arial" panose="020B0604020202020204" pitchFamily="34" charset="0"/>
                        <a:buChar char="•"/>
                      </a:pPr>
                      <a:r>
                        <a:rPr lang="en-US" sz="1500" dirty="0">
                          <a:effectLst/>
                        </a:rPr>
                        <a:t>Efferent tract composed primarily of Purkinje cell </a:t>
                      </a:r>
                      <a:r>
                        <a:rPr lang="en-US" sz="1500" dirty="0">
                          <a:effectLst/>
                          <a:hlinkClick r:id="rId6"/>
                        </a:rPr>
                        <a:t>axons</a:t>
                      </a:r>
                      <a:endParaRPr lang="en-US" sz="1500" dirty="0">
                        <a:effectLst/>
                      </a:endParaRPr>
                    </a:p>
                  </a:txBody>
                  <a:tcPr marL="127582" marR="127582" marT="63791" marB="6379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888416504"/>
                  </a:ext>
                </a:extLst>
              </a:tr>
            </a:tbl>
          </a:graphicData>
        </a:graphic>
      </p:graphicFrame>
    </p:spTree>
    <p:extLst>
      <p:ext uri="{BB962C8B-B14F-4D97-AF65-F5344CB8AC3E}">
        <p14:creationId xmlns:p14="http://schemas.microsoft.com/office/powerpoint/2010/main" val="221585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No description available.">
            <a:extLst>
              <a:ext uri="{FF2B5EF4-FFF2-40B4-BE49-F238E27FC236}">
                <a16:creationId xmlns:a16="http://schemas.microsoft.com/office/drawing/2014/main" id="{9DB7BC76-CACD-419F-9985-7D2217D699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801" y="0"/>
            <a:ext cx="86439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385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No description available.">
            <a:extLst>
              <a:ext uri="{FF2B5EF4-FFF2-40B4-BE49-F238E27FC236}">
                <a16:creationId xmlns:a16="http://schemas.microsoft.com/office/drawing/2014/main" id="{F2874D87-E61C-4AC0-BF10-047672C2AA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267" y="0"/>
            <a:ext cx="100790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041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No description available.">
            <a:extLst>
              <a:ext uri="{FF2B5EF4-FFF2-40B4-BE49-F238E27FC236}">
                <a16:creationId xmlns:a16="http://schemas.microsoft.com/office/drawing/2014/main" id="{913ECAF9-4083-4EB6-9E67-45B90E3250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6376" y="0"/>
            <a:ext cx="81470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505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No description available.">
            <a:extLst>
              <a:ext uri="{FF2B5EF4-FFF2-40B4-BE49-F238E27FC236}">
                <a16:creationId xmlns:a16="http://schemas.microsoft.com/office/drawing/2014/main" id="{A170F7CD-8463-49EA-8BC9-563EBA9AFA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544" y="0"/>
            <a:ext cx="101012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695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5D9C70-3548-456C-B057-6C631F747F60}"/>
              </a:ext>
            </a:extLst>
          </p:cNvPr>
          <p:cNvSpPr>
            <a:spLocks noGrp="1"/>
          </p:cNvSpPr>
          <p:nvPr>
            <p:ph sz="quarter" idx="1"/>
          </p:nvPr>
        </p:nvSpPr>
        <p:spPr/>
        <p:txBody>
          <a:bodyPr/>
          <a:lstStyle/>
          <a:p>
            <a:r>
              <a:rPr lang="en-US" dirty="0"/>
              <a:t>Cerebellar lesions cause neurological deficits on the ipsilateral side!</a:t>
            </a:r>
          </a:p>
        </p:txBody>
      </p:sp>
    </p:spTree>
    <p:extLst>
      <p:ext uri="{BB962C8B-B14F-4D97-AF65-F5344CB8AC3E}">
        <p14:creationId xmlns:p14="http://schemas.microsoft.com/office/powerpoint/2010/main" val="1375655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6D2B7-A357-4AAC-89A5-B0E62E727FD0}"/>
              </a:ext>
            </a:extLst>
          </p:cNvPr>
          <p:cNvSpPr>
            <a:spLocks noGrp="1"/>
          </p:cNvSpPr>
          <p:nvPr>
            <p:ph type="title"/>
          </p:nvPr>
        </p:nvSpPr>
        <p:spPr/>
        <p:txBody>
          <a:bodyPr/>
          <a:lstStyle/>
          <a:p>
            <a:r>
              <a:rPr lang="en-US" dirty="0"/>
              <a:t>Vasculature of the cerebellum</a:t>
            </a:r>
          </a:p>
        </p:txBody>
      </p:sp>
      <p:sp>
        <p:nvSpPr>
          <p:cNvPr id="3" name="Content Placeholder 2">
            <a:extLst>
              <a:ext uri="{FF2B5EF4-FFF2-40B4-BE49-F238E27FC236}">
                <a16:creationId xmlns:a16="http://schemas.microsoft.com/office/drawing/2014/main" id="{93336C3C-7B73-49A0-B079-142AF56F1A96}"/>
              </a:ext>
            </a:extLst>
          </p:cNvPr>
          <p:cNvSpPr>
            <a:spLocks noGrp="1"/>
          </p:cNvSpPr>
          <p:nvPr>
            <p:ph sz="quarter" idx="1"/>
          </p:nvPr>
        </p:nvSpPr>
        <p:spPr/>
        <p:txBody>
          <a:bodyPr/>
          <a:lstStyle/>
          <a:p>
            <a:r>
              <a:rPr lang="en-US" b="1" dirty="0">
                <a:hlinkClick r:id="rId2"/>
              </a:rPr>
              <a:t>Arteries</a:t>
            </a:r>
            <a:endParaRPr lang="en-US" dirty="0"/>
          </a:p>
          <a:p>
            <a:pPr lvl="1"/>
            <a:r>
              <a:rPr lang="en-US" sz="2400" b="1" dirty="0">
                <a:hlinkClick r:id="rId3"/>
              </a:rPr>
              <a:t>Basilar artery</a:t>
            </a:r>
            <a:endParaRPr lang="en-US" sz="2400" dirty="0"/>
          </a:p>
          <a:p>
            <a:pPr lvl="2"/>
            <a:r>
              <a:rPr lang="en-US" sz="2400" dirty="0">
                <a:hlinkClick r:id="rId4"/>
              </a:rPr>
              <a:t>Superior cerebellar artery</a:t>
            </a:r>
            <a:r>
              <a:rPr lang="en-US" sz="2400" dirty="0"/>
              <a:t> (SCA) → superior surface of the cerebellum</a:t>
            </a:r>
          </a:p>
          <a:p>
            <a:pPr lvl="2"/>
            <a:r>
              <a:rPr lang="en-US" sz="2400" dirty="0">
                <a:hlinkClick r:id="rId5"/>
              </a:rPr>
              <a:t>Anterior inferior cerebellar artery</a:t>
            </a:r>
            <a:r>
              <a:rPr lang="en-US" sz="2400" dirty="0"/>
              <a:t> (</a:t>
            </a:r>
            <a:r>
              <a:rPr lang="en-US" sz="2400" dirty="0">
                <a:hlinkClick r:id="rId5"/>
              </a:rPr>
              <a:t>AICA</a:t>
            </a:r>
            <a:r>
              <a:rPr lang="en-US" sz="2400" dirty="0"/>
              <a:t>)→ </a:t>
            </a:r>
            <a:r>
              <a:rPr lang="en-US" sz="2400" dirty="0">
                <a:hlinkClick r:id="rId6"/>
              </a:rPr>
              <a:t>anterior</a:t>
            </a:r>
            <a:r>
              <a:rPr lang="en-US" sz="2400" dirty="0"/>
              <a:t> surface of the cerebellum</a:t>
            </a:r>
          </a:p>
          <a:p>
            <a:pPr lvl="1"/>
            <a:r>
              <a:rPr lang="en-US" sz="2400" b="1" dirty="0">
                <a:hlinkClick r:id="rId7"/>
              </a:rPr>
              <a:t>Vertebral artery</a:t>
            </a:r>
            <a:endParaRPr lang="en-US" sz="2400" dirty="0"/>
          </a:p>
          <a:p>
            <a:pPr lvl="2"/>
            <a:r>
              <a:rPr lang="en-US" sz="2400" dirty="0"/>
              <a:t>Posterior inferior cerebellar artery (PICA)→ </a:t>
            </a:r>
            <a:r>
              <a:rPr lang="en-US" sz="2400" dirty="0">
                <a:hlinkClick r:id="rId8"/>
              </a:rPr>
              <a:t>posterior</a:t>
            </a:r>
            <a:r>
              <a:rPr lang="en-US" sz="2400" dirty="0"/>
              <a:t> surface of the cerebellum</a:t>
            </a:r>
          </a:p>
          <a:p>
            <a:endParaRPr lang="en-US" dirty="0"/>
          </a:p>
        </p:txBody>
      </p:sp>
    </p:spTree>
    <p:extLst>
      <p:ext uri="{BB962C8B-B14F-4D97-AF65-F5344CB8AC3E}">
        <p14:creationId xmlns:p14="http://schemas.microsoft.com/office/powerpoint/2010/main" val="227242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No description available.">
            <a:extLst>
              <a:ext uri="{FF2B5EF4-FFF2-40B4-BE49-F238E27FC236}">
                <a16:creationId xmlns:a16="http://schemas.microsoft.com/office/drawing/2014/main" id="{EDBD110F-AA8C-48A5-A248-D6A7970504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0773" y="0"/>
            <a:ext cx="76708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08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5E76A-E3A4-40EE-8DFD-771887D7A467}"/>
              </a:ext>
            </a:extLst>
          </p:cNvPr>
          <p:cNvSpPr>
            <a:spLocks noGrp="1"/>
          </p:cNvSpPr>
          <p:nvPr>
            <p:ph type="title"/>
          </p:nvPr>
        </p:nvSpPr>
        <p:spPr/>
        <p:txBody>
          <a:bodyPr/>
          <a:lstStyle/>
          <a:p>
            <a:r>
              <a:rPr lang="en-US" dirty="0"/>
              <a:t>Functional zones of the cerebellum</a:t>
            </a:r>
          </a:p>
        </p:txBody>
      </p:sp>
      <p:graphicFrame>
        <p:nvGraphicFramePr>
          <p:cNvPr id="4" name="Content Placeholder 3">
            <a:extLst>
              <a:ext uri="{FF2B5EF4-FFF2-40B4-BE49-F238E27FC236}">
                <a16:creationId xmlns:a16="http://schemas.microsoft.com/office/drawing/2014/main" id="{1C7D03B7-374B-4C12-A46A-11F59DD50ECB}"/>
              </a:ext>
            </a:extLst>
          </p:cNvPr>
          <p:cNvGraphicFramePr>
            <a:graphicFrameLocks noGrp="1"/>
          </p:cNvGraphicFramePr>
          <p:nvPr>
            <p:ph sz="quarter" idx="1"/>
            <p:extLst>
              <p:ext uri="{D42A27DB-BD31-4B8C-83A1-F6EECF244321}">
                <p14:modId xmlns:p14="http://schemas.microsoft.com/office/powerpoint/2010/main" val="2135229306"/>
              </p:ext>
            </p:extLst>
          </p:nvPr>
        </p:nvGraphicFramePr>
        <p:xfrm>
          <a:off x="609599" y="1702309"/>
          <a:ext cx="10208456" cy="4942013"/>
        </p:xfrm>
        <a:graphic>
          <a:graphicData uri="http://schemas.openxmlformats.org/drawingml/2006/table">
            <a:tbl>
              <a:tblPr/>
              <a:tblGrid>
                <a:gridCol w="2552114">
                  <a:extLst>
                    <a:ext uri="{9D8B030D-6E8A-4147-A177-3AD203B41FA5}">
                      <a16:colId xmlns:a16="http://schemas.microsoft.com/office/drawing/2014/main" val="3157821910"/>
                    </a:ext>
                  </a:extLst>
                </a:gridCol>
                <a:gridCol w="2552114">
                  <a:extLst>
                    <a:ext uri="{9D8B030D-6E8A-4147-A177-3AD203B41FA5}">
                      <a16:colId xmlns:a16="http://schemas.microsoft.com/office/drawing/2014/main" val="3257379142"/>
                    </a:ext>
                  </a:extLst>
                </a:gridCol>
                <a:gridCol w="2552114">
                  <a:extLst>
                    <a:ext uri="{9D8B030D-6E8A-4147-A177-3AD203B41FA5}">
                      <a16:colId xmlns:a16="http://schemas.microsoft.com/office/drawing/2014/main" val="3256627831"/>
                    </a:ext>
                  </a:extLst>
                </a:gridCol>
                <a:gridCol w="2552114">
                  <a:extLst>
                    <a:ext uri="{9D8B030D-6E8A-4147-A177-3AD203B41FA5}">
                      <a16:colId xmlns:a16="http://schemas.microsoft.com/office/drawing/2014/main" val="2549570621"/>
                    </a:ext>
                  </a:extLst>
                </a:gridCol>
              </a:tblGrid>
              <a:tr h="272923">
                <a:tc gridSpan="4">
                  <a:txBody>
                    <a:bodyPr/>
                    <a:lstStyle/>
                    <a:p>
                      <a:r>
                        <a:rPr lang="en-US" sz="1600" b="1">
                          <a:effectLst/>
                        </a:rPr>
                        <a:t>Zones of cerebellum</a:t>
                      </a:r>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38431386"/>
                  </a:ext>
                </a:extLst>
              </a:tr>
              <a:tr h="448373">
                <a:tc>
                  <a:txBody>
                    <a:bodyPr/>
                    <a:lstStyle/>
                    <a:p>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600" b="1">
                          <a:effectLst/>
                        </a:rPr>
                        <a:t>Cerebrocerebellum</a:t>
                      </a:r>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600" b="1">
                          <a:effectLst/>
                        </a:rPr>
                        <a:t>Spinocerebellum</a:t>
                      </a:r>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600" b="1">
                          <a:effectLst/>
                        </a:rPr>
                        <a:t>Vestibulocerebellum</a:t>
                      </a:r>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642216438"/>
                  </a:ext>
                </a:extLst>
              </a:tr>
              <a:tr h="623824">
                <a:tc>
                  <a:txBody>
                    <a:bodyPr/>
                    <a:lstStyle/>
                    <a:p>
                      <a:r>
                        <a:rPr lang="en-US" sz="1600" b="1">
                          <a:effectLst/>
                        </a:rPr>
                        <a:t>Corresponding cortex</a:t>
                      </a:r>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hlinkClick r:id="rId2"/>
                        </a:rPr>
                        <a:t>Lateral</a:t>
                      </a:r>
                      <a:r>
                        <a:rPr lang="en-US" sz="1600">
                          <a:effectLst/>
                        </a:rPr>
                        <a:t> hemispheres</a:t>
                      </a: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hlinkClick r:id="rId3"/>
                        </a:rPr>
                        <a:t>Vermis</a:t>
                      </a:r>
                      <a:r>
                        <a:rPr lang="en-US" sz="1600">
                          <a:effectLst/>
                        </a:rPr>
                        <a:t> and intermediate zones</a:t>
                      </a: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hlinkClick r:id="rId4"/>
                        </a:rPr>
                        <a:t>Flocculonodular lobe</a:t>
                      </a:r>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605997781"/>
                  </a:ext>
                </a:extLst>
              </a:tr>
              <a:tr h="799274">
                <a:tc>
                  <a:txBody>
                    <a:bodyPr/>
                    <a:lstStyle/>
                    <a:p>
                      <a:r>
                        <a:rPr lang="en-US" sz="1600" b="1">
                          <a:effectLst/>
                        </a:rPr>
                        <a:t>Corresponding nuclei</a:t>
                      </a:r>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hlinkClick r:id="rId5"/>
                        </a:rPr>
                        <a:t>Dentate nucleus</a:t>
                      </a:r>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hlinkClick r:id="rId6"/>
                        </a:rPr>
                        <a:t>Emboliform nucleus</a:t>
                      </a:r>
                      <a:endParaRPr lang="en-US" sz="1600">
                        <a:effectLst/>
                      </a:endParaRPr>
                    </a:p>
                    <a:p>
                      <a:pPr>
                        <a:buFont typeface="Arial" panose="020B0604020202020204" pitchFamily="34" charset="0"/>
                        <a:buChar char="•"/>
                      </a:pPr>
                      <a:r>
                        <a:rPr lang="en-US" sz="1600">
                          <a:effectLst/>
                          <a:hlinkClick r:id="rId7"/>
                        </a:rPr>
                        <a:t>Globose nucleus</a:t>
                      </a:r>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hlinkClick r:id="rId8"/>
                        </a:rPr>
                        <a:t>Vestibular nuclei</a:t>
                      </a:r>
                      <a:endParaRPr lang="en-US" sz="1600">
                        <a:effectLst/>
                      </a:endParaRPr>
                    </a:p>
                    <a:p>
                      <a:pPr>
                        <a:buFont typeface="Arial" panose="020B0604020202020204" pitchFamily="34" charset="0"/>
                        <a:buChar char="•"/>
                      </a:pPr>
                      <a:r>
                        <a:rPr lang="en-US" sz="1600">
                          <a:effectLst/>
                          <a:hlinkClick r:id="rId9"/>
                        </a:rPr>
                        <a:t>Fastigial nucleus</a:t>
                      </a:r>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537355968"/>
                  </a:ext>
                </a:extLst>
              </a:tr>
              <a:tr h="2729230">
                <a:tc>
                  <a:txBody>
                    <a:bodyPr/>
                    <a:lstStyle/>
                    <a:p>
                      <a:r>
                        <a:rPr lang="en-US" sz="1600" b="1">
                          <a:effectLst/>
                        </a:rPr>
                        <a:t>Input</a:t>
                      </a:r>
                      <a:endParaRPr lang="en-US" sz="1600">
                        <a:effectLst/>
                      </a:endParaRP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hlinkClick r:id="rId10"/>
                        </a:rPr>
                        <a:t>Cerebral cortex</a:t>
                      </a:r>
                      <a:endParaRPr lang="en-US" sz="1600">
                        <a:effectLst/>
                      </a:endParaRPr>
                    </a:p>
                    <a:p>
                      <a:pPr>
                        <a:buFont typeface="Arial" panose="020B0604020202020204" pitchFamily="34" charset="0"/>
                        <a:buChar char="•"/>
                      </a:pPr>
                      <a:r>
                        <a:rPr lang="en-US" sz="1600">
                          <a:effectLst/>
                        </a:rPr>
                        <a:t>The </a:t>
                      </a:r>
                      <a:r>
                        <a:rPr lang="en-US" sz="1600">
                          <a:effectLst/>
                          <a:hlinkClick r:id="rId11"/>
                        </a:rPr>
                        <a:t>inferior olivary nucleus</a:t>
                      </a:r>
                      <a:r>
                        <a:rPr lang="en-US" sz="1600">
                          <a:effectLst/>
                        </a:rPr>
                        <a:t> of the medulla</a:t>
                      </a: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Spinal cord</a:t>
                      </a:r>
                    </a:p>
                    <a:p>
                      <a:pPr marL="742950" lvl="1" indent="-285750">
                        <a:buFont typeface="Arial" panose="020B0604020202020204" pitchFamily="34" charset="0"/>
                        <a:buChar char="•"/>
                      </a:pPr>
                      <a:r>
                        <a:rPr lang="en-US" sz="1600">
                          <a:effectLst/>
                          <a:hlinkClick r:id="rId3"/>
                        </a:rPr>
                        <a:t>Vermis</a:t>
                      </a:r>
                      <a:r>
                        <a:rPr lang="en-US" sz="1600">
                          <a:effectLst/>
                        </a:rPr>
                        <a:t>: input from the trunk and </a:t>
                      </a:r>
                      <a:r>
                        <a:rPr lang="en-US" sz="1600">
                          <a:effectLst/>
                          <a:hlinkClick r:id="rId12"/>
                        </a:rPr>
                        <a:t>proximal</a:t>
                      </a:r>
                      <a:r>
                        <a:rPr lang="en-US" sz="1600">
                          <a:effectLst/>
                        </a:rPr>
                        <a:t> portions of the limbs</a:t>
                      </a:r>
                    </a:p>
                    <a:p>
                      <a:pPr marL="742950" lvl="1" indent="-285750">
                        <a:buFont typeface="Arial" panose="020B0604020202020204" pitchFamily="34" charset="0"/>
                        <a:buChar char="•"/>
                      </a:pPr>
                      <a:r>
                        <a:rPr lang="en-US" sz="1600">
                          <a:effectLst/>
                        </a:rPr>
                        <a:t>Intermediate zones: </a:t>
                      </a:r>
                      <a:r>
                        <a:rPr lang="en-US" sz="1600">
                          <a:effectLst/>
                          <a:hlinkClick r:id="rId13"/>
                        </a:rPr>
                        <a:t>distal</a:t>
                      </a:r>
                      <a:r>
                        <a:rPr lang="en-US" sz="1600">
                          <a:effectLst/>
                        </a:rPr>
                        <a:t> portion of the limbs</a:t>
                      </a: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dirty="0">
                          <a:effectLst/>
                          <a:hlinkClick r:id="rId8"/>
                        </a:rPr>
                        <a:t>Vestibular nuclei</a:t>
                      </a:r>
                      <a:r>
                        <a:rPr lang="en-US" sz="1600" dirty="0">
                          <a:effectLst/>
                        </a:rPr>
                        <a:t> of </a:t>
                      </a:r>
                      <a:r>
                        <a:rPr lang="en-US" sz="1600" dirty="0">
                          <a:effectLst/>
                          <a:hlinkClick r:id="rId14"/>
                        </a:rPr>
                        <a:t>cranial</a:t>
                      </a:r>
                      <a:r>
                        <a:rPr lang="en-US" sz="1600" dirty="0">
                          <a:effectLst/>
                        </a:rPr>
                        <a:t> nerve VIII</a:t>
                      </a:r>
                    </a:p>
                    <a:p>
                      <a:pPr>
                        <a:buFont typeface="Arial" panose="020B0604020202020204" pitchFamily="34" charset="0"/>
                        <a:buChar char="•"/>
                      </a:pPr>
                      <a:r>
                        <a:rPr lang="en-US" sz="1600" dirty="0">
                          <a:effectLst/>
                          <a:hlinkClick r:id="rId15"/>
                        </a:rPr>
                        <a:t>Superior colliculi</a:t>
                      </a:r>
                      <a:r>
                        <a:rPr lang="en-US" sz="1600" dirty="0">
                          <a:effectLst/>
                        </a:rPr>
                        <a:t> and visual cortex</a:t>
                      </a:r>
                    </a:p>
                  </a:txBody>
                  <a:tcPr marL="97472" marR="97472" marT="48736" marB="4873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896248029"/>
                  </a:ext>
                </a:extLst>
              </a:tr>
            </a:tbl>
          </a:graphicData>
        </a:graphic>
      </p:graphicFrame>
    </p:spTree>
    <p:extLst>
      <p:ext uri="{BB962C8B-B14F-4D97-AF65-F5344CB8AC3E}">
        <p14:creationId xmlns:p14="http://schemas.microsoft.com/office/powerpoint/2010/main" val="1060217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40A85C2-11DD-4C34-AC2E-D4BCAE6279F0}"/>
              </a:ext>
            </a:extLst>
          </p:cNvPr>
          <p:cNvGraphicFramePr>
            <a:graphicFrameLocks noGrp="1"/>
          </p:cNvGraphicFramePr>
          <p:nvPr>
            <p:extLst>
              <p:ext uri="{D42A27DB-BD31-4B8C-83A1-F6EECF244321}">
                <p14:modId xmlns:p14="http://schemas.microsoft.com/office/powerpoint/2010/main" val="3303397907"/>
              </p:ext>
            </p:extLst>
          </p:nvPr>
        </p:nvGraphicFramePr>
        <p:xfrm>
          <a:off x="98474" y="-9140905"/>
          <a:ext cx="7065324" cy="4873625"/>
        </p:xfrm>
        <a:graphic>
          <a:graphicData uri="http://schemas.openxmlformats.org/drawingml/2006/table">
            <a:tbl>
              <a:tblPr/>
              <a:tblGrid>
                <a:gridCol w="1766331">
                  <a:extLst>
                    <a:ext uri="{9D8B030D-6E8A-4147-A177-3AD203B41FA5}">
                      <a16:colId xmlns:a16="http://schemas.microsoft.com/office/drawing/2014/main" val="429511352"/>
                    </a:ext>
                  </a:extLst>
                </a:gridCol>
                <a:gridCol w="1766331">
                  <a:extLst>
                    <a:ext uri="{9D8B030D-6E8A-4147-A177-3AD203B41FA5}">
                      <a16:colId xmlns:a16="http://schemas.microsoft.com/office/drawing/2014/main" val="3794437922"/>
                    </a:ext>
                  </a:extLst>
                </a:gridCol>
                <a:gridCol w="1766331">
                  <a:extLst>
                    <a:ext uri="{9D8B030D-6E8A-4147-A177-3AD203B41FA5}">
                      <a16:colId xmlns:a16="http://schemas.microsoft.com/office/drawing/2014/main" val="2878467045"/>
                    </a:ext>
                  </a:extLst>
                </a:gridCol>
                <a:gridCol w="1766331">
                  <a:extLst>
                    <a:ext uri="{9D8B030D-6E8A-4147-A177-3AD203B41FA5}">
                      <a16:colId xmlns:a16="http://schemas.microsoft.com/office/drawing/2014/main" val="2796974369"/>
                    </a:ext>
                  </a:extLst>
                </a:gridCol>
              </a:tblGrid>
              <a:tr h="2082265">
                <a:tc>
                  <a:txBody>
                    <a:bodyPr/>
                    <a:lstStyle/>
                    <a:p>
                      <a:r>
                        <a:rPr lang="en-US" sz="700" b="1">
                          <a:effectLst/>
                        </a:rPr>
                        <a:t>Function</a:t>
                      </a:r>
                      <a:endParaRPr lang="en-US" sz="700">
                        <a:effectLst/>
                      </a:endParaRP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700">
                          <a:effectLst/>
                        </a:rPr>
                        <a:t>Planning and execution of movements</a:t>
                      </a:r>
                    </a:p>
                    <a:p>
                      <a:pPr>
                        <a:buFont typeface="Arial" panose="020B0604020202020204" pitchFamily="34" charset="0"/>
                        <a:buChar char="•"/>
                      </a:pPr>
                      <a:r>
                        <a:rPr lang="en-US" sz="700">
                          <a:effectLst/>
                        </a:rPr>
                        <a:t>Coordination of complex and sequential motor movements</a:t>
                      </a:r>
                    </a:p>
                    <a:p>
                      <a:pPr>
                        <a:buFont typeface="Arial" panose="020B0604020202020204" pitchFamily="34" charset="0"/>
                        <a:buChar char="•"/>
                      </a:pPr>
                      <a:r>
                        <a:rPr lang="en-US" sz="700">
                          <a:effectLst/>
                        </a:rPr>
                        <a:t>Nonmotor functions: </a:t>
                      </a:r>
                      <a:r>
                        <a:rPr lang="en-US" sz="700">
                          <a:effectLst/>
                          <a:hlinkClick r:id="rId2"/>
                        </a:rPr>
                        <a:t>cognition</a:t>
                      </a:r>
                      <a:r>
                        <a:rPr lang="en-US" sz="700">
                          <a:effectLst/>
                        </a:rPr>
                        <a:t>, language, learning, and emotions</a:t>
                      </a: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700">
                          <a:effectLst/>
                        </a:rPr>
                        <a:t>Coordination of body and limb movement</a:t>
                      </a:r>
                    </a:p>
                    <a:p>
                      <a:pPr marL="742950" lvl="1" indent="-285750">
                        <a:buFont typeface="Arial" panose="020B0604020202020204" pitchFamily="34" charset="0"/>
                        <a:buChar char="•"/>
                      </a:pPr>
                      <a:r>
                        <a:rPr lang="en-US" sz="700">
                          <a:effectLst/>
                          <a:hlinkClick r:id="rId3"/>
                        </a:rPr>
                        <a:t>Vermis</a:t>
                      </a:r>
                      <a:r>
                        <a:rPr lang="en-US" sz="700">
                          <a:effectLst/>
                        </a:rPr>
                        <a:t>: central body (trunk, head, and </a:t>
                      </a:r>
                      <a:r>
                        <a:rPr lang="en-US" sz="700">
                          <a:effectLst/>
                          <a:hlinkClick r:id="rId4"/>
                        </a:rPr>
                        <a:t>proximal</a:t>
                      </a:r>
                      <a:r>
                        <a:rPr lang="en-US" sz="700">
                          <a:effectLst/>
                        </a:rPr>
                        <a:t> limbs)</a:t>
                      </a:r>
                    </a:p>
                    <a:p>
                      <a:pPr marL="742950" lvl="1" indent="-285750">
                        <a:buFont typeface="Arial" panose="020B0604020202020204" pitchFamily="34" charset="0"/>
                        <a:buChar char="•"/>
                      </a:pPr>
                      <a:r>
                        <a:rPr lang="en-US" sz="700">
                          <a:effectLst/>
                        </a:rPr>
                        <a:t>Intermediate zones: </a:t>
                      </a:r>
                      <a:r>
                        <a:rPr lang="en-US" sz="700">
                          <a:effectLst/>
                          <a:hlinkClick r:id="rId5"/>
                        </a:rPr>
                        <a:t>distal</a:t>
                      </a:r>
                      <a:r>
                        <a:rPr lang="en-US" sz="700">
                          <a:effectLst/>
                        </a:rPr>
                        <a:t> limbs (hands, fingers, feet, toes)</a:t>
                      </a:r>
                    </a:p>
                    <a:p>
                      <a:pPr>
                        <a:buFont typeface="Arial" panose="020B0604020202020204" pitchFamily="34" charset="0"/>
                        <a:buChar char="•"/>
                      </a:pPr>
                      <a:r>
                        <a:rPr lang="en-US" sz="700">
                          <a:effectLst/>
                        </a:rPr>
                        <a:t>Maintenance of muscular tone</a:t>
                      </a: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700">
                          <a:effectLst/>
                        </a:rPr>
                        <a:t>Balance</a:t>
                      </a:r>
                    </a:p>
                    <a:p>
                      <a:pPr>
                        <a:buFont typeface="Arial" panose="020B0604020202020204" pitchFamily="34" charset="0"/>
                        <a:buChar char="•"/>
                      </a:pPr>
                      <a:r>
                        <a:rPr lang="en-US" sz="700">
                          <a:effectLst/>
                          <a:hlinkClick r:id="rId6"/>
                        </a:rPr>
                        <a:t>Ocular movements</a:t>
                      </a:r>
                      <a:r>
                        <a:rPr lang="en-US" sz="700">
                          <a:effectLst/>
                        </a:rPr>
                        <a:t> and gaze stability</a:t>
                      </a: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1664900787"/>
                  </a:ext>
                </a:extLst>
              </a:tr>
              <a:tr h="2791360">
                <a:tc>
                  <a:txBody>
                    <a:bodyPr/>
                    <a:lstStyle/>
                    <a:p>
                      <a:r>
                        <a:rPr lang="en-US" sz="700" b="1">
                          <a:effectLst/>
                        </a:rPr>
                        <a:t>Effect of lesions</a:t>
                      </a:r>
                      <a:endParaRPr lang="en-US" sz="700">
                        <a:effectLst/>
                      </a:endParaRP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700">
                          <a:effectLst/>
                        </a:rPr>
                        <a:t>Abnormal coordination of ipsilateral voluntary movements:</a:t>
                      </a:r>
                    </a:p>
                    <a:p>
                      <a:pPr marL="742950" lvl="1" indent="-285750">
                        <a:buFont typeface="Arial" panose="020B0604020202020204" pitchFamily="34" charset="0"/>
                        <a:buChar char="•"/>
                      </a:pPr>
                      <a:r>
                        <a:rPr lang="en-US" sz="700">
                          <a:effectLst/>
                        </a:rPr>
                        <a:t>Fall towards the side of the lesion (ipsilateral)</a:t>
                      </a:r>
                    </a:p>
                    <a:p>
                      <a:pPr marL="742950" lvl="1" indent="-285750">
                        <a:buFont typeface="Arial" panose="020B0604020202020204" pitchFamily="34" charset="0"/>
                        <a:buChar char="•"/>
                      </a:pPr>
                      <a:r>
                        <a:rPr lang="en-US" sz="700">
                          <a:effectLst/>
                          <a:hlinkClick r:id="rId7"/>
                        </a:rPr>
                        <a:t>Dysdiadochokinesis</a:t>
                      </a:r>
                      <a:endParaRPr lang="en-US" sz="700">
                        <a:effectLst/>
                      </a:endParaRPr>
                    </a:p>
                    <a:p>
                      <a:pPr marL="742950" lvl="1" indent="-285750">
                        <a:buFont typeface="Arial" panose="020B0604020202020204" pitchFamily="34" charset="0"/>
                        <a:buChar char="•"/>
                      </a:pPr>
                      <a:r>
                        <a:rPr lang="en-US" sz="700">
                          <a:effectLst/>
                          <a:hlinkClick r:id="rId8"/>
                        </a:rPr>
                        <a:t>Dysmetria</a:t>
                      </a:r>
                      <a:endParaRPr lang="en-US" sz="700">
                        <a:effectLst/>
                      </a:endParaRPr>
                    </a:p>
                    <a:p>
                      <a:pPr marL="742950" lvl="1" indent="-285750">
                        <a:buFont typeface="Arial" panose="020B0604020202020204" pitchFamily="34" charset="0"/>
                        <a:buChar char="•"/>
                      </a:pPr>
                      <a:r>
                        <a:rPr lang="en-US" sz="700">
                          <a:effectLst/>
                          <a:hlinkClick r:id="rId9"/>
                        </a:rPr>
                        <a:t>Intention tremor</a:t>
                      </a:r>
                      <a:endParaRPr lang="en-US" sz="700">
                        <a:effectLst/>
                      </a:endParaRPr>
                    </a:p>
                    <a:p>
                      <a:pPr>
                        <a:buFont typeface="Arial" panose="020B0604020202020204" pitchFamily="34" charset="0"/>
                        <a:buChar char="•"/>
                      </a:pPr>
                      <a:r>
                        <a:rPr lang="en-US" sz="700">
                          <a:effectLst/>
                        </a:rPr>
                        <a:t>Scanning speech (</a:t>
                      </a:r>
                      <a:r>
                        <a:rPr lang="en-US" sz="700">
                          <a:effectLst/>
                          <a:hlinkClick r:id="rId10"/>
                        </a:rPr>
                        <a:t>ataxic dysarthria</a:t>
                      </a:r>
                      <a:r>
                        <a:rPr lang="en-US" sz="700">
                          <a:effectLst/>
                        </a:rPr>
                        <a:t>)</a:t>
                      </a: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700">
                          <a:effectLst/>
                          <a:hlinkClick r:id="rId3"/>
                        </a:rPr>
                        <a:t>Vermis</a:t>
                      </a:r>
                      <a:r>
                        <a:rPr lang="en-US" sz="700">
                          <a:effectLst/>
                        </a:rPr>
                        <a:t>: trunk and </a:t>
                      </a:r>
                      <a:r>
                        <a:rPr lang="en-US" sz="700">
                          <a:effectLst/>
                          <a:hlinkClick r:id="rId4"/>
                        </a:rPr>
                        <a:t>proximal</a:t>
                      </a:r>
                      <a:r>
                        <a:rPr lang="en-US" sz="700">
                          <a:effectLst/>
                        </a:rPr>
                        <a:t> limb muscles affected</a:t>
                      </a:r>
                    </a:p>
                    <a:p>
                      <a:pPr marL="742950" lvl="1" indent="-285750">
                        <a:buFont typeface="Arial" panose="020B0604020202020204" pitchFamily="34" charset="0"/>
                        <a:buChar char="•"/>
                      </a:pPr>
                      <a:r>
                        <a:rPr lang="en-US" sz="700" b="1">
                          <a:effectLst/>
                          <a:hlinkClick r:id="rId11"/>
                        </a:rPr>
                        <a:t>Truncal ataxia</a:t>
                      </a:r>
                      <a:endParaRPr lang="en-US" sz="700">
                        <a:effectLst/>
                      </a:endParaRPr>
                    </a:p>
                    <a:p>
                      <a:pPr marL="742950" lvl="1" indent="-285750">
                        <a:buFont typeface="Arial" panose="020B0604020202020204" pitchFamily="34" charset="0"/>
                        <a:buChar char="•"/>
                      </a:pPr>
                      <a:r>
                        <a:rPr lang="en-US" sz="700">
                          <a:effectLst/>
                          <a:hlinkClick r:id="rId12"/>
                        </a:rPr>
                        <a:t>Gait ataxia</a:t>
                      </a:r>
                      <a:r>
                        <a:rPr lang="en-US" sz="700">
                          <a:effectLst/>
                        </a:rPr>
                        <a:t> (wide-based, unsteady gait)</a:t>
                      </a:r>
                    </a:p>
                    <a:p>
                      <a:pPr marL="742950" lvl="1" indent="-285750">
                        <a:buFont typeface="Arial" panose="020B0604020202020204" pitchFamily="34" charset="0"/>
                        <a:buChar char="•"/>
                      </a:pPr>
                      <a:r>
                        <a:rPr lang="en-US" sz="700">
                          <a:effectLst/>
                        </a:rPr>
                        <a:t>Tilting of the head</a:t>
                      </a:r>
                    </a:p>
                    <a:p>
                      <a:pPr>
                        <a:buFont typeface="Arial" panose="020B0604020202020204" pitchFamily="34" charset="0"/>
                        <a:buChar char="•"/>
                      </a:pPr>
                      <a:r>
                        <a:rPr lang="en-US" sz="700">
                          <a:effectLst/>
                        </a:rPr>
                        <a:t>Intermediate zones: ipsilateral </a:t>
                      </a:r>
                      <a:r>
                        <a:rPr lang="en-US" sz="700">
                          <a:effectLst/>
                          <a:hlinkClick r:id="rId5"/>
                        </a:rPr>
                        <a:t>distal</a:t>
                      </a:r>
                      <a:r>
                        <a:rPr lang="en-US" sz="700">
                          <a:effectLst/>
                        </a:rPr>
                        <a:t> limb muscles affected</a:t>
                      </a:r>
                    </a:p>
                    <a:p>
                      <a:pPr marL="742950" lvl="1" indent="-285750">
                        <a:buFont typeface="Arial" panose="020B0604020202020204" pitchFamily="34" charset="0"/>
                        <a:buChar char="•"/>
                      </a:pPr>
                      <a:r>
                        <a:rPr lang="en-US" sz="700" b="1">
                          <a:effectLst/>
                        </a:rPr>
                        <a:t>Limb </a:t>
                      </a:r>
                      <a:r>
                        <a:rPr lang="en-US" sz="700" b="1">
                          <a:effectLst/>
                          <a:hlinkClick r:id="rId13"/>
                        </a:rPr>
                        <a:t>ataxia</a:t>
                      </a:r>
                      <a:endParaRPr lang="en-US" sz="700">
                        <a:effectLst/>
                      </a:endParaRPr>
                    </a:p>
                    <a:p>
                      <a:pPr marL="742950" lvl="1" indent="-285750">
                        <a:buFont typeface="Arial" panose="020B0604020202020204" pitchFamily="34" charset="0"/>
                        <a:buChar char="•"/>
                      </a:pPr>
                      <a:r>
                        <a:rPr lang="en-US" sz="700">
                          <a:effectLst/>
                          <a:hlinkClick r:id="rId7"/>
                        </a:rPr>
                        <a:t>Dysdiadochokinesis</a:t>
                      </a:r>
                      <a:endParaRPr lang="en-US" sz="700">
                        <a:effectLst/>
                      </a:endParaRPr>
                    </a:p>
                    <a:p>
                      <a:pPr marL="742950" lvl="1" indent="-285750">
                        <a:buFont typeface="Arial" panose="020B0604020202020204" pitchFamily="34" charset="0"/>
                        <a:buChar char="•"/>
                      </a:pPr>
                      <a:r>
                        <a:rPr lang="en-US" sz="700">
                          <a:effectLst/>
                          <a:hlinkClick r:id="rId8"/>
                        </a:rPr>
                        <a:t>Dysmetria</a:t>
                      </a:r>
                      <a:endParaRPr lang="en-US" sz="700">
                        <a:effectLst/>
                      </a:endParaRPr>
                    </a:p>
                    <a:p>
                      <a:pPr marL="742950" lvl="1" indent="-285750">
                        <a:buFont typeface="Arial" panose="020B0604020202020204" pitchFamily="34" charset="0"/>
                        <a:buChar char="•"/>
                      </a:pPr>
                      <a:r>
                        <a:rPr lang="en-US" sz="700">
                          <a:effectLst/>
                          <a:hlinkClick r:id="rId9"/>
                        </a:rPr>
                        <a:t>Intention tremor</a:t>
                      </a:r>
                      <a:endParaRPr lang="en-US" sz="700">
                        <a:effectLst/>
                      </a:endParaRPr>
                    </a:p>
                    <a:p>
                      <a:pPr marL="742950" lvl="1" indent="-285750">
                        <a:buFont typeface="Arial" panose="020B0604020202020204" pitchFamily="34" charset="0"/>
                        <a:buChar char="•"/>
                      </a:pPr>
                      <a:r>
                        <a:rPr lang="en-US" sz="700">
                          <a:effectLst/>
                          <a:hlinkClick r:id="rId14"/>
                        </a:rPr>
                        <a:t>Hypotonia</a:t>
                      </a:r>
                      <a:endParaRPr lang="en-US" sz="700">
                        <a:effectLst/>
                      </a:endParaRP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700" dirty="0">
                          <a:effectLst/>
                          <a:hlinkClick r:id="rId15"/>
                        </a:rPr>
                        <a:t>Vertigo</a:t>
                      </a:r>
                      <a:endParaRPr lang="en-US" sz="700" dirty="0">
                        <a:effectLst/>
                      </a:endParaRPr>
                    </a:p>
                    <a:p>
                      <a:pPr>
                        <a:buFont typeface="Arial" panose="020B0604020202020204" pitchFamily="34" charset="0"/>
                        <a:buChar char="•"/>
                      </a:pPr>
                      <a:r>
                        <a:rPr lang="en-US" sz="700" dirty="0">
                          <a:effectLst/>
                          <a:hlinkClick r:id="rId16"/>
                        </a:rPr>
                        <a:t>Nystagmus</a:t>
                      </a:r>
                      <a:endParaRPr lang="en-US" sz="700" dirty="0">
                        <a:effectLst/>
                      </a:endParaRP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1776566386"/>
                  </a:ext>
                </a:extLst>
              </a:tr>
            </a:tbl>
          </a:graphicData>
        </a:graphic>
      </p:graphicFrame>
      <p:graphicFrame>
        <p:nvGraphicFramePr>
          <p:cNvPr id="3" name="Table 2">
            <a:extLst>
              <a:ext uri="{FF2B5EF4-FFF2-40B4-BE49-F238E27FC236}">
                <a16:creationId xmlns:a16="http://schemas.microsoft.com/office/drawing/2014/main" id="{6C8B8601-35B1-4326-AC65-6C2B6686FC3B}"/>
              </a:ext>
            </a:extLst>
          </p:cNvPr>
          <p:cNvGraphicFramePr>
            <a:graphicFrameLocks noGrp="1"/>
          </p:cNvGraphicFramePr>
          <p:nvPr>
            <p:extLst>
              <p:ext uri="{D42A27DB-BD31-4B8C-83A1-F6EECF244321}">
                <p14:modId xmlns:p14="http://schemas.microsoft.com/office/powerpoint/2010/main" val="3045355128"/>
              </p:ext>
            </p:extLst>
          </p:nvPr>
        </p:nvGraphicFramePr>
        <p:xfrm>
          <a:off x="196948" y="631076"/>
          <a:ext cx="11408898" cy="5595847"/>
        </p:xfrm>
        <a:graphic>
          <a:graphicData uri="http://schemas.openxmlformats.org/drawingml/2006/table">
            <a:tbl>
              <a:tblPr/>
              <a:tblGrid>
                <a:gridCol w="2018697">
                  <a:extLst>
                    <a:ext uri="{9D8B030D-6E8A-4147-A177-3AD203B41FA5}">
                      <a16:colId xmlns:a16="http://schemas.microsoft.com/office/drawing/2014/main" val="1254632351"/>
                    </a:ext>
                  </a:extLst>
                </a:gridCol>
                <a:gridCol w="3130067">
                  <a:extLst>
                    <a:ext uri="{9D8B030D-6E8A-4147-A177-3AD203B41FA5}">
                      <a16:colId xmlns:a16="http://schemas.microsoft.com/office/drawing/2014/main" val="3211837259"/>
                    </a:ext>
                  </a:extLst>
                </a:gridCol>
                <a:gridCol w="3130067">
                  <a:extLst>
                    <a:ext uri="{9D8B030D-6E8A-4147-A177-3AD203B41FA5}">
                      <a16:colId xmlns:a16="http://schemas.microsoft.com/office/drawing/2014/main" val="226662202"/>
                    </a:ext>
                  </a:extLst>
                </a:gridCol>
                <a:gridCol w="3130067">
                  <a:extLst>
                    <a:ext uri="{9D8B030D-6E8A-4147-A177-3AD203B41FA5}">
                      <a16:colId xmlns:a16="http://schemas.microsoft.com/office/drawing/2014/main" val="1631682655"/>
                    </a:ext>
                  </a:extLst>
                </a:gridCol>
              </a:tblGrid>
              <a:tr h="2390836">
                <a:tc>
                  <a:txBody>
                    <a:bodyPr/>
                    <a:lstStyle/>
                    <a:p>
                      <a:r>
                        <a:rPr lang="en-US" sz="1400" b="1">
                          <a:effectLst/>
                        </a:rPr>
                        <a:t>Function</a:t>
                      </a:r>
                      <a:endParaRPr lang="en-US" sz="1400">
                        <a:effectLst/>
                      </a:endParaRP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Planning and execution of movements</a:t>
                      </a:r>
                    </a:p>
                    <a:p>
                      <a:pPr>
                        <a:buFont typeface="Arial" panose="020B0604020202020204" pitchFamily="34" charset="0"/>
                        <a:buChar char="•"/>
                      </a:pPr>
                      <a:r>
                        <a:rPr lang="en-US" sz="1400">
                          <a:effectLst/>
                        </a:rPr>
                        <a:t>Coordination of complex and sequential motor movements</a:t>
                      </a:r>
                    </a:p>
                    <a:p>
                      <a:pPr>
                        <a:buFont typeface="Arial" panose="020B0604020202020204" pitchFamily="34" charset="0"/>
                        <a:buChar char="•"/>
                      </a:pPr>
                      <a:r>
                        <a:rPr lang="en-US" sz="1400">
                          <a:effectLst/>
                        </a:rPr>
                        <a:t>Nonmotor functions: </a:t>
                      </a:r>
                      <a:r>
                        <a:rPr lang="en-US" sz="1400">
                          <a:effectLst/>
                          <a:hlinkClick r:id="rId2"/>
                        </a:rPr>
                        <a:t>cognition</a:t>
                      </a:r>
                      <a:r>
                        <a:rPr lang="en-US" sz="1400">
                          <a:effectLst/>
                        </a:rPr>
                        <a:t>, language, learning, and emotions</a:t>
                      </a: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Coordination of body and limb movement</a:t>
                      </a:r>
                    </a:p>
                    <a:p>
                      <a:pPr marL="742950" lvl="1" indent="-285750">
                        <a:buFont typeface="Arial" panose="020B0604020202020204" pitchFamily="34" charset="0"/>
                        <a:buChar char="•"/>
                      </a:pPr>
                      <a:r>
                        <a:rPr lang="en-US" sz="1400">
                          <a:effectLst/>
                          <a:hlinkClick r:id="rId3"/>
                        </a:rPr>
                        <a:t>Vermis</a:t>
                      </a:r>
                      <a:r>
                        <a:rPr lang="en-US" sz="1400">
                          <a:effectLst/>
                        </a:rPr>
                        <a:t>: central body (trunk, head, and </a:t>
                      </a:r>
                      <a:r>
                        <a:rPr lang="en-US" sz="1400">
                          <a:effectLst/>
                          <a:hlinkClick r:id="rId4"/>
                        </a:rPr>
                        <a:t>proximal</a:t>
                      </a:r>
                      <a:r>
                        <a:rPr lang="en-US" sz="1400">
                          <a:effectLst/>
                        </a:rPr>
                        <a:t> limbs)</a:t>
                      </a:r>
                    </a:p>
                    <a:p>
                      <a:pPr marL="742950" lvl="1" indent="-285750">
                        <a:buFont typeface="Arial" panose="020B0604020202020204" pitchFamily="34" charset="0"/>
                        <a:buChar char="•"/>
                      </a:pPr>
                      <a:r>
                        <a:rPr lang="en-US" sz="1400">
                          <a:effectLst/>
                        </a:rPr>
                        <a:t>Intermediate zones: </a:t>
                      </a:r>
                      <a:r>
                        <a:rPr lang="en-US" sz="1400">
                          <a:effectLst/>
                          <a:hlinkClick r:id="rId5"/>
                        </a:rPr>
                        <a:t>distal</a:t>
                      </a:r>
                      <a:r>
                        <a:rPr lang="en-US" sz="1400">
                          <a:effectLst/>
                        </a:rPr>
                        <a:t> limbs (hands, fingers, feet, toes)</a:t>
                      </a:r>
                    </a:p>
                    <a:p>
                      <a:pPr>
                        <a:buFont typeface="Arial" panose="020B0604020202020204" pitchFamily="34" charset="0"/>
                        <a:buChar char="•"/>
                      </a:pPr>
                      <a:r>
                        <a:rPr lang="en-US" sz="1400">
                          <a:effectLst/>
                        </a:rPr>
                        <a:t>Maintenance of muscular tone</a:t>
                      </a: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Balance</a:t>
                      </a:r>
                    </a:p>
                    <a:p>
                      <a:pPr>
                        <a:buFont typeface="Arial" panose="020B0604020202020204" pitchFamily="34" charset="0"/>
                        <a:buChar char="•"/>
                      </a:pPr>
                      <a:r>
                        <a:rPr lang="en-US" sz="1400">
                          <a:effectLst/>
                          <a:hlinkClick r:id="rId6"/>
                        </a:rPr>
                        <a:t>Ocular movements</a:t>
                      </a:r>
                      <a:r>
                        <a:rPr lang="en-US" sz="1400">
                          <a:effectLst/>
                        </a:rPr>
                        <a:t> and gaze stability</a:t>
                      </a: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39554451"/>
                  </a:ext>
                </a:extLst>
              </a:tr>
              <a:tr h="3205011">
                <a:tc>
                  <a:txBody>
                    <a:bodyPr/>
                    <a:lstStyle/>
                    <a:p>
                      <a:r>
                        <a:rPr lang="en-US" sz="1400" b="1" dirty="0">
                          <a:effectLst/>
                        </a:rPr>
                        <a:t>Effect of lesions</a:t>
                      </a:r>
                      <a:endParaRPr lang="en-US" sz="1400" dirty="0">
                        <a:effectLst/>
                      </a:endParaRP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Abnormal coordination of ipsilateral voluntary movements:</a:t>
                      </a:r>
                    </a:p>
                    <a:p>
                      <a:pPr marL="742950" lvl="1" indent="-285750">
                        <a:buFont typeface="Arial" panose="020B0604020202020204" pitchFamily="34" charset="0"/>
                        <a:buChar char="•"/>
                      </a:pPr>
                      <a:r>
                        <a:rPr lang="en-US" sz="1400">
                          <a:effectLst/>
                        </a:rPr>
                        <a:t>Fall towards the side of the lesion (ipsilateral)</a:t>
                      </a:r>
                    </a:p>
                    <a:p>
                      <a:pPr marL="742950" lvl="1" indent="-285750">
                        <a:buFont typeface="Arial" panose="020B0604020202020204" pitchFamily="34" charset="0"/>
                        <a:buChar char="•"/>
                      </a:pPr>
                      <a:r>
                        <a:rPr lang="en-US" sz="1400">
                          <a:effectLst/>
                          <a:hlinkClick r:id="rId7"/>
                        </a:rPr>
                        <a:t>Dysdiadochokinesis</a:t>
                      </a:r>
                      <a:endParaRPr lang="en-US" sz="1400">
                        <a:effectLst/>
                      </a:endParaRPr>
                    </a:p>
                    <a:p>
                      <a:pPr marL="742950" lvl="1" indent="-285750">
                        <a:buFont typeface="Arial" panose="020B0604020202020204" pitchFamily="34" charset="0"/>
                        <a:buChar char="•"/>
                      </a:pPr>
                      <a:r>
                        <a:rPr lang="en-US" sz="1400">
                          <a:effectLst/>
                          <a:hlinkClick r:id="rId8"/>
                        </a:rPr>
                        <a:t>Dysmetria</a:t>
                      </a:r>
                      <a:endParaRPr lang="en-US" sz="1400">
                        <a:effectLst/>
                      </a:endParaRPr>
                    </a:p>
                    <a:p>
                      <a:pPr marL="742950" lvl="1" indent="-285750">
                        <a:buFont typeface="Arial" panose="020B0604020202020204" pitchFamily="34" charset="0"/>
                        <a:buChar char="•"/>
                      </a:pPr>
                      <a:r>
                        <a:rPr lang="en-US" sz="1400">
                          <a:effectLst/>
                          <a:hlinkClick r:id="rId9"/>
                        </a:rPr>
                        <a:t>Intention tremor</a:t>
                      </a:r>
                      <a:endParaRPr lang="en-US" sz="1400">
                        <a:effectLst/>
                      </a:endParaRPr>
                    </a:p>
                    <a:p>
                      <a:pPr>
                        <a:buFont typeface="Arial" panose="020B0604020202020204" pitchFamily="34" charset="0"/>
                        <a:buChar char="•"/>
                      </a:pPr>
                      <a:r>
                        <a:rPr lang="en-US" sz="1400">
                          <a:effectLst/>
                        </a:rPr>
                        <a:t>Scanning speech (</a:t>
                      </a:r>
                      <a:r>
                        <a:rPr lang="en-US" sz="1400">
                          <a:effectLst/>
                          <a:hlinkClick r:id="rId10"/>
                        </a:rPr>
                        <a:t>ataxic dysarthria</a:t>
                      </a:r>
                      <a:r>
                        <a:rPr lang="en-US" sz="1400">
                          <a:effectLst/>
                        </a:rPr>
                        <a:t>)</a:t>
                      </a: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hlinkClick r:id="rId3"/>
                        </a:rPr>
                        <a:t>Vermis</a:t>
                      </a:r>
                      <a:r>
                        <a:rPr lang="en-US" sz="1400">
                          <a:effectLst/>
                        </a:rPr>
                        <a:t>: trunk and </a:t>
                      </a:r>
                      <a:r>
                        <a:rPr lang="en-US" sz="1400">
                          <a:effectLst/>
                          <a:hlinkClick r:id="rId4"/>
                        </a:rPr>
                        <a:t>proximal</a:t>
                      </a:r>
                      <a:r>
                        <a:rPr lang="en-US" sz="1400">
                          <a:effectLst/>
                        </a:rPr>
                        <a:t> limb muscles affected</a:t>
                      </a:r>
                    </a:p>
                    <a:p>
                      <a:pPr marL="742950" lvl="1" indent="-285750">
                        <a:buFont typeface="Arial" panose="020B0604020202020204" pitchFamily="34" charset="0"/>
                        <a:buChar char="•"/>
                      </a:pPr>
                      <a:r>
                        <a:rPr lang="en-US" sz="1400" b="1">
                          <a:effectLst/>
                          <a:hlinkClick r:id="rId11"/>
                        </a:rPr>
                        <a:t>Truncal ataxia</a:t>
                      </a:r>
                      <a:endParaRPr lang="en-US" sz="1400">
                        <a:effectLst/>
                      </a:endParaRPr>
                    </a:p>
                    <a:p>
                      <a:pPr marL="742950" lvl="1" indent="-285750">
                        <a:buFont typeface="Arial" panose="020B0604020202020204" pitchFamily="34" charset="0"/>
                        <a:buChar char="•"/>
                      </a:pPr>
                      <a:r>
                        <a:rPr lang="en-US" sz="1400">
                          <a:effectLst/>
                          <a:hlinkClick r:id="rId12"/>
                        </a:rPr>
                        <a:t>Gait ataxia</a:t>
                      </a:r>
                      <a:r>
                        <a:rPr lang="en-US" sz="1400">
                          <a:effectLst/>
                        </a:rPr>
                        <a:t> (wide-based, unsteady gait)</a:t>
                      </a:r>
                    </a:p>
                    <a:p>
                      <a:pPr marL="742950" lvl="1" indent="-285750">
                        <a:buFont typeface="Arial" panose="020B0604020202020204" pitchFamily="34" charset="0"/>
                        <a:buChar char="•"/>
                      </a:pPr>
                      <a:r>
                        <a:rPr lang="en-US" sz="1400">
                          <a:effectLst/>
                        </a:rPr>
                        <a:t>Tilting of the head</a:t>
                      </a:r>
                    </a:p>
                    <a:p>
                      <a:pPr>
                        <a:buFont typeface="Arial" panose="020B0604020202020204" pitchFamily="34" charset="0"/>
                        <a:buChar char="•"/>
                      </a:pPr>
                      <a:r>
                        <a:rPr lang="en-US" sz="1400">
                          <a:effectLst/>
                        </a:rPr>
                        <a:t>Intermediate zones: ipsilateral </a:t>
                      </a:r>
                      <a:r>
                        <a:rPr lang="en-US" sz="1400">
                          <a:effectLst/>
                          <a:hlinkClick r:id="rId5"/>
                        </a:rPr>
                        <a:t>distal</a:t>
                      </a:r>
                      <a:r>
                        <a:rPr lang="en-US" sz="1400">
                          <a:effectLst/>
                        </a:rPr>
                        <a:t> limb muscles affected</a:t>
                      </a:r>
                    </a:p>
                    <a:p>
                      <a:pPr marL="742950" lvl="1" indent="-285750">
                        <a:buFont typeface="Arial" panose="020B0604020202020204" pitchFamily="34" charset="0"/>
                        <a:buChar char="•"/>
                      </a:pPr>
                      <a:r>
                        <a:rPr lang="en-US" sz="1400" b="1">
                          <a:effectLst/>
                        </a:rPr>
                        <a:t>Limb </a:t>
                      </a:r>
                      <a:r>
                        <a:rPr lang="en-US" sz="1400" b="1">
                          <a:effectLst/>
                          <a:hlinkClick r:id="rId13"/>
                        </a:rPr>
                        <a:t>ataxia</a:t>
                      </a:r>
                      <a:endParaRPr lang="en-US" sz="1400">
                        <a:effectLst/>
                      </a:endParaRPr>
                    </a:p>
                    <a:p>
                      <a:pPr marL="742950" lvl="1" indent="-285750">
                        <a:buFont typeface="Arial" panose="020B0604020202020204" pitchFamily="34" charset="0"/>
                        <a:buChar char="•"/>
                      </a:pPr>
                      <a:r>
                        <a:rPr lang="en-US" sz="1400">
                          <a:effectLst/>
                          <a:hlinkClick r:id="rId7"/>
                        </a:rPr>
                        <a:t>Dysdiadochokinesis</a:t>
                      </a:r>
                      <a:endParaRPr lang="en-US" sz="1400">
                        <a:effectLst/>
                      </a:endParaRPr>
                    </a:p>
                    <a:p>
                      <a:pPr marL="742950" lvl="1" indent="-285750">
                        <a:buFont typeface="Arial" panose="020B0604020202020204" pitchFamily="34" charset="0"/>
                        <a:buChar char="•"/>
                      </a:pPr>
                      <a:r>
                        <a:rPr lang="en-US" sz="1400">
                          <a:effectLst/>
                          <a:hlinkClick r:id="rId8"/>
                        </a:rPr>
                        <a:t>Dysmetria</a:t>
                      </a:r>
                      <a:endParaRPr lang="en-US" sz="1400">
                        <a:effectLst/>
                      </a:endParaRPr>
                    </a:p>
                    <a:p>
                      <a:pPr marL="742950" lvl="1" indent="-285750">
                        <a:buFont typeface="Arial" panose="020B0604020202020204" pitchFamily="34" charset="0"/>
                        <a:buChar char="•"/>
                      </a:pPr>
                      <a:r>
                        <a:rPr lang="en-US" sz="1400">
                          <a:effectLst/>
                          <a:hlinkClick r:id="rId9"/>
                        </a:rPr>
                        <a:t>Intention tremor</a:t>
                      </a:r>
                      <a:endParaRPr lang="en-US" sz="1400">
                        <a:effectLst/>
                      </a:endParaRPr>
                    </a:p>
                    <a:p>
                      <a:pPr marL="742950" lvl="1" indent="-285750">
                        <a:buFont typeface="Arial" panose="020B0604020202020204" pitchFamily="34" charset="0"/>
                        <a:buChar char="•"/>
                      </a:pPr>
                      <a:r>
                        <a:rPr lang="en-US" sz="1400">
                          <a:effectLst/>
                          <a:hlinkClick r:id="rId14"/>
                        </a:rPr>
                        <a:t>Hypotonia</a:t>
                      </a:r>
                      <a:endParaRPr lang="en-US" sz="1400">
                        <a:effectLst/>
                      </a:endParaRP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dirty="0">
                          <a:effectLst/>
                          <a:hlinkClick r:id="rId15"/>
                        </a:rPr>
                        <a:t>Vertigo</a:t>
                      </a:r>
                      <a:endParaRPr lang="en-US" sz="1400" dirty="0">
                        <a:effectLst/>
                      </a:endParaRPr>
                    </a:p>
                    <a:p>
                      <a:pPr>
                        <a:buFont typeface="Arial" panose="020B0604020202020204" pitchFamily="34" charset="0"/>
                        <a:buChar char="•"/>
                      </a:pPr>
                      <a:r>
                        <a:rPr lang="en-US" sz="1400" dirty="0">
                          <a:effectLst/>
                          <a:hlinkClick r:id="rId16"/>
                        </a:rPr>
                        <a:t>Nystagmus</a:t>
                      </a:r>
                      <a:endParaRPr lang="en-US" sz="1400" dirty="0">
                        <a:effectLst/>
                      </a:endParaRPr>
                    </a:p>
                  </a:txBody>
                  <a:tcPr marL="56277" marR="56277" marT="28139" marB="2813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568586269"/>
                  </a:ext>
                </a:extLst>
              </a:tr>
            </a:tbl>
          </a:graphicData>
        </a:graphic>
      </p:graphicFrame>
    </p:spTree>
    <p:extLst>
      <p:ext uri="{BB962C8B-B14F-4D97-AF65-F5344CB8AC3E}">
        <p14:creationId xmlns:p14="http://schemas.microsoft.com/office/powerpoint/2010/main" val="3943561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30E1030-A12D-48CC-881A-A7B99D36F1BB}"/>
              </a:ext>
            </a:extLst>
          </p:cNvPr>
          <p:cNvSpPr>
            <a:spLocks noGrp="1"/>
          </p:cNvSpPr>
          <p:nvPr>
            <p:ph sz="quarter" idx="1"/>
          </p:nvPr>
        </p:nvSpPr>
        <p:spPr/>
        <p:txBody>
          <a:bodyPr/>
          <a:lstStyle/>
          <a:p>
            <a:r>
              <a:rPr lang="en-US" dirty="0"/>
              <a:t>A tip to remember the symptoms of cerebellar lesions: lesions of the </a:t>
            </a:r>
            <a:r>
              <a:rPr lang="en-US" b="1" dirty="0">
                <a:hlinkClick r:id="rId2"/>
              </a:rPr>
              <a:t>medial</a:t>
            </a:r>
            <a:r>
              <a:rPr lang="en-US" b="1" dirty="0"/>
              <a:t> </a:t>
            </a:r>
            <a:r>
              <a:rPr lang="en-US" dirty="0"/>
              <a:t>part of cerebellum (i.e., </a:t>
            </a:r>
            <a:r>
              <a:rPr lang="en-US" dirty="0">
                <a:hlinkClick r:id="rId3"/>
              </a:rPr>
              <a:t>vermis</a:t>
            </a:r>
            <a:r>
              <a:rPr lang="en-US" dirty="0"/>
              <a:t>, </a:t>
            </a:r>
            <a:r>
              <a:rPr lang="en-US" dirty="0" err="1">
                <a:hlinkClick r:id="rId4"/>
              </a:rPr>
              <a:t>flocculonodular</a:t>
            </a:r>
            <a:r>
              <a:rPr lang="en-US" dirty="0">
                <a:hlinkClick r:id="rId4"/>
              </a:rPr>
              <a:t> lobe</a:t>
            </a:r>
            <a:r>
              <a:rPr lang="en-US" dirty="0"/>
              <a:t>, and corresponding deep </a:t>
            </a:r>
            <a:r>
              <a:rPr lang="en-US" u="sng" dirty="0"/>
              <a:t>nuclei</a:t>
            </a:r>
            <a:r>
              <a:rPr lang="en-US" dirty="0"/>
              <a:t>) affect </a:t>
            </a:r>
            <a:r>
              <a:rPr lang="en-US" b="1" dirty="0">
                <a:hlinkClick r:id="rId2"/>
              </a:rPr>
              <a:t>medial</a:t>
            </a:r>
            <a:r>
              <a:rPr lang="en-US" dirty="0"/>
              <a:t> structures (i.e., axial and </a:t>
            </a:r>
            <a:r>
              <a:rPr lang="en-US" dirty="0">
                <a:hlinkClick r:id="rId5"/>
              </a:rPr>
              <a:t>proximal</a:t>
            </a:r>
            <a:r>
              <a:rPr lang="en-US" dirty="0"/>
              <a:t> limb musculature), resulting in symptoms including </a:t>
            </a:r>
            <a:r>
              <a:rPr lang="en-US" dirty="0">
                <a:hlinkClick r:id="rId6"/>
              </a:rPr>
              <a:t>truncal ataxia</a:t>
            </a:r>
            <a:r>
              <a:rPr lang="en-US" dirty="0"/>
              <a:t> and </a:t>
            </a:r>
            <a:r>
              <a:rPr lang="en-US" dirty="0">
                <a:hlinkClick r:id="rId7"/>
              </a:rPr>
              <a:t>nystagmus</a:t>
            </a:r>
            <a:r>
              <a:rPr lang="en-US" dirty="0"/>
              <a:t>. Lesions of the </a:t>
            </a:r>
            <a:r>
              <a:rPr lang="en-US" b="1" dirty="0">
                <a:hlinkClick r:id="rId8"/>
              </a:rPr>
              <a:t>lateral</a:t>
            </a:r>
            <a:r>
              <a:rPr lang="en-US" dirty="0"/>
              <a:t> parts of cerebellum (i.e., the hemispheres) affect </a:t>
            </a:r>
            <a:r>
              <a:rPr lang="en-US" b="1" dirty="0">
                <a:hlinkClick r:id="rId8"/>
              </a:rPr>
              <a:t>lateral</a:t>
            </a:r>
            <a:r>
              <a:rPr lang="en-US" dirty="0"/>
              <a:t> structures (</a:t>
            </a:r>
            <a:r>
              <a:rPr lang="en-US" dirty="0">
                <a:hlinkClick r:id="rId9"/>
              </a:rPr>
              <a:t>distal</a:t>
            </a:r>
            <a:r>
              <a:rPr lang="en-US" dirty="0"/>
              <a:t> limb musculature), resulting in symptoms such as </a:t>
            </a:r>
            <a:r>
              <a:rPr lang="en-US" u="sng" dirty="0"/>
              <a:t>ipsilateral</a:t>
            </a:r>
            <a:r>
              <a:rPr lang="en-US" dirty="0"/>
              <a:t> </a:t>
            </a:r>
            <a:r>
              <a:rPr lang="en-US" dirty="0">
                <a:hlinkClick r:id="rId10"/>
              </a:rPr>
              <a:t>limb ataxia</a:t>
            </a:r>
            <a:r>
              <a:rPr lang="en-US" dirty="0"/>
              <a:t>.</a:t>
            </a:r>
          </a:p>
        </p:txBody>
      </p:sp>
    </p:spTree>
    <p:extLst>
      <p:ext uri="{BB962C8B-B14F-4D97-AF65-F5344CB8AC3E}">
        <p14:creationId xmlns:p14="http://schemas.microsoft.com/office/powerpoint/2010/main" val="3356451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DA634-FB38-4E37-BF03-DC345758EBBE}"/>
              </a:ext>
            </a:extLst>
          </p:cNvPr>
          <p:cNvSpPr>
            <a:spLocks noGrp="1"/>
          </p:cNvSpPr>
          <p:nvPr>
            <p:ph type="title"/>
          </p:nvPr>
        </p:nvSpPr>
        <p:spPr/>
        <p:txBody>
          <a:bodyPr/>
          <a:lstStyle/>
          <a:p>
            <a:r>
              <a:rPr lang="en-US" dirty="0"/>
              <a:t>Microscopic anatomy</a:t>
            </a:r>
          </a:p>
        </p:txBody>
      </p:sp>
      <p:sp>
        <p:nvSpPr>
          <p:cNvPr id="3" name="Content Placeholder 2">
            <a:extLst>
              <a:ext uri="{FF2B5EF4-FFF2-40B4-BE49-F238E27FC236}">
                <a16:creationId xmlns:a16="http://schemas.microsoft.com/office/drawing/2014/main" id="{87D71C1B-EB6D-4264-9082-766F7CD7F628}"/>
              </a:ext>
            </a:extLst>
          </p:cNvPr>
          <p:cNvSpPr>
            <a:spLocks noGrp="1"/>
          </p:cNvSpPr>
          <p:nvPr>
            <p:ph sz="quarter" idx="1"/>
          </p:nvPr>
        </p:nvSpPr>
        <p:spPr/>
        <p:txBody>
          <a:bodyPr/>
          <a:lstStyle/>
          <a:p>
            <a:r>
              <a:rPr lang="en-US" b="1" dirty="0"/>
              <a:t>Cerebellar cortex</a:t>
            </a:r>
          </a:p>
          <a:p>
            <a:r>
              <a:rPr lang="en-US" dirty="0"/>
              <a:t>The cortex is primarily an inhibitory structure; all cerebellar cells except </a:t>
            </a:r>
            <a:r>
              <a:rPr lang="en-US" dirty="0">
                <a:hlinkClick r:id="rId2"/>
              </a:rPr>
              <a:t>granule cells</a:t>
            </a:r>
            <a:r>
              <a:rPr lang="en-US" dirty="0"/>
              <a:t> are </a:t>
            </a:r>
            <a:r>
              <a:rPr lang="en-US" b="1" dirty="0"/>
              <a:t>inhibitory</a:t>
            </a:r>
            <a:r>
              <a:rPr lang="en-US" dirty="0"/>
              <a:t>.</a:t>
            </a:r>
          </a:p>
          <a:p>
            <a:r>
              <a:rPr lang="en-US" b="1" dirty="0"/>
              <a:t>Cerebellar medulla</a:t>
            </a:r>
          </a:p>
          <a:p>
            <a:r>
              <a:rPr lang="en-US" dirty="0"/>
              <a:t>Composed of </a:t>
            </a:r>
            <a:r>
              <a:rPr lang="en-US" dirty="0">
                <a:hlinkClick r:id="rId3"/>
              </a:rPr>
              <a:t>climbing fibers</a:t>
            </a:r>
            <a:r>
              <a:rPr lang="en-US" dirty="0"/>
              <a:t>, </a:t>
            </a:r>
            <a:r>
              <a:rPr lang="en-US" dirty="0">
                <a:hlinkClick r:id="rId4"/>
              </a:rPr>
              <a:t>mossy fibers</a:t>
            </a:r>
            <a:r>
              <a:rPr lang="en-US" dirty="0"/>
              <a:t>, Purkinje cell </a:t>
            </a:r>
            <a:r>
              <a:rPr lang="en-US" dirty="0">
                <a:hlinkClick r:id="rId5"/>
              </a:rPr>
              <a:t>axons</a:t>
            </a:r>
            <a:r>
              <a:rPr lang="en-US" dirty="0"/>
              <a:t>, and the deep cerebellar nuclei</a:t>
            </a:r>
          </a:p>
          <a:p>
            <a:pPr lvl="1"/>
            <a:r>
              <a:rPr lang="en-US" dirty="0"/>
              <a:t>Terminate on </a:t>
            </a:r>
            <a:r>
              <a:rPr lang="en-US" b="1" dirty="0">
                <a:hlinkClick r:id="rId2"/>
              </a:rPr>
              <a:t>granule cells</a:t>
            </a:r>
            <a:r>
              <a:rPr lang="en-US" b="1" dirty="0"/>
              <a:t> </a:t>
            </a:r>
            <a:r>
              <a:rPr lang="en-US" dirty="0"/>
              <a:t>→ send excitatory stimuli to the Purkinje cells.</a:t>
            </a:r>
          </a:p>
          <a:p>
            <a:pPr lvl="1"/>
            <a:r>
              <a:rPr lang="en-US" dirty="0"/>
              <a:t>afferent </a:t>
            </a:r>
            <a:r>
              <a:rPr lang="en-US" dirty="0">
                <a:hlinkClick r:id="rId5"/>
              </a:rPr>
              <a:t>axons</a:t>
            </a:r>
            <a:r>
              <a:rPr lang="en-US" dirty="0"/>
              <a:t> from the </a:t>
            </a:r>
            <a:r>
              <a:rPr lang="en-US" b="1" dirty="0">
                <a:hlinkClick r:id="rId6"/>
              </a:rPr>
              <a:t>inferior olivary nuclei</a:t>
            </a:r>
            <a:r>
              <a:rPr lang="en-US" dirty="0"/>
              <a:t> of the medulla → terminate on </a:t>
            </a:r>
            <a:r>
              <a:rPr lang="en-US" b="1" dirty="0"/>
              <a:t>Purkinje cells</a:t>
            </a:r>
            <a:endParaRPr lang="en-US" dirty="0"/>
          </a:p>
          <a:p>
            <a:pPr lvl="1"/>
            <a:r>
              <a:rPr lang="en-US" dirty="0"/>
              <a:t>Four deep cerebellar nuclei (from </a:t>
            </a:r>
            <a:r>
              <a:rPr lang="en-US" dirty="0">
                <a:hlinkClick r:id="rId7"/>
              </a:rPr>
              <a:t>lateral</a:t>
            </a:r>
            <a:r>
              <a:rPr lang="en-US" dirty="0"/>
              <a:t> to </a:t>
            </a:r>
            <a:r>
              <a:rPr lang="en-US" dirty="0">
                <a:hlinkClick r:id="rId8"/>
              </a:rPr>
              <a:t>medial</a:t>
            </a:r>
            <a:r>
              <a:rPr lang="en-US" dirty="0"/>
              <a:t>): dentate, emboliform, globose, and </a:t>
            </a:r>
            <a:r>
              <a:rPr lang="en-US" dirty="0">
                <a:hlinkClick r:id="rId9"/>
              </a:rPr>
              <a:t>fastigial nucleus</a:t>
            </a:r>
            <a:endParaRPr lang="en-US" dirty="0"/>
          </a:p>
          <a:p>
            <a:endParaRPr lang="en-US" dirty="0"/>
          </a:p>
          <a:p>
            <a:endParaRPr lang="en-US" dirty="0"/>
          </a:p>
        </p:txBody>
      </p:sp>
    </p:spTree>
    <p:extLst>
      <p:ext uri="{BB962C8B-B14F-4D97-AF65-F5344CB8AC3E}">
        <p14:creationId xmlns:p14="http://schemas.microsoft.com/office/powerpoint/2010/main" val="2747585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08C136-9352-418E-A570-D5A4211B589D}"/>
              </a:ext>
            </a:extLst>
          </p:cNvPr>
          <p:cNvSpPr>
            <a:spLocks noGrp="1"/>
          </p:cNvSpPr>
          <p:nvPr>
            <p:ph sz="quarter" idx="1"/>
          </p:nvPr>
        </p:nvSpPr>
        <p:spPr/>
        <p:txBody>
          <a:bodyPr/>
          <a:lstStyle/>
          <a:p>
            <a:r>
              <a:rPr lang="en-US" dirty="0">
                <a:hlinkClick r:id="rId2"/>
              </a:rPr>
              <a:t>Glutamate</a:t>
            </a:r>
            <a:r>
              <a:rPr lang="en-US" dirty="0"/>
              <a:t> is the </a:t>
            </a:r>
            <a:r>
              <a:rPr lang="en-US" dirty="0">
                <a:hlinkClick r:id="rId3"/>
              </a:rPr>
              <a:t>neurotransmitter</a:t>
            </a:r>
            <a:r>
              <a:rPr lang="en-US" dirty="0"/>
              <a:t> of </a:t>
            </a:r>
            <a:r>
              <a:rPr lang="en-US" dirty="0">
                <a:hlinkClick r:id="rId4"/>
              </a:rPr>
              <a:t>granule cells</a:t>
            </a:r>
            <a:r>
              <a:rPr lang="en-US" dirty="0"/>
              <a:t>, which are the only excitatory cerebellar cells. </a:t>
            </a:r>
            <a:r>
              <a:rPr lang="en-US" dirty="0">
                <a:hlinkClick r:id="rId5"/>
              </a:rPr>
              <a:t>GABA</a:t>
            </a:r>
            <a:r>
              <a:rPr lang="en-US" dirty="0"/>
              <a:t> is the inhibitory </a:t>
            </a:r>
            <a:r>
              <a:rPr lang="en-US" dirty="0">
                <a:hlinkClick r:id="rId3"/>
              </a:rPr>
              <a:t>neurotransmitter</a:t>
            </a:r>
            <a:r>
              <a:rPr lang="en-US" dirty="0"/>
              <a:t> of all other cerebellar cells.</a:t>
            </a:r>
          </a:p>
          <a:p>
            <a:r>
              <a:rPr lang="en-US" dirty="0"/>
              <a:t>Purkinje cells provide the only efferent effect from the </a:t>
            </a:r>
            <a:r>
              <a:rPr lang="en-US" dirty="0">
                <a:hlinkClick r:id="rId6"/>
              </a:rPr>
              <a:t>cerebellar cortex</a:t>
            </a:r>
            <a:r>
              <a:rPr lang="en-US" dirty="0"/>
              <a:t> to the cerebellar nuclei, and, thus, play an essential role in the regulation of cerebellar output!</a:t>
            </a:r>
          </a:p>
          <a:p>
            <a:r>
              <a:rPr lang="en-US" dirty="0"/>
              <a:t>Purk</a:t>
            </a:r>
            <a:r>
              <a:rPr lang="en-US" b="1" dirty="0"/>
              <a:t>in</a:t>
            </a:r>
            <a:r>
              <a:rPr lang="en-US" dirty="0"/>
              <a:t>je cells are </a:t>
            </a:r>
            <a:r>
              <a:rPr lang="en-US" b="1" dirty="0"/>
              <a:t>in</a:t>
            </a:r>
            <a:r>
              <a:rPr lang="en-US" dirty="0"/>
              <a:t>hibitory!</a:t>
            </a:r>
          </a:p>
          <a:p>
            <a:endParaRPr lang="en-US" dirty="0"/>
          </a:p>
        </p:txBody>
      </p:sp>
    </p:spTree>
    <p:extLst>
      <p:ext uri="{BB962C8B-B14F-4D97-AF65-F5344CB8AC3E}">
        <p14:creationId xmlns:p14="http://schemas.microsoft.com/office/powerpoint/2010/main" val="3912367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No description available.">
            <a:extLst>
              <a:ext uri="{FF2B5EF4-FFF2-40B4-BE49-F238E27FC236}">
                <a16:creationId xmlns:a16="http://schemas.microsoft.com/office/drawing/2014/main" id="{654E89A8-513F-49DF-BC68-4E6786E308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038" y="0"/>
            <a:ext cx="9669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442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No description available.">
            <a:extLst>
              <a:ext uri="{FF2B5EF4-FFF2-40B4-BE49-F238E27FC236}">
                <a16:creationId xmlns:a16="http://schemas.microsoft.com/office/drawing/2014/main" id="{61DD934A-8544-4BA3-9826-55DC7A7D61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5275" y="0"/>
            <a:ext cx="90614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1461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No description available.">
            <a:extLst>
              <a:ext uri="{FF2B5EF4-FFF2-40B4-BE49-F238E27FC236}">
                <a16:creationId xmlns:a16="http://schemas.microsoft.com/office/drawing/2014/main" id="{CE39B171-093F-4E9F-903E-1E2D7350D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9638" y="0"/>
            <a:ext cx="52911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634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8E09-828F-41EE-8B83-297EF06F3643}"/>
              </a:ext>
            </a:extLst>
          </p:cNvPr>
          <p:cNvSpPr>
            <a:spLocks noGrp="1"/>
          </p:cNvSpPr>
          <p:nvPr>
            <p:ph type="title"/>
          </p:nvPr>
        </p:nvSpPr>
        <p:spPr/>
        <p:txBody>
          <a:bodyPr/>
          <a:lstStyle/>
          <a:p>
            <a:r>
              <a:rPr lang="en-US" dirty="0"/>
              <a:t>Cerebellar tracts</a:t>
            </a:r>
          </a:p>
        </p:txBody>
      </p:sp>
      <p:sp>
        <p:nvSpPr>
          <p:cNvPr id="3" name="Content Placeholder 2">
            <a:extLst>
              <a:ext uri="{FF2B5EF4-FFF2-40B4-BE49-F238E27FC236}">
                <a16:creationId xmlns:a16="http://schemas.microsoft.com/office/drawing/2014/main" id="{BF4C5B65-C1BC-49C3-A490-BDC6B9AF7C9E}"/>
              </a:ext>
            </a:extLst>
          </p:cNvPr>
          <p:cNvSpPr>
            <a:spLocks noGrp="1"/>
          </p:cNvSpPr>
          <p:nvPr>
            <p:ph sz="quarter" idx="1"/>
          </p:nvPr>
        </p:nvSpPr>
        <p:spPr/>
        <p:txBody>
          <a:bodyPr/>
          <a:lstStyle/>
          <a:p>
            <a:r>
              <a:rPr lang="en-US" b="1" dirty="0">
                <a:hlinkClick r:id="rId2"/>
              </a:rPr>
              <a:t>Afferent cerebellar tracts</a:t>
            </a:r>
            <a:r>
              <a:rPr lang="en-US" b="1" dirty="0"/>
              <a:t> (input) </a:t>
            </a:r>
          </a:p>
          <a:p>
            <a:r>
              <a:rPr lang="en-US" dirty="0"/>
              <a:t>Afferent tracts arise from three main sources: the </a:t>
            </a:r>
            <a:r>
              <a:rPr lang="en-US" dirty="0">
                <a:hlinkClick r:id="rId3"/>
              </a:rPr>
              <a:t>cerebral cortex</a:t>
            </a:r>
            <a:r>
              <a:rPr lang="en-US" dirty="0"/>
              <a:t>, the spinal cord, and the vestibular nerve.</a:t>
            </a:r>
          </a:p>
          <a:p>
            <a:r>
              <a:rPr lang="en-US" dirty="0"/>
              <a:t>Afferent tracts are </a:t>
            </a:r>
            <a:r>
              <a:rPr lang="en-US" b="1" dirty="0"/>
              <a:t>excitatory</a:t>
            </a:r>
            <a:r>
              <a:rPr lang="en-US" dirty="0"/>
              <a:t> and travel to the cerebellum via </a:t>
            </a:r>
            <a:r>
              <a:rPr lang="en-US" dirty="0">
                <a:hlinkClick r:id="rId4"/>
              </a:rPr>
              <a:t>mossy fibers</a:t>
            </a:r>
            <a:r>
              <a:rPr lang="en-US" dirty="0"/>
              <a:t> and </a:t>
            </a:r>
            <a:r>
              <a:rPr lang="en-US" dirty="0">
                <a:hlinkClick r:id="rId5"/>
              </a:rPr>
              <a:t>climbing fibers</a:t>
            </a:r>
            <a:r>
              <a:rPr lang="en-US" dirty="0"/>
              <a:t>.</a:t>
            </a:r>
          </a:p>
          <a:p>
            <a:r>
              <a:rPr lang="en-US" dirty="0"/>
              <a:t>Afferent tracts travel mainly through the inferior and </a:t>
            </a:r>
            <a:r>
              <a:rPr lang="en-US" dirty="0">
                <a:hlinkClick r:id="rId6"/>
              </a:rPr>
              <a:t>middle cerebellar peduncles</a:t>
            </a:r>
            <a:r>
              <a:rPr lang="en-US" dirty="0"/>
              <a:t>.</a:t>
            </a:r>
          </a:p>
          <a:p>
            <a:endParaRPr lang="en-US" dirty="0"/>
          </a:p>
        </p:txBody>
      </p:sp>
    </p:spTree>
    <p:extLst>
      <p:ext uri="{BB962C8B-B14F-4D97-AF65-F5344CB8AC3E}">
        <p14:creationId xmlns:p14="http://schemas.microsoft.com/office/powerpoint/2010/main" val="168651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5A735-69A6-447E-8835-4B102EC4369B}"/>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959D7A5A-C092-4EA6-80AB-FDAD16DE0B98}"/>
              </a:ext>
            </a:extLst>
          </p:cNvPr>
          <p:cNvGraphicFramePr>
            <a:graphicFrameLocks noGrp="1"/>
          </p:cNvGraphicFramePr>
          <p:nvPr>
            <p:ph sz="quarter" idx="1"/>
            <p:extLst>
              <p:ext uri="{D42A27DB-BD31-4B8C-83A1-F6EECF244321}">
                <p14:modId xmlns:p14="http://schemas.microsoft.com/office/powerpoint/2010/main" val="4014492832"/>
              </p:ext>
            </p:extLst>
          </p:nvPr>
        </p:nvGraphicFramePr>
        <p:xfrm>
          <a:off x="0" y="0"/>
          <a:ext cx="12192000" cy="6857998"/>
        </p:xfrm>
        <a:graphic>
          <a:graphicData uri="http://schemas.openxmlformats.org/drawingml/2006/table">
            <a:tbl>
              <a:tblPr/>
              <a:tblGrid>
                <a:gridCol w="3048000">
                  <a:extLst>
                    <a:ext uri="{9D8B030D-6E8A-4147-A177-3AD203B41FA5}">
                      <a16:colId xmlns:a16="http://schemas.microsoft.com/office/drawing/2014/main" val="2148757200"/>
                    </a:ext>
                  </a:extLst>
                </a:gridCol>
                <a:gridCol w="3048000">
                  <a:extLst>
                    <a:ext uri="{9D8B030D-6E8A-4147-A177-3AD203B41FA5}">
                      <a16:colId xmlns:a16="http://schemas.microsoft.com/office/drawing/2014/main" val="3666500013"/>
                    </a:ext>
                  </a:extLst>
                </a:gridCol>
                <a:gridCol w="3048000">
                  <a:extLst>
                    <a:ext uri="{9D8B030D-6E8A-4147-A177-3AD203B41FA5}">
                      <a16:colId xmlns:a16="http://schemas.microsoft.com/office/drawing/2014/main" val="1237459346"/>
                    </a:ext>
                  </a:extLst>
                </a:gridCol>
                <a:gridCol w="3048000">
                  <a:extLst>
                    <a:ext uri="{9D8B030D-6E8A-4147-A177-3AD203B41FA5}">
                      <a16:colId xmlns:a16="http://schemas.microsoft.com/office/drawing/2014/main" val="3039644640"/>
                    </a:ext>
                  </a:extLst>
                </a:gridCol>
              </a:tblGrid>
              <a:tr h="227933">
                <a:tc gridSpan="4">
                  <a:txBody>
                    <a:bodyPr/>
                    <a:lstStyle/>
                    <a:p>
                      <a:r>
                        <a:rPr lang="en-US" sz="1200" b="1">
                          <a:effectLst/>
                        </a:rPr>
                        <a:t>Afferent cerebellar tracts</a:t>
                      </a:r>
                      <a:endParaRPr lang="en-US" sz="120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50744814"/>
                  </a:ext>
                </a:extLst>
              </a:tr>
              <a:tr h="227933">
                <a:tc>
                  <a:txBody>
                    <a:bodyPr/>
                    <a:lstStyle/>
                    <a:p>
                      <a:r>
                        <a:rPr lang="en-US" sz="1200" b="1">
                          <a:effectLst/>
                        </a:rPr>
                        <a:t>Source</a:t>
                      </a:r>
                      <a:endParaRPr lang="en-US" sz="120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200" b="1">
                          <a:effectLst/>
                        </a:rPr>
                        <a:t>Tracts</a:t>
                      </a:r>
                      <a:endParaRPr lang="en-US" sz="120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200" b="1">
                          <a:effectLst/>
                        </a:rPr>
                        <a:t>Course</a:t>
                      </a:r>
                      <a:endParaRPr lang="en-US" sz="120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200" b="1">
                          <a:effectLst/>
                        </a:rPr>
                        <a:t>Function</a:t>
                      </a:r>
                      <a:endParaRPr lang="en-US" sz="120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1081385667"/>
                  </a:ext>
                </a:extLst>
              </a:tr>
              <a:tr h="1202464">
                <a:tc rowSpan="3">
                  <a:txBody>
                    <a:bodyPr/>
                    <a:lstStyle/>
                    <a:p>
                      <a:r>
                        <a:rPr lang="en-US" sz="1200" b="1" dirty="0">
                          <a:effectLst/>
                          <a:hlinkClick r:id="rId2"/>
                        </a:rPr>
                        <a:t>Cerebral cortex</a:t>
                      </a:r>
                      <a:endParaRPr lang="en-US" sz="1200" dirty="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200">
                          <a:effectLst/>
                        </a:rPr>
                        <a:t>Corticopontocerebellar tract </a:t>
                      </a: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a:effectLst/>
                          <a:hlinkClick r:id="rId2"/>
                        </a:rPr>
                        <a:t>Cerebral cortex</a:t>
                      </a:r>
                      <a:r>
                        <a:rPr lang="en-US" sz="1200">
                          <a:effectLst/>
                        </a:rPr>
                        <a:t> → corona radiata → </a:t>
                      </a:r>
                      <a:r>
                        <a:rPr lang="en-US" sz="1200">
                          <a:effectLst/>
                          <a:hlinkClick r:id="rId3"/>
                        </a:rPr>
                        <a:t>internal capsule</a:t>
                      </a:r>
                      <a:r>
                        <a:rPr lang="en-US" sz="1200">
                          <a:effectLst/>
                        </a:rPr>
                        <a:t> → </a:t>
                      </a:r>
                      <a:r>
                        <a:rPr lang="en-US" sz="1200">
                          <a:effectLst/>
                          <a:hlinkClick r:id="rId4"/>
                        </a:rPr>
                        <a:t>pontine nuclei</a:t>
                      </a:r>
                      <a:r>
                        <a:rPr lang="en-US" sz="1200">
                          <a:effectLst/>
                        </a:rPr>
                        <a:t> → </a:t>
                      </a:r>
                      <a:r>
                        <a:rPr lang="en-US" sz="1200" b="1">
                          <a:effectLst/>
                          <a:hlinkClick r:id="rId5"/>
                        </a:rPr>
                        <a:t>mossy fibers</a:t>
                      </a:r>
                      <a:r>
                        <a:rPr lang="en-US" sz="1200">
                          <a:effectLst/>
                        </a:rPr>
                        <a:t> → </a:t>
                      </a:r>
                      <a:r>
                        <a:rPr lang="en-US" sz="1200">
                          <a:effectLst/>
                          <a:hlinkClick r:id="rId6"/>
                        </a:rPr>
                        <a:t>cerebellar hemisphere</a:t>
                      </a:r>
                      <a:r>
                        <a:rPr lang="en-US" sz="1200">
                          <a:effectLst/>
                        </a:rPr>
                        <a:t> via </a:t>
                      </a:r>
                      <a:r>
                        <a:rPr lang="en-US" sz="1200" b="1">
                          <a:effectLst/>
                          <a:hlinkClick r:id="rId7"/>
                        </a:rPr>
                        <a:t>middle cerebellar peduncle</a:t>
                      </a:r>
                      <a:endParaRPr lang="en-US" sz="120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rowSpan="3">
                  <a:txBody>
                    <a:bodyPr/>
                    <a:lstStyle/>
                    <a:p>
                      <a:pPr>
                        <a:buFont typeface="Arial" panose="020B0604020202020204" pitchFamily="34" charset="0"/>
                        <a:buChar char="•"/>
                      </a:pPr>
                      <a:r>
                        <a:rPr lang="en-US" sz="1200" dirty="0">
                          <a:effectLst/>
                        </a:rPr>
                        <a:t>Motor planning, motor learning, and </a:t>
                      </a:r>
                      <a:r>
                        <a:rPr lang="en-US" sz="1200" dirty="0">
                          <a:effectLst/>
                          <a:hlinkClick r:id="rId8"/>
                        </a:rPr>
                        <a:t>cognition</a:t>
                      </a:r>
                      <a:endParaRPr lang="en-US" sz="1200" dirty="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762332906"/>
                  </a:ext>
                </a:extLst>
              </a:tr>
              <a:tr h="1397370">
                <a:tc vMerge="1">
                  <a:txBody>
                    <a:bodyPr/>
                    <a:lstStyle/>
                    <a:p>
                      <a:endParaRPr lang="en-US"/>
                    </a:p>
                  </a:txBody>
                  <a:tcPr/>
                </a:tc>
                <a:tc>
                  <a:txBody>
                    <a:bodyPr/>
                    <a:lstStyle/>
                    <a:p>
                      <a:pPr>
                        <a:buFont typeface="Arial" panose="020B0604020202020204" pitchFamily="34" charset="0"/>
                        <a:buChar char="•"/>
                      </a:pPr>
                      <a:r>
                        <a:rPr lang="en-US" sz="1200">
                          <a:effectLst/>
                        </a:rPr>
                        <a:t>Cortico-olivocerebellar tract</a:t>
                      </a: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dirty="0">
                          <a:effectLst/>
                          <a:hlinkClick r:id="rId2"/>
                        </a:rPr>
                        <a:t>Cerebral cortex</a:t>
                      </a:r>
                      <a:r>
                        <a:rPr lang="en-US" sz="1200" dirty="0">
                          <a:effectLst/>
                        </a:rPr>
                        <a:t> → corona radiata → </a:t>
                      </a:r>
                      <a:r>
                        <a:rPr lang="en-US" sz="1200" dirty="0">
                          <a:effectLst/>
                          <a:hlinkClick r:id="rId3"/>
                        </a:rPr>
                        <a:t>internal capsule</a:t>
                      </a:r>
                      <a:r>
                        <a:rPr lang="en-US" sz="1200" dirty="0">
                          <a:effectLst/>
                        </a:rPr>
                        <a:t> → </a:t>
                      </a:r>
                      <a:r>
                        <a:rPr lang="en-US" sz="1200" dirty="0">
                          <a:effectLst/>
                          <a:hlinkClick r:id="rId9"/>
                        </a:rPr>
                        <a:t>inferior olivary nuclei</a:t>
                      </a:r>
                      <a:r>
                        <a:rPr lang="en-US" sz="1200" dirty="0">
                          <a:effectLst/>
                        </a:rPr>
                        <a:t> → </a:t>
                      </a:r>
                      <a:r>
                        <a:rPr lang="en-US" sz="1200" b="1" dirty="0">
                          <a:effectLst/>
                          <a:hlinkClick r:id="rId10"/>
                        </a:rPr>
                        <a:t>climbing fibers</a:t>
                      </a:r>
                      <a:r>
                        <a:rPr lang="en-US" sz="1200" dirty="0">
                          <a:effectLst/>
                        </a:rPr>
                        <a:t> → </a:t>
                      </a:r>
                      <a:r>
                        <a:rPr lang="en-US" sz="1200" dirty="0">
                          <a:effectLst/>
                          <a:hlinkClick r:id="rId6"/>
                        </a:rPr>
                        <a:t>cerebellar hemisphere</a:t>
                      </a:r>
                      <a:r>
                        <a:rPr lang="en-US" sz="1200" dirty="0">
                          <a:effectLst/>
                        </a:rPr>
                        <a:t> via </a:t>
                      </a:r>
                      <a:r>
                        <a:rPr lang="en-US" sz="1200" b="1" dirty="0">
                          <a:effectLst/>
                          <a:hlinkClick r:id="rId11"/>
                        </a:rPr>
                        <a:t>inferior cerebellar peduncle</a:t>
                      </a:r>
                      <a:endParaRPr lang="en-US" sz="1200" dirty="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519841816"/>
                  </a:ext>
                </a:extLst>
              </a:tr>
              <a:tr h="1397370">
                <a:tc vMerge="1">
                  <a:txBody>
                    <a:bodyPr/>
                    <a:lstStyle/>
                    <a:p>
                      <a:endParaRPr lang="en-US"/>
                    </a:p>
                  </a:txBody>
                  <a:tcPr/>
                </a:tc>
                <a:tc>
                  <a:txBody>
                    <a:bodyPr/>
                    <a:lstStyle/>
                    <a:p>
                      <a:pPr>
                        <a:buFont typeface="Arial" panose="020B0604020202020204" pitchFamily="34" charset="0"/>
                        <a:buChar char="•"/>
                      </a:pPr>
                      <a:r>
                        <a:rPr lang="en-US" sz="1200">
                          <a:effectLst/>
                        </a:rPr>
                        <a:t>Corticoreticulocerebellar tract</a:t>
                      </a: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a:effectLst/>
                          <a:hlinkClick r:id="rId2"/>
                        </a:rPr>
                        <a:t>Cerebral cortex</a:t>
                      </a:r>
                      <a:r>
                        <a:rPr lang="en-US" sz="1200">
                          <a:effectLst/>
                        </a:rPr>
                        <a:t> → corona radiata → </a:t>
                      </a:r>
                      <a:r>
                        <a:rPr lang="en-US" sz="1200">
                          <a:effectLst/>
                          <a:hlinkClick r:id="rId12"/>
                        </a:rPr>
                        <a:t>reticular formation</a:t>
                      </a:r>
                      <a:r>
                        <a:rPr lang="en-US" sz="1200">
                          <a:effectLst/>
                        </a:rPr>
                        <a:t> in </a:t>
                      </a:r>
                      <a:r>
                        <a:rPr lang="en-US" sz="1200">
                          <a:effectLst/>
                          <a:hlinkClick r:id="rId13"/>
                        </a:rPr>
                        <a:t>pons</a:t>
                      </a:r>
                      <a:r>
                        <a:rPr lang="en-US" sz="1200">
                          <a:effectLst/>
                        </a:rPr>
                        <a:t> and medulla → </a:t>
                      </a:r>
                      <a:r>
                        <a:rPr lang="en-US" sz="1200" b="1">
                          <a:effectLst/>
                          <a:hlinkClick r:id="rId5"/>
                        </a:rPr>
                        <a:t>mossy fibers</a:t>
                      </a:r>
                      <a:r>
                        <a:rPr lang="en-US" sz="1200">
                          <a:effectLst/>
                        </a:rPr>
                        <a:t> → </a:t>
                      </a:r>
                      <a:r>
                        <a:rPr lang="en-US" sz="1200">
                          <a:effectLst/>
                          <a:hlinkClick r:id="rId6"/>
                        </a:rPr>
                        <a:t>cerebellar hemisphere</a:t>
                      </a:r>
                      <a:r>
                        <a:rPr lang="en-US" sz="1200">
                          <a:effectLst/>
                        </a:rPr>
                        <a:t> via the </a:t>
                      </a:r>
                      <a:r>
                        <a:rPr lang="en-US" sz="1200" b="1">
                          <a:effectLst/>
                          <a:hlinkClick r:id="rId11"/>
                        </a:rPr>
                        <a:t>inferior cerebellar peduncle</a:t>
                      </a:r>
                      <a:r>
                        <a:rPr lang="en-US" sz="1200">
                          <a:effectLst/>
                        </a:rPr>
                        <a:t> and </a:t>
                      </a:r>
                      <a:r>
                        <a:rPr lang="en-US" sz="1200" b="1">
                          <a:effectLst/>
                          <a:hlinkClick r:id="rId7"/>
                        </a:rPr>
                        <a:t>middle cerebellar peduncle</a:t>
                      </a:r>
                      <a:endParaRPr lang="en-US" sz="120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170968111"/>
                  </a:ext>
                </a:extLst>
              </a:tr>
              <a:tr h="1397370">
                <a:tc>
                  <a:txBody>
                    <a:bodyPr/>
                    <a:lstStyle/>
                    <a:p>
                      <a:r>
                        <a:rPr lang="en-US" sz="1200" b="1">
                          <a:effectLst/>
                        </a:rPr>
                        <a:t>Spinal cord</a:t>
                      </a:r>
                      <a:endParaRPr lang="en-US" sz="120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200">
                          <a:effectLst/>
                        </a:rPr>
                        <a:t>Spinocerebellar tract</a:t>
                      </a:r>
                    </a:p>
                    <a:p>
                      <a:pPr>
                        <a:buFont typeface="Arial" panose="020B0604020202020204" pitchFamily="34" charset="0"/>
                        <a:buChar char="•"/>
                      </a:pPr>
                      <a:r>
                        <a:rPr lang="en-US" sz="1200">
                          <a:effectLst/>
                        </a:rPr>
                        <a:t>Dorsal spinocerebellar tract</a:t>
                      </a:r>
                    </a:p>
                    <a:p>
                      <a:pPr>
                        <a:buFont typeface="Arial" panose="020B0604020202020204" pitchFamily="34" charset="0"/>
                        <a:buChar char="•"/>
                      </a:pPr>
                      <a:r>
                        <a:rPr lang="en-US" sz="1200">
                          <a:effectLst/>
                        </a:rPr>
                        <a:t>Ventral spinocerebellar tract </a:t>
                      </a:r>
                    </a:p>
                    <a:p>
                      <a:pPr>
                        <a:buFont typeface="Arial" panose="020B0604020202020204" pitchFamily="34" charset="0"/>
                        <a:buChar char="•"/>
                      </a:pPr>
                      <a:r>
                        <a:rPr lang="en-US" sz="1200">
                          <a:effectLst/>
                        </a:rPr>
                        <a:t>Cuneocerebellar tract</a:t>
                      </a:r>
                    </a:p>
                    <a:p>
                      <a:pPr>
                        <a:buFont typeface="Arial" panose="020B0604020202020204" pitchFamily="34" charset="0"/>
                        <a:buChar char="•"/>
                      </a:pPr>
                      <a:r>
                        <a:rPr lang="en-US" sz="1200">
                          <a:effectLst/>
                        </a:rPr>
                        <a:t>Rostral spinocerebellar tract</a:t>
                      </a: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a:effectLst/>
                          <a:hlinkClick r:id="rId14"/>
                        </a:rPr>
                        <a:t>Golgi tendon organs</a:t>
                      </a:r>
                      <a:r>
                        <a:rPr lang="en-US" sz="1200">
                          <a:effectLst/>
                        </a:rPr>
                        <a:t> and </a:t>
                      </a:r>
                      <a:r>
                        <a:rPr lang="en-US" sz="1200">
                          <a:effectLst/>
                          <a:hlinkClick r:id="rId15"/>
                        </a:rPr>
                        <a:t>muscle spindles</a:t>
                      </a:r>
                      <a:r>
                        <a:rPr lang="en-US" sz="1200">
                          <a:effectLst/>
                        </a:rPr>
                        <a:t> → </a:t>
                      </a:r>
                      <a:r>
                        <a:rPr lang="en-US" sz="1200">
                          <a:effectLst/>
                          <a:hlinkClick r:id="rId16"/>
                        </a:rPr>
                        <a:t>posterior horn</a:t>
                      </a:r>
                      <a:r>
                        <a:rPr lang="en-US" sz="1200">
                          <a:effectLst/>
                        </a:rPr>
                        <a:t> of the spinal cord → </a:t>
                      </a:r>
                      <a:r>
                        <a:rPr lang="en-US" sz="1200" b="1">
                          <a:effectLst/>
                          <a:hlinkClick r:id="rId5"/>
                        </a:rPr>
                        <a:t>mossy fibers</a:t>
                      </a:r>
                      <a:r>
                        <a:rPr lang="en-US" sz="1200">
                          <a:effectLst/>
                        </a:rPr>
                        <a:t> → </a:t>
                      </a:r>
                      <a:r>
                        <a:rPr lang="en-US" sz="1200">
                          <a:effectLst/>
                          <a:hlinkClick r:id="rId6"/>
                        </a:rPr>
                        <a:t>cerebellar hemisphere</a:t>
                      </a:r>
                      <a:r>
                        <a:rPr lang="en-US" sz="1200">
                          <a:effectLst/>
                        </a:rPr>
                        <a:t> via the </a:t>
                      </a:r>
                      <a:r>
                        <a:rPr lang="en-US" sz="1200" b="1">
                          <a:effectLst/>
                          <a:hlinkClick r:id="rId11"/>
                        </a:rPr>
                        <a:t>inferior cerebellar peduncle</a:t>
                      </a:r>
                      <a:r>
                        <a:rPr lang="en-US" sz="1200">
                          <a:effectLst/>
                        </a:rPr>
                        <a:t> and </a:t>
                      </a:r>
                      <a:r>
                        <a:rPr lang="en-US" sz="1200" b="1">
                          <a:effectLst/>
                          <a:hlinkClick r:id="rId17"/>
                        </a:rPr>
                        <a:t>superior cerebellar peduncle</a:t>
                      </a:r>
                      <a:endParaRPr lang="en-US" sz="120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a:effectLst/>
                        </a:rPr>
                        <a:t>Ipsilateral proprioceptive information</a:t>
                      </a: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852042086"/>
                  </a:ext>
                </a:extLst>
              </a:tr>
              <a:tr h="1007558">
                <a:tc>
                  <a:txBody>
                    <a:bodyPr/>
                    <a:lstStyle/>
                    <a:p>
                      <a:r>
                        <a:rPr lang="en-US" sz="1200" b="1">
                          <a:effectLst/>
                        </a:rPr>
                        <a:t>Vestibular nerve</a:t>
                      </a:r>
                      <a:endParaRPr lang="en-US" sz="120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200">
                          <a:effectLst/>
                        </a:rPr>
                        <a:t>Vestibulocerebellar tract</a:t>
                      </a: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a:effectLst/>
                        </a:rPr>
                        <a:t>Vestibular nerve → </a:t>
                      </a:r>
                      <a:r>
                        <a:rPr lang="en-US" sz="1200">
                          <a:effectLst/>
                          <a:hlinkClick r:id="rId18"/>
                        </a:rPr>
                        <a:t>vestibular nuclei</a:t>
                      </a:r>
                      <a:r>
                        <a:rPr lang="en-US" sz="1200">
                          <a:effectLst/>
                        </a:rPr>
                        <a:t> → </a:t>
                      </a:r>
                      <a:r>
                        <a:rPr lang="en-US" sz="1200" b="1">
                          <a:effectLst/>
                          <a:hlinkClick r:id="rId5"/>
                        </a:rPr>
                        <a:t>mossy fibers</a:t>
                      </a:r>
                      <a:r>
                        <a:rPr lang="en-US" sz="1200">
                          <a:effectLst/>
                        </a:rPr>
                        <a:t> → ipsilateral </a:t>
                      </a:r>
                      <a:r>
                        <a:rPr lang="en-US" sz="1200">
                          <a:effectLst/>
                          <a:hlinkClick r:id="rId19"/>
                        </a:rPr>
                        <a:t>flocculonodular lobe</a:t>
                      </a:r>
                      <a:r>
                        <a:rPr lang="en-US" sz="1200">
                          <a:effectLst/>
                        </a:rPr>
                        <a:t> via the </a:t>
                      </a:r>
                      <a:r>
                        <a:rPr lang="en-US" sz="1200" b="1">
                          <a:effectLst/>
                          <a:hlinkClick r:id="rId11"/>
                        </a:rPr>
                        <a:t>inferior cerebellar peduncle</a:t>
                      </a:r>
                      <a:endParaRPr lang="en-US" sz="120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dirty="0">
                          <a:effectLst/>
                          <a:hlinkClick r:id="rId20"/>
                        </a:rPr>
                        <a:t>Proprioception</a:t>
                      </a:r>
                      <a:endParaRPr lang="en-US" sz="1200" dirty="0">
                        <a:effectLst/>
                      </a:endParaRPr>
                    </a:p>
                  </a:txBody>
                  <a:tcPr marL="36154" marR="36154" marT="18077" marB="1807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723186449"/>
                  </a:ext>
                </a:extLst>
              </a:tr>
            </a:tbl>
          </a:graphicData>
        </a:graphic>
      </p:graphicFrame>
    </p:spTree>
    <p:extLst>
      <p:ext uri="{BB962C8B-B14F-4D97-AF65-F5344CB8AC3E}">
        <p14:creationId xmlns:p14="http://schemas.microsoft.com/office/powerpoint/2010/main" val="9809266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AEEDE3-4BA9-497D-A590-94696893A7BC}"/>
              </a:ext>
            </a:extLst>
          </p:cNvPr>
          <p:cNvSpPr>
            <a:spLocks noGrp="1"/>
          </p:cNvSpPr>
          <p:nvPr>
            <p:ph sz="quarter" idx="1"/>
          </p:nvPr>
        </p:nvSpPr>
        <p:spPr/>
        <p:txBody>
          <a:bodyPr/>
          <a:lstStyle/>
          <a:p>
            <a:r>
              <a:rPr lang="en-US" dirty="0"/>
              <a:t>Excitatory input to the </a:t>
            </a:r>
            <a:r>
              <a:rPr lang="en-US" dirty="0">
                <a:hlinkClick r:id="rId2"/>
              </a:rPr>
              <a:t>cerebellar cortex</a:t>
            </a:r>
            <a:r>
              <a:rPr lang="en-US" dirty="0"/>
              <a:t> travels through </a:t>
            </a:r>
            <a:r>
              <a:rPr lang="en-US" dirty="0">
                <a:hlinkClick r:id="rId3"/>
              </a:rPr>
              <a:t>mossy fibers</a:t>
            </a:r>
            <a:r>
              <a:rPr lang="en-US" dirty="0"/>
              <a:t> and </a:t>
            </a:r>
            <a:r>
              <a:rPr lang="en-US" dirty="0">
                <a:hlinkClick r:id="rId4"/>
              </a:rPr>
              <a:t>climbing fibers</a:t>
            </a:r>
            <a:r>
              <a:rPr lang="en-US" dirty="0"/>
              <a:t>!</a:t>
            </a:r>
          </a:p>
          <a:p>
            <a:r>
              <a:rPr lang="en-US" dirty="0">
                <a:hlinkClick r:id="rId3"/>
              </a:rPr>
              <a:t>Mossy fibers</a:t>
            </a:r>
            <a:r>
              <a:rPr lang="en-US" dirty="0"/>
              <a:t> terminate on </a:t>
            </a:r>
            <a:r>
              <a:rPr lang="en-US" dirty="0">
                <a:hlinkClick r:id="rId5"/>
              </a:rPr>
              <a:t>granule cells</a:t>
            </a:r>
            <a:r>
              <a:rPr lang="en-US" dirty="0"/>
              <a:t>. </a:t>
            </a:r>
            <a:r>
              <a:rPr lang="en-US" dirty="0">
                <a:hlinkClick r:id="rId4"/>
              </a:rPr>
              <a:t>Climbing fibers</a:t>
            </a:r>
            <a:r>
              <a:rPr lang="en-US" dirty="0"/>
              <a:t> terminate on Purkinje cells.</a:t>
            </a:r>
          </a:p>
          <a:p>
            <a:endParaRPr lang="en-US" dirty="0"/>
          </a:p>
        </p:txBody>
      </p:sp>
    </p:spTree>
    <p:extLst>
      <p:ext uri="{BB962C8B-B14F-4D97-AF65-F5344CB8AC3E}">
        <p14:creationId xmlns:p14="http://schemas.microsoft.com/office/powerpoint/2010/main" val="35096687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023A47-8FA9-48BF-8435-08C1947F043F}"/>
              </a:ext>
            </a:extLst>
          </p:cNvPr>
          <p:cNvSpPr>
            <a:spLocks noGrp="1"/>
          </p:cNvSpPr>
          <p:nvPr>
            <p:ph sz="quarter" idx="1"/>
          </p:nvPr>
        </p:nvSpPr>
        <p:spPr/>
        <p:txBody>
          <a:bodyPr/>
          <a:lstStyle/>
          <a:p>
            <a:r>
              <a:rPr lang="en-US" b="1" dirty="0"/>
              <a:t>Efferent cerebellar tracts </a:t>
            </a:r>
          </a:p>
          <a:p>
            <a:r>
              <a:rPr lang="en-US" dirty="0"/>
              <a:t>Efferent tracts originate from the four deep cerebellar nuclei and travel mainly via the </a:t>
            </a:r>
            <a:r>
              <a:rPr lang="en-US" dirty="0">
                <a:hlinkClick r:id="rId2"/>
              </a:rPr>
              <a:t>superior cerebellar peduncle</a:t>
            </a:r>
            <a:r>
              <a:rPr lang="en-US" dirty="0"/>
              <a:t>.</a:t>
            </a:r>
          </a:p>
          <a:p>
            <a:r>
              <a:rPr lang="en-US" dirty="0"/>
              <a:t>The tracts of the </a:t>
            </a:r>
            <a:r>
              <a:rPr lang="en-US" dirty="0">
                <a:hlinkClick r:id="rId3"/>
              </a:rPr>
              <a:t>fastigial nucleus</a:t>
            </a:r>
            <a:r>
              <a:rPr lang="en-US" dirty="0"/>
              <a:t> travel via the </a:t>
            </a:r>
            <a:r>
              <a:rPr lang="en-US" dirty="0">
                <a:hlinkClick r:id="rId4"/>
              </a:rPr>
              <a:t>inferior cerebellar peduncle</a:t>
            </a:r>
            <a:r>
              <a:rPr lang="en-US" dirty="0"/>
              <a:t>.</a:t>
            </a:r>
          </a:p>
          <a:p>
            <a:endParaRPr lang="en-US" dirty="0"/>
          </a:p>
        </p:txBody>
      </p:sp>
    </p:spTree>
    <p:extLst>
      <p:ext uri="{BB962C8B-B14F-4D97-AF65-F5344CB8AC3E}">
        <p14:creationId xmlns:p14="http://schemas.microsoft.com/office/powerpoint/2010/main" val="206929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0B317DF-882E-45BE-B327-8156B4693414}"/>
              </a:ext>
            </a:extLst>
          </p:cNvPr>
          <p:cNvGraphicFramePr>
            <a:graphicFrameLocks noGrp="1"/>
          </p:cNvGraphicFramePr>
          <p:nvPr>
            <p:ph sz="quarter" idx="1"/>
            <p:extLst>
              <p:ext uri="{D42A27DB-BD31-4B8C-83A1-F6EECF244321}">
                <p14:modId xmlns:p14="http://schemas.microsoft.com/office/powerpoint/2010/main" val="805719757"/>
              </p:ext>
            </p:extLst>
          </p:nvPr>
        </p:nvGraphicFramePr>
        <p:xfrm>
          <a:off x="609600" y="397566"/>
          <a:ext cx="10190924" cy="6117667"/>
        </p:xfrm>
        <a:graphic>
          <a:graphicData uri="http://schemas.openxmlformats.org/drawingml/2006/table">
            <a:tbl>
              <a:tblPr/>
              <a:tblGrid>
                <a:gridCol w="2547731">
                  <a:extLst>
                    <a:ext uri="{9D8B030D-6E8A-4147-A177-3AD203B41FA5}">
                      <a16:colId xmlns:a16="http://schemas.microsoft.com/office/drawing/2014/main" val="3053899239"/>
                    </a:ext>
                  </a:extLst>
                </a:gridCol>
                <a:gridCol w="2547731">
                  <a:extLst>
                    <a:ext uri="{9D8B030D-6E8A-4147-A177-3AD203B41FA5}">
                      <a16:colId xmlns:a16="http://schemas.microsoft.com/office/drawing/2014/main" val="2656973254"/>
                    </a:ext>
                  </a:extLst>
                </a:gridCol>
                <a:gridCol w="2547731">
                  <a:extLst>
                    <a:ext uri="{9D8B030D-6E8A-4147-A177-3AD203B41FA5}">
                      <a16:colId xmlns:a16="http://schemas.microsoft.com/office/drawing/2014/main" val="1068126580"/>
                    </a:ext>
                  </a:extLst>
                </a:gridCol>
                <a:gridCol w="2547731">
                  <a:extLst>
                    <a:ext uri="{9D8B030D-6E8A-4147-A177-3AD203B41FA5}">
                      <a16:colId xmlns:a16="http://schemas.microsoft.com/office/drawing/2014/main" val="4048157244"/>
                    </a:ext>
                  </a:extLst>
                </a:gridCol>
              </a:tblGrid>
              <a:tr h="240985">
                <a:tc>
                  <a:txBody>
                    <a:bodyPr/>
                    <a:lstStyle/>
                    <a:p>
                      <a:r>
                        <a:rPr lang="en-US" sz="1400" b="1">
                          <a:effectLst/>
                        </a:rPr>
                        <a:t>Tract</a:t>
                      </a:r>
                      <a:endParaRPr lang="en-US" sz="1400">
                        <a:effectLst/>
                      </a:endParaRP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Nucleus</a:t>
                      </a:r>
                      <a:endParaRPr lang="en-US" sz="1400">
                        <a:effectLst/>
                      </a:endParaRP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Course</a:t>
                      </a:r>
                      <a:endParaRPr lang="en-US" sz="1400">
                        <a:effectLst/>
                      </a:endParaRP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Function</a:t>
                      </a:r>
                      <a:endParaRPr lang="en-US" sz="1400">
                        <a:effectLst/>
                      </a:endParaRP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976742975"/>
                  </a:ext>
                </a:extLst>
              </a:tr>
              <a:tr h="1635254">
                <a:tc rowSpan="2">
                  <a:txBody>
                    <a:bodyPr/>
                    <a:lstStyle/>
                    <a:p>
                      <a:r>
                        <a:rPr lang="en-US" sz="1400" b="1">
                          <a:effectLst/>
                        </a:rPr>
                        <a:t>Rubrospinal tract</a:t>
                      </a:r>
                      <a:endParaRPr lang="en-US" sz="1400">
                        <a:effectLst/>
                      </a:endParaRP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dirty="0">
                          <a:effectLst/>
                        </a:rPr>
                        <a:t>Dentate nucleus</a:t>
                      </a: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hlinkClick r:id="rId2"/>
                        </a:rPr>
                        <a:t>Dentate nucleus</a:t>
                      </a:r>
                      <a:r>
                        <a:rPr lang="en-US" sz="1400">
                          <a:effectLst/>
                        </a:rPr>
                        <a:t> → </a:t>
                      </a:r>
                      <a:r>
                        <a:rPr lang="en-US" sz="1400">
                          <a:effectLst/>
                          <a:hlinkClick r:id="rId3"/>
                        </a:rPr>
                        <a:t>superior cerebellar peduncle</a:t>
                      </a:r>
                      <a:r>
                        <a:rPr lang="en-US" sz="1400">
                          <a:effectLst/>
                        </a:rPr>
                        <a:t> → </a:t>
                      </a:r>
                      <a:r>
                        <a:rPr lang="en-US" sz="1400" b="1">
                          <a:effectLst/>
                          <a:hlinkClick r:id="rId4"/>
                        </a:rPr>
                        <a:t>thalamic nuclei</a:t>
                      </a:r>
                      <a:r>
                        <a:rPr lang="en-US" sz="1400">
                          <a:effectLst/>
                        </a:rPr>
                        <a:t> → </a:t>
                      </a:r>
                      <a:r>
                        <a:rPr lang="en-US" sz="1400">
                          <a:effectLst/>
                          <a:hlinkClick r:id="rId5"/>
                        </a:rPr>
                        <a:t>internal capsule</a:t>
                      </a:r>
                      <a:r>
                        <a:rPr lang="en-US" sz="1400">
                          <a:effectLst/>
                        </a:rPr>
                        <a:t> → corona radiata → </a:t>
                      </a:r>
                      <a:r>
                        <a:rPr lang="en-US" sz="1400">
                          <a:effectLst/>
                          <a:hlinkClick r:id="rId6"/>
                        </a:rPr>
                        <a:t>primary motor cortex</a:t>
                      </a:r>
                      <a:endParaRPr lang="en-US" sz="1400">
                        <a:effectLst/>
                      </a:endParaRP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Contralateral motor coordination</a:t>
                      </a: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4068828787"/>
                  </a:ext>
                </a:extLst>
              </a:tr>
              <a:tr h="1170498">
                <a:tc vMerge="1">
                  <a:txBody>
                    <a:bodyPr/>
                    <a:lstStyle/>
                    <a:p>
                      <a:endParaRPr lang="en-US"/>
                    </a:p>
                  </a:txBody>
                  <a:tcPr/>
                </a:tc>
                <a:tc>
                  <a:txBody>
                    <a:bodyPr/>
                    <a:lstStyle/>
                    <a:p>
                      <a:pPr>
                        <a:buFont typeface="Arial" panose="020B0604020202020204" pitchFamily="34" charset="0"/>
                        <a:buChar char="•"/>
                      </a:pPr>
                      <a:r>
                        <a:rPr lang="en-US" sz="1400">
                          <a:effectLst/>
                        </a:rPr>
                        <a:t>Emboliform nucleus</a:t>
                      </a:r>
                    </a:p>
                    <a:p>
                      <a:pPr>
                        <a:buFont typeface="Arial" panose="020B0604020202020204" pitchFamily="34" charset="0"/>
                        <a:buChar char="•"/>
                      </a:pPr>
                      <a:r>
                        <a:rPr lang="en-US" sz="1400">
                          <a:effectLst/>
                        </a:rPr>
                        <a:t>Globose nucleus</a:t>
                      </a: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Globose and </a:t>
                      </a:r>
                      <a:r>
                        <a:rPr lang="en-US" sz="1400">
                          <a:effectLst/>
                          <a:hlinkClick r:id="rId7"/>
                        </a:rPr>
                        <a:t>emboliform nuclei</a:t>
                      </a:r>
                      <a:r>
                        <a:rPr lang="en-US" sz="1400">
                          <a:effectLst/>
                        </a:rPr>
                        <a:t> → </a:t>
                      </a:r>
                      <a:r>
                        <a:rPr lang="en-US" sz="1400">
                          <a:effectLst/>
                          <a:hlinkClick r:id="rId3"/>
                        </a:rPr>
                        <a:t>superior cerebellar peduncle</a:t>
                      </a:r>
                      <a:r>
                        <a:rPr lang="en-US" sz="1400">
                          <a:effectLst/>
                        </a:rPr>
                        <a:t> → </a:t>
                      </a:r>
                      <a:r>
                        <a:rPr lang="en-US" sz="1400" b="1">
                          <a:effectLst/>
                          <a:hlinkClick r:id="rId8"/>
                        </a:rPr>
                        <a:t>red nucleus</a:t>
                      </a:r>
                      <a:r>
                        <a:rPr lang="en-US" sz="1400">
                          <a:effectLst/>
                        </a:rPr>
                        <a:t> → </a:t>
                      </a:r>
                      <a:r>
                        <a:rPr lang="en-US" sz="1400">
                          <a:effectLst/>
                          <a:hlinkClick r:id="rId9"/>
                        </a:rPr>
                        <a:t>rubrospinal tract</a:t>
                      </a:r>
                      <a:endParaRPr lang="en-US" sz="1400">
                        <a:effectLst/>
                      </a:endParaRP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Tone of contralateral </a:t>
                      </a:r>
                      <a:r>
                        <a:rPr lang="en-US" sz="1400">
                          <a:effectLst/>
                          <a:hlinkClick r:id="rId10"/>
                        </a:rPr>
                        <a:t>skeletal muscles</a:t>
                      </a:r>
                      <a:endParaRPr lang="en-US" sz="1400">
                        <a:effectLst/>
                      </a:endParaRP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764407085"/>
                  </a:ext>
                </a:extLst>
              </a:tr>
              <a:tr h="3029523">
                <a:tc>
                  <a:txBody>
                    <a:bodyPr/>
                    <a:lstStyle/>
                    <a:p>
                      <a:r>
                        <a:rPr lang="en-US" sz="1400" b="1">
                          <a:effectLst/>
                        </a:rPr>
                        <a:t>Cerebellovestibular tract</a:t>
                      </a:r>
                      <a:endParaRPr lang="en-US" sz="1400">
                        <a:effectLst/>
                      </a:endParaRP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Fastigial nucleus</a:t>
                      </a: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hlinkClick r:id="rId11"/>
                        </a:rPr>
                        <a:t>Fastigial nucleus</a:t>
                      </a:r>
                      <a:r>
                        <a:rPr lang="en-US" sz="1400">
                          <a:effectLst/>
                        </a:rPr>
                        <a:t> → </a:t>
                      </a:r>
                      <a:r>
                        <a:rPr lang="en-US" sz="1400">
                          <a:effectLst/>
                          <a:hlinkClick r:id="rId12"/>
                        </a:rPr>
                        <a:t>inferior cerebellar peduncle</a:t>
                      </a:r>
                      <a:r>
                        <a:rPr lang="en-US" sz="1400">
                          <a:effectLst/>
                        </a:rPr>
                        <a:t> → bilateral </a:t>
                      </a:r>
                      <a:r>
                        <a:rPr lang="en-US" sz="1400" b="1">
                          <a:effectLst/>
                          <a:hlinkClick r:id="rId13"/>
                        </a:rPr>
                        <a:t>vestibular nuclei</a:t>
                      </a:r>
                      <a:r>
                        <a:rPr lang="en-US" sz="1400">
                          <a:effectLst/>
                        </a:rPr>
                        <a:t> → vestibulospinal tract</a:t>
                      </a:r>
                    </a:p>
                    <a:p>
                      <a:pPr>
                        <a:buFont typeface="Arial" panose="020B0604020202020204" pitchFamily="34" charset="0"/>
                        <a:buChar char="•"/>
                      </a:pPr>
                      <a:r>
                        <a:rPr lang="en-US" sz="1400">
                          <a:effectLst/>
                          <a:hlinkClick r:id="rId11"/>
                        </a:rPr>
                        <a:t>Fastigial nucleus</a:t>
                      </a:r>
                      <a:r>
                        <a:rPr lang="en-US" sz="1400">
                          <a:effectLst/>
                        </a:rPr>
                        <a:t> → </a:t>
                      </a:r>
                      <a:r>
                        <a:rPr lang="en-US" sz="1400">
                          <a:effectLst/>
                          <a:hlinkClick r:id="rId12"/>
                        </a:rPr>
                        <a:t>inferior cerebellar peduncle</a:t>
                      </a:r>
                      <a:r>
                        <a:rPr lang="en-US" sz="1400">
                          <a:effectLst/>
                        </a:rPr>
                        <a:t> → bilateral </a:t>
                      </a:r>
                      <a:r>
                        <a:rPr lang="en-US" sz="1400" b="1">
                          <a:effectLst/>
                          <a:hlinkClick r:id="rId14"/>
                        </a:rPr>
                        <a:t>reticular formation</a:t>
                      </a:r>
                      <a:r>
                        <a:rPr lang="en-US" sz="1400">
                          <a:effectLst/>
                        </a:rPr>
                        <a:t> → reticulospinal tract → motor </a:t>
                      </a:r>
                      <a:r>
                        <a:rPr lang="en-US" sz="1400">
                          <a:effectLst/>
                          <a:hlinkClick r:id="rId15"/>
                        </a:rPr>
                        <a:t>neurons</a:t>
                      </a:r>
                      <a:r>
                        <a:rPr lang="en-US" sz="1400">
                          <a:effectLst/>
                        </a:rPr>
                        <a:t> from spinal cord</a:t>
                      </a: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dirty="0">
                          <a:effectLst/>
                        </a:rPr>
                        <a:t>Coordination of balance and </a:t>
                      </a:r>
                      <a:r>
                        <a:rPr lang="en-US" sz="1400" dirty="0">
                          <a:effectLst/>
                          <a:hlinkClick r:id="rId16"/>
                        </a:rPr>
                        <a:t>saccadic</a:t>
                      </a:r>
                      <a:r>
                        <a:rPr lang="en-US" sz="1400" dirty="0">
                          <a:effectLst/>
                        </a:rPr>
                        <a:t> </a:t>
                      </a:r>
                      <a:r>
                        <a:rPr lang="en-US" sz="1400" dirty="0">
                          <a:effectLst/>
                          <a:hlinkClick r:id="rId17"/>
                        </a:rPr>
                        <a:t>ocular movements</a:t>
                      </a:r>
                      <a:endParaRPr lang="en-US" sz="1400" dirty="0">
                        <a:effectLst/>
                      </a:endParaRPr>
                    </a:p>
                    <a:p>
                      <a:pPr>
                        <a:buFont typeface="Arial" panose="020B0604020202020204" pitchFamily="34" charset="0"/>
                        <a:buChar char="•"/>
                      </a:pPr>
                      <a:r>
                        <a:rPr lang="en-US" sz="1400" dirty="0">
                          <a:effectLst/>
                        </a:rPr>
                        <a:t>Stretch reflex and motor movements</a:t>
                      </a:r>
                    </a:p>
                  </a:txBody>
                  <a:tcPr marL="69032" marR="69032" marT="34516" marB="34516"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4061991209"/>
                  </a:ext>
                </a:extLst>
              </a:tr>
            </a:tbl>
          </a:graphicData>
        </a:graphic>
      </p:graphicFrame>
    </p:spTree>
    <p:extLst>
      <p:ext uri="{BB962C8B-B14F-4D97-AF65-F5344CB8AC3E}">
        <p14:creationId xmlns:p14="http://schemas.microsoft.com/office/powerpoint/2010/main" val="15338429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DAC30C-AF5F-46FD-A0C6-C2F742019C88}"/>
              </a:ext>
            </a:extLst>
          </p:cNvPr>
          <p:cNvSpPr>
            <a:spLocks noGrp="1"/>
          </p:cNvSpPr>
          <p:nvPr>
            <p:ph sz="quarter" idx="1"/>
          </p:nvPr>
        </p:nvSpPr>
        <p:spPr/>
        <p:txBody>
          <a:bodyPr/>
          <a:lstStyle/>
          <a:p>
            <a:r>
              <a:rPr lang="en-US" dirty="0"/>
              <a:t>Deep cerebellar nuclei (from </a:t>
            </a:r>
            <a:r>
              <a:rPr lang="en-US" dirty="0">
                <a:hlinkClick r:id="rId2"/>
              </a:rPr>
              <a:t>lateral</a:t>
            </a:r>
            <a:r>
              <a:rPr lang="en-US" dirty="0"/>
              <a:t> to </a:t>
            </a:r>
            <a:r>
              <a:rPr lang="en-US" dirty="0">
                <a:hlinkClick r:id="rId3"/>
              </a:rPr>
              <a:t>medial</a:t>
            </a:r>
            <a:r>
              <a:rPr lang="en-US" dirty="0"/>
              <a:t>): "</a:t>
            </a:r>
            <a:r>
              <a:rPr lang="en-US" b="1" dirty="0"/>
              <a:t>D</a:t>
            </a:r>
            <a:r>
              <a:rPr lang="en-US" dirty="0"/>
              <a:t>on't </a:t>
            </a:r>
            <a:r>
              <a:rPr lang="en-US" b="1" dirty="0"/>
              <a:t>E</a:t>
            </a:r>
            <a:r>
              <a:rPr lang="en-US" dirty="0"/>
              <a:t>at </a:t>
            </a:r>
            <a:r>
              <a:rPr lang="en-US" b="1" dirty="0"/>
              <a:t>G</a:t>
            </a:r>
            <a:r>
              <a:rPr lang="en-US" dirty="0"/>
              <a:t>reasy </a:t>
            </a:r>
            <a:r>
              <a:rPr lang="en-US" b="1" dirty="0"/>
              <a:t>F</a:t>
            </a:r>
            <a:r>
              <a:rPr lang="en-US" dirty="0"/>
              <a:t>ood" (</a:t>
            </a:r>
            <a:r>
              <a:rPr lang="en-US" b="1" dirty="0"/>
              <a:t>D</a:t>
            </a:r>
            <a:r>
              <a:rPr lang="en-US" dirty="0"/>
              <a:t>entate, </a:t>
            </a:r>
            <a:r>
              <a:rPr lang="en-US" b="1" dirty="0"/>
              <a:t>E</a:t>
            </a:r>
            <a:r>
              <a:rPr lang="en-US" dirty="0"/>
              <a:t>mboliform, </a:t>
            </a:r>
            <a:r>
              <a:rPr lang="en-US" b="1" dirty="0"/>
              <a:t>G</a:t>
            </a:r>
            <a:r>
              <a:rPr lang="en-US" dirty="0"/>
              <a:t>lobose, </a:t>
            </a:r>
            <a:r>
              <a:rPr lang="en-US" b="1" dirty="0"/>
              <a:t>F</a:t>
            </a:r>
            <a:r>
              <a:rPr lang="en-US" dirty="0"/>
              <a:t>astigial).</a:t>
            </a:r>
          </a:p>
          <a:p>
            <a:r>
              <a:rPr lang="en-US" dirty="0"/>
              <a:t>The deep nuclei are the only output from the cerebellum.</a:t>
            </a:r>
          </a:p>
          <a:p>
            <a:endParaRPr lang="en-US" dirty="0"/>
          </a:p>
        </p:txBody>
      </p:sp>
    </p:spTree>
    <p:extLst>
      <p:ext uri="{BB962C8B-B14F-4D97-AF65-F5344CB8AC3E}">
        <p14:creationId xmlns:p14="http://schemas.microsoft.com/office/powerpoint/2010/main" val="29545193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C9DD7-783C-4DEF-8831-C01F02FCA9F7}"/>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8227186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Anemia</Template>
  <TotalTime>646</TotalTime>
  <Words>1518</Words>
  <Application>Microsoft Office PowerPoint</Application>
  <PresentationFormat>Widescreen</PresentationFormat>
  <Paragraphs>185</Paragraphs>
  <Slides>39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Century Schoolbook</vt:lpstr>
      <vt:lpstr>Lato</vt:lpstr>
      <vt:lpstr>Wingdings</vt:lpstr>
      <vt:lpstr>Wingdings 2</vt:lpstr>
      <vt:lpstr>مشربية</vt:lpstr>
      <vt:lpstr>Cerebellum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Cerebellar peduncles</vt:lpstr>
      <vt:lpstr>PowerPoint Presentation</vt:lpstr>
      <vt:lpstr>PowerPoint Presentation</vt:lpstr>
      <vt:lpstr>PowerPoint Presentation</vt:lpstr>
      <vt:lpstr>PowerPoint Presentation</vt:lpstr>
      <vt:lpstr>PowerPoint Presentation</vt:lpstr>
      <vt:lpstr>PowerPoint Presentation</vt:lpstr>
      <vt:lpstr>Vasculature of the cerebellum</vt:lpstr>
      <vt:lpstr>PowerPoint Presentation</vt:lpstr>
      <vt:lpstr>Functional zones of the cerebellum</vt:lpstr>
      <vt:lpstr>PowerPoint Presentation</vt:lpstr>
      <vt:lpstr>PowerPoint Presentation</vt:lpstr>
      <vt:lpstr>Microscopic anatomy</vt:lpstr>
      <vt:lpstr>PowerPoint Presentation</vt:lpstr>
      <vt:lpstr>PowerPoint Presentation</vt:lpstr>
      <vt:lpstr>PowerPoint Presentation</vt:lpstr>
      <vt:lpstr>PowerPoint Presentation</vt:lpstr>
      <vt:lpstr>Cerebellar tracts</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Cerebellum</dc:title>
  <dc:creator>MY PC</dc:creator>
  <cp:lastModifiedBy>MY PC</cp:lastModifiedBy>
  <cp:revision>13</cp:revision>
  <dcterms:created xsi:type="dcterms:W3CDTF">2023-07-14T11:32:50Z</dcterms:created>
  <dcterms:modified xsi:type="dcterms:W3CDTF">2023-07-14T22:18:58Z</dcterms:modified>
</cp:coreProperties>
</file>