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sldIdLst>
    <p:sldId id="256" r:id="rId2"/>
    <p:sldId id="257" r:id="rId3"/>
    <p:sldId id="258" r:id="rId4"/>
    <p:sldId id="259" r:id="rId5"/>
    <p:sldId id="301" r:id="rId6"/>
    <p:sldId id="302" r:id="rId7"/>
    <p:sldId id="303" r:id="rId8"/>
    <p:sldId id="304" r:id="rId9"/>
    <p:sldId id="305" r:id="rId10"/>
    <p:sldId id="306" r:id="rId11"/>
    <p:sldId id="307" r:id="rId12"/>
    <p:sldId id="308" r:id="rId13"/>
    <p:sldId id="309" r:id="rId14"/>
    <p:sldId id="261" r:id="rId15"/>
    <p:sldId id="260" r:id="rId16"/>
    <p:sldId id="263" r:id="rId17"/>
    <p:sldId id="262" r:id="rId18"/>
    <p:sldId id="264" r:id="rId19"/>
    <p:sldId id="265" r:id="rId20"/>
    <p:sldId id="310" r:id="rId21"/>
    <p:sldId id="266" r:id="rId22"/>
    <p:sldId id="267" r:id="rId23"/>
    <p:sldId id="268" r:id="rId24"/>
    <p:sldId id="269" r:id="rId25"/>
    <p:sldId id="311" r:id="rId26"/>
    <p:sldId id="312" r:id="rId27"/>
    <p:sldId id="313" r:id="rId28"/>
    <p:sldId id="314" r:id="rId29"/>
    <p:sldId id="270" r:id="rId30"/>
    <p:sldId id="271" r:id="rId31"/>
    <p:sldId id="272" r:id="rId32"/>
    <p:sldId id="273" r:id="rId33"/>
    <p:sldId id="275" r:id="rId34"/>
    <p:sldId id="274" r:id="rId35"/>
    <p:sldId id="276" r:id="rId36"/>
    <p:sldId id="277" r:id="rId37"/>
    <p:sldId id="278" r:id="rId38"/>
    <p:sldId id="279" r:id="rId39"/>
    <p:sldId id="280" r:id="rId40"/>
    <p:sldId id="281" r:id="rId41"/>
    <p:sldId id="282" r:id="rId42"/>
    <p:sldId id="283" r:id="rId43"/>
    <p:sldId id="285" r:id="rId44"/>
    <p:sldId id="286" r:id="rId45"/>
    <p:sldId id="284" r:id="rId46"/>
    <p:sldId id="287" r:id="rId47"/>
    <p:sldId id="288" r:id="rId48"/>
    <p:sldId id="289" r:id="rId49"/>
    <p:sldId id="290" r:id="rId50"/>
    <p:sldId id="291" r:id="rId51"/>
    <p:sldId id="292" r:id="rId52"/>
    <p:sldId id="293" r:id="rId53"/>
    <p:sldId id="294" r:id="rId54"/>
    <p:sldId id="295" r:id="rId55"/>
    <p:sldId id="296" r:id="rId56"/>
    <p:sldId id="297" r:id="rId57"/>
    <p:sldId id="298" r:id="rId58"/>
    <p:sldId id="299" r:id="rId59"/>
    <p:sldId id="300"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86556" autoAdjust="0"/>
  </p:normalViewPr>
  <p:slideViewPr>
    <p:cSldViewPr snapToGrid="0">
      <p:cViewPr varScale="1">
        <p:scale>
          <a:sx n="63" d="100"/>
          <a:sy n="63" d="100"/>
        </p:scale>
        <p:origin x="98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AE7F80-4B59-43A6-B47F-CC48C4DA0852}" type="datetimeFigureOut">
              <a:rPr lang="en-US" smtClean="0"/>
              <a:t>7/15/2023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A140D4-28C0-4FA7-85EB-C323DEC348B4}" type="slidenum">
              <a:rPr lang="en-US" smtClean="0"/>
              <a:t>‹#›</a:t>
            </a:fld>
            <a:endParaRPr lang="en-US"/>
          </a:p>
        </p:txBody>
      </p:sp>
    </p:spTree>
    <p:extLst>
      <p:ext uri="{BB962C8B-B14F-4D97-AF65-F5344CB8AC3E}">
        <p14:creationId xmlns:p14="http://schemas.microsoft.com/office/powerpoint/2010/main" val="4132528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next.amboss.com/us/article/WK0P2S#Z179ee78dc53e01dd0163b6e3d11fc046" TargetMode="External"/><Relationship Id="rId2" Type="http://schemas.openxmlformats.org/officeDocument/2006/relationships/slide" Target="../slides/slide45.xml"/><Relationship Id="rId1" Type="http://schemas.openxmlformats.org/officeDocument/2006/relationships/notesMaster" Target="../notesMasters/notesMaster1.xml"/><Relationship Id="rId4" Type="http://schemas.openxmlformats.org/officeDocument/2006/relationships/hyperlink" Target="https://next.amboss.com/us/article/WK0P2S#Z6add9a7587472c5b47071743331cddde"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Lateral view of the cerebral lobes</a:t>
            </a:r>
          </a:p>
          <a:p>
            <a:pPr algn="l"/>
            <a:r>
              <a:rPr lang="en-US" b="0" i="0" dirty="0">
                <a:solidFill>
                  <a:srgbClr val="FFFFFF"/>
                </a:solidFill>
                <a:effectLst/>
                <a:latin typeface="Lato"/>
              </a:rPr>
              <a:t>The 4 lobes of each cerebral hemisphere are separated by 3 main sulci:</a:t>
            </a:r>
            <a:br>
              <a:rPr lang="en-US" b="0" i="0" dirty="0">
                <a:solidFill>
                  <a:srgbClr val="FFFFFF"/>
                </a:solidFill>
                <a:effectLst/>
                <a:latin typeface="Lato"/>
              </a:rPr>
            </a:br>
            <a:r>
              <a:rPr lang="en-US" b="0" i="0" dirty="0">
                <a:solidFill>
                  <a:srgbClr val="FFFFFF"/>
                </a:solidFill>
                <a:effectLst/>
                <a:latin typeface="Lato"/>
              </a:rPr>
              <a:t>–The central sulcus separates the frontal lobe from the parietal lobe.</a:t>
            </a:r>
            <a:br>
              <a:rPr lang="en-US" b="0" i="0" dirty="0">
                <a:solidFill>
                  <a:srgbClr val="FFFFFF"/>
                </a:solidFill>
                <a:effectLst/>
                <a:latin typeface="Lato"/>
              </a:rPr>
            </a:br>
            <a:r>
              <a:rPr lang="en-US" b="0" i="0" dirty="0">
                <a:solidFill>
                  <a:srgbClr val="FFFFFF"/>
                </a:solidFill>
                <a:effectLst/>
                <a:latin typeface="Lato"/>
              </a:rPr>
              <a:t>–The lateral sulcus separates the temporal lobe from the frontal lobe and the parietal lobe.</a:t>
            </a:r>
            <a:br>
              <a:rPr lang="en-US" b="0" i="0" dirty="0">
                <a:solidFill>
                  <a:srgbClr val="FFFFFF"/>
                </a:solidFill>
                <a:effectLst/>
                <a:latin typeface="Lato"/>
              </a:rPr>
            </a:br>
            <a:r>
              <a:rPr lang="en-US" b="0" i="0" dirty="0">
                <a:solidFill>
                  <a:srgbClr val="FFFFFF"/>
                </a:solidFill>
                <a:effectLst/>
                <a:latin typeface="Lato"/>
              </a:rPr>
              <a:t>–The parieto-occipital sulcus separates the parietal lobe from the occipital lobe.</a:t>
            </a:r>
          </a:p>
          <a:p>
            <a:endParaRPr lang="en-US" dirty="0"/>
          </a:p>
        </p:txBody>
      </p:sp>
      <p:sp>
        <p:nvSpPr>
          <p:cNvPr id="4" name="Slide Number Placeholder 3"/>
          <p:cNvSpPr>
            <a:spLocks noGrp="1"/>
          </p:cNvSpPr>
          <p:nvPr>
            <p:ph type="sldNum" sz="quarter" idx="5"/>
          </p:nvPr>
        </p:nvSpPr>
        <p:spPr/>
        <p:txBody>
          <a:bodyPr/>
          <a:lstStyle/>
          <a:p>
            <a:fld id="{D7A140D4-28C0-4FA7-85EB-C323DEC348B4}" type="slidenum">
              <a:rPr lang="en-US" smtClean="0"/>
              <a:t>3</a:t>
            </a:fld>
            <a:endParaRPr lang="en-US"/>
          </a:p>
        </p:txBody>
      </p:sp>
    </p:spTree>
    <p:extLst>
      <p:ext uri="{BB962C8B-B14F-4D97-AF65-F5344CB8AC3E}">
        <p14:creationId xmlns:p14="http://schemas.microsoft.com/office/powerpoint/2010/main" val="221291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Lateral view of important areas of the brain</a:t>
            </a:r>
          </a:p>
          <a:p>
            <a:pPr algn="l"/>
            <a:r>
              <a:rPr lang="en-US" b="0" i="0" dirty="0">
                <a:solidFill>
                  <a:srgbClr val="FFFFFF"/>
                </a:solidFill>
                <a:effectLst/>
                <a:latin typeface="Lato"/>
              </a:rPr>
              <a:t>The primary motor cortex, in the frontal lobe, is the origin of the fibers of the pyramidal tract.</a:t>
            </a:r>
          </a:p>
          <a:p>
            <a:pPr algn="l"/>
            <a:r>
              <a:rPr lang="en-US" b="0" i="0" dirty="0">
                <a:solidFill>
                  <a:srgbClr val="FFFFFF"/>
                </a:solidFill>
                <a:effectLst/>
                <a:latin typeface="Lato"/>
              </a:rPr>
              <a:t>The primary and secondary auditory cortices, where auditory input is processed, are located in the temporal lobe. The primary visual cortex is located at the occipital pole and is surrounded by the secondary visual cortex.</a:t>
            </a:r>
          </a:p>
          <a:p>
            <a:pPr algn="l"/>
            <a:r>
              <a:rPr lang="en-US" b="0" i="0" dirty="0">
                <a:solidFill>
                  <a:srgbClr val="FFFFFF"/>
                </a:solidFill>
                <a:effectLst/>
                <a:latin typeface="Lato"/>
              </a:rPr>
              <a:t>Different functions converge at association areas. The most well-known examples are the motor (</a:t>
            </a:r>
            <a:r>
              <a:rPr lang="en-US" b="0" i="0" dirty="0" err="1">
                <a:solidFill>
                  <a:srgbClr val="FFFFFF"/>
                </a:solidFill>
                <a:effectLst/>
                <a:latin typeface="Lato"/>
              </a:rPr>
              <a:t>Broca</a:t>
            </a:r>
            <a:r>
              <a:rPr lang="en-US" b="0" i="0" dirty="0">
                <a:solidFill>
                  <a:srgbClr val="FFFFFF"/>
                </a:solidFill>
                <a:effectLst/>
                <a:latin typeface="Lato"/>
              </a:rPr>
              <a:t>) and sensory (Wernicke) areas of speech, which are commonly located in the dominant hemisphere.</a:t>
            </a:r>
          </a:p>
          <a:p>
            <a:endParaRPr lang="en-US" dirty="0"/>
          </a:p>
        </p:txBody>
      </p:sp>
      <p:sp>
        <p:nvSpPr>
          <p:cNvPr id="4" name="Slide Number Placeholder 3"/>
          <p:cNvSpPr>
            <a:spLocks noGrp="1"/>
          </p:cNvSpPr>
          <p:nvPr>
            <p:ph type="sldNum" sz="quarter" idx="5"/>
          </p:nvPr>
        </p:nvSpPr>
        <p:spPr/>
        <p:txBody>
          <a:bodyPr/>
          <a:lstStyle/>
          <a:p>
            <a:fld id="{D7A140D4-28C0-4FA7-85EB-C323DEC348B4}" type="slidenum">
              <a:rPr lang="en-US" smtClean="0"/>
              <a:t>16</a:t>
            </a:fld>
            <a:endParaRPr lang="en-US"/>
          </a:p>
        </p:txBody>
      </p:sp>
    </p:spTree>
    <p:extLst>
      <p:ext uri="{BB962C8B-B14F-4D97-AF65-F5344CB8AC3E}">
        <p14:creationId xmlns:p14="http://schemas.microsoft.com/office/powerpoint/2010/main" val="3718970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Motor homunculus</a:t>
            </a:r>
          </a:p>
          <a:p>
            <a:pPr algn="l"/>
            <a:r>
              <a:rPr lang="en-US" b="0" i="0" dirty="0">
                <a:solidFill>
                  <a:srgbClr val="FFFFFF"/>
                </a:solidFill>
                <a:effectLst/>
                <a:latin typeface="Lato"/>
              </a:rPr>
              <a:t>The motor homunculus is a map of the primary motor cortex (located in the precentral gyrus of the frontal lobes) that illustrates which areas of the brain process the motor output to which part of the body. The distorted representation of the body and the size of the correspondingly labeled cortical areas illustrate the proportional amount of motor output sent to the individual parts of the body. Accordingly, since areas like the tongue, face, and hands receive most motor innervation, these areas are represented as disproportionately large compared to other areas, like the trunk and lower limbs.</a:t>
            </a:r>
          </a:p>
          <a:p>
            <a:endParaRPr lang="en-US" dirty="0"/>
          </a:p>
        </p:txBody>
      </p:sp>
      <p:sp>
        <p:nvSpPr>
          <p:cNvPr id="4" name="Slide Number Placeholder 3"/>
          <p:cNvSpPr>
            <a:spLocks noGrp="1"/>
          </p:cNvSpPr>
          <p:nvPr>
            <p:ph type="sldNum" sz="quarter" idx="5"/>
          </p:nvPr>
        </p:nvSpPr>
        <p:spPr/>
        <p:txBody>
          <a:bodyPr/>
          <a:lstStyle/>
          <a:p>
            <a:fld id="{D7A140D4-28C0-4FA7-85EB-C323DEC348B4}" type="slidenum">
              <a:rPr lang="en-US" smtClean="0"/>
              <a:t>18</a:t>
            </a:fld>
            <a:endParaRPr lang="en-US"/>
          </a:p>
        </p:txBody>
      </p:sp>
    </p:spTree>
    <p:extLst>
      <p:ext uri="{BB962C8B-B14F-4D97-AF65-F5344CB8AC3E}">
        <p14:creationId xmlns:p14="http://schemas.microsoft.com/office/powerpoint/2010/main" val="1793550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 reduced awareness of stimuli on one side of space, even though there may be no sensory loss</a:t>
            </a:r>
            <a:endParaRPr lang="en-US" dirty="0"/>
          </a:p>
        </p:txBody>
      </p:sp>
      <p:sp>
        <p:nvSpPr>
          <p:cNvPr id="4" name="Slide Number Placeholder 3"/>
          <p:cNvSpPr>
            <a:spLocks noGrp="1"/>
          </p:cNvSpPr>
          <p:nvPr>
            <p:ph type="sldNum" sz="quarter" idx="5"/>
          </p:nvPr>
        </p:nvSpPr>
        <p:spPr/>
        <p:txBody>
          <a:bodyPr/>
          <a:lstStyle/>
          <a:p>
            <a:fld id="{D7A140D4-28C0-4FA7-85EB-C323DEC348B4}" type="slidenum">
              <a:rPr lang="en-US" smtClean="0"/>
              <a:t>24</a:t>
            </a:fld>
            <a:endParaRPr lang="en-US"/>
          </a:p>
        </p:txBody>
      </p:sp>
    </p:spTree>
    <p:extLst>
      <p:ext uri="{BB962C8B-B14F-4D97-AF65-F5344CB8AC3E}">
        <p14:creationId xmlns:p14="http://schemas.microsoft.com/office/powerpoint/2010/main" val="2506610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Imagine that there’s nothing wrong with your eyes, but you can only see what’s on the right side of your plate. You start writing in the middle of the page, and sentences you read seem to start mid-sentence. You leave your bedroom with only your right arm through your shirt sleeve and only the right side of your hair combed.</a:t>
            </a:r>
            <a:endParaRPr lang="en-US" dirty="0"/>
          </a:p>
        </p:txBody>
      </p:sp>
      <p:sp>
        <p:nvSpPr>
          <p:cNvPr id="4" name="Slide Number Placeholder 3"/>
          <p:cNvSpPr>
            <a:spLocks noGrp="1"/>
          </p:cNvSpPr>
          <p:nvPr>
            <p:ph type="sldNum" sz="quarter" idx="5"/>
          </p:nvPr>
        </p:nvSpPr>
        <p:spPr/>
        <p:txBody>
          <a:bodyPr/>
          <a:lstStyle/>
          <a:p>
            <a:fld id="{D7A140D4-28C0-4FA7-85EB-C323DEC348B4}" type="slidenum">
              <a:rPr lang="en-US" smtClean="0"/>
              <a:t>25</a:t>
            </a:fld>
            <a:endParaRPr lang="en-US"/>
          </a:p>
        </p:txBody>
      </p:sp>
    </p:spTree>
    <p:extLst>
      <p:ext uri="{BB962C8B-B14F-4D97-AF65-F5344CB8AC3E}">
        <p14:creationId xmlns:p14="http://schemas.microsoft.com/office/powerpoint/2010/main" val="3499724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Insula</a:t>
            </a:r>
          </a:p>
          <a:p>
            <a:r>
              <a:rPr lang="en-US" sz="1200" b="0" i="0" kern="1200" dirty="0">
                <a:solidFill>
                  <a:schemeClr val="tx1"/>
                </a:solidFill>
                <a:effectLst/>
                <a:latin typeface="+mn-lt"/>
                <a:ea typeface="+mn-ea"/>
                <a:cs typeface="+mn-cs"/>
              </a:rPr>
              <a:t>The insula is a portion of the cerebral cortex that lies deep within the lateral sulcus, covered completely by the frontal, parietal, and temporal opercula. The central sulcus divides the insula into an anterior zone, composed of short gyri, and a posterior zone, composed of long gyri. The anterior insula is mainly involved in processing olfactory, gustatory, autonomic, and limbic information. The posterior insula is principally involved in processing somatic (mainly noxious stimuli), auditory, and motor information. The insula also plays an important role in cognition, emotion, and motivation.</a:t>
            </a:r>
          </a:p>
          <a:p>
            <a:endParaRPr lang="en-US" dirty="0"/>
          </a:p>
        </p:txBody>
      </p:sp>
      <p:sp>
        <p:nvSpPr>
          <p:cNvPr id="4" name="Slide Number Placeholder 3"/>
          <p:cNvSpPr>
            <a:spLocks noGrp="1"/>
          </p:cNvSpPr>
          <p:nvPr>
            <p:ph type="sldNum" sz="quarter" idx="5"/>
          </p:nvPr>
        </p:nvSpPr>
        <p:spPr/>
        <p:txBody>
          <a:bodyPr/>
          <a:lstStyle/>
          <a:p>
            <a:fld id="{D7A140D4-28C0-4FA7-85EB-C323DEC348B4}" type="slidenum">
              <a:rPr lang="en-US" smtClean="0"/>
              <a:t>32</a:t>
            </a:fld>
            <a:endParaRPr lang="en-US"/>
          </a:p>
        </p:txBody>
      </p:sp>
    </p:spTree>
    <p:extLst>
      <p:ext uri="{BB962C8B-B14F-4D97-AF65-F5344CB8AC3E}">
        <p14:creationId xmlns:p14="http://schemas.microsoft.com/office/powerpoint/2010/main" val="1598292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Cerebrum with white matter and gray matter</a:t>
            </a:r>
          </a:p>
          <a:p>
            <a:pPr algn="l"/>
            <a:r>
              <a:rPr lang="en-US" b="0" i="0" dirty="0">
                <a:solidFill>
                  <a:srgbClr val="FFFFFF"/>
                </a:solidFill>
                <a:effectLst/>
                <a:latin typeface="Lato"/>
              </a:rPr>
              <a:t>Macroscopic image of the cerebrum:</a:t>
            </a:r>
          </a:p>
          <a:p>
            <a:pPr algn="l"/>
            <a:r>
              <a:rPr lang="en-US" b="0" i="0" dirty="0">
                <a:solidFill>
                  <a:srgbClr val="FFFFFF"/>
                </a:solidFill>
                <a:effectLst/>
                <a:latin typeface="Lato"/>
              </a:rPr>
              <a:t>The brain has been incised at the level of the optic chiasm (marked in green) in the coronal plane (= frontal plane). The brain parenchyma is divided into the neuron-rich gray matter (substantia </a:t>
            </a:r>
            <a:r>
              <a:rPr lang="en-US" b="0" i="0" dirty="0" err="1">
                <a:solidFill>
                  <a:srgbClr val="FFFFFF"/>
                </a:solidFill>
                <a:effectLst/>
                <a:latin typeface="Lato"/>
              </a:rPr>
              <a:t>grisea</a:t>
            </a:r>
            <a:r>
              <a:rPr lang="en-US" b="0" i="0" dirty="0">
                <a:solidFill>
                  <a:srgbClr val="FFFFFF"/>
                </a:solidFill>
                <a:effectLst/>
                <a:latin typeface="Lato"/>
              </a:rPr>
              <a:t>) and the nerve fiber-rich white matter (substantia alba), which becomes clearly visible in the section image.</a:t>
            </a:r>
          </a:p>
          <a:p>
            <a:pPr algn="l"/>
            <a:r>
              <a:rPr lang="en-US" b="0" i="0" dirty="0">
                <a:solidFill>
                  <a:srgbClr val="FFFFFF"/>
                </a:solidFill>
                <a:effectLst/>
                <a:latin typeface="Lato"/>
              </a:rPr>
              <a:t>Both lateral ventricles (highlighted in white) can be seen below the corpus callosum, which connects the left and right cerebral hemispheres. The third ventricle is marked with a white arrowhead. Lateral to the lateral ventricles, several laterally symmetrical subcortical core areas, that are part of the basal ganglia (extrapyramidal system), become apparent:</a:t>
            </a:r>
            <a:br>
              <a:rPr lang="en-US" b="0" i="0" dirty="0">
                <a:solidFill>
                  <a:srgbClr val="FFFFFF"/>
                </a:solidFill>
                <a:effectLst/>
                <a:latin typeface="Lato"/>
              </a:rPr>
            </a:br>
            <a:r>
              <a:rPr lang="en-US" b="0" i="0" dirty="0">
                <a:solidFill>
                  <a:srgbClr val="FFFFFF"/>
                </a:solidFill>
                <a:effectLst/>
                <a:latin typeface="Lato"/>
              </a:rPr>
              <a:t>- putamen (3)</a:t>
            </a:r>
            <a:br>
              <a:rPr lang="en-US" b="0" i="0" dirty="0">
                <a:solidFill>
                  <a:srgbClr val="FFFFFF"/>
                </a:solidFill>
                <a:effectLst/>
                <a:latin typeface="Lato"/>
              </a:rPr>
            </a:br>
            <a:r>
              <a:rPr lang="en-US" b="0" i="0" dirty="0">
                <a:solidFill>
                  <a:srgbClr val="FFFFFF"/>
                </a:solidFill>
                <a:effectLst/>
                <a:latin typeface="Lato"/>
              </a:rPr>
              <a:t>- pallidum (6)</a:t>
            </a:r>
            <a:br>
              <a:rPr lang="en-US" b="0" i="0" dirty="0">
                <a:solidFill>
                  <a:srgbClr val="FFFFFF"/>
                </a:solidFill>
                <a:effectLst/>
                <a:latin typeface="Lato"/>
              </a:rPr>
            </a:br>
            <a:r>
              <a:rPr lang="en-US" b="0" i="0" dirty="0">
                <a:solidFill>
                  <a:srgbClr val="FFFFFF"/>
                </a:solidFill>
                <a:effectLst/>
                <a:latin typeface="Lato"/>
              </a:rPr>
              <a:t>- caudate nucleus (5)</a:t>
            </a:r>
          </a:p>
          <a:p>
            <a:pPr algn="l"/>
            <a:r>
              <a:rPr lang="en-US" b="0" i="0" dirty="0">
                <a:solidFill>
                  <a:srgbClr val="FFFFFF"/>
                </a:solidFill>
                <a:effectLst/>
                <a:latin typeface="Lato"/>
              </a:rPr>
              <a:t>Most afferent and efferent paths of the cortex run through the bordering internal capsule (1). The insular lobe (insula) for the visceral sensory system is usually not visible from the outside – in a coronal plane, it is represented clearly (2).</a:t>
            </a:r>
            <a:br>
              <a:rPr lang="en-US" b="0" i="0" dirty="0">
                <a:solidFill>
                  <a:srgbClr val="FFFFFF"/>
                </a:solidFill>
                <a:effectLst/>
                <a:latin typeface="Lato"/>
              </a:rPr>
            </a:br>
            <a:r>
              <a:rPr lang="en-US" b="0" i="0" dirty="0">
                <a:solidFill>
                  <a:srgbClr val="FFFFFF"/>
                </a:solidFill>
                <a:effectLst/>
                <a:latin typeface="Lato"/>
              </a:rPr>
              <a:t>Outwardly, the insula is covered by parts of the temporal lobe (“temporal operculum”), in which the superior temporal gyrus (4), that is significantly involved in auditive information processing, is also visible.</a:t>
            </a:r>
          </a:p>
          <a:p>
            <a:endParaRPr lang="en-US" dirty="0"/>
          </a:p>
        </p:txBody>
      </p:sp>
      <p:sp>
        <p:nvSpPr>
          <p:cNvPr id="4" name="Slide Number Placeholder 3"/>
          <p:cNvSpPr>
            <a:spLocks noGrp="1"/>
          </p:cNvSpPr>
          <p:nvPr>
            <p:ph type="sldNum" sz="quarter" idx="5"/>
          </p:nvPr>
        </p:nvSpPr>
        <p:spPr/>
        <p:txBody>
          <a:bodyPr/>
          <a:lstStyle/>
          <a:p>
            <a:fld id="{D7A140D4-28C0-4FA7-85EB-C323DEC348B4}" type="slidenum">
              <a:rPr lang="en-US" smtClean="0"/>
              <a:t>34</a:t>
            </a:fld>
            <a:endParaRPr lang="en-US"/>
          </a:p>
        </p:txBody>
      </p:sp>
    </p:spTree>
    <p:extLst>
      <p:ext uri="{BB962C8B-B14F-4D97-AF65-F5344CB8AC3E}">
        <p14:creationId xmlns:p14="http://schemas.microsoft.com/office/powerpoint/2010/main" val="3669998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err="1">
                <a:solidFill>
                  <a:srgbClr val="FFFFFF"/>
                </a:solidFill>
                <a:effectLst/>
                <a:latin typeface="Lato"/>
              </a:rPr>
              <a:t>nternal</a:t>
            </a:r>
            <a:r>
              <a:rPr lang="en-US" b="0" i="0" dirty="0">
                <a:solidFill>
                  <a:srgbClr val="FFFFFF"/>
                </a:solidFill>
                <a:effectLst/>
                <a:latin typeface="Lato"/>
              </a:rPr>
              <a:t> capsule: descending pathways</a:t>
            </a:r>
          </a:p>
          <a:p>
            <a:pPr algn="l"/>
            <a:r>
              <a:rPr lang="en-US" b="0" i="0" dirty="0">
                <a:solidFill>
                  <a:srgbClr val="FFFFFF"/>
                </a:solidFill>
                <a:effectLst/>
                <a:latin typeface="Lato"/>
              </a:rPr>
              <a:t>Corticobulbar tract: connects the cerebral cortex to the motor nuclei of the cranial nerves, providing voluntary control of the facial and cervical muscles</a:t>
            </a:r>
          </a:p>
          <a:p>
            <a:pPr algn="l"/>
            <a:r>
              <a:rPr lang="en-US" b="0" i="0" dirty="0">
                <a:solidFill>
                  <a:srgbClr val="FFFFFF"/>
                </a:solidFill>
                <a:effectLst/>
                <a:latin typeface="Lato"/>
              </a:rPr>
              <a:t>Corticospinal tract: conveys voluntary motor input from the cerebral cortex to the anterior horn cells of the spinal cord</a:t>
            </a:r>
            <a:br>
              <a:rPr lang="en-US" b="0" i="0" dirty="0">
                <a:solidFill>
                  <a:srgbClr val="FFFFFF"/>
                </a:solidFill>
                <a:effectLst/>
                <a:latin typeface="Lato"/>
              </a:rPr>
            </a:br>
            <a:br>
              <a:rPr lang="en-US" b="0" i="0" dirty="0">
                <a:solidFill>
                  <a:srgbClr val="FFFFFF"/>
                </a:solidFill>
                <a:effectLst/>
                <a:latin typeface="Lato"/>
              </a:rPr>
            </a:br>
            <a:r>
              <a:rPr lang="en-US" b="0" i="0" dirty="0">
                <a:solidFill>
                  <a:srgbClr val="FFFFFF"/>
                </a:solidFill>
                <a:effectLst/>
                <a:latin typeface="Lato"/>
              </a:rPr>
              <a:t>Both pathways have a somatotopic organization, as illustrated by the motor homunculus.</a:t>
            </a:r>
          </a:p>
          <a:p>
            <a:endParaRPr lang="en-US" dirty="0"/>
          </a:p>
        </p:txBody>
      </p:sp>
      <p:sp>
        <p:nvSpPr>
          <p:cNvPr id="4" name="Slide Number Placeholder 3"/>
          <p:cNvSpPr>
            <a:spLocks noGrp="1"/>
          </p:cNvSpPr>
          <p:nvPr>
            <p:ph type="sldNum" sz="quarter" idx="5"/>
          </p:nvPr>
        </p:nvSpPr>
        <p:spPr/>
        <p:txBody>
          <a:bodyPr/>
          <a:lstStyle/>
          <a:p>
            <a:fld id="{D7A140D4-28C0-4FA7-85EB-C323DEC348B4}" type="slidenum">
              <a:rPr lang="en-US" smtClean="0"/>
              <a:t>36</a:t>
            </a:fld>
            <a:endParaRPr lang="en-US"/>
          </a:p>
        </p:txBody>
      </p:sp>
    </p:spTree>
    <p:extLst>
      <p:ext uri="{BB962C8B-B14F-4D97-AF65-F5344CB8AC3E}">
        <p14:creationId xmlns:p14="http://schemas.microsoft.com/office/powerpoint/2010/main" val="1627741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Cross-section of skull and meninges</a:t>
            </a:r>
          </a:p>
          <a:p>
            <a:pPr algn="l"/>
            <a:r>
              <a:rPr lang="en-US" b="0" i="0" dirty="0">
                <a:solidFill>
                  <a:srgbClr val="FFFFFF"/>
                </a:solidFill>
                <a:effectLst/>
                <a:latin typeface="Lato"/>
              </a:rPr>
              <a:t>From the outside in:</a:t>
            </a:r>
            <a:br>
              <a:rPr lang="en-US" b="0" i="0" dirty="0">
                <a:solidFill>
                  <a:srgbClr val="FFFFFF"/>
                </a:solidFill>
                <a:effectLst/>
                <a:latin typeface="Lato"/>
              </a:rPr>
            </a:br>
            <a:r>
              <a:rPr lang="en-US" b="0" i="0" dirty="0">
                <a:solidFill>
                  <a:srgbClr val="FFFFFF"/>
                </a:solidFill>
                <a:effectLst/>
                <a:latin typeface="Lato"/>
              </a:rPr>
              <a:t>1. Scalp</a:t>
            </a:r>
            <a:br>
              <a:rPr lang="en-US" b="0" i="0" dirty="0">
                <a:solidFill>
                  <a:srgbClr val="FFFFFF"/>
                </a:solidFill>
                <a:effectLst/>
                <a:latin typeface="Lato"/>
              </a:rPr>
            </a:br>
            <a:r>
              <a:rPr lang="en-US" b="0" i="0" dirty="0">
                <a:solidFill>
                  <a:srgbClr val="FFFFFF"/>
                </a:solidFill>
                <a:effectLst/>
                <a:latin typeface="Lato"/>
              </a:rPr>
              <a:t>2. Periosteum</a:t>
            </a:r>
            <a:br>
              <a:rPr lang="en-US" b="0" i="0" dirty="0">
                <a:solidFill>
                  <a:srgbClr val="FFFFFF"/>
                </a:solidFill>
                <a:effectLst/>
                <a:latin typeface="Lato"/>
              </a:rPr>
            </a:br>
            <a:r>
              <a:rPr lang="en-US" b="0" i="0" dirty="0">
                <a:solidFill>
                  <a:srgbClr val="FFFFFF"/>
                </a:solidFill>
                <a:effectLst/>
                <a:latin typeface="Lato"/>
              </a:rPr>
              <a:t>3. Skull</a:t>
            </a:r>
            <a:br>
              <a:rPr lang="en-US" b="0" i="0" dirty="0">
                <a:solidFill>
                  <a:srgbClr val="FFFFFF"/>
                </a:solidFill>
                <a:effectLst/>
                <a:latin typeface="Lato"/>
              </a:rPr>
            </a:br>
            <a:r>
              <a:rPr lang="en-US" b="0" i="0" dirty="0">
                <a:solidFill>
                  <a:srgbClr val="FFFFFF"/>
                </a:solidFill>
                <a:effectLst/>
                <a:latin typeface="Lato"/>
              </a:rPr>
              <a:t>4. Dura mater</a:t>
            </a:r>
            <a:br>
              <a:rPr lang="en-US" b="0" i="0" dirty="0">
                <a:solidFill>
                  <a:srgbClr val="FFFFFF"/>
                </a:solidFill>
                <a:effectLst/>
                <a:latin typeface="Lato"/>
              </a:rPr>
            </a:br>
            <a:r>
              <a:rPr lang="en-US" b="0" i="0" dirty="0">
                <a:solidFill>
                  <a:srgbClr val="FFFFFF"/>
                </a:solidFill>
                <a:effectLst/>
                <a:latin typeface="Lato"/>
              </a:rPr>
              <a:t>5. Arachnoid mater</a:t>
            </a:r>
            <a:br>
              <a:rPr lang="en-US" b="0" i="0" dirty="0">
                <a:solidFill>
                  <a:srgbClr val="FFFFFF"/>
                </a:solidFill>
                <a:effectLst/>
                <a:latin typeface="Lato"/>
              </a:rPr>
            </a:br>
            <a:r>
              <a:rPr lang="en-US" b="0" i="0" dirty="0">
                <a:solidFill>
                  <a:srgbClr val="FFFFFF"/>
                </a:solidFill>
                <a:effectLst/>
                <a:latin typeface="Lato"/>
              </a:rPr>
              <a:t>6. Pia mater</a:t>
            </a:r>
          </a:p>
          <a:p>
            <a:pPr algn="l"/>
            <a:r>
              <a:rPr lang="en-US" b="0" i="0" dirty="0">
                <a:solidFill>
                  <a:srgbClr val="FFFFFF"/>
                </a:solidFill>
                <a:effectLst/>
                <a:latin typeface="Lato"/>
              </a:rPr>
              <a:t>Diploic veins lie within the inner and outer tables of the skull. Dural venous sinuses lie between the inner and outer layers of the dura mater and are connected to the extracranial veins by emissary veins. Falx cerebri (as well as the falx cerebelli and tentorium cerebelli not shown in this image) are extensions of the dura mater. Arachnoid trabeculae are strands of delicate connective tissue that extend between the arachnoid and pia mater. Arachnoid granulations (villi) are finger-like projections of the arachnoid mater that invaginate into the </a:t>
            </a:r>
            <a:r>
              <a:rPr lang="en-US" b="0" i="0" dirty="0" err="1">
                <a:solidFill>
                  <a:srgbClr val="FFFFFF"/>
                </a:solidFill>
                <a:effectLst/>
                <a:latin typeface="Lato"/>
              </a:rPr>
              <a:t>dural</a:t>
            </a:r>
            <a:r>
              <a:rPr lang="en-US" b="0" i="0" dirty="0">
                <a:solidFill>
                  <a:srgbClr val="FFFFFF"/>
                </a:solidFill>
                <a:effectLst/>
                <a:latin typeface="Lato"/>
              </a:rPr>
              <a:t> venous sinuses.</a:t>
            </a:r>
          </a:p>
          <a:p>
            <a:endParaRPr lang="en-US" dirty="0"/>
          </a:p>
        </p:txBody>
      </p:sp>
      <p:sp>
        <p:nvSpPr>
          <p:cNvPr id="4" name="Slide Number Placeholder 3"/>
          <p:cNvSpPr>
            <a:spLocks noGrp="1"/>
          </p:cNvSpPr>
          <p:nvPr>
            <p:ph type="sldNum" sz="quarter" idx="5"/>
          </p:nvPr>
        </p:nvSpPr>
        <p:spPr/>
        <p:txBody>
          <a:bodyPr/>
          <a:lstStyle/>
          <a:p>
            <a:fld id="{D7A140D4-28C0-4FA7-85EB-C323DEC348B4}" type="slidenum">
              <a:rPr lang="en-US" smtClean="0"/>
              <a:t>41</a:t>
            </a:fld>
            <a:endParaRPr lang="en-US"/>
          </a:p>
        </p:txBody>
      </p:sp>
    </p:spTree>
    <p:extLst>
      <p:ext uri="{BB962C8B-B14F-4D97-AF65-F5344CB8AC3E}">
        <p14:creationId xmlns:p14="http://schemas.microsoft.com/office/powerpoint/2010/main" val="3762536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a:t>
            </a:r>
            <a:r>
              <a:rPr lang="en-US" sz="1200" b="0" i="0" kern="1200" dirty="0">
                <a:solidFill>
                  <a:schemeClr val="tx1"/>
                </a:solidFill>
                <a:effectLst/>
                <a:latin typeface="+mn-lt"/>
                <a:ea typeface="+mn-ea"/>
                <a:cs typeface="+mn-cs"/>
                <a:hlinkClick r:id="rId3"/>
              </a:rPr>
              <a:t>putamen</a:t>
            </a:r>
            <a:r>
              <a:rPr lang="en-US" sz="1200" b="0" i="0" kern="1200" dirty="0">
                <a:solidFill>
                  <a:schemeClr val="tx1"/>
                </a:solidFill>
                <a:effectLst/>
                <a:latin typeface="+mn-lt"/>
                <a:ea typeface="+mn-ea"/>
                <a:cs typeface="+mn-cs"/>
              </a:rPr>
              <a:t> is located at the base of the forebrain (</a:t>
            </a:r>
            <a:r>
              <a:rPr lang="en-US" sz="1200" b="0" i="0" kern="1200" dirty="0">
                <a:solidFill>
                  <a:schemeClr val="tx1"/>
                </a:solidFill>
                <a:effectLst/>
                <a:latin typeface="+mn-lt"/>
                <a:ea typeface="+mn-ea"/>
                <a:cs typeface="+mn-cs"/>
                <a:hlinkClick r:id="rId4"/>
              </a:rPr>
              <a:t>telencephalon</a:t>
            </a:r>
            <a:r>
              <a:rPr lang="en-US"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D7A140D4-28C0-4FA7-85EB-C323DEC348B4}" type="slidenum">
              <a:rPr lang="en-US" smtClean="0"/>
              <a:t>45</a:t>
            </a:fld>
            <a:endParaRPr lang="en-US"/>
          </a:p>
        </p:txBody>
      </p:sp>
    </p:spTree>
    <p:extLst>
      <p:ext uri="{BB962C8B-B14F-4D97-AF65-F5344CB8AC3E}">
        <p14:creationId xmlns:p14="http://schemas.microsoft.com/office/powerpoint/2010/main" val="1578718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Gross specimen of a brain (coronal section)</a:t>
            </a:r>
          </a:p>
          <a:p>
            <a:pPr algn="l"/>
            <a:r>
              <a:rPr lang="en-US" b="0" i="0" dirty="0">
                <a:solidFill>
                  <a:srgbClr val="FFFFFF"/>
                </a:solidFill>
                <a:effectLst/>
                <a:latin typeface="Lato"/>
              </a:rPr>
              <a:t>A: thalamus</a:t>
            </a:r>
            <a:br>
              <a:rPr lang="en-US" b="0" i="0" dirty="0">
                <a:solidFill>
                  <a:srgbClr val="FFFFFF"/>
                </a:solidFill>
                <a:effectLst/>
                <a:latin typeface="Lato"/>
              </a:rPr>
            </a:br>
            <a:r>
              <a:rPr lang="en-US" b="0" i="0" dirty="0">
                <a:solidFill>
                  <a:srgbClr val="FFFFFF"/>
                </a:solidFill>
                <a:effectLst/>
                <a:latin typeface="Lato"/>
              </a:rPr>
              <a:t>B: substantia </a:t>
            </a:r>
            <a:r>
              <a:rPr lang="en-US" b="0" i="0" dirty="0" err="1">
                <a:solidFill>
                  <a:srgbClr val="FFFFFF"/>
                </a:solidFill>
                <a:effectLst/>
                <a:latin typeface="Lato"/>
              </a:rPr>
              <a:t>nigra</a:t>
            </a:r>
            <a:br>
              <a:rPr lang="en-US" b="0" i="0" dirty="0">
                <a:solidFill>
                  <a:srgbClr val="FFFFFF"/>
                </a:solidFill>
                <a:effectLst/>
                <a:latin typeface="Lato"/>
              </a:rPr>
            </a:br>
            <a:r>
              <a:rPr lang="en-US" b="0" i="0" dirty="0">
                <a:solidFill>
                  <a:srgbClr val="FFFFFF"/>
                </a:solidFill>
                <a:effectLst/>
                <a:latin typeface="Lato"/>
              </a:rPr>
              <a:t>C: caudate nucleus</a:t>
            </a:r>
            <a:br>
              <a:rPr lang="en-US" b="0" i="0" dirty="0">
                <a:solidFill>
                  <a:srgbClr val="FFFFFF"/>
                </a:solidFill>
                <a:effectLst/>
                <a:latin typeface="Lato"/>
              </a:rPr>
            </a:br>
            <a:r>
              <a:rPr lang="en-US" b="0" i="0" dirty="0">
                <a:solidFill>
                  <a:srgbClr val="FFFFFF"/>
                </a:solidFill>
                <a:effectLst/>
                <a:latin typeface="Lato"/>
              </a:rPr>
              <a:t>D: internal capsule</a:t>
            </a:r>
            <a:br>
              <a:rPr lang="en-US" b="0" i="0" dirty="0">
                <a:solidFill>
                  <a:srgbClr val="FFFFFF"/>
                </a:solidFill>
                <a:effectLst/>
                <a:latin typeface="Lato"/>
              </a:rPr>
            </a:br>
            <a:r>
              <a:rPr lang="en-US" b="0" i="0" dirty="0">
                <a:solidFill>
                  <a:srgbClr val="FFFFFF"/>
                </a:solidFill>
                <a:effectLst/>
                <a:latin typeface="Lato"/>
              </a:rPr>
              <a:t>E: putamen</a:t>
            </a:r>
          </a:p>
          <a:p>
            <a:endParaRPr lang="en-US" dirty="0"/>
          </a:p>
        </p:txBody>
      </p:sp>
      <p:sp>
        <p:nvSpPr>
          <p:cNvPr id="4" name="Slide Number Placeholder 3"/>
          <p:cNvSpPr>
            <a:spLocks noGrp="1"/>
          </p:cNvSpPr>
          <p:nvPr>
            <p:ph type="sldNum" sz="quarter" idx="5"/>
          </p:nvPr>
        </p:nvSpPr>
        <p:spPr/>
        <p:txBody>
          <a:bodyPr/>
          <a:lstStyle/>
          <a:p>
            <a:fld id="{D7A140D4-28C0-4FA7-85EB-C323DEC348B4}" type="slidenum">
              <a:rPr lang="en-US" smtClean="0"/>
              <a:t>46</a:t>
            </a:fld>
            <a:endParaRPr lang="en-US"/>
          </a:p>
        </p:txBody>
      </p:sp>
    </p:spTree>
    <p:extLst>
      <p:ext uri="{BB962C8B-B14F-4D97-AF65-F5344CB8AC3E}">
        <p14:creationId xmlns:p14="http://schemas.microsoft.com/office/powerpoint/2010/main" val="3927861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FFFFF"/>
                </a:solidFill>
                <a:effectLst/>
                <a:latin typeface="Lato"/>
              </a:rPr>
              <a:t>Ventricular system of the brain</a:t>
            </a:r>
          </a:p>
          <a:p>
            <a:pPr algn="l"/>
            <a:r>
              <a:rPr lang="en-US" b="0" i="0" dirty="0">
                <a:solidFill>
                  <a:srgbClr val="FFFFFF"/>
                </a:solidFill>
                <a:effectLst/>
                <a:latin typeface="Lato"/>
              </a:rPr>
              <a:t>Within the brain, there are several interconnected CSF-filled spaces (ventricles). The largest of these are the lateral ventricles (first and second ventricles), which are located within the cerebral hemispheres. The third ventricle lies in the diencephalon, between the two thalamic hemispheres, and has several recesses. The fourth ventricle is located in the rhomboid fossa (dorsal to the pons/medulla oblongata). The lateral ventricles are connected to the third ventricle via the interventricular foramina. The third ventricle is connected to the fourth ventricle by the cerebral aqueduct. The fourth ventricle also connects the ventricular system to the subarachnoid space (which is also filled with CSF) via several openings (e.g., the median aperture).</a:t>
            </a:r>
          </a:p>
          <a:p>
            <a:endParaRPr lang="en-US" dirty="0"/>
          </a:p>
        </p:txBody>
      </p:sp>
      <p:sp>
        <p:nvSpPr>
          <p:cNvPr id="4" name="Slide Number Placeholder 3"/>
          <p:cNvSpPr>
            <a:spLocks noGrp="1"/>
          </p:cNvSpPr>
          <p:nvPr>
            <p:ph type="sldNum" sz="quarter" idx="5"/>
          </p:nvPr>
        </p:nvSpPr>
        <p:spPr/>
        <p:txBody>
          <a:bodyPr/>
          <a:lstStyle/>
          <a:p>
            <a:fld id="{D7A140D4-28C0-4FA7-85EB-C323DEC348B4}" type="slidenum">
              <a:rPr lang="en-US" smtClean="0"/>
              <a:t>57</a:t>
            </a:fld>
            <a:endParaRPr lang="en-US"/>
          </a:p>
        </p:txBody>
      </p:sp>
    </p:spTree>
    <p:extLst>
      <p:ext uri="{BB962C8B-B14F-4D97-AF65-F5344CB8AC3E}">
        <p14:creationId xmlns:p14="http://schemas.microsoft.com/office/powerpoint/2010/main" val="2471866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3048000" y="3124200"/>
            <a:ext cx="8229600" cy="1894362"/>
          </a:xfrm>
        </p:spPr>
        <p:txBody>
          <a:bodyPr/>
          <a:lstStyle>
            <a:lvl1pPr>
              <a:defRPr b="1"/>
            </a:lvl1pPr>
          </a:lstStyle>
          <a:p>
            <a:r>
              <a:rPr kumimoji="0" lang="en-US"/>
              <a:t>Click to edit Master title style</a:t>
            </a:r>
          </a:p>
        </p:txBody>
      </p:sp>
      <p:sp>
        <p:nvSpPr>
          <p:cNvPr id="9" name="عنوان فرعي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عنصر نائب للتاريخ 27"/>
          <p:cNvSpPr>
            <a:spLocks noGrp="1"/>
          </p:cNvSpPr>
          <p:nvPr>
            <p:ph type="dt" sz="half" idx="10"/>
          </p:nvPr>
        </p:nvSpPr>
        <p:spPr bwMode="auto">
          <a:xfrm rot="5400000">
            <a:off x="10733828" y="1110597"/>
            <a:ext cx="2286000" cy="508000"/>
          </a:xfrm>
        </p:spPr>
        <p:txBody>
          <a:bodyPr/>
          <a:lstStyle/>
          <a:p>
            <a:fld id="{8F438C5B-F4DE-4600-94A2-9A3C0723D2C8}" type="datetimeFigureOut">
              <a:rPr lang="en-US" smtClean="0"/>
              <a:t>7/15/2023</a:t>
            </a:fld>
            <a:endParaRPr lang="en-US"/>
          </a:p>
        </p:txBody>
      </p:sp>
      <p:sp>
        <p:nvSpPr>
          <p:cNvPr id="17" name="عنصر نائب للتذييل 16"/>
          <p:cNvSpPr>
            <a:spLocks noGrp="1"/>
          </p:cNvSpPr>
          <p:nvPr>
            <p:ph type="ftr" sz="quarter" idx="11"/>
          </p:nvPr>
        </p:nvSpPr>
        <p:spPr bwMode="auto">
          <a:xfrm rot="5400000">
            <a:off x="10045959" y="4117661"/>
            <a:ext cx="3657600" cy="512064"/>
          </a:xfrm>
        </p:spPr>
        <p:txBody>
          <a:bodyPr/>
          <a:lstStyle/>
          <a:p>
            <a:endParaRPr lang="en-US"/>
          </a:p>
        </p:txBody>
      </p:sp>
      <p:sp>
        <p:nvSpPr>
          <p:cNvPr id="10" name="مستطيل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مستطيل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4" name="مستطيل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مستطيل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رابط مستقيم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رابط مستقيم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0" name="رابط مستقيم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رابط مستقيم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رابط مستقيم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2" name="رابط مستقيم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7" name="مستطيل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شكل بيضاوي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شكل بيضاوي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شكل بيضاوي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شكل بيضاوي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شكل بيضاوي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عنصر نائب لرقم الشريحة 28"/>
          <p:cNvSpPr>
            <a:spLocks noGrp="1"/>
          </p:cNvSpPr>
          <p:nvPr>
            <p:ph type="sldNum" sz="quarter" idx="12"/>
          </p:nvPr>
        </p:nvSpPr>
        <p:spPr bwMode="auto">
          <a:xfrm>
            <a:off x="1767392" y="4928702"/>
            <a:ext cx="812800" cy="517524"/>
          </a:xfrm>
        </p:spPr>
        <p:txBody>
          <a:bodyPr/>
          <a:lstStyle/>
          <a:p>
            <a:fld id="{4BA776E9-B44D-4190-AEE9-D13EA39FF809}" type="slidenum">
              <a:rPr lang="en-US" smtClean="0"/>
              <a:t>‹#›</a:t>
            </a:fld>
            <a:endParaRPr lang="en-US"/>
          </a:p>
        </p:txBody>
      </p:sp>
    </p:spTree>
    <p:extLst>
      <p:ext uri="{BB962C8B-B14F-4D97-AF65-F5344CB8AC3E}">
        <p14:creationId xmlns:p14="http://schemas.microsoft.com/office/powerpoint/2010/main" val="41670350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8" name="عنصر نائب للمحتوى 7"/>
          <p:cNvSpPr>
            <a:spLocks noGrp="1"/>
          </p:cNvSpPr>
          <p:nvPr>
            <p:ph sz="quarter" idx="1"/>
          </p:nvPr>
        </p:nvSpPr>
        <p:spPr>
          <a:xfrm>
            <a:off x="609600" y="1600200"/>
            <a:ext cx="99568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عنصر نائب للتاريخ 6"/>
          <p:cNvSpPr>
            <a:spLocks noGrp="1"/>
          </p:cNvSpPr>
          <p:nvPr>
            <p:ph type="dt" sz="half" idx="14"/>
          </p:nvPr>
        </p:nvSpPr>
        <p:spPr/>
        <p:txBody>
          <a:bodyPr rtlCol="0"/>
          <a:lstStyle/>
          <a:p>
            <a:fld id="{8F438C5B-F4DE-4600-94A2-9A3C0723D2C8}" type="datetimeFigureOut">
              <a:rPr lang="en-US" smtClean="0"/>
              <a:t>7/15/2023</a:t>
            </a:fld>
            <a:endParaRPr lang="en-US"/>
          </a:p>
        </p:txBody>
      </p:sp>
      <p:sp>
        <p:nvSpPr>
          <p:cNvPr id="9" name="عنصر نائب لرقم الشريحة 8"/>
          <p:cNvSpPr>
            <a:spLocks noGrp="1"/>
          </p:cNvSpPr>
          <p:nvPr>
            <p:ph type="sldNum" sz="quarter" idx="15"/>
          </p:nvPr>
        </p:nvSpPr>
        <p:spPr/>
        <p:txBody>
          <a:bodyPr rtlCol="0"/>
          <a:lstStyle/>
          <a:p>
            <a:fld id="{4BA776E9-B44D-4190-AEE9-D13EA39FF809}" type="slidenum">
              <a:rPr lang="en-US" smtClean="0"/>
              <a:t>‹#›</a:t>
            </a:fld>
            <a:endParaRPr lang="en-US"/>
          </a:p>
        </p:txBody>
      </p:sp>
      <p:sp>
        <p:nvSpPr>
          <p:cNvPr id="10" name="عنصر نائب للتذييل 9"/>
          <p:cNvSpPr>
            <a:spLocks noGrp="1"/>
          </p:cNvSpPr>
          <p:nvPr>
            <p:ph type="ftr" sz="quarter" idx="16"/>
          </p:nvPr>
        </p:nvSpPr>
        <p:spPr/>
        <p:txBody>
          <a:bodyPr rtlCol="0"/>
          <a:lstStyle/>
          <a:p>
            <a:endParaRPr lang="en-US"/>
          </a:p>
        </p:txBody>
      </p:sp>
    </p:spTree>
    <p:extLst>
      <p:ext uri="{BB962C8B-B14F-4D97-AF65-F5344CB8AC3E}">
        <p14:creationId xmlns:p14="http://schemas.microsoft.com/office/powerpoint/2010/main" val="3726060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3048000" y="2895600"/>
            <a:ext cx="8229600" cy="2053590"/>
          </a:xfrm>
        </p:spPr>
        <p:txBody>
          <a:bodyPr/>
          <a:lstStyle>
            <a:lvl1pPr algn="l">
              <a:buNone/>
              <a:defRPr sz="3000" b="1" cap="small" baseline="0"/>
            </a:lvl1pPr>
          </a:lstStyle>
          <a:p>
            <a:r>
              <a:rPr kumimoji="0" lang="en-US"/>
              <a:t>Click to edit Master title style</a:t>
            </a:r>
          </a:p>
        </p:txBody>
      </p:sp>
      <p:sp>
        <p:nvSpPr>
          <p:cNvPr id="3" name="عنصر نائب للنص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عنصر نائب للتاريخ 3"/>
          <p:cNvSpPr>
            <a:spLocks noGrp="1"/>
          </p:cNvSpPr>
          <p:nvPr>
            <p:ph type="dt" sz="half" idx="10"/>
          </p:nvPr>
        </p:nvSpPr>
        <p:spPr bwMode="auto">
          <a:xfrm rot="5400000">
            <a:off x="10732008" y="1106932"/>
            <a:ext cx="2286000" cy="508000"/>
          </a:xfrm>
        </p:spPr>
        <p:txBody>
          <a:bodyPr/>
          <a:lstStyle/>
          <a:p>
            <a:fld id="{8F438C5B-F4DE-4600-94A2-9A3C0723D2C8}" type="datetimeFigureOut">
              <a:rPr lang="en-US" smtClean="0"/>
              <a:t>7/15/2023</a:t>
            </a:fld>
            <a:endParaRPr lang="en-US"/>
          </a:p>
        </p:txBody>
      </p:sp>
      <p:sp>
        <p:nvSpPr>
          <p:cNvPr id="5" name="عنصر نائب للتذييل 4"/>
          <p:cNvSpPr>
            <a:spLocks noGrp="1"/>
          </p:cNvSpPr>
          <p:nvPr>
            <p:ph type="ftr" sz="quarter" idx="11"/>
          </p:nvPr>
        </p:nvSpPr>
        <p:spPr bwMode="auto">
          <a:xfrm rot="5400000">
            <a:off x="10046208" y="4114800"/>
            <a:ext cx="3657600" cy="512064"/>
          </a:xfrm>
        </p:spPr>
        <p:txBody>
          <a:bodyPr/>
          <a:lstStyle/>
          <a:p>
            <a:endParaRPr lang="en-US"/>
          </a:p>
        </p:txBody>
      </p:sp>
      <p:sp>
        <p:nvSpPr>
          <p:cNvPr id="9" name="مستطيل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مستطيل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مستطيل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مستطيل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رابط مستقيم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رابط مستقيم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رابط مستقيم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رابط مستقيم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7" name="رابط مستقيم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مستطيل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9" name="شكل بيضاوي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0" name="شكل بيضاوي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شكل بيضاوي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شكل بيضاوي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شكل بيضاوي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رابط مستقيم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6" name="عنصر نائب لرقم الشريحة 5"/>
          <p:cNvSpPr>
            <a:spLocks noGrp="1"/>
          </p:cNvSpPr>
          <p:nvPr>
            <p:ph type="sldNum" sz="quarter" idx="12"/>
          </p:nvPr>
        </p:nvSpPr>
        <p:spPr bwMode="auto">
          <a:xfrm>
            <a:off x="1787488" y="4928702"/>
            <a:ext cx="812800" cy="517524"/>
          </a:xfrm>
        </p:spPr>
        <p:txBody>
          <a:bodyPr/>
          <a:lstStyle/>
          <a:p>
            <a:fld id="{4BA776E9-B44D-4190-AEE9-D13EA39FF809}" type="slidenum">
              <a:rPr lang="en-US" smtClean="0"/>
              <a:t>‹#›</a:t>
            </a:fld>
            <a:endParaRPr lang="en-US"/>
          </a:p>
        </p:txBody>
      </p:sp>
    </p:spTree>
    <p:extLst>
      <p:ext uri="{BB962C8B-B14F-4D97-AF65-F5344CB8AC3E}">
        <p14:creationId xmlns:p14="http://schemas.microsoft.com/office/powerpoint/2010/main" val="235319495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5" name="عنصر نائب للتاريخ 4"/>
          <p:cNvSpPr>
            <a:spLocks noGrp="1"/>
          </p:cNvSpPr>
          <p:nvPr>
            <p:ph type="dt" sz="half" idx="10"/>
          </p:nvPr>
        </p:nvSpPr>
        <p:spPr/>
        <p:txBody>
          <a:bodyPr/>
          <a:lstStyle/>
          <a:p>
            <a:fld id="{8F438C5B-F4DE-4600-94A2-9A3C0723D2C8}" type="datetimeFigureOut">
              <a:rPr lang="en-US" smtClean="0"/>
              <a:t>7/15/2023</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4BA776E9-B44D-4190-AEE9-D13EA39FF809}" type="slidenum">
              <a:rPr lang="en-US" smtClean="0"/>
              <a:t>‹#›</a:t>
            </a:fld>
            <a:endParaRPr lang="en-US"/>
          </a:p>
        </p:txBody>
      </p:sp>
      <p:sp>
        <p:nvSpPr>
          <p:cNvPr id="9" name="عنصر نائب للمحتوى 8"/>
          <p:cNvSpPr>
            <a:spLocks noGrp="1"/>
          </p:cNvSpPr>
          <p:nvPr>
            <p:ph sz="quarter" idx="1"/>
          </p:nvPr>
        </p:nvSpPr>
        <p:spPr>
          <a:xfrm>
            <a:off x="609600"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عنصر نائب للمحتوى 10"/>
          <p:cNvSpPr>
            <a:spLocks noGrp="1"/>
          </p:cNvSpPr>
          <p:nvPr>
            <p:ph sz="quarter" idx="2"/>
          </p:nvPr>
        </p:nvSpPr>
        <p:spPr>
          <a:xfrm>
            <a:off x="5693664" y="1600200"/>
            <a:ext cx="48768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449505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3050"/>
            <a:ext cx="10058400" cy="1143000"/>
          </a:xfrm>
        </p:spPr>
        <p:txBody>
          <a:bodyPr anchor="b"/>
          <a:lstStyle>
            <a:lvl1pPr>
              <a:defRPr/>
            </a:lvl1pPr>
          </a:lstStyle>
          <a:p>
            <a:r>
              <a:rPr kumimoji="0" lang="en-US"/>
              <a:t>Click to edit Master title style</a:t>
            </a:r>
          </a:p>
        </p:txBody>
      </p:sp>
      <p:sp>
        <p:nvSpPr>
          <p:cNvPr id="7" name="عنصر نائب للتاريخ 6"/>
          <p:cNvSpPr>
            <a:spLocks noGrp="1"/>
          </p:cNvSpPr>
          <p:nvPr>
            <p:ph type="dt" sz="half" idx="10"/>
          </p:nvPr>
        </p:nvSpPr>
        <p:spPr/>
        <p:txBody>
          <a:bodyPr/>
          <a:lstStyle/>
          <a:p>
            <a:fld id="{8F438C5B-F4DE-4600-94A2-9A3C0723D2C8}" type="datetimeFigureOut">
              <a:rPr lang="en-US" smtClean="0"/>
              <a:t>7/15/2023</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4BA776E9-B44D-4190-AEE9-D13EA39FF809}" type="slidenum">
              <a:rPr lang="en-US" smtClean="0"/>
              <a:t>‹#›</a:t>
            </a:fld>
            <a:endParaRPr lang="en-US"/>
          </a:p>
        </p:txBody>
      </p:sp>
      <p:sp>
        <p:nvSpPr>
          <p:cNvPr id="11" name="عنصر نائب للمحتوى 10"/>
          <p:cNvSpPr>
            <a:spLocks noGrp="1"/>
          </p:cNvSpPr>
          <p:nvPr>
            <p:ph sz="quarter" idx="2"/>
          </p:nvPr>
        </p:nvSpPr>
        <p:spPr>
          <a:xfrm>
            <a:off x="6096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عنصر نائب للمحتوى 12"/>
          <p:cNvSpPr>
            <a:spLocks noGrp="1"/>
          </p:cNvSpPr>
          <p:nvPr>
            <p:ph sz="quarter" idx="4"/>
          </p:nvPr>
        </p:nvSpPr>
        <p:spPr>
          <a:xfrm>
            <a:off x="5829300" y="2362200"/>
            <a:ext cx="48768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عنصر نائب للنص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عنصر نائب للنص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226423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6" name="عنصر نائب للتاريخ 5"/>
          <p:cNvSpPr>
            <a:spLocks noGrp="1"/>
          </p:cNvSpPr>
          <p:nvPr>
            <p:ph type="dt" sz="half" idx="10"/>
          </p:nvPr>
        </p:nvSpPr>
        <p:spPr/>
        <p:txBody>
          <a:bodyPr rtlCol="0"/>
          <a:lstStyle/>
          <a:p>
            <a:fld id="{8F438C5B-F4DE-4600-94A2-9A3C0723D2C8}" type="datetimeFigureOut">
              <a:rPr lang="en-US" smtClean="0"/>
              <a:t>7/15/2023</a:t>
            </a:fld>
            <a:endParaRPr lang="en-US"/>
          </a:p>
        </p:txBody>
      </p:sp>
      <p:sp>
        <p:nvSpPr>
          <p:cNvPr id="7" name="عنصر نائب لرقم الشريحة 6"/>
          <p:cNvSpPr>
            <a:spLocks noGrp="1"/>
          </p:cNvSpPr>
          <p:nvPr>
            <p:ph type="sldNum" sz="quarter" idx="11"/>
          </p:nvPr>
        </p:nvSpPr>
        <p:spPr/>
        <p:txBody>
          <a:bodyPr rtlCol="0"/>
          <a:lstStyle/>
          <a:p>
            <a:fld id="{4BA776E9-B44D-4190-AEE9-D13EA39FF809}" type="slidenum">
              <a:rPr lang="en-US" smtClean="0"/>
              <a:t>‹#›</a:t>
            </a:fld>
            <a:endParaRPr lang="en-US"/>
          </a:p>
        </p:txBody>
      </p:sp>
      <p:sp>
        <p:nvSpPr>
          <p:cNvPr id="8" name="عنصر نائب للتذييل 7"/>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523989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8F438C5B-F4DE-4600-94A2-9A3C0723D2C8}" type="datetimeFigureOut">
              <a:rPr lang="en-US" smtClean="0"/>
              <a:t>7/15/2023</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4BA776E9-B44D-4190-AEE9-D13EA39FF809}" type="slidenum">
              <a:rPr lang="en-US" smtClean="0"/>
              <a:t>‹#›</a:t>
            </a:fld>
            <a:endParaRPr lang="en-US"/>
          </a:p>
        </p:txBody>
      </p:sp>
    </p:spTree>
    <p:extLst>
      <p:ext uri="{BB962C8B-B14F-4D97-AF65-F5344CB8AC3E}">
        <p14:creationId xmlns:p14="http://schemas.microsoft.com/office/powerpoint/2010/main" val="3459313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 name="عنوان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en-US"/>
              <a:t>Click to edit Master title style</a:t>
            </a:r>
          </a:p>
        </p:txBody>
      </p:sp>
      <p:sp>
        <p:nvSpPr>
          <p:cNvPr id="3" name="عنصر نائب للنص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رابط مستقيم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رابط مستقيم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1" name="رابط مستقيم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مستطيل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3" name="رابط مستقيم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4" name="شكل بيضاوي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8" name="عنصر نائب للمحتوى 17"/>
          <p:cNvSpPr>
            <a:spLocks noGrp="1"/>
          </p:cNvSpPr>
          <p:nvPr>
            <p:ph sz="quarter" idx="1"/>
          </p:nvPr>
        </p:nvSpPr>
        <p:spPr>
          <a:xfrm>
            <a:off x="406400" y="274320"/>
            <a:ext cx="75184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عنصر نائب للتاريخ 20"/>
          <p:cNvSpPr>
            <a:spLocks noGrp="1"/>
          </p:cNvSpPr>
          <p:nvPr>
            <p:ph type="dt" sz="half" idx="14"/>
          </p:nvPr>
        </p:nvSpPr>
        <p:spPr/>
        <p:txBody>
          <a:bodyPr rtlCol="0"/>
          <a:lstStyle/>
          <a:p>
            <a:fld id="{8F438C5B-F4DE-4600-94A2-9A3C0723D2C8}" type="datetimeFigureOut">
              <a:rPr lang="en-US" smtClean="0"/>
              <a:t>7/15/2023</a:t>
            </a:fld>
            <a:endParaRPr lang="en-US"/>
          </a:p>
        </p:txBody>
      </p:sp>
      <p:sp>
        <p:nvSpPr>
          <p:cNvPr id="22" name="عنصر نائب لرقم الشريحة 21"/>
          <p:cNvSpPr>
            <a:spLocks noGrp="1"/>
          </p:cNvSpPr>
          <p:nvPr>
            <p:ph type="sldNum" sz="quarter" idx="15"/>
          </p:nvPr>
        </p:nvSpPr>
        <p:spPr/>
        <p:txBody>
          <a:bodyPr rtlCol="0"/>
          <a:lstStyle/>
          <a:p>
            <a:fld id="{4BA776E9-B44D-4190-AEE9-D13EA39FF809}" type="slidenum">
              <a:rPr lang="en-US" smtClean="0"/>
              <a:t>‹#›</a:t>
            </a:fld>
            <a:endParaRPr lang="en-US"/>
          </a:p>
        </p:txBody>
      </p:sp>
      <p:sp>
        <p:nvSpPr>
          <p:cNvPr id="23" name="عنصر نائب للتذييل 22"/>
          <p:cNvSpPr>
            <a:spLocks noGrp="1"/>
          </p:cNvSpPr>
          <p:nvPr>
            <p:ph type="ftr" sz="quarter" idx="16"/>
          </p:nvPr>
        </p:nvSpPr>
        <p:spPr/>
        <p:txBody>
          <a:bodyPr rtlCol="0"/>
          <a:lstStyle/>
          <a:p>
            <a:endParaRPr lang="en-US"/>
          </a:p>
        </p:txBody>
      </p:sp>
    </p:spTree>
    <p:extLst>
      <p:ext uri="{BB962C8B-B14F-4D97-AF65-F5344CB8AC3E}">
        <p14:creationId xmlns:p14="http://schemas.microsoft.com/office/powerpoint/2010/main" val="142035685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شكل بيضاوي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 name="عنوان 1"/>
          <p:cNvSpPr>
            <a:spLocks noGrp="1"/>
          </p:cNvSpPr>
          <p:nvPr>
            <p:ph type="title"/>
          </p:nvPr>
        </p:nvSpPr>
        <p:spPr>
          <a:xfrm rot="5400000">
            <a:off x="5518404" y="3124200"/>
            <a:ext cx="6309360" cy="609600"/>
          </a:xfrm>
        </p:spPr>
        <p:txBody>
          <a:bodyPr anchor="b"/>
          <a:lstStyle>
            <a:lvl1pPr algn="l">
              <a:buNone/>
              <a:defRPr sz="2000" b="1"/>
            </a:lvl1pPr>
          </a:lstStyle>
          <a:p>
            <a:r>
              <a:rPr kumimoji="0" lang="en-US"/>
              <a:t>Click to edit Master title style</a:t>
            </a:r>
          </a:p>
        </p:txBody>
      </p:sp>
      <p:sp>
        <p:nvSpPr>
          <p:cNvPr id="3" name="عنصر نائب للصورة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عنصر نائب للنص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رابط مستقيم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1" name="مستطيل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رابط مستقيم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9" name="رابط مستقيم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0" name="رابط مستقيم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7" name="عنصر نائب للتاريخ 16"/>
          <p:cNvSpPr>
            <a:spLocks noGrp="1"/>
          </p:cNvSpPr>
          <p:nvPr>
            <p:ph type="dt" sz="half" idx="10"/>
          </p:nvPr>
        </p:nvSpPr>
        <p:spPr/>
        <p:txBody>
          <a:bodyPr rtlCol="0"/>
          <a:lstStyle/>
          <a:p>
            <a:fld id="{8F438C5B-F4DE-4600-94A2-9A3C0723D2C8}" type="datetimeFigureOut">
              <a:rPr lang="en-US" smtClean="0"/>
              <a:t>7/15/2023</a:t>
            </a:fld>
            <a:endParaRPr lang="en-US"/>
          </a:p>
        </p:txBody>
      </p:sp>
      <p:sp>
        <p:nvSpPr>
          <p:cNvPr id="18" name="عنصر نائب لرقم الشريحة 17"/>
          <p:cNvSpPr>
            <a:spLocks noGrp="1"/>
          </p:cNvSpPr>
          <p:nvPr>
            <p:ph type="sldNum" sz="quarter" idx="11"/>
          </p:nvPr>
        </p:nvSpPr>
        <p:spPr/>
        <p:txBody>
          <a:bodyPr rtlCol="0"/>
          <a:lstStyle/>
          <a:p>
            <a:fld id="{4BA776E9-B44D-4190-AEE9-D13EA39FF809}" type="slidenum">
              <a:rPr lang="en-US" smtClean="0"/>
              <a:t>‹#›</a:t>
            </a:fld>
            <a:endParaRPr lang="en-US"/>
          </a:p>
        </p:txBody>
      </p:sp>
      <p:sp>
        <p:nvSpPr>
          <p:cNvPr id="21" name="عنصر نائب للتذييل 20"/>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1507000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en-US"/>
              <a:t>Click to edit Master title style</a:t>
            </a:r>
          </a:p>
        </p:txBody>
      </p:sp>
      <p:sp>
        <p:nvSpPr>
          <p:cNvPr id="3" name="عنصر نائب للعنوان العمودي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عنصر نائب للتاريخ 3"/>
          <p:cNvSpPr>
            <a:spLocks noGrp="1"/>
          </p:cNvSpPr>
          <p:nvPr>
            <p:ph type="dt" sz="half" idx="10"/>
          </p:nvPr>
        </p:nvSpPr>
        <p:spPr/>
        <p:txBody>
          <a:bodyPr/>
          <a:lstStyle/>
          <a:p>
            <a:fld id="{8F438C5B-F4DE-4600-94A2-9A3C0723D2C8}" type="datetimeFigureOut">
              <a:rPr lang="en-US" smtClean="0"/>
              <a:t>7/15/2023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4BA776E9-B44D-4190-AEE9-D13EA39FF809}" type="slidenum">
              <a:rPr lang="en-US" smtClean="0"/>
              <a:t>‹#›</a:t>
            </a:fld>
            <a:endParaRPr lang="en-US"/>
          </a:p>
        </p:txBody>
      </p:sp>
    </p:spTree>
    <p:extLst>
      <p:ext uri="{BB962C8B-B14F-4D97-AF65-F5344CB8AC3E}">
        <p14:creationId xmlns:p14="http://schemas.microsoft.com/office/powerpoint/2010/main" val="1912111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40"/>
            <a:ext cx="2235200" cy="5851525"/>
          </a:xfrm>
        </p:spPr>
        <p:txBody>
          <a:bodyPr vert="eaVert"/>
          <a:lstStyle/>
          <a:p>
            <a:r>
              <a:rPr kumimoji="0" lang="en-US"/>
              <a:t>Click to edit Master title style</a:t>
            </a:r>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عنصر نائب للتاريخ 3"/>
          <p:cNvSpPr>
            <a:spLocks noGrp="1"/>
          </p:cNvSpPr>
          <p:nvPr>
            <p:ph type="dt" sz="half" idx="10"/>
          </p:nvPr>
        </p:nvSpPr>
        <p:spPr/>
        <p:txBody>
          <a:bodyPr/>
          <a:lstStyle/>
          <a:p>
            <a:fld id="{8F438C5B-F4DE-4600-94A2-9A3C0723D2C8}" type="datetimeFigureOut">
              <a:rPr lang="en-US" smtClean="0"/>
              <a:t>7/15/2023</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4BA776E9-B44D-4190-AEE9-D13EA39FF809}" type="slidenum">
              <a:rPr lang="en-US" smtClean="0"/>
              <a:t>‹#›</a:t>
            </a:fld>
            <a:endParaRPr lang="en-US"/>
          </a:p>
        </p:txBody>
      </p:sp>
    </p:spTree>
    <p:extLst>
      <p:ext uri="{BB962C8B-B14F-4D97-AF65-F5344CB8AC3E}">
        <p14:creationId xmlns:p14="http://schemas.microsoft.com/office/powerpoint/2010/main" val="910067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22" name="عنصر نائب للعنوان 21"/>
          <p:cNvSpPr>
            <a:spLocks noGrp="1"/>
          </p:cNvSpPr>
          <p:nvPr>
            <p:ph type="title"/>
          </p:nvPr>
        </p:nvSpPr>
        <p:spPr>
          <a:xfrm>
            <a:off x="609600" y="274638"/>
            <a:ext cx="9956800" cy="1143000"/>
          </a:xfrm>
          <a:prstGeom prst="rect">
            <a:avLst/>
          </a:prstGeom>
        </p:spPr>
        <p:txBody>
          <a:bodyPr vert="horz" anchor="b">
            <a:normAutofit/>
          </a:bodyPr>
          <a:lstStyle/>
          <a:p>
            <a:r>
              <a:rPr kumimoji="0" lang="ar-SA"/>
              <a:t>انقر لتحرير نمط العنوان الرئيسي</a:t>
            </a:r>
            <a:endParaRPr kumimoji="0" lang="en-US"/>
          </a:p>
        </p:txBody>
      </p:sp>
      <p:sp>
        <p:nvSpPr>
          <p:cNvPr id="13" name="عنصر نائب للنص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ar-SA"/>
              <a:t>انقر لتحرير أنماط النص الرئيسي</a:t>
            </a:r>
          </a:p>
          <a:p>
            <a:pPr lvl="1" eaLnBrk="1" latinLnBrk="0" hangingPunct="1"/>
            <a:r>
              <a:rPr kumimoji="0" lang="ar-SA"/>
              <a:t>المستوى الثاني</a:t>
            </a:r>
          </a:p>
          <a:p>
            <a:pPr lvl="2" eaLnBrk="1" latinLnBrk="0" hangingPunct="1"/>
            <a:r>
              <a:rPr kumimoji="0" lang="ar-SA"/>
              <a:t>المستوى الثالث</a:t>
            </a:r>
          </a:p>
          <a:p>
            <a:pPr lvl="3" eaLnBrk="1" latinLnBrk="0" hangingPunct="1"/>
            <a:r>
              <a:rPr kumimoji="0" lang="ar-SA"/>
              <a:t>المستوى الرابع</a:t>
            </a:r>
          </a:p>
          <a:p>
            <a:pPr lvl="4" eaLnBrk="1" latinLnBrk="0" hangingPunct="1"/>
            <a:r>
              <a:rPr kumimoji="0" lang="ar-SA"/>
              <a:t>المستوى الخامس</a:t>
            </a:r>
            <a:endParaRPr kumimoji="0" lang="en-US"/>
          </a:p>
        </p:txBody>
      </p:sp>
      <p:sp>
        <p:nvSpPr>
          <p:cNvPr id="14" name="عنصر نائب للتاريخ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8F438C5B-F4DE-4600-94A2-9A3C0723D2C8}" type="datetimeFigureOut">
              <a:rPr lang="en-US" smtClean="0"/>
              <a:t>7/15/2023</a:t>
            </a:fld>
            <a:endParaRPr lang="en-US"/>
          </a:p>
        </p:txBody>
      </p:sp>
      <p:sp>
        <p:nvSpPr>
          <p:cNvPr id="3" name="عنصر نائب للتذييل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رابط مستقيم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9" name="رابط مستقيم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مستطيل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رابط مستقيم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2" name="شكل بيضاوي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عنصر نائب لرقم الشريحة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4BA776E9-B44D-4190-AEE9-D13EA39FF809}" type="slidenum">
              <a:rPr lang="en-US" smtClean="0"/>
              <a:t>‹#›</a:t>
            </a:fld>
            <a:endParaRPr lang="en-US"/>
          </a:p>
        </p:txBody>
      </p:sp>
    </p:spTree>
    <p:extLst>
      <p:ext uri="{BB962C8B-B14F-4D97-AF65-F5344CB8AC3E}">
        <p14:creationId xmlns:p14="http://schemas.microsoft.com/office/powerpoint/2010/main" val="3932586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next.amboss.com/us/article/WK0P2S#Zd3c7221837ef2426da30298af9317b74" TargetMode="External"/><Relationship Id="rId3" Type="http://schemas.openxmlformats.org/officeDocument/2006/relationships/hyperlink" Target="https://next.amboss.com/us/article/WK0P2S#Zeaae238a96e97340f6bba4870dc85d79" TargetMode="External"/><Relationship Id="rId7" Type="http://schemas.openxmlformats.org/officeDocument/2006/relationships/hyperlink" Target="https://next.amboss.com/us/article/-60DnS#Z822831c83acb492594b9d9f86bbb8ca2" TargetMode="External"/><Relationship Id="rId2" Type="http://schemas.openxmlformats.org/officeDocument/2006/relationships/hyperlink" Target="https://next.amboss.com/us/article/WK0P2S#Z098e1fe65009e1827566072fb4db0173" TargetMode="External"/><Relationship Id="rId1" Type="http://schemas.openxmlformats.org/officeDocument/2006/relationships/slideLayout" Target="../slideLayouts/slideLayout2.xml"/><Relationship Id="rId6" Type="http://schemas.openxmlformats.org/officeDocument/2006/relationships/hyperlink" Target="https://next.amboss.com/us/article/WK0P2S#Z3e4f6dea564f9b7f87c72c07fd3f761e" TargetMode="External"/><Relationship Id="rId5" Type="http://schemas.openxmlformats.org/officeDocument/2006/relationships/hyperlink" Target="https://next.amboss.com/us/article/WK0P2S#Z79f0f3be3af72833a6e0d12bc63ebec9" TargetMode="External"/><Relationship Id="rId4" Type="http://schemas.openxmlformats.org/officeDocument/2006/relationships/hyperlink" Target="https://next.amboss.com/us/article/_405NT#Zab58a3acbe06b93c6ace55810cde74f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https://next.amboss.com/us/article/A60RnS#Z24ac16f8fc5a2115a2e7a12bf9d88bf3" TargetMode="External"/><Relationship Id="rId13" Type="http://schemas.openxmlformats.org/officeDocument/2006/relationships/hyperlink" Target="https://next.amboss.com/us/article/WK0P2S#Zbbc0bcb4d4489c434b6466cf11399724" TargetMode="External"/><Relationship Id="rId3" Type="http://schemas.openxmlformats.org/officeDocument/2006/relationships/hyperlink" Target="https://next.amboss.com/us/article/WK0P2S#Z66c0dafdeabe181c81cb92f8b38b82d2" TargetMode="External"/><Relationship Id="rId7" Type="http://schemas.openxmlformats.org/officeDocument/2006/relationships/hyperlink" Target="https://next.amboss.com/us/article/-o0DeS#Zd821388e2759daee8311539507b83056" TargetMode="External"/><Relationship Id="rId12" Type="http://schemas.openxmlformats.org/officeDocument/2006/relationships/hyperlink" Target="https://next.amboss.com/us/article/jp0_6S#Zce4517a7972cca14ab569ee1f09809ba" TargetMode="External"/><Relationship Id="rId2" Type="http://schemas.openxmlformats.org/officeDocument/2006/relationships/hyperlink" Target="https://next.amboss.com/us/article/WK0P2S#Zf4cb02f520766d2a88361182264eac05" TargetMode="External"/><Relationship Id="rId1" Type="http://schemas.openxmlformats.org/officeDocument/2006/relationships/slideLayout" Target="../slideLayouts/slideLayout2.xml"/><Relationship Id="rId6" Type="http://schemas.openxmlformats.org/officeDocument/2006/relationships/hyperlink" Target="https://next.amboss.com/us/article/G60BmS#Z740b1a65f0bbdd621a9413629fa3977f" TargetMode="External"/><Relationship Id="rId11" Type="http://schemas.openxmlformats.org/officeDocument/2006/relationships/hyperlink" Target="https://next.amboss.com/us/article/jp0_6S#Z2ede91c43f398344fca83c88a7d75d15" TargetMode="External"/><Relationship Id="rId5" Type="http://schemas.openxmlformats.org/officeDocument/2006/relationships/hyperlink" Target="https://next.amboss.com/us/article/lp0vpS#Z7a7039b9bbc6353245e697e51712c2c4" TargetMode="External"/><Relationship Id="rId15" Type="http://schemas.openxmlformats.org/officeDocument/2006/relationships/hyperlink" Target="https://next.amboss.com/us/article/ZQ0Zuf#Z9228442e2f0b1e5f174aea00ba872821" TargetMode="External"/><Relationship Id="rId10" Type="http://schemas.openxmlformats.org/officeDocument/2006/relationships/hyperlink" Target="https://next.amboss.com/us/article/cp0aoS#Z59567810bfa0760228f174d87f18477b" TargetMode="External"/><Relationship Id="rId4" Type="http://schemas.openxmlformats.org/officeDocument/2006/relationships/hyperlink" Target="https://next.amboss.com/us/article/WK0P2S#Zeaae238a96e97340f6bba4870dc85d79" TargetMode="External"/><Relationship Id="rId9" Type="http://schemas.openxmlformats.org/officeDocument/2006/relationships/hyperlink" Target="https://next.amboss.com/us/article/TL06Cg#Zcd3879cdeb0ab0e0b67fd6d6b92e4343" TargetMode="External"/><Relationship Id="rId14" Type="http://schemas.openxmlformats.org/officeDocument/2006/relationships/hyperlink" Target="https://next.amboss.com/us/article/G60BmS#Z8698ff315e815ccafc94c11f099b2e3c"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next.amboss.com/us/article/A60RnS#Z24ac16f8fc5a2115a2e7a12bf9d88bf3" TargetMode="External"/><Relationship Id="rId13" Type="http://schemas.openxmlformats.org/officeDocument/2006/relationships/hyperlink" Target="https://next.amboss.com/us/article/WK0P2S#Zbbc0bcb4d4489c434b6466cf11399724" TargetMode="External"/><Relationship Id="rId18" Type="http://schemas.openxmlformats.org/officeDocument/2006/relationships/hyperlink" Target="https://next.amboss.com/us/article/xo0EVS#Z3538c7d0d3c09a64652ecccc7971d5ae" TargetMode="External"/><Relationship Id="rId3" Type="http://schemas.openxmlformats.org/officeDocument/2006/relationships/hyperlink" Target="https://next.amboss.com/us/article/WK0P2S#Z66c0dafdeabe181c81cb92f8b38b82d2" TargetMode="External"/><Relationship Id="rId7" Type="http://schemas.openxmlformats.org/officeDocument/2006/relationships/hyperlink" Target="https://next.amboss.com/us/article/-o0DeS#Zd821388e2759daee8311539507b83056" TargetMode="External"/><Relationship Id="rId12" Type="http://schemas.openxmlformats.org/officeDocument/2006/relationships/hyperlink" Target="https://next.amboss.com/us/article/jp0_6S#Zce4517a7972cca14ab569ee1f09809ba" TargetMode="External"/><Relationship Id="rId17" Type="http://schemas.openxmlformats.org/officeDocument/2006/relationships/hyperlink" Target="https://next.amboss.com/us/article/xo0EVS#Z611d380c96ce797875c8e46c949415ed" TargetMode="External"/><Relationship Id="rId2" Type="http://schemas.openxmlformats.org/officeDocument/2006/relationships/hyperlink" Target="https://next.amboss.com/us/article/WK0P2S#Zf4cb02f520766d2a88361182264eac05" TargetMode="External"/><Relationship Id="rId16" Type="http://schemas.openxmlformats.org/officeDocument/2006/relationships/hyperlink" Target="https://next.amboss.com/us/article/WK0P2S#Zb5157b76df9ffcd43af980470b0c6f4a" TargetMode="External"/><Relationship Id="rId1" Type="http://schemas.openxmlformats.org/officeDocument/2006/relationships/slideLayout" Target="../slideLayouts/slideLayout7.xml"/><Relationship Id="rId6" Type="http://schemas.openxmlformats.org/officeDocument/2006/relationships/hyperlink" Target="https://next.amboss.com/us/article/G60BmS#Z740b1a65f0bbdd621a9413629fa3977f" TargetMode="External"/><Relationship Id="rId11" Type="http://schemas.openxmlformats.org/officeDocument/2006/relationships/hyperlink" Target="https://next.amboss.com/us/article/jp0_6S#Z2ede91c43f398344fca83c88a7d75d15" TargetMode="External"/><Relationship Id="rId5" Type="http://schemas.openxmlformats.org/officeDocument/2006/relationships/hyperlink" Target="https://next.amboss.com/us/article/lp0vpS#Z7a7039b9bbc6353245e697e51712c2c4" TargetMode="External"/><Relationship Id="rId15" Type="http://schemas.openxmlformats.org/officeDocument/2006/relationships/hyperlink" Target="https://next.amboss.com/us/article/ZQ0Zuf#Z9228442e2f0b1e5f174aea00ba872821" TargetMode="External"/><Relationship Id="rId10" Type="http://schemas.openxmlformats.org/officeDocument/2006/relationships/hyperlink" Target="https://next.amboss.com/us/article/cp0aoS#Z59567810bfa0760228f174d87f18477b" TargetMode="External"/><Relationship Id="rId19" Type="http://schemas.openxmlformats.org/officeDocument/2006/relationships/hyperlink" Target="https://next.amboss.com/us/article/br0Hfh#Ze3ee8f469dd2371cfbefcfa9ca7b5247" TargetMode="External"/><Relationship Id="rId4" Type="http://schemas.openxmlformats.org/officeDocument/2006/relationships/hyperlink" Target="https://next.amboss.com/us/article/WK0P2S#Zeaae238a96e97340f6bba4870dc85d79" TargetMode="External"/><Relationship Id="rId9" Type="http://schemas.openxmlformats.org/officeDocument/2006/relationships/hyperlink" Target="https://next.amboss.com/us/article/TL06Cg#Zcd3879cdeb0ab0e0b67fd6d6b92e4343" TargetMode="External"/><Relationship Id="rId14" Type="http://schemas.openxmlformats.org/officeDocument/2006/relationships/hyperlink" Target="https://next.amboss.com/us/article/G60BmS#Z8698ff315e815ccafc94c11f099b2e3c"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hyperlink" Target="https://next.amboss.com/us/article/WK0P2S#Z66c0dafdeabe181c81cb92f8b38b82d2" TargetMode="External"/><Relationship Id="rId13" Type="http://schemas.openxmlformats.org/officeDocument/2006/relationships/hyperlink" Target="https://next.amboss.com/us/article/cp0aoS#Zf7048e7128eea53b75913aceae5813b3" TargetMode="External"/><Relationship Id="rId3" Type="http://schemas.openxmlformats.org/officeDocument/2006/relationships/hyperlink" Target="https://next.amboss.com/us/article/xo0EVS#Z611d380c96ce797875c8e46c949415ed" TargetMode="External"/><Relationship Id="rId7" Type="http://schemas.openxmlformats.org/officeDocument/2006/relationships/hyperlink" Target="https://next.amboss.com/us/article/xo0EVS#Z3538c7d0d3c09a64652ecccc7971d5ae" TargetMode="External"/><Relationship Id="rId12" Type="http://schemas.openxmlformats.org/officeDocument/2006/relationships/hyperlink" Target="https://next.amboss.com/us/article/o500Og#Zc52fb07e0418dd2e86b91262ddc4d5e0" TargetMode="External"/><Relationship Id="rId2" Type="http://schemas.openxmlformats.org/officeDocument/2006/relationships/hyperlink" Target="https://next.amboss.com/us/article/WK0P2S#Zb5157b76df9ffcd43af980470b0c6f4a" TargetMode="External"/><Relationship Id="rId1" Type="http://schemas.openxmlformats.org/officeDocument/2006/relationships/slideLayout" Target="../slideLayouts/slideLayout2.xml"/><Relationship Id="rId6" Type="http://schemas.openxmlformats.org/officeDocument/2006/relationships/hyperlink" Target="https://next.amboss.com/us/article/G60BmS#Z740b1a65f0bbdd621a9413629fa3977f" TargetMode="External"/><Relationship Id="rId11" Type="http://schemas.openxmlformats.org/officeDocument/2006/relationships/hyperlink" Target="https://next.amboss.com/us/article/xo0EVS#Z917870fa18c05b025cc3696075936299" TargetMode="External"/><Relationship Id="rId5" Type="http://schemas.openxmlformats.org/officeDocument/2006/relationships/hyperlink" Target="https://next.amboss.com/us/article/WK0P2S#Zf4cb02f520766d2a88361182264eac05" TargetMode="External"/><Relationship Id="rId10" Type="http://schemas.openxmlformats.org/officeDocument/2006/relationships/hyperlink" Target="https://next.amboss.com/us/article/WK0P2S#Zb4d3cf7ed83e928c3948b4ded8d31660" TargetMode="External"/><Relationship Id="rId4" Type="http://schemas.openxmlformats.org/officeDocument/2006/relationships/hyperlink" Target="https://next.amboss.com/us/article/WK0P2S#Zeaae238a96e97340f6bba4870dc85d79" TargetMode="External"/><Relationship Id="rId9" Type="http://schemas.openxmlformats.org/officeDocument/2006/relationships/hyperlink" Target="https://next.amboss.com/us/article/br0Hfh#Ze3ee8f469dd2371cfbefcfa9ca7b5247"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hyperlink" Target="https://next.amboss.com/us/article/xo0EVS#Z917870fa18c05b025cc3696075936299" TargetMode="External"/><Relationship Id="rId3" Type="http://schemas.openxmlformats.org/officeDocument/2006/relationships/hyperlink" Target="https://next.amboss.com/us/article/-60DnS#Z67cc343b41572bcecc7d86d5410f44f4" TargetMode="External"/><Relationship Id="rId7" Type="http://schemas.openxmlformats.org/officeDocument/2006/relationships/hyperlink" Target="https://next.amboss.com/us/article/A30ROf#Z87236238e8d69abe22ad6806e1540b9f" TargetMode="External"/><Relationship Id="rId12" Type="http://schemas.openxmlformats.org/officeDocument/2006/relationships/hyperlink" Target="https://next.amboss.com/us/article/o500Og#Z1155dbae80799df4ecba7f4b5227efda" TargetMode="External"/><Relationship Id="rId2" Type="http://schemas.openxmlformats.org/officeDocument/2006/relationships/hyperlink" Target="https://next.amboss.com/us/article/WK0P2S#Z7fd0dd89af96a9e3127889b213866910" TargetMode="External"/><Relationship Id="rId1" Type="http://schemas.openxmlformats.org/officeDocument/2006/relationships/slideLayout" Target="../slideLayouts/slideLayout7.xml"/><Relationship Id="rId6" Type="http://schemas.openxmlformats.org/officeDocument/2006/relationships/hyperlink" Target="https://next.amboss.com/us/article/x30Ekf#Z31783b886c5b864e996ac90b710d2de9" TargetMode="External"/><Relationship Id="rId11" Type="http://schemas.openxmlformats.org/officeDocument/2006/relationships/hyperlink" Target="https://next.amboss.com/us/article/WK0P2S#Zc4684c9d55e411e0a42fdac2b83a72a7" TargetMode="External"/><Relationship Id="rId5" Type="http://schemas.openxmlformats.org/officeDocument/2006/relationships/hyperlink" Target="https://next.amboss.com/us/article/w30hkf#Z902e494587d355c8d03b35c594fac7b1" TargetMode="External"/><Relationship Id="rId10" Type="http://schemas.openxmlformats.org/officeDocument/2006/relationships/hyperlink" Target="https://next.amboss.com/us/article/WK0P2S#Z2ca4576221c8f3f2d64ea1d6b174f607" TargetMode="External"/><Relationship Id="rId4" Type="http://schemas.openxmlformats.org/officeDocument/2006/relationships/hyperlink" Target="https://next.amboss.com/us/article/WK0P2S#Zf4cb02f520766d2a88361182264eac05" TargetMode="External"/><Relationship Id="rId9" Type="http://schemas.openxmlformats.org/officeDocument/2006/relationships/hyperlink" Target="https://next.amboss.com/us/article/WK0P2S#Zeaae238a96e97340f6bba4870dc85d79"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next.amboss.com/us/article/jp0_6S#Z687da17781872419a1b32f91f929cb7f" TargetMode="External"/><Relationship Id="rId13" Type="http://schemas.openxmlformats.org/officeDocument/2006/relationships/hyperlink" Target="https://next.amboss.com/us/article/br0Hfh#Ze3ee8f469dd2371cfbefcfa9ca7b5247" TargetMode="External"/><Relationship Id="rId3" Type="http://schemas.openxmlformats.org/officeDocument/2006/relationships/hyperlink" Target="https://next.amboss.com/us/article/WK0P2S#Z7dad8d7737afdf0f7590590f78acf67b" TargetMode="External"/><Relationship Id="rId7" Type="http://schemas.openxmlformats.org/officeDocument/2006/relationships/hyperlink" Target="https://next.amboss.com/us/article/G60BmS#Z740b1a65f0bbdd621a9413629fa3977f" TargetMode="External"/><Relationship Id="rId12" Type="http://schemas.openxmlformats.org/officeDocument/2006/relationships/hyperlink" Target="https://next.amboss.com/us/article/br0Hfh#Z0c0ff525197af17c4a2d4e013414c76a" TargetMode="External"/><Relationship Id="rId2" Type="http://schemas.openxmlformats.org/officeDocument/2006/relationships/hyperlink" Target="https://next.amboss.com/us/article/WK0P2S#Z79f0f3be3af72833a6e0d12bc63ebec9" TargetMode="External"/><Relationship Id="rId16" Type="http://schemas.openxmlformats.org/officeDocument/2006/relationships/hyperlink" Target="https://next.amboss.com/us/article/WK0P2S#Z3e4f6dea564f9b7f87c72c07fd3f761e" TargetMode="External"/><Relationship Id="rId1" Type="http://schemas.openxmlformats.org/officeDocument/2006/relationships/slideLayout" Target="../slideLayouts/slideLayout7.xml"/><Relationship Id="rId6" Type="http://schemas.openxmlformats.org/officeDocument/2006/relationships/hyperlink" Target="https://next.amboss.com/us/article/-60DnS#Zd64bfb19d2d1ca43c42b4d2c203deb2f" TargetMode="External"/><Relationship Id="rId11" Type="http://schemas.openxmlformats.org/officeDocument/2006/relationships/hyperlink" Target="https://next.amboss.com/us/article/WK0P2S#Zeaae238a96e97340f6bba4870dc85d79" TargetMode="External"/><Relationship Id="rId5" Type="http://schemas.openxmlformats.org/officeDocument/2006/relationships/hyperlink" Target="https://next.amboss.com/us/article/xo0EVS#Z917870fa18c05b025cc3696075936299" TargetMode="External"/><Relationship Id="rId15" Type="http://schemas.openxmlformats.org/officeDocument/2006/relationships/hyperlink" Target="https://next.amboss.com/us/article/G60BmS#Z6033c93dc0e1193696f0ff56b7d073a9" TargetMode="External"/><Relationship Id="rId10" Type="http://schemas.openxmlformats.org/officeDocument/2006/relationships/hyperlink" Target="https://next.amboss.com/us/article/WK0P2S#Z4a5f7cf7fe5d576be6d22a68a75de99b" TargetMode="External"/><Relationship Id="rId4" Type="http://schemas.openxmlformats.org/officeDocument/2006/relationships/hyperlink" Target="https://next.amboss.com/us/article/xo0EVS#Zb18ada80aa42846bdf8d3785e2480ff1" TargetMode="External"/><Relationship Id="rId9" Type="http://schemas.openxmlformats.org/officeDocument/2006/relationships/hyperlink" Target="https://next.amboss.com/us/article/WK0P2S#Z66c0dafdeabe181c81cb92f8b38b82d2" TargetMode="External"/><Relationship Id="rId14" Type="http://schemas.openxmlformats.org/officeDocument/2006/relationships/hyperlink" Target="https://next.amboss.com/us/article/o500Og#Z010bc6d2764fe16a72651be3f4a3ec8d"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next.amboss.com/us/article/WK0P2S#Z3e4f6dea564f9b7f87c72c07fd3f761e" TargetMode="External"/><Relationship Id="rId3" Type="http://schemas.openxmlformats.org/officeDocument/2006/relationships/hyperlink" Target="https://next.amboss.com/us/article/WK0P2S#Zeaae238a96e97340f6bba4870dc85d79" TargetMode="External"/><Relationship Id="rId7" Type="http://schemas.openxmlformats.org/officeDocument/2006/relationships/hyperlink" Target="https://next.amboss.com/us/article/G60BmS#Z6033c93dc0e1193696f0ff56b7d073a9"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next.amboss.com/us/article/o500Og#Z010bc6d2764fe16a72651be3f4a3ec8d" TargetMode="External"/><Relationship Id="rId11" Type="http://schemas.openxmlformats.org/officeDocument/2006/relationships/hyperlink" Target="https://next.amboss.com/us/article/br0Hfh#Z1195bc2774e51c33ef6b76968837e897" TargetMode="External"/><Relationship Id="rId5" Type="http://schemas.openxmlformats.org/officeDocument/2006/relationships/hyperlink" Target="https://next.amboss.com/us/article/br0Hfh#Ze3ee8f469dd2371cfbefcfa9ca7b5247" TargetMode="External"/><Relationship Id="rId10" Type="http://schemas.openxmlformats.org/officeDocument/2006/relationships/hyperlink" Target="https://next.amboss.com/us/article/br0Hfh#Zae4f5c081c8677d92da5d980dcde3abc" TargetMode="External"/><Relationship Id="rId4" Type="http://schemas.openxmlformats.org/officeDocument/2006/relationships/hyperlink" Target="https://next.amboss.com/us/article/br0Hfh#Z0c0ff525197af17c4a2d4e013414c76a" TargetMode="External"/><Relationship Id="rId9" Type="http://schemas.openxmlformats.org/officeDocument/2006/relationships/hyperlink" Target="https://next.amboss.com/us/article/br0Hfh#Z4da4344c1c190ab695fb4d65e0d7a9c7"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next.amboss.com/us/article/b40H3T#Zc7925978d6cc5eba6e587cd28c9feec1" TargetMode="External"/><Relationship Id="rId13" Type="http://schemas.openxmlformats.org/officeDocument/2006/relationships/hyperlink" Target="https://next.amboss.com/us/article/WK0P2S#Zc4684c9d55e411e0a42fdac2b83a72a7" TargetMode="External"/><Relationship Id="rId3" Type="http://schemas.openxmlformats.org/officeDocument/2006/relationships/hyperlink" Target="https://next.amboss.com/us/article/dp0ooS#Z640ca82c04e5c0e7b54b1fe9025ee8ee" TargetMode="External"/><Relationship Id="rId7" Type="http://schemas.openxmlformats.org/officeDocument/2006/relationships/hyperlink" Target="https://next.amboss.com/us/article/6j0jYT#Zfe658db52a5746f3d7ff8c015f217b6a" TargetMode="External"/><Relationship Id="rId12" Type="http://schemas.openxmlformats.org/officeDocument/2006/relationships/hyperlink" Target="https://next.amboss.com/us/article/WK0P2S#Z979906512d0654e2552d5b685b0897d2" TargetMode="External"/><Relationship Id="rId2" Type="http://schemas.openxmlformats.org/officeDocument/2006/relationships/hyperlink" Target="https://next.amboss.com/us/article/WK0P2S#Z3e4f6dea564f9b7f87c72c07fd3f761e" TargetMode="External"/><Relationship Id="rId1" Type="http://schemas.openxmlformats.org/officeDocument/2006/relationships/slideLayout" Target="../slideLayouts/slideLayout7.xml"/><Relationship Id="rId6" Type="http://schemas.openxmlformats.org/officeDocument/2006/relationships/hyperlink" Target="https://next.amboss.com/us/article/WK0P2S#Z7e2f6bbbb63e58c6eec0a3cf44c74fef" TargetMode="External"/><Relationship Id="rId11" Type="http://schemas.openxmlformats.org/officeDocument/2006/relationships/hyperlink" Target="https://next.amboss.com/us/article/xo0EVS#Z917870fa18c05b025cc3696075936299" TargetMode="External"/><Relationship Id="rId5" Type="http://schemas.openxmlformats.org/officeDocument/2006/relationships/hyperlink" Target="https://next.amboss.com/us/article/-60DnS#Zd0e290390ef7f20b9ee0b9639783e490" TargetMode="External"/><Relationship Id="rId10" Type="http://schemas.openxmlformats.org/officeDocument/2006/relationships/hyperlink" Target="https://next.amboss.com/us/article/6j0jYT#Z1b211b961651085fca7fbc0bc9199bd5" TargetMode="External"/><Relationship Id="rId4" Type="http://schemas.openxmlformats.org/officeDocument/2006/relationships/hyperlink" Target="https://next.amboss.com/us/article/WK0P2S#Zeaae238a96e97340f6bba4870dc85d79" TargetMode="External"/><Relationship Id="rId9" Type="http://schemas.openxmlformats.org/officeDocument/2006/relationships/hyperlink" Target="https://next.amboss.com/us/article/6j0jYT#Zde5974f3c29de46bee3f427d6c273799" TargetMode="External"/><Relationship Id="rId14" Type="http://schemas.openxmlformats.org/officeDocument/2006/relationships/hyperlink" Target="https://next.amboss.com/us/article/o500Og#Za0e783886e74e64b53b7cac7b4568f45"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next.amboss.com/us/article/FO0g8T#Zc8405b2bd5dc55d31e85de549831a430" TargetMode="External"/><Relationship Id="rId3" Type="http://schemas.openxmlformats.org/officeDocument/2006/relationships/hyperlink" Target="https://next.amboss.com/us/article/WK0P2S#Ze97932e472c0d427a6cdbb91d5404241" TargetMode="External"/><Relationship Id="rId7" Type="http://schemas.openxmlformats.org/officeDocument/2006/relationships/hyperlink" Target="https://next.amboss.com/us/article/cp0aoS#Zf7048e7128eea53b75913aceae5813b3" TargetMode="External"/><Relationship Id="rId2" Type="http://schemas.openxmlformats.org/officeDocument/2006/relationships/hyperlink" Target="https://next.amboss.com/us/article/WK0P2S#Zd3c7221837ef2426da30298af9317b74" TargetMode="External"/><Relationship Id="rId1" Type="http://schemas.openxmlformats.org/officeDocument/2006/relationships/slideLayout" Target="../slideLayouts/slideLayout2.xml"/><Relationship Id="rId6" Type="http://schemas.openxmlformats.org/officeDocument/2006/relationships/hyperlink" Target="https://next.amboss.com/us/article/tR0XKf#Zfc1e1f34960b0b873284671c47552dd5" TargetMode="External"/><Relationship Id="rId5" Type="http://schemas.openxmlformats.org/officeDocument/2006/relationships/hyperlink" Target="https://next.amboss.com/us/article/-60DnS#Z4e8bdc78cb78860c3454f3b91cce99d9" TargetMode="External"/><Relationship Id="rId10" Type="http://schemas.openxmlformats.org/officeDocument/2006/relationships/hyperlink" Target="https://next.amboss.com/us/article/br0Hfh#Zfef30dc904979d70213ed4c220efbd77" TargetMode="External"/><Relationship Id="rId4" Type="http://schemas.openxmlformats.org/officeDocument/2006/relationships/hyperlink" Target="https://next.amboss.com/us/article/WK0P2S#Zeaae238a96e97340f6bba4870dc85d79" TargetMode="External"/><Relationship Id="rId9" Type="http://schemas.openxmlformats.org/officeDocument/2006/relationships/hyperlink" Target="https://next.amboss.com/us/article/WK0P2S#Z97a0b256b73505382d3bbd1eac096563"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https://next.amboss.com/us/article/J60sNS#Z5485828a11f98e21acff673244a7563a" TargetMode="External"/><Relationship Id="rId3" Type="http://schemas.openxmlformats.org/officeDocument/2006/relationships/hyperlink" Target="https://next.amboss.com/us/article/_405NT#Zab58a3acbe06b93c6ace55810cde74f2" TargetMode="External"/><Relationship Id="rId7" Type="http://schemas.openxmlformats.org/officeDocument/2006/relationships/hyperlink" Target="https://next.amboss.com/us/article/-60DnS#Zbf5e3741aa57857fdd1553d41f37083b" TargetMode="External"/><Relationship Id="rId2" Type="http://schemas.openxmlformats.org/officeDocument/2006/relationships/hyperlink" Target="https://next.amboss.com/us/article/WK0P2S#Z098e1fe65009e1827566072fb4db0173" TargetMode="External"/><Relationship Id="rId1" Type="http://schemas.openxmlformats.org/officeDocument/2006/relationships/slideLayout" Target="../slideLayouts/slideLayout2.xml"/><Relationship Id="rId6" Type="http://schemas.openxmlformats.org/officeDocument/2006/relationships/hyperlink" Target="https://next.amboss.com/us/article/-60DnS#Z42979e037d4c5151a0aad175a2589527" TargetMode="External"/><Relationship Id="rId5" Type="http://schemas.openxmlformats.org/officeDocument/2006/relationships/hyperlink" Target="https://next.amboss.com/us/article/-60DnS#Zd64bfb19d2d1ca43c42b4d2c203deb2f" TargetMode="External"/><Relationship Id="rId4" Type="http://schemas.openxmlformats.org/officeDocument/2006/relationships/hyperlink" Target="https://next.amboss.com/us/article/WK0P2S#Z3e4f6dea564f9b7f87c72c07fd3f761e"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next.amboss.com/us/article/WK0P2S#Z098e1fe65009e1827566072fb4db0173" TargetMode="External"/><Relationship Id="rId7" Type="http://schemas.openxmlformats.org/officeDocument/2006/relationships/hyperlink" Target="https://next.amboss.com/us/article/b70H4h#Zedf033854ad0f7a8a7526b0e52a1d384" TargetMode="External"/><Relationship Id="rId2" Type="http://schemas.openxmlformats.org/officeDocument/2006/relationships/hyperlink" Target="https://next.amboss.com/us/article/WK0P2S#Z2eb2f30c001f2b5fa17eeba767aa7b39" TargetMode="External"/><Relationship Id="rId1" Type="http://schemas.openxmlformats.org/officeDocument/2006/relationships/slideLayout" Target="../slideLayouts/slideLayout2.xml"/><Relationship Id="rId6" Type="http://schemas.openxmlformats.org/officeDocument/2006/relationships/hyperlink" Target="https://next.amboss.com/us/article/xo0EVS#Z917870fa18c05b025cc3696075936299" TargetMode="External"/><Relationship Id="rId5" Type="http://schemas.openxmlformats.org/officeDocument/2006/relationships/hyperlink" Target="https://next.amboss.com/us/article/xo0EVS#Z611d380c96ce797875c8e46c949415ed" TargetMode="External"/><Relationship Id="rId4" Type="http://schemas.openxmlformats.org/officeDocument/2006/relationships/hyperlink" Target="https://next.amboss.com/us/article/G60BmS#Z6033c93dc0e1193696f0ff56b7d073a9"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next.amboss.com/us/article/ro0fWS#Z237f9be2f72618740135910efab7323f" TargetMode="External"/><Relationship Id="rId2" Type="http://schemas.openxmlformats.org/officeDocument/2006/relationships/hyperlink" Target="https://next.amboss.com/us/article/WK0P2S#Zf18b292643ac7550bc1fe1d9a0aac50b" TargetMode="External"/><Relationship Id="rId1" Type="http://schemas.openxmlformats.org/officeDocument/2006/relationships/slideLayout" Target="../slideLayouts/slideLayout2.xml"/><Relationship Id="rId6" Type="http://schemas.openxmlformats.org/officeDocument/2006/relationships/hyperlink" Target="https://next.amboss.com/us/article/WK0P2S#Zb97ca122d91f0a094bbf3f9808f4daf5" TargetMode="External"/><Relationship Id="rId5" Type="http://schemas.openxmlformats.org/officeDocument/2006/relationships/hyperlink" Target="https://next.amboss.com/us/article/WK0P2S#Z635808b56d459fdbbeeefd877b46b0d9" TargetMode="External"/><Relationship Id="rId4" Type="http://schemas.openxmlformats.org/officeDocument/2006/relationships/hyperlink" Target="https://next.amboss.com/us/article/WK0P2S#Z4e78c07175d5eba8cfa29eaead484dd9"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hyperlink" Target="https://next.amboss.com/us/article/E6085S#Z46dd80e8ba8f4ec5caa956e468a8c384" TargetMode="External"/><Relationship Id="rId13" Type="http://schemas.openxmlformats.org/officeDocument/2006/relationships/hyperlink" Target="https://next.amboss.com/us/article/WK0P2S#Z3d1e99c617f511e28d5b4f83d197c8a8" TargetMode="External"/><Relationship Id="rId18" Type="http://schemas.openxmlformats.org/officeDocument/2006/relationships/hyperlink" Target="https://next.amboss.com/us/article/ro0fWS#Z2ffc5ce57d97d4b2fc17b6088691c31a" TargetMode="External"/><Relationship Id="rId3" Type="http://schemas.openxmlformats.org/officeDocument/2006/relationships/hyperlink" Target="https://next.amboss.com/us/article/vo0AdS#Za9a0822ab16d239b5c3a6112dd40a66a" TargetMode="External"/><Relationship Id="rId7" Type="http://schemas.openxmlformats.org/officeDocument/2006/relationships/hyperlink" Target="https://next.amboss.com/us/article/WK0P2S#Z4e78c07175d5eba8cfa29eaead484dd9" TargetMode="External"/><Relationship Id="rId12" Type="http://schemas.openxmlformats.org/officeDocument/2006/relationships/hyperlink" Target="https://next.amboss.com/us/article/WK0P2S#Zf811cc937b6841ebc348b00c571205d4" TargetMode="External"/><Relationship Id="rId17" Type="http://schemas.openxmlformats.org/officeDocument/2006/relationships/hyperlink" Target="https://next.amboss.com/us/article/ro0fWS#Z0f17918614a62b1ff43a5dcda61271e2" TargetMode="External"/><Relationship Id="rId2" Type="http://schemas.openxmlformats.org/officeDocument/2006/relationships/hyperlink" Target="https://next.amboss.com/us/article/WK0P2S#Zf18b292643ac7550bc1fe1d9a0aac50b" TargetMode="External"/><Relationship Id="rId16" Type="http://schemas.openxmlformats.org/officeDocument/2006/relationships/hyperlink" Target="https://next.amboss.com/us/article/WK0P2S#Z549680b1e8f1b31e198f11689bd806f0" TargetMode="External"/><Relationship Id="rId1" Type="http://schemas.openxmlformats.org/officeDocument/2006/relationships/slideLayout" Target="../slideLayouts/slideLayout7.xml"/><Relationship Id="rId6" Type="http://schemas.openxmlformats.org/officeDocument/2006/relationships/hyperlink" Target="https://next.amboss.com/us/article/WK0P2S#Z9de634266cf05987b74793b561f27310" TargetMode="External"/><Relationship Id="rId11" Type="http://schemas.openxmlformats.org/officeDocument/2006/relationships/hyperlink" Target="https://next.amboss.com/us/article/WK0P2S#Z6046f19ed6cc900ef8fe2f36c647a9fd" TargetMode="External"/><Relationship Id="rId5" Type="http://schemas.openxmlformats.org/officeDocument/2006/relationships/hyperlink" Target="https://next.amboss.com/us/article/vK0ARS#Z42951d3ed62c1b6987f856e87d8e3c56" TargetMode="External"/><Relationship Id="rId15" Type="http://schemas.openxmlformats.org/officeDocument/2006/relationships/hyperlink" Target="https://next.amboss.com/us/article/WK0P2S#Zb97ca122d91f0a094bbf3f9808f4daf5" TargetMode="External"/><Relationship Id="rId10" Type="http://schemas.openxmlformats.org/officeDocument/2006/relationships/hyperlink" Target="https://next.amboss.com/us/article/WK0P2S#Za7bd848d4c418085d5cf82e2d45c1c1c" TargetMode="External"/><Relationship Id="rId4" Type="http://schemas.openxmlformats.org/officeDocument/2006/relationships/hyperlink" Target="https://next.amboss.com/us/article/ro0fWS#Z237f9be2f72618740135910efab7323f" TargetMode="External"/><Relationship Id="rId9" Type="http://schemas.openxmlformats.org/officeDocument/2006/relationships/hyperlink" Target="https://next.amboss.com/us/article/WK0P2S#Zdf776926edaa0456a47c811878bbc992" TargetMode="External"/><Relationship Id="rId14" Type="http://schemas.openxmlformats.org/officeDocument/2006/relationships/hyperlink" Target="https://next.amboss.com/us/article/vo0AdS#Zce976ac5adb92ec37d4cb7a8de1eef78"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next.amboss.com/us/article/WK0P2S#Z6add9a7587472c5b47071743331cddde" TargetMode="External"/><Relationship Id="rId2" Type="http://schemas.openxmlformats.org/officeDocument/2006/relationships/hyperlink" Target="https://next.amboss.com/us/article/WK0P2S#Z2eb2f30c001f2b5fa17eeba767aa7b39" TargetMode="External"/><Relationship Id="rId1" Type="http://schemas.openxmlformats.org/officeDocument/2006/relationships/slideLayout" Target="../slideLayouts/slideLayout2.xml"/><Relationship Id="rId6" Type="http://schemas.openxmlformats.org/officeDocument/2006/relationships/hyperlink" Target="https://next.amboss.com/us/article/b70H4h#Z61459b89d8275179f2613bf5a34ce980" TargetMode="External"/><Relationship Id="rId5" Type="http://schemas.openxmlformats.org/officeDocument/2006/relationships/hyperlink" Target="https://next.amboss.com/us/article/WK0P2S#Z178503070fac785d38cbebd956b67668" TargetMode="External"/><Relationship Id="rId4" Type="http://schemas.openxmlformats.org/officeDocument/2006/relationships/hyperlink" Target="https://next.amboss.com/us/article/WK0P2S#Z00f90cef33fe0b70fc478be9bf93489c"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next.amboss.com/us/article/IS0Yaf#Z197ee4b226df7ed486295b221842c7b3" TargetMode="External"/><Relationship Id="rId13" Type="http://schemas.openxmlformats.org/officeDocument/2006/relationships/hyperlink" Target="https://next.amboss.com/us/article/b70H4h#Zf2fb6ce12d82eaa3f2ea7f2f0faa873a" TargetMode="External"/><Relationship Id="rId3" Type="http://schemas.openxmlformats.org/officeDocument/2006/relationships/hyperlink" Target="https://next.amboss.com/us/article/WK0P2S#Z2eb2f30c001f2b5fa17eeba767aa7b39" TargetMode="External"/><Relationship Id="rId7" Type="http://schemas.openxmlformats.org/officeDocument/2006/relationships/hyperlink" Target="https://next.amboss.com/us/article/WK0P2S#Z00f90cef33fe0b70fc478be9bf93489c" TargetMode="External"/><Relationship Id="rId12" Type="http://schemas.openxmlformats.org/officeDocument/2006/relationships/hyperlink" Target="https://next.amboss.com/us/article/y30dOf#Z1f8c56404a4a28038a6e1c70eec0ee1e"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s://next.amboss.com/us/article/WK0P2S#Zb2556224ec7692a7b7ae504554e38580" TargetMode="External"/><Relationship Id="rId11" Type="http://schemas.openxmlformats.org/officeDocument/2006/relationships/hyperlink" Target="https://next.amboss.com/us/article/WK0P2S#Z179ee78dc53e01dd0163b6e3d11fc046" TargetMode="External"/><Relationship Id="rId5" Type="http://schemas.openxmlformats.org/officeDocument/2006/relationships/hyperlink" Target="https://next.amboss.com/us/article/y30dOf#Zdb95de20a58de3304969375da7c97978" TargetMode="External"/><Relationship Id="rId15" Type="http://schemas.openxmlformats.org/officeDocument/2006/relationships/hyperlink" Target="https://next.amboss.com/us/article/C30qkf#Zab69cf8e484a0b848765347ea6dc1cd7" TargetMode="External"/><Relationship Id="rId10" Type="http://schemas.openxmlformats.org/officeDocument/2006/relationships/hyperlink" Target="https://next.amboss.com/us/article/Sp0yKS#Zf689e8500c97e07617015a6ccbd03710" TargetMode="External"/><Relationship Id="rId4" Type="http://schemas.openxmlformats.org/officeDocument/2006/relationships/hyperlink" Target="https://next.amboss.com/us/article/WK0P2S#Z6add9a7587472c5b47071743331cddde" TargetMode="External"/><Relationship Id="rId9" Type="http://schemas.openxmlformats.org/officeDocument/2006/relationships/hyperlink" Target="https://next.amboss.com/us/article/WK0P2S#Z46129e09a0c43f1076de43940bdef444" TargetMode="External"/><Relationship Id="rId14" Type="http://schemas.openxmlformats.org/officeDocument/2006/relationships/hyperlink" Target="https://next.amboss.com/us/article/WK0P2S#Z178503070fac785d38cbebd956b67668"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next.amboss.com/us/article/-60DnS#Zd64bfb19d2d1ca43c42b4d2c203deb2f" TargetMode="External"/><Relationship Id="rId2" Type="http://schemas.openxmlformats.org/officeDocument/2006/relationships/hyperlink" Target="https://next.amboss.com/us/article/WK0P2S#Z2eb2f30c001f2b5fa17eeba767aa7b39" TargetMode="External"/><Relationship Id="rId1" Type="http://schemas.openxmlformats.org/officeDocument/2006/relationships/slideLayout" Target="../slideLayouts/slideLayout2.xml"/><Relationship Id="rId5" Type="http://schemas.openxmlformats.org/officeDocument/2006/relationships/hyperlink" Target="https://next.amboss.com/us/article/tN0X1g#Z0db70cd20a4945b51725d7adce664557" TargetMode="External"/><Relationship Id="rId4" Type="http://schemas.openxmlformats.org/officeDocument/2006/relationships/hyperlink" Target="https://next.amboss.com/us/article/so0tWS#Z6f7ea6c70fce86b21d8ffeb1772bdfe0"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hyperlink" Target="https://next.amboss.com/us/article/WK0P2S#Z7889ae7d035cad065349af1cf117164c" TargetMode="External"/><Relationship Id="rId3" Type="http://schemas.openxmlformats.org/officeDocument/2006/relationships/hyperlink" Target="https://next.amboss.com/us/article/lp0vpS#Z52019f1f39ac49ccfe9ec7e865d1766d" TargetMode="External"/><Relationship Id="rId7" Type="http://schemas.openxmlformats.org/officeDocument/2006/relationships/hyperlink" Target="https://next.amboss.com/us/article/-60DnS#Zd64bfb19d2d1ca43c42b4d2c203deb2f" TargetMode="External"/><Relationship Id="rId2" Type="http://schemas.openxmlformats.org/officeDocument/2006/relationships/hyperlink" Target="https://next.amboss.com/us/article/WK0P2S#Z2eb2f30c001f2b5fa17eeba767aa7b39" TargetMode="External"/><Relationship Id="rId1" Type="http://schemas.openxmlformats.org/officeDocument/2006/relationships/slideLayout" Target="../slideLayouts/slideLayout2.xml"/><Relationship Id="rId6" Type="http://schemas.openxmlformats.org/officeDocument/2006/relationships/hyperlink" Target="https://next.amboss.com/us/article/lp0vpS#Z6625804b83e4ca0c92651a2763692086" TargetMode="External"/><Relationship Id="rId5" Type="http://schemas.openxmlformats.org/officeDocument/2006/relationships/hyperlink" Target="https://next.amboss.com/us/article/tN0X1g#Z0db70cd20a4945b51725d7adce664557" TargetMode="External"/><Relationship Id="rId10" Type="http://schemas.openxmlformats.org/officeDocument/2006/relationships/hyperlink" Target="https://next.amboss.com/us/article/lp0vpS#Z0555ea6b157157d3843b24e686403f7f" TargetMode="External"/><Relationship Id="rId4" Type="http://schemas.openxmlformats.org/officeDocument/2006/relationships/hyperlink" Target="https://next.amboss.com/us/article/WK0P2S#Zb2556224ec7692a7b7ae504554e38580" TargetMode="External"/><Relationship Id="rId9" Type="http://schemas.openxmlformats.org/officeDocument/2006/relationships/hyperlink" Target="https://next.amboss.com/us/article/b70H4h#Zf2fb6ce12d82eaa3f2ea7f2f0faa873a"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next.amboss.com/us/article/b70H4h#Zf2fb6ce12d82eaa3f2ea7f2f0faa873a" TargetMode="External"/><Relationship Id="rId3" Type="http://schemas.openxmlformats.org/officeDocument/2006/relationships/hyperlink" Target="https://next.amboss.com/us/article/WK0P2S#Zb2556224ec7692a7b7ae504554e38580" TargetMode="External"/><Relationship Id="rId7" Type="http://schemas.openxmlformats.org/officeDocument/2006/relationships/hyperlink" Target="https://next.amboss.com/us/article/WK0P2S#Z7889ae7d035cad065349af1cf117164c" TargetMode="External"/><Relationship Id="rId2" Type="http://schemas.openxmlformats.org/officeDocument/2006/relationships/hyperlink" Target="https://next.amboss.com/us/article/lp0vpS#Z0555ea6b157157d3843b24e686403f7f" TargetMode="External"/><Relationship Id="rId1" Type="http://schemas.openxmlformats.org/officeDocument/2006/relationships/slideLayout" Target="../slideLayouts/slideLayout2.xml"/><Relationship Id="rId6" Type="http://schemas.openxmlformats.org/officeDocument/2006/relationships/hyperlink" Target="https://next.amboss.com/us/article/WK0P2S#Zb5157b76df9ffcd43af980470b0c6f4a" TargetMode="External"/><Relationship Id="rId5" Type="http://schemas.openxmlformats.org/officeDocument/2006/relationships/hyperlink" Target="https://next.amboss.com/us/article/-60DnS#Zd64bfb19d2d1ca43c42b4d2c203deb2f" TargetMode="External"/><Relationship Id="rId10" Type="http://schemas.openxmlformats.org/officeDocument/2006/relationships/hyperlink" Target="https://next.amboss.com/us/article/WK0P2S#Zefa2be70dd5b10b53b7d6c0632e4b386" TargetMode="External"/><Relationship Id="rId4" Type="http://schemas.openxmlformats.org/officeDocument/2006/relationships/hyperlink" Target="https://next.amboss.com/us/article/lp0vpS#Z6625804b83e4ca0c92651a2763692086" TargetMode="External"/><Relationship Id="rId9" Type="http://schemas.openxmlformats.org/officeDocument/2006/relationships/hyperlink" Target="https://next.amboss.com/us/article/tN0X1g#Z0db70cd20a4945b51725d7adce664557"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s://next.amboss.com/us/article/WK0P2S#Zb5157b76df9ffcd43af980470b0c6f4a" TargetMode="External"/><Relationship Id="rId3" Type="http://schemas.openxmlformats.org/officeDocument/2006/relationships/hyperlink" Target="https://next.amboss.com/us/article/WK0P2S#Zb2556224ec7692a7b7ae504554e38580" TargetMode="External"/><Relationship Id="rId7" Type="http://schemas.openxmlformats.org/officeDocument/2006/relationships/hyperlink" Target="https://next.amboss.com/us/article/-60DnS#Zd64bfb19d2d1ca43c42b4d2c203deb2f" TargetMode="External"/><Relationship Id="rId2" Type="http://schemas.openxmlformats.org/officeDocument/2006/relationships/hyperlink" Target="https://next.amboss.com/us/article/lp0vpS#Z0555ea6b157157d3843b24e686403f7f" TargetMode="External"/><Relationship Id="rId1" Type="http://schemas.openxmlformats.org/officeDocument/2006/relationships/slideLayout" Target="../slideLayouts/slideLayout2.xml"/><Relationship Id="rId6" Type="http://schemas.openxmlformats.org/officeDocument/2006/relationships/hyperlink" Target="https://next.amboss.com/us/article/b70H4h#Zf2fb6ce12d82eaa3f2ea7f2f0faa873a" TargetMode="External"/><Relationship Id="rId5" Type="http://schemas.openxmlformats.org/officeDocument/2006/relationships/hyperlink" Target="https://next.amboss.com/us/article/WK0P2S#Z7889ae7d035cad065349af1cf117164c" TargetMode="External"/><Relationship Id="rId10" Type="http://schemas.openxmlformats.org/officeDocument/2006/relationships/hyperlink" Target="https://next.amboss.com/us/article/WK0P2S#Z4b8400913e4d0664bab4e221969fdfc9" TargetMode="External"/><Relationship Id="rId4" Type="http://schemas.openxmlformats.org/officeDocument/2006/relationships/hyperlink" Target="https://next.amboss.com/us/article/lp0vpS#Z6625804b83e4ca0c92651a2763692086" TargetMode="External"/><Relationship Id="rId9" Type="http://schemas.openxmlformats.org/officeDocument/2006/relationships/hyperlink" Target="https://next.amboss.com/us/article/tN0X1g#Z0db70cd20a4945b51725d7adce664557"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next.amboss.com/us/article/lp0vpS#Zeb508d67af399f2b2da18e8b2cc5eed8" TargetMode="External"/><Relationship Id="rId7" Type="http://schemas.openxmlformats.org/officeDocument/2006/relationships/hyperlink" Target="https://next.amboss.com/us/article/AN0Rdg#Ze835049c732df10f537fbaa3b64fe88c" TargetMode="External"/><Relationship Id="rId2" Type="http://schemas.openxmlformats.org/officeDocument/2006/relationships/hyperlink" Target="https://next.amboss.com/us/article/WK0P2S#Z4186c0e597bd570c83b7b206d4115e16" TargetMode="External"/><Relationship Id="rId1" Type="http://schemas.openxmlformats.org/officeDocument/2006/relationships/slideLayout" Target="../slideLayouts/slideLayout2.xml"/><Relationship Id="rId6" Type="http://schemas.openxmlformats.org/officeDocument/2006/relationships/hyperlink" Target="https://next.amboss.com/us/article/C30qkf#Zab69cf8e484a0b848765347ea6dc1cd7" TargetMode="External"/><Relationship Id="rId5" Type="http://schemas.openxmlformats.org/officeDocument/2006/relationships/hyperlink" Target="https://next.amboss.com/us/article/pP0LfT#Z2988495da67e41c0dfbd5c9a150e3442" TargetMode="External"/><Relationship Id="rId4" Type="http://schemas.openxmlformats.org/officeDocument/2006/relationships/hyperlink" Target="https://next.amboss.com/us/article/tN0X1g#Z0db70cd20a4945b51725d7adce664557" TargetMode="External"/></Relationships>
</file>

<file path=ppt/slides/_rels/slide53.xml.rels><?xml version="1.0" encoding="UTF-8" standalone="yes"?>
<Relationships xmlns="http://schemas.openxmlformats.org/package/2006/relationships"><Relationship Id="rId8" Type="http://schemas.openxmlformats.org/officeDocument/2006/relationships/hyperlink" Target="https://next.amboss.com/us/article/C30qkf#Z937dfdd152c69da708f10f21071b4cdc" TargetMode="External"/><Relationship Id="rId13" Type="http://schemas.openxmlformats.org/officeDocument/2006/relationships/hyperlink" Target="https://next.amboss.com/us/article/AL0RZS#Z1f813e35dc6753dbcc6907c93d560bf6" TargetMode="External"/><Relationship Id="rId18" Type="http://schemas.openxmlformats.org/officeDocument/2006/relationships/hyperlink" Target="https://next.amboss.com/us/article/AN0Rdg#Ze835049c732df10f537fbaa3b64fe88c" TargetMode="External"/><Relationship Id="rId3" Type="http://schemas.openxmlformats.org/officeDocument/2006/relationships/hyperlink" Target="https://next.amboss.com/us/article/b70H4h#Zf2fb6ce12d82eaa3f2ea7f2f0faa873a" TargetMode="External"/><Relationship Id="rId21" Type="http://schemas.openxmlformats.org/officeDocument/2006/relationships/hyperlink" Target="https://next.amboss.com/us/article/WK0P2S#Z7fd0dd89af96a9e3127889b213866910" TargetMode="External"/><Relationship Id="rId7" Type="http://schemas.openxmlformats.org/officeDocument/2006/relationships/hyperlink" Target="https://next.amboss.com/us/article/AN0Rdg#Za856c1ac95cc67d7a227f098f6705862" TargetMode="External"/><Relationship Id="rId12" Type="http://schemas.openxmlformats.org/officeDocument/2006/relationships/hyperlink" Target="https://next.amboss.com/us/article/AT0Rt2#Z95d7dfaca1d7a11cc94dbc9884126e3f" TargetMode="External"/><Relationship Id="rId17" Type="http://schemas.openxmlformats.org/officeDocument/2006/relationships/hyperlink" Target="https://next.amboss.com/us/article/br0Hfh#Z9fa12826259e9181f9e4f023d7c20096" TargetMode="External"/><Relationship Id="rId2" Type="http://schemas.openxmlformats.org/officeDocument/2006/relationships/hyperlink" Target="https://next.amboss.com/us/article/WK0P2S#Z4186c0e597bd570c83b7b206d4115e16" TargetMode="External"/><Relationship Id="rId16" Type="http://schemas.openxmlformats.org/officeDocument/2006/relationships/hyperlink" Target="https://next.amboss.com/us/article/PN0WYg#Z4d04c08a936ba5be63380ca4b2c3da8c" TargetMode="External"/><Relationship Id="rId20" Type="http://schemas.openxmlformats.org/officeDocument/2006/relationships/hyperlink" Target="https://next.amboss.com/us/article/AN0Rdg#Zcac9fc8b8027afec6ed01debdc2874ed" TargetMode="External"/><Relationship Id="rId1" Type="http://schemas.openxmlformats.org/officeDocument/2006/relationships/slideLayout" Target="../slideLayouts/slideLayout7.xml"/><Relationship Id="rId6" Type="http://schemas.openxmlformats.org/officeDocument/2006/relationships/hyperlink" Target="https://next.amboss.com/us/article/WK0P2S#Z9c56fef942540ba7e5f4b8989c0bf539" TargetMode="External"/><Relationship Id="rId11" Type="http://schemas.openxmlformats.org/officeDocument/2006/relationships/hyperlink" Target="https://next.amboss.com/us/article/AT0Rt2#Z3fe3125b96d1930c55dbc47c2c31910b" TargetMode="External"/><Relationship Id="rId5" Type="http://schemas.openxmlformats.org/officeDocument/2006/relationships/hyperlink" Target="https://next.amboss.com/us/article/WK0P2S#Z179ee78dc53e01dd0163b6e3d11fc046" TargetMode="External"/><Relationship Id="rId15" Type="http://schemas.openxmlformats.org/officeDocument/2006/relationships/hyperlink" Target="https://next.amboss.com/us/article/xo0EVS#Zb18ada80aa42846bdf8d3785e2480ff1" TargetMode="External"/><Relationship Id="rId23" Type="http://schemas.openxmlformats.org/officeDocument/2006/relationships/hyperlink" Target="https://next.amboss.com/us/article/pP0LfT#Z0346b9e18517d90705d4ef09e5b3a16b" TargetMode="External"/><Relationship Id="rId10" Type="http://schemas.openxmlformats.org/officeDocument/2006/relationships/hyperlink" Target="https://next.amboss.com/us/article/tN0X1g#Z0db70cd20a4945b51725d7adce664557" TargetMode="External"/><Relationship Id="rId19" Type="http://schemas.openxmlformats.org/officeDocument/2006/relationships/hyperlink" Target="https://next.amboss.com/us/article/pP0LfT#Z2988495da67e41c0dfbd5c9a150e3442" TargetMode="External"/><Relationship Id="rId4" Type="http://schemas.openxmlformats.org/officeDocument/2006/relationships/hyperlink" Target="https://next.amboss.com/us/article/WK0P2S#Zb2556224ec7692a7b7ae504554e38580" TargetMode="External"/><Relationship Id="rId9" Type="http://schemas.openxmlformats.org/officeDocument/2006/relationships/hyperlink" Target="https://next.amboss.com/us/article/o500Og#Z97d19ec1299d17fc7b63b0eb80ab9b1e" TargetMode="External"/><Relationship Id="rId14" Type="http://schemas.openxmlformats.org/officeDocument/2006/relationships/hyperlink" Target="https://next.amboss.com/us/article/to0XdS#Zcba2161ef9703e24983a7bcc1306562c" TargetMode="External"/><Relationship Id="rId22" Type="http://schemas.openxmlformats.org/officeDocument/2006/relationships/hyperlink" Target="https://next.amboss.com/us/article/pP0LfT#Z6e5bc52cd1b727b2a4d0f1c91c2edf4f"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hyperlink" Target="https://next.amboss.com/us/article/WK0P2S#Zada05eaaf90f5ec68b357c7060eddf73" TargetMode="External"/><Relationship Id="rId3" Type="http://schemas.openxmlformats.org/officeDocument/2006/relationships/hyperlink" Target="https://next.amboss.com/us/article/WK0P2S#Z2bd9b803d839dbf86d1c382e00cd015c" TargetMode="External"/><Relationship Id="rId7" Type="http://schemas.openxmlformats.org/officeDocument/2006/relationships/hyperlink" Target="https://next.amboss.com/us/article/b70H4h#Z88fca2df1d4871d74fd84e4dfea2be96" TargetMode="External"/><Relationship Id="rId2" Type="http://schemas.openxmlformats.org/officeDocument/2006/relationships/hyperlink" Target="https://next.amboss.com/us/article/WK0P2S#Z2d4c2a268ef85e3ec732081feeb2d8fe" TargetMode="External"/><Relationship Id="rId1" Type="http://schemas.openxmlformats.org/officeDocument/2006/relationships/slideLayout" Target="../slideLayouts/slideLayout2.xml"/><Relationship Id="rId6" Type="http://schemas.openxmlformats.org/officeDocument/2006/relationships/hyperlink" Target="https://next.amboss.com/us/article/xo0EVS#Z8a41e7a525b2475efb31151d047328ba" TargetMode="External"/><Relationship Id="rId5" Type="http://schemas.openxmlformats.org/officeDocument/2006/relationships/hyperlink" Target="https://next.amboss.com/us/article/WK0P2S#Z95b4a5e8e56574400a08838a004c57ba" TargetMode="External"/><Relationship Id="rId4" Type="http://schemas.openxmlformats.org/officeDocument/2006/relationships/hyperlink" Target="https://next.amboss.com/us/article/WK0P2S#Z00f90cef33fe0b70fc478be9bf93489c"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next.amboss.com/us/article/b70H4h#Z88fca2df1d4871d74fd84e4dfea2be96" TargetMode="External"/><Relationship Id="rId13" Type="http://schemas.openxmlformats.org/officeDocument/2006/relationships/hyperlink" Target="https://next.amboss.com/us/article/WK0P2S#Z5ee1259e6c5b14be9f8a80b8afc945c2" TargetMode="External"/><Relationship Id="rId3" Type="http://schemas.openxmlformats.org/officeDocument/2006/relationships/hyperlink" Target="https://next.amboss.com/us/article/WK0P2S#Z2bd9b803d839dbf86d1c382e00cd015c" TargetMode="External"/><Relationship Id="rId7" Type="http://schemas.openxmlformats.org/officeDocument/2006/relationships/hyperlink" Target="https://next.amboss.com/us/article/xo0EVS#Z8a41e7a525b2475efb31151d047328ba" TargetMode="External"/><Relationship Id="rId12" Type="http://schemas.openxmlformats.org/officeDocument/2006/relationships/hyperlink" Target="https://next.amboss.com/us/article/WK0P2S#Z172626f4e26e8482cb39d13c3720bd63" TargetMode="External"/><Relationship Id="rId2" Type="http://schemas.openxmlformats.org/officeDocument/2006/relationships/hyperlink" Target="https://next.amboss.com/us/article/WK0P2S#Z7e31c8ae669ce78afa79682d6a0fa4ef" TargetMode="External"/><Relationship Id="rId1" Type="http://schemas.openxmlformats.org/officeDocument/2006/relationships/slideLayout" Target="../slideLayouts/slideLayout2.xml"/><Relationship Id="rId6" Type="http://schemas.openxmlformats.org/officeDocument/2006/relationships/hyperlink" Target="https://next.amboss.com/us/article/b70H4h#Z61459b89d8275179f2613bf5a34ce980" TargetMode="External"/><Relationship Id="rId11" Type="http://schemas.openxmlformats.org/officeDocument/2006/relationships/hyperlink" Target="https://next.amboss.com/us/article/WK0P2S#Z549680b1e8f1b31e198f11689bd806f0" TargetMode="External"/><Relationship Id="rId5" Type="http://schemas.openxmlformats.org/officeDocument/2006/relationships/hyperlink" Target="https://next.amboss.com/us/article/WK0P2S#Z95b4a5e8e56574400a08838a004c57ba" TargetMode="External"/><Relationship Id="rId10" Type="http://schemas.openxmlformats.org/officeDocument/2006/relationships/hyperlink" Target="https://next.amboss.com/us/article/Lp0wJS#Z41d8fdaf426af02446dddd77a7bdb023" TargetMode="External"/><Relationship Id="rId4" Type="http://schemas.openxmlformats.org/officeDocument/2006/relationships/hyperlink" Target="https://next.amboss.com/us/article/WK0P2S#Z00f90cef33fe0b70fc478be9bf93489c" TargetMode="External"/><Relationship Id="rId9" Type="http://schemas.openxmlformats.org/officeDocument/2006/relationships/hyperlink" Target="https://next.amboss.com/us/article/xo0EVS#Zb18ada80aa42846bdf8d3785e2480ff1"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hyperlink" Target="https://next.amboss.com/us/article/WK0P2S#Z95b4a5e8e56574400a08838a004c57ba"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97806-6E7A-485A-A10B-FD35AE0EEB29}"/>
              </a:ext>
            </a:extLst>
          </p:cNvPr>
          <p:cNvSpPr>
            <a:spLocks noGrp="1"/>
          </p:cNvSpPr>
          <p:nvPr>
            <p:ph type="ctrTitle"/>
          </p:nvPr>
        </p:nvSpPr>
        <p:spPr/>
        <p:txBody>
          <a:bodyPr/>
          <a:lstStyle/>
          <a:p>
            <a:r>
              <a:rPr lang="en-US" dirty="0"/>
              <a:t>The cerebral cortex, meninges, basal ganglia, and ventricular system</a:t>
            </a:r>
          </a:p>
        </p:txBody>
      </p:sp>
    </p:spTree>
    <p:extLst>
      <p:ext uri="{BB962C8B-B14F-4D97-AF65-F5344CB8AC3E}">
        <p14:creationId xmlns:p14="http://schemas.microsoft.com/office/powerpoint/2010/main" val="3469705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D5949-8B62-4A82-AA4C-757FD2441DAD}"/>
              </a:ext>
            </a:extLst>
          </p:cNvPr>
          <p:cNvSpPr>
            <a:spLocks noGrp="1"/>
          </p:cNvSpPr>
          <p:nvPr>
            <p:ph type="title"/>
          </p:nvPr>
        </p:nvSpPr>
        <p:spPr/>
        <p:txBody>
          <a:bodyPr/>
          <a:lstStyle/>
          <a:p>
            <a:r>
              <a:rPr lang="en-US" dirty="0"/>
              <a:t>Cerebral cortex</a:t>
            </a:r>
          </a:p>
        </p:txBody>
      </p:sp>
      <p:sp>
        <p:nvSpPr>
          <p:cNvPr id="3" name="Content Placeholder 2">
            <a:extLst>
              <a:ext uri="{FF2B5EF4-FFF2-40B4-BE49-F238E27FC236}">
                <a16:creationId xmlns:a16="http://schemas.microsoft.com/office/drawing/2014/main" id="{F023514B-3350-44DD-B4BE-D329FD6D77BC}"/>
              </a:ext>
            </a:extLst>
          </p:cNvPr>
          <p:cNvSpPr>
            <a:spLocks noGrp="1"/>
          </p:cNvSpPr>
          <p:nvPr>
            <p:ph sz="quarter" idx="1"/>
          </p:nvPr>
        </p:nvSpPr>
        <p:spPr/>
        <p:txBody>
          <a:bodyPr>
            <a:normAutofit fontScale="92500" lnSpcReduction="20000"/>
          </a:bodyPr>
          <a:lstStyle/>
          <a:p>
            <a:r>
              <a:rPr lang="en-US" b="1" dirty="0"/>
              <a:t>Overview</a:t>
            </a:r>
          </a:p>
          <a:p>
            <a:r>
              <a:rPr lang="en-US" dirty="0"/>
              <a:t>The </a:t>
            </a:r>
            <a:r>
              <a:rPr lang="en-US" dirty="0">
                <a:hlinkClick r:id="rId2"/>
              </a:rPr>
              <a:t>cerebral cortex</a:t>
            </a:r>
            <a:r>
              <a:rPr lang="en-US" dirty="0"/>
              <a:t> receives its convoluted appearance from a network of gyri (rounded ridges on the surface of the cortex) and sulci (furrows separating the </a:t>
            </a:r>
            <a:r>
              <a:rPr lang="en-US" dirty="0">
                <a:hlinkClick r:id="rId3"/>
              </a:rPr>
              <a:t>gyri</a:t>
            </a:r>
            <a:r>
              <a:rPr lang="en-US" dirty="0"/>
              <a:t>).</a:t>
            </a:r>
          </a:p>
          <a:p>
            <a:r>
              <a:rPr lang="en-US" dirty="0"/>
              <a:t>The longitudinal </a:t>
            </a:r>
            <a:r>
              <a:rPr lang="en-US" dirty="0">
                <a:hlinkClick r:id="rId4"/>
              </a:rPr>
              <a:t>fissure</a:t>
            </a:r>
            <a:r>
              <a:rPr lang="en-US" dirty="0"/>
              <a:t> divides the brain into two hemispheres.</a:t>
            </a:r>
          </a:p>
          <a:p>
            <a:r>
              <a:rPr lang="en-US" dirty="0"/>
              <a:t>Deep sulci separate the </a:t>
            </a:r>
            <a:r>
              <a:rPr lang="en-US" dirty="0">
                <a:hlinkClick r:id="rId2"/>
              </a:rPr>
              <a:t>cerebral cortex</a:t>
            </a:r>
            <a:r>
              <a:rPr lang="en-US" dirty="0"/>
              <a:t> into different lobes: frontal, temporal, parietal, and occipital</a:t>
            </a:r>
          </a:p>
          <a:p>
            <a:r>
              <a:rPr lang="en-US" dirty="0"/>
              <a:t>The main sulci</a:t>
            </a:r>
          </a:p>
          <a:p>
            <a:pPr lvl="1"/>
            <a:r>
              <a:rPr lang="en-US" dirty="0"/>
              <a:t>Central sulcus (of Rolando): separates the frontal and </a:t>
            </a:r>
            <a:r>
              <a:rPr lang="en-US" dirty="0">
                <a:hlinkClick r:id="rId5"/>
              </a:rPr>
              <a:t>parietal lobes</a:t>
            </a:r>
            <a:endParaRPr lang="en-US" dirty="0"/>
          </a:p>
          <a:p>
            <a:pPr lvl="1"/>
            <a:r>
              <a:rPr lang="en-US" dirty="0"/>
              <a:t>Lateral sulcus (Sylvian </a:t>
            </a:r>
            <a:r>
              <a:rPr lang="en-US" dirty="0">
                <a:hlinkClick r:id="rId4"/>
              </a:rPr>
              <a:t>fissure</a:t>
            </a:r>
            <a:r>
              <a:rPr lang="en-US" dirty="0"/>
              <a:t>): separates the frontal and </a:t>
            </a:r>
            <a:r>
              <a:rPr lang="en-US" dirty="0">
                <a:hlinkClick r:id="rId6"/>
              </a:rPr>
              <a:t>temporal lobes</a:t>
            </a:r>
            <a:r>
              <a:rPr lang="en-US" dirty="0"/>
              <a:t> anteriorly and the parietal and </a:t>
            </a:r>
            <a:r>
              <a:rPr lang="en-US" dirty="0">
                <a:hlinkClick r:id="rId6"/>
              </a:rPr>
              <a:t>temporal lobes</a:t>
            </a:r>
            <a:r>
              <a:rPr lang="en-US" dirty="0"/>
              <a:t> posteriorly</a:t>
            </a:r>
          </a:p>
          <a:p>
            <a:pPr lvl="1"/>
            <a:r>
              <a:rPr lang="en-US" dirty="0"/>
              <a:t>Cingulate sulcus: separates the </a:t>
            </a:r>
            <a:r>
              <a:rPr lang="en-US" dirty="0">
                <a:hlinkClick r:id="rId7"/>
              </a:rPr>
              <a:t>cingulate gyrus</a:t>
            </a:r>
            <a:r>
              <a:rPr lang="en-US" dirty="0"/>
              <a:t> from the frontal and </a:t>
            </a:r>
            <a:r>
              <a:rPr lang="en-US" dirty="0">
                <a:hlinkClick r:id="rId5"/>
              </a:rPr>
              <a:t>parietal lobes</a:t>
            </a:r>
            <a:endParaRPr lang="en-US" dirty="0"/>
          </a:p>
          <a:p>
            <a:pPr lvl="1"/>
            <a:r>
              <a:rPr lang="en-US" dirty="0"/>
              <a:t>Parieto-occipital sulcus: separates the parietal and occipital lobes</a:t>
            </a:r>
          </a:p>
          <a:p>
            <a:pPr lvl="1"/>
            <a:r>
              <a:rPr lang="en-US" dirty="0"/>
              <a:t>Calcarine sulcus: divides the </a:t>
            </a:r>
            <a:r>
              <a:rPr lang="en-US" dirty="0">
                <a:hlinkClick r:id="rId8"/>
              </a:rPr>
              <a:t>occipital lobe</a:t>
            </a:r>
            <a:r>
              <a:rPr lang="en-US" dirty="0"/>
              <a:t> horizontally into the cuneus (superior) and lingual (inferior) </a:t>
            </a:r>
            <a:r>
              <a:rPr lang="en-US" dirty="0">
                <a:hlinkClick r:id="rId3"/>
              </a:rPr>
              <a:t>gyrus</a:t>
            </a:r>
            <a:endParaRPr lang="en-US" dirty="0"/>
          </a:p>
          <a:p>
            <a:endParaRPr lang="en-US" dirty="0"/>
          </a:p>
        </p:txBody>
      </p:sp>
    </p:spTree>
    <p:extLst>
      <p:ext uri="{BB962C8B-B14F-4D97-AF65-F5344CB8AC3E}">
        <p14:creationId xmlns:p14="http://schemas.microsoft.com/office/powerpoint/2010/main" val="1951496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1">
            <a:extLst>
              <a:ext uri="{FF2B5EF4-FFF2-40B4-BE49-F238E27FC236}">
                <a16:creationId xmlns:a16="http://schemas.microsoft.com/office/drawing/2014/main" id="{D27D9FA4-7F66-435C-908F-39E1BBCB13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381" y="0"/>
            <a:ext cx="96361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079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No description available.">
            <a:extLst>
              <a:ext uri="{FF2B5EF4-FFF2-40B4-BE49-F238E27FC236}">
                <a16:creationId xmlns:a16="http://schemas.microsoft.com/office/drawing/2014/main" id="{D6D97761-0C8A-4A4B-9CA1-9FFD2FB662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428" y="0"/>
            <a:ext cx="104124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545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
            <a:extLst>
              <a:ext uri="{FF2B5EF4-FFF2-40B4-BE49-F238E27FC236}">
                <a16:creationId xmlns:a16="http://schemas.microsoft.com/office/drawing/2014/main" id="{46448D17-D8DB-4833-8374-EDF9E52CCD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976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Cingulate sulcus - Wikipedia">
            <a:extLst>
              <a:ext uri="{FF2B5EF4-FFF2-40B4-BE49-F238E27FC236}">
                <a16:creationId xmlns:a16="http://schemas.microsoft.com/office/drawing/2014/main" id="{7458B770-BA94-4739-BD8A-8A8240926A1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Cingulate sulcus - Wikipedia">
            <a:extLst>
              <a:ext uri="{FF2B5EF4-FFF2-40B4-BE49-F238E27FC236}">
                <a16:creationId xmlns:a16="http://schemas.microsoft.com/office/drawing/2014/main" id="{033CEDFD-4338-4F81-BCBA-63AD08139D05}"/>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Medial surface of right cerebral hemisphere. Cingulate sulcus (labeled as sulcus cinguli) and brain lobes.">
            <a:extLst>
              <a:ext uri="{FF2B5EF4-FFF2-40B4-BE49-F238E27FC236}">
                <a16:creationId xmlns:a16="http://schemas.microsoft.com/office/drawing/2014/main" id="{E4374222-12DF-4F03-B48F-7F5AB1D219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 y="723900"/>
            <a:ext cx="8717280" cy="582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25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Medial surface of cerebral hemisphere.Medial view.Deep dissection.">
            <a:extLst>
              <a:ext uri="{FF2B5EF4-FFF2-40B4-BE49-F238E27FC236}">
                <a16:creationId xmlns:a16="http://schemas.microsoft.com/office/drawing/2014/main" id="{24C41B32-916C-4714-BBFC-525277BA87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 y="285750"/>
            <a:ext cx="8945880" cy="628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7524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undefined">
            <a:extLst>
              <a:ext uri="{FF2B5EF4-FFF2-40B4-BE49-F238E27FC236}">
                <a16:creationId xmlns:a16="http://schemas.microsoft.com/office/drawing/2014/main" id="{EC76310F-02AD-4479-89C3-AA9BC8B2DF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929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THE CINGULATE SULCUS IS REPRESENTED BY A RED LINE.">
            <a:extLst>
              <a:ext uri="{FF2B5EF4-FFF2-40B4-BE49-F238E27FC236}">
                <a16:creationId xmlns:a16="http://schemas.microsoft.com/office/drawing/2014/main" id="{9C115554-9208-4E26-B7D6-3F15E40D00A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a:extLst>
              <a:ext uri="{FF2B5EF4-FFF2-40B4-BE49-F238E27FC236}">
                <a16:creationId xmlns:a16="http://schemas.microsoft.com/office/drawing/2014/main" id="{894B6064-F0ED-4D99-BF65-CCBD4E163BC3}"/>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a:extLst>
              <a:ext uri="{FF2B5EF4-FFF2-40B4-BE49-F238E27FC236}">
                <a16:creationId xmlns:a16="http://schemas.microsoft.com/office/drawing/2014/main" id="{67061E3C-DFBA-4203-B139-2F6C332ED293}"/>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a:extLst>
              <a:ext uri="{FF2B5EF4-FFF2-40B4-BE49-F238E27FC236}">
                <a16:creationId xmlns:a16="http://schemas.microsoft.com/office/drawing/2014/main" id="{7102213F-5B2A-4863-A2FF-EB679FB4A2DF}"/>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10">
            <a:extLst>
              <a:ext uri="{FF2B5EF4-FFF2-40B4-BE49-F238E27FC236}">
                <a16:creationId xmlns:a16="http://schemas.microsoft.com/office/drawing/2014/main" id="{7FE10C64-8F80-4D33-9D51-64DCB4E2C72C}"/>
              </a:ext>
            </a:extLst>
          </p:cNvPr>
          <p:cNvSpPr>
            <a:spLocks noChangeAspect="1" noChangeArrowheads="1"/>
          </p:cNvSpPr>
          <p:nvPr/>
        </p:nvSpPr>
        <p:spPr bwMode="auto">
          <a:xfrm>
            <a:off x="6553200" y="3886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2">
            <a:extLst>
              <a:ext uri="{FF2B5EF4-FFF2-40B4-BE49-F238E27FC236}">
                <a16:creationId xmlns:a16="http://schemas.microsoft.com/office/drawing/2014/main" id="{3E85B8CD-36C5-4144-9702-59955DA0CB49}"/>
              </a:ext>
            </a:extLst>
          </p:cNvPr>
          <p:cNvSpPr>
            <a:spLocks noChangeAspect="1" noChangeArrowheads="1"/>
          </p:cNvSpPr>
          <p:nvPr/>
        </p:nvSpPr>
        <p:spPr bwMode="auto">
          <a:xfrm>
            <a:off x="6705600" y="4038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10" name="Picture 14" descr="Cingulate cortex - Wikipedia">
            <a:extLst>
              <a:ext uri="{FF2B5EF4-FFF2-40B4-BE49-F238E27FC236}">
                <a16:creationId xmlns:a16="http://schemas.microsoft.com/office/drawing/2014/main" id="{BE9F6789-36B1-41F2-A2EA-B295D3B508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2520" y="388620"/>
            <a:ext cx="9250680" cy="5775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859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Cingulate sulcus | Radiology Reference Article | Radiopaedia.org">
            <a:extLst>
              <a:ext uri="{FF2B5EF4-FFF2-40B4-BE49-F238E27FC236}">
                <a16:creationId xmlns:a16="http://schemas.microsoft.com/office/drawing/2014/main" id="{39C2421D-D77C-40BA-8363-E7F9B8454D5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4" name="Picture 4" descr="Cingulate sulcus | Radiology Reference Article | Radiopaedia.org">
            <a:extLst>
              <a:ext uri="{FF2B5EF4-FFF2-40B4-BE49-F238E27FC236}">
                <a16:creationId xmlns:a16="http://schemas.microsoft.com/office/drawing/2014/main" id="{72A2A96D-2E5B-464C-9B91-00D5E614A1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 y="0"/>
            <a:ext cx="101346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1728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Paracentral lobule | Anatomical Terms Pronunciation by Kenhub - YouTube">
            <a:extLst>
              <a:ext uri="{FF2B5EF4-FFF2-40B4-BE49-F238E27FC236}">
                <a16:creationId xmlns:a16="http://schemas.microsoft.com/office/drawing/2014/main" id="{F688B785-DEA3-4592-BDBB-C320229A02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695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Lobes of the Brain: Cerebral Cortex Anatomy, Function, Labeled Diagram —  EZmed">
            <a:extLst>
              <a:ext uri="{FF2B5EF4-FFF2-40B4-BE49-F238E27FC236}">
                <a16:creationId xmlns:a16="http://schemas.microsoft.com/office/drawing/2014/main" id="{57B41FCD-625A-43C8-9D9A-01B9EDF753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387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oes occipital lobe work as the receiver station of the human brain? - Quora">
            <a:extLst>
              <a:ext uri="{FF2B5EF4-FFF2-40B4-BE49-F238E27FC236}">
                <a16:creationId xmlns:a16="http://schemas.microsoft.com/office/drawing/2014/main" id="{A9133C9F-4339-4337-87C2-77CEF269C2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120" y="0"/>
            <a:ext cx="89630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767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92ACF-98E7-49CA-AE71-ED42A4063BD5}"/>
              </a:ext>
            </a:extLst>
          </p:cNvPr>
          <p:cNvSpPr>
            <a:spLocks noGrp="1"/>
          </p:cNvSpPr>
          <p:nvPr>
            <p:ph type="title"/>
          </p:nvPr>
        </p:nvSpPr>
        <p:spPr/>
        <p:txBody>
          <a:bodyPr/>
          <a:lstStyle/>
          <a:p>
            <a:r>
              <a:rPr lang="en-US" dirty="0"/>
              <a:t>Frontal lobe</a:t>
            </a:r>
          </a:p>
        </p:txBody>
      </p:sp>
      <p:graphicFrame>
        <p:nvGraphicFramePr>
          <p:cNvPr id="4" name="Content Placeholder 3">
            <a:extLst>
              <a:ext uri="{FF2B5EF4-FFF2-40B4-BE49-F238E27FC236}">
                <a16:creationId xmlns:a16="http://schemas.microsoft.com/office/drawing/2014/main" id="{6DAC8066-3A22-4493-9858-EAD69C559A74}"/>
              </a:ext>
            </a:extLst>
          </p:cNvPr>
          <p:cNvGraphicFramePr>
            <a:graphicFrameLocks noGrp="1"/>
          </p:cNvGraphicFramePr>
          <p:nvPr>
            <p:ph sz="quarter" idx="1"/>
            <p:extLst>
              <p:ext uri="{D42A27DB-BD31-4B8C-83A1-F6EECF244321}">
                <p14:modId xmlns:p14="http://schemas.microsoft.com/office/powerpoint/2010/main" val="495843858"/>
              </p:ext>
            </p:extLst>
          </p:nvPr>
        </p:nvGraphicFramePr>
        <p:xfrm>
          <a:off x="609600" y="-9481473"/>
          <a:ext cx="5843192" cy="4878991"/>
        </p:xfrm>
        <a:graphic>
          <a:graphicData uri="http://schemas.openxmlformats.org/drawingml/2006/table">
            <a:tbl>
              <a:tblPr/>
              <a:tblGrid>
                <a:gridCol w="1460798">
                  <a:extLst>
                    <a:ext uri="{9D8B030D-6E8A-4147-A177-3AD203B41FA5}">
                      <a16:colId xmlns:a16="http://schemas.microsoft.com/office/drawing/2014/main" val="138882322"/>
                    </a:ext>
                  </a:extLst>
                </a:gridCol>
                <a:gridCol w="1460798">
                  <a:extLst>
                    <a:ext uri="{9D8B030D-6E8A-4147-A177-3AD203B41FA5}">
                      <a16:colId xmlns:a16="http://schemas.microsoft.com/office/drawing/2014/main" val="583507244"/>
                    </a:ext>
                  </a:extLst>
                </a:gridCol>
                <a:gridCol w="1460798">
                  <a:extLst>
                    <a:ext uri="{9D8B030D-6E8A-4147-A177-3AD203B41FA5}">
                      <a16:colId xmlns:a16="http://schemas.microsoft.com/office/drawing/2014/main" val="2212212147"/>
                    </a:ext>
                  </a:extLst>
                </a:gridCol>
                <a:gridCol w="1460798">
                  <a:extLst>
                    <a:ext uri="{9D8B030D-6E8A-4147-A177-3AD203B41FA5}">
                      <a16:colId xmlns:a16="http://schemas.microsoft.com/office/drawing/2014/main" val="2651267913"/>
                    </a:ext>
                  </a:extLst>
                </a:gridCol>
              </a:tblGrid>
              <a:tr h="86477">
                <a:tc gridSpan="4">
                  <a:txBody>
                    <a:bodyPr/>
                    <a:lstStyle/>
                    <a:p>
                      <a:r>
                        <a:rPr lang="en-US" sz="400" b="1">
                          <a:effectLst/>
                        </a:rPr>
                        <a:t>Overview of the </a:t>
                      </a:r>
                      <a:r>
                        <a:rPr lang="en-US" sz="400" b="1">
                          <a:effectLst/>
                          <a:hlinkClick r:id="rId2"/>
                        </a:rPr>
                        <a:t>frontal lobe</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0727216"/>
                  </a:ext>
                </a:extLst>
              </a:tr>
              <a:tr h="197663">
                <a:tc>
                  <a:txBody>
                    <a:bodyPr/>
                    <a:lstStyle/>
                    <a:p>
                      <a:r>
                        <a:rPr lang="en-US" sz="400" b="1">
                          <a:effectLst/>
                        </a:rPr>
                        <a:t>Area</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400" b="1">
                          <a:effectLst/>
                        </a:rPr>
                        <a:t>Location</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400" b="1">
                          <a:effectLst/>
                        </a:rPr>
                        <a:t>Motor and cognitive functions</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400" b="1">
                          <a:effectLst/>
                        </a:rPr>
                        <a:t>Effect of lesion</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575728568"/>
                  </a:ext>
                </a:extLst>
              </a:tr>
              <a:tr h="4589484">
                <a:tc>
                  <a:txBody>
                    <a:bodyPr/>
                    <a:lstStyle/>
                    <a:p>
                      <a:r>
                        <a:rPr lang="en-US" sz="400" b="1">
                          <a:effectLst/>
                        </a:rPr>
                        <a:t>Primary motor cortex</a:t>
                      </a:r>
                      <a:r>
                        <a:rPr lang="en-US" sz="400">
                          <a:effectLst/>
                        </a:rPr>
                        <a:t> </a:t>
                      </a:r>
                    </a:p>
                    <a:p>
                      <a:r>
                        <a:rPr lang="en-US" sz="400">
                          <a:effectLst/>
                        </a:rPr>
                        <a:t>(</a:t>
                      </a:r>
                      <a:r>
                        <a:rPr lang="en-US" sz="400">
                          <a:effectLst/>
                          <a:hlinkClick r:id="rId3"/>
                        </a:rPr>
                        <a:t>Brodmann area 4</a:t>
                      </a:r>
                      <a:r>
                        <a:rPr lang="en-US" sz="400">
                          <a:effectLst/>
                        </a:rPr>
                        <a:t>)</a:t>
                      </a: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400" b="1">
                          <a:effectLst/>
                        </a:rPr>
                        <a:t>Precentral </a:t>
                      </a:r>
                      <a:r>
                        <a:rPr lang="en-US" sz="400" b="1">
                          <a:effectLst/>
                          <a:hlinkClick r:id="rId4"/>
                        </a:rPr>
                        <a:t>gyrus</a:t>
                      </a:r>
                      <a:r>
                        <a:rPr lang="en-US" sz="400">
                          <a:effectLst/>
                        </a:rPr>
                        <a:t> on the </a:t>
                      </a:r>
                      <a:r>
                        <a:rPr lang="en-US" sz="400">
                          <a:effectLst/>
                          <a:hlinkClick r:id="rId2"/>
                        </a:rPr>
                        <a:t>frontal lobe</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400">
                          <a:effectLst/>
                        </a:rPr>
                        <a:t>Initiation of voluntary movement</a:t>
                      </a:r>
                    </a:p>
                    <a:p>
                      <a:pPr>
                        <a:buFont typeface="Arial" panose="020B0604020202020204" pitchFamily="34" charset="0"/>
                        <a:buChar char="•"/>
                      </a:pPr>
                      <a:r>
                        <a:rPr lang="en-US" sz="400">
                          <a:effectLst/>
                        </a:rPr>
                        <a:t>Gives rise to </a:t>
                      </a:r>
                      <a:r>
                        <a:rPr lang="en-US" sz="400">
                          <a:effectLst/>
                          <a:hlinkClick r:id="rId5"/>
                        </a:rPr>
                        <a:t>axons</a:t>
                      </a:r>
                      <a:r>
                        <a:rPr lang="en-US" sz="400">
                          <a:effectLst/>
                        </a:rPr>
                        <a:t> that form the </a:t>
                      </a:r>
                      <a:r>
                        <a:rPr lang="en-US" sz="400" b="1">
                          <a:effectLst/>
                          <a:hlinkClick r:id="rId6"/>
                        </a:rPr>
                        <a:t>corticospinal tract</a:t>
                      </a:r>
                      <a:endParaRPr lang="en-US" sz="400">
                        <a:effectLst/>
                      </a:endParaRPr>
                    </a:p>
                    <a:p>
                      <a:pPr>
                        <a:buFont typeface="Arial" panose="020B0604020202020204" pitchFamily="34" charset="0"/>
                        <a:buChar char="•"/>
                      </a:pPr>
                      <a:r>
                        <a:rPr lang="en-US" sz="400">
                          <a:effectLst/>
                        </a:rPr>
                        <a:t>The cortical regions responsible for processing the motor functions of the different regions of the body can be mapped using the </a:t>
                      </a:r>
                      <a:r>
                        <a:rPr lang="en-US" sz="400" b="1">
                          <a:effectLst/>
                        </a:rPr>
                        <a:t>motor homunculus</a:t>
                      </a:r>
                      <a:r>
                        <a:rPr lang="en-US" sz="400">
                          <a:effectLst/>
                        </a:rPr>
                        <a:t>. </a:t>
                      </a:r>
                    </a:p>
                    <a:p>
                      <a:pPr marL="742950" lvl="1" indent="-285750">
                        <a:buFont typeface="Arial" panose="020B0604020202020204" pitchFamily="34" charset="0"/>
                        <a:buChar char="•"/>
                      </a:pPr>
                      <a:r>
                        <a:rPr lang="en-US" sz="400">
                          <a:effectLst/>
                        </a:rPr>
                        <a:t>The individual parts of the body are arranged against the corresponding cortical regions proportionate in size to their degree of innervation (e.g., the hand is represented disproportionately larger than the foot).</a:t>
                      </a:r>
                    </a:p>
                    <a:p>
                      <a:pPr marL="742950" lvl="1" indent="-285750">
                        <a:buFont typeface="Arial" panose="020B0604020202020204" pitchFamily="34" charset="0"/>
                        <a:buChar char="•"/>
                      </a:pPr>
                      <a:r>
                        <a:rPr lang="en-US" sz="400">
                          <a:effectLst/>
                        </a:rPr>
                        <a:t>Arranged medially to laterally as follows: toes, ankle, </a:t>
                      </a:r>
                      <a:r>
                        <a:rPr lang="en-US" sz="400">
                          <a:effectLst/>
                          <a:hlinkClick r:id="rId7"/>
                        </a:rPr>
                        <a:t>knee</a:t>
                      </a:r>
                      <a:r>
                        <a:rPr lang="en-US" sz="400">
                          <a:effectLst/>
                        </a:rPr>
                        <a:t>, </a:t>
                      </a:r>
                      <a:r>
                        <a:rPr lang="en-US" sz="400">
                          <a:effectLst/>
                          <a:hlinkClick r:id="rId8"/>
                        </a:rPr>
                        <a:t>hip</a:t>
                      </a:r>
                      <a:r>
                        <a:rPr lang="en-US" sz="400">
                          <a:effectLst/>
                        </a:rPr>
                        <a:t>, trunk, shoulder, </a:t>
                      </a:r>
                      <a:r>
                        <a:rPr lang="en-US" sz="400">
                          <a:effectLst/>
                          <a:hlinkClick r:id="rId9"/>
                        </a:rPr>
                        <a:t>elbow</a:t>
                      </a:r>
                      <a:r>
                        <a:rPr lang="en-US" sz="400">
                          <a:effectLst/>
                        </a:rPr>
                        <a:t>, wrist, hand, little finger to thumb, </a:t>
                      </a:r>
                      <a:r>
                        <a:rPr lang="en-US" sz="400">
                          <a:effectLst/>
                          <a:hlinkClick r:id="rId10"/>
                        </a:rPr>
                        <a:t>eye</a:t>
                      </a:r>
                      <a:r>
                        <a:rPr lang="en-US" sz="400">
                          <a:effectLst/>
                        </a:rPr>
                        <a:t>, facial expression, mouth, chin, </a:t>
                      </a:r>
                      <a:r>
                        <a:rPr lang="en-US" sz="400">
                          <a:effectLst/>
                          <a:hlinkClick r:id="rId11"/>
                        </a:rPr>
                        <a:t>tongue</a:t>
                      </a:r>
                      <a:r>
                        <a:rPr lang="en-US" sz="400">
                          <a:effectLst/>
                        </a:rPr>
                        <a:t>, </a:t>
                      </a:r>
                      <a:r>
                        <a:rPr lang="en-US" sz="400">
                          <a:effectLst/>
                          <a:hlinkClick r:id="rId12"/>
                        </a:rPr>
                        <a:t>swallowing</a:t>
                      </a:r>
                      <a:r>
                        <a:rPr lang="en-US" sz="400">
                          <a:effectLst/>
                        </a:rPr>
                        <a:t>.</a:t>
                      </a:r>
                    </a:p>
                    <a:p>
                      <a:pPr marL="742950" lvl="1" indent="-285750">
                        <a:buFont typeface="Arial" panose="020B0604020202020204" pitchFamily="34" charset="0"/>
                        <a:buChar char="•"/>
                      </a:pPr>
                      <a:r>
                        <a:rPr lang="en-US" sz="400">
                          <a:effectLst/>
                        </a:rPr>
                        <a:t>The primary sensory cortex is mapped in the same way using the </a:t>
                      </a:r>
                      <a:r>
                        <a:rPr lang="en-US" sz="400">
                          <a:effectLst/>
                          <a:hlinkClick r:id="rId13"/>
                        </a:rPr>
                        <a:t>sensory homunculus</a:t>
                      </a:r>
                      <a:r>
                        <a:rPr lang="en-US" sz="400">
                          <a:effectLst/>
                        </a:rPr>
                        <a:t>.</a:t>
                      </a: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400" dirty="0">
                          <a:effectLst/>
                        </a:rPr>
                        <a:t>Contralateral </a:t>
                      </a:r>
                      <a:r>
                        <a:rPr lang="en-US" sz="400" dirty="0">
                          <a:effectLst/>
                          <a:hlinkClick r:id="rId14"/>
                        </a:rPr>
                        <a:t>upper motor neuron</a:t>
                      </a:r>
                      <a:r>
                        <a:rPr lang="en-US" sz="400" dirty="0">
                          <a:effectLst/>
                        </a:rPr>
                        <a:t> dysfunction (e.g., </a:t>
                      </a:r>
                      <a:r>
                        <a:rPr lang="en-US" sz="400" b="1" dirty="0">
                          <a:effectLst/>
                        </a:rPr>
                        <a:t>contralateral movement paralysis</a:t>
                      </a:r>
                      <a:r>
                        <a:rPr lang="en-US" sz="400" dirty="0">
                          <a:effectLst/>
                        </a:rPr>
                        <a:t>)</a:t>
                      </a:r>
                    </a:p>
                    <a:p>
                      <a:pPr>
                        <a:buFont typeface="Arial" panose="020B0604020202020204" pitchFamily="34" charset="0"/>
                        <a:buChar char="•"/>
                      </a:pPr>
                      <a:r>
                        <a:rPr lang="en-US" sz="400" dirty="0">
                          <a:effectLst/>
                        </a:rPr>
                        <a:t>Lesions in the paracentral lobule can cause </a:t>
                      </a:r>
                      <a:r>
                        <a:rPr lang="en-US" sz="400" b="1" dirty="0">
                          <a:effectLst/>
                          <a:hlinkClick r:id="rId15"/>
                        </a:rPr>
                        <a:t>urinary incontinence</a:t>
                      </a:r>
                      <a:r>
                        <a:rPr lang="en-US" sz="400" b="1" dirty="0">
                          <a:effectLst/>
                        </a:rPr>
                        <a:t>.</a:t>
                      </a:r>
                      <a:endParaRPr lang="en-US" sz="400" dirty="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892270218"/>
                  </a:ext>
                </a:extLst>
              </a:tr>
            </a:tbl>
          </a:graphicData>
        </a:graphic>
      </p:graphicFrame>
      <p:graphicFrame>
        <p:nvGraphicFramePr>
          <p:cNvPr id="6" name="Table 5">
            <a:extLst>
              <a:ext uri="{FF2B5EF4-FFF2-40B4-BE49-F238E27FC236}">
                <a16:creationId xmlns:a16="http://schemas.microsoft.com/office/drawing/2014/main" id="{18C5F44D-2799-4716-A4F2-01A4B578C538}"/>
              </a:ext>
            </a:extLst>
          </p:cNvPr>
          <p:cNvGraphicFramePr>
            <a:graphicFrameLocks noGrp="1"/>
          </p:cNvGraphicFramePr>
          <p:nvPr>
            <p:extLst>
              <p:ext uri="{D42A27DB-BD31-4B8C-83A1-F6EECF244321}">
                <p14:modId xmlns:p14="http://schemas.microsoft.com/office/powerpoint/2010/main" val="656436395"/>
              </p:ext>
            </p:extLst>
          </p:nvPr>
        </p:nvGraphicFramePr>
        <p:xfrm>
          <a:off x="928468" y="-9481473"/>
          <a:ext cx="5524324" cy="4878991"/>
        </p:xfrm>
        <a:graphic>
          <a:graphicData uri="http://schemas.openxmlformats.org/drawingml/2006/table">
            <a:tbl>
              <a:tblPr/>
              <a:tblGrid>
                <a:gridCol w="1381081">
                  <a:extLst>
                    <a:ext uri="{9D8B030D-6E8A-4147-A177-3AD203B41FA5}">
                      <a16:colId xmlns:a16="http://schemas.microsoft.com/office/drawing/2014/main" val="99011755"/>
                    </a:ext>
                  </a:extLst>
                </a:gridCol>
                <a:gridCol w="1381081">
                  <a:extLst>
                    <a:ext uri="{9D8B030D-6E8A-4147-A177-3AD203B41FA5}">
                      <a16:colId xmlns:a16="http://schemas.microsoft.com/office/drawing/2014/main" val="549691025"/>
                    </a:ext>
                  </a:extLst>
                </a:gridCol>
                <a:gridCol w="1381081">
                  <a:extLst>
                    <a:ext uri="{9D8B030D-6E8A-4147-A177-3AD203B41FA5}">
                      <a16:colId xmlns:a16="http://schemas.microsoft.com/office/drawing/2014/main" val="1908778184"/>
                    </a:ext>
                  </a:extLst>
                </a:gridCol>
                <a:gridCol w="1381081">
                  <a:extLst>
                    <a:ext uri="{9D8B030D-6E8A-4147-A177-3AD203B41FA5}">
                      <a16:colId xmlns:a16="http://schemas.microsoft.com/office/drawing/2014/main" val="2942146575"/>
                    </a:ext>
                  </a:extLst>
                </a:gridCol>
              </a:tblGrid>
              <a:tr h="86477">
                <a:tc gridSpan="4">
                  <a:txBody>
                    <a:bodyPr/>
                    <a:lstStyle/>
                    <a:p>
                      <a:r>
                        <a:rPr lang="en-US" sz="400" b="1">
                          <a:effectLst/>
                        </a:rPr>
                        <a:t>Overview of the </a:t>
                      </a:r>
                      <a:r>
                        <a:rPr lang="en-US" sz="400" b="1">
                          <a:effectLst/>
                          <a:hlinkClick r:id="rId2"/>
                        </a:rPr>
                        <a:t>frontal lobe</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47730930"/>
                  </a:ext>
                </a:extLst>
              </a:tr>
              <a:tr h="197663">
                <a:tc>
                  <a:txBody>
                    <a:bodyPr/>
                    <a:lstStyle/>
                    <a:p>
                      <a:r>
                        <a:rPr lang="en-US" sz="400" b="1">
                          <a:effectLst/>
                        </a:rPr>
                        <a:t>Area</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400" b="1">
                          <a:effectLst/>
                        </a:rPr>
                        <a:t>Location</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400" b="1">
                          <a:effectLst/>
                        </a:rPr>
                        <a:t>Motor and cognitive functions</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400" b="1">
                          <a:effectLst/>
                        </a:rPr>
                        <a:t>Effect of lesion</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2205181007"/>
                  </a:ext>
                </a:extLst>
              </a:tr>
              <a:tr h="4589484">
                <a:tc>
                  <a:txBody>
                    <a:bodyPr/>
                    <a:lstStyle/>
                    <a:p>
                      <a:r>
                        <a:rPr lang="en-US" sz="400" b="1">
                          <a:effectLst/>
                        </a:rPr>
                        <a:t>Primary motor cortex</a:t>
                      </a:r>
                      <a:r>
                        <a:rPr lang="en-US" sz="400">
                          <a:effectLst/>
                        </a:rPr>
                        <a:t> </a:t>
                      </a:r>
                    </a:p>
                    <a:p>
                      <a:r>
                        <a:rPr lang="en-US" sz="400">
                          <a:effectLst/>
                        </a:rPr>
                        <a:t>(</a:t>
                      </a:r>
                      <a:r>
                        <a:rPr lang="en-US" sz="400">
                          <a:effectLst/>
                          <a:hlinkClick r:id="rId3"/>
                        </a:rPr>
                        <a:t>Brodmann area 4</a:t>
                      </a:r>
                      <a:r>
                        <a:rPr lang="en-US" sz="400">
                          <a:effectLst/>
                        </a:rPr>
                        <a:t>)</a:t>
                      </a: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400" b="1">
                          <a:effectLst/>
                        </a:rPr>
                        <a:t>Precentral </a:t>
                      </a:r>
                      <a:r>
                        <a:rPr lang="en-US" sz="400" b="1">
                          <a:effectLst/>
                          <a:hlinkClick r:id="rId4"/>
                        </a:rPr>
                        <a:t>gyrus</a:t>
                      </a:r>
                      <a:r>
                        <a:rPr lang="en-US" sz="400">
                          <a:effectLst/>
                        </a:rPr>
                        <a:t> on the </a:t>
                      </a:r>
                      <a:r>
                        <a:rPr lang="en-US" sz="400">
                          <a:effectLst/>
                          <a:hlinkClick r:id="rId2"/>
                        </a:rPr>
                        <a:t>frontal lobe</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400">
                          <a:effectLst/>
                        </a:rPr>
                        <a:t>Initiation of voluntary movement</a:t>
                      </a:r>
                    </a:p>
                    <a:p>
                      <a:pPr>
                        <a:buFont typeface="Arial" panose="020B0604020202020204" pitchFamily="34" charset="0"/>
                        <a:buChar char="•"/>
                      </a:pPr>
                      <a:r>
                        <a:rPr lang="en-US" sz="400">
                          <a:effectLst/>
                        </a:rPr>
                        <a:t>Gives rise to </a:t>
                      </a:r>
                      <a:r>
                        <a:rPr lang="en-US" sz="400">
                          <a:effectLst/>
                          <a:hlinkClick r:id="rId5"/>
                        </a:rPr>
                        <a:t>axons</a:t>
                      </a:r>
                      <a:r>
                        <a:rPr lang="en-US" sz="400">
                          <a:effectLst/>
                        </a:rPr>
                        <a:t> that form the </a:t>
                      </a:r>
                      <a:r>
                        <a:rPr lang="en-US" sz="400" b="1">
                          <a:effectLst/>
                          <a:hlinkClick r:id="rId6"/>
                        </a:rPr>
                        <a:t>corticospinal tract</a:t>
                      </a:r>
                      <a:endParaRPr lang="en-US" sz="400">
                        <a:effectLst/>
                      </a:endParaRPr>
                    </a:p>
                    <a:p>
                      <a:pPr>
                        <a:buFont typeface="Arial" panose="020B0604020202020204" pitchFamily="34" charset="0"/>
                        <a:buChar char="•"/>
                      </a:pPr>
                      <a:r>
                        <a:rPr lang="en-US" sz="400">
                          <a:effectLst/>
                        </a:rPr>
                        <a:t>The cortical regions responsible for processing the motor functions of the different regions of the body can be mapped using the </a:t>
                      </a:r>
                      <a:r>
                        <a:rPr lang="en-US" sz="400" b="1">
                          <a:effectLst/>
                        </a:rPr>
                        <a:t>motor homunculus</a:t>
                      </a:r>
                      <a:r>
                        <a:rPr lang="en-US" sz="400">
                          <a:effectLst/>
                        </a:rPr>
                        <a:t>. </a:t>
                      </a:r>
                    </a:p>
                    <a:p>
                      <a:pPr marL="742950" lvl="1" indent="-285750">
                        <a:buFont typeface="Arial" panose="020B0604020202020204" pitchFamily="34" charset="0"/>
                        <a:buChar char="•"/>
                      </a:pPr>
                      <a:r>
                        <a:rPr lang="en-US" sz="400">
                          <a:effectLst/>
                        </a:rPr>
                        <a:t>The individual parts of the body are arranged against the corresponding cortical regions proportionate in size to their degree of innervation (e.g., the hand is represented disproportionately larger than the foot).</a:t>
                      </a:r>
                    </a:p>
                    <a:p>
                      <a:pPr marL="742950" lvl="1" indent="-285750">
                        <a:buFont typeface="Arial" panose="020B0604020202020204" pitchFamily="34" charset="0"/>
                        <a:buChar char="•"/>
                      </a:pPr>
                      <a:r>
                        <a:rPr lang="en-US" sz="400">
                          <a:effectLst/>
                        </a:rPr>
                        <a:t>Arranged medially to laterally as follows: toes, ankle, </a:t>
                      </a:r>
                      <a:r>
                        <a:rPr lang="en-US" sz="400">
                          <a:effectLst/>
                          <a:hlinkClick r:id="rId7"/>
                        </a:rPr>
                        <a:t>knee</a:t>
                      </a:r>
                      <a:r>
                        <a:rPr lang="en-US" sz="400">
                          <a:effectLst/>
                        </a:rPr>
                        <a:t>, </a:t>
                      </a:r>
                      <a:r>
                        <a:rPr lang="en-US" sz="400">
                          <a:effectLst/>
                          <a:hlinkClick r:id="rId8"/>
                        </a:rPr>
                        <a:t>hip</a:t>
                      </a:r>
                      <a:r>
                        <a:rPr lang="en-US" sz="400">
                          <a:effectLst/>
                        </a:rPr>
                        <a:t>, trunk, shoulder, </a:t>
                      </a:r>
                      <a:r>
                        <a:rPr lang="en-US" sz="400">
                          <a:effectLst/>
                          <a:hlinkClick r:id="rId9"/>
                        </a:rPr>
                        <a:t>elbow</a:t>
                      </a:r>
                      <a:r>
                        <a:rPr lang="en-US" sz="400">
                          <a:effectLst/>
                        </a:rPr>
                        <a:t>, wrist, hand, little finger to thumb, </a:t>
                      </a:r>
                      <a:r>
                        <a:rPr lang="en-US" sz="400">
                          <a:effectLst/>
                          <a:hlinkClick r:id="rId10"/>
                        </a:rPr>
                        <a:t>eye</a:t>
                      </a:r>
                      <a:r>
                        <a:rPr lang="en-US" sz="400">
                          <a:effectLst/>
                        </a:rPr>
                        <a:t>, facial expression, mouth, chin, </a:t>
                      </a:r>
                      <a:r>
                        <a:rPr lang="en-US" sz="400">
                          <a:effectLst/>
                          <a:hlinkClick r:id="rId11"/>
                        </a:rPr>
                        <a:t>tongue</a:t>
                      </a:r>
                      <a:r>
                        <a:rPr lang="en-US" sz="400">
                          <a:effectLst/>
                        </a:rPr>
                        <a:t>, </a:t>
                      </a:r>
                      <a:r>
                        <a:rPr lang="en-US" sz="400">
                          <a:effectLst/>
                          <a:hlinkClick r:id="rId12"/>
                        </a:rPr>
                        <a:t>swallowing</a:t>
                      </a:r>
                      <a:r>
                        <a:rPr lang="en-US" sz="400">
                          <a:effectLst/>
                        </a:rPr>
                        <a:t>.</a:t>
                      </a:r>
                    </a:p>
                    <a:p>
                      <a:pPr marL="742950" lvl="1" indent="-285750">
                        <a:buFont typeface="Arial" panose="020B0604020202020204" pitchFamily="34" charset="0"/>
                        <a:buChar char="•"/>
                      </a:pPr>
                      <a:r>
                        <a:rPr lang="en-US" sz="400">
                          <a:effectLst/>
                        </a:rPr>
                        <a:t>The primary sensory cortex is mapped in the same way using the </a:t>
                      </a:r>
                      <a:r>
                        <a:rPr lang="en-US" sz="400">
                          <a:effectLst/>
                          <a:hlinkClick r:id="rId13"/>
                        </a:rPr>
                        <a:t>sensory homunculus</a:t>
                      </a:r>
                      <a:r>
                        <a:rPr lang="en-US" sz="400">
                          <a:effectLst/>
                        </a:rPr>
                        <a:t>.</a:t>
                      </a: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400" dirty="0">
                          <a:effectLst/>
                        </a:rPr>
                        <a:t>Contralateral </a:t>
                      </a:r>
                      <a:r>
                        <a:rPr lang="en-US" sz="400" dirty="0">
                          <a:effectLst/>
                          <a:hlinkClick r:id="rId14"/>
                        </a:rPr>
                        <a:t>upper motor neuron</a:t>
                      </a:r>
                      <a:r>
                        <a:rPr lang="en-US" sz="400" dirty="0">
                          <a:effectLst/>
                        </a:rPr>
                        <a:t> dysfunction (e.g., </a:t>
                      </a:r>
                      <a:r>
                        <a:rPr lang="en-US" sz="400" b="1" dirty="0">
                          <a:effectLst/>
                        </a:rPr>
                        <a:t>contralateral movement paralysis</a:t>
                      </a:r>
                      <a:r>
                        <a:rPr lang="en-US" sz="400" dirty="0">
                          <a:effectLst/>
                        </a:rPr>
                        <a:t>)</a:t>
                      </a:r>
                    </a:p>
                    <a:p>
                      <a:pPr>
                        <a:buFont typeface="Arial" panose="020B0604020202020204" pitchFamily="34" charset="0"/>
                        <a:buChar char="•"/>
                      </a:pPr>
                      <a:r>
                        <a:rPr lang="en-US" sz="400" dirty="0">
                          <a:effectLst/>
                        </a:rPr>
                        <a:t>Lesions in the paracentral lobule can cause </a:t>
                      </a:r>
                      <a:r>
                        <a:rPr lang="en-US" sz="400" b="1" dirty="0">
                          <a:effectLst/>
                          <a:hlinkClick r:id="rId15"/>
                        </a:rPr>
                        <a:t>urinary incontinence</a:t>
                      </a:r>
                      <a:r>
                        <a:rPr lang="en-US" sz="400" b="1" dirty="0">
                          <a:effectLst/>
                        </a:rPr>
                        <a:t>.</a:t>
                      </a:r>
                      <a:endParaRPr lang="en-US" sz="400" dirty="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125461863"/>
                  </a:ext>
                </a:extLst>
              </a:tr>
            </a:tbl>
          </a:graphicData>
        </a:graphic>
      </p:graphicFrame>
      <p:graphicFrame>
        <p:nvGraphicFramePr>
          <p:cNvPr id="7" name="Table 6">
            <a:extLst>
              <a:ext uri="{FF2B5EF4-FFF2-40B4-BE49-F238E27FC236}">
                <a16:creationId xmlns:a16="http://schemas.microsoft.com/office/drawing/2014/main" id="{67F993CC-8099-4A9C-A524-2D8FBBCD43DD}"/>
              </a:ext>
            </a:extLst>
          </p:cNvPr>
          <p:cNvGraphicFramePr>
            <a:graphicFrameLocks noGrp="1"/>
          </p:cNvGraphicFramePr>
          <p:nvPr>
            <p:extLst>
              <p:ext uri="{D42A27DB-BD31-4B8C-83A1-F6EECF244321}">
                <p14:modId xmlns:p14="http://schemas.microsoft.com/office/powerpoint/2010/main" val="3734248832"/>
              </p:ext>
            </p:extLst>
          </p:nvPr>
        </p:nvGraphicFramePr>
        <p:xfrm>
          <a:off x="2785403" y="-8524869"/>
          <a:ext cx="5396968" cy="4878991"/>
        </p:xfrm>
        <a:graphic>
          <a:graphicData uri="http://schemas.openxmlformats.org/drawingml/2006/table">
            <a:tbl>
              <a:tblPr/>
              <a:tblGrid>
                <a:gridCol w="1349242">
                  <a:extLst>
                    <a:ext uri="{9D8B030D-6E8A-4147-A177-3AD203B41FA5}">
                      <a16:colId xmlns:a16="http://schemas.microsoft.com/office/drawing/2014/main" val="2743210627"/>
                    </a:ext>
                  </a:extLst>
                </a:gridCol>
                <a:gridCol w="1349242">
                  <a:extLst>
                    <a:ext uri="{9D8B030D-6E8A-4147-A177-3AD203B41FA5}">
                      <a16:colId xmlns:a16="http://schemas.microsoft.com/office/drawing/2014/main" val="3858490393"/>
                    </a:ext>
                  </a:extLst>
                </a:gridCol>
                <a:gridCol w="1349242">
                  <a:extLst>
                    <a:ext uri="{9D8B030D-6E8A-4147-A177-3AD203B41FA5}">
                      <a16:colId xmlns:a16="http://schemas.microsoft.com/office/drawing/2014/main" val="4145334894"/>
                    </a:ext>
                  </a:extLst>
                </a:gridCol>
                <a:gridCol w="1349242">
                  <a:extLst>
                    <a:ext uri="{9D8B030D-6E8A-4147-A177-3AD203B41FA5}">
                      <a16:colId xmlns:a16="http://schemas.microsoft.com/office/drawing/2014/main" val="3052528196"/>
                    </a:ext>
                  </a:extLst>
                </a:gridCol>
              </a:tblGrid>
              <a:tr h="86477">
                <a:tc gridSpan="4">
                  <a:txBody>
                    <a:bodyPr/>
                    <a:lstStyle/>
                    <a:p>
                      <a:r>
                        <a:rPr lang="en-US" sz="400" b="1">
                          <a:effectLst/>
                        </a:rPr>
                        <a:t>Overview of the </a:t>
                      </a:r>
                      <a:r>
                        <a:rPr lang="en-US" sz="400" b="1">
                          <a:effectLst/>
                          <a:hlinkClick r:id="rId2"/>
                        </a:rPr>
                        <a:t>frontal lobe</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91181227"/>
                  </a:ext>
                </a:extLst>
              </a:tr>
              <a:tr h="197663">
                <a:tc>
                  <a:txBody>
                    <a:bodyPr/>
                    <a:lstStyle/>
                    <a:p>
                      <a:r>
                        <a:rPr lang="en-US" sz="400" b="1">
                          <a:effectLst/>
                        </a:rPr>
                        <a:t>Area</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400" b="1">
                          <a:effectLst/>
                        </a:rPr>
                        <a:t>Location</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400" b="1">
                          <a:effectLst/>
                        </a:rPr>
                        <a:t>Motor and cognitive functions</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400" b="1">
                          <a:effectLst/>
                        </a:rPr>
                        <a:t>Effect of lesion</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2189639558"/>
                  </a:ext>
                </a:extLst>
              </a:tr>
              <a:tr h="4589484">
                <a:tc>
                  <a:txBody>
                    <a:bodyPr/>
                    <a:lstStyle/>
                    <a:p>
                      <a:r>
                        <a:rPr lang="en-US" sz="400" b="1">
                          <a:effectLst/>
                        </a:rPr>
                        <a:t>Primary motor cortex</a:t>
                      </a:r>
                      <a:r>
                        <a:rPr lang="en-US" sz="400">
                          <a:effectLst/>
                        </a:rPr>
                        <a:t> </a:t>
                      </a:r>
                    </a:p>
                    <a:p>
                      <a:r>
                        <a:rPr lang="en-US" sz="400">
                          <a:effectLst/>
                        </a:rPr>
                        <a:t>(</a:t>
                      </a:r>
                      <a:r>
                        <a:rPr lang="en-US" sz="400">
                          <a:effectLst/>
                          <a:hlinkClick r:id="rId3"/>
                        </a:rPr>
                        <a:t>Brodmann area 4</a:t>
                      </a:r>
                      <a:r>
                        <a:rPr lang="en-US" sz="400">
                          <a:effectLst/>
                        </a:rPr>
                        <a:t>)</a:t>
                      </a: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400" b="1">
                          <a:effectLst/>
                        </a:rPr>
                        <a:t>Precentral </a:t>
                      </a:r>
                      <a:r>
                        <a:rPr lang="en-US" sz="400" b="1">
                          <a:effectLst/>
                          <a:hlinkClick r:id="rId4"/>
                        </a:rPr>
                        <a:t>gyrus</a:t>
                      </a:r>
                      <a:r>
                        <a:rPr lang="en-US" sz="400">
                          <a:effectLst/>
                        </a:rPr>
                        <a:t> on the </a:t>
                      </a:r>
                      <a:r>
                        <a:rPr lang="en-US" sz="400">
                          <a:effectLst/>
                          <a:hlinkClick r:id="rId2"/>
                        </a:rPr>
                        <a:t>frontal lobe</a:t>
                      </a:r>
                      <a:endParaRPr lang="en-US" sz="40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400">
                          <a:effectLst/>
                        </a:rPr>
                        <a:t>Initiation of voluntary movement</a:t>
                      </a:r>
                    </a:p>
                    <a:p>
                      <a:pPr>
                        <a:buFont typeface="Arial" panose="020B0604020202020204" pitchFamily="34" charset="0"/>
                        <a:buChar char="•"/>
                      </a:pPr>
                      <a:r>
                        <a:rPr lang="en-US" sz="400">
                          <a:effectLst/>
                        </a:rPr>
                        <a:t>Gives rise to </a:t>
                      </a:r>
                      <a:r>
                        <a:rPr lang="en-US" sz="400">
                          <a:effectLst/>
                          <a:hlinkClick r:id="rId5"/>
                        </a:rPr>
                        <a:t>axons</a:t>
                      </a:r>
                      <a:r>
                        <a:rPr lang="en-US" sz="400">
                          <a:effectLst/>
                        </a:rPr>
                        <a:t> that form the </a:t>
                      </a:r>
                      <a:r>
                        <a:rPr lang="en-US" sz="400" b="1">
                          <a:effectLst/>
                          <a:hlinkClick r:id="rId6"/>
                        </a:rPr>
                        <a:t>corticospinal tract</a:t>
                      </a:r>
                      <a:endParaRPr lang="en-US" sz="400">
                        <a:effectLst/>
                      </a:endParaRPr>
                    </a:p>
                    <a:p>
                      <a:pPr>
                        <a:buFont typeface="Arial" panose="020B0604020202020204" pitchFamily="34" charset="0"/>
                        <a:buChar char="•"/>
                      </a:pPr>
                      <a:r>
                        <a:rPr lang="en-US" sz="400">
                          <a:effectLst/>
                        </a:rPr>
                        <a:t>The cortical regions responsible for processing the motor functions of the different regions of the body can be mapped using the </a:t>
                      </a:r>
                      <a:r>
                        <a:rPr lang="en-US" sz="400" b="1">
                          <a:effectLst/>
                        </a:rPr>
                        <a:t>motor homunculus</a:t>
                      </a:r>
                      <a:r>
                        <a:rPr lang="en-US" sz="400">
                          <a:effectLst/>
                        </a:rPr>
                        <a:t>. </a:t>
                      </a:r>
                    </a:p>
                    <a:p>
                      <a:pPr marL="742950" lvl="1" indent="-285750">
                        <a:buFont typeface="Arial" panose="020B0604020202020204" pitchFamily="34" charset="0"/>
                        <a:buChar char="•"/>
                      </a:pPr>
                      <a:r>
                        <a:rPr lang="en-US" sz="400">
                          <a:effectLst/>
                        </a:rPr>
                        <a:t>The individual parts of the body are arranged against the corresponding cortical regions proportionate in size to their degree of innervation (e.g., the hand is represented disproportionately larger than the foot).</a:t>
                      </a:r>
                    </a:p>
                    <a:p>
                      <a:pPr marL="742950" lvl="1" indent="-285750">
                        <a:buFont typeface="Arial" panose="020B0604020202020204" pitchFamily="34" charset="0"/>
                        <a:buChar char="•"/>
                      </a:pPr>
                      <a:r>
                        <a:rPr lang="en-US" sz="400">
                          <a:effectLst/>
                        </a:rPr>
                        <a:t>Arranged medially to laterally as follows: toes, ankle, </a:t>
                      </a:r>
                      <a:r>
                        <a:rPr lang="en-US" sz="400">
                          <a:effectLst/>
                          <a:hlinkClick r:id="rId7"/>
                        </a:rPr>
                        <a:t>knee</a:t>
                      </a:r>
                      <a:r>
                        <a:rPr lang="en-US" sz="400">
                          <a:effectLst/>
                        </a:rPr>
                        <a:t>, </a:t>
                      </a:r>
                      <a:r>
                        <a:rPr lang="en-US" sz="400">
                          <a:effectLst/>
                          <a:hlinkClick r:id="rId8"/>
                        </a:rPr>
                        <a:t>hip</a:t>
                      </a:r>
                      <a:r>
                        <a:rPr lang="en-US" sz="400">
                          <a:effectLst/>
                        </a:rPr>
                        <a:t>, trunk, shoulder, </a:t>
                      </a:r>
                      <a:r>
                        <a:rPr lang="en-US" sz="400">
                          <a:effectLst/>
                          <a:hlinkClick r:id="rId9"/>
                        </a:rPr>
                        <a:t>elbow</a:t>
                      </a:r>
                      <a:r>
                        <a:rPr lang="en-US" sz="400">
                          <a:effectLst/>
                        </a:rPr>
                        <a:t>, wrist, hand, little finger to thumb, </a:t>
                      </a:r>
                      <a:r>
                        <a:rPr lang="en-US" sz="400">
                          <a:effectLst/>
                          <a:hlinkClick r:id="rId10"/>
                        </a:rPr>
                        <a:t>eye</a:t>
                      </a:r>
                      <a:r>
                        <a:rPr lang="en-US" sz="400">
                          <a:effectLst/>
                        </a:rPr>
                        <a:t>, facial expression, mouth, chin, </a:t>
                      </a:r>
                      <a:r>
                        <a:rPr lang="en-US" sz="400">
                          <a:effectLst/>
                          <a:hlinkClick r:id="rId11"/>
                        </a:rPr>
                        <a:t>tongue</a:t>
                      </a:r>
                      <a:r>
                        <a:rPr lang="en-US" sz="400">
                          <a:effectLst/>
                        </a:rPr>
                        <a:t>, </a:t>
                      </a:r>
                      <a:r>
                        <a:rPr lang="en-US" sz="400">
                          <a:effectLst/>
                          <a:hlinkClick r:id="rId12"/>
                        </a:rPr>
                        <a:t>swallowing</a:t>
                      </a:r>
                      <a:r>
                        <a:rPr lang="en-US" sz="400">
                          <a:effectLst/>
                        </a:rPr>
                        <a:t>.</a:t>
                      </a:r>
                    </a:p>
                    <a:p>
                      <a:pPr marL="742950" lvl="1" indent="-285750">
                        <a:buFont typeface="Arial" panose="020B0604020202020204" pitchFamily="34" charset="0"/>
                        <a:buChar char="•"/>
                      </a:pPr>
                      <a:r>
                        <a:rPr lang="en-US" sz="400">
                          <a:effectLst/>
                        </a:rPr>
                        <a:t>The primary sensory cortex is mapped in the same way using the </a:t>
                      </a:r>
                      <a:r>
                        <a:rPr lang="en-US" sz="400">
                          <a:effectLst/>
                          <a:hlinkClick r:id="rId13"/>
                        </a:rPr>
                        <a:t>sensory homunculus</a:t>
                      </a:r>
                      <a:r>
                        <a:rPr lang="en-US" sz="400">
                          <a:effectLst/>
                        </a:rPr>
                        <a:t>.</a:t>
                      </a: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400" dirty="0">
                          <a:effectLst/>
                        </a:rPr>
                        <a:t>Contralateral </a:t>
                      </a:r>
                      <a:r>
                        <a:rPr lang="en-US" sz="400" dirty="0">
                          <a:effectLst/>
                          <a:hlinkClick r:id="rId14"/>
                        </a:rPr>
                        <a:t>upper motor neuron</a:t>
                      </a:r>
                      <a:r>
                        <a:rPr lang="en-US" sz="400" dirty="0">
                          <a:effectLst/>
                        </a:rPr>
                        <a:t> dysfunction (e.g., </a:t>
                      </a:r>
                      <a:r>
                        <a:rPr lang="en-US" sz="400" b="1" dirty="0">
                          <a:effectLst/>
                        </a:rPr>
                        <a:t>contralateral movement paralysis</a:t>
                      </a:r>
                      <a:r>
                        <a:rPr lang="en-US" sz="400" dirty="0">
                          <a:effectLst/>
                        </a:rPr>
                        <a:t>)</a:t>
                      </a:r>
                    </a:p>
                    <a:p>
                      <a:pPr>
                        <a:buFont typeface="Arial" panose="020B0604020202020204" pitchFamily="34" charset="0"/>
                        <a:buChar char="•"/>
                      </a:pPr>
                      <a:r>
                        <a:rPr lang="en-US" sz="400" dirty="0">
                          <a:effectLst/>
                        </a:rPr>
                        <a:t>Lesions in the paracentral lobule can cause </a:t>
                      </a:r>
                      <a:r>
                        <a:rPr lang="en-US" sz="400" b="1" dirty="0">
                          <a:effectLst/>
                          <a:hlinkClick r:id="rId15"/>
                        </a:rPr>
                        <a:t>urinary incontinence</a:t>
                      </a:r>
                      <a:r>
                        <a:rPr lang="en-US" sz="400" b="1" dirty="0">
                          <a:effectLst/>
                        </a:rPr>
                        <a:t>.</a:t>
                      </a:r>
                      <a:endParaRPr lang="en-US" sz="400" dirty="0">
                        <a:effectLst/>
                      </a:endParaRPr>
                    </a:p>
                  </a:txBody>
                  <a:tcPr marL="30885" marR="30885" marT="15442" marB="1544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020988562"/>
                  </a:ext>
                </a:extLst>
              </a:tr>
            </a:tbl>
          </a:graphicData>
        </a:graphic>
      </p:graphicFrame>
    </p:spTree>
    <p:extLst>
      <p:ext uri="{BB962C8B-B14F-4D97-AF65-F5344CB8AC3E}">
        <p14:creationId xmlns:p14="http://schemas.microsoft.com/office/powerpoint/2010/main" val="3742990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No description available.">
            <a:extLst>
              <a:ext uri="{FF2B5EF4-FFF2-40B4-BE49-F238E27FC236}">
                <a16:creationId xmlns:a16="http://schemas.microsoft.com/office/drawing/2014/main" id="{90F90453-1D2A-4B18-BFAB-97C2CAE527B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3" name="Table 2">
            <a:extLst>
              <a:ext uri="{FF2B5EF4-FFF2-40B4-BE49-F238E27FC236}">
                <a16:creationId xmlns:a16="http://schemas.microsoft.com/office/drawing/2014/main" id="{8752B7C6-635C-4AB9-ABF9-D80296826E2B}"/>
              </a:ext>
            </a:extLst>
          </p:cNvPr>
          <p:cNvGraphicFramePr>
            <a:graphicFrameLocks noGrp="1"/>
          </p:cNvGraphicFramePr>
          <p:nvPr>
            <p:extLst>
              <p:ext uri="{D42A27DB-BD31-4B8C-83A1-F6EECF244321}">
                <p14:modId xmlns:p14="http://schemas.microsoft.com/office/powerpoint/2010/main" val="2308513807"/>
              </p:ext>
            </p:extLst>
          </p:nvPr>
        </p:nvGraphicFramePr>
        <p:xfrm>
          <a:off x="1252025" y="-6438421"/>
          <a:ext cx="5084952" cy="4873625"/>
        </p:xfrm>
        <a:graphic>
          <a:graphicData uri="http://schemas.openxmlformats.org/drawingml/2006/table">
            <a:tbl>
              <a:tblPr/>
              <a:tblGrid>
                <a:gridCol w="1271238">
                  <a:extLst>
                    <a:ext uri="{9D8B030D-6E8A-4147-A177-3AD203B41FA5}">
                      <a16:colId xmlns:a16="http://schemas.microsoft.com/office/drawing/2014/main" val="225725220"/>
                    </a:ext>
                  </a:extLst>
                </a:gridCol>
                <a:gridCol w="1271238">
                  <a:extLst>
                    <a:ext uri="{9D8B030D-6E8A-4147-A177-3AD203B41FA5}">
                      <a16:colId xmlns:a16="http://schemas.microsoft.com/office/drawing/2014/main" val="2397248230"/>
                    </a:ext>
                  </a:extLst>
                </a:gridCol>
                <a:gridCol w="1271238">
                  <a:extLst>
                    <a:ext uri="{9D8B030D-6E8A-4147-A177-3AD203B41FA5}">
                      <a16:colId xmlns:a16="http://schemas.microsoft.com/office/drawing/2014/main" val="3048909772"/>
                    </a:ext>
                  </a:extLst>
                </a:gridCol>
                <a:gridCol w="1271238">
                  <a:extLst>
                    <a:ext uri="{9D8B030D-6E8A-4147-A177-3AD203B41FA5}">
                      <a16:colId xmlns:a16="http://schemas.microsoft.com/office/drawing/2014/main" val="1259634887"/>
                    </a:ext>
                  </a:extLst>
                </a:gridCol>
              </a:tblGrid>
              <a:tr h="74897">
                <a:tc gridSpan="4">
                  <a:txBody>
                    <a:bodyPr/>
                    <a:lstStyle/>
                    <a:p>
                      <a:r>
                        <a:rPr lang="en-US" sz="300" b="1">
                          <a:effectLst/>
                        </a:rPr>
                        <a:t>Overview of the </a:t>
                      </a:r>
                      <a:r>
                        <a:rPr lang="en-US" sz="300" b="1">
                          <a:effectLst/>
                          <a:hlinkClick r:id="rId2"/>
                        </a:rPr>
                        <a:t>frontal lobe</a:t>
                      </a:r>
                      <a:endParaRPr lang="en-US" sz="300">
                        <a:effectLst/>
                      </a:endParaRPr>
                    </a:p>
                  </a:txBody>
                  <a:tcPr marL="26749" marR="26749" marT="13374" marB="13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03457644"/>
                  </a:ext>
                </a:extLst>
              </a:tr>
              <a:tr h="171192">
                <a:tc>
                  <a:txBody>
                    <a:bodyPr/>
                    <a:lstStyle/>
                    <a:p>
                      <a:r>
                        <a:rPr lang="en-US" sz="300" b="1">
                          <a:effectLst/>
                        </a:rPr>
                        <a:t>Area</a:t>
                      </a:r>
                      <a:endParaRPr lang="en-US" sz="300">
                        <a:effectLst/>
                      </a:endParaRPr>
                    </a:p>
                  </a:txBody>
                  <a:tcPr marL="26749" marR="26749" marT="13374" marB="13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300" b="1">
                          <a:effectLst/>
                        </a:rPr>
                        <a:t>Location</a:t>
                      </a:r>
                      <a:endParaRPr lang="en-US" sz="300">
                        <a:effectLst/>
                      </a:endParaRPr>
                    </a:p>
                  </a:txBody>
                  <a:tcPr marL="26749" marR="26749" marT="13374" marB="13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300" b="1">
                          <a:effectLst/>
                        </a:rPr>
                        <a:t>Motor and cognitive functions</a:t>
                      </a:r>
                      <a:endParaRPr lang="en-US" sz="300">
                        <a:effectLst/>
                      </a:endParaRPr>
                    </a:p>
                  </a:txBody>
                  <a:tcPr marL="26749" marR="26749" marT="13374" marB="13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300" b="1">
                          <a:effectLst/>
                        </a:rPr>
                        <a:t>Effect of lesion</a:t>
                      </a:r>
                      <a:endParaRPr lang="en-US" sz="300">
                        <a:effectLst/>
                      </a:endParaRPr>
                    </a:p>
                  </a:txBody>
                  <a:tcPr marL="26749" marR="26749" marT="13374" marB="13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2902235085"/>
                  </a:ext>
                </a:extLst>
              </a:tr>
              <a:tr h="3974866">
                <a:tc>
                  <a:txBody>
                    <a:bodyPr/>
                    <a:lstStyle/>
                    <a:p>
                      <a:r>
                        <a:rPr lang="en-US" sz="300" b="1">
                          <a:effectLst/>
                        </a:rPr>
                        <a:t>Primary motor cortex</a:t>
                      </a:r>
                      <a:r>
                        <a:rPr lang="en-US" sz="300">
                          <a:effectLst/>
                        </a:rPr>
                        <a:t> </a:t>
                      </a:r>
                    </a:p>
                    <a:p>
                      <a:r>
                        <a:rPr lang="en-US" sz="300">
                          <a:effectLst/>
                        </a:rPr>
                        <a:t>(</a:t>
                      </a:r>
                      <a:r>
                        <a:rPr lang="en-US" sz="300">
                          <a:effectLst/>
                          <a:hlinkClick r:id="rId3"/>
                        </a:rPr>
                        <a:t>Brodmann area 4</a:t>
                      </a:r>
                      <a:r>
                        <a:rPr lang="en-US" sz="300">
                          <a:effectLst/>
                        </a:rPr>
                        <a:t>)</a:t>
                      </a:r>
                    </a:p>
                  </a:txBody>
                  <a:tcPr marL="26749" marR="26749" marT="13374" marB="13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300" b="1">
                          <a:effectLst/>
                        </a:rPr>
                        <a:t>Precentral </a:t>
                      </a:r>
                      <a:r>
                        <a:rPr lang="en-US" sz="300" b="1">
                          <a:effectLst/>
                          <a:hlinkClick r:id="rId4"/>
                        </a:rPr>
                        <a:t>gyrus</a:t>
                      </a:r>
                      <a:r>
                        <a:rPr lang="en-US" sz="300">
                          <a:effectLst/>
                        </a:rPr>
                        <a:t> on the </a:t>
                      </a:r>
                      <a:r>
                        <a:rPr lang="en-US" sz="300">
                          <a:effectLst/>
                          <a:hlinkClick r:id="rId2"/>
                        </a:rPr>
                        <a:t>frontal lobe</a:t>
                      </a:r>
                      <a:endParaRPr lang="en-US" sz="300">
                        <a:effectLst/>
                      </a:endParaRPr>
                    </a:p>
                  </a:txBody>
                  <a:tcPr marL="26749" marR="26749" marT="13374" marB="13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300">
                          <a:effectLst/>
                        </a:rPr>
                        <a:t>Initiation of voluntary movement</a:t>
                      </a:r>
                    </a:p>
                    <a:p>
                      <a:pPr>
                        <a:buFont typeface="Arial" panose="020B0604020202020204" pitchFamily="34" charset="0"/>
                        <a:buChar char="•"/>
                      </a:pPr>
                      <a:r>
                        <a:rPr lang="en-US" sz="300">
                          <a:effectLst/>
                        </a:rPr>
                        <a:t>Gives rise to </a:t>
                      </a:r>
                      <a:r>
                        <a:rPr lang="en-US" sz="300">
                          <a:effectLst/>
                          <a:hlinkClick r:id="rId5"/>
                        </a:rPr>
                        <a:t>axons</a:t>
                      </a:r>
                      <a:r>
                        <a:rPr lang="en-US" sz="300">
                          <a:effectLst/>
                        </a:rPr>
                        <a:t> that form the </a:t>
                      </a:r>
                      <a:r>
                        <a:rPr lang="en-US" sz="300" b="1">
                          <a:effectLst/>
                          <a:hlinkClick r:id="rId6"/>
                        </a:rPr>
                        <a:t>corticospinal tract</a:t>
                      </a:r>
                      <a:endParaRPr lang="en-US" sz="300">
                        <a:effectLst/>
                      </a:endParaRPr>
                    </a:p>
                    <a:p>
                      <a:pPr>
                        <a:buFont typeface="Arial" panose="020B0604020202020204" pitchFamily="34" charset="0"/>
                        <a:buChar char="•"/>
                      </a:pPr>
                      <a:r>
                        <a:rPr lang="en-US" sz="300">
                          <a:effectLst/>
                        </a:rPr>
                        <a:t>The cortical regions responsible for processing the motor functions of the different regions of the body can be mapped using the </a:t>
                      </a:r>
                      <a:r>
                        <a:rPr lang="en-US" sz="300" b="1">
                          <a:effectLst/>
                        </a:rPr>
                        <a:t>motor homunculus</a:t>
                      </a:r>
                      <a:r>
                        <a:rPr lang="en-US" sz="300">
                          <a:effectLst/>
                        </a:rPr>
                        <a:t>. </a:t>
                      </a:r>
                    </a:p>
                    <a:p>
                      <a:pPr marL="742950" lvl="1" indent="-285750">
                        <a:buFont typeface="Arial" panose="020B0604020202020204" pitchFamily="34" charset="0"/>
                        <a:buChar char="•"/>
                      </a:pPr>
                      <a:r>
                        <a:rPr lang="en-US" sz="300">
                          <a:effectLst/>
                        </a:rPr>
                        <a:t>The individual parts of the body are arranged against the corresponding cortical regions proportionate in size to their degree of innervation (e.g., the hand is represented disproportionately larger than the foot).</a:t>
                      </a:r>
                    </a:p>
                    <a:p>
                      <a:pPr marL="742950" lvl="1" indent="-285750">
                        <a:buFont typeface="Arial" panose="020B0604020202020204" pitchFamily="34" charset="0"/>
                        <a:buChar char="•"/>
                      </a:pPr>
                      <a:r>
                        <a:rPr lang="en-US" sz="300">
                          <a:effectLst/>
                        </a:rPr>
                        <a:t>Arranged medially to laterally as follows: toes, ankle, </a:t>
                      </a:r>
                      <a:r>
                        <a:rPr lang="en-US" sz="300">
                          <a:effectLst/>
                          <a:hlinkClick r:id="rId7"/>
                        </a:rPr>
                        <a:t>knee</a:t>
                      </a:r>
                      <a:r>
                        <a:rPr lang="en-US" sz="300">
                          <a:effectLst/>
                        </a:rPr>
                        <a:t>, </a:t>
                      </a:r>
                      <a:r>
                        <a:rPr lang="en-US" sz="300">
                          <a:effectLst/>
                          <a:hlinkClick r:id="rId8"/>
                        </a:rPr>
                        <a:t>hip</a:t>
                      </a:r>
                      <a:r>
                        <a:rPr lang="en-US" sz="300">
                          <a:effectLst/>
                        </a:rPr>
                        <a:t>, trunk, shoulder, </a:t>
                      </a:r>
                      <a:r>
                        <a:rPr lang="en-US" sz="300">
                          <a:effectLst/>
                          <a:hlinkClick r:id="rId9"/>
                        </a:rPr>
                        <a:t>elbow</a:t>
                      </a:r>
                      <a:r>
                        <a:rPr lang="en-US" sz="300">
                          <a:effectLst/>
                        </a:rPr>
                        <a:t>, wrist, hand, little finger to thumb, </a:t>
                      </a:r>
                      <a:r>
                        <a:rPr lang="en-US" sz="300">
                          <a:effectLst/>
                          <a:hlinkClick r:id="rId10"/>
                        </a:rPr>
                        <a:t>eye</a:t>
                      </a:r>
                      <a:r>
                        <a:rPr lang="en-US" sz="300">
                          <a:effectLst/>
                        </a:rPr>
                        <a:t>, facial expression, mouth, chin, </a:t>
                      </a:r>
                      <a:r>
                        <a:rPr lang="en-US" sz="300">
                          <a:effectLst/>
                          <a:hlinkClick r:id="rId11"/>
                        </a:rPr>
                        <a:t>tongue</a:t>
                      </a:r>
                      <a:r>
                        <a:rPr lang="en-US" sz="300">
                          <a:effectLst/>
                        </a:rPr>
                        <a:t>, </a:t>
                      </a:r>
                      <a:r>
                        <a:rPr lang="en-US" sz="300">
                          <a:effectLst/>
                          <a:hlinkClick r:id="rId12"/>
                        </a:rPr>
                        <a:t>swallowing</a:t>
                      </a:r>
                      <a:r>
                        <a:rPr lang="en-US" sz="300">
                          <a:effectLst/>
                        </a:rPr>
                        <a:t>.</a:t>
                      </a:r>
                    </a:p>
                    <a:p>
                      <a:pPr marL="742950" lvl="1" indent="-285750">
                        <a:buFont typeface="Arial" panose="020B0604020202020204" pitchFamily="34" charset="0"/>
                        <a:buChar char="•"/>
                      </a:pPr>
                      <a:r>
                        <a:rPr lang="en-US" sz="300">
                          <a:effectLst/>
                        </a:rPr>
                        <a:t>The primary sensory cortex is mapped in the same way using the </a:t>
                      </a:r>
                      <a:r>
                        <a:rPr lang="en-US" sz="300">
                          <a:effectLst/>
                          <a:hlinkClick r:id="rId13"/>
                        </a:rPr>
                        <a:t>sensory homunculus</a:t>
                      </a:r>
                      <a:r>
                        <a:rPr lang="en-US" sz="300">
                          <a:effectLst/>
                        </a:rPr>
                        <a:t>.</a:t>
                      </a:r>
                    </a:p>
                  </a:txBody>
                  <a:tcPr marL="26749" marR="26749" marT="13374" marB="13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300">
                          <a:effectLst/>
                        </a:rPr>
                        <a:t>Contralateral </a:t>
                      </a:r>
                      <a:r>
                        <a:rPr lang="en-US" sz="300">
                          <a:effectLst/>
                          <a:hlinkClick r:id="rId14"/>
                        </a:rPr>
                        <a:t>upper motor neuron</a:t>
                      </a:r>
                      <a:r>
                        <a:rPr lang="en-US" sz="300">
                          <a:effectLst/>
                        </a:rPr>
                        <a:t> dysfunction (e.g., </a:t>
                      </a:r>
                      <a:r>
                        <a:rPr lang="en-US" sz="300" b="1">
                          <a:effectLst/>
                        </a:rPr>
                        <a:t>contralateral movement paralysis</a:t>
                      </a:r>
                      <a:r>
                        <a:rPr lang="en-US" sz="300">
                          <a:effectLst/>
                        </a:rPr>
                        <a:t>)</a:t>
                      </a:r>
                    </a:p>
                    <a:p>
                      <a:pPr>
                        <a:buFont typeface="Arial" panose="020B0604020202020204" pitchFamily="34" charset="0"/>
                        <a:buChar char="•"/>
                      </a:pPr>
                      <a:r>
                        <a:rPr lang="en-US" sz="300">
                          <a:effectLst/>
                        </a:rPr>
                        <a:t>Lesions in the paracentral lobule can cause </a:t>
                      </a:r>
                      <a:r>
                        <a:rPr lang="en-US" sz="300" b="1">
                          <a:effectLst/>
                          <a:hlinkClick r:id="rId15"/>
                        </a:rPr>
                        <a:t>urinary incontinence</a:t>
                      </a:r>
                      <a:r>
                        <a:rPr lang="en-US" sz="300" b="1">
                          <a:effectLst/>
                        </a:rPr>
                        <a:t>.</a:t>
                      </a:r>
                      <a:endParaRPr lang="en-US" sz="300">
                        <a:effectLst/>
                      </a:endParaRPr>
                    </a:p>
                  </a:txBody>
                  <a:tcPr marL="26749" marR="26749" marT="13374" marB="13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236206697"/>
                  </a:ext>
                </a:extLst>
              </a:tr>
              <a:tr h="652670">
                <a:tc>
                  <a:txBody>
                    <a:bodyPr/>
                    <a:lstStyle/>
                    <a:p>
                      <a:r>
                        <a:rPr lang="en-US" sz="300" b="1">
                          <a:effectLst/>
                        </a:rPr>
                        <a:t>Premotor cortex</a:t>
                      </a:r>
                      <a:r>
                        <a:rPr lang="en-US" sz="300">
                          <a:effectLst/>
                        </a:rPr>
                        <a:t> </a:t>
                      </a:r>
                    </a:p>
                    <a:p>
                      <a:r>
                        <a:rPr lang="en-US" sz="300">
                          <a:effectLst/>
                        </a:rPr>
                        <a:t>(</a:t>
                      </a:r>
                      <a:r>
                        <a:rPr lang="en-US" sz="300">
                          <a:effectLst/>
                          <a:hlinkClick r:id="rId16"/>
                        </a:rPr>
                        <a:t>Brodmann area 6</a:t>
                      </a:r>
                      <a:r>
                        <a:rPr lang="en-US" sz="300">
                          <a:effectLst/>
                        </a:rPr>
                        <a:t>)</a:t>
                      </a:r>
                    </a:p>
                  </a:txBody>
                  <a:tcPr marL="26749" marR="26749" marT="13374" marB="13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300">
                          <a:effectLst/>
                          <a:hlinkClick r:id="rId17"/>
                        </a:rPr>
                        <a:t>Anterior</a:t>
                      </a:r>
                      <a:r>
                        <a:rPr lang="en-US" sz="300">
                          <a:effectLst/>
                        </a:rPr>
                        <a:t> to the precentral </a:t>
                      </a:r>
                      <a:r>
                        <a:rPr lang="en-US" sz="300">
                          <a:effectLst/>
                          <a:hlinkClick r:id="rId4"/>
                        </a:rPr>
                        <a:t>gyrus</a:t>
                      </a:r>
                      <a:r>
                        <a:rPr lang="en-US" sz="300">
                          <a:effectLst/>
                        </a:rPr>
                        <a:t> on the </a:t>
                      </a:r>
                      <a:r>
                        <a:rPr lang="en-US" sz="300">
                          <a:effectLst/>
                          <a:hlinkClick r:id="rId2"/>
                        </a:rPr>
                        <a:t>frontal lobe</a:t>
                      </a:r>
                      <a:endParaRPr lang="en-US" sz="300">
                        <a:effectLst/>
                      </a:endParaRPr>
                    </a:p>
                  </a:txBody>
                  <a:tcPr marL="26749" marR="26749" marT="13374" marB="13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300">
                          <a:effectLst/>
                        </a:rPr>
                        <a:t>Contributes to the </a:t>
                      </a:r>
                      <a:r>
                        <a:rPr lang="en-US" sz="300">
                          <a:effectLst/>
                          <a:hlinkClick r:id="rId6"/>
                        </a:rPr>
                        <a:t>corticospinal tract</a:t>
                      </a:r>
                      <a:endParaRPr lang="en-US" sz="300">
                        <a:effectLst/>
                      </a:endParaRPr>
                    </a:p>
                    <a:p>
                      <a:pPr>
                        <a:buFont typeface="Arial" panose="020B0604020202020204" pitchFamily="34" charset="0"/>
                        <a:buChar char="•"/>
                      </a:pPr>
                      <a:r>
                        <a:rPr lang="en-US" sz="300">
                          <a:effectLst/>
                        </a:rPr>
                        <a:t>Involved in control of axial and </a:t>
                      </a:r>
                      <a:r>
                        <a:rPr lang="en-US" sz="300">
                          <a:effectLst/>
                          <a:hlinkClick r:id="rId18"/>
                        </a:rPr>
                        <a:t>proximal</a:t>
                      </a:r>
                      <a:r>
                        <a:rPr lang="en-US" sz="300">
                          <a:effectLst/>
                        </a:rPr>
                        <a:t> muscles</a:t>
                      </a:r>
                    </a:p>
                    <a:p>
                      <a:pPr>
                        <a:buFont typeface="Arial" panose="020B0604020202020204" pitchFamily="34" charset="0"/>
                        <a:buChar char="•"/>
                      </a:pPr>
                      <a:r>
                        <a:rPr lang="en-US" sz="300">
                          <a:effectLst/>
                        </a:rPr>
                        <a:t>Informs the </a:t>
                      </a:r>
                      <a:r>
                        <a:rPr lang="en-US" sz="300">
                          <a:effectLst/>
                          <a:hlinkClick r:id="rId3"/>
                        </a:rPr>
                        <a:t>primary motor cortex</a:t>
                      </a:r>
                      <a:r>
                        <a:rPr lang="en-US" sz="300">
                          <a:effectLst/>
                        </a:rPr>
                        <a:t> before execution of movements</a:t>
                      </a:r>
                    </a:p>
                  </a:txBody>
                  <a:tcPr marL="26749" marR="26749" marT="13374" marB="13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300" dirty="0">
                          <a:effectLst/>
                          <a:hlinkClick r:id="rId19"/>
                        </a:rPr>
                        <a:t>Apraxia</a:t>
                      </a:r>
                      <a:endParaRPr lang="en-US" sz="300" dirty="0">
                        <a:effectLst/>
                      </a:endParaRPr>
                    </a:p>
                  </a:txBody>
                  <a:tcPr marL="26749" marR="26749" marT="13374" marB="13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1797382832"/>
                  </a:ext>
                </a:extLst>
              </a:tr>
            </a:tbl>
          </a:graphicData>
        </a:graphic>
      </p:graphicFrame>
      <p:graphicFrame>
        <p:nvGraphicFramePr>
          <p:cNvPr id="4" name="Table 3">
            <a:extLst>
              <a:ext uri="{FF2B5EF4-FFF2-40B4-BE49-F238E27FC236}">
                <a16:creationId xmlns:a16="http://schemas.microsoft.com/office/drawing/2014/main" id="{677B0BF1-79D3-41F5-B181-30C7F48CF4B0}"/>
              </a:ext>
            </a:extLst>
          </p:cNvPr>
          <p:cNvGraphicFramePr>
            <a:graphicFrameLocks noGrp="1"/>
          </p:cNvGraphicFramePr>
          <p:nvPr>
            <p:extLst>
              <p:ext uri="{D42A27DB-BD31-4B8C-83A1-F6EECF244321}">
                <p14:modId xmlns:p14="http://schemas.microsoft.com/office/powerpoint/2010/main" val="1111778627"/>
              </p:ext>
            </p:extLst>
          </p:nvPr>
        </p:nvGraphicFramePr>
        <p:xfrm>
          <a:off x="0" y="1"/>
          <a:ext cx="12192000" cy="6876665"/>
        </p:xfrm>
        <a:graphic>
          <a:graphicData uri="http://schemas.openxmlformats.org/drawingml/2006/table">
            <a:tbl>
              <a:tblPr/>
              <a:tblGrid>
                <a:gridCol w="3048000">
                  <a:extLst>
                    <a:ext uri="{9D8B030D-6E8A-4147-A177-3AD203B41FA5}">
                      <a16:colId xmlns:a16="http://schemas.microsoft.com/office/drawing/2014/main" val="1587770088"/>
                    </a:ext>
                  </a:extLst>
                </a:gridCol>
                <a:gridCol w="3048000">
                  <a:extLst>
                    <a:ext uri="{9D8B030D-6E8A-4147-A177-3AD203B41FA5}">
                      <a16:colId xmlns:a16="http://schemas.microsoft.com/office/drawing/2014/main" val="3575459678"/>
                    </a:ext>
                  </a:extLst>
                </a:gridCol>
                <a:gridCol w="3048000">
                  <a:extLst>
                    <a:ext uri="{9D8B030D-6E8A-4147-A177-3AD203B41FA5}">
                      <a16:colId xmlns:a16="http://schemas.microsoft.com/office/drawing/2014/main" val="786892556"/>
                    </a:ext>
                  </a:extLst>
                </a:gridCol>
                <a:gridCol w="3048000">
                  <a:extLst>
                    <a:ext uri="{9D8B030D-6E8A-4147-A177-3AD203B41FA5}">
                      <a16:colId xmlns:a16="http://schemas.microsoft.com/office/drawing/2014/main" val="1818732031"/>
                    </a:ext>
                  </a:extLst>
                </a:gridCol>
              </a:tblGrid>
              <a:tr h="236098">
                <a:tc gridSpan="4">
                  <a:txBody>
                    <a:bodyPr/>
                    <a:lstStyle/>
                    <a:p>
                      <a:r>
                        <a:rPr lang="en-US" sz="1200" b="1">
                          <a:effectLst/>
                        </a:rPr>
                        <a:t>Overview of the </a:t>
                      </a:r>
                      <a:r>
                        <a:rPr lang="en-US" sz="1200" b="1">
                          <a:effectLst/>
                          <a:hlinkClick r:id="rId2"/>
                        </a:rPr>
                        <a:t>frontal lobe</a:t>
                      </a:r>
                      <a:endParaRPr lang="en-US" sz="1200">
                        <a:effectLst/>
                      </a:endParaRPr>
                    </a:p>
                  </a:txBody>
                  <a:tcPr marL="71882" marR="71882" marT="35941" marB="3594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26168594"/>
                  </a:ext>
                </a:extLst>
              </a:tr>
              <a:tr h="387875">
                <a:tc>
                  <a:txBody>
                    <a:bodyPr/>
                    <a:lstStyle/>
                    <a:p>
                      <a:r>
                        <a:rPr lang="en-US" sz="1200" b="1">
                          <a:effectLst/>
                        </a:rPr>
                        <a:t>Area</a:t>
                      </a:r>
                      <a:endParaRPr lang="en-US" sz="1200">
                        <a:effectLst/>
                      </a:endParaRPr>
                    </a:p>
                  </a:txBody>
                  <a:tcPr marL="71882" marR="71882" marT="35941" marB="3594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200" b="1">
                          <a:effectLst/>
                        </a:rPr>
                        <a:t>Location</a:t>
                      </a:r>
                      <a:endParaRPr lang="en-US" sz="1200">
                        <a:effectLst/>
                      </a:endParaRPr>
                    </a:p>
                  </a:txBody>
                  <a:tcPr marL="71882" marR="71882" marT="35941" marB="3594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200" b="1">
                          <a:effectLst/>
                        </a:rPr>
                        <a:t>Motor and cognitive functions</a:t>
                      </a:r>
                      <a:endParaRPr lang="en-US" sz="1200">
                        <a:effectLst/>
                      </a:endParaRPr>
                    </a:p>
                  </a:txBody>
                  <a:tcPr marL="71882" marR="71882" marT="35941" marB="3594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200" b="1">
                          <a:effectLst/>
                        </a:rPr>
                        <a:t>Effect of lesion</a:t>
                      </a:r>
                      <a:endParaRPr lang="en-US" sz="1200">
                        <a:effectLst/>
                      </a:endParaRPr>
                    </a:p>
                  </a:txBody>
                  <a:tcPr marL="71882" marR="71882" marT="35941" marB="3594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101386641"/>
                  </a:ext>
                </a:extLst>
              </a:tr>
              <a:tr h="6234028">
                <a:tc>
                  <a:txBody>
                    <a:bodyPr/>
                    <a:lstStyle/>
                    <a:p>
                      <a:r>
                        <a:rPr lang="en-US" sz="1200" b="1">
                          <a:effectLst/>
                        </a:rPr>
                        <a:t>Primary motor cortex</a:t>
                      </a:r>
                      <a:r>
                        <a:rPr lang="en-US" sz="1200">
                          <a:effectLst/>
                        </a:rPr>
                        <a:t> </a:t>
                      </a:r>
                    </a:p>
                    <a:p>
                      <a:r>
                        <a:rPr lang="en-US" sz="1200">
                          <a:effectLst/>
                        </a:rPr>
                        <a:t>(</a:t>
                      </a:r>
                      <a:r>
                        <a:rPr lang="en-US" sz="1200">
                          <a:effectLst/>
                          <a:hlinkClick r:id="rId3"/>
                        </a:rPr>
                        <a:t>Brodmann area 4</a:t>
                      </a:r>
                      <a:r>
                        <a:rPr lang="en-US" sz="1200">
                          <a:effectLst/>
                        </a:rPr>
                        <a:t>)</a:t>
                      </a:r>
                    </a:p>
                  </a:txBody>
                  <a:tcPr marL="71882" marR="71882" marT="35941" marB="3594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200" b="1">
                          <a:effectLst/>
                        </a:rPr>
                        <a:t>Precentral </a:t>
                      </a:r>
                      <a:r>
                        <a:rPr lang="en-US" sz="1200" b="1">
                          <a:effectLst/>
                          <a:hlinkClick r:id="rId4"/>
                        </a:rPr>
                        <a:t>gyrus</a:t>
                      </a:r>
                      <a:r>
                        <a:rPr lang="en-US" sz="1200">
                          <a:effectLst/>
                        </a:rPr>
                        <a:t> on the </a:t>
                      </a:r>
                      <a:r>
                        <a:rPr lang="en-US" sz="1200">
                          <a:effectLst/>
                          <a:hlinkClick r:id="rId2"/>
                        </a:rPr>
                        <a:t>frontal lobe</a:t>
                      </a:r>
                      <a:endParaRPr lang="en-US" sz="1200">
                        <a:effectLst/>
                      </a:endParaRPr>
                    </a:p>
                  </a:txBody>
                  <a:tcPr marL="71882" marR="71882" marT="35941" marB="3594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200">
                          <a:effectLst/>
                        </a:rPr>
                        <a:t>Initiation of voluntary movement</a:t>
                      </a:r>
                    </a:p>
                    <a:p>
                      <a:pPr>
                        <a:buFont typeface="Arial" panose="020B0604020202020204" pitchFamily="34" charset="0"/>
                        <a:buChar char="•"/>
                      </a:pPr>
                      <a:r>
                        <a:rPr lang="en-US" sz="1200">
                          <a:effectLst/>
                        </a:rPr>
                        <a:t>Gives rise to </a:t>
                      </a:r>
                      <a:r>
                        <a:rPr lang="en-US" sz="1200">
                          <a:effectLst/>
                          <a:hlinkClick r:id="rId5"/>
                        </a:rPr>
                        <a:t>axons</a:t>
                      </a:r>
                      <a:r>
                        <a:rPr lang="en-US" sz="1200">
                          <a:effectLst/>
                        </a:rPr>
                        <a:t> that form the </a:t>
                      </a:r>
                      <a:r>
                        <a:rPr lang="en-US" sz="1200" b="1">
                          <a:effectLst/>
                          <a:hlinkClick r:id="rId6"/>
                        </a:rPr>
                        <a:t>corticospinal tract</a:t>
                      </a:r>
                      <a:endParaRPr lang="en-US" sz="1200">
                        <a:effectLst/>
                      </a:endParaRPr>
                    </a:p>
                    <a:p>
                      <a:pPr>
                        <a:buFont typeface="Arial" panose="020B0604020202020204" pitchFamily="34" charset="0"/>
                        <a:buChar char="•"/>
                      </a:pPr>
                      <a:r>
                        <a:rPr lang="en-US" sz="1200">
                          <a:effectLst/>
                        </a:rPr>
                        <a:t>The cortical regions responsible for processing the motor functions of the different regions of the body can be mapped using the </a:t>
                      </a:r>
                      <a:r>
                        <a:rPr lang="en-US" sz="1200" b="1">
                          <a:effectLst/>
                        </a:rPr>
                        <a:t>motor homunculus</a:t>
                      </a:r>
                      <a:r>
                        <a:rPr lang="en-US" sz="1200">
                          <a:effectLst/>
                        </a:rPr>
                        <a:t>. </a:t>
                      </a:r>
                    </a:p>
                    <a:p>
                      <a:pPr marL="742950" lvl="1" indent="-285750">
                        <a:buFont typeface="Arial" panose="020B0604020202020204" pitchFamily="34" charset="0"/>
                        <a:buChar char="•"/>
                      </a:pPr>
                      <a:r>
                        <a:rPr lang="en-US" sz="1200">
                          <a:effectLst/>
                        </a:rPr>
                        <a:t>The individual parts of the body are arranged against the corresponding cortical regions proportionate in size to their degree of innervation (e.g., the hand is represented disproportionately larger than the foot).</a:t>
                      </a:r>
                    </a:p>
                    <a:p>
                      <a:pPr marL="742950" lvl="1" indent="-285750">
                        <a:buFont typeface="Arial" panose="020B0604020202020204" pitchFamily="34" charset="0"/>
                        <a:buChar char="•"/>
                      </a:pPr>
                      <a:r>
                        <a:rPr lang="en-US" sz="1200">
                          <a:effectLst/>
                        </a:rPr>
                        <a:t>Arranged medially to laterally as follows: toes, ankle, </a:t>
                      </a:r>
                      <a:r>
                        <a:rPr lang="en-US" sz="1200">
                          <a:effectLst/>
                          <a:hlinkClick r:id="rId7"/>
                        </a:rPr>
                        <a:t>knee</a:t>
                      </a:r>
                      <a:r>
                        <a:rPr lang="en-US" sz="1200">
                          <a:effectLst/>
                        </a:rPr>
                        <a:t>, </a:t>
                      </a:r>
                      <a:r>
                        <a:rPr lang="en-US" sz="1200">
                          <a:effectLst/>
                          <a:hlinkClick r:id="rId8"/>
                        </a:rPr>
                        <a:t>hip</a:t>
                      </a:r>
                      <a:r>
                        <a:rPr lang="en-US" sz="1200">
                          <a:effectLst/>
                        </a:rPr>
                        <a:t>, trunk, shoulder, </a:t>
                      </a:r>
                      <a:r>
                        <a:rPr lang="en-US" sz="1200">
                          <a:effectLst/>
                          <a:hlinkClick r:id="rId9"/>
                        </a:rPr>
                        <a:t>elbow</a:t>
                      </a:r>
                      <a:r>
                        <a:rPr lang="en-US" sz="1200">
                          <a:effectLst/>
                        </a:rPr>
                        <a:t>, wrist, hand, little finger to thumb, </a:t>
                      </a:r>
                      <a:r>
                        <a:rPr lang="en-US" sz="1200">
                          <a:effectLst/>
                          <a:hlinkClick r:id="rId10"/>
                        </a:rPr>
                        <a:t>eye</a:t>
                      </a:r>
                      <a:r>
                        <a:rPr lang="en-US" sz="1200">
                          <a:effectLst/>
                        </a:rPr>
                        <a:t>, facial expression, mouth, chin, </a:t>
                      </a:r>
                      <a:r>
                        <a:rPr lang="en-US" sz="1200">
                          <a:effectLst/>
                          <a:hlinkClick r:id="rId11"/>
                        </a:rPr>
                        <a:t>tongue</a:t>
                      </a:r>
                      <a:r>
                        <a:rPr lang="en-US" sz="1200">
                          <a:effectLst/>
                        </a:rPr>
                        <a:t>, </a:t>
                      </a:r>
                      <a:r>
                        <a:rPr lang="en-US" sz="1200">
                          <a:effectLst/>
                          <a:hlinkClick r:id="rId12"/>
                        </a:rPr>
                        <a:t>swallowing</a:t>
                      </a:r>
                      <a:r>
                        <a:rPr lang="en-US" sz="1200">
                          <a:effectLst/>
                        </a:rPr>
                        <a:t>.</a:t>
                      </a:r>
                    </a:p>
                    <a:p>
                      <a:pPr marL="742950" lvl="1" indent="-285750">
                        <a:buFont typeface="Arial" panose="020B0604020202020204" pitchFamily="34" charset="0"/>
                        <a:buChar char="•"/>
                      </a:pPr>
                      <a:r>
                        <a:rPr lang="en-US" sz="1200">
                          <a:effectLst/>
                        </a:rPr>
                        <a:t>The primary sensory cortex is mapped in the same way using the </a:t>
                      </a:r>
                      <a:r>
                        <a:rPr lang="en-US" sz="1200">
                          <a:effectLst/>
                          <a:hlinkClick r:id="rId13"/>
                        </a:rPr>
                        <a:t>sensory homunculus</a:t>
                      </a:r>
                      <a:r>
                        <a:rPr lang="en-US" sz="1200">
                          <a:effectLst/>
                        </a:rPr>
                        <a:t>.</a:t>
                      </a:r>
                    </a:p>
                  </a:txBody>
                  <a:tcPr marL="71882" marR="71882" marT="35941" marB="3594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200" dirty="0">
                          <a:effectLst/>
                        </a:rPr>
                        <a:t>Contralateral </a:t>
                      </a:r>
                      <a:r>
                        <a:rPr lang="en-US" sz="1200" dirty="0">
                          <a:effectLst/>
                          <a:hlinkClick r:id="rId14"/>
                        </a:rPr>
                        <a:t>upper motor neuron</a:t>
                      </a:r>
                      <a:r>
                        <a:rPr lang="en-US" sz="1200" dirty="0">
                          <a:effectLst/>
                        </a:rPr>
                        <a:t> dysfunction (e.g., </a:t>
                      </a:r>
                      <a:r>
                        <a:rPr lang="en-US" sz="1200" b="1" dirty="0">
                          <a:effectLst/>
                        </a:rPr>
                        <a:t>contralateral movement paralysis</a:t>
                      </a:r>
                      <a:r>
                        <a:rPr lang="en-US" sz="1200" dirty="0">
                          <a:effectLst/>
                        </a:rPr>
                        <a:t>)</a:t>
                      </a:r>
                    </a:p>
                    <a:p>
                      <a:pPr>
                        <a:buFont typeface="Arial" panose="020B0604020202020204" pitchFamily="34" charset="0"/>
                        <a:buChar char="•"/>
                      </a:pPr>
                      <a:r>
                        <a:rPr lang="en-US" sz="1200" dirty="0">
                          <a:effectLst/>
                        </a:rPr>
                        <a:t>Lesions in the paracentral lobule can cause </a:t>
                      </a:r>
                      <a:r>
                        <a:rPr lang="en-US" sz="1200" b="1" dirty="0">
                          <a:effectLst/>
                          <a:hlinkClick r:id="rId15"/>
                        </a:rPr>
                        <a:t>urinary incontinence</a:t>
                      </a:r>
                      <a:r>
                        <a:rPr lang="en-US" sz="1200" b="1" dirty="0">
                          <a:effectLst/>
                        </a:rPr>
                        <a:t>.</a:t>
                      </a:r>
                      <a:endParaRPr lang="en-US" sz="1200" dirty="0">
                        <a:effectLst/>
                      </a:endParaRPr>
                    </a:p>
                  </a:txBody>
                  <a:tcPr marL="71882" marR="71882" marT="35941" marB="3594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30083438"/>
                  </a:ext>
                </a:extLst>
              </a:tr>
            </a:tbl>
          </a:graphicData>
        </a:graphic>
      </p:graphicFrame>
    </p:spTree>
    <p:extLst>
      <p:ext uri="{BB962C8B-B14F-4D97-AF65-F5344CB8AC3E}">
        <p14:creationId xmlns:p14="http://schemas.microsoft.com/office/powerpoint/2010/main" val="2695331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o description available.">
            <a:extLst>
              <a:ext uri="{FF2B5EF4-FFF2-40B4-BE49-F238E27FC236}">
                <a16:creationId xmlns:a16="http://schemas.microsoft.com/office/drawing/2014/main" id="{F4DF15F4-E483-44B5-85D1-E8EF6ED5D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655" y="0"/>
            <a:ext cx="100218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224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a:extLst>
              <a:ext uri="{FF2B5EF4-FFF2-40B4-BE49-F238E27FC236}">
                <a16:creationId xmlns:a16="http://schemas.microsoft.com/office/drawing/2014/main" id="{9435000D-C338-40AF-82B3-527939B6FC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793" y="188843"/>
            <a:ext cx="8953086" cy="6480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193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No description available.">
            <a:extLst>
              <a:ext uri="{FF2B5EF4-FFF2-40B4-BE49-F238E27FC236}">
                <a16:creationId xmlns:a16="http://schemas.microsoft.com/office/drawing/2014/main" id="{BE9546D8-6508-446A-BD32-2435041E29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7698" y="0"/>
            <a:ext cx="84693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789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D2A6DC8-3B56-44EF-8918-0FE41139C048}"/>
              </a:ext>
            </a:extLst>
          </p:cNvPr>
          <p:cNvGraphicFramePr>
            <a:graphicFrameLocks noGrp="1"/>
          </p:cNvGraphicFramePr>
          <p:nvPr>
            <p:extLst>
              <p:ext uri="{D42A27DB-BD31-4B8C-83A1-F6EECF244321}">
                <p14:modId xmlns:p14="http://schemas.microsoft.com/office/powerpoint/2010/main" val="3895542753"/>
              </p:ext>
            </p:extLst>
          </p:nvPr>
        </p:nvGraphicFramePr>
        <p:xfrm>
          <a:off x="0" y="1355834"/>
          <a:ext cx="12192000" cy="3979547"/>
        </p:xfrm>
        <a:graphic>
          <a:graphicData uri="http://schemas.openxmlformats.org/drawingml/2006/table">
            <a:tbl>
              <a:tblPr/>
              <a:tblGrid>
                <a:gridCol w="3048000">
                  <a:extLst>
                    <a:ext uri="{9D8B030D-6E8A-4147-A177-3AD203B41FA5}">
                      <a16:colId xmlns:a16="http://schemas.microsoft.com/office/drawing/2014/main" val="1611344934"/>
                    </a:ext>
                  </a:extLst>
                </a:gridCol>
                <a:gridCol w="3048000">
                  <a:extLst>
                    <a:ext uri="{9D8B030D-6E8A-4147-A177-3AD203B41FA5}">
                      <a16:colId xmlns:a16="http://schemas.microsoft.com/office/drawing/2014/main" val="2041118892"/>
                    </a:ext>
                  </a:extLst>
                </a:gridCol>
                <a:gridCol w="3048000">
                  <a:extLst>
                    <a:ext uri="{9D8B030D-6E8A-4147-A177-3AD203B41FA5}">
                      <a16:colId xmlns:a16="http://schemas.microsoft.com/office/drawing/2014/main" val="76814568"/>
                    </a:ext>
                  </a:extLst>
                </a:gridCol>
                <a:gridCol w="3048000">
                  <a:extLst>
                    <a:ext uri="{9D8B030D-6E8A-4147-A177-3AD203B41FA5}">
                      <a16:colId xmlns:a16="http://schemas.microsoft.com/office/drawing/2014/main" val="1980603658"/>
                    </a:ext>
                  </a:extLst>
                </a:gridCol>
              </a:tblGrid>
              <a:tr h="2130781">
                <a:tc>
                  <a:txBody>
                    <a:bodyPr/>
                    <a:lstStyle/>
                    <a:p>
                      <a:r>
                        <a:rPr lang="en-US" sz="1600" b="1">
                          <a:effectLst/>
                        </a:rPr>
                        <a:t>Premotor cortex</a:t>
                      </a:r>
                      <a:r>
                        <a:rPr lang="en-US" sz="1600">
                          <a:effectLst/>
                        </a:rPr>
                        <a:t> </a:t>
                      </a:r>
                    </a:p>
                    <a:p>
                      <a:r>
                        <a:rPr lang="en-US" sz="1600">
                          <a:effectLst/>
                        </a:rPr>
                        <a:t>(</a:t>
                      </a:r>
                      <a:r>
                        <a:rPr lang="en-US" sz="1600">
                          <a:effectLst/>
                          <a:hlinkClick r:id="rId2"/>
                        </a:rPr>
                        <a:t>Brodmann area 6</a:t>
                      </a:r>
                      <a:r>
                        <a:rPr lang="en-US" sz="1600">
                          <a:effectLst/>
                        </a:rPr>
                        <a:t>)</a:t>
                      </a: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a:effectLst/>
                          <a:hlinkClick r:id="rId3"/>
                        </a:rPr>
                        <a:t>Anterior</a:t>
                      </a:r>
                      <a:r>
                        <a:rPr lang="en-US" sz="1600">
                          <a:effectLst/>
                        </a:rPr>
                        <a:t> to the precentral </a:t>
                      </a:r>
                      <a:r>
                        <a:rPr lang="en-US" sz="1600">
                          <a:effectLst/>
                          <a:hlinkClick r:id="rId4"/>
                        </a:rPr>
                        <a:t>gyrus</a:t>
                      </a:r>
                      <a:r>
                        <a:rPr lang="en-US" sz="1600">
                          <a:effectLst/>
                        </a:rPr>
                        <a:t> on the </a:t>
                      </a:r>
                      <a:r>
                        <a:rPr lang="en-US" sz="1600">
                          <a:effectLst/>
                          <a:hlinkClick r:id="rId5"/>
                        </a:rPr>
                        <a:t>frontal lobe</a:t>
                      </a:r>
                      <a:endParaRPr lang="en-US" sz="1600">
                        <a:effectLst/>
                      </a:endParaRP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Contributes to the </a:t>
                      </a:r>
                      <a:r>
                        <a:rPr lang="en-US" sz="1600">
                          <a:effectLst/>
                          <a:hlinkClick r:id="rId6"/>
                        </a:rPr>
                        <a:t>corticospinal tract</a:t>
                      </a:r>
                      <a:endParaRPr lang="en-US" sz="1600">
                        <a:effectLst/>
                      </a:endParaRPr>
                    </a:p>
                    <a:p>
                      <a:pPr>
                        <a:buFont typeface="Arial" panose="020B0604020202020204" pitchFamily="34" charset="0"/>
                        <a:buChar char="•"/>
                      </a:pPr>
                      <a:r>
                        <a:rPr lang="en-US" sz="1600">
                          <a:effectLst/>
                        </a:rPr>
                        <a:t>Involved in control of axial and </a:t>
                      </a:r>
                      <a:r>
                        <a:rPr lang="en-US" sz="1600">
                          <a:effectLst/>
                          <a:hlinkClick r:id="rId7"/>
                        </a:rPr>
                        <a:t>proximal</a:t>
                      </a:r>
                      <a:r>
                        <a:rPr lang="en-US" sz="1600">
                          <a:effectLst/>
                        </a:rPr>
                        <a:t> muscles</a:t>
                      </a:r>
                    </a:p>
                    <a:p>
                      <a:pPr>
                        <a:buFont typeface="Arial" panose="020B0604020202020204" pitchFamily="34" charset="0"/>
                        <a:buChar char="•"/>
                      </a:pPr>
                      <a:r>
                        <a:rPr lang="en-US" sz="1600">
                          <a:effectLst/>
                        </a:rPr>
                        <a:t>Informs the </a:t>
                      </a:r>
                      <a:r>
                        <a:rPr lang="en-US" sz="1600">
                          <a:effectLst/>
                          <a:hlinkClick r:id="rId8"/>
                        </a:rPr>
                        <a:t>primary motor cortex</a:t>
                      </a:r>
                      <a:r>
                        <a:rPr lang="en-US" sz="1600">
                          <a:effectLst/>
                        </a:rPr>
                        <a:t> before execution of movements</a:t>
                      </a: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hlinkClick r:id="rId9"/>
                        </a:rPr>
                        <a:t>Apraxia</a:t>
                      </a:r>
                      <a:endParaRPr lang="en-US" sz="1600">
                        <a:effectLst/>
                      </a:endParaRP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998160890"/>
                  </a:ext>
                </a:extLst>
              </a:tr>
              <a:tr h="1848766">
                <a:tc>
                  <a:txBody>
                    <a:bodyPr/>
                    <a:lstStyle/>
                    <a:p>
                      <a:r>
                        <a:rPr lang="en-US" sz="1600" b="1">
                          <a:effectLst/>
                        </a:rPr>
                        <a:t>Frontal eye field</a:t>
                      </a:r>
                      <a:endParaRPr lang="en-US" sz="1600">
                        <a:effectLst/>
                      </a:endParaRPr>
                    </a:p>
                    <a:p>
                      <a:r>
                        <a:rPr lang="en-US" sz="1600">
                          <a:effectLst/>
                        </a:rPr>
                        <a:t>(</a:t>
                      </a:r>
                      <a:r>
                        <a:rPr lang="en-US" sz="1600">
                          <a:effectLst/>
                          <a:hlinkClick r:id="rId10"/>
                        </a:rPr>
                        <a:t>Brodmann area 8</a:t>
                      </a:r>
                      <a:r>
                        <a:rPr lang="en-US" sz="1600">
                          <a:effectLst/>
                        </a:rPr>
                        <a:t>)</a:t>
                      </a: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a:effectLst/>
                          <a:hlinkClick r:id="rId11"/>
                        </a:rPr>
                        <a:t>Posterior</a:t>
                      </a:r>
                      <a:r>
                        <a:rPr lang="en-US" sz="1600">
                          <a:effectLst/>
                        </a:rPr>
                        <a:t> part of the middle frontal </a:t>
                      </a:r>
                      <a:r>
                        <a:rPr lang="en-US" sz="1600">
                          <a:effectLst/>
                          <a:hlinkClick r:id="rId4"/>
                        </a:rPr>
                        <a:t>gyrus</a:t>
                      </a:r>
                      <a:endParaRPr lang="en-US" sz="1600">
                        <a:effectLst/>
                      </a:endParaRP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Controls voluntary </a:t>
                      </a:r>
                      <a:r>
                        <a:rPr lang="en-US" sz="1600" b="1">
                          <a:effectLst/>
                          <a:hlinkClick r:id="rId12"/>
                        </a:rPr>
                        <a:t>saccadic</a:t>
                      </a:r>
                      <a:r>
                        <a:rPr lang="en-US" sz="1600" b="1">
                          <a:effectLst/>
                        </a:rPr>
                        <a:t> </a:t>
                      </a:r>
                      <a:r>
                        <a:rPr lang="en-US" sz="1600" b="1">
                          <a:effectLst/>
                          <a:hlinkClick r:id="rId13"/>
                        </a:rPr>
                        <a:t>eye movements</a:t>
                      </a:r>
                      <a:endParaRPr lang="en-US" sz="1600">
                        <a:effectLst/>
                      </a:endParaRPr>
                    </a:p>
                    <a:p>
                      <a:pPr>
                        <a:buFont typeface="Arial" panose="020B0604020202020204" pitchFamily="34" charset="0"/>
                        <a:buChar char="•"/>
                      </a:pPr>
                      <a:r>
                        <a:rPr lang="en-US" sz="1600">
                          <a:effectLst/>
                        </a:rPr>
                        <a:t>Stimulation causes contralateral conjugate deviation of the eyes</a:t>
                      </a: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dirty="0">
                          <a:effectLst/>
                        </a:rPr>
                        <a:t>Transient ipsilateral </a:t>
                      </a:r>
                      <a:r>
                        <a:rPr lang="en-US" sz="1600" b="1" dirty="0">
                          <a:effectLst/>
                        </a:rPr>
                        <a:t>conjugate deviation of the eyes</a:t>
                      </a:r>
                      <a:endParaRPr lang="en-US" sz="1600" dirty="0">
                        <a:effectLst/>
                      </a:endParaRP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034712803"/>
                  </a:ext>
                </a:extLst>
              </a:tr>
            </a:tbl>
          </a:graphicData>
        </a:graphic>
      </p:graphicFrame>
    </p:spTree>
    <p:extLst>
      <p:ext uri="{BB962C8B-B14F-4D97-AF65-F5344CB8AC3E}">
        <p14:creationId xmlns:p14="http://schemas.microsoft.com/office/powerpoint/2010/main" val="312470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ye Movement Disorders: Conjugate Gaze Abnormalities | Ento Key">
            <a:extLst>
              <a:ext uri="{FF2B5EF4-FFF2-40B4-BE49-F238E27FC236}">
                <a16:creationId xmlns:a16="http://schemas.microsoft.com/office/drawing/2014/main" id="{BD5AF4A0-976D-45F6-90BD-9A9B081706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5360" y="411480"/>
            <a:ext cx="9521190" cy="5821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9045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43BA51C-66DA-4DD8-8841-429B9EBDB1DD}"/>
              </a:ext>
            </a:extLst>
          </p:cNvPr>
          <p:cNvGraphicFramePr>
            <a:graphicFrameLocks noGrp="1"/>
          </p:cNvGraphicFramePr>
          <p:nvPr>
            <p:extLst>
              <p:ext uri="{D42A27DB-BD31-4B8C-83A1-F6EECF244321}">
                <p14:modId xmlns:p14="http://schemas.microsoft.com/office/powerpoint/2010/main" val="2398879095"/>
              </p:ext>
            </p:extLst>
          </p:nvPr>
        </p:nvGraphicFramePr>
        <p:xfrm>
          <a:off x="0" y="1135117"/>
          <a:ext cx="12192000" cy="4927125"/>
        </p:xfrm>
        <a:graphic>
          <a:graphicData uri="http://schemas.openxmlformats.org/drawingml/2006/table">
            <a:tbl>
              <a:tblPr/>
              <a:tblGrid>
                <a:gridCol w="3048000">
                  <a:extLst>
                    <a:ext uri="{9D8B030D-6E8A-4147-A177-3AD203B41FA5}">
                      <a16:colId xmlns:a16="http://schemas.microsoft.com/office/drawing/2014/main" val="3541964442"/>
                    </a:ext>
                  </a:extLst>
                </a:gridCol>
                <a:gridCol w="3048000">
                  <a:extLst>
                    <a:ext uri="{9D8B030D-6E8A-4147-A177-3AD203B41FA5}">
                      <a16:colId xmlns:a16="http://schemas.microsoft.com/office/drawing/2014/main" val="469047961"/>
                    </a:ext>
                  </a:extLst>
                </a:gridCol>
                <a:gridCol w="3048000">
                  <a:extLst>
                    <a:ext uri="{9D8B030D-6E8A-4147-A177-3AD203B41FA5}">
                      <a16:colId xmlns:a16="http://schemas.microsoft.com/office/drawing/2014/main" val="2511261212"/>
                    </a:ext>
                  </a:extLst>
                </a:gridCol>
                <a:gridCol w="3048000">
                  <a:extLst>
                    <a:ext uri="{9D8B030D-6E8A-4147-A177-3AD203B41FA5}">
                      <a16:colId xmlns:a16="http://schemas.microsoft.com/office/drawing/2014/main" val="1343883789"/>
                    </a:ext>
                  </a:extLst>
                </a:gridCol>
              </a:tblGrid>
              <a:tr h="2874171">
                <a:tc>
                  <a:txBody>
                    <a:bodyPr/>
                    <a:lstStyle/>
                    <a:p>
                      <a:r>
                        <a:rPr lang="en-US" sz="1600" b="1">
                          <a:effectLst/>
                        </a:rPr>
                        <a:t>Prefrontal cortex</a:t>
                      </a:r>
                      <a:endParaRPr lang="en-US" sz="1600">
                        <a:effectLst/>
                      </a:endParaRPr>
                    </a:p>
                    <a:p>
                      <a:r>
                        <a:rPr lang="en-US" sz="1600">
                          <a:effectLst/>
                        </a:rPr>
                        <a:t>(</a:t>
                      </a:r>
                      <a:r>
                        <a:rPr lang="en-US" sz="1600">
                          <a:effectLst/>
                          <a:hlinkClick r:id="rId2"/>
                        </a:rPr>
                        <a:t>prefrontal association area</a:t>
                      </a:r>
                      <a:r>
                        <a:rPr lang="en-US" sz="1600">
                          <a:effectLst/>
                        </a:rPr>
                        <a:t>)</a:t>
                      </a: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a:effectLst/>
                        </a:rPr>
                        <a:t>Connected to the </a:t>
                      </a:r>
                      <a:r>
                        <a:rPr lang="en-US" sz="1600">
                          <a:effectLst/>
                          <a:hlinkClick r:id="rId3"/>
                        </a:rPr>
                        <a:t>mediodorsal nucleus of the thalamus</a:t>
                      </a:r>
                      <a:endParaRPr lang="en-US" sz="1600">
                        <a:effectLst/>
                      </a:endParaRP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Higher cognitive functions (e.g., goal-setting, decision-making)</a:t>
                      </a:r>
                    </a:p>
                    <a:p>
                      <a:pPr>
                        <a:buFont typeface="Arial" panose="020B0604020202020204" pitchFamily="34" charset="0"/>
                        <a:buChar char="•"/>
                      </a:pPr>
                      <a:r>
                        <a:rPr lang="en-US" sz="1600">
                          <a:effectLst/>
                        </a:rPr>
                        <a:t>Short term memory</a:t>
                      </a:r>
                    </a:p>
                    <a:p>
                      <a:pPr>
                        <a:buFont typeface="Arial" panose="020B0604020202020204" pitchFamily="34" charset="0"/>
                        <a:buChar char="•"/>
                      </a:pPr>
                      <a:r>
                        <a:rPr lang="en-US" sz="1600">
                          <a:effectLst/>
                        </a:rPr>
                        <a:t>Concentration</a:t>
                      </a:r>
                    </a:p>
                    <a:p>
                      <a:pPr>
                        <a:buFont typeface="Arial" panose="020B0604020202020204" pitchFamily="34" charset="0"/>
                        <a:buChar char="•"/>
                      </a:pPr>
                      <a:r>
                        <a:rPr lang="en-US" sz="1600">
                          <a:effectLst/>
                        </a:rPr>
                        <a:t>Contains Brodmann areas 8–14, 24, 25, 32, and 45–47</a:t>
                      </a: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dirty="0">
                          <a:effectLst/>
                          <a:hlinkClick r:id="rId4"/>
                        </a:rPr>
                        <a:t>Frontal lobe</a:t>
                      </a:r>
                      <a:r>
                        <a:rPr lang="en-US" sz="1600" dirty="0">
                          <a:effectLst/>
                        </a:rPr>
                        <a:t> syndrome, </a:t>
                      </a:r>
                      <a:r>
                        <a:rPr lang="en-US" sz="1600" dirty="0">
                          <a:effectLst/>
                          <a:hlinkClick r:id="rId5"/>
                        </a:rPr>
                        <a:t>frontotemporal dementia</a:t>
                      </a:r>
                      <a:endParaRPr lang="en-US" sz="1600" dirty="0">
                        <a:effectLst/>
                      </a:endParaRPr>
                    </a:p>
                    <a:p>
                      <a:pPr marL="742950" lvl="1" indent="-285750">
                        <a:buFont typeface="Arial" panose="020B0604020202020204" pitchFamily="34" charset="0"/>
                        <a:buChar char="•"/>
                      </a:pPr>
                      <a:r>
                        <a:rPr lang="en-US" sz="1600" b="1" dirty="0">
                          <a:effectLst/>
                        </a:rPr>
                        <a:t>Personality changes</a:t>
                      </a:r>
                      <a:endParaRPr lang="en-US" sz="1600" dirty="0">
                        <a:effectLst/>
                      </a:endParaRPr>
                    </a:p>
                    <a:p>
                      <a:pPr marL="1143000" lvl="2" indent="-228600">
                        <a:buFont typeface="Arial" panose="020B0604020202020204" pitchFamily="34" charset="0"/>
                        <a:buChar char="•"/>
                      </a:pPr>
                      <a:r>
                        <a:rPr lang="en-US" sz="1600" dirty="0">
                          <a:effectLst/>
                        </a:rPr>
                        <a:t>Aggressive behavior</a:t>
                      </a:r>
                    </a:p>
                    <a:p>
                      <a:pPr marL="1143000" lvl="2" indent="-228600">
                        <a:buFont typeface="Arial" panose="020B0604020202020204" pitchFamily="34" charset="0"/>
                        <a:buChar char="•"/>
                      </a:pPr>
                      <a:r>
                        <a:rPr lang="en-US" sz="1600" dirty="0">
                          <a:effectLst/>
                        </a:rPr>
                        <a:t>Social and sexual disinhibition</a:t>
                      </a:r>
                    </a:p>
                    <a:p>
                      <a:pPr marL="742950" lvl="1" indent="-285750">
                        <a:buFont typeface="Arial" panose="020B0604020202020204" pitchFamily="34" charset="0"/>
                        <a:buChar char="•"/>
                      </a:pPr>
                      <a:r>
                        <a:rPr lang="en-US" sz="1600" dirty="0">
                          <a:effectLst/>
                          <a:hlinkClick r:id="rId6"/>
                        </a:rPr>
                        <a:t>Tremor</a:t>
                      </a:r>
                      <a:endParaRPr lang="en-US" sz="1600" dirty="0">
                        <a:effectLst/>
                      </a:endParaRPr>
                    </a:p>
                    <a:p>
                      <a:pPr marL="742950" lvl="1" indent="-285750">
                        <a:buFont typeface="Arial" panose="020B0604020202020204" pitchFamily="34" charset="0"/>
                        <a:buChar char="•"/>
                      </a:pPr>
                      <a:r>
                        <a:rPr lang="en-US" sz="1600" dirty="0">
                          <a:effectLst/>
                          <a:hlinkClick r:id="rId7"/>
                        </a:rPr>
                        <a:t>Dystonia</a:t>
                      </a:r>
                      <a:endParaRPr lang="en-US" sz="1600" dirty="0">
                        <a:effectLst/>
                      </a:endParaRP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277390211"/>
                  </a:ext>
                </a:extLst>
              </a:tr>
              <a:tr h="1958758">
                <a:tc>
                  <a:txBody>
                    <a:bodyPr/>
                    <a:lstStyle/>
                    <a:p>
                      <a:r>
                        <a:rPr lang="en-US" sz="1600" b="1">
                          <a:effectLst/>
                        </a:rPr>
                        <a:t>Broca area</a:t>
                      </a:r>
                      <a:r>
                        <a:rPr lang="en-US" sz="1600">
                          <a:effectLst/>
                        </a:rPr>
                        <a:t> </a:t>
                      </a:r>
                    </a:p>
                    <a:p>
                      <a:r>
                        <a:rPr lang="en-US" sz="1600">
                          <a:effectLst/>
                        </a:rPr>
                        <a:t>(Brodmann areas 44 and 45)</a:t>
                      </a: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a:effectLst/>
                          <a:hlinkClick r:id="rId8"/>
                        </a:rPr>
                        <a:t>Posterior</a:t>
                      </a:r>
                      <a:r>
                        <a:rPr lang="en-US" sz="1600">
                          <a:effectLst/>
                        </a:rPr>
                        <a:t> part of the inferior frontal </a:t>
                      </a:r>
                      <a:r>
                        <a:rPr lang="en-US" sz="1600">
                          <a:effectLst/>
                          <a:hlinkClick r:id="rId9"/>
                        </a:rPr>
                        <a:t>gyrus</a:t>
                      </a:r>
                      <a:r>
                        <a:rPr lang="en-US" sz="1600">
                          <a:effectLst/>
                        </a:rPr>
                        <a:t> (dominant hemisphere)</a:t>
                      </a: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Area responsible for </a:t>
                      </a:r>
                      <a:r>
                        <a:rPr lang="en-US" sz="1600" b="1">
                          <a:effectLst/>
                        </a:rPr>
                        <a:t>processing speech</a:t>
                      </a:r>
                      <a:endParaRPr lang="en-US" sz="1600">
                        <a:effectLst/>
                      </a:endParaRPr>
                    </a:p>
                    <a:p>
                      <a:pPr>
                        <a:buFont typeface="Arial" panose="020B0604020202020204" pitchFamily="34" charset="0"/>
                        <a:buChar char="•"/>
                      </a:pPr>
                      <a:r>
                        <a:rPr lang="en-US" sz="1600">
                          <a:effectLst/>
                        </a:rPr>
                        <a:t>Connected to </a:t>
                      </a:r>
                      <a:r>
                        <a:rPr lang="en-US" sz="1600">
                          <a:effectLst/>
                          <a:hlinkClick r:id="rId10"/>
                        </a:rPr>
                        <a:t>Wernicke area</a:t>
                      </a:r>
                      <a:r>
                        <a:rPr lang="en-US" sz="1600">
                          <a:effectLst/>
                        </a:rPr>
                        <a:t> via the </a:t>
                      </a:r>
                      <a:r>
                        <a:rPr lang="en-US" sz="1600">
                          <a:effectLst/>
                          <a:hlinkClick r:id="rId11"/>
                        </a:rPr>
                        <a:t>arcuate fasciculus</a:t>
                      </a:r>
                      <a:endParaRPr lang="en-US" sz="1600">
                        <a:effectLst/>
                      </a:endParaRP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b="1" dirty="0" err="1">
                          <a:effectLst/>
                          <a:hlinkClick r:id="rId12"/>
                        </a:rPr>
                        <a:t>Broca</a:t>
                      </a:r>
                      <a:r>
                        <a:rPr lang="en-US" sz="1600" b="1" dirty="0">
                          <a:effectLst/>
                          <a:hlinkClick r:id="rId12"/>
                        </a:rPr>
                        <a:t> aphasia</a:t>
                      </a:r>
                      <a:endParaRPr lang="en-US" sz="1600" dirty="0">
                        <a:effectLst/>
                      </a:endParaRPr>
                    </a:p>
                    <a:p>
                      <a:pPr marL="742950" lvl="1" indent="-285750">
                        <a:buFont typeface="Arial" panose="020B0604020202020204" pitchFamily="34" charset="0"/>
                        <a:buChar char="•"/>
                      </a:pPr>
                      <a:r>
                        <a:rPr lang="en-US" sz="1600" dirty="0" err="1">
                          <a:effectLst/>
                        </a:rPr>
                        <a:t>Nonfluent</a:t>
                      </a:r>
                      <a:r>
                        <a:rPr lang="en-US" sz="1600" dirty="0">
                          <a:effectLst/>
                        </a:rPr>
                        <a:t>, telegraphic, and grammatically incorrect speech</a:t>
                      </a:r>
                    </a:p>
                    <a:p>
                      <a:pPr marL="742950" lvl="1" indent="-285750">
                        <a:buFont typeface="Arial" panose="020B0604020202020204" pitchFamily="34" charset="0"/>
                        <a:buChar char="•"/>
                      </a:pPr>
                      <a:r>
                        <a:rPr lang="en-US" sz="1600" b="1" dirty="0">
                          <a:effectLst/>
                        </a:rPr>
                        <a:t>Intact comprehension</a:t>
                      </a:r>
                      <a:r>
                        <a:rPr lang="en-US" sz="1600" dirty="0">
                          <a:effectLst/>
                        </a:rPr>
                        <a:t> of simple language</a:t>
                      </a:r>
                    </a:p>
                  </a:txBody>
                  <a:tcPr marL="102234" marR="102234" marT="51117" marB="5111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797662980"/>
                  </a:ext>
                </a:extLst>
              </a:tr>
            </a:tbl>
          </a:graphicData>
        </a:graphic>
      </p:graphicFrame>
    </p:spTree>
    <p:extLst>
      <p:ext uri="{BB962C8B-B14F-4D97-AF65-F5344CB8AC3E}">
        <p14:creationId xmlns:p14="http://schemas.microsoft.com/office/powerpoint/2010/main" val="3003090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4C71-514F-4978-8307-7B5911EF68D5}"/>
              </a:ext>
            </a:extLst>
          </p:cNvPr>
          <p:cNvSpPr>
            <a:spLocks noGrp="1"/>
          </p:cNvSpPr>
          <p:nvPr>
            <p:ph type="title"/>
          </p:nvPr>
        </p:nvSpPr>
        <p:spPr/>
        <p:txBody>
          <a:bodyPr/>
          <a:lstStyle/>
          <a:p>
            <a:r>
              <a:rPr lang="en-US" dirty="0"/>
              <a:t>Parietal lobe</a:t>
            </a:r>
          </a:p>
        </p:txBody>
      </p:sp>
    </p:spTree>
    <p:extLst>
      <p:ext uri="{BB962C8B-B14F-4D97-AF65-F5344CB8AC3E}">
        <p14:creationId xmlns:p14="http://schemas.microsoft.com/office/powerpoint/2010/main" val="1479592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C1D8968-54FE-4B9B-88C8-2B60ECADC6E9}"/>
              </a:ext>
            </a:extLst>
          </p:cNvPr>
          <p:cNvGraphicFramePr>
            <a:graphicFrameLocks noGrp="1"/>
          </p:cNvGraphicFramePr>
          <p:nvPr>
            <p:extLst>
              <p:ext uri="{D42A27DB-BD31-4B8C-83A1-F6EECF244321}">
                <p14:modId xmlns:p14="http://schemas.microsoft.com/office/powerpoint/2010/main" val="2126432491"/>
              </p:ext>
            </p:extLst>
          </p:nvPr>
        </p:nvGraphicFramePr>
        <p:xfrm>
          <a:off x="1466193" y="-6553802"/>
          <a:ext cx="5371476" cy="4873625"/>
        </p:xfrm>
        <a:graphic>
          <a:graphicData uri="http://schemas.openxmlformats.org/drawingml/2006/table">
            <a:tbl>
              <a:tblPr/>
              <a:tblGrid>
                <a:gridCol w="1342869">
                  <a:extLst>
                    <a:ext uri="{9D8B030D-6E8A-4147-A177-3AD203B41FA5}">
                      <a16:colId xmlns:a16="http://schemas.microsoft.com/office/drawing/2014/main" val="2142359657"/>
                    </a:ext>
                  </a:extLst>
                </a:gridCol>
                <a:gridCol w="1342869">
                  <a:extLst>
                    <a:ext uri="{9D8B030D-6E8A-4147-A177-3AD203B41FA5}">
                      <a16:colId xmlns:a16="http://schemas.microsoft.com/office/drawing/2014/main" val="2963874958"/>
                    </a:ext>
                  </a:extLst>
                </a:gridCol>
                <a:gridCol w="1342869">
                  <a:extLst>
                    <a:ext uri="{9D8B030D-6E8A-4147-A177-3AD203B41FA5}">
                      <a16:colId xmlns:a16="http://schemas.microsoft.com/office/drawing/2014/main" val="2609430834"/>
                    </a:ext>
                  </a:extLst>
                </a:gridCol>
                <a:gridCol w="1342869">
                  <a:extLst>
                    <a:ext uri="{9D8B030D-6E8A-4147-A177-3AD203B41FA5}">
                      <a16:colId xmlns:a16="http://schemas.microsoft.com/office/drawing/2014/main" val="3536545899"/>
                    </a:ext>
                  </a:extLst>
                </a:gridCol>
              </a:tblGrid>
              <a:tr h="124965">
                <a:tc gridSpan="4">
                  <a:txBody>
                    <a:bodyPr/>
                    <a:lstStyle/>
                    <a:p>
                      <a:r>
                        <a:rPr lang="en-US" sz="500" b="1">
                          <a:effectLst/>
                        </a:rPr>
                        <a:t>Overview of the </a:t>
                      </a:r>
                      <a:r>
                        <a:rPr lang="en-US" sz="500" b="1">
                          <a:effectLst/>
                          <a:hlinkClick r:id="rId2"/>
                        </a:rPr>
                        <a:t>parietal lobe</a:t>
                      </a:r>
                      <a:endParaRPr lang="en-US" sz="500">
                        <a:effectLst/>
                      </a:endParaRPr>
                    </a:p>
                  </a:txBody>
                  <a:tcPr marL="44630" marR="44630" marT="22315" marB="2231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00792036"/>
                  </a:ext>
                </a:extLst>
              </a:tr>
              <a:tr h="285634">
                <a:tc>
                  <a:txBody>
                    <a:bodyPr/>
                    <a:lstStyle/>
                    <a:p>
                      <a:r>
                        <a:rPr lang="en-US" sz="500" b="1">
                          <a:effectLst/>
                        </a:rPr>
                        <a:t>Area</a:t>
                      </a:r>
                      <a:endParaRPr lang="en-US" sz="500">
                        <a:effectLst/>
                      </a:endParaRPr>
                    </a:p>
                  </a:txBody>
                  <a:tcPr marL="44630" marR="44630" marT="22315" marB="2231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500" b="1">
                          <a:effectLst/>
                        </a:rPr>
                        <a:t>Location</a:t>
                      </a:r>
                      <a:endParaRPr lang="en-US" sz="500">
                        <a:effectLst/>
                      </a:endParaRPr>
                    </a:p>
                  </a:txBody>
                  <a:tcPr marL="44630" marR="44630" marT="22315" marB="2231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500" b="1">
                          <a:effectLst/>
                        </a:rPr>
                        <a:t>Characteristics (sensory functions)</a:t>
                      </a:r>
                      <a:endParaRPr lang="en-US" sz="500">
                        <a:effectLst/>
                      </a:endParaRPr>
                    </a:p>
                  </a:txBody>
                  <a:tcPr marL="44630" marR="44630" marT="22315" marB="2231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500" b="1">
                          <a:effectLst/>
                        </a:rPr>
                        <a:t>Effect of lesion</a:t>
                      </a:r>
                      <a:endParaRPr lang="en-US" sz="500">
                        <a:effectLst/>
                      </a:endParaRPr>
                    </a:p>
                  </a:txBody>
                  <a:tcPr marL="44630" marR="44630" marT="22315" marB="2231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282540048"/>
                  </a:ext>
                </a:extLst>
              </a:tr>
              <a:tr h="4463026">
                <a:tc>
                  <a:txBody>
                    <a:bodyPr/>
                    <a:lstStyle/>
                    <a:p>
                      <a:r>
                        <a:rPr lang="en-US" sz="500" b="1">
                          <a:effectLst/>
                        </a:rPr>
                        <a:t>Primary somatosensory cortex</a:t>
                      </a:r>
                      <a:r>
                        <a:rPr lang="en-US" sz="500">
                          <a:effectLst/>
                        </a:rPr>
                        <a:t> </a:t>
                      </a:r>
                    </a:p>
                  </a:txBody>
                  <a:tcPr marL="44630" marR="44630" marT="22315" marB="2231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500" b="1">
                          <a:effectLst/>
                          <a:hlinkClick r:id="rId3"/>
                        </a:rPr>
                        <a:t>Postcentral gyrus</a:t>
                      </a:r>
                      <a:r>
                        <a:rPr lang="en-US" sz="500">
                          <a:effectLst/>
                        </a:rPr>
                        <a:t> (</a:t>
                      </a:r>
                      <a:r>
                        <a:rPr lang="en-US" sz="500">
                          <a:effectLst/>
                          <a:hlinkClick r:id="rId2"/>
                        </a:rPr>
                        <a:t>parietal lobes</a:t>
                      </a:r>
                      <a:r>
                        <a:rPr lang="en-US" sz="500">
                          <a:effectLst/>
                        </a:rPr>
                        <a:t>)</a:t>
                      </a:r>
                    </a:p>
                  </a:txBody>
                  <a:tcPr marL="44630" marR="44630" marT="22315" marB="2231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500">
                          <a:effectLst/>
                        </a:rPr>
                        <a:t>Receives input from the </a:t>
                      </a:r>
                      <a:r>
                        <a:rPr lang="en-US" sz="500">
                          <a:effectLst/>
                          <a:hlinkClick r:id="rId4"/>
                        </a:rPr>
                        <a:t>ventral</a:t>
                      </a:r>
                      <a:r>
                        <a:rPr lang="en-US" sz="500">
                          <a:effectLst/>
                        </a:rPr>
                        <a:t> </a:t>
                      </a:r>
                      <a:r>
                        <a:rPr lang="en-US" sz="500">
                          <a:effectLst/>
                          <a:hlinkClick r:id="rId5"/>
                        </a:rPr>
                        <a:t>posterior</a:t>
                      </a:r>
                      <a:r>
                        <a:rPr lang="en-US" sz="500">
                          <a:effectLst/>
                        </a:rPr>
                        <a:t> nuclei of the </a:t>
                      </a:r>
                      <a:r>
                        <a:rPr lang="en-US" sz="500">
                          <a:effectLst/>
                          <a:hlinkClick r:id="rId6"/>
                        </a:rPr>
                        <a:t>thalamus</a:t>
                      </a:r>
                      <a:endParaRPr lang="en-US" sz="500">
                        <a:effectLst/>
                      </a:endParaRPr>
                    </a:p>
                    <a:p>
                      <a:pPr>
                        <a:buFont typeface="Arial" panose="020B0604020202020204" pitchFamily="34" charset="0"/>
                        <a:buChar char="•"/>
                      </a:pPr>
                      <a:r>
                        <a:rPr lang="en-US" sz="500">
                          <a:effectLst/>
                        </a:rPr>
                        <a:t>Contributes to the </a:t>
                      </a:r>
                      <a:r>
                        <a:rPr lang="en-US" sz="500">
                          <a:effectLst/>
                          <a:hlinkClick r:id="rId7"/>
                        </a:rPr>
                        <a:t>corticospinal tract</a:t>
                      </a:r>
                      <a:endParaRPr lang="en-US" sz="500">
                        <a:effectLst/>
                      </a:endParaRPr>
                    </a:p>
                    <a:p>
                      <a:pPr>
                        <a:buFont typeface="Arial" panose="020B0604020202020204" pitchFamily="34" charset="0"/>
                        <a:buChar char="•"/>
                      </a:pPr>
                      <a:r>
                        <a:rPr lang="en-US" sz="500">
                          <a:effectLst/>
                        </a:rPr>
                        <a:t>The cortical regions receiving sensory input of the different regions of the body can be mapped using the </a:t>
                      </a:r>
                      <a:r>
                        <a:rPr lang="en-US" sz="500" b="1">
                          <a:effectLst/>
                        </a:rPr>
                        <a:t>sensory homunculus</a:t>
                      </a:r>
                      <a:r>
                        <a:rPr lang="en-US" sz="500">
                          <a:effectLst/>
                        </a:rPr>
                        <a:t>. </a:t>
                      </a:r>
                    </a:p>
                    <a:p>
                      <a:pPr marL="742950" lvl="1" indent="-285750">
                        <a:buFont typeface="Arial" panose="020B0604020202020204" pitchFamily="34" charset="0"/>
                        <a:buChar char="•"/>
                      </a:pPr>
                      <a:r>
                        <a:rPr lang="en-US" sz="500">
                          <a:effectLst/>
                        </a:rPr>
                        <a:t>The individual parts of the body are arranged against the corresponding cortical regions proportionate in size to their degree of innervation (e.g., the </a:t>
                      </a:r>
                      <a:r>
                        <a:rPr lang="en-US" sz="500">
                          <a:effectLst/>
                          <a:hlinkClick r:id="rId8"/>
                        </a:rPr>
                        <a:t>lips</a:t>
                      </a:r>
                      <a:r>
                        <a:rPr lang="en-US" sz="500">
                          <a:effectLst/>
                        </a:rPr>
                        <a:t> are represented disproportionately larger than the feet).</a:t>
                      </a:r>
                    </a:p>
                    <a:p>
                      <a:pPr marL="742950" lvl="1" indent="-285750">
                        <a:buFont typeface="Arial" panose="020B0604020202020204" pitchFamily="34" charset="0"/>
                        <a:buChar char="•"/>
                      </a:pPr>
                      <a:r>
                        <a:rPr lang="en-US" sz="500">
                          <a:effectLst/>
                        </a:rPr>
                        <a:t>The </a:t>
                      </a:r>
                      <a:r>
                        <a:rPr lang="en-US" sz="500">
                          <a:effectLst/>
                          <a:hlinkClick r:id="rId9"/>
                        </a:rPr>
                        <a:t>primary motor cortex</a:t>
                      </a:r>
                      <a:r>
                        <a:rPr lang="en-US" sz="500">
                          <a:effectLst/>
                        </a:rPr>
                        <a:t> is mapped in the same way using the </a:t>
                      </a:r>
                      <a:r>
                        <a:rPr lang="en-US" sz="500">
                          <a:effectLst/>
                          <a:hlinkClick r:id="rId10"/>
                        </a:rPr>
                        <a:t>motor homunculus</a:t>
                      </a:r>
                      <a:r>
                        <a:rPr lang="en-US" sz="500">
                          <a:effectLst/>
                        </a:rPr>
                        <a:t>.</a:t>
                      </a:r>
                    </a:p>
                  </a:txBody>
                  <a:tcPr marL="44630" marR="44630" marT="22315" marB="2231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500" dirty="0">
                          <a:effectLst/>
                        </a:rPr>
                        <a:t>Contralateral sensory loss</a:t>
                      </a:r>
                    </a:p>
                  </a:txBody>
                  <a:tcPr marL="44630" marR="44630" marT="22315" marB="2231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61502307"/>
                  </a:ext>
                </a:extLst>
              </a:tr>
            </a:tbl>
          </a:graphicData>
        </a:graphic>
      </p:graphicFrame>
      <p:graphicFrame>
        <p:nvGraphicFramePr>
          <p:cNvPr id="3" name="Table 2">
            <a:extLst>
              <a:ext uri="{FF2B5EF4-FFF2-40B4-BE49-F238E27FC236}">
                <a16:creationId xmlns:a16="http://schemas.microsoft.com/office/drawing/2014/main" id="{4C2FF31E-BB1A-4A14-A1C1-78917B70546C}"/>
              </a:ext>
            </a:extLst>
          </p:cNvPr>
          <p:cNvGraphicFramePr>
            <a:graphicFrameLocks noGrp="1"/>
          </p:cNvGraphicFramePr>
          <p:nvPr>
            <p:extLst>
              <p:ext uri="{D42A27DB-BD31-4B8C-83A1-F6EECF244321}">
                <p14:modId xmlns:p14="http://schemas.microsoft.com/office/powerpoint/2010/main" val="3186495776"/>
              </p:ext>
            </p:extLst>
          </p:nvPr>
        </p:nvGraphicFramePr>
        <p:xfrm>
          <a:off x="4982567" y="-8899271"/>
          <a:ext cx="4792052" cy="4880426"/>
        </p:xfrm>
        <a:graphic>
          <a:graphicData uri="http://schemas.openxmlformats.org/drawingml/2006/table">
            <a:tbl>
              <a:tblPr/>
              <a:tblGrid>
                <a:gridCol w="1198013">
                  <a:extLst>
                    <a:ext uri="{9D8B030D-6E8A-4147-A177-3AD203B41FA5}">
                      <a16:colId xmlns:a16="http://schemas.microsoft.com/office/drawing/2014/main" val="4149881763"/>
                    </a:ext>
                  </a:extLst>
                </a:gridCol>
                <a:gridCol w="1198013">
                  <a:extLst>
                    <a:ext uri="{9D8B030D-6E8A-4147-A177-3AD203B41FA5}">
                      <a16:colId xmlns:a16="http://schemas.microsoft.com/office/drawing/2014/main" val="3751348995"/>
                    </a:ext>
                  </a:extLst>
                </a:gridCol>
                <a:gridCol w="1198013">
                  <a:extLst>
                    <a:ext uri="{9D8B030D-6E8A-4147-A177-3AD203B41FA5}">
                      <a16:colId xmlns:a16="http://schemas.microsoft.com/office/drawing/2014/main" val="1544324714"/>
                    </a:ext>
                  </a:extLst>
                </a:gridCol>
                <a:gridCol w="1198013">
                  <a:extLst>
                    <a:ext uri="{9D8B030D-6E8A-4147-A177-3AD203B41FA5}">
                      <a16:colId xmlns:a16="http://schemas.microsoft.com/office/drawing/2014/main" val="2735168847"/>
                    </a:ext>
                  </a:extLst>
                </a:gridCol>
              </a:tblGrid>
              <a:tr h="60542">
                <a:tc gridSpan="4">
                  <a:txBody>
                    <a:bodyPr/>
                    <a:lstStyle/>
                    <a:p>
                      <a:r>
                        <a:rPr lang="en-US" sz="300" b="1">
                          <a:effectLst/>
                        </a:rPr>
                        <a:t>Overview of the </a:t>
                      </a:r>
                      <a:r>
                        <a:rPr lang="en-US" sz="300" b="1">
                          <a:effectLst/>
                          <a:hlinkClick r:id="rId2"/>
                        </a:rPr>
                        <a:t>parietal lobe</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14924935"/>
                  </a:ext>
                </a:extLst>
              </a:tr>
              <a:tr h="138382">
                <a:tc>
                  <a:txBody>
                    <a:bodyPr/>
                    <a:lstStyle/>
                    <a:p>
                      <a:r>
                        <a:rPr lang="en-US" sz="300" b="1">
                          <a:effectLst/>
                        </a:rPr>
                        <a:t>Area</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300" b="1">
                          <a:effectLst/>
                        </a:rPr>
                        <a:t>Location</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300" b="1">
                          <a:effectLst/>
                        </a:rPr>
                        <a:t>Characteristics (sensory functions)</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300" b="1">
                          <a:effectLst/>
                        </a:rPr>
                        <a:t>Effect of lesion</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3929774814"/>
                  </a:ext>
                </a:extLst>
              </a:tr>
              <a:tr h="2162212">
                <a:tc>
                  <a:txBody>
                    <a:bodyPr/>
                    <a:lstStyle/>
                    <a:p>
                      <a:r>
                        <a:rPr lang="en-US" sz="300" b="1">
                          <a:effectLst/>
                        </a:rPr>
                        <a:t>Primary somatosensory cortex</a:t>
                      </a:r>
                      <a:r>
                        <a:rPr lang="en-US" sz="300">
                          <a:effectLst/>
                        </a:rPr>
                        <a:t> </a:t>
                      </a: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300" b="1">
                          <a:effectLst/>
                          <a:hlinkClick r:id="rId3"/>
                        </a:rPr>
                        <a:t>Postcentral gyrus</a:t>
                      </a:r>
                      <a:r>
                        <a:rPr lang="en-US" sz="300">
                          <a:effectLst/>
                        </a:rPr>
                        <a:t> (</a:t>
                      </a:r>
                      <a:r>
                        <a:rPr lang="en-US" sz="300">
                          <a:effectLst/>
                          <a:hlinkClick r:id="rId2"/>
                        </a:rPr>
                        <a:t>parietal lobes</a:t>
                      </a:r>
                      <a:r>
                        <a:rPr lang="en-US" sz="300">
                          <a:effectLst/>
                        </a:rPr>
                        <a:t>)</a:t>
                      </a: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300">
                          <a:effectLst/>
                        </a:rPr>
                        <a:t>Receives input from the </a:t>
                      </a:r>
                      <a:r>
                        <a:rPr lang="en-US" sz="300">
                          <a:effectLst/>
                          <a:hlinkClick r:id="rId4"/>
                        </a:rPr>
                        <a:t>ventral</a:t>
                      </a:r>
                      <a:r>
                        <a:rPr lang="en-US" sz="300">
                          <a:effectLst/>
                        </a:rPr>
                        <a:t> </a:t>
                      </a:r>
                      <a:r>
                        <a:rPr lang="en-US" sz="300">
                          <a:effectLst/>
                          <a:hlinkClick r:id="rId5"/>
                        </a:rPr>
                        <a:t>posterior</a:t>
                      </a:r>
                      <a:r>
                        <a:rPr lang="en-US" sz="300">
                          <a:effectLst/>
                        </a:rPr>
                        <a:t> nuclei of the </a:t>
                      </a:r>
                      <a:r>
                        <a:rPr lang="en-US" sz="300">
                          <a:effectLst/>
                          <a:hlinkClick r:id="rId6"/>
                        </a:rPr>
                        <a:t>thalamus</a:t>
                      </a:r>
                      <a:endParaRPr lang="en-US" sz="300">
                        <a:effectLst/>
                      </a:endParaRPr>
                    </a:p>
                    <a:p>
                      <a:pPr>
                        <a:buFont typeface="Arial" panose="020B0604020202020204" pitchFamily="34" charset="0"/>
                        <a:buChar char="•"/>
                      </a:pPr>
                      <a:r>
                        <a:rPr lang="en-US" sz="300">
                          <a:effectLst/>
                        </a:rPr>
                        <a:t>Contributes to the </a:t>
                      </a:r>
                      <a:r>
                        <a:rPr lang="en-US" sz="300">
                          <a:effectLst/>
                          <a:hlinkClick r:id="rId7"/>
                        </a:rPr>
                        <a:t>corticospinal tract</a:t>
                      </a:r>
                      <a:endParaRPr lang="en-US" sz="300">
                        <a:effectLst/>
                      </a:endParaRPr>
                    </a:p>
                    <a:p>
                      <a:pPr>
                        <a:buFont typeface="Arial" panose="020B0604020202020204" pitchFamily="34" charset="0"/>
                        <a:buChar char="•"/>
                      </a:pPr>
                      <a:r>
                        <a:rPr lang="en-US" sz="300">
                          <a:effectLst/>
                        </a:rPr>
                        <a:t>The cortical regions receiving sensory input of the different regions of the body can be mapped using the </a:t>
                      </a:r>
                      <a:r>
                        <a:rPr lang="en-US" sz="300" b="1">
                          <a:effectLst/>
                        </a:rPr>
                        <a:t>sensory homunculus</a:t>
                      </a:r>
                      <a:r>
                        <a:rPr lang="en-US" sz="300">
                          <a:effectLst/>
                        </a:rPr>
                        <a:t>. </a:t>
                      </a:r>
                    </a:p>
                    <a:p>
                      <a:pPr marL="742950" lvl="1" indent="-285750">
                        <a:buFont typeface="Arial" panose="020B0604020202020204" pitchFamily="34" charset="0"/>
                        <a:buChar char="•"/>
                      </a:pPr>
                      <a:r>
                        <a:rPr lang="en-US" sz="300">
                          <a:effectLst/>
                        </a:rPr>
                        <a:t>The individual parts of the body are arranged against the corresponding cortical regions proportionate in size to their degree of innervation (e.g., the </a:t>
                      </a:r>
                      <a:r>
                        <a:rPr lang="en-US" sz="300">
                          <a:effectLst/>
                          <a:hlinkClick r:id="rId8"/>
                        </a:rPr>
                        <a:t>lips</a:t>
                      </a:r>
                      <a:r>
                        <a:rPr lang="en-US" sz="300">
                          <a:effectLst/>
                        </a:rPr>
                        <a:t> are represented disproportionately larger than the feet).</a:t>
                      </a:r>
                    </a:p>
                    <a:p>
                      <a:pPr marL="742950" lvl="1" indent="-285750">
                        <a:buFont typeface="Arial" panose="020B0604020202020204" pitchFamily="34" charset="0"/>
                        <a:buChar char="•"/>
                      </a:pPr>
                      <a:r>
                        <a:rPr lang="en-US" sz="300">
                          <a:effectLst/>
                        </a:rPr>
                        <a:t>The </a:t>
                      </a:r>
                      <a:r>
                        <a:rPr lang="en-US" sz="300">
                          <a:effectLst/>
                          <a:hlinkClick r:id="rId9"/>
                        </a:rPr>
                        <a:t>primary motor cortex</a:t>
                      </a:r>
                      <a:r>
                        <a:rPr lang="en-US" sz="300">
                          <a:effectLst/>
                        </a:rPr>
                        <a:t> is mapped in the same way using the </a:t>
                      </a:r>
                      <a:r>
                        <a:rPr lang="en-US" sz="300">
                          <a:effectLst/>
                          <a:hlinkClick r:id="rId10"/>
                        </a:rPr>
                        <a:t>motor homunculus</a:t>
                      </a:r>
                      <a:r>
                        <a:rPr lang="en-US" sz="300">
                          <a:effectLst/>
                        </a:rPr>
                        <a:t>.</a:t>
                      </a: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300">
                          <a:effectLst/>
                        </a:rPr>
                        <a:t>Contralateral sensory loss</a:t>
                      </a: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045171146"/>
                  </a:ext>
                </a:extLst>
              </a:tr>
              <a:tr h="2512490">
                <a:tc>
                  <a:txBody>
                    <a:bodyPr/>
                    <a:lstStyle/>
                    <a:p>
                      <a:r>
                        <a:rPr lang="en-US" sz="300" b="1">
                          <a:effectLst/>
                        </a:rPr>
                        <a:t>Somatosensory association cortex</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300">
                          <a:effectLst/>
                        </a:rPr>
                        <a:t>Superior parietal lobule and supramarginal </a:t>
                      </a:r>
                      <a:r>
                        <a:rPr lang="en-US" sz="300">
                          <a:effectLst/>
                          <a:hlinkClick r:id="rId11"/>
                        </a:rPr>
                        <a:t>gyrus</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300">
                          <a:effectLst/>
                        </a:rPr>
                        <a:t>Integrates palpatory sensory information for pattern recognition</a:t>
                      </a: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300" dirty="0">
                          <a:effectLst/>
                        </a:rPr>
                        <a:t>Contralateral</a:t>
                      </a:r>
                      <a:r>
                        <a:rPr lang="en-US" sz="300" b="1" dirty="0">
                          <a:effectLst/>
                        </a:rPr>
                        <a:t> </a:t>
                      </a:r>
                      <a:r>
                        <a:rPr lang="en-US" sz="300" b="1" dirty="0">
                          <a:effectLst/>
                          <a:hlinkClick r:id="rId12"/>
                        </a:rPr>
                        <a:t>astereognosis</a:t>
                      </a:r>
                      <a:r>
                        <a:rPr lang="en-US" sz="300" dirty="0">
                          <a:effectLst/>
                        </a:rPr>
                        <a:t> (loss of ability to identify an object by tactile input alone)</a:t>
                      </a:r>
                    </a:p>
                    <a:p>
                      <a:pPr>
                        <a:buFont typeface="Arial" panose="020B0604020202020204" pitchFamily="34" charset="0"/>
                        <a:buChar char="•"/>
                      </a:pPr>
                      <a:r>
                        <a:rPr lang="en-US" sz="300" dirty="0">
                          <a:effectLst/>
                        </a:rPr>
                        <a:t>Contralateral </a:t>
                      </a:r>
                      <a:r>
                        <a:rPr lang="en-US" sz="300" b="1" dirty="0" err="1">
                          <a:effectLst/>
                        </a:rPr>
                        <a:t>astatognosis</a:t>
                      </a:r>
                      <a:r>
                        <a:rPr lang="en-US" sz="300" dirty="0">
                          <a:effectLst/>
                        </a:rPr>
                        <a:t> (loss of ability to recognize the position of one's own body parts)</a:t>
                      </a:r>
                    </a:p>
                    <a:p>
                      <a:pPr>
                        <a:buFont typeface="Arial" panose="020B0604020202020204" pitchFamily="34" charset="0"/>
                        <a:buChar char="•"/>
                      </a:pPr>
                      <a:r>
                        <a:rPr lang="en-US" sz="300" b="1" dirty="0">
                          <a:effectLst/>
                          <a:hlinkClick r:id="rId13"/>
                        </a:rPr>
                        <a:t>Apraxia</a:t>
                      </a:r>
                      <a:r>
                        <a:rPr lang="en-US" sz="300" b="1" dirty="0">
                          <a:effectLst/>
                        </a:rPr>
                        <a:t> </a:t>
                      </a:r>
                      <a:r>
                        <a:rPr lang="en-US" sz="300" dirty="0">
                          <a:effectLst/>
                        </a:rPr>
                        <a:t>(loss of ability to perform coordinated, purposeful, and/or learned movements when asked, even if the request is understood)</a:t>
                      </a:r>
                    </a:p>
                    <a:p>
                      <a:pPr marL="742950" lvl="1" indent="-285750">
                        <a:buFont typeface="Arial" panose="020B0604020202020204" pitchFamily="34" charset="0"/>
                        <a:buChar char="•"/>
                      </a:pPr>
                      <a:r>
                        <a:rPr lang="en-US" sz="300" dirty="0">
                          <a:effectLst/>
                        </a:rPr>
                        <a:t>Most common type: </a:t>
                      </a:r>
                      <a:r>
                        <a:rPr lang="en-US" sz="300" b="1" dirty="0">
                          <a:effectLst/>
                        </a:rPr>
                        <a:t>facial </a:t>
                      </a:r>
                      <a:r>
                        <a:rPr lang="en-US" sz="300" b="1" dirty="0">
                          <a:effectLst/>
                          <a:hlinkClick r:id="rId13"/>
                        </a:rPr>
                        <a:t>apraxia</a:t>
                      </a:r>
                      <a:r>
                        <a:rPr lang="en-US" sz="300" b="1" dirty="0">
                          <a:effectLst/>
                        </a:rPr>
                        <a:t> </a:t>
                      </a:r>
                      <a:r>
                        <a:rPr lang="en-US" sz="300" dirty="0">
                          <a:effectLst/>
                        </a:rPr>
                        <a:t>(loss of ability to coordinate and execute facial movements, like whistling or winking)</a:t>
                      </a:r>
                    </a:p>
                    <a:p>
                      <a:pPr>
                        <a:buFont typeface="Arial" panose="020B0604020202020204" pitchFamily="34" charset="0"/>
                        <a:buChar char="•"/>
                      </a:pPr>
                      <a:r>
                        <a:rPr lang="en-US" sz="300" b="1" dirty="0">
                          <a:effectLst/>
                          <a:hlinkClick r:id="rId14"/>
                        </a:rPr>
                        <a:t>Conduction aphasia</a:t>
                      </a:r>
                      <a:r>
                        <a:rPr lang="en-US" sz="300" dirty="0">
                          <a:effectLst/>
                        </a:rPr>
                        <a:t> (e.g., loss of ability to repeat verbal commands)</a:t>
                      </a:r>
                    </a:p>
                    <a:p>
                      <a:pPr marL="742950" lvl="1" indent="-285750">
                        <a:buFont typeface="Arial" panose="020B0604020202020204" pitchFamily="34" charset="0"/>
                        <a:buChar char="•"/>
                      </a:pPr>
                      <a:r>
                        <a:rPr lang="en-US" sz="300" dirty="0">
                          <a:effectLst/>
                        </a:rPr>
                        <a:t>Due to damage of the </a:t>
                      </a:r>
                      <a:r>
                        <a:rPr lang="en-US" sz="300" b="1" dirty="0">
                          <a:effectLst/>
                        </a:rPr>
                        <a:t>arcuate fasciculus</a:t>
                      </a:r>
                      <a:r>
                        <a:rPr lang="en-US" sz="300" dirty="0">
                          <a:effectLst/>
                        </a:rPr>
                        <a:t> (a </a:t>
                      </a:r>
                      <a:r>
                        <a:rPr lang="en-US" sz="300" dirty="0">
                          <a:effectLst/>
                          <a:hlinkClick r:id="rId15"/>
                        </a:rPr>
                        <a:t>white matter</a:t>
                      </a:r>
                      <a:r>
                        <a:rPr lang="en-US" sz="300" dirty="0">
                          <a:effectLst/>
                        </a:rPr>
                        <a:t> bundle connecting the frontal, parietal, and </a:t>
                      </a:r>
                      <a:r>
                        <a:rPr lang="en-US" sz="300" dirty="0">
                          <a:effectLst/>
                          <a:hlinkClick r:id="rId16"/>
                        </a:rPr>
                        <a:t>temporal lobes</a:t>
                      </a:r>
                      <a:r>
                        <a:rPr lang="en-US" sz="300" dirty="0">
                          <a:effectLst/>
                        </a:rPr>
                        <a:t> that plays a major role in language processing)</a:t>
                      </a: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547636803"/>
                  </a:ext>
                </a:extLst>
              </a:tr>
            </a:tbl>
          </a:graphicData>
        </a:graphic>
      </p:graphicFrame>
      <p:graphicFrame>
        <p:nvGraphicFramePr>
          <p:cNvPr id="4" name="Table 3">
            <a:extLst>
              <a:ext uri="{FF2B5EF4-FFF2-40B4-BE49-F238E27FC236}">
                <a16:creationId xmlns:a16="http://schemas.microsoft.com/office/drawing/2014/main" id="{D1677798-E60C-41E5-9CE7-ECF65DD0FFA4}"/>
              </a:ext>
            </a:extLst>
          </p:cNvPr>
          <p:cNvGraphicFramePr>
            <a:graphicFrameLocks noGrp="1"/>
          </p:cNvGraphicFramePr>
          <p:nvPr>
            <p:extLst>
              <p:ext uri="{D42A27DB-BD31-4B8C-83A1-F6EECF244321}">
                <p14:modId xmlns:p14="http://schemas.microsoft.com/office/powerpoint/2010/main" val="276406486"/>
              </p:ext>
            </p:extLst>
          </p:nvPr>
        </p:nvGraphicFramePr>
        <p:xfrm>
          <a:off x="2554014" y="-6459058"/>
          <a:ext cx="3849968" cy="4880426"/>
        </p:xfrm>
        <a:graphic>
          <a:graphicData uri="http://schemas.openxmlformats.org/drawingml/2006/table">
            <a:tbl>
              <a:tblPr/>
              <a:tblGrid>
                <a:gridCol w="962492">
                  <a:extLst>
                    <a:ext uri="{9D8B030D-6E8A-4147-A177-3AD203B41FA5}">
                      <a16:colId xmlns:a16="http://schemas.microsoft.com/office/drawing/2014/main" val="272116092"/>
                    </a:ext>
                  </a:extLst>
                </a:gridCol>
                <a:gridCol w="962492">
                  <a:extLst>
                    <a:ext uri="{9D8B030D-6E8A-4147-A177-3AD203B41FA5}">
                      <a16:colId xmlns:a16="http://schemas.microsoft.com/office/drawing/2014/main" val="3663505393"/>
                    </a:ext>
                  </a:extLst>
                </a:gridCol>
                <a:gridCol w="962492">
                  <a:extLst>
                    <a:ext uri="{9D8B030D-6E8A-4147-A177-3AD203B41FA5}">
                      <a16:colId xmlns:a16="http://schemas.microsoft.com/office/drawing/2014/main" val="3815783825"/>
                    </a:ext>
                  </a:extLst>
                </a:gridCol>
                <a:gridCol w="962492">
                  <a:extLst>
                    <a:ext uri="{9D8B030D-6E8A-4147-A177-3AD203B41FA5}">
                      <a16:colId xmlns:a16="http://schemas.microsoft.com/office/drawing/2014/main" val="3805217173"/>
                    </a:ext>
                  </a:extLst>
                </a:gridCol>
              </a:tblGrid>
              <a:tr h="60542">
                <a:tc gridSpan="4">
                  <a:txBody>
                    <a:bodyPr/>
                    <a:lstStyle/>
                    <a:p>
                      <a:r>
                        <a:rPr lang="en-US" sz="300" b="1">
                          <a:effectLst/>
                        </a:rPr>
                        <a:t>Overview of the </a:t>
                      </a:r>
                      <a:r>
                        <a:rPr lang="en-US" sz="300" b="1">
                          <a:effectLst/>
                          <a:hlinkClick r:id="rId2"/>
                        </a:rPr>
                        <a:t>parietal lobe</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1045960"/>
                  </a:ext>
                </a:extLst>
              </a:tr>
              <a:tr h="138382">
                <a:tc>
                  <a:txBody>
                    <a:bodyPr/>
                    <a:lstStyle/>
                    <a:p>
                      <a:r>
                        <a:rPr lang="en-US" sz="300" b="1">
                          <a:effectLst/>
                        </a:rPr>
                        <a:t>Area</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300" b="1">
                          <a:effectLst/>
                        </a:rPr>
                        <a:t>Location</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300" b="1">
                          <a:effectLst/>
                        </a:rPr>
                        <a:t>Characteristics (sensory functions)</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300" b="1">
                          <a:effectLst/>
                        </a:rPr>
                        <a:t>Effect of lesion</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3946292947"/>
                  </a:ext>
                </a:extLst>
              </a:tr>
              <a:tr h="2162212">
                <a:tc>
                  <a:txBody>
                    <a:bodyPr/>
                    <a:lstStyle/>
                    <a:p>
                      <a:r>
                        <a:rPr lang="en-US" sz="300" b="1">
                          <a:effectLst/>
                        </a:rPr>
                        <a:t>Primary somatosensory cortex</a:t>
                      </a:r>
                      <a:r>
                        <a:rPr lang="en-US" sz="300">
                          <a:effectLst/>
                        </a:rPr>
                        <a:t> </a:t>
                      </a: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300" b="1">
                          <a:effectLst/>
                          <a:hlinkClick r:id="rId3"/>
                        </a:rPr>
                        <a:t>Postcentral gyrus</a:t>
                      </a:r>
                      <a:r>
                        <a:rPr lang="en-US" sz="300">
                          <a:effectLst/>
                        </a:rPr>
                        <a:t> (</a:t>
                      </a:r>
                      <a:r>
                        <a:rPr lang="en-US" sz="300">
                          <a:effectLst/>
                          <a:hlinkClick r:id="rId2"/>
                        </a:rPr>
                        <a:t>parietal lobes</a:t>
                      </a:r>
                      <a:r>
                        <a:rPr lang="en-US" sz="300">
                          <a:effectLst/>
                        </a:rPr>
                        <a:t>)</a:t>
                      </a: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300">
                          <a:effectLst/>
                        </a:rPr>
                        <a:t>Receives input from the </a:t>
                      </a:r>
                      <a:r>
                        <a:rPr lang="en-US" sz="300">
                          <a:effectLst/>
                          <a:hlinkClick r:id="rId4"/>
                        </a:rPr>
                        <a:t>ventral</a:t>
                      </a:r>
                      <a:r>
                        <a:rPr lang="en-US" sz="300">
                          <a:effectLst/>
                        </a:rPr>
                        <a:t> </a:t>
                      </a:r>
                      <a:r>
                        <a:rPr lang="en-US" sz="300">
                          <a:effectLst/>
                          <a:hlinkClick r:id="rId5"/>
                        </a:rPr>
                        <a:t>posterior</a:t>
                      </a:r>
                      <a:r>
                        <a:rPr lang="en-US" sz="300">
                          <a:effectLst/>
                        </a:rPr>
                        <a:t> nuclei of the </a:t>
                      </a:r>
                      <a:r>
                        <a:rPr lang="en-US" sz="300">
                          <a:effectLst/>
                          <a:hlinkClick r:id="rId6"/>
                        </a:rPr>
                        <a:t>thalamus</a:t>
                      </a:r>
                      <a:endParaRPr lang="en-US" sz="300">
                        <a:effectLst/>
                      </a:endParaRPr>
                    </a:p>
                    <a:p>
                      <a:pPr>
                        <a:buFont typeface="Arial" panose="020B0604020202020204" pitchFamily="34" charset="0"/>
                        <a:buChar char="•"/>
                      </a:pPr>
                      <a:r>
                        <a:rPr lang="en-US" sz="300">
                          <a:effectLst/>
                        </a:rPr>
                        <a:t>Contributes to the </a:t>
                      </a:r>
                      <a:r>
                        <a:rPr lang="en-US" sz="300">
                          <a:effectLst/>
                          <a:hlinkClick r:id="rId7"/>
                        </a:rPr>
                        <a:t>corticospinal tract</a:t>
                      </a:r>
                      <a:endParaRPr lang="en-US" sz="300">
                        <a:effectLst/>
                      </a:endParaRPr>
                    </a:p>
                    <a:p>
                      <a:pPr>
                        <a:buFont typeface="Arial" panose="020B0604020202020204" pitchFamily="34" charset="0"/>
                        <a:buChar char="•"/>
                      </a:pPr>
                      <a:r>
                        <a:rPr lang="en-US" sz="300">
                          <a:effectLst/>
                        </a:rPr>
                        <a:t>The cortical regions receiving sensory input of the different regions of the body can be mapped using the </a:t>
                      </a:r>
                      <a:r>
                        <a:rPr lang="en-US" sz="300" b="1">
                          <a:effectLst/>
                        </a:rPr>
                        <a:t>sensory homunculus</a:t>
                      </a:r>
                      <a:r>
                        <a:rPr lang="en-US" sz="300">
                          <a:effectLst/>
                        </a:rPr>
                        <a:t>. </a:t>
                      </a:r>
                    </a:p>
                    <a:p>
                      <a:pPr marL="742950" lvl="1" indent="-285750">
                        <a:buFont typeface="Arial" panose="020B0604020202020204" pitchFamily="34" charset="0"/>
                        <a:buChar char="•"/>
                      </a:pPr>
                      <a:r>
                        <a:rPr lang="en-US" sz="300">
                          <a:effectLst/>
                        </a:rPr>
                        <a:t>The individual parts of the body are arranged against the corresponding cortical regions proportionate in size to their degree of innervation (e.g., the </a:t>
                      </a:r>
                      <a:r>
                        <a:rPr lang="en-US" sz="300">
                          <a:effectLst/>
                          <a:hlinkClick r:id="rId8"/>
                        </a:rPr>
                        <a:t>lips</a:t>
                      </a:r>
                      <a:r>
                        <a:rPr lang="en-US" sz="300">
                          <a:effectLst/>
                        </a:rPr>
                        <a:t> are represented disproportionately larger than the feet).</a:t>
                      </a:r>
                    </a:p>
                    <a:p>
                      <a:pPr marL="742950" lvl="1" indent="-285750">
                        <a:buFont typeface="Arial" panose="020B0604020202020204" pitchFamily="34" charset="0"/>
                        <a:buChar char="•"/>
                      </a:pPr>
                      <a:r>
                        <a:rPr lang="en-US" sz="300">
                          <a:effectLst/>
                        </a:rPr>
                        <a:t>The </a:t>
                      </a:r>
                      <a:r>
                        <a:rPr lang="en-US" sz="300">
                          <a:effectLst/>
                          <a:hlinkClick r:id="rId9"/>
                        </a:rPr>
                        <a:t>primary motor cortex</a:t>
                      </a:r>
                      <a:r>
                        <a:rPr lang="en-US" sz="300">
                          <a:effectLst/>
                        </a:rPr>
                        <a:t> is mapped in the same way using the </a:t>
                      </a:r>
                      <a:r>
                        <a:rPr lang="en-US" sz="300">
                          <a:effectLst/>
                          <a:hlinkClick r:id="rId10"/>
                        </a:rPr>
                        <a:t>motor homunculus</a:t>
                      </a:r>
                      <a:r>
                        <a:rPr lang="en-US" sz="300">
                          <a:effectLst/>
                        </a:rPr>
                        <a:t>.</a:t>
                      </a: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300">
                          <a:effectLst/>
                        </a:rPr>
                        <a:t>Contralateral sensory loss</a:t>
                      </a: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182187820"/>
                  </a:ext>
                </a:extLst>
              </a:tr>
              <a:tr h="2512490">
                <a:tc>
                  <a:txBody>
                    <a:bodyPr/>
                    <a:lstStyle/>
                    <a:p>
                      <a:r>
                        <a:rPr lang="en-US" sz="300" b="1">
                          <a:effectLst/>
                        </a:rPr>
                        <a:t>Somatosensory association cortex</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300">
                          <a:effectLst/>
                        </a:rPr>
                        <a:t>Superior parietal lobule and supramarginal </a:t>
                      </a:r>
                      <a:r>
                        <a:rPr lang="en-US" sz="300">
                          <a:effectLst/>
                          <a:hlinkClick r:id="rId11"/>
                        </a:rPr>
                        <a:t>gyrus</a:t>
                      </a:r>
                      <a:endParaRPr lang="en-US" sz="300">
                        <a:effectLst/>
                      </a:endParaRP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300">
                          <a:effectLst/>
                        </a:rPr>
                        <a:t>Integrates palpatory sensory information for pattern recognition</a:t>
                      </a: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300" dirty="0">
                          <a:effectLst/>
                        </a:rPr>
                        <a:t>Contralateral</a:t>
                      </a:r>
                      <a:r>
                        <a:rPr lang="en-US" sz="300" b="1" dirty="0">
                          <a:effectLst/>
                        </a:rPr>
                        <a:t> </a:t>
                      </a:r>
                      <a:r>
                        <a:rPr lang="en-US" sz="300" b="1" dirty="0">
                          <a:effectLst/>
                          <a:hlinkClick r:id="rId12"/>
                        </a:rPr>
                        <a:t>astereognosis</a:t>
                      </a:r>
                      <a:r>
                        <a:rPr lang="en-US" sz="300" dirty="0">
                          <a:effectLst/>
                        </a:rPr>
                        <a:t> (loss of ability to identify an object by tactile input alone)</a:t>
                      </a:r>
                    </a:p>
                    <a:p>
                      <a:pPr>
                        <a:buFont typeface="Arial" panose="020B0604020202020204" pitchFamily="34" charset="0"/>
                        <a:buChar char="•"/>
                      </a:pPr>
                      <a:r>
                        <a:rPr lang="en-US" sz="300" dirty="0">
                          <a:effectLst/>
                        </a:rPr>
                        <a:t>Contralateral </a:t>
                      </a:r>
                      <a:r>
                        <a:rPr lang="en-US" sz="300" b="1" dirty="0" err="1">
                          <a:effectLst/>
                        </a:rPr>
                        <a:t>astatognosis</a:t>
                      </a:r>
                      <a:r>
                        <a:rPr lang="en-US" sz="300" dirty="0">
                          <a:effectLst/>
                        </a:rPr>
                        <a:t> (loss of ability to recognize the position of one's own body parts)</a:t>
                      </a:r>
                    </a:p>
                    <a:p>
                      <a:pPr>
                        <a:buFont typeface="Arial" panose="020B0604020202020204" pitchFamily="34" charset="0"/>
                        <a:buChar char="•"/>
                      </a:pPr>
                      <a:r>
                        <a:rPr lang="en-US" sz="300" b="1" dirty="0">
                          <a:effectLst/>
                          <a:hlinkClick r:id="rId13"/>
                        </a:rPr>
                        <a:t>Apraxia</a:t>
                      </a:r>
                      <a:r>
                        <a:rPr lang="en-US" sz="300" b="1" dirty="0">
                          <a:effectLst/>
                        </a:rPr>
                        <a:t> </a:t>
                      </a:r>
                      <a:r>
                        <a:rPr lang="en-US" sz="300" dirty="0">
                          <a:effectLst/>
                        </a:rPr>
                        <a:t>(loss of ability to perform coordinated, purposeful, and/or learned movements when asked, even if the request is understood)</a:t>
                      </a:r>
                    </a:p>
                    <a:p>
                      <a:pPr marL="742950" lvl="1" indent="-285750">
                        <a:buFont typeface="Arial" panose="020B0604020202020204" pitchFamily="34" charset="0"/>
                        <a:buChar char="•"/>
                      </a:pPr>
                      <a:r>
                        <a:rPr lang="en-US" sz="300" dirty="0">
                          <a:effectLst/>
                        </a:rPr>
                        <a:t>Most common type: </a:t>
                      </a:r>
                      <a:r>
                        <a:rPr lang="en-US" sz="300" b="1" dirty="0">
                          <a:effectLst/>
                        </a:rPr>
                        <a:t>facial </a:t>
                      </a:r>
                      <a:r>
                        <a:rPr lang="en-US" sz="300" b="1" dirty="0">
                          <a:effectLst/>
                          <a:hlinkClick r:id="rId13"/>
                        </a:rPr>
                        <a:t>apraxia</a:t>
                      </a:r>
                      <a:r>
                        <a:rPr lang="en-US" sz="300" b="1" dirty="0">
                          <a:effectLst/>
                        </a:rPr>
                        <a:t> </a:t>
                      </a:r>
                      <a:r>
                        <a:rPr lang="en-US" sz="300" dirty="0">
                          <a:effectLst/>
                        </a:rPr>
                        <a:t>(loss of ability to coordinate and execute facial movements, like whistling or winking)</a:t>
                      </a:r>
                    </a:p>
                    <a:p>
                      <a:pPr>
                        <a:buFont typeface="Arial" panose="020B0604020202020204" pitchFamily="34" charset="0"/>
                        <a:buChar char="•"/>
                      </a:pPr>
                      <a:r>
                        <a:rPr lang="en-US" sz="300" b="1" dirty="0">
                          <a:effectLst/>
                          <a:hlinkClick r:id="rId14"/>
                        </a:rPr>
                        <a:t>Conduction aphasia</a:t>
                      </a:r>
                      <a:r>
                        <a:rPr lang="en-US" sz="300" dirty="0">
                          <a:effectLst/>
                        </a:rPr>
                        <a:t> (e.g., loss of ability to repeat verbal commands)</a:t>
                      </a:r>
                    </a:p>
                    <a:p>
                      <a:pPr marL="742950" lvl="1" indent="-285750">
                        <a:buFont typeface="Arial" panose="020B0604020202020204" pitchFamily="34" charset="0"/>
                        <a:buChar char="•"/>
                      </a:pPr>
                      <a:r>
                        <a:rPr lang="en-US" sz="300" dirty="0">
                          <a:effectLst/>
                        </a:rPr>
                        <a:t>Due to damage of the </a:t>
                      </a:r>
                      <a:r>
                        <a:rPr lang="en-US" sz="300" b="1" dirty="0">
                          <a:effectLst/>
                        </a:rPr>
                        <a:t>arcuate fasciculus</a:t>
                      </a:r>
                      <a:r>
                        <a:rPr lang="en-US" sz="300" dirty="0">
                          <a:effectLst/>
                        </a:rPr>
                        <a:t> (a </a:t>
                      </a:r>
                      <a:r>
                        <a:rPr lang="en-US" sz="300" dirty="0">
                          <a:effectLst/>
                          <a:hlinkClick r:id="rId15"/>
                        </a:rPr>
                        <a:t>white matter</a:t>
                      </a:r>
                      <a:r>
                        <a:rPr lang="en-US" sz="300" dirty="0">
                          <a:effectLst/>
                        </a:rPr>
                        <a:t> bundle connecting the frontal, parietal, and </a:t>
                      </a:r>
                      <a:r>
                        <a:rPr lang="en-US" sz="300" dirty="0">
                          <a:effectLst/>
                          <a:hlinkClick r:id="rId16"/>
                        </a:rPr>
                        <a:t>temporal lobes</a:t>
                      </a:r>
                      <a:r>
                        <a:rPr lang="en-US" sz="300" dirty="0">
                          <a:effectLst/>
                        </a:rPr>
                        <a:t> that plays a major role in language processing)</a:t>
                      </a:r>
                    </a:p>
                  </a:txBody>
                  <a:tcPr marL="21622" marR="21622" marT="10811" marB="1081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563286531"/>
                  </a:ext>
                </a:extLst>
              </a:tr>
            </a:tbl>
          </a:graphicData>
        </a:graphic>
      </p:graphicFrame>
      <p:graphicFrame>
        <p:nvGraphicFramePr>
          <p:cNvPr id="5" name="Table 4">
            <a:extLst>
              <a:ext uri="{FF2B5EF4-FFF2-40B4-BE49-F238E27FC236}">
                <a16:creationId xmlns:a16="http://schemas.microsoft.com/office/drawing/2014/main" id="{EFE728F9-5E56-42D2-BDCA-EF34D8CC5F10}"/>
              </a:ext>
            </a:extLst>
          </p:cNvPr>
          <p:cNvGraphicFramePr>
            <a:graphicFrameLocks noGrp="1"/>
          </p:cNvGraphicFramePr>
          <p:nvPr>
            <p:extLst>
              <p:ext uri="{D42A27DB-BD31-4B8C-83A1-F6EECF244321}">
                <p14:modId xmlns:p14="http://schemas.microsoft.com/office/powerpoint/2010/main" val="1371763777"/>
              </p:ext>
            </p:extLst>
          </p:nvPr>
        </p:nvGraphicFramePr>
        <p:xfrm>
          <a:off x="0" y="409903"/>
          <a:ext cx="12192000" cy="5830710"/>
        </p:xfrm>
        <a:graphic>
          <a:graphicData uri="http://schemas.openxmlformats.org/drawingml/2006/table">
            <a:tbl>
              <a:tblPr/>
              <a:tblGrid>
                <a:gridCol w="3048000">
                  <a:extLst>
                    <a:ext uri="{9D8B030D-6E8A-4147-A177-3AD203B41FA5}">
                      <a16:colId xmlns:a16="http://schemas.microsoft.com/office/drawing/2014/main" val="561605480"/>
                    </a:ext>
                  </a:extLst>
                </a:gridCol>
                <a:gridCol w="3048000">
                  <a:extLst>
                    <a:ext uri="{9D8B030D-6E8A-4147-A177-3AD203B41FA5}">
                      <a16:colId xmlns:a16="http://schemas.microsoft.com/office/drawing/2014/main" val="1647371926"/>
                    </a:ext>
                  </a:extLst>
                </a:gridCol>
                <a:gridCol w="3048000">
                  <a:extLst>
                    <a:ext uri="{9D8B030D-6E8A-4147-A177-3AD203B41FA5}">
                      <a16:colId xmlns:a16="http://schemas.microsoft.com/office/drawing/2014/main" val="3059638738"/>
                    </a:ext>
                  </a:extLst>
                </a:gridCol>
                <a:gridCol w="3048000">
                  <a:extLst>
                    <a:ext uri="{9D8B030D-6E8A-4147-A177-3AD203B41FA5}">
                      <a16:colId xmlns:a16="http://schemas.microsoft.com/office/drawing/2014/main" val="2406335523"/>
                    </a:ext>
                  </a:extLst>
                </a:gridCol>
              </a:tblGrid>
              <a:tr h="250804">
                <a:tc gridSpan="4">
                  <a:txBody>
                    <a:bodyPr/>
                    <a:lstStyle/>
                    <a:p>
                      <a:r>
                        <a:rPr lang="en-US" sz="1400" b="1">
                          <a:effectLst/>
                        </a:rPr>
                        <a:t>Overview of the </a:t>
                      </a:r>
                      <a:r>
                        <a:rPr lang="en-US" sz="1400" b="1">
                          <a:effectLst/>
                          <a:hlinkClick r:id="rId2"/>
                        </a:rPr>
                        <a:t>parietal lobe</a:t>
                      </a:r>
                      <a:endParaRPr lang="en-US" sz="1400">
                        <a:effectLst/>
                      </a:endParaRPr>
                    </a:p>
                  </a:txBody>
                  <a:tcPr marL="94450" marR="94450" marT="47225" marB="4722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55873342"/>
                  </a:ext>
                </a:extLst>
              </a:tr>
              <a:tr h="412035">
                <a:tc>
                  <a:txBody>
                    <a:bodyPr/>
                    <a:lstStyle/>
                    <a:p>
                      <a:r>
                        <a:rPr lang="en-US" sz="1400" b="1">
                          <a:effectLst/>
                        </a:rPr>
                        <a:t>Area</a:t>
                      </a:r>
                      <a:endParaRPr lang="en-US" sz="1400">
                        <a:effectLst/>
                      </a:endParaRPr>
                    </a:p>
                  </a:txBody>
                  <a:tcPr marL="94450" marR="94450" marT="47225" marB="4722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Location</a:t>
                      </a:r>
                      <a:endParaRPr lang="en-US" sz="1400">
                        <a:effectLst/>
                      </a:endParaRPr>
                    </a:p>
                  </a:txBody>
                  <a:tcPr marL="94450" marR="94450" marT="47225" marB="4722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Characteristics (sensory functions)</a:t>
                      </a:r>
                      <a:endParaRPr lang="en-US" sz="1400">
                        <a:effectLst/>
                      </a:endParaRPr>
                    </a:p>
                  </a:txBody>
                  <a:tcPr marL="94450" marR="94450" marT="47225" marB="4722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Effect of lesion</a:t>
                      </a:r>
                      <a:endParaRPr lang="en-US" sz="1400">
                        <a:effectLst/>
                      </a:endParaRPr>
                    </a:p>
                  </a:txBody>
                  <a:tcPr marL="94450" marR="94450" marT="47225" marB="4722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482288994"/>
                  </a:ext>
                </a:extLst>
              </a:tr>
              <a:tr h="4382127">
                <a:tc>
                  <a:txBody>
                    <a:bodyPr/>
                    <a:lstStyle/>
                    <a:p>
                      <a:r>
                        <a:rPr lang="en-US" sz="1400" b="1">
                          <a:effectLst/>
                        </a:rPr>
                        <a:t>Primary somatosensory cortex</a:t>
                      </a:r>
                      <a:r>
                        <a:rPr lang="en-US" sz="1400">
                          <a:effectLst/>
                        </a:rPr>
                        <a:t> </a:t>
                      </a:r>
                    </a:p>
                  </a:txBody>
                  <a:tcPr marL="94450" marR="94450" marT="47225" marB="4722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b="1">
                          <a:effectLst/>
                          <a:hlinkClick r:id="rId3"/>
                        </a:rPr>
                        <a:t>Postcentral gyrus</a:t>
                      </a:r>
                      <a:r>
                        <a:rPr lang="en-US" sz="1400">
                          <a:effectLst/>
                        </a:rPr>
                        <a:t> (</a:t>
                      </a:r>
                      <a:r>
                        <a:rPr lang="en-US" sz="1400">
                          <a:effectLst/>
                          <a:hlinkClick r:id="rId2"/>
                        </a:rPr>
                        <a:t>parietal lobes</a:t>
                      </a:r>
                      <a:r>
                        <a:rPr lang="en-US" sz="1400">
                          <a:effectLst/>
                        </a:rPr>
                        <a:t>)</a:t>
                      </a:r>
                    </a:p>
                  </a:txBody>
                  <a:tcPr marL="94450" marR="94450" marT="47225" marB="4722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Receives input from the </a:t>
                      </a:r>
                      <a:r>
                        <a:rPr lang="en-US" sz="1400">
                          <a:effectLst/>
                          <a:hlinkClick r:id="rId4"/>
                        </a:rPr>
                        <a:t>ventral</a:t>
                      </a:r>
                      <a:r>
                        <a:rPr lang="en-US" sz="1400">
                          <a:effectLst/>
                        </a:rPr>
                        <a:t> </a:t>
                      </a:r>
                      <a:r>
                        <a:rPr lang="en-US" sz="1400">
                          <a:effectLst/>
                          <a:hlinkClick r:id="rId5"/>
                        </a:rPr>
                        <a:t>posterior</a:t>
                      </a:r>
                      <a:r>
                        <a:rPr lang="en-US" sz="1400">
                          <a:effectLst/>
                        </a:rPr>
                        <a:t> nuclei of the </a:t>
                      </a:r>
                      <a:r>
                        <a:rPr lang="en-US" sz="1400">
                          <a:effectLst/>
                          <a:hlinkClick r:id="rId6"/>
                        </a:rPr>
                        <a:t>thalamus</a:t>
                      </a:r>
                      <a:endParaRPr lang="en-US" sz="1400">
                        <a:effectLst/>
                      </a:endParaRPr>
                    </a:p>
                    <a:p>
                      <a:pPr>
                        <a:buFont typeface="Arial" panose="020B0604020202020204" pitchFamily="34" charset="0"/>
                        <a:buChar char="•"/>
                      </a:pPr>
                      <a:r>
                        <a:rPr lang="en-US" sz="1400">
                          <a:effectLst/>
                        </a:rPr>
                        <a:t>Contributes to the </a:t>
                      </a:r>
                      <a:r>
                        <a:rPr lang="en-US" sz="1400">
                          <a:effectLst/>
                          <a:hlinkClick r:id="rId7"/>
                        </a:rPr>
                        <a:t>corticospinal tract</a:t>
                      </a:r>
                      <a:endParaRPr lang="en-US" sz="1400">
                        <a:effectLst/>
                      </a:endParaRPr>
                    </a:p>
                    <a:p>
                      <a:pPr>
                        <a:buFont typeface="Arial" panose="020B0604020202020204" pitchFamily="34" charset="0"/>
                        <a:buChar char="•"/>
                      </a:pPr>
                      <a:r>
                        <a:rPr lang="en-US" sz="1400">
                          <a:effectLst/>
                        </a:rPr>
                        <a:t>The cortical regions receiving sensory input of the different regions of the body can be mapped using the </a:t>
                      </a:r>
                      <a:r>
                        <a:rPr lang="en-US" sz="1400" b="1">
                          <a:effectLst/>
                        </a:rPr>
                        <a:t>sensory homunculus</a:t>
                      </a:r>
                      <a:r>
                        <a:rPr lang="en-US" sz="1400">
                          <a:effectLst/>
                        </a:rPr>
                        <a:t>. </a:t>
                      </a:r>
                    </a:p>
                    <a:p>
                      <a:pPr marL="742950" lvl="1" indent="-285750">
                        <a:buFont typeface="Arial" panose="020B0604020202020204" pitchFamily="34" charset="0"/>
                        <a:buChar char="•"/>
                      </a:pPr>
                      <a:r>
                        <a:rPr lang="en-US" sz="1400">
                          <a:effectLst/>
                        </a:rPr>
                        <a:t>The individual parts of the body are arranged against the corresponding cortical regions proportionate in size to their degree of innervation (e.g., the </a:t>
                      </a:r>
                      <a:r>
                        <a:rPr lang="en-US" sz="1400">
                          <a:effectLst/>
                          <a:hlinkClick r:id="rId8"/>
                        </a:rPr>
                        <a:t>lips</a:t>
                      </a:r>
                      <a:r>
                        <a:rPr lang="en-US" sz="1400">
                          <a:effectLst/>
                        </a:rPr>
                        <a:t> are represented disproportionately larger than the feet).</a:t>
                      </a:r>
                    </a:p>
                    <a:p>
                      <a:pPr marL="742950" lvl="1" indent="-285750">
                        <a:buFont typeface="Arial" panose="020B0604020202020204" pitchFamily="34" charset="0"/>
                        <a:buChar char="•"/>
                      </a:pPr>
                      <a:r>
                        <a:rPr lang="en-US" sz="1400">
                          <a:effectLst/>
                        </a:rPr>
                        <a:t>The </a:t>
                      </a:r>
                      <a:r>
                        <a:rPr lang="en-US" sz="1400">
                          <a:effectLst/>
                          <a:hlinkClick r:id="rId9"/>
                        </a:rPr>
                        <a:t>primary motor cortex</a:t>
                      </a:r>
                      <a:r>
                        <a:rPr lang="en-US" sz="1400">
                          <a:effectLst/>
                        </a:rPr>
                        <a:t> is mapped in the same way using the </a:t>
                      </a:r>
                      <a:r>
                        <a:rPr lang="en-US" sz="1400">
                          <a:effectLst/>
                          <a:hlinkClick r:id="rId10"/>
                        </a:rPr>
                        <a:t>motor homunculus</a:t>
                      </a:r>
                      <a:r>
                        <a:rPr lang="en-US" sz="1400">
                          <a:effectLst/>
                        </a:rPr>
                        <a:t>.</a:t>
                      </a:r>
                    </a:p>
                  </a:txBody>
                  <a:tcPr marL="94450" marR="94450" marT="47225" marB="4722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dirty="0">
                          <a:effectLst/>
                        </a:rPr>
                        <a:t>Contralateral sensory loss</a:t>
                      </a:r>
                    </a:p>
                  </a:txBody>
                  <a:tcPr marL="94450" marR="94450" marT="47225" marB="47225"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1563583502"/>
                  </a:ext>
                </a:extLst>
              </a:tr>
            </a:tbl>
          </a:graphicData>
        </a:graphic>
      </p:graphicFrame>
    </p:spTree>
    <p:extLst>
      <p:ext uri="{BB962C8B-B14F-4D97-AF65-F5344CB8AC3E}">
        <p14:creationId xmlns:p14="http://schemas.microsoft.com/office/powerpoint/2010/main" val="1147013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BB72A22-71FA-4771-90ED-7EFD26560873}"/>
              </a:ext>
            </a:extLst>
          </p:cNvPr>
          <p:cNvGraphicFramePr>
            <a:graphicFrameLocks noGrp="1"/>
          </p:cNvGraphicFramePr>
          <p:nvPr>
            <p:extLst>
              <p:ext uri="{D42A27DB-BD31-4B8C-83A1-F6EECF244321}">
                <p14:modId xmlns:p14="http://schemas.microsoft.com/office/powerpoint/2010/main" val="584920886"/>
              </p:ext>
            </p:extLst>
          </p:nvPr>
        </p:nvGraphicFramePr>
        <p:xfrm>
          <a:off x="0" y="0"/>
          <a:ext cx="12192000" cy="6858000"/>
        </p:xfrm>
        <a:graphic>
          <a:graphicData uri="http://schemas.openxmlformats.org/drawingml/2006/table">
            <a:tbl>
              <a:tblPr/>
              <a:tblGrid>
                <a:gridCol w="3048000">
                  <a:extLst>
                    <a:ext uri="{9D8B030D-6E8A-4147-A177-3AD203B41FA5}">
                      <a16:colId xmlns:a16="http://schemas.microsoft.com/office/drawing/2014/main" val="696653996"/>
                    </a:ext>
                  </a:extLst>
                </a:gridCol>
                <a:gridCol w="3048000">
                  <a:extLst>
                    <a:ext uri="{9D8B030D-6E8A-4147-A177-3AD203B41FA5}">
                      <a16:colId xmlns:a16="http://schemas.microsoft.com/office/drawing/2014/main" val="2647620745"/>
                    </a:ext>
                  </a:extLst>
                </a:gridCol>
                <a:gridCol w="3048000">
                  <a:extLst>
                    <a:ext uri="{9D8B030D-6E8A-4147-A177-3AD203B41FA5}">
                      <a16:colId xmlns:a16="http://schemas.microsoft.com/office/drawing/2014/main" val="3902161874"/>
                    </a:ext>
                  </a:extLst>
                </a:gridCol>
                <a:gridCol w="3048000">
                  <a:extLst>
                    <a:ext uri="{9D8B030D-6E8A-4147-A177-3AD203B41FA5}">
                      <a16:colId xmlns:a16="http://schemas.microsoft.com/office/drawing/2014/main" val="2039171354"/>
                    </a:ext>
                  </a:extLst>
                </a:gridCol>
              </a:tblGrid>
              <a:tr h="4140054">
                <a:tc>
                  <a:txBody>
                    <a:bodyPr/>
                    <a:lstStyle/>
                    <a:p>
                      <a:r>
                        <a:rPr lang="en-US" sz="1100" b="1" dirty="0">
                          <a:effectLst/>
                        </a:rPr>
                        <a:t>Somatosensory association cortex</a:t>
                      </a:r>
                      <a:endParaRPr lang="en-US" sz="1100" dirty="0">
                        <a:effectLst/>
                      </a:endParaRPr>
                    </a:p>
                  </a:txBody>
                  <a:tcPr marL="52974" marR="52974" marT="26487" marB="2648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100" dirty="0">
                          <a:effectLst/>
                        </a:rPr>
                        <a:t>Superior parietal lobule and supramarginal </a:t>
                      </a:r>
                      <a:r>
                        <a:rPr lang="en-US" sz="1100" dirty="0">
                          <a:effectLst/>
                          <a:hlinkClick r:id="rId3"/>
                        </a:rPr>
                        <a:t>gyrus</a:t>
                      </a:r>
                      <a:endParaRPr lang="en-US" sz="1100" dirty="0">
                        <a:effectLst/>
                      </a:endParaRPr>
                    </a:p>
                  </a:txBody>
                  <a:tcPr marL="52974" marR="52974" marT="26487" marB="2648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100" dirty="0">
                          <a:effectLst/>
                        </a:rPr>
                        <a:t>Integrates palpatory sensory information for pattern recognition</a:t>
                      </a:r>
                    </a:p>
                  </a:txBody>
                  <a:tcPr marL="52974" marR="52974" marT="26487" marB="2648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100" dirty="0">
                          <a:effectLst/>
                        </a:rPr>
                        <a:t>Contralateral</a:t>
                      </a:r>
                      <a:r>
                        <a:rPr lang="en-US" sz="1100" b="1" dirty="0">
                          <a:effectLst/>
                        </a:rPr>
                        <a:t> </a:t>
                      </a:r>
                      <a:r>
                        <a:rPr lang="en-US" sz="1100" b="1" dirty="0">
                          <a:effectLst/>
                          <a:hlinkClick r:id="rId4"/>
                        </a:rPr>
                        <a:t>astereognosis</a:t>
                      </a:r>
                      <a:r>
                        <a:rPr lang="en-US" sz="1100" dirty="0">
                          <a:effectLst/>
                        </a:rPr>
                        <a:t> (loss of ability to identify an object by tactile input alone)</a:t>
                      </a:r>
                    </a:p>
                    <a:p>
                      <a:pPr>
                        <a:buFont typeface="Arial" panose="020B0604020202020204" pitchFamily="34" charset="0"/>
                        <a:buChar char="•"/>
                      </a:pPr>
                      <a:r>
                        <a:rPr lang="en-US" sz="1100" dirty="0">
                          <a:effectLst/>
                        </a:rPr>
                        <a:t>Contralateral </a:t>
                      </a:r>
                      <a:r>
                        <a:rPr lang="en-US" sz="1100" b="1" dirty="0" err="1">
                          <a:effectLst/>
                        </a:rPr>
                        <a:t>astatognosis</a:t>
                      </a:r>
                      <a:r>
                        <a:rPr lang="en-US" sz="1100" dirty="0">
                          <a:effectLst/>
                        </a:rPr>
                        <a:t> (loss of ability to recognize the position of one's own body parts)</a:t>
                      </a:r>
                    </a:p>
                    <a:p>
                      <a:pPr>
                        <a:buFont typeface="Arial" panose="020B0604020202020204" pitchFamily="34" charset="0"/>
                        <a:buChar char="•"/>
                      </a:pPr>
                      <a:r>
                        <a:rPr lang="en-US" sz="1100" b="1" dirty="0">
                          <a:effectLst/>
                          <a:hlinkClick r:id="rId5"/>
                        </a:rPr>
                        <a:t>Apraxia</a:t>
                      </a:r>
                      <a:r>
                        <a:rPr lang="en-US" sz="1100" b="1" dirty="0">
                          <a:effectLst/>
                        </a:rPr>
                        <a:t> </a:t>
                      </a:r>
                      <a:r>
                        <a:rPr lang="en-US" sz="1100" dirty="0">
                          <a:effectLst/>
                        </a:rPr>
                        <a:t>(loss of ability to perform coordinated, purposeful, and/or learned movements when asked, even if the request is understood)</a:t>
                      </a:r>
                    </a:p>
                    <a:p>
                      <a:pPr marL="742950" lvl="1" indent="-285750">
                        <a:buFont typeface="Arial" panose="020B0604020202020204" pitchFamily="34" charset="0"/>
                        <a:buChar char="•"/>
                      </a:pPr>
                      <a:r>
                        <a:rPr lang="en-US" sz="1100" dirty="0">
                          <a:effectLst/>
                        </a:rPr>
                        <a:t>Most common type: </a:t>
                      </a:r>
                      <a:r>
                        <a:rPr lang="en-US" sz="1100" b="1" dirty="0">
                          <a:effectLst/>
                        </a:rPr>
                        <a:t>facial </a:t>
                      </a:r>
                      <a:r>
                        <a:rPr lang="en-US" sz="1100" b="1" dirty="0">
                          <a:effectLst/>
                          <a:hlinkClick r:id="rId5"/>
                        </a:rPr>
                        <a:t>apraxia</a:t>
                      </a:r>
                      <a:r>
                        <a:rPr lang="en-US" sz="1100" b="1" dirty="0">
                          <a:effectLst/>
                        </a:rPr>
                        <a:t> </a:t>
                      </a:r>
                      <a:r>
                        <a:rPr lang="en-US" sz="1100" dirty="0">
                          <a:effectLst/>
                        </a:rPr>
                        <a:t>(loss of ability to coordinate and execute facial movements, like whistling or winking)</a:t>
                      </a:r>
                    </a:p>
                    <a:p>
                      <a:pPr>
                        <a:buFont typeface="Arial" panose="020B0604020202020204" pitchFamily="34" charset="0"/>
                        <a:buChar char="•"/>
                      </a:pPr>
                      <a:r>
                        <a:rPr lang="en-US" sz="1100" b="1" dirty="0">
                          <a:effectLst/>
                          <a:hlinkClick r:id="rId6"/>
                        </a:rPr>
                        <a:t>Conduction aphasia</a:t>
                      </a:r>
                      <a:r>
                        <a:rPr lang="en-US" sz="1100" dirty="0">
                          <a:effectLst/>
                        </a:rPr>
                        <a:t> (e.g., loss of ability to repeat verbal commands)</a:t>
                      </a:r>
                    </a:p>
                    <a:p>
                      <a:pPr marL="742950" lvl="1" indent="-285750">
                        <a:buFont typeface="Arial" panose="020B0604020202020204" pitchFamily="34" charset="0"/>
                        <a:buChar char="•"/>
                      </a:pPr>
                      <a:r>
                        <a:rPr lang="en-US" sz="1100" dirty="0">
                          <a:effectLst/>
                        </a:rPr>
                        <a:t>Due to damage of the </a:t>
                      </a:r>
                      <a:r>
                        <a:rPr lang="en-US" sz="1100" b="1" dirty="0">
                          <a:effectLst/>
                        </a:rPr>
                        <a:t>arcuate fasciculus</a:t>
                      </a:r>
                      <a:r>
                        <a:rPr lang="en-US" sz="1100" dirty="0">
                          <a:effectLst/>
                        </a:rPr>
                        <a:t> (a </a:t>
                      </a:r>
                      <a:r>
                        <a:rPr lang="en-US" sz="1100" dirty="0">
                          <a:effectLst/>
                          <a:hlinkClick r:id="rId7"/>
                        </a:rPr>
                        <a:t>white matter</a:t>
                      </a:r>
                      <a:r>
                        <a:rPr lang="en-US" sz="1100" dirty="0">
                          <a:effectLst/>
                        </a:rPr>
                        <a:t> bundle connecting the frontal, parietal, and </a:t>
                      </a:r>
                      <a:r>
                        <a:rPr lang="en-US" sz="1100" dirty="0">
                          <a:effectLst/>
                          <a:hlinkClick r:id="rId8"/>
                        </a:rPr>
                        <a:t>temporal lobes</a:t>
                      </a:r>
                      <a:r>
                        <a:rPr lang="en-US" sz="1100" dirty="0">
                          <a:effectLst/>
                        </a:rPr>
                        <a:t> that plays a major role in language processing)</a:t>
                      </a:r>
                    </a:p>
                  </a:txBody>
                  <a:tcPr marL="52974" marR="52974" marT="26487" marB="2648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941715821"/>
                  </a:ext>
                </a:extLst>
              </a:tr>
              <a:tr h="2717946">
                <a:tc>
                  <a:txBody>
                    <a:bodyPr/>
                    <a:lstStyle/>
                    <a:p>
                      <a:r>
                        <a:rPr lang="en-US" sz="1100" b="1">
                          <a:effectLst/>
                        </a:rPr>
                        <a:t>Visual association cortex</a:t>
                      </a:r>
                      <a:endParaRPr lang="en-US" sz="1100">
                        <a:effectLst/>
                      </a:endParaRPr>
                    </a:p>
                  </a:txBody>
                  <a:tcPr marL="52974" marR="52974" marT="26487" marB="2648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100" dirty="0">
                          <a:effectLst/>
                        </a:rPr>
                        <a:t>Angular </a:t>
                      </a:r>
                      <a:r>
                        <a:rPr lang="en-US" sz="1100" dirty="0">
                          <a:effectLst/>
                          <a:hlinkClick r:id="rId3"/>
                        </a:rPr>
                        <a:t>gyrus</a:t>
                      </a:r>
                      <a:endParaRPr lang="en-US" sz="1100" dirty="0">
                        <a:effectLst/>
                      </a:endParaRPr>
                    </a:p>
                  </a:txBody>
                  <a:tcPr marL="52974" marR="52974" marT="26487" marB="2648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100" dirty="0">
                          <a:effectLst/>
                        </a:rPr>
                        <a:t>Integrates visual sensory information for pattern recognition</a:t>
                      </a:r>
                    </a:p>
                  </a:txBody>
                  <a:tcPr marL="52974" marR="52974" marT="26487" marB="2648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100" dirty="0">
                          <a:effectLst/>
                        </a:rPr>
                        <a:t>Injury to dominant hemisphere: </a:t>
                      </a:r>
                      <a:r>
                        <a:rPr lang="en-US" sz="1100" b="1" dirty="0" err="1">
                          <a:effectLst/>
                        </a:rPr>
                        <a:t>Gerstmann</a:t>
                      </a:r>
                      <a:r>
                        <a:rPr lang="en-US" sz="1100" b="1" dirty="0">
                          <a:effectLst/>
                        </a:rPr>
                        <a:t> syndrome</a:t>
                      </a:r>
                      <a:endParaRPr lang="en-US" sz="1100" dirty="0">
                        <a:effectLst/>
                      </a:endParaRPr>
                    </a:p>
                    <a:p>
                      <a:pPr marL="742950" lvl="1" indent="-285750">
                        <a:buFont typeface="Arial" panose="020B0604020202020204" pitchFamily="34" charset="0"/>
                        <a:buChar char="•"/>
                      </a:pPr>
                      <a:r>
                        <a:rPr lang="en-US" sz="1100" dirty="0">
                          <a:effectLst/>
                        </a:rPr>
                        <a:t>Inability to recognize right or left</a:t>
                      </a:r>
                    </a:p>
                    <a:p>
                      <a:pPr marL="742950" lvl="1" indent="-285750">
                        <a:buFont typeface="Arial" panose="020B0604020202020204" pitchFamily="34" charset="0"/>
                        <a:buChar char="•"/>
                      </a:pPr>
                      <a:r>
                        <a:rPr lang="en-US" sz="1100" b="1" dirty="0">
                          <a:effectLst/>
                        </a:rPr>
                        <a:t>Finger </a:t>
                      </a:r>
                      <a:r>
                        <a:rPr lang="en-US" sz="1100" b="1" dirty="0">
                          <a:effectLst/>
                          <a:hlinkClick r:id="rId9"/>
                        </a:rPr>
                        <a:t>agnosia</a:t>
                      </a:r>
                      <a:r>
                        <a:rPr lang="en-US" sz="1100" dirty="0">
                          <a:effectLst/>
                        </a:rPr>
                        <a:t> (loss of ability to distinguish or recognize one's own fingers or those of others)</a:t>
                      </a:r>
                    </a:p>
                    <a:p>
                      <a:pPr marL="742950" lvl="1" indent="-285750">
                        <a:buFont typeface="Arial" panose="020B0604020202020204" pitchFamily="34" charset="0"/>
                        <a:buChar char="•"/>
                      </a:pPr>
                      <a:r>
                        <a:rPr lang="en-US" sz="1100" b="1" dirty="0">
                          <a:effectLst/>
                          <a:hlinkClick r:id="rId10"/>
                        </a:rPr>
                        <a:t>Agraphia</a:t>
                      </a:r>
                      <a:r>
                        <a:rPr lang="en-US" sz="1100" dirty="0">
                          <a:effectLst/>
                        </a:rPr>
                        <a:t> (loss of ability to write down thoughts)</a:t>
                      </a:r>
                    </a:p>
                    <a:p>
                      <a:pPr marL="742950" lvl="1" indent="-285750">
                        <a:buFont typeface="Arial" panose="020B0604020202020204" pitchFamily="34" charset="0"/>
                        <a:buChar char="•"/>
                      </a:pPr>
                      <a:r>
                        <a:rPr lang="en-US" sz="1100" b="1" dirty="0">
                          <a:effectLst/>
                        </a:rPr>
                        <a:t>Dyscalculia</a:t>
                      </a:r>
                      <a:r>
                        <a:rPr lang="en-US" sz="1100" dirty="0">
                          <a:effectLst/>
                        </a:rPr>
                        <a:t> (loss of ability to do mathematical calculations)</a:t>
                      </a:r>
                    </a:p>
                    <a:p>
                      <a:pPr>
                        <a:buFont typeface="Arial" panose="020B0604020202020204" pitchFamily="34" charset="0"/>
                        <a:buChar char="•"/>
                      </a:pPr>
                      <a:r>
                        <a:rPr lang="en-US" sz="1100" dirty="0">
                          <a:effectLst/>
                        </a:rPr>
                        <a:t>Unilateral injury to the nondominant hemisphere: contralateral </a:t>
                      </a:r>
                      <a:r>
                        <a:rPr lang="en-US" sz="1100" b="1" dirty="0" err="1">
                          <a:effectLst/>
                          <a:hlinkClick r:id="rId11"/>
                        </a:rPr>
                        <a:t>hemispatial</a:t>
                      </a:r>
                      <a:r>
                        <a:rPr lang="en-US" sz="1100" b="1" dirty="0">
                          <a:effectLst/>
                          <a:hlinkClick r:id="rId11"/>
                        </a:rPr>
                        <a:t> neglect syndrome</a:t>
                      </a:r>
                      <a:endParaRPr lang="en-US" sz="1100" dirty="0">
                        <a:effectLst/>
                      </a:endParaRPr>
                    </a:p>
                  </a:txBody>
                  <a:tcPr marL="52974" marR="52974" marT="26487" marB="2648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1213150397"/>
                  </a:ext>
                </a:extLst>
              </a:tr>
            </a:tbl>
          </a:graphicData>
        </a:graphic>
      </p:graphicFrame>
    </p:spTree>
    <p:extLst>
      <p:ext uri="{BB962C8B-B14F-4D97-AF65-F5344CB8AC3E}">
        <p14:creationId xmlns:p14="http://schemas.microsoft.com/office/powerpoint/2010/main" val="486881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Left Neglect After Brain Injury: Causes, Treatment, &amp; Exercises">
            <a:extLst>
              <a:ext uri="{FF2B5EF4-FFF2-40B4-BE49-F238E27FC236}">
                <a16:creationId xmlns:a16="http://schemas.microsoft.com/office/drawing/2014/main" id="{502B98EE-AF12-4D16-9FA8-E002C38B7B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6440" y="411480"/>
            <a:ext cx="7726680" cy="576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458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hapter 18 Hemispatial neglect - ScienceDirect">
            <a:extLst>
              <a:ext uri="{FF2B5EF4-FFF2-40B4-BE49-F238E27FC236}">
                <a16:creationId xmlns:a16="http://schemas.microsoft.com/office/drawing/2014/main" id="{20A59542-750D-474D-A64C-1AEA654694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899160"/>
            <a:ext cx="8671560" cy="4968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215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C79BA426-B280-4051-847C-86F6621175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50520"/>
            <a:ext cx="8595360" cy="6156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879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emispatial Neglect Unilateral lesion to Parietal or Temporo- Parietal  Junction Patients present with vision problems, but are not “blind” –  Rather, they. - ppt download">
            <a:extLst>
              <a:ext uri="{FF2B5EF4-FFF2-40B4-BE49-F238E27FC236}">
                <a16:creationId xmlns:a16="http://schemas.microsoft.com/office/drawing/2014/main" id="{999AB0AA-0165-41E6-BB35-9B1BF8738A8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Hemispatial Neglect Unilateral lesion to Parietal or Temporo- Parietal  Junction Patients present with vision problems, but are not “blind” –  Rather, they. - ppt download">
            <a:extLst>
              <a:ext uri="{FF2B5EF4-FFF2-40B4-BE49-F238E27FC236}">
                <a16:creationId xmlns:a16="http://schemas.microsoft.com/office/drawing/2014/main" id="{3D071032-B9E2-4069-AE29-4B6C1C601C43}"/>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318" name="Picture 6" descr="Left Neglect After Stroke - Definition &amp; Treatment Exercises">
            <a:extLst>
              <a:ext uri="{FF2B5EF4-FFF2-40B4-BE49-F238E27FC236}">
                <a16:creationId xmlns:a16="http://schemas.microsoft.com/office/drawing/2014/main" id="{E9DE7A45-6596-47B4-BAF7-A96662231B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 y="868680"/>
            <a:ext cx="9662160"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7320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4BCC-7C50-46B9-809E-117CC6DFFCFF}"/>
              </a:ext>
            </a:extLst>
          </p:cNvPr>
          <p:cNvSpPr>
            <a:spLocks noGrp="1"/>
          </p:cNvSpPr>
          <p:nvPr>
            <p:ph type="title"/>
          </p:nvPr>
        </p:nvSpPr>
        <p:spPr/>
        <p:txBody>
          <a:bodyPr/>
          <a:lstStyle/>
          <a:p>
            <a:r>
              <a:rPr lang="en-US" dirty="0"/>
              <a:t>Temporal lobe </a:t>
            </a:r>
          </a:p>
        </p:txBody>
      </p:sp>
      <p:sp>
        <p:nvSpPr>
          <p:cNvPr id="3" name="Content Placeholder 2">
            <a:extLst>
              <a:ext uri="{FF2B5EF4-FFF2-40B4-BE49-F238E27FC236}">
                <a16:creationId xmlns:a16="http://schemas.microsoft.com/office/drawing/2014/main" id="{101B353C-86FA-4087-8923-CE1A0014FA9E}"/>
              </a:ext>
            </a:extLst>
          </p:cNvPr>
          <p:cNvSpPr>
            <a:spLocks noGrp="1"/>
          </p:cNvSpPr>
          <p:nvPr>
            <p:ph sz="quarter" idx="1"/>
          </p:nvPr>
        </p:nvSpPr>
        <p:spPr/>
        <p:txBody>
          <a:bodyPr/>
          <a:lstStyle/>
          <a:p>
            <a:endParaRPr lang="en-US" dirty="0"/>
          </a:p>
        </p:txBody>
      </p:sp>
    </p:spTree>
    <p:extLst>
      <p:ext uri="{BB962C8B-B14F-4D97-AF65-F5344CB8AC3E}">
        <p14:creationId xmlns:p14="http://schemas.microsoft.com/office/powerpoint/2010/main" val="3789978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FE143EF-F2EA-4AB4-BE9E-F38EEC23E2EA}"/>
              </a:ext>
            </a:extLst>
          </p:cNvPr>
          <p:cNvGraphicFramePr>
            <a:graphicFrameLocks noGrp="1"/>
          </p:cNvGraphicFramePr>
          <p:nvPr>
            <p:extLst>
              <p:ext uri="{D42A27DB-BD31-4B8C-83A1-F6EECF244321}">
                <p14:modId xmlns:p14="http://schemas.microsoft.com/office/powerpoint/2010/main" val="1292438605"/>
              </p:ext>
            </p:extLst>
          </p:nvPr>
        </p:nvGraphicFramePr>
        <p:xfrm>
          <a:off x="198782" y="444864"/>
          <a:ext cx="11595652" cy="5968272"/>
        </p:xfrm>
        <a:graphic>
          <a:graphicData uri="http://schemas.openxmlformats.org/drawingml/2006/table">
            <a:tbl>
              <a:tblPr/>
              <a:tblGrid>
                <a:gridCol w="2898913">
                  <a:extLst>
                    <a:ext uri="{9D8B030D-6E8A-4147-A177-3AD203B41FA5}">
                      <a16:colId xmlns:a16="http://schemas.microsoft.com/office/drawing/2014/main" val="2081624160"/>
                    </a:ext>
                  </a:extLst>
                </a:gridCol>
                <a:gridCol w="2898913">
                  <a:extLst>
                    <a:ext uri="{9D8B030D-6E8A-4147-A177-3AD203B41FA5}">
                      <a16:colId xmlns:a16="http://schemas.microsoft.com/office/drawing/2014/main" val="1756195194"/>
                    </a:ext>
                  </a:extLst>
                </a:gridCol>
                <a:gridCol w="2898913">
                  <a:extLst>
                    <a:ext uri="{9D8B030D-6E8A-4147-A177-3AD203B41FA5}">
                      <a16:colId xmlns:a16="http://schemas.microsoft.com/office/drawing/2014/main" val="2760947982"/>
                    </a:ext>
                  </a:extLst>
                </a:gridCol>
                <a:gridCol w="2898913">
                  <a:extLst>
                    <a:ext uri="{9D8B030D-6E8A-4147-A177-3AD203B41FA5}">
                      <a16:colId xmlns:a16="http://schemas.microsoft.com/office/drawing/2014/main" val="1711668472"/>
                    </a:ext>
                  </a:extLst>
                </a:gridCol>
              </a:tblGrid>
              <a:tr h="209297">
                <a:tc gridSpan="4">
                  <a:txBody>
                    <a:bodyPr/>
                    <a:lstStyle/>
                    <a:p>
                      <a:r>
                        <a:rPr lang="en-US" sz="1200" b="1">
                          <a:effectLst/>
                        </a:rPr>
                        <a:t>Overview of the </a:t>
                      </a:r>
                      <a:r>
                        <a:rPr lang="en-US" sz="1200" b="1">
                          <a:effectLst/>
                          <a:hlinkClick r:id="rId2"/>
                        </a:rPr>
                        <a:t>temporal lobe</a:t>
                      </a:r>
                      <a:endParaRPr lang="en-US" sz="1200">
                        <a:effectLst/>
                      </a:endParaRPr>
                    </a:p>
                  </a:txBody>
                  <a:tcPr marL="74749" marR="74749" marT="37374" marB="37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54500802"/>
                  </a:ext>
                </a:extLst>
              </a:tr>
              <a:tr h="209297">
                <a:tc>
                  <a:txBody>
                    <a:bodyPr/>
                    <a:lstStyle/>
                    <a:p>
                      <a:r>
                        <a:rPr lang="en-US" sz="1200" b="1">
                          <a:effectLst/>
                        </a:rPr>
                        <a:t>Area</a:t>
                      </a:r>
                      <a:endParaRPr lang="en-US" sz="1200">
                        <a:effectLst/>
                      </a:endParaRPr>
                    </a:p>
                  </a:txBody>
                  <a:tcPr marL="74749" marR="74749" marT="37374" marB="37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200" b="1">
                          <a:effectLst/>
                        </a:rPr>
                        <a:t>Location</a:t>
                      </a:r>
                      <a:endParaRPr lang="en-US" sz="1200">
                        <a:effectLst/>
                      </a:endParaRPr>
                    </a:p>
                  </a:txBody>
                  <a:tcPr marL="74749" marR="74749" marT="37374" marB="37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200" b="1">
                          <a:effectLst/>
                        </a:rPr>
                        <a:t>Characteristics (</a:t>
                      </a:r>
                      <a:r>
                        <a:rPr lang="en-US" sz="1200" b="1">
                          <a:effectLst/>
                          <a:hlinkClick r:id="rId3"/>
                        </a:rPr>
                        <a:t>hearing</a:t>
                      </a:r>
                      <a:r>
                        <a:rPr lang="en-US" sz="1200" b="1">
                          <a:effectLst/>
                        </a:rPr>
                        <a:t>)</a:t>
                      </a:r>
                      <a:endParaRPr lang="en-US" sz="1200">
                        <a:effectLst/>
                      </a:endParaRPr>
                    </a:p>
                  </a:txBody>
                  <a:tcPr marL="74749" marR="74749" marT="37374" marB="37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200" b="1">
                          <a:effectLst/>
                        </a:rPr>
                        <a:t>Effect of lesion</a:t>
                      </a:r>
                      <a:endParaRPr lang="en-US" sz="1200">
                        <a:effectLst/>
                      </a:endParaRPr>
                    </a:p>
                  </a:txBody>
                  <a:tcPr marL="74749" marR="74749" marT="37374" marB="37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950271272"/>
                  </a:ext>
                </a:extLst>
              </a:tr>
              <a:tr h="3707543">
                <a:tc>
                  <a:txBody>
                    <a:bodyPr/>
                    <a:lstStyle/>
                    <a:p>
                      <a:r>
                        <a:rPr lang="en-US" sz="1200" b="1">
                          <a:effectLst/>
                        </a:rPr>
                        <a:t>Primary auditory cortex</a:t>
                      </a:r>
                      <a:r>
                        <a:rPr lang="en-US" sz="1200">
                          <a:effectLst/>
                        </a:rPr>
                        <a:t> </a:t>
                      </a:r>
                    </a:p>
                    <a:p>
                      <a:r>
                        <a:rPr lang="en-US" sz="1200">
                          <a:effectLst/>
                        </a:rPr>
                        <a:t>(Brodmann areas 41 and 42)</a:t>
                      </a:r>
                    </a:p>
                  </a:txBody>
                  <a:tcPr marL="74749" marR="74749" marT="37374" marB="37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200">
                          <a:effectLst/>
                        </a:rPr>
                        <a:t>Transverse </a:t>
                      </a:r>
                      <a:r>
                        <a:rPr lang="en-US" sz="1200">
                          <a:effectLst/>
                          <a:hlinkClick r:id="rId4"/>
                        </a:rPr>
                        <a:t>gyrus</a:t>
                      </a:r>
                      <a:r>
                        <a:rPr lang="en-US" sz="1200">
                          <a:effectLst/>
                        </a:rPr>
                        <a:t> of the </a:t>
                      </a:r>
                      <a:r>
                        <a:rPr lang="en-US" sz="1200">
                          <a:effectLst/>
                          <a:hlinkClick r:id="rId2"/>
                        </a:rPr>
                        <a:t>temporal lobe</a:t>
                      </a:r>
                      <a:endParaRPr lang="en-US" sz="1200">
                        <a:effectLst/>
                      </a:endParaRPr>
                    </a:p>
                  </a:txBody>
                  <a:tcPr marL="74749" marR="74749" marT="37374" marB="37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200">
                          <a:effectLst/>
                        </a:rPr>
                        <a:t>Receives input from the </a:t>
                      </a:r>
                      <a:r>
                        <a:rPr lang="en-US" sz="1200" b="1">
                          <a:effectLst/>
                          <a:hlinkClick r:id="rId5"/>
                        </a:rPr>
                        <a:t>medial geniculate body</a:t>
                      </a:r>
                      <a:endParaRPr lang="en-US" sz="1200">
                        <a:effectLst/>
                      </a:endParaRPr>
                    </a:p>
                  </a:txBody>
                  <a:tcPr marL="74749" marR="74749" marT="37374" marB="37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200" b="1">
                          <a:effectLst/>
                        </a:rPr>
                        <a:t>One-sided </a:t>
                      </a:r>
                      <a:r>
                        <a:rPr lang="en-US" sz="1200" b="1">
                          <a:effectLst/>
                          <a:hlinkClick r:id="rId6"/>
                        </a:rPr>
                        <a:t>primary auditory cortex</a:t>
                      </a:r>
                      <a:r>
                        <a:rPr lang="en-US" sz="1200" b="1">
                          <a:effectLst/>
                        </a:rPr>
                        <a:t> lesions do not cause </a:t>
                      </a:r>
                      <a:r>
                        <a:rPr lang="en-US" sz="1200" b="1">
                          <a:effectLst/>
                          <a:hlinkClick r:id="rId7"/>
                        </a:rPr>
                        <a:t>hearing loss</a:t>
                      </a:r>
                      <a:r>
                        <a:rPr lang="en-US" sz="1200" b="1">
                          <a:effectLst/>
                        </a:rPr>
                        <a:t> because of bilateral representation of </a:t>
                      </a:r>
                      <a:r>
                        <a:rPr lang="en-US" sz="1200" b="1">
                          <a:effectLst/>
                          <a:hlinkClick r:id="rId3"/>
                        </a:rPr>
                        <a:t>hearing</a:t>
                      </a:r>
                      <a:r>
                        <a:rPr lang="en-US" sz="1200" b="1">
                          <a:effectLst/>
                        </a:rPr>
                        <a:t> on each side.</a:t>
                      </a:r>
                      <a:r>
                        <a:rPr lang="en-US" sz="1200">
                          <a:effectLst/>
                        </a:rPr>
                        <a:t> I.e., a </a:t>
                      </a:r>
                      <a:r>
                        <a:rPr lang="en-US" sz="1200">
                          <a:effectLst/>
                          <a:hlinkClick r:id="rId6"/>
                        </a:rPr>
                        <a:t>primary auditory cortex</a:t>
                      </a:r>
                      <a:r>
                        <a:rPr lang="en-US" sz="1200">
                          <a:effectLst/>
                        </a:rPr>
                        <a:t> on the left receives auditory input from both sides, so does the right </a:t>
                      </a:r>
                      <a:r>
                        <a:rPr lang="en-US" sz="1200">
                          <a:effectLst/>
                          <a:hlinkClick r:id="rId6"/>
                        </a:rPr>
                        <a:t>primary auditory cortex</a:t>
                      </a:r>
                      <a:r>
                        <a:rPr lang="en-US" sz="1200">
                          <a:effectLst/>
                        </a:rPr>
                        <a:t>. Therefore, even if the </a:t>
                      </a:r>
                      <a:r>
                        <a:rPr lang="en-US" sz="1200">
                          <a:effectLst/>
                          <a:hlinkClick r:id="rId6"/>
                        </a:rPr>
                        <a:t>primary auditory cortex</a:t>
                      </a:r>
                      <a:r>
                        <a:rPr lang="en-US" sz="1200">
                          <a:effectLst/>
                        </a:rPr>
                        <a:t> on one side is damaged, the cortex on another side will be able to compensate for that.</a:t>
                      </a:r>
                    </a:p>
                    <a:p>
                      <a:pPr>
                        <a:buFont typeface="Arial" panose="020B0604020202020204" pitchFamily="34" charset="0"/>
                        <a:buChar char="•"/>
                      </a:pPr>
                      <a:r>
                        <a:rPr lang="en-US" sz="1200">
                          <a:effectLst/>
                        </a:rPr>
                        <a:t>Bilateral </a:t>
                      </a:r>
                      <a:r>
                        <a:rPr lang="en-US" sz="1200">
                          <a:effectLst/>
                          <a:hlinkClick r:id="rId6"/>
                        </a:rPr>
                        <a:t>primary auditory cortex</a:t>
                      </a:r>
                      <a:r>
                        <a:rPr lang="en-US" sz="1200">
                          <a:effectLst/>
                        </a:rPr>
                        <a:t> lesions may lead to cortical deafness.</a:t>
                      </a:r>
                    </a:p>
                    <a:p>
                      <a:pPr marL="742950" lvl="1" indent="-285750">
                        <a:buFont typeface="Arial" panose="020B0604020202020204" pitchFamily="34" charset="0"/>
                        <a:buChar char="•"/>
                      </a:pPr>
                      <a:r>
                        <a:rPr lang="en-US" sz="1200">
                          <a:effectLst/>
                        </a:rPr>
                        <a:t>Characterized by an inability to perceive both pure tones and complex sounds</a:t>
                      </a:r>
                    </a:p>
                    <a:p>
                      <a:pPr marL="742950" lvl="1" indent="-285750">
                        <a:buFont typeface="Arial" panose="020B0604020202020204" pitchFamily="34" charset="0"/>
                        <a:buChar char="•"/>
                      </a:pPr>
                      <a:r>
                        <a:rPr lang="en-US" sz="1200">
                          <a:effectLst/>
                        </a:rPr>
                        <a:t>The </a:t>
                      </a:r>
                      <a:r>
                        <a:rPr lang="en-US" sz="1200">
                          <a:effectLst/>
                          <a:hlinkClick r:id="rId8"/>
                        </a:rPr>
                        <a:t>startle reflex</a:t>
                      </a:r>
                      <a:r>
                        <a:rPr lang="en-US" sz="1200">
                          <a:effectLst/>
                        </a:rPr>
                        <a:t> is preserved.</a:t>
                      </a:r>
                    </a:p>
                    <a:p>
                      <a:pPr marL="742950" lvl="1" indent="-285750">
                        <a:buFont typeface="Arial" panose="020B0604020202020204" pitchFamily="34" charset="0"/>
                        <a:buChar char="•"/>
                      </a:pPr>
                      <a:r>
                        <a:rPr lang="en-US" sz="1200">
                          <a:effectLst/>
                        </a:rPr>
                        <a:t>Bilateral </a:t>
                      </a:r>
                      <a:r>
                        <a:rPr lang="en-US" sz="1200">
                          <a:effectLst/>
                          <a:hlinkClick r:id="rId9"/>
                        </a:rPr>
                        <a:t>sensorineural hearing loss</a:t>
                      </a:r>
                      <a:r>
                        <a:rPr lang="en-US" sz="1200">
                          <a:effectLst/>
                        </a:rPr>
                        <a:t> pattern is confirmed with </a:t>
                      </a:r>
                      <a:r>
                        <a:rPr lang="en-US" sz="1200">
                          <a:effectLst/>
                          <a:hlinkClick r:id="rId10"/>
                        </a:rPr>
                        <a:t>audiogram</a:t>
                      </a:r>
                      <a:r>
                        <a:rPr lang="en-US" sz="1200">
                          <a:effectLst/>
                        </a:rPr>
                        <a:t>.</a:t>
                      </a:r>
                    </a:p>
                  </a:txBody>
                  <a:tcPr marL="74749" marR="74749" marT="37374" marB="37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490198562"/>
                  </a:ext>
                </a:extLst>
              </a:tr>
              <a:tr h="747488">
                <a:tc>
                  <a:txBody>
                    <a:bodyPr/>
                    <a:lstStyle/>
                    <a:p>
                      <a:r>
                        <a:rPr lang="en-US" sz="1200" b="1">
                          <a:effectLst/>
                        </a:rPr>
                        <a:t>Wernicke area</a:t>
                      </a:r>
                      <a:r>
                        <a:rPr lang="en-US" sz="1200">
                          <a:effectLst/>
                        </a:rPr>
                        <a:t> </a:t>
                      </a:r>
                    </a:p>
                  </a:txBody>
                  <a:tcPr marL="74749" marR="74749" marT="37374" marB="37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200">
                          <a:effectLst/>
                          <a:hlinkClick r:id="rId11"/>
                        </a:rPr>
                        <a:t>Posterior</a:t>
                      </a:r>
                      <a:r>
                        <a:rPr lang="en-US" sz="1200">
                          <a:effectLst/>
                        </a:rPr>
                        <a:t> part of the superior temporal gyrus (superior portion of the </a:t>
                      </a:r>
                      <a:r>
                        <a:rPr lang="en-US" sz="1200">
                          <a:effectLst/>
                          <a:hlinkClick r:id="rId2"/>
                        </a:rPr>
                        <a:t>temporal lobe</a:t>
                      </a:r>
                      <a:r>
                        <a:rPr lang="en-US" sz="1200">
                          <a:effectLst/>
                        </a:rPr>
                        <a:t>)</a:t>
                      </a:r>
                    </a:p>
                  </a:txBody>
                  <a:tcPr marL="74749" marR="74749" marT="37374" marB="37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200">
                          <a:effectLst/>
                        </a:rPr>
                        <a:t>Part of the auditory association cortex (Brodmann area 22)</a:t>
                      </a:r>
                    </a:p>
                    <a:p>
                      <a:pPr>
                        <a:buFont typeface="Arial" panose="020B0604020202020204" pitchFamily="34" charset="0"/>
                        <a:buChar char="•"/>
                      </a:pPr>
                      <a:r>
                        <a:rPr lang="en-US" sz="1200">
                          <a:effectLst/>
                        </a:rPr>
                        <a:t>Connected to </a:t>
                      </a:r>
                      <a:r>
                        <a:rPr lang="en-US" sz="1200" b="1">
                          <a:effectLst/>
                          <a:hlinkClick r:id="rId12"/>
                        </a:rPr>
                        <a:t>Broca area</a:t>
                      </a:r>
                      <a:r>
                        <a:rPr lang="en-US" sz="1200">
                          <a:effectLst/>
                        </a:rPr>
                        <a:t> via the </a:t>
                      </a:r>
                      <a:r>
                        <a:rPr lang="en-US" sz="1200" b="1">
                          <a:effectLst/>
                          <a:hlinkClick r:id="rId13"/>
                        </a:rPr>
                        <a:t>arcuate fasciculus</a:t>
                      </a:r>
                      <a:endParaRPr lang="en-US" sz="1200">
                        <a:effectLst/>
                      </a:endParaRPr>
                    </a:p>
                  </a:txBody>
                  <a:tcPr marL="74749" marR="74749" marT="37374" marB="37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200" dirty="0">
                          <a:effectLst/>
                        </a:rPr>
                        <a:t>Dominant hemisphere: </a:t>
                      </a:r>
                      <a:r>
                        <a:rPr lang="en-US" sz="1200" b="1" dirty="0">
                          <a:effectLst/>
                          <a:hlinkClick r:id="rId14"/>
                        </a:rPr>
                        <a:t>Wernicke aphasia</a:t>
                      </a:r>
                      <a:endParaRPr lang="en-US" sz="1200" dirty="0">
                        <a:effectLst/>
                      </a:endParaRPr>
                    </a:p>
                    <a:p>
                      <a:pPr>
                        <a:buFont typeface="Arial" panose="020B0604020202020204" pitchFamily="34" charset="0"/>
                        <a:buChar char="•"/>
                      </a:pPr>
                      <a:r>
                        <a:rPr lang="en-US" sz="1200" dirty="0">
                          <a:effectLst/>
                        </a:rPr>
                        <a:t>Nondominant hemisphere: </a:t>
                      </a:r>
                      <a:r>
                        <a:rPr lang="en-US" sz="1200" dirty="0" err="1">
                          <a:effectLst/>
                        </a:rPr>
                        <a:t>aprosodia</a:t>
                      </a:r>
                      <a:r>
                        <a:rPr lang="en-US" sz="1200" dirty="0">
                          <a:effectLst/>
                        </a:rPr>
                        <a:t> </a:t>
                      </a:r>
                    </a:p>
                  </a:txBody>
                  <a:tcPr marL="74749" marR="74749" marT="37374" marB="37374"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729854618"/>
                  </a:ext>
                </a:extLst>
              </a:tr>
            </a:tbl>
          </a:graphicData>
        </a:graphic>
      </p:graphicFrame>
    </p:spTree>
    <p:extLst>
      <p:ext uri="{BB962C8B-B14F-4D97-AF65-F5344CB8AC3E}">
        <p14:creationId xmlns:p14="http://schemas.microsoft.com/office/powerpoint/2010/main" val="1193239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DD180-848C-452F-8738-31ABA6091FCC}"/>
              </a:ext>
            </a:extLst>
          </p:cNvPr>
          <p:cNvSpPr>
            <a:spLocks noGrp="1"/>
          </p:cNvSpPr>
          <p:nvPr>
            <p:ph type="title"/>
          </p:nvPr>
        </p:nvSpPr>
        <p:spPr/>
        <p:txBody>
          <a:bodyPr/>
          <a:lstStyle/>
          <a:p>
            <a:r>
              <a:rPr lang="en-US" dirty="0"/>
              <a:t>Occipital lobe</a:t>
            </a:r>
          </a:p>
        </p:txBody>
      </p:sp>
      <p:graphicFrame>
        <p:nvGraphicFramePr>
          <p:cNvPr id="4" name="Content Placeholder 3">
            <a:extLst>
              <a:ext uri="{FF2B5EF4-FFF2-40B4-BE49-F238E27FC236}">
                <a16:creationId xmlns:a16="http://schemas.microsoft.com/office/drawing/2014/main" id="{884CF3F1-E5B5-4CEE-9EF4-D8937DA22138}"/>
              </a:ext>
            </a:extLst>
          </p:cNvPr>
          <p:cNvGraphicFramePr>
            <a:graphicFrameLocks noGrp="1"/>
          </p:cNvGraphicFramePr>
          <p:nvPr>
            <p:ph sz="quarter" idx="1"/>
            <p:extLst>
              <p:ext uri="{D42A27DB-BD31-4B8C-83A1-F6EECF244321}">
                <p14:modId xmlns:p14="http://schemas.microsoft.com/office/powerpoint/2010/main" val="2656284130"/>
              </p:ext>
            </p:extLst>
          </p:nvPr>
        </p:nvGraphicFramePr>
        <p:xfrm>
          <a:off x="198783" y="1696278"/>
          <a:ext cx="10367616" cy="4704522"/>
        </p:xfrm>
        <a:graphic>
          <a:graphicData uri="http://schemas.openxmlformats.org/drawingml/2006/table">
            <a:tbl>
              <a:tblPr/>
              <a:tblGrid>
                <a:gridCol w="2591904">
                  <a:extLst>
                    <a:ext uri="{9D8B030D-6E8A-4147-A177-3AD203B41FA5}">
                      <a16:colId xmlns:a16="http://schemas.microsoft.com/office/drawing/2014/main" val="1307569843"/>
                    </a:ext>
                  </a:extLst>
                </a:gridCol>
                <a:gridCol w="2591904">
                  <a:extLst>
                    <a:ext uri="{9D8B030D-6E8A-4147-A177-3AD203B41FA5}">
                      <a16:colId xmlns:a16="http://schemas.microsoft.com/office/drawing/2014/main" val="4021258577"/>
                    </a:ext>
                  </a:extLst>
                </a:gridCol>
                <a:gridCol w="2591904">
                  <a:extLst>
                    <a:ext uri="{9D8B030D-6E8A-4147-A177-3AD203B41FA5}">
                      <a16:colId xmlns:a16="http://schemas.microsoft.com/office/drawing/2014/main" val="982403672"/>
                    </a:ext>
                  </a:extLst>
                </a:gridCol>
                <a:gridCol w="2591904">
                  <a:extLst>
                    <a:ext uri="{9D8B030D-6E8A-4147-A177-3AD203B41FA5}">
                      <a16:colId xmlns:a16="http://schemas.microsoft.com/office/drawing/2014/main" val="4184569818"/>
                    </a:ext>
                  </a:extLst>
                </a:gridCol>
              </a:tblGrid>
              <a:tr h="361232">
                <a:tc gridSpan="4">
                  <a:txBody>
                    <a:bodyPr/>
                    <a:lstStyle/>
                    <a:p>
                      <a:r>
                        <a:rPr lang="en-US" sz="1400" b="1">
                          <a:effectLst/>
                        </a:rPr>
                        <a:t>Overview of the </a:t>
                      </a:r>
                      <a:r>
                        <a:rPr lang="en-US" sz="1400" b="1">
                          <a:effectLst/>
                          <a:hlinkClick r:id="rId2"/>
                        </a:rPr>
                        <a:t>occipital lobe</a:t>
                      </a:r>
                      <a:endParaRPr lang="en-US" sz="1400">
                        <a:effectLst/>
                      </a:endParaRPr>
                    </a:p>
                  </a:txBody>
                  <a:tcPr marL="100858" marR="100858" marT="50429" marB="504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85574475"/>
                  </a:ext>
                </a:extLst>
              </a:tr>
              <a:tr h="594061">
                <a:tc>
                  <a:txBody>
                    <a:bodyPr/>
                    <a:lstStyle/>
                    <a:p>
                      <a:r>
                        <a:rPr lang="en-US" sz="1400" b="1">
                          <a:effectLst/>
                        </a:rPr>
                        <a:t>Area</a:t>
                      </a:r>
                      <a:endParaRPr lang="en-US" sz="1400">
                        <a:effectLst/>
                      </a:endParaRPr>
                    </a:p>
                  </a:txBody>
                  <a:tcPr marL="100858" marR="100858" marT="50429" marB="504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Location</a:t>
                      </a:r>
                      <a:endParaRPr lang="en-US" sz="1400">
                        <a:effectLst/>
                      </a:endParaRPr>
                    </a:p>
                  </a:txBody>
                  <a:tcPr marL="100858" marR="100858" marT="50429" marB="504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Characteristics (visual functions)</a:t>
                      </a:r>
                      <a:endParaRPr lang="en-US" sz="1400">
                        <a:effectLst/>
                      </a:endParaRPr>
                    </a:p>
                  </a:txBody>
                  <a:tcPr marL="100858" marR="100858" marT="50429" marB="504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Effect of lesion</a:t>
                      </a:r>
                      <a:endParaRPr lang="en-US" sz="1400">
                        <a:effectLst/>
                      </a:endParaRPr>
                    </a:p>
                  </a:txBody>
                  <a:tcPr marL="100858" marR="100858" marT="50429" marB="504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778910978"/>
                  </a:ext>
                </a:extLst>
              </a:tr>
              <a:tr h="2922341">
                <a:tc>
                  <a:txBody>
                    <a:bodyPr/>
                    <a:lstStyle/>
                    <a:p>
                      <a:r>
                        <a:rPr lang="en-US" sz="1400" b="1">
                          <a:effectLst/>
                        </a:rPr>
                        <a:t>Primary visual cortex</a:t>
                      </a:r>
                      <a:r>
                        <a:rPr lang="en-US" sz="1400">
                          <a:effectLst/>
                        </a:rPr>
                        <a:t> </a:t>
                      </a:r>
                    </a:p>
                  </a:txBody>
                  <a:tcPr marL="100858" marR="100858" marT="50429" marB="504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rPr>
                        <a:t>In the region of the </a:t>
                      </a:r>
                      <a:r>
                        <a:rPr lang="en-US" sz="1400" b="1">
                          <a:effectLst/>
                          <a:hlinkClick r:id="rId3"/>
                        </a:rPr>
                        <a:t>calcarine sulcus</a:t>
                      </a:r>
                      <a:r>
                        <a:rPr lang="en-US" sz="1400" b="1">
                          <a:effectLst/>
                        </a:rPr>
                        <a:t> </a:t>
                      </a:r>
                      <a:r>
                        <a:rPr lang="en-US" sz="1400">
                          <a:effectLst/>
                        </a:rPr>
                        <a:t>(cuneus and lingual </a:t>
                      </a:r>
                      <a:r>
                        <a:rPr lang="en-US" sz="1400">
                          <a:effectLst/>
                          <a:hlinkClick r:id="rId4"/>
                        </a:rPr>
                        <a:t>gyrus</a:t>
                      </a:r>
                      <a:r>
                        <a:rPr lang="en-US" sz="1400">
                          <a:effectLst/>
                        </a:rPr>
                        <a:t>)</a:t>
                      </a:r>
                    </a:p>
                  </a:txBody>
                  <a:tcPr marL="100858" marR="100858" marT="50429" marB="504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Receives input from the </a:t>
                      </a:r>
                      <a:r>
                        <a:rPr lang="en-US" sz="1400" b="1">
                          <a:effectLst/>
                          <a:hlinkClick r:id="rId5"/>
                        </a:rPr>
                        <a:t>lateral geniculate body</a:t>
                      </a:r>
                      <a:r>
                        <a:rPr lang="en-US" sz="1400">
                          <a:effectLst/>
                        </a:rPr>
                        <a:t> via </a:t>
                      </a:r>
                      <a:r>
                        <a:rPr lang="en-US" sz="1400" b="1">
                          <a:effectLst/>
                          <a:hlinkClick r:id="rId6"/>
                        </a:rPr>
                        <a:t>optic radiations</a:t>
                      </a:r>
                      <a:r>
                        <a:rPr lang="en-US" sz="1400">
                          <a:effectLst/>
                        </a:rPr>
                        <a:t> (also known as visual radiations, </a:t>
                      </a:r>
                      <a:r>
                        <a:rPr lang="en-US" sz="1400">
                          <a:effectLst/>
                          <a:hlinkClick r:id="rId6"/>
                        </a:rPr>
                        <a:t>geniculocalcarine tract</a:t>
                      </a:r>
                      <a:r>
                        <a:rPr lang="en-US" sz="1400">
                          <a:effectLst/>
                        </a:rPr>
                        <a:t>)</a:t>
                      </a:r>
                    </a:p>
                    <a:p>
                      <a:pPr>
                        <a:buFont typeface="Arial" panose="020B0604020202020204" pitchFamily="34" charset="0"/>
                        <a:buChar char="•"/>
                      </a:pPr>
                      <a:r>
                        <a:rPr lang="en-US" sz="1400">
                          <a:effectLst/>
                        </a:rPr>
                        <a:t>Controls involuntary pursuit and </a:t>
                      </a:r>
                      <a:r>
                        <a:rPr lang="en-US" sz="1400" b="1">
                          <a:effectLst/>
                        </a:rPr>
                        <a:t>tracking</a:t>
                      </a:r>
                      <a:r>
                        <a:rPr lang="en-US" sz="1400">
                          <a:effectLst/>
                        </a:rPr>
                        <a:t> </a:t>
                      </a:r>
                      <a:r>
                        <a:rPr lang="en-US" sz="1400">
                          <a:effectLst/>
                          <a:hlinkClick r:id="rId7"/>
                        </a:rPr>
                        <a:t>eye movements</a:t>
                      </a:r>
                      <a:endParaRPr lang="en-US" sz="1400">
                        <a:effectLst/>
                      </a:endParaRPr>
                    </a:p>
                    <a:p>
                      <a:pPr>
                        <a:buFont typeface="Arial" panose="020B0604020202020204" pitchFamily="34" charset="0"/>
                        <a:buChar char="•"/>
                      </a:pPr>
                      <a:r>
                        <a:rPr lang="en-US" sz="1400">
                          <a:effectLst/>
                        </a:rPr>
                        <a:t>Stimulation causes contralateral conjugate deviation of the eyes</a:t>
                      </a:r>
                    </a:p>
                  </a:txBody>
                  <a:tcPr marL="100858" marR="100858" marT="50429" marB="504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Difficulty tracking slow movements and/or contralateral </a:t>
                      </a:r>
                      <a:r>
                        <a:rPr lang="en-US" sz="1400">
                          <a:effectLst/>
                          <a:hlinkClick r:id="rId8"/>
                        </a:rPr>
                        <a:t>homonymous hemianopsia</a:t>
                      </a:r>
                      <a:endParaRPr lang="en-US" sz="1400">
                        <a:effectLst/>
                      </a:endParaRPr>
                    </a:p>
                  </a:txBody>
                  <a:tcPr marL="100858" marR="100858" marT="50429" marB="504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894205025"/>
                  </a:ext>
                </a:extLst>
              </a:tr>
              <a:tr h="826888">
                <a:tc>
                  <a:txBody>
                    <a:bodyPr/>
                    <a:lstStyle/>
                    <a:p>
                      <a:r>
                        <a:rPr lang="en-US" sz="1400" b="1">
                          <a:effectLst/>
                        </a:rPr>
                        <a:t>Secondary visual cortex</a:t>
                      </a:r>
                      <a:r>
                        <a:rPr lang="en-US" sz="1400">
                          <a:effectLst/>
                        </a:rPr>
                        <a:t> </a:t>
                      </a:r>
                    </a:p>
                  </a:txBody>
                  <a:tcPr marL="100858" marR="100858" marT="50429" marB="504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hlinkClick r:id="rId2"/>
                        </a:rPr>
                        <a:t>Occipital lobe</a:t>
                      </a:r>
                      <a:endParaRPr lang="en-US" sz="1400">
                        <a:effectLst/>
                      </a:endParaRPr>
                    </a:p>
                    <a:p>
                      <a:pPr>
                        <a:buFont typeface="Arial" panose="020B0604020202020204" pitchFamily="34" charset="0"/>
                        <a:buChar char="•"/>
                      </a:pPr>
                      <a:r>
                        <a:rPr lang="en-US" sz="1400">
                          <a:effectLst/>
                        </a:rPr>
                        <a:t>Surrounds the </a:t>
                      </a:r>
                      <a:r>
                        <a:rPr lang="en-US" sz="1400">
                          <a:effectLst/>
                          <a:hlinkClick r:id="rId9"/>
                        </a:rPr>
                        <a:t>primary visual cortex</a:t>
                      </a:r>
                      <a:endParaRPr lang="en-US" sz="1400">
                        <a:effectLst/>
                      </a:endParaRPr>
                    </a:p>
                  </a:txBody>
                  <a:tcPr marL="100858" marR="100858" marT="50429" marB="504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Integrates visual properties such as color, position in space, and illusory contours</a:t>
                      </a:r>
                    </a:p>
                  </a:txBody>
                  <a:tcPr marL="100858" marR="100858" marT="50429" marB="504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dirty="0">
                          <a:effectLst/>
                          <a:hlinkClick r:id="rId10"/>
                        </a:rPr>
                        <a:t>Visual hallucinations</a:t>
                      </a:r>
                      <a:endParaRPr lang="en-US" sz="1400" dirty="0">
                        <a:effectLst/>
                      </a:endParaRPr>
                    </a:p>
                  </a:txBody>
                  <a:tcPr marL="100858" marR="100858" marT="50429" marB="504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1719846387"/>
                  </a:ext>
                </a:extLst>
              </a:tr>
            </a:tbl>
          </a:graphicData>
        </a:graphic>
      </p:graphicFrame>
    </p:spTree>
    <p:extLst>
      <p:ext uri="{BB962C8B-B14F-4D97-AF65-F5344CB8AC3E}">
        <p14:creationId xmlns:p14="http://schemas.microsoft.com/office/powerpoint/2010/main" val="7452656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662CD-12EE-4ABD-8C25-E2E30C929FC3}"/>
              </a:ext>
            </a:extLst>
          </p:cNvPr>
          <p:cNvSpPr>
            <a:spLocks noGrp="1"/>
          </p:cNvSpPr>
          <p:nvPr>
            <p:ph type="title"/>
          </p:nvPr>
        </p:nvSpPr>
        <p:spPr/>
        <p:txBody>
          <a:bodyPr/>
          <a:lstStyle/>
          <a:p>
            <a:r>
              <a:rPr lang="en-US" dirty="0"/>
              <a:t>Insular lobe</a:t>
            </a:r>
          </a:p>
        </p:txBody>
      </p:sp>
      <p:pic>
        <p:nvPicPr>
          <p:cNvPr id="15362" name="Picture 2" descr="No description available.">
            <a:extLst>
              <a:ext uri="{FF2B5EF4-FFF2-40B4-BE49-F238E27FC236}">
                <a16:creationId xmlns:a16="http://schemas.microsoft.com/office/drawing/2014/main" id="{F93D6CF5-5184-4832-B257-5F3B0A747B68}"/>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1665252" y="1600200"/>
            <a:ext cx="7845496" cy="4873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15337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9A4F1E-A807-4223-9F0A-F95F829B5737}"/>
              </a:ext>
            </a:extLst>
          </p:cNvPr>
          <p:cNvSpPr>
            <a:spLocks noGrp="1"/>
          </p:cNvSpPr>
          <p:nvPr>
            <p:ph sz="quarter" idx="1"/>
          </p:nvPr>
        </p:nvSpPr>
        <p:spPr>
          <a:xfrm>
            <a:off x="609600" y="457200"/>
            <a:ext cx="9956800" cy="6016752"/>
          </a:xfrm>
        </p:spPr>
        <p:txBody>
          <a:bodyPr>
            <a:normAutofit/>
          </a:bodyPr>
          <a:lstStyle/>
          <a:p>
            <a:r>
              <a:rPr lang="en-US" b="1" dirty="0"/>
              <a:t>Location</a:t>
            </a:r>
            <a:endParaRPr lang="en-US" dirty="0"/>
          </a:p>
          <a:p>
            <a:pPr lvl="1"/>
            <a:r>
              <a:rPr lang="en-US" dirty="0"/>
              <a:t>Small region of the </a:t>
            </a:r>
            <a:r>
              <a:rPr lang="en-US" dirty="0">
                <a:hlinkClick r:id="rId2"/>
              </a:rPr>
              <a:t>cerebral cortex</a:t>
            </a:r>
            <a:r>
              <a:rPr lang="en-US" dirty="0"/>
              <a:t> deep within the Sylvian </a:t>
            </a:r>
            <a:r>
              <a:rPr lang="en-US" dirty="0">
                <a:hlinkClick r:id="rId3"/>
              </a:rPr>
              <a:t>fissure</a:t>
            </a:r>
            <a:endParaRPr lang="en-US" dirty="0"/>
          </a:p>
          <a:p>
            <a:pPr lvl="1"/>
            <a:r>
              <a:rPr lang="en-US" dirty="0"/>
              <a:t>Completely hidden below parts of the frontal, parietal, and </a:t>
            </a:r>
            <a:r>
              <a:rPr lang="en-US" dirty="0">
                <a:hlinkClick r:id="rId4"/>
              </a:rPr>
              <a:t>temporal lobes</a:t>
            </a:r>
            <a:endParaRPr lang="en-US" dirty="0"/>
          </a:p>
          <a:p>
            <a:r>
              <a:rPr lang="en-US" b="1" dirty="0"/>
              <a:t>Characteristics</a:t>
            </a:r>
            <a:endParaRPr lang="en-US" dirty="0"/>
          </a:p>
          <a:p>
            <a:pPr lvl="1"/>
            <a:r>
              <a:rPr lang="en-US" dirty="0"/>
              <a:t>Receives input from the </a:t>
            </a:r>
            <a:r>
              <a:rPr lang="en-US" dirty="0">
                <a:hlinkClick r:id="rId5"/>
              </a:rPr>
              <a:t>thalamus</a:t>
            </a:r>
            <a:r>
              <a:rPr lang="en-US" dirty="0"/>
              <a:t> (sensory </a:t>
            </a:r>
            <a:r>
              <a:rPr lang="en-US" dirty="0">
                <a:hlinkClick r:id="rId6"/>
              </a:rPr>
              <a:t>thalamic nuclei</a:t>
            </a:r>
            <a:r>
              <a:rPr lang="en-US" dirty="0"/>
              <a:t>) and the </a:t>
            </a:r>
            <a:r>
              <a:rPr lang="en-US" dirty="0">
                <a:hlinkClick r:id="rId2"/>
              </a:rPr>
              <a:t>cerebral cortex</a:t>
            </a:r>
            <a:endParaRPr lang="en-US" dirty="0"/>
          </a:p>
          <a:p>
            <a:pPr lvl="1"/>
            <a:r>
              <a:rPr lang="en-US" dirty="0"/>
              <a:t>Reciprocally connected with the </a:t>
            </a:r>
            <a:r>
              <a:rPr lang="en-US" b="1" dirty="0">
                <a:hlinkClick r:id="rId7"/>
              </a:rPr>
              <a:t>limbic system</a:t>
            </a:r>
            <a:r>
              <a:rPr lang="en-US" dirty="0"/>
              <a:t> and frontal brain regions</a:t>
            </a:r>
          </a:p>
          <a:p>
            <a:r>
              <a:rPr lang="en-US" b="1" dirty="0"/>
              <a:t>Function</a:t>
            </a:r>
            <a:endParaRPr lang="en-US" dirty="0"/>
          </a:p>
          <a:p>
            <a:pPr lvl="1"/>
            <a:r>
              <a:rPr lang="en-US" dirty="0"/>
              <a:t>Processing of emotions</a:t>
            </a:r>
          </a:p>
          <a:p>
            <a:pPr lvl="1"/>
            <a:r>
              <a:rPr lang="en-US" dirty="0"/>
              <a:t>Perception of body functions (</a:t>
            </a:r>
            <a:r>
              <a:rPr lang="en-US" dirty="0" err="1">
                <a:hlinkClick r:id="rId8"/>
              </a:rPr>
              <a:t>interoception</a:t>
            </a:r>
            <a:r>
              <a:rPr lang="en-US" dirty="0"/>
              <a:t>)</a:t>
            </a:r>
          </a:p>
          <a:p>
            <a:pPr lvl="1"/>
            <a:r>
              <a:rPr lang="en-US" dirty="0"/>
              <a:t>Integration and perception of somatosensory stimuli</a:t>
            </a:r>
          </a:p>
          <a:p>
            <a:pPr lvl="1"/>
            <a:r>
              <a:rPr lang="en-US" dirty="0"/>
              <a:t>Perception of gustatory and olfactory stimuli</a:t>
            </a:r>
          </a:p>
          <a:p>
            <a:pPr lvl="1"/>
            <a:r>
              <a:rPr lang="en-US" dirty="0"/>
              <a:t>Modulation of autonomic functions (e.g., blood pressure, gastrointestinal motility)</a:t>
            </a:r>
          </a:p>
          <a:p>
            <a:endParaRPr lang="en-US" dirty="0"/>
          </a:p>
        </p:txBody>
      </p:sp>
    </p:spTree>
    <p:extLst>
      <p:ext uri="{BB962C8B-B14F-4D97-AF65-F5344CB8AC3E}">
        <p14:creationId xmlns:p14="http://schemas.microsoft.com/office/powerpoint/2010/main" val="37175640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erebrum with white matter and gray matter">
            <a:extLst>
              <a:ext uri="{FF2B5EF4-FFF2-40B4-BE49-F238E27FC236}">
                <a16:creationId xmlns:a16="http://schemas.microsoft.com/office/drawing/2014/main" id="{A0FA9AF7-CDED-436F-8968-A294DEEFB107}"/>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1625601" y="137319"/>
            <a:ext cx="8074990" cy="6583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663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7B77A-4969-47A0-8033-0B9F7A5C60B6}"/>
              </a:ext>
            </a:extLst>
          </p:cNvPr>
          <p:cNvSpPr>
            <a:spLocks noGrp="1"/>
          </p:cNvSpPr>
          <p:nvPr>
            <p:ph type="title"/>
          </p:nvPr>
        </p:nvSpPr>
        <p:spPr/>
        <p:txBody>
          <a:bodyPr/>
          <a:lstStyle/>
          <a:p>
            <a:r>
              <a:rPr lang="en-US" dirty="0"/>
              <a:t>Internal capsule</a:t>
            </a:r>
          </a:p>
        </p:txBody>
      </p:sp>
      <p:sp>
        <p:nvSpPr>
          <p:cNvPr id="3" name="Content Placeholder 2">
            <a:extLst>
              <a:ext uri="{FF2B5EF4-FFF2-40B4-BE49-F238E27FC236}">
                <a16:creationId xmlns:a16="http://schemas.microsoft.com/office/drawing/2014/main" id="{99432BDB-31FD-43F4-ADD1-56C500B66776}"/>
              </a:ext>
            </a:extLst>
          </p:cNvPr>
          <p:cNvSpPr>
            <a:spLocks noGrp="1"/>
          </p:cNvSpPr>
          <p:nvPr>
            <p:ph sz="quarter" idx="1"/>
          </p:nvPr>
        </p:nvSpPr>
        <p:spPr/>
        <p:txBody>
          <a:bodyPr/>
          <a:lstStyle/>
          <a:p>
            <a:r>
              <a:rPr lang="en-US" dirty="0"/>
              <a:t>A deep subcortical structure that lies between the </a:t>
            </a:r>
            <a:r>
              <a:rPr lang="en-US" dirty="0">
                <a:hlinkClick r:id="rId2"/>
              </a:rPr>
              <a:t>basal ganglia</a:t>
            </a:r>
            <a:endParaRPr lang="en-US" dirty="0"/>
          </a:p>
          <a:p>
            <a:r>
              <a:rPr lang="en-US" dirty="0"/>
              <a:t>Largest collection of nerve fibers traveling to and from the </a:t>
            </a:r>
            <a:r>
              <a:rPr lang="en-US" dirty="0">
                <a:hlinkClick r:id="rId3"/>
              </a:rPr>
              <a:t>cerebral cortex</a:t>
            </a:r>
            <a:r>
              <a:rPr lang="en-US" dirty="0"/>
              <a:t>, forming the corona radiata (neuroanatomy), a collection of </a:t>
            </a:r>
            <a:r>
              <a:rPr lang="en-US" dirty="0">
                <a:hlinkClick r:id="rId4"/>
              </a:rPr>
              <a:t>white matter</a:t>
            </a:r>
            <a:r>
              <a:rPr lang="en-US" dirty="0"/>
              <a:t> fibers.</a:t>
            </a:r>
          </a:p>
          <a:p>
            <a:r>
              <a:rPr lang="en-US" dirty="0"/>
              <a:t>Components: </a:t>
            </a:r>
            <a:r>
              <a:rPr lang="en-US" dirty="0">
                <a:hlinkClick r:id="rId5"/>
              </a:rPr>
              <a:t>anterior</a:t>
            </a:r>
            <a:r>
              <a:rPr lang="en-US" dirty="0"/>
              <a:t> limb, genu, and </a:t>
            </a:r>
            <a:r>
              <a:rPr lang="en-US" dirty="0">
                <a:hlinkClick r:id="rId6"/>
              </a:rPr>
              <a:t>posterior</a:t>
            </a:r>
            <a:r>
              <a:rPr lang="en-US" dirty="0"/>
              <a:t> limb </a:t>
            </a:r>
          </a:p>
          <a:p>
            <a:pPr lvl="1"/>
            <a:r>
              <a:rPr lang="en-US" dirty="0">
                <a:hlinkClick r:id="rId5"/>
              </a:rPr>
              <a:t>Anterior</a:t>
            </a:r>
            <a:r>
              <a:rPr lang="en-US" dirty="0"/>
              <a:t> limb: contains the</a:t>
            </a:r>
            <a:r>
              <a:rPr lang="en-US" b="1" dirty="0"/>
              <a:t> thalamocortical tract</a:t>
            </a:r>
            <a:endParaRPr lang="en-US" dirty="0"/>
          </a:p>
          <a:p>
            <a:pPr lvl="1"/>
            <a:r>
              <a:rPr lang="en-US" dirty="0"/>
              <a:t>Genu: contains the </a:t>
            </a:r>
            <a:r>
              <a:rPr lang="en-US" b="1" dirty="0">
                <a:hlinkClick r:id="rId7"/>
              </a:rPr>
              <a:t>corticobulbar tract</a:t>
            </a:r>
            <a:endParaRPr lang="en-US" dirty="0"/>
          </a:p>
          <a:p>
            <a:pPr lvl="1"/>
            <a:r>
              <a:rPr lang="en-US" dirty="0">
                <a:hlinkClick r:id="rId6"/>
              </a:rPr>
              <a:t>Posterior</a:t>
            </a:r>
            <a:r>
              <a:rPr lang="en-US" dirty="0"/>
              <a:t> limb: contains the </a:t>
            </a:r>
            <a:r>
              <a:rPr lang="en-US" b="1" dirty="0"/>
              <a:t>corticospinal tract</a:t>
            </a:r>
            <a:r>
              <a:rPr lang="en-US" dirty="0"/>
              <a:t> and </a:t>
            </a:r>
            <a:r>
              <a:rPr lang="en-US" b="1" dirty="0"/>
              <a:t>thalamocortical</a:t>
            </a:r>
            <a:r>
              <a:rPr lang="en-US" dirty="0"/>
              <a:t> and </a:t>
            </a:r>
            <a:r>
              <a:rPr lang="en-US" b="1" dirty="0"/>
              <a:t>somatosensory </a:t>
            </a:r>
            <a:r>
              <a:rPr lang="en-US" dirty="0"/>
              <a:t>fibers</a:t>
            </a:r>
          </a:p>
          <a:p>
            <a:endParaRPr lang="en-US" dirty="0"/>
          </a:p>
        </p:txBody>
      </p:sp>
    </p:spTree>
    <p:extLst>
      <p:ext uri="{BB962C8B-B14F-4D97-AF65-F5344CB8AC3E}">
        <p14:creationId xmlns:p14="http://schemas.microsoft.com/office/powerpoint/2010/main" val="3805672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nternal capsule: descending pathways">
            <a:extLst>
              <a:ext uri="{FF2B5EF4-FFF2-40B4-BE49-F238E27FC236}">
                <a16:creationId xmlns:a16="http://schemas.microsoft.com/office/drawing/2014/main" id="{A9F2BD19-E13E-4DD3-8F19-CF021AD1F2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837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No description available.">
            <a:extLst>
              <a:ext uri="{FF2B5EF4-FFF2-40B4-BE49-F238E27FC236}">
                <a16:creationId xmlns:a16="http://schemas.microsoft.com/office/drawing/2014/main" id="{BDE14DE9-41E1-4E27-8408-6A82D540AB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7413" y="0"/>
            <a:ext cx="53355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9723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No description available.">
            <a:extLst>
              <a:ext uri="{FF2B5EF4-FFF2-40B4-BE49-F238E27FC236}">
                <a16:creationId xmlns:a16="http://schemas.microsoft.com/office/drawing/2014/main" id="{022E5363-D687-467A-87B2-93C8C7FF2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20451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No description available.">
            <a:extLst>
              <a:ext uri="{FF2B5EF4-FFF2-40B4-BE49-F238E27FC236}">
                <a16:creationId xmlns:a16="http://schemas.microsoft.com/office/drawing/2014/main" id="{6AD30EB6-B10D-43F8-976A-8D9985D5AC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345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10756-8DA0-49A1-9463-AAEC1A381FD4}"/>
              </a:ext>
            </a:extLst>
          </p:cNvPr>
          <p:cNvSpPr>
            <a:spLocks noGrp="1"/>
          </p:cNvSpPr>
          <p:nvPr>
            <p:ph type="title"/>
          </p:nvPr>
        </p:nvSpPr>
        <p:spPr/>
        <p:txBody>
          <a:bodyPr/>
          <a:lstStyle/>
          <a:p>
            <a:r>
              <a:rPr lang="en-US" dirty="0"/>
              <a:t>Meninges, </a:t>
            </a:r>
            <a:r>
              <a:rPr lang="en-US" dirty="0" err="1"/>
              <a:t>falces</a:t>
            </a:r>
            <a:r>
              <a:rPr lang="en-US" dirty="0"/>
              <a:t>, and spaces</a:t>
            </a:r>
          </a:p>
        </p:txBody>
      </p:sp>
      <p:sp>
        <p:nvSpPr>
          <p:cNvPr id="3" name="Content Placeholder 2">
            <a:extLst>
              <a:ext uri="{FF2B5EF4-FFF2-40B4-BE49-F238E27FC236}">
                <a16:creationId xmlns:a16="http://schemas.microsoft.com/office/drawing/2014/main" id="{06E50C07-9E7A-4F57-B857-D6BA7FA58EDB}"/>
              </a:ext>
            </a:extLst>
          </p:cNvPr>
          <p:cNvSpPr>
            <a:spLocks noGrp="1"/>
          </p:cNvSpPr>
          <p:nvPr>
            <p:ph sz="quarter" idx="1"/>
          </p:nvPr>
        </p:nvSpPr>
        <p:spPr/>
        <p:txBody>
          <a:bodyPr/>
          <a:lstStyle/>
          <a:p>
            <a:r>
              <a:rPr lang="en-US" b="1" dirty="0">
                <a:hlinkClick r:id="rId2"/>
              </a:rPr>
              <a:t>Meninges</a:t>
            </a:r>
            <a:endParaRPr lang="en-US" b="1" dirty="0"/>
          </a:p>
          <a:p>
            <a:r>
              <a:rPr lang="en-US" dirty="0"/>
              <a:t>Three layers of </a:t>
            </a:r>
            <a:r>
              <a:rPr lang="en-US" dirty="0">
                <a:hlinkClick r:id="rId3"/>
              </a:rPr>
              <a:t>connective tissue</a:t>
            </a:r>
            <a:r>
              <a:rPr lang="en-US" dirty="0"/>
              <a:t> that cover and protect the brain and the spinal cord</a:t>
            </a:r>
          </a:p>
          <a:p>
            <a:r>
              <a:rPr lang="en-US" dirty="0"/>
              <a:t>Divided into (from outer to inner layer): </a:t>
            </a:r>
            <a:r>
              <a:rPr lang="en-US" dirty="0">
                <a:hlinkClick r:id="rId4"/>
              </a:rPr>
              <a:t>dura mater</a:t>
            </a:r>
            <a:r>
              <a:rPr lang="en-US" dirty="0"/>
              <a:t>, </a:t>
            </a:r>
            <a:r>
              <a:rPr lang="en-US" dirty="0">
                <a:hlinkClick r:id="rId5"/>
              </a:rPr>
              <a:t>arachnoid mater</a:t>
            </a:r>
            <a:r>
              <a:rPr lang="en-US" dirty="0"/>
              <a:t>, and </a:t>
            </a:r>
            <a:r>
              <a:rPr lang="en-US" dirty="0">
                <a:hlinkClick r:id="rId6"/>
              </a:rPr>
              <a:t>pia mater</a:t>
            </a:r>
            <a:r>
              <a:rPr lang="en-US" dirty="0"/>
              <a:t> </a:t>
            </a:r>
          </a:p>
          <a:p>
            <a:endParaRPr lang="en-US" dirty="0"/>
          </a:p>
        </p:txBody>
      </p:sp>
    </p:spTree>
    <p:extLst>
      <p:ext uri="{BB962C8B-B14F-4D97-AF65-F5344CB8AC3E}">
        <p14:creationId xmlns:p14="http://schemas.microsoft.com/office/powerpoint/2010/main" val="23215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ross-section of skull and meninges">
            <a:extLst>
              <a:ext uri="{FF2B5EF4-FFF2-40B4-BE49-F238E27FC236}">
                <a16:creationId xmlns:a16="http://schemas.microsoft.com/office/drawing/2014/main" id="{4BBECA73-3F83-4D0B-8FDD-F4FEF70901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8" y="0"/>
            <a:ext cx="115141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9103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B1B576A-9099-438D-8A14-2C17E6CFFBE6}"/>
              </a:ext>
            </a:extLst>
          </p:cNvPr>
          <p:cNvGraphicFramePr>
            <a:graphicFrameLocks noGrp="1"/>
          </p:cNvGraphicFramePr>
          <p:nvPr>
            <p:extLst>
              <p:ext uri="{D42A27DB-BD31-4B8C-83A1-F6EECF244321}">
                <p14:modId xmlns:p14="http://schemas.microsoft.com/office/powerpoint/2010/main" val="3892298008"/>
              </p:ext>
            </p:extLst>
          </p:nvPr>
        </p:nvGraphicFramePr>
        <p:xfrm>
          <a:off x="198120" y="394894"/>
          <a:ext cx="11140440" cy="6068211"/>
        </p:xfrm>
        <a:graphic>
          <a:graphicData uri="http://schemas.openxmlformats.org/drawingml/2006/table">
            <a:tbl>
              <a:tblPr/>
              <a:tblGrid>
                <a:gridCol w="2785110">
                  <a:extLst>
                    <a:ext uri="{9D8B030D-6E8A-4147-A177-3AD203B41FA5}">
                      <a16:colId xmlns:a16="http://schemas.microsoft.com/office/drawing/2014/main" val="2200512757"/>
                    </a:ext>
                  </a:extLst>
                </a:gridCol>
                <a:gridCol w="2785110">
                  <a:extLst>
                    <a:ext uri="{9D8B030D-6E8A-4147-A177-3AD203B41FA5}">
                      <a16:colId xmlns:a16="http://schemas.microsoft.com/office/drawing/2014/main" val="4157287450"/>
                    </a:ext>
                  </a:extLst>
                </a:gridCol>
                <a:gridCol w="2785110">
                  <a:extLst>
                    <a:ext uri="{9D8B030D-6E8A-4147-A177-3AD203B41FA5}">
                      <a16:colId xmlns:a16="http://schemas.microsoft.com/office/drawing/2014/main" val="3529105941"/>
                    </a:ext>
                  </a:extLst>
                </a:gridCol>
                <a:gridCol w="2785110">
                  <a:extLst>
                    <a:ext uri="{9D8B030D-6E8A-4147-A177-3AD203B41FA5}">
                      <a16:colId xmlns:a16="http://schemas.microsoft.com/office/drawing/2014/main" val="3932744323"/>
                    </a:ext>
                  </a:extLst>
                </a:gridCol>
              </a:tblGrid>
              <a:tr h="291756">
                <a:tc gridSpan="4">
                  <a:txBody>
                    <a:bodyPr/>
                    <a:lstStyle/>
                    <a:p>
                      <a:r>
                        <a:rPr lang="en-US" sz="1400" b="1">
                          <a:effectLst/>
                        </a:rPr>
                        <a:t>Overview of the </a:t>
                      </a:r>
                      <a:r>
                        <a:rPr lang="en-US" sz="1400" b="1">
                          <a:effectLst/>
                          <a:hlinkClick r:id="rId2"/>
                        </a:rPr>
                        <a:t>meningeal layers</a:t>
                      </a:r>
                      <a:r>
                        <a:rPr lang="en-US" sz="1400">
                          <a:effectLst/>
                        </a:rPr>
                        <a:t> </a:t>
                      </a:r>
                      <a:r>
                        <a:rPr lang="en-US" sz="1400" baseline="30000">
                          <a:effectLst/>
                        </a:rPr>
                        <a:t>[1]</a:t>
                      </a:r>
                      <a:endParaRPr lang="en-US" sz="140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55233169"/>
                  </a:ext>
                </a:extLst>
              </a:tr>
              <a:tr h="291756">
                <a:tc>
                  <a:txBody>
                    <a:bodyPr/>
                    <a:lstStyle/>
                    <a:p>
                      <a:r>
                        <a:rPr lang="en-US" sz="1400" b="1">
                          <a:effectLst/>
                          <a:hlinkClick r:id="rId2"/>
                        </a:rPr>
                        <a:t>Meningeal layer</a:t>
                      </a:r>
                      <a:endParaRPr lang="en-US" sz="140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Origin</a:t>
                      </a:r>
                      <a:endParaRPr lang="en-US" sz="140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Anatomy</a:t>
                      </a:r>
                      <a:endParaRPr lang="en-US" sz="140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Characteristics</a:t>
                      </a:r>
                      <a:endParaRPr lang="en-US" sz="140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434327584"/>
                  </a:ext>
                </a:extLst>
              </a:tr>
              <a:tr h="2686865">
                <a:tc>
                  <a:txBody>
                    <a:bodyPr/>
                    <a:lstStyle/>
                    <a:p>
                      <a:r>
                        <a:rPr lang="en-US" sz="1400" b="1">
                          <a:effectLst/>
                        </a:rPr>
                        <a:t>Dura mater</a:t>
                      </a:r>
                      <a:endParaRPr lang="en-US" sz="140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hlinkClick r:id="rId3"/>
                        </a:rPr>
                        <a:t>Mesoderm</a:t>
                      </a:r>
                      <a:endParaRPr lang="en-US" sz="140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Outermost and thickest </a:t>
                      </a:r>
                      <a:r>
                        <a:rPr lang="en-US" sz="1400">
                          <a:effectLst/>
                          <a:hlinkClick r:id="rId2"/>
                        </a:rPr>
                        <a:t>meningeal layer</a:t>
                      </a:r>
                      <a:endParaRPr lang="en-US" sz="1400">
                        <a:effectLst/>
                      </a:endParaRPr>
                    </a:p>
                    <a:p>
                      <a:pPr>
                        <a:buFont typeface="Arial" panose="020B0604020202020204" pitchFamily="34" charset="0"/>
                        <a:buChar char="•"/>
                      </a:pPr>
                      <a:r>
                        <a:rPr lang="en-US" sz="1400">
                          <a:effectLst/>
                        </a:rPr>
                        <a:t>Composed of dense, irregular </a:t>
                      </a:r>
                      <a:r>
                        <a:rPr lang="en-US" sz="1400">
                          <a:effectLst/>
                          <a:hlinkClick r:id="rId4"/>
                        </a:rPr>
                        <a:t>connective tissue</a:t>
                      </a:r>
                      <a:endParaRPr lang="en-US" sz="1400">
                        <a:effectLst/>
                      </a:endParaRPr>
                    </a:p>
                    <a:p>
                      <a:pPr>
                        <a:buFont typeface="Arial" panose="020B0604020202020204" pitchFamily="34" charset="0"/>
                        <a:buChar char="•"/>
                      </a:pPr>
                      <a:r>
                        <a:rPr lang="en-US" sz="1400">
                          <a:effectLst/>
                        </a:rPr>
                        <a:t>Adheres to the </a:t>
                      </a:r>
                      <a:r>
                        <a:rPr lang="en-US" sz="1400">
                          <a:effectLst/>
                          <a:hlinkClick r:id="rId5"/>
                        </a:rPr>
                        <a:t>skull</a:t>
                      </a:r>
                      <a:endParaRPr lang="en-US" sz="140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Forms the </a:t>
                      </a:r>
                      <a:r>
                        <a:rPr lang="en-US" sz="1400" b="1">
                          <a:effectLst/>
                        </a:rPr>
                        <a:t>inner boundary</a:t>
                      </a:r>
                      <a:r>
                        <a:rPr lang="en-US" sz="1400">
                          <a:effectLst/>
                        </a:rPr>
                        <a:t> of the </a:t>
                      </a:r>
                      <a:r>
                        <a:rPr lang="en-US" sz="1400" b="1">
                          <a:effectLst/>
                          <a:hlinkClick r:id="rId6"/>
                        </a:rPr>
                        <a:t>epidural space</a:t>
                      </a:r>
                      <a:r>
                        <a:rPr lang="en-US" sz="1400">
                          <a:effectLst/>
                        </a:rPr>
                        <a:t>: space between the </a:t>
                      </a:r>
                      <a:r>
                        <a:rPr lang="en-US" sz="1400">
                          <a:effectLst/>
                          <a:hlinkClick r:id="rId7"/>
                        </a:rPr>
                        <a:t>dura mater</a:t>
                      </a:r>
                      <a:r>
                        <a:rPr lang="en-US" sz="1400">
                          <a:effectLst/>
                        </a:rPr>
                        <a:t> and the bones of the </a:t>
                      </a:r>
                      <a:r>
                        <a:rPr lang="en-US" sz="1400">
                          <a:effectLst/>
                          <a:hlinkClick r:id="rId5"/>
                        </a:rPr>
                        <a:t>cranium</a:t>
                      </a:r>
                      <a:r>
                        <a:rPr lang="en-US" sz="1400">
                          <a:effectLst/>
                        </a:rPr>
                        <a:t>/</a:t>
                      </a:r>
                      <a:r>
                        <a:rPr lang="en-US" sz="1400">
                          <a:effectLst/>
                          <a:hlinkClick r:id="rId8"/>
                        </a:rPr>
                        <a:t>spine</a:t>
                      </a:r>
                      <a:endParaRPr lang="en-US" sz="1400">
                        <a:effectLst/>
                      </a:endParaRPr>
                    </a:p>
                    <a:p>
                      <a:pPr>
                        <a:buFont typeface="Arial" panose="020B0604020202020204" pitchFamily="34" charset="0"/>
                        <a:buChar char="•"/>
                      </a:pPr>
                      <a:r>
                        <a:rPr lang="en-US" sz="1400">
                          <a:effectLst/>
                        </a:rPr>
                        <a:t>Forms the </a:t>
                      </a:r>
                      <a:r>
                        <a:rPr lang="en-US" sz="1400" b="1">
                          <a:effectLst/>
                        </a:rPr>
                        <a:t>outer boundary</a:t>
                      </a:r>
                      <a:r>
                        <a:rPr lang="en-US" sz="1400">
                          <a:effectLst/>
                        </a:rPr>
                        <a:t> of the </a:t>
                      </a:r>
                      <a:r>
                        <a:rPr lang="en-US" sz="1400" b="1">
                          <a:effectLst/>
                          <a:hlinkClick r:id="rId9"/>
                        </a:rPr>
                        <a:t>subdural space</a:t>
                      </a:r>
                      <a:endParaRPr lang="en-US" sz="1400">
                        <a:effectLst/>
                      </a:endParaRPr>
                    </a:p>
                    <a:p>
                      <a:pPr>
                        <a:buFont typeface="Arial" panose="020B0604020202020204" pitchFamily="34" charset="0"/>
                        <a:buChar char="•"/>
                      </a:pPr>
                      <a:r>
                        <a:rPr lang="en-US" sz="1400">
                          <a:effectLst/>
                        </a:rPr>
                        <a:t>Folds to form septae: the </a:t>
                      </a:r>
                      <a:r>
                        <a:rPr lang="en-US" sz="1400">
                          <a:effectLst/>
                          <a:hlinkClick r:id="rId10"/>
                        </a:rPr>
                        <a:t>falx cerebri</a:t>
                      </a:r>
                      <a:r>
                        <a:rPr lang="en-US" sz="1400">
                          <a:effectLst/>
                        </a:rPr>
                        <a:t>, </a:t>
                      </a:r>
                      <a:r>
                        <a:rPr lang="en-US" sz="1400">
                          <a:effectLst/>
                          <a:hlinkClick r:id="rId11"/>
                        </a:rPr>
                        <a:t>falx cerebelli</a:t>
                      </a:r>
                      <a:r>
                        <a:rPr lang="en-US" sz="1400">
                          <a:effectLst/>
                        </a:rPr>
                        <a:t>, and </a:t>
                      </a:r>
                      <a:r>
                        <a:rPr lang="en-US" sz="1400">
                          <a:effectLst/>
                          <a:hlinkClick r:id="rId12"/>
                        </a:rPr>
                        <a:t>tentorium cerebelli</a:t>
                      </a:r>
                      <a:r>
                        <a:rPr lang="en-US" sz="1400">
                          <a:effectLst/>
                        </a:rPr>
                        <a:t> (See “</a:t>
                      </a:r>
                      <a:r>
                        <a:rPr lang="en-US" sz="1400">
                          <a:effectLst/>
                          <a:hlinkClick r:id="rId13"/>
                        </a:rPr>
                        <a:t>Falces of the brain</a:t>
                      </a:r>
                      <a:r>
                        <a:rPr lang="en-US" sz="1400">
                          <a:effectLst/>
                        </a:rPr>
                        <a:t>.”)</a:t>
                      </a: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498242861"/>
                  </a:ext>
                </a:extLst>
              </a:tr>
              <a:tr h="1210115">
                <a:tc>
                  <a:txBody>
                    <a:bodyPr/>
                    <a:lstStyle/>
                    <a:p>
                      <a:r>
                        <a:rPr lang="en-US" sz="1400" b="1">
                          <a:effectLst/>
                        </a:rPr>
                        <a:t>Arachnoid mater</a:t>
                      </a:r>
                      <a:endParaRPr lang="en-US" sz="140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rowSpan="2">
                  <a:txBody>
                    <a:bodyPr/>
                    <a:lstStyle/>
                    <a:p>
                      <a:pPr>
                        <a:buFont typeface="Arial" panose="020B0604020202020204" pitchFamily="34" charset="0"/>
                        <a:buChar char="•"/>
                      </a:pPr>
                      <a:r>
                        <a:rPr lang="en-US" sz="1400">
                          <a:effectLst/>
                          <a:hlinkClick r:id="rId14"/>
                        </a:rPr>
                        <a:t>Neural crest</a:t>
                      </a:r>
                      <a:endParaRPr lang="en-US" sz="140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Middle layer between the </a:t>
                      </a:r>
                      <a:r>
                        <a:rPr lang="en-US" sz="1400">
                          <a:effectLst/>
                          <a:hlinkClick r:id="rId7"/>
                        </a:rPr>
                        <a:t>dura mater</a:t>
                      </a:r>
                      <a:r>
                        <a:rPr lang="en-US" sz="1400">
                          <a:effectLst/>
                        </a:rPr>
                        <a:t> and the </a:t>
                      </a:r>
                      <a:r>
                        <a:rPr lang="en-US" sz="1400">
                          <a:effectLst/>
                          <a:hlinkClick r:id="rId15"/>
                        </a:rPr>
                        <a:t>pia mater</a:t>
                      </a:r>
                      <a:endParaRPr lang="en-US" sz="1400">
                        <a:effectLst/>
                      </a:endParaRPr>
                    </a:p>
                    <a:p>
                      <a:pPr>
                        <a:buFont typeface="Arial" panose="020B0604020202020204" pitchFamily="34" charset="0"/>
                        <a:buChar char="•"/>
                      </a:pPr>
                      <a:r>
                        <a:rPr lang="en-US" sz="1400">
                          <a:effectLst/>
                        </a:rPr>
                        <a:t>Composed of loose, translucent </a:t>
                      </a:r>
                      <a:r>
                        <a:rPr lang="en-US" sz="1400">
                          <a:effectLst/>
                          <a:hlinkClick r:id="rId4"/>
                        </a:rPr>
                        <a:t>connective tissue</a:t>
                      </a:r>
                      <a:endParaRPr lang="en-US" sz="140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Forms the</a:t>
                      </a:r>
                      <a:r>
                        <a:rPr lang="en-US" sz="1400" b="1">
                          <a:effectLst/>
                        </a:rPr>
                        <a:t> outer boundary</a:t>
                      </a:r>
                      <a:r>
                        <a:rPr lang="en-US" sz="1400">
                          <a:effectLst/>
                        </a:rPr>
                        <a:t> of the </a:t>
                      </a:r>
                      <a:r>
                        <a:rPr lang="en-US" sz="1400" b="1">
                          <a:effectLst/>
                          <a:hlinkClick r:id="rId16"/>
                        </a:rPr>
                        <a:t>subarachnoid space</a:t>
                      </a:r>
                      <a:endParaRPr lang="en-US" sz="140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083474429"/>
                  </a:ext>
                </a:extLst>
              </a:tr>
              <a:tr h="1579303">
                <a:tc>
                  <a:txBody>
                    <a:bodyPr/>
                    <a:lstStyle/>
                    <a:p>
                      <a:r>
                        <a:rPr lang="en-US" sz="1400" b="1">
                          <a:effectLst/>
                        </a:rPr>
                        <a:t>Pia mater</a:t>
                      </a:r>
                      <a:endParaRPr lang="en-US" sz="140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vMerge="1">
                  <a:txBody>
                    <a:bodyPr/>
                    <a:lstStyle/>
                    <a:p>
                      <a:endParaRPr lang="en-US"/>
                    </a:p>
                  </a:txBody>
                  <a:tcPr/>
                </a:tc>
                <a:tc>
                  <a:txBody>
                    <a:bodyPr/>
                    <a:lstStyle/>
                    <a:p>
                      <a:pPr>
                        <a:buFont typeface="Arial" panose="020B0604020202020204" pitchFamily="34" charset="0"/>
                        <a:buChar char="•"/>
                      </a:pPr>
                      <a:r>
                        <a:rPr lang="en-US" sz="1400">
                          <a:effectLst/>
                        </a:rPr>
                        <a:t>Thin and fibrous inner layer</a:t>
                      </a:r>
                    </a:p>
                    <a:p>
                      <a:pPr>
                        <a:buFont typeface="Arial" panose="020B0604020202020204" pitchFamily="34" charset="0"/>
                        <a:buChar char="•"/>
                      </a:pPr>
                      <a:r>
                        <a:rPr lang="en-US" sz="1400">
                          <a:effectLst/>
                        </a:rPr>
                        <a:t>Composed of fibrous </a:t>
                      </a:r>
                      <a:r>
                        <a:rPr lang="en-US" sz="1400">
                          <a:effectLst/>
                          <a:hlinkClick r:id="rId4"/>
                        </a:rPr>
                        <a:t>connective tissue</a:t>
                      </a:r>
                      <a:r>
                        <a:rPr lang="en-US" sz="1400">
                          <a:effectLst/>
                        </a:rPr>
                        <a:t> (e.g., </a:t>
                      </a:r>
                      <a:r>
                        <a:rPr lang="en-US" sz="1400">
                          <a:effectLst/>
                          <a:hlinkClick r:id="rId17"/>
                        </a:rPr>
                        <a:t>reticular fibers</a:t>
                      </a:r>
                      <a:r>
                        <a:rPr lang="en-US" sz="1400">
                          <a:effectLst/>
                        </a:rPr>
                        <a:t>, </a:t>
                      </a:r>
                      <a:r>
                        <a:rPr lang="en-US" sz="1400">
                          <a:effectLst/>
                          <a:hlinkClick r:id="rId18"/>
                        </a:rPr>
                        <a:t>collagen fibers</a:t>
                      </a:r>
                      <a:r>
                        <a:rPr lang="en-US" sz="1400">
                          <a:effectLst/>
                        </a:rPr>
                        <a:t>)</a:t>
                      </a:r>
                    </a:p>
                    <a:p>
                      <a:pPr>
                        <a:buFont typeface="Arial" panose="020B0604020202020204" pitchFamily="34" charset="0"/>
                        <a:buChar char="•"/>
                      </a:pPr>
                      <a:r>
                        <a:rPr lang="en-US" sz="1400">
                          <a:effectLst/>
                        </a:rPr>
                        <a:t>Adheres to the brain and the spinal cord</a:t>
                      </a: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dirty="0">
                          <a:effectLst/>
                        </a:rPr>
                        <a:t>Forms the</a:t>
                      </a:r>
                      <a:r>
                        <a:rPr lang="en-US" sz="1400" b="1" dirty="0">
                          <a:effectLst/>
                        </a:rPr>
                        <a:t> inner boundary </a:t>
                      </a:r>
                      <a:r>
                        <a:rPr lang="en-US" sz="1400" dirty="0">
                          <a:effectLst/>
                        </a:rPr>
                        <a:t>of the</a:t>
                      </a:r>
                      <a:r>
                        <a:rPr lang="en-US" sz="1400" b="1" dirty="0">
                          <a:effectLst/>
                        </a:rPr>
                        <a:t> </a:t>
                      </a:r>
                      <a:r>
                        <a:rPr lang="en-US" sz="1400" b="1" dirty="0">
                          <a:effectLst/>
                          <a:hlinkClick r:id="rId16"/>
                        </a:rPr>
                        <a:t>subarachnoid space</a:t>
                      </a:r>
                      <a:endParaRPr lang="en-US" sz="1400" dirty="0">
                        <a:effectLst/>
                      </a:endParaRPr>
                    </a:p>
                  </a:txBody>
                  <a:tcPr marL="82604" marR="82604" marT="41302" marB="41302"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960960101"/>
                  </a:ext>
                </a:extLst>
              </a:tr>
            </a:tbl>
          </a:graphicData>
        </a:graphic>
      </p:graphicFrame>
    </p:spTree>
    <p:extLst>
      <p:ext uri="{BB962C8B-B14F-4D97-AF65-F5344CB8AC3E}">
        <p14:creationId xmlns:p14="http://schemas.microsoft.com/office/powerpoint/2010/main" val="19030226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0B7A7-43E7-43D2-A35B-3EAA8531D8DA}"/>
              </a:ext>
            </a:extLst>
          </p:cNvPr>
          <p:cNvSpPr>
            <a:spLocks noGrp="1"/>
          </p:cNvSpPr>
          <p:nvPr>
            <p:ph type="title"/>
          </p:nvPr>
        </p:nvSpPr>
        <p:spPr/>
        <p:txBody>
          <a:bodyPr/>
          <a:lstStyle/>
          <a:p>
            <a:r>
              <a:rPr lang="en-US" dirty="0" err="1"/>
              <a:t>Falces</a:t>
            </a:r>
            <a:r>
              <a:rPr lang="en-US" dirty="0"/>
              <a:t> of the brain</a:t>
            </a:r>
          </a:p>
        </p:txBody>
      </p:sp>
      <p:pic>
        <p:nvPicPr>
          <p:cNvPr id="22530" name="Picture 2" descr="Note: falx cerebri and tentorium cerebelli | Medical anatomy, Cerebellum  anatomy, Human anatomy and physiology">
            <a:extLst>
              <a:ext uri="{FF2B5EF4-FFF2-40B4-BE49-F238E27FC236}">
                <a16:creationId xmlns:a16="http://schemas.microsoft.com/office/drawing/2014/main" id="{8FCE3D33-4121-4E58-8750-B4C906D2E552}"/>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338917" y="1600200"/>
            <a:ext cx="6498166" cy="4873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8412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B68ED-6AC8-436B-BEA7-FBBB358904DD}"/>
              </a:ext>
            </a:extLst>
          </p:cNvPr>
          <p:cNvSpPr>
            <a:spLocks noGrp="1"/>
          </p:cNvSpPr>
          <p:nvPr>
            <p:ph type="title"/>
          </p:nvPr>
        </p:nvSpPr>
        <p:spPr/>
        <p:txBody>
          <a:bodyPr/>
          <a:lstStyle/>
          <a:p>
            <a:r>
              <a:rPr lang="en-US" dirty="0"/>
              <a:t>Basal ganglia</a:t>
            </a:r>
          </a:p>
        </p:txBody>
      </p:sp>
      <p:sp>
        <p:nvSpPr>
          <p:cNvPr id="3" name="Content Placeholder 2">
            <a:extLst>
              <a:ext uri="{FF2B5EF4-FFF2-40B4-BE49-F238E27FC236}">
                <a16:creationId xmlns:a16="http://schemas.microsoft.com/office/drawing/2014/main" id="{3C0C98B7-5A16-4D9A-BDE1-4FA783AAA7E7}"/>
              </a:ext>
            </a:extLst>
          </p:cNvPr>
          <p:cNvSpPr>
            <a:spLocks noGrp="1"/>
          </p:cNvSpPr>
          <p:nvPr>
            <p:ph sz="quarter" idx="1"/>
          </p:nvPr>
        </p:nvSpPr>
        <p:spPr/>
        <p:txBody>
          <a:bodyPr/>
          <a:lstStyle/>
          <a:p>
            <a:r>
              <a:rPr lang="en-US" b="1" dirty="0"/>
              <a:t>Overview</a:t>
            </a:r>
          </a:p>
          <a:p>
            <a:r>
              <a:rPr lang="en-US" dirty="0"/>
              <a:t>The </a:t>
            </a:r>
            <a:r>
              <a:rPr lang="en-US" dirty="0">
                <a:hlinkClick r:id="rId2"/>
              </a:rPr>
              <a:t>basal ganglia</a:t>
            </a:r>
            <a:r>
              <a:rPr lang="en-US" dirty="0"/>
              <a:t> are a group of nuclei that lie beneath the cortex. </a:t>
            </a:r>
          </a:p>
          <a:p>
            <a:r>
              <a:rPr lang="en-US" dirty="0"/>
              <a:t>Distributed over the </a:t>
            </a:r>
            <a:r>
              <a:rPr lang="en-US" dirty="0">
                <a:hlinkClick r:id="rId3"/>
              </a:rPr>
              <a:t>telencephalon</a:t>
            </a:r>
            <a:r>
              <a:rPr lang="en-US" dirty="0"/>
              <a:t>, </a:t>
            </a:r>
            <a:r>
              <a:rPr lang="en-US" dirty="0">
                <a:hlinkClick r:id="rId4"/>
              </a:rPr>
              <a:t>diencephalon</a:t>
            </a:r>
            <a:r>
              <a:rPr lang="en-US" dirty="0"/>
              <a:t>, and </a:t>
            </a:r>
            <a:r>
              <a:rPr lang="en-US" dirty="0">
                <a:hlinkClick r:id="rId5"/>
              </a:rPr>
              <a:t>mesencephalon</a:t>
            </a:r>
            <a:r>
              <a:rPr lang="en-US" dirty="0"/>
              <a:t> (</a:t>
            </a:r>
            <a:r>
              <a:rPr lang="en-US" dirty="0">
                <a:hlinkClick r:id="rId6"/>
              </a:rPr>
              <a:t>midbrain</a:t>
            </a:r>
            <a:r>
              <a:rPr lang="en-US" dirty="0"/>
              <a:t>)</a:t>
            </a:r>
          </a:p>
          <a:p>
            <a:endParaRPr lang="en-US" dirty="0"/>
          </a:p>
        </p:txBody>
      </p:sp>
    </p:spTree>
    <p:extLst>
      <p:ext uri="{BB962C8B-B14F-4D97-AF65-F5344CB8AC3E}">
        <p14:creationId xmlns:p14="http://schemas.microsoft.com/office/powerpoint/2010/main" val="3946783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F2A366E-2434-431A-A157-9F25FCE1BB98}"/>
              </a:ext>
            </a:extLst>
          </p:cNvPr>
          <p:cNvGraphicFramePr>
            <a:graphicFrameLocks noGrp="1"/>
          </p:cNvGraphicFramePr>
          <p:nvPr>
            <p:extLst>
              <p:ext uri="{D42A27DB-BD31-4B8C-83A1-F6EECF244321}">
                <p14:modId xmlns:p14="http://schemas.microsoft.com/office/powerpoint/2010/main" val="135893328"/>
              </p:ext>
            </p:extLst>
          </p:nvPr>
        </p:nvGraphicFramePr>
        <p:xfrm>
          <a:off x="0" y="0"/>
          <a:ext cx="12192000" cy="6915910"/>
        </p:xfrm>
        <a:graphic>
          <a:graphicData uri="http://schemas.openxmlformats.org/drawingml/2006/table">
            <a:tbl>
              <a:tblPr/>
              <a:tblGrid>
                <a:gridCol w="3048000">
                  <a:extLst>
                    <a:ext uri="{9D8B030D-6E8A-4147-A177-3AD203B41FA5}">
                      <a16:colId xmlns:a16="http://schemas.microsoft.com/office/drawing/2014/main" val="3594447182"/>
                    </a:ext>
                  </a:extLst>
                </a:gridCol>
                <a:gridCol w="3048000">
                  <a:extLst>
                    <a:ext uri="{9D8B030D-6E8A-4147-A177-3AD203B41FA5}">
                      <a16:colId xmlns:a16="http://schemas.microsoft.com/office/drawing/2014/main" val="3067890752"/>
                    </a:ext>
                  </a:extLst>
                </a:gridCol>
                <a:gridCol w="3048000">
                  <a:extLst>
                    <a:ext uri="{9D8B030D-6E8A-4147-A177-3AD203B41FA5}">
                      <a16:colId xmlns:a16="http://schemas.microsoft.com/office/drawing/2014/main" val="217002997"/>
                    </a:ext>
                  </a:extLst>
                </a:gridCol>
                <a:gridCol w="3048000">
                  <a:extLst>
                    <a:ext uri="{9D8B030D-6E8A-4147-A177-3AD203B41FA5}">
                      <a16:colId xmlns:a16="http://schemas.microsoft.com/office/drawing/2014/main" val="1848583208"/>
                    </a:ext>
                  </a:extLst>
                </a:gridCol>
              </a:tblGrid>
              <a:tr h="376518">
                <a:tc gridSpan="4">
                  <a:txBody>
                    <a:bodyPr/>
                    <a:lstStyle/>
                    <a:p>
                      <a:r>
                        <a:rPr lang="en-US" sz="1800" b="1">
                          <a:effectLst/>
                        </a:rPr>
                        <a:t>Overview of the </a:t>
                      </a:r>
                      <a:r>
                        <a:rPr lang="en-US" sz="1800" b="1">
                          <a:effectLst/>
                          <a:hlinkClick r:id="rId3"/>
                        </a:rPr>
                        <a:t>basal ganglia</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66500167"/>
                  </a:ext>
                </a:extLst>
              </a:tr>
              <a:tr h="618565">
                <a:tc gridSpan="2">
                  <a:txBody>
                    <a:bodyPr/>
                    <a:lstStyle/>
                    <a:p>
                      <a:r>
                        <a:rPr lang="en-US" sz="1800" b="1">
                          <a:effectLst/>
                          <a:hlinkClick r:id="rId3"/>
                        </a:rPr>
                        <a:t>Basal ganglia</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a:txBody>
                    <a:bodyPr/>
                    <a:lstStyle/>
                    <a:p>
                      <a:r>
                        <a:rPr lang="en-US" sz="1800" b="1">
                          <a:effectLst/>
                        </a:rPr>
                        <a:t>Location</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800" b="1">
                          <a:effectLst/>
                        </a:rPr>
                        <a:t>Clinical significance</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395473127"/>
                  </a:ext>
                </a:extLst>
              </a:tr>
              <a:tr h="376518">
                <a:tc rowSpan="2">
                  <a:txBody>
                    <a:bodyPr/>
                    <a:lstStyle/>
                    <a:p>
                      <a:r>
                        <a:rPr lang="en-US" sz="1800" b="1">
                          <a:effectLst/>
                        </a:rPr>
                        <a:t>Striatum</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800" b="1">
                          <a:effectLst/>
                        </a:rPr>
                        <a:t>Caudate nucleus</a:t>
                      </a:r>
                      <a:r>
                        <a:rPr lang="en-US" sz="1800">
                          <a:effectLst/>
                        </a:rPr>
                        <a:t> </a:t>
                      </a: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rowSpan="2">
                  <a:txBody>
                    <a:bodyPr/>
                    <a:lstStyle/>
                    <a:p>
                      <a:pPr>
                        <a:buFont typeface="Arial" panose="020B0604020202020204" pitchFamily="34" charset="0"/>
                        <a:buChar char="•"/>
                      </a:pPr>
                      <a:r>
                        <a:rPr lang="en-US" sz="1800">
                          <a:effectLst/>
                          <a:hlinkClick r:id="rId4"/>
                        </a:rPr>
                        <a:t>Telencephalon</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rowSpan="2">
                  <a:txBody>
                    <a:bodyPr/>
                    <a:lstStyle/>
                    <a:p>
                      <a:pPr>
                        <a:buFont typeface="Arial" panose="020B0604020202020204" pitchFamily="34" charset="0"/>
                        <a:buChar char="•"/>
                      </a:pPr>
                      <a:r>
                        <a:rPr lang="en-US" sz="1800">
                          <a:effectLst/>
                        </a:rPr>
                        <a:t>Molecular changes in </a:t>
                      </a:r>
                      <a:r>
                        <a:rPr lang="en-US" sz="1800">
                          <a:effectLst/>
                          <a:hlinkClick r:id="rId5"/>
                        </a:rPr>
                        <a:t>Huntington disease</a:t>
                      </a:r>
                      <a:r>
                        <a:rPr lang="en-US" sz="1800">
                          <a:effectLst/>
                        </a:rPr>
                        <a:t> lead to neuronal loss in the </a:t>
                      </a:r>
                      <a:r>
                        <a:rPr lang="en-US" sz="1800">
                          <a:effectLst/>
                          <a:hlinkClick r:id="rId6"/>
                        </a:rPr>
                        <a:t>striatum</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202309865"/>
                  </a:ext>
                </a:extLst>
              </a:tr>
              <a:tr h="968187">
                <a:tc vMerge="1">
                  <a:txBody>
                    <a:bodyPr/>
                    <a:lstStyle/>
                    <a:p>
                      <a:endParaRPr lang="en-US"/>
                    </a:p>
                  </a:txBody>
                  <a:tcPr/>
                </a:tc>
                <a:tc>
                  <a:txBody>
                    <a:bodyPr/>
                    <a:lstStyle/>
                    <a:p>
                      <a:r>
                        <a:rPr lang="en-US" sz="1800" b="1">
                          <a:effectLst/>
                        </a:rPr>
                        <a:t>Putamen</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281884550"/>
                  </a:ext>
                </a:extLst>
              </a:tr>
              <a:tr h="376518">
                <a:tc rowSpan="2">
                  <a:txBody>
                    <a:bodyPr/>
                    <a:lstStyle/>
                    <a:p>
                      <a:r>
                        <a:rPr lang="en-US" sz="1800" b="1">
                          <a:effectLst/>
                        </a:rPr>
                        <a:t>Lentiform nucleus</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800" b="1">
                          <a:effectLst/>
                        </a:rPr>
                        <a:t>Globus pallidus</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rowSpan="3">
                  <a:txBody>
                    <a:bodyPr/>
                    <a:lstStyle/>
                    <a:p>
                      <a:pPr>
                        <a:buFont typeface="Arial" panose="020B0604020202020204" pitchFamily="34" charset="0"/>
                        <a:buChar char="•"/>
                      </a:pPr>
                      <a:r>
                        <a:rPr lang="en-US" sz="1800">
                          <a:effectLst/>
                          <a:hlinkClick r:id="rId7"/>
                        </a:rPr>
                        <a:t>Diencephalon</a:t>
                      </a:r>
                      <a:r>
                        <a:rPr lang="en-US" sz="1800">
                          <a:effectLst/>
                        </a:rPr>
                        <a:t> .</a:t>
                      </a: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rowSpan="2">
                  <a:txBody>
                    <a:bodyPr/>
                    <a:lstStyle/>
                    <a:p>
                      <a:pPr>
                        <a:buFont typeface="Arial" panose="020B0604020202020204" pitchFamily="34" charset="0"/>
                        <a:buChar char="•"/>
                      </a:pPr>
                      <a:r>
                        <a:rPr lang="en-US" sz="1800" dirty="0">
                          <a:effectLst/>
                          <a:hlinkClick r:id="rId8"/>
                        </a:rPr>
                        <a:t>Wilson disease</a:t>
                      </a:r>
                      <a:r>
                        <a:rPr lang="en-US" sz="1800" dirty="0">
                          <a:effectLst/>
                        </a:rPr>
                        <a:t> (</a:t>
                      </a:r>
                      <a:r>
                        <a:rPr lang="en-US" sz="1800" dirty="0">
                          <a:effectLst/>
                          <a:hlinkClick r:id="rId8"/>
                        </a:rPr>
                        <a:t>hepatolenticular degeneration</a:t>
                      </a:r>
                      <a:r>
                        <a:rPr lang="en-US" sz="1800" dirty="0">
                          <a:effectLst/>
                        </a:rPr>
                        <a:t>) leads to an impaired function of the </a:t>
                      </a:r>
                      <a:r>
                        <a:rPr lang="en-US" sz="1800" dirty="0">
                          <a:effectLst/>
                          <a:hlinkClick r:id="rId9"/>
                        </a:rPr>
                        <a:t>lentiform nucleus</a:t>
                      </a:r>
                      <a:r>
                        <a:rPr lang="en-US" sz="1800" dirty="0">
                          <a:effectLst/>
                        </a:rPr>
                        <a:t> due to </a:t>
                      </a:r>
                      <a:r>
                        <a:rPr lang="en-US" sz="1800" dirty="0">
                          <a:effectLst/>
                          <a:hlinkClick r:id="rId10"/>
                        </a:rPr>
                        <a:t>copper</a:t>
                      </a:r>
                      <a:r>
                        <a:rPr lang="en-US" sz="1800" dirty="0">
                          <a:effectLst/>
                        </a:rPr>
                        <a:t> accumulation.</a:t>
                      </a: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201072520"/>
                  </a:ext>
                </a:extLst>
              </a:tr>
              <a:tr h="1936376">
                <a:tc vMerge="1">
                  <a:txBody>
                    <a:bodyPr/>
                    <a:lstStyle/>
                    <a:p>
                      <a:endParaRPr lang="en-US"/>
                    </a:p>
                  </a:txBody>
                  <a:tcPr/>
                </a:tc>
                <a:tc>
                  <a:txBody>
                    <a:bodyPr/>
                    <a:lstStyle/>
                    <a:p>
                      <a:r>
                        <a:rPr lang="en-US" sz="1800" b="1">
                          <a:effectLst/>
                          <a:hlinkClick r:id="rId11"/>
                        </a:rPr>
                        <a:t>Putamen</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949363732"/>
                  </a:ext>
                </a:extLst>
              </a:tr>
              <a:tr h="860611">
                <a:tc gridSpan="2">
                  <a:txBody>
                    <a:bodyPr/>
                    <a:lstStyle/>
                    <a:p>
                      <a:r>
                        <a:rPr lang="en-US" sz="1800" b="1">
                          <a:effectLst/>
                        </a:rPr>
                        <a:t>Subthalamic nucleus</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vMerge="1">
                  <a:txBody>
                    <a:bodyPr/>
                    <a:lstStyle/>
                    <a:p>
                      <a:endParaRPr lang="en-US"/>
                    </a:p>
                  </a:txBody>
                  <a:tcPr/>
                </a:tc>
                <a:tc>
                  <a:txBody>
                    <a:bodyPr/>
                    <a:lstStyle/>
                    <a:p>
                      <a:pPr>
                        <a:buFont typeface="Arial" panose="020B0604020202020204" pitchFamily="34" charset="0"/>
                        <a:buChar char="•"/>
                      </a:pPr>
                      <a:r>
                        <a:rPr lang="en-US" sz="1800">
                          <a:effectLst/>
                        </a:rPr>
                        <a:t>Effect of lesion: contralateral </a:t>
                      </a:r>
                      <a:r>
                        <a:rPr lang="en-US" sz="1800">
                          <a:effectLst/>
                          <a:hlinkClick r:id="rId12"/>
                        </a:rPr>
                        <a:t>hemiballismus</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365328869"/>
                  </a:ext>
                </a:extLst>
              </a:tr>
              <a:tr h="1344706">
                <a:tc gridSpan="2">
                  <a:txBody>
                    <a:bodyPr/>
                    <a:lstStyle/>
                    <a:p>
                      <a:r>
                        <a:rPr lang="en-US" sz="1800" b="1">
                          <a:effectLst/>
                          <a:hlinkClick r:id="rId13"/>
                        </a:rPr>
                        <a:t>Substantia nigra</a:t>
                      </a:r>
                      <a:endParaRPr lang="en-US" sz="180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a:txBody>
                    <a:bodyPr/>
                    <a:lstStyle/>
                    <a:p>
                      <a:pPr>
                        <a:buFont typeface="Arial" panose="020B0604020202020204" pitchFamily="34" charset="0"/>
                        <a:buChar char="•"/>
                      </a:pPr>
                      <a:r>
                        <a:rPr lang="en-US" sz="1800" dirty="0">
                          <a:effectLst/>
                          <a:hlinkClick r:id="rId14"/>
                        </a:rPr>
                        <a:t>Mesencephalon</a:t>
                      </a:r>
                      <a:endParaRPr lang="en-US" sz="1800" dirty="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800" dirty="0">
                          <a:effectLst/>
                          <a:hlinkClick r:id="rId15"/>
                        </a:rPr>
                        <a:t>Parkinson disease</a:t>
                      </a:r>
                      <a:r>
                        <a:rPr lang="en-US" sz="1800" dirty="0">
                          <a:effectLst/>
                        </a:rPr>
                        <a:t> is characterized by neuronal degeneration in the </a:t>
                      </a:r>
                      <a:r>
                        <a:rPr lang="en-US" sz="1800" dirty="0">
                          <a:effectLst/>
                          <a:hlinkClick r:id="rId13"/>
                        </a:rPr>
                        <a:t>substantia </a:t>
                      </a:r>
                      <a:r>
                        <a:rPr lang="en-US" sz="1800" dirty="0" err="1">
                          <a:effectLst/>
                          <a:hlinkClick r:id="rId13"/>
                        </a:rPr>
                        <a:t>nigra</a:t>
                      </a:r>
                      <a:endParaRPr lang="en-US" sz="1800" dirty="0">
                        <a:effectLst/>
                      </a:endParaRPr>
                    </a:p>
                  </a:txBody>
                  <a:tcPr marL="95561" marR="95561" marT="47781" marB="47781"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961354251"/>
                  </a:ext>
                </a:extLst>
              </a:tr>
            </a:tbl>
          </a:graphicData>
        </a:graphic>
      </p:graphicFrame>
    </p:spTree>
    <p:extLst>
      <p:ext uri="{BB962C8B-B14F-4D97-AF65-F5344CB8AC3E}">
        <p14:creationId xmlns:p14="http://schemas.microsoft.com/office/powerpoint/2010/main" val="41953675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363DD-C0FC-48E8-AAD0-0452BAC42369}"/>
              </a:ext>
            </a:extLst>
          </p:cNvPr>
          <p:cNvSpPr>
            <a:spLocks noGrp="1"/>
          </p:cNvSpPr>
          <p:nvPr>
            <p:ph type="title"/>
          </p:nvPr>
        </p:nvSpPr>
        <p:spPr/>
        <p:txBody>
          <a:bodyPr/>
          <a:lstStyle/>
          <a:p>
            <a:r>
              <a:rPr lang="en-US" dirty="0"/>
              <a:t>Coronal section of the brain</a:t>
            </a:r>
          </a:p>
        </p:txBody>
      </p:sp>
      <p:pic>
        <p:nvPicPr>
          <p:cNvPr id="24578" name="Picture 2" descr="Coronal section of the brain">
            <a:extLst>
              <a:ext uri="{FF2B5EF4-FFF2-40B4-BE49-F238E27FC236}">
                <a16:creationId xmlns:a16="http://schemas.microsoft.com/office/drawing/2014/main" id="{BB1C1FE2-7E6B-4BC4-9F71-2A1AA0B4A330}"/>
              </a:ext>
            </a:extLst>
          </p:cNvPr>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bwMode="auto">
          <a:xfrm>
            <a:off x="1615440" y="1615440"/>
            <a:ext cx="7802880" cy="5242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9905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9B98-D0D4-487B-A79E-6503D126C20B}"/>
              </a:ext>
            </a:extLst>
          </p:cNvPr>
          <p:cNvSpPr>
            <a:spLocks noGrp="1"/>
          </p:cNvSpPr>
          <p:nvPr>
            <p:ph type="title"/>
          </p:nvPr>
        </p:nvSpPr>
        <p:spPr/>
        <p:txBody>
          <a:bodyPr/>
          <a:lstStyle/>
          <a:p>
            <a:r>
              <a:rPr lang="en-US" dirty="0"/>
              <a:t>Cortico-basal ganglia-</a:t>
            </a:r>
            <a:r>
              <a:rPr lang="en-US" dirty="0" err="1"/>
              <a:t>thalamo</a:t>
            </a:r>
            <a:r>
              <a:rPr lang="en-US" dirty="0"/>
              <a:t>-cortical loop (CBGTC)</a:t>
            </a:r>
          </a:p>
        </p:txBody>
      </p:sp>
      <p:sp>
        <p:nvSpPr>
          <p:cNvPr id="3" name="Content Placeholder 2">
            <a:extLst>
              <a:ext uri="{FF2B5EF4-FFF2-40B4-BE49-F238E27FC236}">
                <a16:creationId xmlns:a16="http://schemas.microsoft.com/office/drawing/2014/main" id="{4C260DFA-95F7-4912-89D2-54128AAB38DC}"/>
              </a:ext>
            </a:extLst>
          </p:cNvPr>
          <p:cNvSpPr>
            <a:spLocks noGrp="1"/>
          </p:cNvSpPr>
          <p:nvPr>
            <p:ph sz="quarter" idx="1"/>
          </p:nvPr>
        </p:nvSpPr>
        <p:spPr/>
        <p:txBody>
          <a:bodyPr/>
          <a:lstStyle/>
          <a:p>
            <a:r>
              <a:rPr lang="en-US" dirty="0"/>
              <a:t>A neuronal circuit between the cortices of the brain, the </a:t>
            </a:r>
            <a:r>
              <a:rPr lang="en-US" dirty="0">
                <a:hlinkClick r:id="rId2"/>
              </a:rPr>
              <a:t>basal ganglia</a:t>
            </a:r>
            <a:r>
              <a:rPr lang="en-US" dirty="0"/>
              <a:t>, and the </a:t>
            </a:r>
            <a:r>
              <a:rPr lang="en-US" dirty="0">
                <a:hlinkClick r:id="rId3"/>
              </a:rPr>
              <a:t>thalamus</a:t>
            </a:r>
            <a:endParaRPr lang="en-US" dirty="0"/>
          </a:p>
          <a:p>
            <a:r>
              <a:rPr lang="en-US" dirty="0"/>
              <a:t>Via this loop, the </a:t>
            </a:r>
            <a:r>
              <a:rPr lang="en-US" dirty="0">
                <a:hlinkClick r:id="rId2"/>
              </a:rPr>
              <a:t>basal ganglia</a:t>
            </a:r>
            <a:r>
              <a:rPr lang="en-US" dirty="0"/>
              <a:t> aid in the initiation of </a:t>
            </a:r>
            <a:r>
              <a:rPr lang="en-US" b="1" dirty="0"/>
              <a:t>movement</a:t>
            </a:r>
            <a:r>
              <a:rPr lang="en-US" dirty="0"/>
              <a:t>, control of </a:t>
            </a:r>
            <a:r>
              <a:rPr lang="en-US" dirty="0">
                <a:hlinkClick r:id="rId4"/>
              </a:rPr>
              <a:t>skeletal muscles</a:t>
            </a:r>
            <a:r>
              <a:rPr lang="en-US" dirty="0"/>
              <a:t>, and adjustment of posture.</a:t>
            </a:r>
          </a:p>
          <a:p>
            <a:r>
              <a:rPr lang="en-US" dirty="0"/>
              <a:t>Two main pathways: the direct pathway and the indirect pathway.</a:t>
            </a:r>
          </a:p>
          <a:p>
            <a:r>
              <a:rPr lang="en-US" dirty="0"/>
              <a:t>The balance of activity between the direct and indirect pathways is modulated by </a:t>
            </a:r>
            <a:r>
              <a:rPr lang="en-US" dirty="0">
                <a:hlinkClick r:id="rId5"/>
              </a:rPr>
              <a:t>dopamine</a:t>
            </a:r>
            <a:r>
              <a:rPr lang="en-US" dirty="0"/>
              <a:t>.</a:t>
            </a:r>
          </a:p>
          <a:p>
            <a:endParaRPr lang="en-US" dirty="0"/>
          </a:p>
        </p:txBody>
      </p:sp>
    </p:spTree>
    <p:extLst>
      <p:ext uri="{BB962C8B-B14F-4D97-AF65-F5344CB8AC3E}">
        <p14:creationId xmlns:p14="http://schemas.microsoft.com/office/powerpoint/2010/main" val="41864280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ortico-basal ganglia-thalamo-cortical loop (CBGTC)">
            <a:extLst>
              <a:ext uri="{FF2B5EF4-FFF2-40B4-BE49-F238E27FC236}">
                <a16:creationId xmlns:a16="http://schemas.microsoft.com/office/drawing/2014/main" id="{24A355B5-40A6-4CC0-8BFC-854C137D92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1628" y="0"/>
            <a:ext cx="70564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7608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749AA51-8806-4569-83B4-8B33CB3C2B1A}"/>
              </a:ext>
            </a:extLst>
          </p:cNvPr>
          <p:cNvGraphicFramePr>
            <a:graphicFrameLocks noGrp="1"/>
          </p:cNvGraphicFramePr>
          <p:nvPr>
            <p:ph sz="quarter" idx="1"/>
            <p:extLst>
              <p:ext uri="{D42A27DB-BD31-4B8C-83A1-F6EECF244321}">
                <p14:modId xmlns:p14="http://schemas.microsoft.com/office/powerpoint/2010/main" val="2885782089"/>
              </p:ext>
            </p:extLst>
          </p:nvPr>
        </p:nvGraphicFramePr>
        <p:xfrm>
          <a:off x="0" y="0"/>
          <a:ext cx="12192000" cy="6979920"/>
        </p:xfrm>
        <a:graphic>
          <a:graphicData uri="http://schemas.openxmlformats.org/drawingml/2006/table">
            <a:tbl>
              <a:tblPr/>
              <a:tblGrid>
                <a:gridCol w="2438400">
                  <a:extLst>
                    <a:ext uri="{9D8B030D-6E8A-4147-A177-3AD203B41FA5}">
                      <a16:colId xmlns:a16="http://schemas.microsoft.com/office/drawing/2014/main" val="701010140"/>
                    </a:ext>
                  </a:extLst>
                </a:gridCol>
                <a:gridCol w="2438400">
                  <a:extLst>
                    <a:ext uri="{9D8B030D-6E8A-4147-A177-3AD203B41FA5}">
                      <a16:colId xmlns:a16="http://schemas.microsoft.com/office/drawing/2014/main" val="3895218440"/>
                    </a:ext>
                  </a:extLst>
                </a:gridCol>
                <a:gridCol w="2438400">
                  <a:extLst>
                    <a:ext uri="{9D8B030D-6E8A-4147-A177-3AD203B41FA5}">
                      <a16:colId xmlns:a16="http://schemas.microsoft.com/office/drawing/2014/main" val="1919909698"/>
                    </a:ext>
                  </a:extLst>
                </a:gridCol>
                <a:gridCol w="2438400">
                  <a:extLst>
                    <a:ext uri="{9D8B030D-6E8A-4147-A177-3AD203B41FA5}">
                      <a16:colId xmlns:a16="http://schemas.microsoft.com/office/drawing/2014/main" val="2871149240"/>
                    </a:ext>
                  </a:extLst>
                </a:gridCol>
                <a:gridCol w="2438400">
                  <a:extLst>
                    <a:ext uri="{9D8B030D-6E8A-4147-A177-3AD203B41FA5}">
                      <a16:colId xmlns:a16="http://schemas.microsoft.com/office/drawing/2014/main" val="3189625212"/>
                    </a:ext>
                  </a:extLst>
                </a:gridCol>
              </a:tblGrid>
              <a:tr h="266691">
                <a:tc gridSpan="5">
                  <a:txBody>
                    <a:bodyPr/>
                    <a:lstStyle/>
                    <a:p>
                      <a:r>
                        <a:rPr lang="en-US" sz="1400" b="1">
                          <a:effectLst/>
                        </a:rPr>
                        <a:t>Overview of the functional anatomy of the </a:t>
                      </a:r>
                      <a:r>
                        <a:rPr lang="en-US" sz="1400" b="1">
                          <a:effectLst/>
                          <a:hlinkClick r:id="rId2"/>
                        </a:rPr>
                        <a:t>basal ganglia</a:t>
                      </a:r>
                      <a:r>
                        <a:rPr lang="en-US" sz="1400">
                          <a:effectLst/>
                        </a:rPr>
                        <a:t> </a:t>
                      </a: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32588053"/>
                  </a:ext>
                </a:extLst>
              </a:tr>
              <a:tr h="463982">
                <a:tc gridSpan="2">
                  <a:txBody>
                    <a:bodyPr/>
                    <a:lstStyle/>
                    <a:p>
                      <a:r>
                        <a:rPr lang="en-US" sz="1400" b="1">
                          <a:effectLst/>
                        </a:rPr>
                        <a:t>Structure</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a:txBody>
                    <a:bodyPr/>
                    <a:lstStyle/>
                    <a:p>
                      <a:r>
                        <a:rPr lang="en-US" sz="1400" b="1">
                          <a:effectLst/>
                        </a:rPr>
                        <a:t>Function/Characteristics</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hlinkClick r:id="rId3"/>
                        </a:rPr>
                        <a:t>Neurotransmitter</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Motor activity</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2974437877"/>
                  </a:ext>
                </a:extLst>
              </a:tr>
              <a:tr h="1116455">
                <a:tc rowSpan="2">
                  <a:txBody>
                    <a:bodyPr/>
                    <a:lstStyle/>
                    <a:p>
                      <a:r>
                        <a:rPr lang="en-US" sz="1400" b="1">
                          <a:effectLst/>
                          <a:hlinkClick r:id="rId4"/>
                        </a:rPr>
                        <a:t>Striatum</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Motor excitatory part</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rPr>
                        <a:t>Inhibition of the Gpi</a:t>
                      </a:r>
                    </a:p>
                    <a:p>
                      <a:pPr>
                        <a:buFont typeface="Arial" panose="020B0604020202020204" pitchFamily="34" charset="0"/>
                        <a:buChar char="•"/>
                      </a:pPr>
                      <a:r>
                        <a:rPr lang="en-US" sz="1400">
                          <a:effectLst/>
                        </a:rPr>
                        <a:t>Contains mainly D1 receptors, which are activated by </a:t>
                      </a:r>
                      <a:r>
                        <a:rPr lang="en-US" sz="1400">
                          <a:effectLst/>
                          <a:hlinkClick r:id="rId5"/>
                        </a:rPr>
                        <a:t>dopamine</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hlinkClick r:id="rId6"/>
                        </a:rPr>
                        <a:t>GABA</a:t>
                      </a:r>
                      <a:endParaRPr lang="en-US" sz="1400">
                        <a:effectLst/>
                      </a:endParaRPr>
                    </a:p>
                    <a:p>
                      <a:pPr>
                        <a:buFont typeface="Arial" panose="020B0604020202020204" pitchFamily="34" charset="0"/>
                        <a:buChar char="•"/>
                      </a:pPr>
                      <a:r>
                        <a:rPr lang="en-US" sz="1400">
                          <a:effectLst/>
                        </a:rPr>
                        <a:t>Substance P</a:t>
                      </a: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a:t>
                      </a: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780798476"/>
                  </a:ext>
                </a:extLst>
              </a:tr>
              <a:tr h="1116455">
                <a:tc vMerge="1">
                  <a:txBody>
                    <a:bodyPr/>
                    <a:lstStyle/>
                    <a:p>
                      <a:endParaRPr lang="en-US"/>
                    </a:p>
                  </a:txBody>
                  <a:tcPr/>
                </a:tc>
                <a:tc>
                  <a:txBody>
                    <a:bodyPr/>
                    <a:lstStyle/>
                    <a:p>
                      <a:r>
                        <a:rPr lang="en-US" sz="1400" b="1">
                          <a:effectLst/>
                        </a:rPr>
                        <a:t>Motor inhibitory part</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rPr>
                        <a:t>Inhibition of the Gpe</a:t>
                      </a:r>
                    </a:p>
                    <a:p>
                      <a:pPr>
                        <a:buFont typeface="Arial" panose="020B0604020202020204" pitchFamily="34" charset="0"/>
                        <a:buChar char="•"/>
                      </a:pPr>
                      <a:r>
                        <a:rPr lang="en-US" sz="1400">
                          <a:effectLst/>
                        </a:rPr>
                        <a:t>Contains mainly D2 receptors, which are inhibited by </a:t>
                      </a:r>
                      <a:r>
                        <a:rPr lang="en-US" sz="1400">
                          <a:effectLst/>
                          <a:hlinkClick r:id="rId5"/>
                        </a:rPr>
                        <a:t>dopamine</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hlinkClick r:id="rId6"/>
                        </a:rPr>
                        <a:t>GABA</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a:t>
                      </a: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562507225"/>
                  </a:ext>
                </a:extLst>
              </a:tr>
              <a:tr h="594475">
                <a:tc rowSpan="2">
                  <a:txBody>
                    <a:bodyPr/>
                    <a:lstStyle/>
                    <a:p>
                      <a:r>
                        <a:rPr lang="en-US" sz="1400" b="1">
                          <a:effectLst/>
                        </a:rPr>
                        <a:t>Pallidum</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Globus pallidus internus (Gpi)</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rPr>
                        <a:t>Inhibition of the </a:t>
                      </a:r>
                      <a:r>
                        <a:rPr lang="en-US" sz="1400">
                          <a:effectLst/>
                          <a:hlinkClick r:id="rId7"/>
                        </a:rPr>
                        <a:t>thalamus</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dirty="0">
                          <a:effectLst/>
                          <a:hlinkClick r:id="rId6"/>
                        </a:rPr>
                        <a:t>GABA</a:t>
                      </a:r>
                      <a:endParaRPr lang="en-US" sz="1400" dirty="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a:t>
                      </a: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608184062"/>
                  </a:ext>
                </a:extLst>
              </a:tr>
              <a:tr h="594475">
                <a:tc vMerge="1">
                  <a:txBody>
                    <a:bodyPr/>
                    <a:lstStyle/>
                    <a:p>
                      <a:endParaRPr lang="en-US"/>
                    </a:p>
                  </a:txBody>
                  <a:tcPr/>
                </a:tc>
                <a:tc>
                  <a:txBody>
                    <a:bodyPr/>
                    <a:lstStyle/>
                    <a:p>
                      <a:r>
                        <a:rPr lang="en-US" sz="1400" b="1">
                          <a:effectLst/>
                        </a:rPr>
                        <a:t>Globus pallidus externus (Gpe)</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rPr>
                        <a:t>Inhibition of the </a:t>
                      </a:r>
                      <a:r>
                        <a:rPr lang="en-US" sz="1400">
                          <a:effectLst/>
                          <a:hlinkClick r:id="rId8"/>
                        </a:rPr>
                        <a:t>subthalamic nucleus</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hlinkClick r:id="rId6"/>
                        </a:rPr>
                        <a:t>GABA</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a:t>
                      </a: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1756161010"/>
                  </a:ext>
                </a:extLst>
              </a:tr>
              <a:tr h="985961">
                <a:tc gridSpan="2">
                  <a:txBody>
                    <a:bodyPr/>
                    <a:lstStyle/>
                    <a:p>
                      <a:r>
                        <a:rPr lang="en-US" sz="1400" b="1">
                          <a:effectLst/>
                          <a:hlinkClick r:id="rId8"/>
                        </a:rPr>
                        <a:t>Subthalamic nucleus</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a:txBody>
                    <a:bodyPr/>
                    <a:lstStyle/>
                    <a:p>
                      <a:pPr>
                        <a:buFont typeface="Arial" panose="020B0604020202020204" pitchFamily="34" charset="0"/>
                        <a:buChar char="•"/>
                      </a:pPr>
                      <a:r>
                        <a:rPr lang="en-US" sz="1400">
                          <a:effectLst/>
                        </a:rPr>
                        <a:t>Stimulation of the Gpi</a:t>
                      </a:r>
                    </a:p>
                    <a:p>
                      <a:pPr>
                        <a:buFont typeface="Arial" panose="020B0604020202020204" pitchFamily="34" charset="0"/>
                        <a:buChar char="•"/>
                      </a:pPr>
                      <a:r>
                        <a:rPr lang="en-US" sz="1400">
                          <a:effectLst/>
                        </a:rPr>
                        <a:t>Stimulation of the pars reticularis of the </a:t>
                      </a:r>
                      <a:r>
                        <a:rPr lang="en-US" sz="1400">
                          <a:effectLst/>
                          <a:hlinkClick r:id="rId9"/>
                        </a:rPr>
                        <a:t>substantia nigra</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hlinkClick r:id="rId10"/>
                        </a:rPr>
                        <a:t>Glutamate</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rPr>
                        <a:t>↓</a:t>
                      </a: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728021954"/>
                  </a:ext>
                </a:extLst>
              </a:tr>
              <a:tr h="1377444">
                <a:tc rowSpan="2">
                  <a:txBody>
                    <a:bodyPr/>
                    <a:lstStyle/>
                    <a:p>
                      <a:r>
                        <a:rPr lang="en-US" sz="1400" b="1">
                          <a:effectLst/>
                          <a:hlinkClick r:id="rId9"/>
                        </a:rPr>
                        <a:t>Substantia nigra</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Pars compacta</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rPr>
                        <a:t>Stimulation of the motor excitatory part of the </a:t>
                      </a:r>
                      <a:r>
                        <a:rPr lang="en-US" sz="1400">
                          <a:effectLst/>
                          <a:hlinkClick r:id="rId4"/>
                        </a:rPr>
                        <a:t>striatum</a:t>
                      </a:r>
                      <a:endParaRPr lang="en-US" sz="1400">
                        <a:effectLst/>
                      </a:endParaRPr>
                    </a:p>
                    <a:p>
                      <a:pPr>
                        <a:buFont typeface="Arial" panose="020B0604020202020204" pitchFamily="34" charset="0"/>
                        <a:buChar char="•"/>
                      </a:pPr>
                      <a:r>
                        <a:rPr lang="en-US" sz="1400">
                          <a:effectLst/>
                        </a:rPr>
                        <a:t>Inhibition of the motor inhibitory part of the </a:t>
                      </a:r>
                      <a:r>
                        <a:rPr lang="en-US" sz="1400">
                          <a:effectLst/>
                          <a:hlinkClick r:id="rId4"/>
                        </a:rPr>
                        <a:t>striatum</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dirty="0">
                          <a:effectLst/>
                          <a:hlinkClick r:id="rId5"/>
                        </a:rPr>
                        <a:t>Dopamine</a:t>
                      </a:r>
                      <a:endParaRPr lang="en-US" sz="1400" dirty="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dirty="0">
                          <a:effectLst/>
                        </a:rPr>
                        <a:t>↑</a:t>
                      </a: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3076135805"/>
                  </a:ext>
                </a:extLst>
              </a:tr>
              <a:tr h="463982">
                <a:tc vMerge="1">
                  <a:txBody>
                    <a:bodyPr/>
                    <a:lstStyle/>
                    <a:p>
                      <a:endParaRPr lang="en-US"/>
                    </a:p>
                  </a:txBody>
                  <a:tcPr/>
                </a:tc>
                <a:tc>
                  <a:txBody>
                    <a:bodyPr/>
                    <a:lstStyle/>
                    <a:p>
                      <a:r>
                        <a:rPr lang="en-US" sz="1400" b="1">
                          <a:effectLst/>
                        </a:rPr>
                        <a:t>Pars reticularis</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rPr>
                        <a:t>Inhibition of the </a:t>
                      </a:r>
                      <a:r>
                        <a:rPr lang="en-US" sz="1400">
                          <a:effectLst/>
                          <a:hlinkClick r:id="rId7"/>
                        </a:rPr>
                        <a:t>thalamus</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a:effectLst/>
                          <a:hlinkClick r:id="rId6"/>
                        </a:rPr>
                        <a:t>GABA</a:t>
                      </a:r>
                      <a:endParaRPr lang="en-US" sz="1400">
                        <a:effectLst/>
                      </a:endParaRP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400" dirty="0">
                          <a:effectLst/>
                        </a:rPr>
                        <a:t>↓</a:t>
                      </a:r>
                    </a:p>
                  </a:txBody>
                  <a:tcPr marL="51086" marR="51086" marT="25543" marB="25543"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328763249"/>
                  </a:ext>
                </a:extLst>
              </a:tr>
            </a:tbl>
          </a:graphicData>
        </a:graphic>
      </p:graphicFrame>
    </p:spTree>
    <p:extLst>
      <p:ext uri="{BB962C8B-B14F-4D97-AF65-F5344CB8AC3E}">
        <p14:creationId xmlns:p14="http://schemas.microsoft.com/office/powerpoint/2010/main" val="28627292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865AD-8393-473D-AFA3-1AA392B8C009}"/>
              </a:ext>
            </a:extLst>
          </p:cNvPr>
          <p:cNvSpPr>
            <a:spLocks noGrp="1"/>
          </p:cNvSpPr>
          <p:nvPr>
            <p:ph type="title"/>
          </p:nvPr>
        </p:nvSpPr>
        <p:spPr/>
        <p:txBody>
          <a:bodyPr/>
          <a:lstStyle/>
          <a:p>
            <a:r>
              <a:rPr lang="en-US" dirty="0"/>
              <a:t>Direct pathway of the basal ganglia (excitatory)</a:t>
            </a:r>
          </a:p>
        </p:txBody>
      </p:sp>
      <p:sp>
        <p:nvSpPr>
          <p:cNvPr id="3" name="Content Placeholder 2">
            <a:extLst>
              <a:ext uri="{FF2B5EF4-FFF2-40B4-BE49-F238E27FC236}">
                <a16:creationId xmlns:a16="http://schemas.microsoft.com/office/drawing/2014/main" id="{0441C519-455B-457D-B367-AA0F39C17F80}"/>
              </a:ext>
            </a:extLst>
          </p:cNvPr>
          <p:cNvSpPr>
            <a:spLocks noGrp="1"/>
          </p:cNvSpPr>
          <p:nvPr>
            <p:ph sz="quarter" idx="1"/>
          </p:nvPr>
        </p:nvSpPr>
        <p:spPr/>
        <p:txBody>
          <a:bodyPr/>
          <a:lstStyle/>
          <a:p>
            <a:r>
              <a:rPr lang="en-US" b="1" dirty="0"/>
              <a:t>Function</a:t>
            </a:r>
            <a:r>
              <a:rPr lang="en-US" dirty="0"/>
              <a:t>: increase in motor activity</a:t>
            </a:r>
          </a:p>
          <a:p>
            <a:r>
              <a:rPr lang="en-US" b="1" dirty="0"/>
              <a:t>Pathway</a:t>
            </a:r>
            <a:endParaRPr lang="en-US" dirty="0"/>
          </a:p>
          <a:p>
            <a:pPr lvl="1"/>
            <a:r>
              <a:rPr lang="en-US" dirty="0"/>
              <a:t>Motor cortex activation → </a:t>
            </a:r>
            <a:r>
              <a:rPr lang="en-US" dirty="0">
                <a:hlinkClick r:id="rId2"/>
              </a:rPr>
              <a:t>glutamate</a:t>
            </a:r>
            <a:r>
              <a:rPr lang="en-US" dirty="0"/>
              <a:t> release → </a:t>
            </a:r>
            <a:r>
              <a:rPr lang="en-US" dirty="0">
                <a:hlinkClick r:id="rId3"/>
              </a:rPr>
              <a:t>striatum</a:t>
            </a:r>
            <a:r>
              <a:rPr lang="en-US" dirty="0"/>
              <a:t> stimulation → </a:t>
            </a:r>
            <a:r>
              <a:rPr lang="en-US" dirty="0">
                <a:hlinkClick r:id="rId4"/>
              </a:rPr>
              <a:t>GABA</a:t>
            </a:r>
            <a:r>
              <a:rPr lang="en-US" dirty="0"/>
              <a:t> release → </a:t>
            </a:r>
            <a:r>
              <a:rPr lang="en-US" b="1" dirty="0"/>
              <a:t>inhibition of </a:t>
            </a:r>
            <a:r>
              <a:rPr lang="en-US" b="1" dirty="0" err="1"/>
              <a:t>Gpi</a:t>
            </a:r>
            <a:r>
              <a:rPr lang="en-US" dirty="0"/>
              <a:t> → inhibition of </a:t>
            </a:r>
            <a:r>
              <a:rPr lang="en-US" dirty="0">
                <a:hlinkClick r:id="rId4"/>
              </a:rPr>
              <a:t>GABA</a:t>
            </a:r>
            <a:r>
              <a:rPr lang="en-US" dirty="0"/>
              <a:t> release → </a:t>
            </a:r>
            <a:r>
              <a:rPr lang="en-US" b="1" dirty="0">
                <a:hlinkClick r:id="rId5"/>
              </a:rPr>
              <a:t>thalamus</a:t>
            </a:r>
            <a:r>
              <a:rPr lang="en-US" b="1" dirty="0"/>
              <a:t> disinhibition</a:t>
            </a:r>
            <a:r>
              <a:rPr lang="en-US" dirty="0"/>
              <a:t> → </a:t>
            </a:r>
            <a:r>
              <a:rPr lang="en-US" dirty="0">
                <a:hlinkClick r:id="rId6"/>
              </a:rPr>
              <a:t>premotor cortex</a:t>
            </a:r>
            <a:r>
              <a:rPr lang="en-US" dirty="0"/>
              <a:t> stimulation → muscle activation → ↑ movement</a:t>
            </a:r>
          </a:p>
          <a:p>
            <a:pPr lvl="1"/>
            <a:r>
              <a:rPr lang="en-US" dirty="0"/>
              <a:t>In addition, the </a:t>
            </a:r>
            <a:r>
              <a:rPr lang="en-US" dirty="0">
                <a:hlinkClick r:id="rId7"/>
              </a:rPr>
              <a:t>subthalamic nucleus</a:t>
            </a:r>
            <a:r>
              <a:rPr lang="en-US" dirty="0"/>
              <a:t> stimulates the </a:t>
            </a:r>
            <a:r>
              <a:rPr lang="en-US" dirty="0">
                <a:hlinkClick r:id="rId8"/>
              </a:rPr>
              <a:t>substantia </a:t>
            </a:r>
            <a:r>
              <a:rPr lang="en-US" dirty="0" err="1">
                <a:hlinkClick r:id="rId8"/>
              </a:rPr>
              <a:t>nigra</a:t>
            </a:r>
            <a:r>
              <a:rPr lang="en-US" dirty="0"/>
              <a:t> (pars compacta) → </a:t>
            </a:r>
            <a:r>
              <a:rPr lang="en-US" dirty="0">
                <a:hlinkClick r:id="rId9"/>
              </a:rPr>
              <a:t>dopamine</a:t>
            </a:r>
            <a:r>
              <a:rPr lang="en-US" dirty="0"/>
              <a:t> release → stimulation of </a:t>
            </a:r>
            <a:r>
              <a:rPr lang="en-US" b="1" dirty="0">
                <a:hlinkClick r:id="rId10"/>
              </a:rPr>
              <a:t>D1 receptor</a:t>
            </a:r>
            <a:r>
              <a:rPr lang="en-US" dirty="0"/>
              <a:t> in </a:t>
            </a:r>
            <a:r>
              <a:rPr lang="en-US" dirty="0">
                <a:hlinkClick r:id="rId3"/>
              </a:rPr>
              <a:t>striatum</a:t>
            </a:r>
            <a:r>
              <a:rPr lang="en-US" dirty="0"/>
              <a:t> → </a:t>
            </a:r>
            <a:r>
              <a:rPr lang="en-US" b="1" dirty="0"/>
              <a:t>further inhibition of </a:t>
            </a:r>
            <a:r>
              <a:rPr lang="en-US" b="1" dirty="0" err="1"/>
              <a:t>Gpi</a:t>
            </a:r>
            <a:r>
              <a:rPr lang="en-US" dirty="0"/>
              <a:t> → inhibition of </a:t>
            </a:r>
            <a:r>
              <a:rPr lang="en-US" dirty="0">
                <a:hlinkClick r:id="rId4"/>
              </a:rPr>
              <a:t>GABA</a:t>
            </a:r>
            <a:r>
              <a:rPr lang="en-US" dirty="0"/>
              <a:t> release → </a:t>
            </a:r>
            <a:r>
              <a:rPr lang="en-US" b="1" dirty="0">
                <a:hlinkClick r:id="rId5"/>
              </a:rPr>
              <a:t>thalamus</a:t>
            </a:r>
            <a:r>
              <a:rPr lang="en-US" b="1" dirty="0"/>
              <a:t> disinhibition</a:t>
            </a:r>
            <a:r>
              <a:rPr lang="en-US" dirty="0"/>
              <a:t> → </a:t>
            </a:r>
            <a:r>
              <a:rPr lang="en-US" dirty="0">
                <a:hlinkClick r:id="rId6"/>
              </a:rPr>
              <a:t>premotor cortex</a:t>
            </a:r>
            <a:r>
              <a:rPr lang="en-US" dirty="0"/>
              <a:t> stimulation → muscle activation → ↑ movement</a:t>
            </a:r>
          </a:p>
          <a:p>
            <a:endParaRPr lang="en-US" dirty="0"/>
          </a:p>
        </p:txBody>
      </p:sp>
    </p:spTree>
    <p:extLst>
      <p:ext uri="{BB962C8B-B14F-4D97-AF65-F5344CB8AC3E}">
        <p14:creationId xmlns:p14="http://schemas.microsoft.com/office/powerpoint/2010/main" val="30067276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89A07-BC29-4D6D-BB04-DBE007817779}"/>
              </a:ext>
            </a:extLst>
          </p:cNvPr>
          <p:cNvSpPr>
            <a:spLocks noGrp="1"/>
          </p:cNvSpPr>
          <p:nvPr>
            <p:ph type="title"/>
          </p:nvPr>
        </p:nvSpPr>
        <p:spPr/>
        <p:txBody>
          <a:bodyPr/>
          <a:lstStyle/>
          <a:p>
            <a:r>
              <a:rPr lang="en-US" dirty="0"/>
              <a:t>Indirect pathway of the basal ganglia (inhibitory)</a:t>
            </a:r>
          </a:p>
        </p:txBody>
      </p:sp>
      <p:sp>
        <p:nvSpPr>
          <p:cNvPr id="3" name="Content Placeholder 2">
            <a:extLst>
              <a:ext uri="{FF2B5EF4-FFF2-40B4-BE49-F238E27FC236}">
                <a16:creationId xmlns:a16="http://schemas.microsoft.com/office/drawing/2014/main" id="{9D541C87-5433-4353-93E3-6D1679DE86CF}"/>
              </a:ext>
            </a:extLst>
          </p:cNvPr>
          <p:cNvSpPr>
            <a:spLocks noGrp="1"/>
          </p:cNvSpPr>
          <p:nvPr>
            <p:ph sz="quarter" idx="1"/>
          </p:nvPr>
        </p:nvSpPr>
        <p:spPr/>
        <p:txBody>
          <a:bodyPr>
            <a:normAutofit lnSpcReduction="10000"/>
          </a:bodyPr>
          <a:lstStyle/>
          <a:p>
            <a:r>
              <a:rPr lang="en-US" b="1" dirty="0"/>
              <a:t>Function</a:t>
            </a:r>
            <a:endParaRPr lang="en-US" dirty="0"/>
          </a:p>
          <a:p>
            <a:pPr lvl="1"/>
            <a:r>
              <a:rPr lang="en-US" dirty="0"/>
              <a:t>Decrease in motor activity</a:t>
            </a:r>
          </a:p>
          <a:p>
            <a:pPr lvl="1"/>
            <a:r>
              <a:rPr lang="en-US" dirty="0"/>
              <a:t>Modulation of the disinhibitory effect of the direct pathway</a:t>
            </a:r>
          </a:p>
          <a:p>
            <a:r>
              <a:rPr lang="en-US" b="1" dirty="0"/>
              <a:t>Pathway</a:t>
            </a:r>
            <a:endParaRPr lang="en-US" dirty="0"/>
          </a:p>
          <a:p>
            <a:pPr lvl="1"/>
            <a:r>
              <a:rPr lang="en-US" dirty="0"/>
              <a:t>Motor cortex activation → </a:t>
            </a:r>
            <a:r>
              <a:rPr lang="en-US" dirty="0">
                <a:hlinkClick r:id="rId2"/>
              </a:rPr>
              <a:t>glutamate</a:t>
            </a:r>
            <a:r>
              <a:rPr lang="en-US" dirty="0"/>
              <a:t> release → stimulation of </a:t>
            </a:r>
            <a:r>
              <a:rPr lang="en-US" dirty="0">
                <a:hlinkClick r:id="rId3"/>
              </a:rPr>
              <a:t>striatum</a:t>
            </a:r>
            <a:r>
              <a:rPr lang="en-US" dirty="0"/>
              <a:t> → </a:t>
            </a:r>
            <a:r>
              <a:rPr lang="en-US" dirty="0">
                <a:hlinkClick r:id="rId4"/>
              </a:rPr>
              <a:t>GABA</a:t>
            </a:r>
            <a:r>
              <a:rPr lang="en-US" dirty="0"/>
              <a:t> release → </a:t>
            </a:r>
            <a:r>
              <a:rPr lang="en-US" b="1" dirty="0"/>
              <a:t>inhibition of </a:t>
            </a:r>
            <a:r>
              <a:rPr lang="en-US" b="1" dirty="0" err="1"/>
              <a:t>Gpe</a:t>
            </a:r>
            <a:r>
              <a:rPr lang="en-US" dirty="0"/>
              <a:t> → inhibition of </a:t>
            </a:r>
            <a:r>
              <a:rPr lang="en-US" dirty="0">
                <a:hlinkClick r:id="rId4"/>
              </a:rPr>
              <a:t>GABA</a:t>
            </a:r>
            <a:r>
              <a:rPr lang="en-US" dirty="0"/>
              <a:t> release → </a:t>
            </a:r>
            <a:r>
              <a:rPr lang="en-US" b="1" dirty="0"/>
              <a:t>↓</a:t>
            </a:r>
            <a:r>
              <a:rPr lang="en-US" dirty="0"/>
              <a:t> inhibition (activation) of </a:t>
            </a:r>
            <a:r>
              <a:rPr lang="en-US" dirty="0">
                <a:hlinkClick r:id="rId5"/>
              </a:rPr>
              <a:t>subthalamic nucleus</a:t>
            </a:r>
            <a:r>
              <a:rPr lang="en-US" dirty="0"/>
              <a:t> → </a:t>
            </a:r>
            <a:r>
              <a:rPr lang="en-US" dirty="0">
                <a:hlinkClick r:id="rId2"/>
              </a:rPr>
              <a:t>glutamate</a:t>
            </a:r>
            <a:r>
              <a:rPr lang="en-US" dirty="0"/>
              <a:t> release → stimulation of </a:t>
            </a:r>
            <a:r>
              <a:rPr lang="en-US" dirty="0">
                <a:hlinkClick r:id="rId6"/>
              </a:rPr>
              <a:t>substantia </a:t>
            </a:r>
            <a:r>
              <a:rPr lang="en-US" dirty="0" err="1">
                <a:hlinkClick r:id="rId6"/>
              </a:rPr>
              <a:t>nigra</a:t>
            </a:r>
            <a:r>
              <a:rPr lang="en-US" dirty="0"/>
              <a:t> (pars reticularis) and </a:t>
            </a:r>
            <a:r>
              <a:rPr lang="en-US" dirty="0" err="1"/>
              <a:t>Gpi</a:t>
            </a:r>
            <a:r>
              <a:rPr lang="en-US" dirty="0"/>
              <a:t> → </a:t>
            </a:r>
            <a:r>
              <a:rPr lang="en-US" dirty="0">
                <a:hlinkClick r:id="rId4"/>
              </a:rPr>
              <a:t>GABA</a:t>
            </a:r>
            <a:r>
              <a:rPr lang="en-US" dirty="0"/>
              <a:t> release → </a:t>
            </a:r>
            <a:r>
              <a:rPr lang="en-US" b="1" dirty="0"/>
              <a:t>inhibition of </a:t>
            </a:r>
            <a:r>
              <a:rPr lang="en-US" b="1" dirty="0">
                <a:hlinkClick r:id="rId7"/>
              </a:rPr>
              <a:t>thalamus</a:t>
            </a:r>
            <a:r>
              <a:rPr lang="en-US" dirty="0"/>
              <a:t> → inhibition of </a:t>
            </a:r>
            <a:r>
              <a:rPr lang="en-US" dirty="0">
                <a:hlinkClick r:id="rId8"/>
              </a:rPr>
              <a:t>premotor cortex</a:t>
            </a:r>
            <a:r>
              <a:rPr lang="en-US" dirty="0"/>
              <a:t> → deactivation of muscles → </a:t>
            </a:r>
            <a:r>
              <a:rPr lang="en-US" b="1" dirty="0"/>
              <a:t>↓</a:t>
            </a:r>
            <a:r>
              <a:rPr lang="en-US" dirty="0"/>
              <a:t> movement</a:t>
            </a:r>
          </a:p>
          <a:p>
            <a:pPr lvl="1"/>
            <a:r>
              <a:rPr lang="en-US" dirty="0"/>
              <a:t>The </a:t>
            </a:r>
            <a:r>
              <a:rPr lang="en-US" dirty="0">
                <a:hlinkClick r:id="rId3"/>
              </a:rPr>
              <a:t>striatum</a:t>
            </a:r>
            <a:r>
              <a:rPr lang="en-US" dirty="0"/>
              <a:t> also stimulates the </a:t>
            </a:r>
            <a:r>
              <a:rPr lang="en-US" dirty="0">
                <a:hlinkClick r:id="rId6"/>
              </a:rPr>
              <a:t>substantia </a:t>
            </a:r>
            <a:r>
              <a:rPr lang="en-US" dirty="0" err="1">
                <a:hlinkClick r:id="rId6"/>
              </a:rPr>
              <a:t>nigra</a:t>
            </a:r>
            <a:r>
              <a:rPr lang="en-US" dirty="0"/>
              <a:t> (pars compacta) → </a:t>
            </a:r>
            <a:r>
              <a:rPr lang="en-US" dirty="0">
                <a:hlinkClick r:id="rId9"/>
              </a:rPr>
              <a:t>dopamine</a:t>
            </a:r>
            <a:r>
              <a:rPr lang="en-US" dirty="0"/>
              <a:t> release → stimulation of </a:t>
            </a:r>
            <a:r>
              <a:rPr lang="en-US" b="1" dirty="0">
                <a:hlinkClick r:id="rId10"/>
              </a:rPr>
              <a:t>D2 receptor</a:t>
            </a:r>
            <a:r>
              <a:rPr lang="en-US" dirty="0"/>
              <a:t> in </a:t>
            </a:r>
            <a:r>
              <a:rPr lang="en-US" dirty="0">
                <a:hlinkClick r:id="rId3"/>
              </a:rPr>
              <a:t>striatum</a:t>
            </a:r>
            <a:r>
              <a:rPr lang="en-US" dirty="0"/>
              <a:t> → inhibition of </a:t>
            </a:r>
            <a:r>
              <a:rPr lang="en-US" dirty="0">
                <a:hlinkClick r:id="rId4"/>
              </a:rPr>
              <a:t>GABA</a:t>
            </a:r>
            <a:r>
              <a:rPr lang="en-US" dirty="0"/>
              <a:t> release → </a:t>
            </a:r>
            <a:r>
              <a:rPr lang="en-US" b="1" dirty="0"/>
              <a:t>disinhibition of </a:t>
            </a:r>
            <a:r>
              <a:rPr lang="en-US" b="1" dirty="0" err="1"/>
              <a:t>Gpe</a:t>
            </a:r>
            <a:r>
              <a:rPr lang="en-US" dirty="0"/>
              <a:t> → </a:t>
            </a:r>
            <a:r>
              <a:rPr lang="en-US" dirty="0">
                <a:hlinkClick r:id="rId4"/>
              </a:rPr>
              <a:t>GABA</a:t>
            </a:r>
            <a:r>
              <a:rPr lang="en-US" dirty="0"/>
              <a:t> release → </a:t>
            </a:r>
            <a:r>
              <a:rPr lang="en-US" b="1" dirty="0"/>
              <a:t>inhibition of </a:t>
            </a:r>
            <a:r>
              <a:rPr lang="en-US" b="1" dirty="0">
                <a:hlinkClick r:id="rId5"/>
              </a:rPr>
              <a:t>subthalamic nucleus</a:t>
            </a:r>
            <a:r>
              <a:rPr lang="en-US" dirty="0"/>
              <a:t> → ↓ stimulation of </a:t>
            </a:r>
            <a:r>
              <a:rPr lang="en-US" dirty="0" err="1"/>
              <a:t>GPi</a:t>
            </a:r>
            <a:r>
              <a:rPr lang="en-US" dirty="0"/>
              <a:t> → </a:t>
            </a:r>
            <a:r>
              <a:rPr lang="en-US" b="1" dirty="0"/>
              <a:t>disinhibition of </a:t>
            </a:r>
            <a:r>
              <a:rPr lang="en-US" b="1" dirty="0">
                <a:hlinkClick r:id="rId7"/>
              </a:rPr>
              <a:t>thalamus</a:t>
            </a:r>
            <a:r>
              <a:rPr lang="en-US" dirty="0"/>
              <a:t> → </a:t>
            </a:r>
            <a:r>
              <a:rPr lang="en-US" b="1" dirty="0"/>
              <a:t>↑ </a:t>
            </a:r>
            <a:r>
              <a:rPr lang="en-US" dirty="0"/>
              <a:t>movement</a:t>
            </a:r>
          </a:p>
          <a:p>
            <a:endParaRPr lang="en-US" dirty="0"/>
          </a:p>
        </p:txBody>
      </p:sp>
    </p:spTree>
    <p:extLst>
      <p:ext uri="{BB962C8B-B14F-4D97-AF65-F5344CB8AC3E}">
        <p14:creationId xmlns:p14="http://schemas.microsoft.com/office/powerpoint/2010/main" val="3170479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07A0-107D-45CF-B3F5-871B5365ACE9}"/>
              </a:ext>
            </a:extLst>
          </p:cNvPr>
          <p:cNvSpPr>
            <a:spLocks noGrp="1"/>
          </p:cNvSpPr>
          <p:nvPr>
            <p:ph type="title"/>
          </p:nvPr>
        </p:nvSpPr>
        <p:spPr/>
        <p:txBody>
          <a:bodyPr/>
          <a:lstStyle/>
          <a:p>
            <a:r>
              <a:rPr lang="en-US" dirty="0"/>
              <a:t>Dopaminergic pathways</a:t>
            </a:r>
          </a:p>
        </p:txBody>
      </p:sp>
      <p:sp>
        <p:nvSpPr>
          <p:cNvPr id="3" name="Content Placeholder 2">
            <a:extLst>
              <a:ext uri="{FF2B5EF4-FFF2-40B4-BE49-F238E27FC236}">
                <a16:creationId xmlns:a16="http://schemas.microsoft.com/office/drawing/2014/main" id="{942F591D-15B7-4402-A411-DC616EC0B036}"/>
              </a:ext>
            </a:extLst>
          </p:cNvPr>
          <p:cNvSpPr>
            <a:spLocks noGrp="1"/>
          </p:cNvSpPr>
          <p:nvPr>
            <p:ph sz="quarter" idx="1"/>
          </p:nvPr>
        </p:nvSpPr>
        <p:spPr/>
        <p:txBody>
          <a:bodyPr/>
          <a:lstStyle/>
          <a:p>
            <a:r>
              <a:rPr lang="en-US" dirty="0">
                <a:hlinkClick r:id="rId2"/>
              </a:rPr>
              <a:t>Dopaminergic pathways</a:t>
            </a:r>
            <a:r>
              <a:rPr lang="en-US" dirty="0"/>
              <a:t> are collections of </a:t>
            </a:r>
            <a:r>
              <a:rPr lang="en-US" dirty="0">
                <a:hlinkClick r:id="rId3"/>
              </a:rPr>
              <a:t>neurons</a:t>
            </a:r>
            <a:r>
              <a:rPr lang="en-US" dirty="0"/>
              <a:t> that release </a:t>
            </a:r>
            <a:r>
              <a:rPr lang="en-US" dirty="0">
                <a:hlinkClick r:id="rId4"/>
              </a:rPr>
              <a:t>dopamine</a:t>
            </a:r>
            <a:r>
              <a:rPr lang="en-US" dirty="0"/>
              <a:t>.</a:t>
            </a:r>
          </a:p>
          <a:p>
            <a:r>
              <a:rPr lang="en-US" dirty="0"/>
              <a:t>Dysfunction of </a:t>
            </a:r>
            <a:r>
              <a:rPr lang="en-US" dirty="0">
                <a:hlinkClick r:id="rId2"/>
              </a:rPr>
              <a:t>dopaminergic pathways</a:t>
            </a:r>
            <a:r>
              <a:rPr lang="en-US" dirty="0"/>
              <a:t> is involved in some psychiatric diseases (e.g., </a:t>
            </a:r>
            <a:r>
              <a:rPr lang="en-US" dirty="0">
                <a:hlinkClick r:id="rId5"/>
              </a:rPr>
              <a:t>schizophrenia</a:t>
            </a:r>
            <a:r>
              <a:rPr lang="en-US" dirty="0"/>
              <a:t>) and movement disorders (e.g., </a:t>
            </a:r>
            <a:r>
              <a:rPr lang="en-US" dirty="0">
                <a:hlinkClick r:id="rId6"/>
              </a:rPr>
              <a:t>Parkinson disease</a:t>
            </a:r>
            <a:r>
              <a:rPr lang="en-US" dirty="0"/>
              <a:t>).</a:t>
            </a:r>
          </a:p>
          <a:p>
            <a:r>
              <a:rPr lang="en-US" dirty="0">
                <a:hlinkClick r:id="rId7"/>
              </a:rPr>
              <a:t>Antipsychotic drugs</a:t>
            </a:r>
            <a:r>
              <a:rPr lang="en-US" dirty="0"/>
              <a:t> target </a:t>
            </a:r>
            <a:r>
              <a:rPr lang="en-US" dirty="0">
                <a:hlinkClick r:id="rId2"/>
              </a:rPr>
              <a:t>dopaminergic pathways</a:t>
            </a:r>
            <a:r>
              <a:rPr lang="en-US" dirty="0"/>
              <a:t>.</a:t>
            </a:r>
          </a:p>
          <a:p>
            <a:endParaRPr lang="en-US" dirty="0"/>
          </a:p>
        </p:txBody>
      </p:sp>
    </p:spTree>
    <p:extLst>
      <p:ext uri="{BB962C8B-B14F-4D97-AF65-F5344CB8AC3E}">
        <p14:creationId xmlns:p14="http://schemas.microsoft.com/office/powerpoint/2010/main" val="9023238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D5AEF4A-E792-400C-ACF4-51A06784D6B0}"/>
              </a:ext>
            </a:extLst>
          </p:cNvPr>
          <p:cNvGraphicFramePr>
            <a:graphicFrameLocks noGrp="1"/>
          </p:cNvGraphicFramePr>
          <p:nvPr>
            <p:extLst>
              <p:ext uri="{D42A27DB-BD31-4B8C-83A1-F6EECF244321}">
                <p14:modId xmlns:p14="http://schemas.microsoft.com/office/powerpoint/2010/main" val="3045918127"/>
              </p:ext>
            </p:extLst>
          </p:nvPr>
        </p:nvGraphicFramePr>
        <p:xfrm>
          <a:off x="137160" y="0"/>
          <a:ext cx="11856720" cy="6934188"/>
        </p:xfrm>
        <a:graphic>
          <a:graphicData uri="http://schemas.openxmlformats.org/drawingml/2006/table">
            <a:tbl>
              <a:tblPr/>
              <a:tblGrid>
                <a:gridCol w="2964180">
                  <a:extLst>
                    <a:ext uri="{9D8B030D-6E8A-4147-A177-3AD203B41FA5}">
                      <a16:colId xmlns:a16="http://schemas.microsoft.com/office/drawing/2014/main" val="1035539919"/>
                    </a:ext>
                  </a:extLst>
                </a:gridCol>
                <a:gridCol w="2964180">
                  <a:extLst>
                    <a:ext uri="{9D8B030D-6E8A-4147-A177-3AD203B41FA5}">
                      <a16:colId xmlns:a16="http://schemas.microsoft.com/office/drawing/2014/main" val="4222547411"/>
                    </a:ext>
                  </a:extLst>
                </a:gridCol>
                <a:gridCol w="2964180">
                  <a:extLst>
                    <a:ext uri="{9D8B030D-6E8A-4147-A177-3AD203B41FA5}">
                      <a16:colId xmlns:a16="http://schemas.microsoft.com/office/drawing/2014/main" val="3131616073"/>
                    </a:ext>
                  </a:extLst>
                </a:gridCol>
                <a:gridCol w="2964180">
                  <a:extLst>
                    <a:ext uri="{9D8B030D-6E8A-4147-A177-3AD203B41FA5}">
                      <a16:colId xmlns:a16="http://schemas.microsoft.com/office/drawing/2014/main" val="3232951452"/>
                    </a:ext>
                  </a:extLst>
                </a:gridCol>
              </a:tblGrid>
              <a:tr h="339130">
                <a:tc gridSpan="4">
                  <a:txBody>
                    <a:bodyPr/>
                    <a:lstStyle/>
                    <a:p>
                      <a:r>
                        <a:rPr lang="en-US" sz="1600" b="1">
                          <a:effectLst/>
                        </a:rPr>
                        <a:t>Overview of </a:t>
                      </a:r>
                      <a:r>
                        <a:rPr lang="en-US" sz="1600" b="1">
                          <a:effectLst/>
                          <a:hlinkClick r:id="rId2"/>
                        </a:rPr>
                        <a:t>dopaminergic pathways</a:t>
                      </a:r>
                      <a:r>
                        <a:rPr lang="en-US" sz="1600">
                          <a:effectLst/>
                        </a:rPr>
                        <a:t> </a:t>
                      </a: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34699989"/>
                  </a:ext>
                </a:extLst>
              </a:tr>
              <a:tr h="339130">
                <a:tc>
                  <a:txBody>
                    <a:bodyPr/>
                    <a:lstStyle/>
                    <a:p>
                      <a:r>
                        <a:rPr lang="en-US" sz="1600" b="1">
                          <a:effectLst/>
                        </a:rPr>
                        <a:t>Pathway</a:t>
                      </a:r>
                      <a:endParaRPr lang="en-US" sz="1600">
                        <a:effectLst/>
                      </a:endParaRP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600" b="1">
                          <a:effectLst/>
                        </a:rPr>
                        <a:t>Location</a:t>
                      </a:r>
                      <a:endParaRPr lang="en-US" sz="1600">
                        <a:effectLst/>
                      </a:endParaRP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600" b="1">
                          <a:effectLst/>
                        </a:rPr>
                        <a:t>Characteristics</a:t>
                      </a:r>
                      <a:endParaRPr lang="en-US" sz="1600">
                        <a:effectLst/>
                      </a:endParaRP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600" b="1">
                          <a:effectLst/>
                        </a:rPr>
                        <a:t>Defect</a:t>
                      </a:r>
                      <a:endParaRPr lang="en-US" sz="1600">
                        <a:effectLst/>
                      </a:endParaRP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4153305274"/>
                  </a:ext>
                </a:extLst>
              </a:tr>
              <a:tr h="1786096">
                <a:tc>
                  <a:txBody>
                    <a:bodyPr/>
                    <a:lstStyle/>
                    <a:p>
                      <a:r>
                        <a:rPr lang="en-US" sz="1600" b="1">
                          <a:effectLst/>
                        </a:rPr>
                        <a:t>Nigrostriatal</a:t>
                      </a:r>
                      <a:endParaRPr lang="en-US" sz="1600">
                        <a:effectLst/>
                      </a:endParaRP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a:effectLst/>
                        </a:rPr>
                        <a:t>From </a:t>
                      </a:r>
                      <a:r>
                        <a:rPr lang="en-US" sz="1600">
                          <a:effectLst/>
                          <a:hlinkClick r:id="rId3"/>
                        </a:rPr>
                        <a:t>substantia nigra</a:t>
                      </a:r>
                      <a:r>
                        <a:rPr lang="en-US" sz="1600">
                          <a:effectLst/>
                        </a:rPr>
                        <a:t> to </a:t>
                      </a:r>
                      <a:r>
                        <a:rPr lang="en-US" sz="1600">
                          <a:effectLst/>
                          <a:hlinkClick r:id="rId4"/>
                        </a:rPr>
                        <a:t>striatum</a:t>
                      </a:r>
                      <a:r>
                        <a:rPr lang="en-US" sz="1600">
                          <a:effectLst/>
                        </a:rPr>
                        <a:t> (</a:t>
                      </a:r>
                      <a:r>
                        <a:rPr lang="en-US" sz="1600">
                          <a:effectLst/>
                          <a:hlinkClick r:id="rId5"/>
                        </a:rPr>
                        <a:t>putamen</a:t>
                      </a:r>
                      <a:r>
                        <a:rPr lang="en-US" sz="1600">
                          <a:effectLst/>
                        </a:rPr>
                        <a:t> and </a:t>
                      </a:r>
                      <a:r>
                        <a:rPr lang="en-US" sz="1600">
                          <a:effectLst/>
                          <a:hlinkClick r:id="rId6"/>
                        </a:rPr>
                        <a:t>caudate nucleus</a:t>
                      </a:r>
                      <a:r>
                        <a:rPr lang="en-US" sz="1600">
                          <a:effectLst/>
                        </a:rPr>
                        <a:t>)</a:t>
                      </a: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Controls</a:t>
                      </a:r>
                      <a:r>
                        <a:rPr lang="en-US" sz="1600" b="1">
                          <a:effectLst/>
                        </a:rPr>
                        <a:t> motor function</a:t>
                      </a:r>
                      <a:endParaRPr lang="en-US" sz="1600">
                        <a:effectLst/>
                      </a:endParaRP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Altered activity causes </a:t>
                      </a:r>
                      <a:r>
                        <a:rPr lang="en-US" sz="1600" b="1">
                          <a:effectLst/>
                          <a:hlinkClick r:id="rId7"/>
                        </a:rPr>
                        <a:t>extrapyramidal symptoms</a:t>
                      </a:r>
                      <a:r>
                        <a:rPr lang="en-US" sz="1600">
                          <a:effectLst/>
                        </a:rPr>
                        <a:t> and movement disorders (</a:t>
                      </a:r>
                      <a:r>
                        <a:rPr lang="en-US" sz="1600">
                          <a:effectLst/>
                          <a:hlinkClick r:id="rId8"/>
                        </a:rPr>
                        <a:t>parkinsonism</a:t>
                      </a:r>
                      <a:r>
                        <a:rPr lang="en-US" sz="1600">
                          <a:effectLst/>
                        </a:rPr>
                        <a:t> in the case of inhibition, </a:t>
                      </a:r>
                      <a:r>
                        <a:rPr lang="en-US" sz="1600">
                          <a:effectLst/>
                          <a:hlinkClick r:id="rId9"/>
                        </a:rPr>
                        <a:t>chorea</a:t>
                      </a:r>
                      <a:r>
                        <a:rPr lang="en-US" sz="1600">
                          <a:effectLst/>
                        </a:rPr>
                        <a:t> in the case of stimulation).</a:t>
                      </a: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4086670511"/>
                  </a:ext>
                </a:extLst>
              </a:tr>
              <a:tr h="1062613">
                <a:tc>
                  <a:txBody>
                    <a:bodyPr/>
                    <a:lstStyle/>
                    <a:p>
                      <a:r>
                        <a:rPr lang="en-US" sz="1600" b="1">
                          <a:effectLst/>
                        </a:rPr>
                        <a:t>Tuberoinfundibular</a:t>
                      </a:r>
                      <a:endParaRPr lang="en-US" sz="1600">
                        <a:effectLst/>
                      </a:endParaRP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a:effectLst/>
                        </a:rPr>
                        <a:t>From the arcuate nucleus (infundibular nucleus) to the median eminence</a:t>
                      </a: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hlinkClick r:id="rId10"/>
                        </a:rPr>
                        <a:t>Dopamine</a:t>
                      </a:r>
                      <a:r>
                        <a:rPr lang="en-US" sz="1600">
                          <a:effectLst/>
                        </a:rPr>
                        <a:t> release inhibits </a:t>
                      </a:r>
                      <a:r>
                        <a:rPr lang="en-US" sz="1600">
                          <a:effectLst/>
                          <a:hlinkClick r:id="rId11"/>
                        </a:rPr>
                        <a:t>prolactin</a:t>
                      </a:r>
                      <a:r>
                        <a:rPr lang="en-US" sz="1600">
                          <a:effectLst/>
                        </a:rPr>
                        <a:t> secretion from the </a:t>
                      </a:r>
                      <a:r>
                        <a:rPr lang="en-US" sz="1600">
                          <a:effectLst/>
                          <a:hlinkClick r:id="rId12"/>
                        </a:rPr>
                        <a:t>anterior pituitary</a:t>
                      </a:r>
                      <a:r>
                        <a:rPr lang="en-US" sz="1600">
                          <a:effectLst/>
                        </a:rPr>
                        <a:t>.</a:t>
                      </a: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Inhibition causes ↓ </a:t>
                      </a:r>
                      <a:r>
                        <a:rPr lang="en-US" sz="1600">
                          <a:effectLst/>
                          <a:hlinkClick r:id="rId10"/>
                        </a:rPr>
                        <a:t>dopamine</a:t>
                      </a:r>
                      <a:r>
                        <a:rPr lang="en-US" sz="1600">
                          <a:effectLst/>
                        </a:rPr>
                        <a:t> → ↑ </a:t>
                      </a:r>
                      <a:r>
                        <a:rPr lang="en-US" sz="1600">
                          <a:effectLst/>
                          <a:hlinkClick r:id="rId11"/>
                        </a:rPr>
                        <a:t>prolactin</a:t>
                      </a:r>
                      <a:r>
                        <a:rPr lang="en-US" sz="1600">
                          <a:effectLst/>
                        </a:rPr>
                        <a:t> → </a:t>
                      </a:r>
                      <a:r>
                        <a:rPr lang="en-US" sz="1600">
                          <a:effectLst/>
                          <a:hlinkClick r:id="rId13"/>
                        </a:rPr>
                        <a:t>galactorrhea</a:t>
                      </a:r>
                      <a:r>
                        <a:rPr lang="en-US" sz="1600">
                          <a:effectLst/>
                        </a:rPr>
                        <a:t>, </a:t>
                      </a:r>
                      <a:r>
                        <a:rPr lang="en-US" sz="1600">
                          <a:effectLst/>
                          <a:hlinkClick r:id="rId14"/>
                        </a:rPr>
                        <a:t>sexual dysfunction</a:t>
                      </a:r>
                      <a:r>
                        <a:rPr lang="en-US" sz="1600">
                          <a:effectLst/>
                        </a:rPr>
                        <a:t>, ↓ libido</a:t>
                      </a: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4103341807"/>
                  </a:ext>
                </a:extLst>
              </a:tr>
              <a:tr h="2027256">
                <a:tc>
                  <a:txBody>
                    <a:bodyPr/>
                    <a:lstStyle/>
                    <a:p>
                      <a:r>
                        <a:rPr lang="en-US" sz="1600" b="1">
                          <a:effectLst/>
                        </a:rPr>
                        <a:t>Mesolimbic</a:t>
                      </a:r>
                      <a:endParaRPr lang="en-US" sz="1600">
                        <a:effectLst/>
                      </a:endParaRP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a:effectLst/>
                        </a:rPr>
                        <a:t>From the </a:t>
                      </a:r>
                      <a:r>
                        <a:rPr lang="en-US" sz="1600">
                          <a:effectLst/>
                          <a:hlinkClick r:id="rId15"/>
                        </a:rPr>
                        <a:t>ventral</a:t>
                      </a:r>
                      <a:r>
                        <a:rPr lang="en-US" sz="1600">
                          <a:effectLst/>
                        </a:rPr>
                        <a:t> tegmental area (VTA) to the nucleus accumbens and olfactory tubercle</a:t>
                      </a: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Controls the reward system of the brain (e.g., pleasure, </a:t>
                      </a:r>
                      <a:r>
                        <a:rPr lang="en-US" sz="1600">
                          <a:effectLst/>
                          <a:hlinkClick r:id="rId16"/>
                        </a:rPr>
                        <a:t>positive reinforcement</a:t>
                      </a:r>
                      <a:r>
                        <a:rPr lang="en-US" sz="1600">
                          <a:effectLst/>
                        </a:rPr>
                        <a:t>)</a:t>
                      </a: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Stimulation causes positive symptoms (e.g., </a:t>
                      </a:r>
                      <a:r>
                        <a:rPr lang="en-US" sz="1600">
                          <a:effectLst/>
                          <a:hlinkClick r:id="rId17"/>
                        </a:rPr>
                        <a:t>hallucinations</a:t>
                      </a:r>
                      <a:r>
                        <a:rPr lang="en-US" sz="1600">
                          <a:effectLst/>
                        </a:rPr>
                        <a:t>)</a:t>
                      </a:r>
                    </a:p>
                    <a:p>
                      <a:pPr>
                        <a:buFont typeface="Arial" panose="020B0604020202020204" pitchFamily="34" charset="0"/>
                        <a:buChar char="•"/>
                      </a:pPr>
                      <a:r>
                        <a:rPr lang="en-US" sz="1600">
                          <a:effectLst/>
                        </a:rPr>
                        <a:t>Primary target for </a:t>
                      </a:r>
                      <a:r>
                        <a:rPr lang="en-US" sz="1600">
                          <a:effectLst/>
                          <a:hlinkClick r:id="rId18"/>
                        </a:rPr>
                        <a:t>antipsychotic drugs</a:t>
                      </a:r>
                      <a:r>
                        <a:rPr lang="en-US" sz="1600">
                          <a:effectLst/>
                        </a:rPr>
                        <a:t> used in the treatment of </a:t>
                      </a:r>
                      <a:r>
                        <a:rPr lang="en-US" sz="1600">
                          <a:effectLst/>
                          <a:hlinkClick r:id="rId19"/>
                        </a:rPr>
                        <a:t>schizophrenia</a:t>
                      </a:r>
                      <a:r>
                        <a:rPr lang="en-US" sz="1600">
                          <a:effectLst/>
                        </a:rPr>
                        <a:t> (e.g., </a:t>
                      </a:r>
                      <a:r>
                        <a:rPr lang="en-US" sz="1600">
                          <a:effectLst/>
                          <a:hlinkClick r:id="rId20"/>
                        </a:rPr>
                        <a:t>haloperidol</a:t>
                      </a:r>
                      <a:r>
                        <a:rPr lang="en-US" sz="1600">
                          <a:effectLst/>
                        </a:rPr>
                        <a:t>)</a:t>
                      </a: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217371330"/>
                  </a:ext>
                </a:extLst>
              </a:tr>
              <a:tr h="1303774">
                <a:tc>
                  <a:txBody>
                    <a:bodyPr/>
                    <a:lstStyle/>
                    <a:p>
                      <a:r>
                        <a:rPr lang="en-US" sz="1600" b="1">
                          <a:effectLst/>
                        </a:rPr>
                        <a:t>Mesocortical</a:t>
                      </a:r>
                      <a:endParaRPr lang="en-US" sz="1600">
                        <a:effectLst/>
                      </a:endParaRP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600">
                          <a:effectLst/>
                        </a:rPr>
                        <a:t>From the </a:t>
                      </a:r>
                      <a:r>
                        <a:rPr lang="en-US" sz="1600">
                          <a:effectLst/>
                          <a:hlinkClick r:id="rId15"/>
                        </a:rPr>
                        <a:t>ventral</a:t>
                      </a:r>
                      <a:r>
                        <a:rPr lang="en-US" sz="1600">
                          <a:effectLst/>
                        </a:rPr>
                        <a:t> tegmental area (VTA) to the </a:t>
                      </a:r>
                      <a:r>
                        <a:rPr lang="en-US" sz="1600">
                          <a:effectLst/>
                          <a:hlinkClick r:id="rId21"/>
                        </a:rPr>
                        <a:t>prefrontal cortex</a:t>
                      </a:r>
                      <a:endParaRPr lang="en-US" sz="1600">
                        <a:effectLst/>
                      </a:endParaRP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a:effectLst/>
                        </a:rPr>
                        <a:t>Controls executive functions</a:t>
                      </a: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tc>
                  <a:txBody>
                    <a:bodyPr/>
                    <a:lstStyle/>
                    <a:p>
                      <a:pPr>
                        <a:buFont typeface="Arial" panose="020B0604020202020204" pitchFamily="34" charset="0"/>
                        <a:buChar char="•"/>
                      </a:pPr>
                      <a:r>
                        <a:rPr lang="en-US" sz="1600" dirty="0">
                          <a:effectLst/>
                        </a:rPr>
                        <a:t>Inhibition causes </a:t>
                      </a:r>
                      <a:r>
                        <a:rPr lang="en-US" sz="1600" dirty="0">
                          <a:effectLst/>
                          <a:hlinkClick r:id="rId22"/>
                        </a:rPr>
                        <a:t>negative symptoms</a:t>
                      </a:r>
                      <a:r>
                        <a:rPr lang="en-US" sz="1600" dirty="0">
                          <a:effectLst/>
                        </a:rPr>
                        <a:t> (e.g., </a:t>
                      </a:r>
                      <a:r>
                        <a:rPr lang="en-US" sz="1600" dirty="0">
                          <a:effectLst/>
                          <a:hlinkClick r:id="rId23"/>
                        </a:rPr>
                        <a:t>apathy</a:t>
                      </a:r>
                      <a:r>
                        <a:rPr lang="en-US" sz="1600" dirty="0">
                          <a:effectLst/>
                        </a:rPr>
                        <a:t>, lack of energy).</a:t>
                      </a:r>
                    </a:p>
                    <a:p>
                      <a:pPr>
                        <a:buFont typeface="Arial" panose="020B0604020202020204" pitchFamily="34" charset="0"/>
                        <a:buChar char="•"/>
                      </a:pPr>
                      <a:r>
                        <a:rPr lang="en-US" sz="1600" dirty="0">
                          <a:effectLst/>
                          <a:hlinkClick r:id="rId18"/>
                        </a:rPr>
                        <a:t>Antipsychotic drugs</a:t>
                      </a:r>
                      <a:r>
                        <a:rPr lang="en-US" sz="1600" dirty="0">
                          <a:effectLst/>
                        </a:rPr>
                        <a:t> have limited efficacy.</a:t>
                      </a:r>
                    </a:p>
                  </a:txBody>
                  <a:tcPr marL="99057" marR="99057" marT="49529" marB="49529"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FFFFF"/>
                    </a:solidFill>
                  </a:tcPr>
                </a:tc>
                <a:extLst>
                  <a:ext uri="{0D108BD9-81ED-4DB2-BD59-A6C34878D82A}">
                    <a16:rowId xmlns:a16="http://schemas.microsoft.com/office/drawing/2014/main" val="2520919020"/>
                  </a:ext>
                </a:extLst>
              </a:tr>
            </a:tbl>
          </a:graphicData>
        </a:graphic>
      </p:graphicFrame>
    </p:spTree>
    <p:extLst>
      <p:ext uri="{BB962C8B-B14F-4D97-AF65-F5344CB8AC3E}">
        <p14:creationId xmlns:p14="http://schemas.microsoft.com/office/powerpoint/2010/main" val="2831490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C91F4-818A-4EAD-9B95-A7617D9508BF}"/>
              </a:ext>
            </a:extLst>
          </p:cNvPr>
          <p:cNvSpPr>
            <a:spLocks noGrp="1"/>
          </p:cNvSpPr>
          <p:nvPr>
            <p:ph type="title"/>
          </p:nvPr>
        </p:nvSpPr>
        <p:spPr/>
        <p:txBody>
          <a:bodyPr/>
          <a:lstStyle/>
          <a:p>
            <a:r>
              <a:rPr lang="en-US" dirty="0"/>
              <a:t>Dopaminergic pathways</a:t>
            </a:r>
          </a:p>
        </p:txBody>
      </p:sp>
      <p:pic>
        <p:nvPicPr>
          <p:cNvPr id="28674" name="Picture 2" descr="Dopaminergic pathways">
            <a:extLst>
              <a:ext uri="{FF2B5EF4-FFF2-40B4-BE49-F238E27FC236}">
                <a16:creationId xmlns:a16="http://schemas.microsoft.com/office/drawing/2014/main" id="{E2829D21-60BA-4F97-8BE3-5F44FF9E7B3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737360" y="1569720"/>
            <a:ext cx="7132320" cy="5288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6294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4B99E-1682-46B1-ADC8-02BD2BA22D55}"/>
              </a:ext>
            </a:extLst>
          </p:cNvPr>
          <p:cNvSpPr>
            <a:spLocks noGrp="1"/>
          </p:cNvSpPr>
          <p:nvPr>
            <p:ph type="title"/>
          </p:nvPr>
        </p:nvSpPr>
        <p:spPr/>
        <p:txBody>
          <a:bodyPr/>
          <a:lstStyle/>
          <a:p>
            <a:r>
              <a:rPr lang="en-US" dirty="0"/>
              <a:t>Ventricular system</a:t>
            </a:r>
          </a:p>
        </p:txBody>
      </p:sp>
      <p:sp>
        <p:nvSpPr>
          <p:cNvPr id="3" name="Content Placeholder 2">
            <a:extLst>
              <a:ext uri="{FF2B5EF4-FFF2-40B4-BE49-F238E27FC236}">
                <a16:creationId xmlns:a16="http://schemas.microsoft.com/office/drawing/2014/main" id="{CDFD8E2A-E2BF-4971-9EA2-EBE45B56C9DE}"/>
              </a:ext>
            </a:extLst>
          </p:cNvPr>
          <p:cNvSpPr>
            <a:spLocks noGrp="1"/>
          </p:cNvSpPr>
          <p:nvPr>
            <p:ph sz="quarter" idx="1"/>
          </p:nvPr>
        </p:nvSpPr>
        <p:spPr/>
        <p:txBody>
          <a:bodyPr/>
          <a:lstStyle/>
          <a:p>
            <a:r>
              <a:rPr lang="en-US" b="1" dirty="0"/>
              <a:t>Overview</a:t>
            </a:r>
          </a:p>
          <a:p>
            <a:r>
              <a:rPr lang="en-US" dirty="0"/>
              <a:t>Consists of four interconnected cavities within the brain: the two </a:t>
            </a:r>
            <a:r>
              <a:rPr lang="en-US" dirty="0">
                <a:hlinkClick r:id="rId2"/>
              </a:rPr>
              <a:t>lateral ventricles</a:t>
            </a:r>
            <a:r>
              <a:rPr lang="en-US" dirty="0"/>
              <a:t>; the </a:t>
            </a:r>
            <a:r>
              <a:rPr lang="en-US" dirty="0">
                <a:hlinkClick r:id="rId3"/>
              </a:rPr>
              <a:t>third ventricle</a:t>
            </a:r>
            <a:r>
              <a:rPr lang="en-US" dirty="0"/>
              <a:t>, located in the </a:t>
            </a:r>
            <a:r>
              <a:rPr lang="en-US" dirty="0">
                <a:hlinkClick r:id="rId4"/>
              </a:rPr>
              <a:t>diencephalon</a:t>
            </a:r>
            <a:r>
              <a:rPr lang="en-US" dirty="0"/>
              <a:t>; and the </a:t>
            </a:r>
            <a:r>
              <a:rPr lang="en-US" dirty="0">
                <a:hlinkClick r:id="rId5"/>
              </a:rPr>
              <a:t>fourth ventricle</a:t>
            </a:r>
            <a:r>
              <a:rPr lang="en-US" dirty="0"/>
              <a:t>, located </a:t>
            </a:r>
            <a:r>
              <a:rPr lang="en-US" dirty="0">
                <a:hlinkClick r:id="rId6"/>
              </a:rPr>
              <a:t>dorsal</a:t>
            </a:r>
            <a:r>
              <a:rPr lang="en-US" dirty="0"/>
              <a:t> to the </a:t>
            </a:r>
            <a:r>
              <a:rPr lang="en-US" dirty="0">
                <a:hlinkClick r:id="rId7"/>
              </a:rPr>
              <a:t>pons</a:t>
            </a:r>
            <a:endParaRPr lang="en-US" dirty="0"/>
          </a:p>
          <a:p>
            <a:r>
              <a:rPr lang="en-US" dirty="0"/>
              <a:t>Involved in the production and circulation of </a:t>
            </a:r>
            <a:r>
              <a:rPr lang="en-US" dirty="0">
                <a:hlinkClick r:id="rId8"/>
              </a:rPr>
              <a:t>cerebrospinal fluid</a:t>
            </a:r>
            <a:r>
              <a:rPr lang="en-US" dirty="0"/>
              <a:t> (</a:t>
            </a:r>
            <a:r>
              <a:rPr lang="en-US" dirty="0">
                <a:hlinkClick r:id="rId8"/>
              </a:rPr>
              <a:t>CSF</a:t>
            </a:r>
            <a:r>
              <a:rPr lang="en-US" dirty="0"/>
              <a:t>)</a:t>
            </a:r>
          </a:p>
          <a:p>
            <a:r>
              <a:rPr lang="en-US" dirty="0">
                <a:hlinkClick r:id="rId8"/>
              </a:rPr>
              <a:t>CSF</a:t>
            </a:r>
            <a:r>
              <a:rPr lang="en-US" dirty="0"/>
              <a:t> serves as a fluid cushion and removes waste products from the brain</a:t>
            </a:r>
          </a:p>
          <a:p>
            <a:endParaRPr lang="en-US" dirty="0"/>
          </a:p>
        </p:txBody>
      </p:sp>
    </p:spTree>
    <p:extLst>
      <p:ext uri="{BB962C8B-B14F-4D97-AF65-F5344CB8AC3E}">
        <p14:creationId xmlns:p14="http://schemas.microsoft.com/office/powerpoint/2010/main" val="36155044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45C31EC-125E-467A-B523-09D46F8A95AA}"/>
              </a:ext>
            </a:extLst>
          </p:cNvPr>
          <p:cNvGraphicFramePr>
            <a:graphicFrameLocks noGrp="1"/>
          </p:cNvGraphicFramePr>
          <p:nvPr>
            <p:ph sz="quarter" idx="1"/>
            <p:extLst>
              <p:ext uri="{D42A27DB-BD31-4B8C-83A1-F6EECF244321}">
                <p14:modId xmlns:p14="http://schemas.microsoft.com/office/powerpoint/2010/main" val="3463725449"/>
              </p:ext>
            </p:extLst>
          </p:nvPr>
        </p:nvGraphicFramePr>
        <p:xfrm>
          <a:off x="350520" y="213360"/>
          <a:ext cx="10820400" cy="6416041"/>
        </p:xfrm>
        <a:graphic>
          <a:graphicData uri="http://schemas.openxmlformats.org/drawingml/2006/table">
            <a:tbl>
              <a:tblPr/>
              <a:tblGrid>
                <a:gridCol w="3606800">
                  <a:extLst>
                    <a:ext uri="{9D8B030D-6E8A-4147-A177-3AD203B41FA5}">
                      <a16:colId xmlns:a16="http://schemas.microsoft.com/office/drawing/2014/main" val="1625687028"/>
                    </a:ext>
                  </a:extLst>
                </a:gridCol>
                <a:gridCol w="3606800">
                  <a:extLst>
                    <a:ext uri="{9D8B030D-6E8A-4147-A177-3AD203B41FA5}">
                      <a16:colId xmlns:a16="http://schemas.microsoft.com/office/drawing/2014/main" val="3481147440"/>
                    </a:ext>
                  </a:extLst>
                </a:gridCol>
                <a:gridCol w="3606800">
                  <a:extLst>
                    <a:ext uri="{9D8B030D-6E8A-4147-A177-3AD203B41FA5}">
                      <a16:colId xmlns:a16="http://schemas.microsoft.com/office/drawing/2014/main" val="951342629"/>
                    </a:ext>
                  </a:extLst>
                </a:gridCol>
              </a:tblGrid>
              <a:tr h="372036">
                <a:tc gridSpan="3">
                  <a:txBody>
                    <a:bodyPr/>
                    <a:lstStyle/>
                    <a:p>
                      <a:r>
                        <a:rPr lang="en-US" sz="1400" b="1">
                          <a:effectLst/>
                        </a:rPr>
                        <a:t>Overview of the </a:t>
                      </a:r>
                      <a:r>
                        <a:rPr lang="en-US" sz="1400" b="1">
                          <a:effectLst/>
                          <a:hlinkClick r:id="rId2"/>
                        </a:rPr>
                        <a:t>ventricular system</a:t>
                      </a:r>
                      <a:r>
                        <a:rPr lang="en-US" sz="1400">
                          <a:effectLst/>
                        </a:rPr>
                        <a:t> </a:t>
                      </a:r>
                    </a:p>
                  </a:txBody>
                  <a:tcPr marL="109274" marR="109274" marT="54637" marB="54637" anchor="ctr">
                    <a:lnL>
                      <a:noFill/>
                    </a:lnL>
                    <a:lnR w="9525" cap="flat" cmpd="sng" algn="ctr">
                      <a:solidFill>
                        <a:srgbClr val="ABB4BA"/>
                      </a:solidFill>
                      <a:prstDash val="solid"/>
                      <a:round/>
                      <a:headEnd type="none" w="med" len="med"/>
                      <a:tailEnd type="none" w="med" len="med"/>
                    </a:lnR>
                    <a:lnT>
                      <a:noFill/>
                    </a:lnT>
                    <a:lnB w="9525" cap="flat" cmpd="sng" algn="ctr">
                      <a:solidFill>
                        <a:srgbClr val="ABB4BA"/>
                      </a:solidFill>
                      <a:prstDash val="solid"/>
                      <a:round/>
                      <a:headEnd type="none" w="med" len="med"/>
                      <a:tailEnd type="none" w="med" len="med"/>
                    </a:lnB>
                    <a:solidFill>
                      <a:srgbClr val="F1F3F4"/>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49262106"/>
                  </a:ext>
                </a:extLst>
              </a:tr>
              <a:tr h="372036">
                <a:tc>
                  <a:txBody>
                    <a:bodyPr/>
                    <a:lstStyle/>
                    <a:p>
                      <a:r>
                        <a:rPr lang="en-US" sz="1400" b="1">
                          <a:effectLst/>
                        </a:rPr>
                        <a:t>Ventricle</a:t>
                      </a:r>
                      <a:endParaRPr lang="en-US" sz="1400">
                        <a:effectLst/>
                      </a:endParaRPr>
                    </a:p>
                  </a:txBody>
                  <a:tcPr marL="109274" marR="109274" marT="54637" marB="54637" anchor="ctr">
                    <a:lnL>
                      <a:noFill/>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Anatomy</a:t>
                      </a:r>
                      <a:endParaRPr lang="en-US" sz="1400">
                        <a:effectLst/>
                      </a:endParaRPr>
                    </a:p>
                  </a:txBody>
                  <a:tcPr marL="109274" marR="109274" marT="54637" marB="5463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r>
                        <a:rPr lang="en-US" sz="1400" b="1">
                          <a:effectLst/>
                        </a:rPr>
                        <a:t>Drainage</a:t>
                      </a:r>
                      <a:endParaRPr lang="en-US" sz="1400">
                        <a:effectLst/>
                      </a:endParaRPr>
                    </a:p>
                  </a:txBody>
                  <a:tcPr marL="109274" marR="109274" marT="54637" marB="5463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extLst>
                  <a:ext uri="{0D108BD9-81ED-4DB2-BD59-A6C34878D82A}">
                    <a16:rowId xmlns:a16="http://schemas.microsoft.com/office/drawing/2014/main" val="2834665685"/>
                  </a:ext>
                </a:extLst>
              </a:tr>
              <a:tr h="851600">
                <a:tc>
                  <a:txBody>
                    <a:bodyPr/>
                    <a:lstStyle/>
                    <a:p>
                      <a:r>
                        <a:rPr lang="en-US" sz="1400" b="1">
                          <a:effectLst/>
                        </a:rPr>
                        <a:t>Lateral ventricles</a:t>
                      </a:r>
                      <a:endParaRPr lang="en-US" sz="1400">
                        <a:effectLst/>
                      </a:endParaRPr>
                    </a:p>
                  </a:txBody>
                  <a:tcPr marL="109274" marR="109274" marT="54637" marB="54637" anchor="ctr">
                    <a:lnL>
                      <a:noFill/>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rPr>
                        <a:t>Paired (right and left)</a:t>
                      </a:r>
                    </a:p>
                    <a:p>
                      <a:pPr>
                        <a:buFont typeface="Arial" panose="020B0604020202020204" pitchFamily="34" charset="0"/>
                        <a:buChar char="•"/>
                      </a:pPr>
                      <a:r>
                        <a:rPr lang="en-US" sz="1400">
                          <a:effectLst/>
                        </a:rPr>
                        <a:t>Located in the cerebral hemispheres</a:t>
                      </a:r>
                    </a:p>
                  </a:txBody>
                  <a:tcPr marL="109274" marR="109274" marT="54637" marB="5463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tcPr>
                </a:tc>
                <a:tc>
                  <a:txBody>
                    <a:bodyPr/>
                    <a:lstStyle/>
                    <a:p>
                      <a:pPr>
                        <a:buFont typeface="Arial" panose="020B0604020202020204" pitchFamily="34" charset="0"/>
                        <a:buChar char="•"/>
                      </a:pPr>
                      <a:r>
                        <a:rPr lang="en-US" sz="1400">
                          <a:effectLst/>
                        </a:rPr>
                        <a:t>Into the </a:t>
                      </a:r>
                      <a:r>
                        <a:rPr lang="en-US" sz="1400">
                          <a:effectLst/>
                          <a:hlinkClick r:id="rId3"/>
                        </a:rPr>
                        <a:t>3</a:t>
                      </a:r>
                      <a:r>
                        <a:rPr lang="en-US" sz="1400" baseline="30000">
                          <a:effectLst/>
                          <a:hlinkClick r:id="rId3"/>
                        </a:rPr>
                        <a:t>rd</a:t>
                      </a:r>
                      <a:r>
                        <a:rPr lang="en-US" sz="1400">
                          <a:effectLst/>
                          <a:hlinkClick r:id="rId3"/>
                        </a:rPr>
                        <a:t> ventricle</a:t>
                      </a:r>
                      <a:r>
                        <a:rPr lang="en-US" sz="1400">
                          <a:effectLst/>
                        </a:rPr>
                        <a:t> via the paired interventricular foramina (of Monro)</a:t>
                      </a:r>
                    </a:p>
                  </a:txBody>
                  <a:tcPr marL="109274" marR="109274" marT="54637" marB="5463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tcPr>
                </a:tc>
                <a:extLst>
                  <a:ext uri="{0D108BD9-81ED-4DB2-BD59-A6C34878D82A}">
                    <a16:rowId xmlns:a16="http://schemas.microsoft.com/office/drawing/2014/main" val="2604006139"/>
                  </a:ext>
                </a:extLst>
              </a:tr>
              <a:tr h="2290293">
                <a:tc>
                  <a:txBody>
                    <a:bodyPr/>
                    <a:lstStyle/>
                    <a:p>
                      <a:r>
                        <a:rPr lang="en-US" sz="1400" b="1" dirty="0">
                          <a:effectLst/>
                        </a:rPr>
                        <a:t>Third ventricle</a:t>
                      </a:r>
                      <a:endParaRPr lang="en-US" sz="1400" dirty="0">
                        <a:effectLst/>
                      </a:endParaRPr>
                    </a:p>
                  </a:txBody>
                  <a:tcPr marL="109274" marR="109274" marT="54637" marB="54637" anchor="ctr">
                    <a:lnL>
                      <a:noFill/>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rPr>
                        <a:t>Single midline ventricle</a:t>
                      </a:r>
                    </a:p>
                    <a:p>
                      <a:pPr>
                        <a:buFont typeface="Arial" panose="020B0604020202020204" pitchFamily="34" charset="0"/>
                        <a:buChar char="•"/>
                      </a:pPr>
                      <a:r>
                        <a:rPr lang="en-US" sz="1400">
                          <a:effectLst/>
                        </a:rPr>
                        <a:t>Located in the </a:t>
                      </a:r>
                      <a:r>
                        <a:rPr lang="en-US" sz="1400">
                          <a:effectLst/>
                          <a:hlinkClick r:id="rId4"/>
                        </a:rPr>
                        <a:t>diencephalon</a:t>
                      </a:r>
                      <a:endParaRPr lang="en-US" sz="1400">
                        <a:effectLst/>
                      </a:endParaRPr>
                    </a:p>
                  </a:txBody>
                  <a:tcPr marL="109274" marR="109274" marT="54637" marB="5463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tcPr>
                </a:tc>
                <a:tc>
                  <a:txBody>
                    <a:bodyPr/>
                    <a:lstStyle/>
                    <a:p>
                      <a:pPr>
                        <a:buFont typeface="Arial" panose="020B0604020202020204" pitchFamily="34" charset="0"/>
                        <a:buChar char="•"/>
                      </a:pPr>
                      <a:r>
                        <a:rPr lang="en-US" sz="1400" dirty="0">
                          <a:effectLst/>
                        </a:rPr>
                        <a:t>Into the </a:t>
                      </a:r>
                      <a:r>
                        <a:rPr lang="en-US" sz="1400" dirty="0">
                          <a:effectLst/>
                          <a:hlinkClick r:id="rId5"/>
                        </a:rPr>
                        <a:t>4</a:t>
                      </a:r>
                      <a:r>
                        <a:rPr lang="en-US" sz="1400" baseline="30000" dirty="0">
                          <a:effectLst/>
                          <a:hlinkClick r:id="rId5"/>
                        </a:rPr>
                        <a:t>th</a:t>
                      </a:r>
                      <a:r>
                        <a:rPr lang="en-US" sz="1400" dirty="0">
                          <a:effectLst/>
                          <a:hlinkClick r:id="rId5"/>
                        </a:rPr>
                        <a:t> ventricle</a:t>
                      </a:r>
                      <a:r>
                        <a:rPr lang="en-US" sz="1400" dirty="0">
                          <a:effectLst/>
                        </a:rPr>
                        <a:t> via the cerebral aqueduct (of Sylvius)</a:t>
                      </a:r>
                    </a:p>
                    <a:p>
                      <a:pPr marL="742950" lvl="1" indent="-285750">
                        <a:buFont typeface="Arial" panose="020B0604020202020204" pitchFamily="34" charset="0"/>
                        <a:buChar char="•"/>
                      </a:pPr>
                      <a:r>
                        <a:rPr lang="en-US" sz="1400" dirty="0">
                          <a:effectLst/>
                        </a:rPr>
                        <a:t>Passes through the </a:t>
                      </a:r>
                      <a:r>
                        <a:rPr lang="en-US" sz="1400" dirty="0">
                          <a:effectLst/>
                          <a:hlinkClick r:id="rId6"/>
                        </a:rPr>
                        <a:t>midbrain</a:t>
                      </a:r>
                      <a:endParaRPr lang="en-US" sz="1400" dirty="0">
                        <a:effectLst/>
                      </a:endParaRPr>
                    </a:p>
                    <a:p>
                      <a:pPr marL="742950" lvl="1" indent="-285750">
                        <a:buFont typeface="Arial" panose="020B0604020202020204" pitchFamily="34" charset="0"/>
                        <a:buChar char="•"/>
                      </a:pPr>
                      <a:r>
                        <a:rPr lang="en-US" sz="1400" dirty="0">
                          <a:effectLst/>
                        </a:rPr>
                        <a:t>Located </a:t>
                      </a:r>
                      <a:r>
                        <a:rPr lang="en-US" sz="1400" dirty="0">
                          <a:effectLst/>
                          <a:hlinkClick r:id="rId7"/>
                        </a:rPr>
                        <a:t>dorsal</a:t>
                      </a:r>
                      <a:r>
                        <a:rPr lang="en-US" sz="1400" dirty="0">
                          <a:effectLst/>
                        </a:rPr>
                        <a:t> to the </a:t>
                      </a:r>
                      <a:r>
                        <a:rPr lang="en-US" sz="1400" dirty="0">
                          <a:effectLst/>
                          <a:hlinkClick r:id="rId8"/>
                        </a:rPr>
                        <a:t>pons</a:t>
                      </a:r>
                      <a:r>
                        <a:rPr lang="en-US" sz="1400" dirty="0">
                          <a:effectLst/>
                        </a:rPr>
                        <a:t> and </a:t>
                      </a:r>
                      <a:r>
                        <a:rPr lang="en-US" sz="1400" dirty="0">
                          <a:effectLst/>
                          <a:hlinkClick r:id="rId9"/>
                        </a:rPr>
                        <a:t>ventral</a:t>
                      </a:r>
                      <a:r>
                        <a:rPr lang="en-US" sz="1400" dirty="0">
                          <a:effectLst/>
                        </a:rPr>
                        <a:t> to the </a:t>
                      </a:r>
                      <a:r>
                        <a:rPr lang="en-US" sz="1400" dirty="0">
                          <a:effectLst/>
                          <a:hlinkClick r:id="rId10"/>
                        </a:rPr>
                        <a:t>cerebellum</a:t>
                      </a:r>
                      <a:endParaRPr lang="en-US" sz="1400" dirty="0">
                        <a:effectLst/>
                      </a:endParaRPr>
                    </a:p>
                  </a:txBody>
                  <a:tcPr marL="109274" marR="109274" marT="54637" marB="5463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tcPr>
                </a:tc>
                <a:extLst>
                  <a:ext uri="{0D108BD9-81ED-4DB2-BD59-A6C34878D82A}">
                    <a16:rowId xmlns:a16="http://schemas.microsoft.com/office/drawing/2014/main" val="2178335407"/>
                  </a:ext>
                </a:extLst>
              </a:tr>
              <a:tr h="2530076">
                <a:tc>
                  <a:txBody>
                    <a:bodyPr/>
                    <a:lstStyle/>
                    <a:p>
                      <a:r>
                        <a:rPr lang="en-US" sz="1400" b="1">
                          <a:effectLst/>
                        </a:rPr>
                        <a:t>Fourth ventricle</a:t>
                      </a:r>
                      <a:endParaRPr lang="en-US" sz="1400">
                        <a:effectLst/>
                      </a:endParaRPr>
                    </a:p>
                  </a:txBody>
                  <a:tcPr marL="109274" marR="109274" marT="54637" marB="54637" anchor="ctr">
                    <a:lnL>
                      <a:noFill/>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solidFill>
                      <a:srgbClr val="F1F3F4"/>
                    </a:solidFill>
                  </a:tcPr>
                </a:tc>
                <a:tc>
                  <a:txBody>
                    <a:bodyPr/>
                    <a:lstStyle/>
                    <a:p>
                      <a:pPr>
                        <a:buFont typeface="Arial" panose="020B0604020202020204" pitchFamily="34" charset="0"/>
                        <a:buChar char="•"/>
                      </a:pPr>
                      <a:r>
                        <a:rPr lang="en-US" sz="1400">
                          <a:effectLst/>
                        </a:rPr>
                        <a:t>Single midline ventricle</a:t>
                      </a:r>
                    </a:p>
                    <a:p>
                      <a:pPr>
                        <a:buFont typeface="Arial" panose="020B0604020202020204" pitchFamily="34" charset="0"/>
                        <a:buChar char="•"/>
                      </a:pPr>
                      <a:r>
                        <a:rPr lang="en-US" sz="1400">
                          <a:effectLst/>
                        </a:rPr>
                        <a:t>Located </a:t>
                      </a:r>
                      <a:r>
                        <a:rPr lang="en-US" sz="1400">
                          <a:effectLst/>
                          <a:hlinkClick r:id="rId7"/>
                        </a:rPr>
                        <a:t>dorsal</a:t>
                      </a:r>
                      <a:r>
                        <a:rPr lang="en-US" sz="1400">
                          <a:effectLst/>
                        </a:rPr>
                        <a:t> to the </a:t>
                      </a:r>
                      <a:r>
                        <a:rPr lang="en-US" sz="1400">
                          <a:effectLst/>
                          <a:hlinkClick r:id="rId8"/>
                        </a:rPr>
                        <a:t>pons</a:t>
                      </a:r>
                      <a:r>
                        <a:rPr lang="en-US" sz="1400">
                          <a:effectLst/>
                        </a:rPr>
                        <a:t> and upper medulla</a:t>
                      </a:r>
                    </a:p>
                  </a:txBody>
                  <a:tcPr marL="109274" marR="109274" marT="54637" marB="5463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tcPr>
                </a:tc>
                <a:tc>
                  <a:txBody>
                    <a:bodyPr/>
                    <a:lstStyle/>
                    <a:p>
                      <a:pPr>
                        <a:buFont typeface="Arial" panose="020B0604020202020204" pitchFamily="34" charset="0"/>
                        <a:buChar char="•"/>
                      </a:pPr>
                      <a:r>
                        <a:rPr lang="en-US" sz="1400" dirty="0">
                          <a:effectLst/>
                        </a:rPr>
                        <a:t>Into the </a:t>
                      </a:r>
                      <a:r>
                        <a:rPr lang="en-US" sz="1400" dirty="0">
                          <a:effectLst/>
                          <a:hlinkClick r:id="rId11"/>
                        </a:rPr>
                        <a:t>subarachnoid space</a:t>
                      </a:r>
                      <a:endParaRPr lang="en-US" sz="1400" dirty="0">
                        <a:effectLst/>
                      </a:endParaRPr>
                    </a:p>
                    <a:p>
                      <a:pPr marL="742950" lvl="1" indent="-285750">
                        <a:buFont typeface="Arial" panose="020B0604020202020204" pitchFamily="34" charset="0"/>
                        <a:buChar char="•"/>
                      </a:pPr>
                      <a:r>
                        <a:rPr lang="en-US" sz="1400" dirty="0">
                          <a:effectLst/>
                        </a:rPr>
                        <a:t>Laterally via the paired lateral apertures (</a:t>
                      </a:r>
                      <a:r>
                        <a:rPr lang="en-US" sz="1400" dirty="0">
                          <a:effectLst/>
                          <a:hlinkClick r:id="rId12"/>
                        </a:rPr>
                        <a:t>foramina of Luschka</a:t>
                      </a:r>
                      <a:r>
                        <a:rPr lang="en-US" sz="1400" dirty="0">
                          <a:effectLst/>
                        </a:rPr>
                        <a:t>)</a:t>
                      </a:r>
                    </a:p>
                    <a:p>
                      <a:pPr marL="742950" lvl="1" indent="-285750">
                        <a:buFont typeface="Arial" panose="020B0604020202020204" pitchFamily="34" charset="0"/>
                        <a:buChar char="•"/>
                      </a:pPr>
                      <a:r>
                        <a:rPr lang="en-US" sz="1400" dirty="0">
                          <a:effectLst/>
                        </a:rPr>
                        <a:t>Medially via median aperture (</a:t>
                      </a:r>
                      <a:r>
                        <a:rPr lang="en-US" sz="1400" dirty="0">
                          <a:effectLst/>
                          <a:hlinkClick r:id="rId13"/>
                        </a:rPr>
                        <a:t>foramen of Magendie</a:t>
                      </a:r>
                      <a:r>
                        <a:rPr lang="en-US" sz="1400" dirty="0">
                          <a:effectLst/>
                        </a:rPr>
                        <a:t>)</a:t>
                      </a:r>
                    </a:p>
                  </a:txBody>
                  <a:tcPr marL="109274" marR="109274" marT="54637" marB="54637" anchor="ctr">
                    <a:lnL w="9525" cap="flat" cmpd="sng" algn="ctr">
                      <a:solidFill>
                        <a:srgbClr val="ABB4BA"/>
                      </a:solidFill>
                      <a:prstDash val="solid"/>
                      <a:round/>
                      <a:headEnd type="none" w="med" len="med"/>
                      <a:tailEnd type="none" w="med" len="med"/>
                    </a:lnL>
                    <a:lnR w="9525" cap="flat" cmpd="sng" algn="ctr">
                      <a:solidFill>
                        <a:srgbClr val="ABB4BA"/>
                      </a:solidFill>
                      <a:prstDash val="solid"/>
                      <a:round/>
                      <a:headEnd type="none" w="med" len="med"/>
                      <a:tailEnd type="none" w="med" len="med"/>
                    </a:lnR>
                    <a:lnT w="9525" cap="flat" cmpd="sng" algn="ctr">
                      <a:solidFill>
                        <a:srgbClr val="ABB4BA"/>
                      </a:solidFill>
                      <a:prstDash val="solid"/>
                      <a:round/>
                      <a:headEnd type="none" w="med" len="med"/>
                      <a:tailEnd type="none" w="med" len="med"/>
                    </a:lnT>
                    <a:lnB w="9525" cap="flat" cmpd="sng" algn="ctr">
                      <a:solidFill>
                        <a:srgbClr val="ABB4BA"/>
                      </a:solidFill>
                      <a:prstDash val="solid"/>
                      <a:round/>
                      <a:headEnd type="none" w="med" len="med"/>
                      <a:tailEnd type="none" w="med" len="med"/>
                    </a:lnB>
                  </a:tcPr>
                </a:tc>
                <a:extLst>
                  <a:ext uri="{0D108BD9-81ED-4DB2-BD59-A6C34878D82A}">
                    <a16:rowId xmlns:a16="http://schemas.microsoft.com/office/drawing/2014/main" val="1101504185"/>
                  </a:ext>
                </a:extLst>
              </a:tr>
            </a:tbl>
          </a:graphicData>
        </a:graphic>
      </p:graphicFrame>
    </p:spTree>
    <p:extLst>
      <p:ext uri="{BB962C8B-B14F-4D97-AF65-F5344CB8AC3E}">
        <p14:creationId xmlns:p14="http://schemas.microsoft.com/office/powerpoint/2010/main" val="30538999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No description available.">
            <a:extLst>
              <a:ext uri="{FF2B5EF4-FFF2-40B4-BE49-F238E27FC236}">
                <a16:creationId xmlns:a16="http://schemas.microsoft.com/office/drawing/2014/main" id="{AA65DF90-1A75-4CBA-B28F-7702A519B4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608" y="0"/>
            <a:ext cx="9775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4374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F94499-E6A8-4C20-8908-4ADA3D1911EB}"/>
              </a:ext>
            </a:extLst>
          </p:cNvPr>
          <p:cNvSpPr>
            <a:spLocks noGrp="1"/>
          </p:cNvSpPr>
          <p:nvPr>
            <p:ph sz="quarter" idx="1"/>
          </p:nvPr>
        </p:nvSpPr>
        <p:spPr/>
        <p:txBody>
          <a:bodyPr/>
          <a:lstStyle/>
          <a:p>
            <a:r>
              <a:rPr lang="en-US" dirty="0"/>
              <a:t>The foramina of </a:t>
            </a:r>
            <a:r>
              <a:rPr lang="en-US" b="1" dirty="0"/>
              <a:t>L</a:t>
            </a:r>
            <a:r>
              <a:rPr lang="en-US" dirty="0"/>
              <a:t>uschka are the </a:t>
            </a:r>
            <a:r>
              <a:rPr lang="en-US" b="1" dirty="0"/>
              <a:t>L</a:t>
            </a:r>
            <a:r>
              <a:rPr lang="en-US" dirty="0"/>
              <a:t>ateral apertures and the foramen of </a:t>
            </a:r>
            <a:r>
              <a:rPr lang="en-US" b="1" dirty="0"/>
              <a:t>M</a:t>
            </a:r>
            <a:r>
              <a:rPr lang="en-US" dirty="0"/>
              <a:t>agendie is the </a:t>
            </a:r>
            <a:r>
              <a:rPr lang="en-US" b="1" dirty="0"/>
              <a:t>M</a:t>
            </a:r>
            <a:r>
              <a:rPr lang="en-US" dirty="0"/>
              <a:t>edial aperture of the </a:t>
            </a:r>
            <a:r>
              <a:rPr lang="en-US" dirty="0">
                <a:hlinkClick r:id="rId2"/>
              </a:rPr>
              <a:t>fourth ventricle</a:t>
            </a:r>
            <a:r>
              <a:rPr lang="en-US" dirty="0"/>
              <a:t>.</a:t>
            </a:r>
          </a:p>
        </p:txBody>
      </p:sp>
    </p:spTree>
    <p:extLst>
      <p:ext uri="{BB962C8B-B14F-4D97-AF65-F5344CB8AC3E}">
        <p14:creationId xmlns:p14="http://schemas.microsoft.com/office/powerpoint/2010/main" val="33296928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526F0-74B7-432C-99E2-F8C37EEE5B60}"/>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13594863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Anemia</Template>
  <TotalTime>110</TotalTime>
  <Words>4980</Words>
  <Application>Microsoft Office PowerPoint</Application>
  <PresentationFormat>Widescreen</PresentationFormat>
  <Paragraphs>486</Paragraphs>
  <Slides>59</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Arial</vt:lpstr>
      <vt:lpstr>Calibri</vt:lpstr>
      <vt:lpstr>Century Schoolbook</vt:lpstr>
      <vt:lpstr>Lato</vt:lpstr>
      <vt:lpstr>Wingdings</vt:lpstr>
      <vt:lpstr>Wingdings 2</vt:lpstr>
      <vt:lpstr>مشربية</vt:lpstr>
      <vt:lpstr>The cerebral cortex, meninges, basal ganglia, and ventricular system</vt:lpstr>
      <vt:lpstr>Cerebral cortex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Frontal lobe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Parietal lobe</vt:lpstr>
      <vt:lpstr>PowerPoint Presentation</vt:lpstr>
      <vt:lpstr>PowerPoint Presentation</vt:lpstr>
      <vt:lpstr>PowerPoint Presentation</vt:lpstr>
      <vt:lpstr>PowerPoint Presentation</vt:lpstr>
      <vt:lpstr>PowerPoint Presentation</vt:lpstr>
      <vt:lpstr>PowerPoint Presentation</vt:lpstr>
      <vt:lpstr>Temporal lobe </vt:lpstr>
      <vt:lpstr>PowerPoint Presentation</vt:lpstr>
      <vt:lpstr>Occipital lobe</vt:lpstr>
      <vt:lpstr>Insular lobe</vt:lpstr>
      <vt:lpstr>PowerPoint Presentation</vt:lpstr>
      <vt:lpstr>PowerPoint Presentation</vt:lpstr>
      <vt:lpstr>Internal capsule</vt:lpstr>
      <vt:lpstr>PowerPoint Presentation</vt:lpstr>
      <vt:lpstr>PowerPoint Presentation</vt:lpstr>
      <vt:lpstr>PowerPoint Presentation</vt:lpstr>
      <vt:lpstr>PowerPoint Presentation</vt:lpstr>
      <vt:lpstr>Meninges, falces, and spaces</vt:lpstr>
      <vt:lpstr>PowerPoint Presentation</vt:lpstr>
      <vt:lpstr>PowerPoint Presentation</vt:lpstr>
      <vt:lpstr>Falces of the brain</vt:lpstr>
      <vt:lpstr>Basal ganglia</vt:lpstr>
      <vt:lpstr>PowerPoint Presentation</vt:lpstr>
      <vt:lpstr>Coronal section of the brain</vt:lpstr>
      <vt:lpstr>Cortico-basal ganglia-thalamo-cortical loop (CBGTC)</vt:lpstr>
      <vt:lpstr>PowerPoint Presentation</vt:lpstr>
      <vt:lpstr>PowerPoint Presentation</vt:lpstr>
      <vt:lpstr>Direct pathway of the basal ganglia (excitatory)</vt:lpstr>
      <vt:lpstr>Indirect pathway of the basal ganglia (inhibitory)</vt:lpstr>
      <vt:lpstr>Dopaminergic pathways</vt:lpstr>
      <vt:lpstr>PowerPoint Presentation</vt:lpstr>
      <vt:lpstr>Dopaminergic pathways</vt:lpstr>
      <vt:lpstr>Ventricular system</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cerebral cortex, meninges, basal ganglia, and ventricular system</dc:title>
  <dc:creator>MY PC</dc:creator>
  <cp:lastModifiedBy>MY PC</cp:lastModifiedBy>
  <cp:revision>12</cp:revision>
  <dcterms:created xsi:type="dcterms:W3CDTF">2023-07-15T21:29:37Z</dcterms:created>
  <dcterms:modified xsi:type="dcterms:W3CDTF">2023-07-16T04:52:19Z</dcterms:modified>
</cp:coreProperties>
</file>