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4" r:id="rId4"/>
    <p:sldId id="265" r:id="rId5"/>
    <p:sldId id="266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1D29-949C-8B3B-4F22-4555958B2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093072-6D44-F71C-737D-16225ACE2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C0B54-B074-A2F1-CF58-1988E76D1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E476-F195-7576-0925-2DB43CD2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E90A9-4B7A-A24C-74FD-C5AB2E8FF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57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0CF4B-5B0B-AA82-98D3-E14BEBBF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1C23D-9F95-B3E3-1974-DE30C84D1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BC9BE-C25A-0C22-A5AE-AE9F64DE5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C136D-E31A-08F2-76AE-C910A008F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62131-4800-E2BC-A9FF-413ABCFF3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055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11D56-9857-CADD-153C-F5CA989D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C5F15-8CE9-EBDE-3E58-BB6610CCA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D16FB-B83D-F9CA-2D94-9CADC4220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630F-F86E-FE29-207D-814D0BBB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BC586-8A60-DDDF-96D4-EA4537B7F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1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40509-7DEA-D89C-6036-BB6FFDE8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A95E3-F88F-2190-DE7B-115C39C80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53042A-EB67-96BF-7553-3D512A711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6F1EC0-D236-9186-3176-FDEEC3FF9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621C3-2AF8-D7CF-B253-F6D01CE0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CD6DF-AAFF-CBEA-2E5D-A11CC18C1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1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09882-73DA-BD38-3799-3EB0B06E3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9EFD7-9C96-0750-891D-C790D3FB3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5989A-5ECD-74CE-3BEB-8B883C510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BF65F1-A71D-0E36-398E-EE9B637132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E987DC-D9DD-C203-27AE-CB15FDAB27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95CA5E-F385-4368-C5C5-E3720D8EF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76C33F-BCA7-E4FC-9E83-32FCE2DC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88E885-E9F4-E814-19B8-90B55AAF3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1634F-9910-C98B-E3B0-44AF66A4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FF202C-0220-E728-56AD-D4D0BE5E4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3B5874-5A8F-D299-944F-FA1C59925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A07C1-7A9F-F28C-41AC-ADB3E459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9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303B8D-F930-E222-4A42-3019B1677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53C522-FE44-DF29-402A-F9FE73526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23F7F-F31D-BE51-B471-7322ED444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11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386FB-898C-F0B9-857F-B5ABF278C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28091-4939-F76D-17BE-8C3AF5284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8D62A-ECD4-E763-996F-5CB94EABB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C482D-222F-362C-51D5-2F4D343CD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38132-7DBF-151B-A06C-2F095D109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DC8B1-1EEA-875A-5124-359F659CD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5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C592-3252-F469-6E72-A3AD63737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0CAFFA-5263-C26A-70F9-9EF15C83E7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C4744-0DC6-CF84-7E7D-0E72F5156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B03B9-2548-2690-0EAA-72DE8C58A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AC67E-ED29-3AE6-F1E5-012745E5C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19109F-9C2A-961B-F787-569469581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1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42EDA-E314-1E5B-C662-F8C995EEA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3049A-2319-2B35-2C3A-BA5EC1FD0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15EE0-55A4-5CCD-16AB-752F0D2A2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EC638-4852-3D7D-0CE5-080935CBA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12BB1-082B-19AF-7CDB-1CB8B66EC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5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4FA5E2-A093-BC83-9C20-AD7AC3E4F1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16A672-D0C3-38C2-653F-A831A16AA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3AE88-31B3-B8FE-F9C0-098305B3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6E53A-15B6-7FC1-5D0A-E85099B1C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AAB2A-AF08-6CD4-FDE5-AC33E64C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3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5B062E-DF97-C618-8839-E5D252B80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01314-0FBD-D457-B4E0-EF6A36520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A4C0A-1844-7EE5-A86D-FCD6AEAB6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F50F4-F76F-4E58-986F-7A72CE73DCEA}" type="datetimeFigureOut">
              <a:rPr lang="en-US" smtClean="0"/>
              <a:t>7/31/2023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B246E-8137-2F01-8C56-D0936A1CE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EA491-AC96-666F-425F-16B2A8642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6C9D7-CDCA-4ED9-B862-567687790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97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Drugs used for regulation of body temperature and food intake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Dr.Samaher</a:t>
            </a:r>
            <a:r>
              <a:rPr lang="en-US" dirty="0"/>
              <a:t> </a:t>
            </a:r>
            <a:r>
              <a:rPr lang="en-US" dirty="0" err="1"/>
              <a:t>Jaber</a:t>
            </a:r>
            <a:r>
              <a:rPr lang="en-US" dirty="0"/>
              <a:t> </a:t>
            </a:r>
            <a:r>
              <a:rPr lang="en-US" dirty="0" err="1"/>
              <a:t>Younis</a:t>
            </a:r>
            <a:endParaRPr lang="en-US" dirty="0"/>
          </a:p>
          <a:p>
            <a:r>
              <a:rPr lang="en-US" dirty="0"/>
              <a:t>BCPS</a:t>
            </a:r>
          </a:p>
        </p:txBody>
      </p:sp>
    </p:spTree>
    <p:extLst>
      <p:ext uri="{BB962C8B-B14F-4D97-AF65-F5344CB8AC3E}">
        <p14:creationId xmlns:p14="http://schemas.microsoft.com/office/powerpoint/2010/main" val="161454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713"/>
    </mc:Choice>
    <mc:Fallback xmlns="">
      <p:transition spd="slow" advTm="4271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909" y="1205345"/>
            <a:ext cx="5708073" cy="5888181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205346"/>
            <a:ext cx="6386945" cy="565265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92547" y="418007"/>
            <a:ext cx="97550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AdvTTc999d02f"/>
              </a:rPr>
              <a:t>Risk factors for heat-related illness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7950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377"/>
    </mc:Choice>
    <mc:Fallback xmlns="">
      <p:transition spd="slow" advTm="19137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63" y="581890"/>
            <a:ext cx="11831781" cy="61652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Which medicines are associated with an increased risk of dehydration or heat-related illness?</a:t>
            </a:r>
          </a:p>
          <a:p>
            <a:pPr marL="0" indent="0">
              <a:buNone/>
            </a:pPr>
            <a:r>
              <a:rPr lang="en-US" dirty="0"/>
              <a:t>Many commonly prescribed medicines can increase the risk of heat-related illness via the following mechanisms:</a:t>
            </a:r>
          </a:p>
          <a:p>
            <a:pPr marL="0" indent="0">
              <a:buNone/>
            </a:pPr>
            <a:r>
              <a:rPr lang="en-US" dirty="0"/>
              <a:t>1 Dehydration and electrolyte imbalance.</a:t>
            </a:r>
          </a:p>
          <a:p>
            <a:pPr marL="0" indent="0">
              <a:buNone/>
            </a:pPr>
            <a:r>
              <a:rPr lang="en-US" dirty="0"/>
              <a:t>2 Impaired sweating.</a:t>
            </a:r>
          </a:p>
          <a:p>
            <a:pPr marL="0" indent="0">
              <a:buNone/>
            </a:pPr>
            <a:r>
              <a:rPr lang="en-US" dirty="0"/>
              <a:t>3 Reduced thirst sensation.</a:t>
            </a:r>
          </a:p>
          <a:p>
            <a:pPr marL="0" indent="0">
              <a:buNone/>
            </a:pPr>
            <a:r>
              <a:rPr lang="en-US" dirty="0"/>
              <a:t>4 Hypotension and reduced cardiac output, which may also increase the risk of fainting and falls.</a:t>
            </a:r>
          </a:p>
          <a:p>
            <a:pPr marL="0" indent="0">
              <a:buNone/>
            </a:pPr>
            <a:r>
              <a:rPr lang="en-US" dirty="0"/>
              <a:t>5 Sedation and cognitive impairment which may reduce alertness, judgement and perception of heat and thirst.</a:t>
            </a:r>
          </a:p>
          <a:p>
            <a:pPr marL="0" indent="0">
              <a:buNone/>
            </a:pPr>
            <a:r>
              <a:rPr lang="en-US" dirty="0"/>
              <a:t>6 Drug toxicity associated with reduced renal clearance of medicines in dehydrated people.</a:t>
            </a:r>
          </a:p>
          <a:p>
            <a:pPr marL="0" indent="0">
              <a:buNone/>
            </a:pPr>
            <a:r>
              <a:rPr lang="en-US" dirty="0"/>
              <a:t>7 Altered central thermoregulation.</a:t>
            </a:r>
          </a:p>
        </p:txBody>
      </p:sp>
    </p:spTree>
    <p:extLst>
      <p:ext uri="{BB962C8B-B14F-4D97-AF65-F5344CB8AC3E}">
        <p14:creationId xmlns:p14="http://schemas.microsoft.com/office/powerpoint/2010/main" val="119172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059"/>
    </mc:Choice>
    <mc:Fallback xmlns="">
      <p:transition spd="slow" advTm="12505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98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382"/>
    </mc:Choice>
    <mc:Fallback xmlns="">
      <p:transition spd="slow" advTm="29538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365125"/>
            <a:ext cx="12192000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3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557"/>
    </mc:Choice>
    <mc:Fallback xmlns="">
      <p:transition spd="slow" advTm="10355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OBESITY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364" y="1825625"/>
            <a:ext cx="11007436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Classification</a:t>
            </a:r>
          </a:p>
          <a:p>
            <a:pPr marL="0" indent="0">
              <a:buNone/>
            </a:pPr>
            <a:r>
              <a:rPr lang="en-US" dirty="0"/>
              <a:t> Based on BMI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n-NO" dirty="0"/>
              <a:t> Normal: BMI 18.5–24.9 kg/m2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Overweight: BMI 25.0–29.9 kg/m2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Obesity</a:t>
            </a:r>
          </a:p>
          <a:p>
            <a:pPr marL="0" indent="0">
              <a:buNone/>
            </a:pPr>
            <a:r>
              <a:rPr lang="en-US" dirty="0"/>
              <a:t>a. Class I: BMI 30.0–34.9 kg/m2</a:t>
            </a:r>
          </a:p>
          <a:p>
            <a:pPr marL="0" indent="0">
              <a:buNone/>
            </a:pPr>
            <a:r>
              <a:rPr lang="en-US" dirty="0"/>
              <a:t>b. Class II: BMI 35.0–39.9 kg/m2</a:t>
            </a:r>
          </a:p>
          <a:p>
            <a:pPr marL="0" indent="0">
              <a:buNone/>
            </a:pPr>
            <a:r>
              <a:rPr lang="en-US" dirty="0"/>
              <a:t>c. Class III: BMI 40 kg/m2 or greater</a:t>
            </a:r>
          </a:p>
        </p:txBody>
      </p:sp>
    </p:spTree>
    <p:extLst>
      <p:ext uri="{BB962C8B-B14F-4D97-AF65-F5344CB8AC3E}">
        <p14:creationId xmlns:p14="http://schemas.microsoft.com/office/powerpoint/2010/main" val="46991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418"/>
    </mc:Choice>
    <mc:Fallback xmlns="">
      <p:transition spd="slow" advTm="12341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09" y="443344"/>
            <a:ext cx="11762509" cy="641465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Therapy Goals</a:t>
            </a:r>
          </a:p>
          <a:p>
            <a:pPr marL="0" indent="0">
              <a:buNone/>
            </a:pPr>
            <a:r>
              <a:rPr lang="en-US" dirty="0"/>
              <a:t>1. Weight loss: Initial goal: 5%–10% decrease from baseline weight over 6 months</a:t>
            </a:r>
          </a:p>
          <a:p>
            <a:pPr marL="0" indent="0">
              <a:buNone/>
            </a:pPr>
            <a:r>
              <a:rPr lang="en-US" dirty="0"/>
              <a:t>2. Maintain lower weight in the long term</a:t>
            </a:r>
          </a:p>
          <a:p>
            <a:pPr marL="0" indent="0">
              <a:buNone/>
            </a:pPr>
            <a:r>
              <a:rPr lang="en-US" dirty="0"/>
              <a:t>3. Limit weight-induced comorbidities (e.g., T2D, hypertension, cardiovascular disease)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err="1"/>
              <a:t>Nonpharmacologic</a:t>
            </a:r>
            <a:r>
              <a:rPr lang="en-US" b="1" dirty="0"/>
              <a:t> Therapy </a:t>
            </a:r>
            <a:r>
              <a:rPr lang="en-US" dirty="0"/>
              <a:t>(aimed at providing an energy deficit)</a:t>
            </a:r>
          </a:p>
          <a:p>
            <a:pPr marL="0" indent="0">
              <a:buNone/>
            </a:pPr>
            <a:r>
              <a:rPr lang="en-US" dirty="0"/>
              <a:t>1. Increased physical activity: 200–300 minutes per week (minimum 150)</a:t>
            </a:r>
          </a:p>
          <a:p>
            <a:pPr marL="0" indent="0">
              <a:buNone/>
            </a:pPr>
            <a:r>
              <a:rPr lang="en-US" dirty="0"/>
              <a:t>2. Dietary options: Any diet that has proven weight reduction data available is appropriate. No specific recommendations of one diet over another. Individualize according to patient preferences.</a:t>
            </a:r>
          </a:p>
          <a:p>
            <a:pPr marL="0" indent="0">
              <a:buNone/>
            </a:pPr>
            <a:r>
              <a:rPr lang="en-US" dirty="0"/>
              <a:t>a. Strive for at least a 500-kcal/day deficit.</a:t>
            </a:r>
          </a:p>
          <a:p>
            <a:pPr marL="0" indent="0">
              <a:buNone/>
            </a:pPr>
            <a:r>
              <a:rPr lang="en-US" dirty="0"/>
              <a:t>b. 1200–1500 kcal/day for women</a:t>
            </a:r>
          </a:p>
          <a:p>
            <a:pPr marL="0" indent="0">
              <a:buNone/>
            </a:pPr>
            <a:r>
              <a:rPr lang="en-US" dirty="0"/>
              <a:t>c. 1500–1800 kcal/day for men</a:t>
            </a:r>
          </a:p>
          <a:p>
            <a:pPr marL="0" indent="0">
              <a:buNone/>
            </a:pPr>
            <a:r>
              <a:rPr lang="en-US" dirty="0"/>
              <a:t>3. Behavioral intervention: According to ACC/AHA/The Obesity Society guidelines: Preferably in-person, high-intensity (at least 14 sessions in 6 months) comprehensive weight-loss intervention through group or individual sessions with a professional (e.g., dietitian, exercise specialist, health counselor)</a:t>
            </a:r>
          </a:p>
          <a:p>
            <a:pPr marL="0" indent="0">
              <a:buNone/>
            </a:pPr>
            <a:r>
              <a:rPr lang="en-US" dirty="0"/>
              <a:t>4. Surgery: Usually reserved for patients with severe obesity (BMI greater than 40 kg/m2) or BMI of at least 35 kg/m2 with at least one obesity-related comorbidity such as diabetes, hypertension, or obstructive sleep apnea</a:t>
            </a:r>
          </a:p>
          <a:p>
            <a:pPr marL="0" indent="0">
              <a:buNone/>
            </a:pPr>
            <a:r>
              <a:rPr lang="en-US" dirty="0"/>
              <a:t>a. Roux-</a:t>
            </a:r>
            <a:r>
              <a:rPr lang="en-US" dirty="0" err="1"/>
              <a:t>en</a:t>
            </a:r>
            <a:r>
              <a:rPr lang="en-US" dirty="0"/>
              <a:t>-Y gastric bypass</a:t>
            </a:r>
          </a:p>
          <a:p>
            <a:pPr marL="0" indent="0">
              <a:buNone/>
            </a:pPr>
            <a:r>
              <a:rPr lang="en-US" dirty="0"/>
              <a:t>b. Sleeve gastrectomy</a:t>
            </a:r>
          </a:p>
          <a:p>
            <a:pPr marL="0" indent="0">
              <a:buNone/>
            </a:pPr>
            <a:r>
              <a:rPr lang="en-US" dirty="0"/>
              <a:t>c. Adjustable gastric banding</a:t>
            </a:r>
          </a:p>
        </p:txBody>
      </p:sp>
    </p:spTree>
    <p:extLst>
      <p:ext uri="{BB962C8B-B14F-4D97-AF65-F5344CB8AC3E}">
        <p14:creationId xmlns:p14="http://schemas.microsoft.com/office/powerpoint/2010/main" val="63309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661"/>
    </mc:Choice>
    <mc:Fallback xmlns="">
      <p:transition spd="slow" advTm="17266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691" y="443345"/>
            <a:ext cx="11887200" cy="626225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Pharmacotherapy</a:t>
            </a:r>
          </a:p>
          <a:p>
            <a:pPr marL="0" indent="0">
              <a:buNone/>
            </a:pPr>
            <a:r>
              <a:rPr lang="en-US" dirty="0"/>
              <a:t>1. Always in conjunction with diet, physical activity, and behavioral therapy</a:t>
            </a:r>
          </a:p>
          <a:p>
            <a:pPr marL="0" indent="0">
              <a:buNone/>
            </a:pPr>
            <a:r>
              <a:rPr lang="en-US" dirty="0"/>
              <a:t>2. Medications should be reserved for those not achieving or sustaining weight reduction with adequate lifestyle modifications, in those with obesity, or in those with a BMI of at least 27 kg/m2 with significant weight-related comorbidities (e.g., diabetes, hypertension, dyslipidemia).</a:t>
            </a:r>
          </a:p>
          <a:p>
            <a:pPr marL="0" indent="0">
              <a:buNone/>
            </a:pPr>
            <a:r>
              <a:rPr lang="en-US" b="1" dirty="0" err="1"/>
              <a:t>Orlistat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a. Mechanism of action: Reduced absorption of fat by inhibition of gastric and pancreatic lipases</a:t>
            </a:r>
          </a:p>
          <a:p>
            <a:pPr marL="0" indent="0">
              <a:buNone/>
            </a:pPr>
            <a:r>
              <a:rPr lang="en-US" dirty="0"/>
              <a:t>b. Dosing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/>
              <a:t>. Prescription: 120 mg three times daily during or up to 1 hour after meals</a:t>
            </a:r>
          </a:p>
          <a:p>
            <a:pPr marL="0" indent="0">
              <a:buNone/>
            </a:pPr>
            <a:r>
              <a:rPr lang="en-US" dirty="0"/>
              <a:t>ii. Over the counter: 60 mg three times daily during or up to 1 hour after meals</a:t>
            </a:r>
          </a:p>
          <a:p>
            <a:pPr marL="0" indent="0">
              <a:buNone/>
            </a:pPr>
            <a:r>
              <a:rPr lang="en-US" dirty="0"/>
              <a:t>c. Adverse effects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/>
              <a:t>. GI tract: Flatulence, oily stools, loose stools, fecal urgency, or incontinence (highly dependent</a:t>
            </a:r>
          </a:p>
          <a:p>
            <a:pPr marL="0" indent="0">
              <a:buNone/>
            </a:pPr>
            <a:r>
              <a:rPr lang="en-US" dirty="0"/>
              <a:t>on fat content of meal)</a:t>
            </a:r>
          </a:p>
          <a:p>
            <a:pPr marL="0" indent="0">
              <a:buNone/>
            </a:pPr>
            <a:r>
              <a:rPr lang="en-US" dirty="0"/>
              <a:t>ii. Reduced absorption of fat-soluble vitamins (A, D, E, and K): Use vitamin supplement before</a:t>
            </a:r>
          </a:p>
          <a:p>
            <a:pPr marL="0" indent="0">
              <a:buNone/>
            </a:pPr>
            <a:r>
              <a:rPr lang="en-US" dirty="0"/>
              <a:t>or well after use.</a:t>
            </a:r>
          </a:p>
          <a:p>
            <a:pPr marL="0" indent="0">
              <a:buNone/>
            </a:pPr>
            <a:r>
              <a:rPr lang="en-US" dirty="0"/>
              <a:t>iii. Hepatotoxicity, kidney stones (FDA warnings)</a:t>
            </a:r>
          </a:p>
          <a:p>
            <a:pPr marL="0" indent="0">
              <a:buNone/>
            </a:pPr>
            <a:r>
              <a:rPr lang="en-US" dirty="0"/>
              <a:t>d. Efficacy: 35%–54% of patients taking a prescription-strength product attained at least a 5% weight</a:t>
            </a:r>
          </a:p>
          <a:p>
            <a:pPr marL="0" indent="0">
              <a:buNone/>
            </a:pPr>
            <a:r>
              <a:rPr lang="en-US" dirty="0"/>
              <a:t>loss after 1 year of therapy, and 16%–25% attained at least a 10% weight loss.</a:t>
            </a:r>
          </a:p>
        </p:txBody>
      </p:sp>
    </p:spTree>
    <p:extLst>
      <p:ext uri="{BB962C8B-B14F-4D97-AF65-F5344CB8AC3E}">
        <p14:creationId xmlns:p14="http://schemas.microsoft.com/office/powerpoint/2010/main" val="239444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974"/>
    </mc:Choice>
    <mc:Fallback xmlns="">
      <p:transition spd="slow" advTm="33297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65" y="881743"/>
            <a:ext cx="11831780" cy="59762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Phentermine/extended-release topiramate </a:t>
            </a:r>
            <a:r>
              <a:rPr lang="en-US" dirty="0"/>
              <a:t>(schedule IV)</a:t>
            </a:r>
          </a:p>
          <a:p>
            <a:pPr marL="0" indent="0">
              <a:buNone/>
            </a:pPr>
            <a:r>
              <a:rPr lang="en-US" dirty="0"/>
              <a:t>a. Mechanism of action: Phentermine promotes appetite suppression and decreases food intake secondary to its sympathomimetic activity. Mechanism of </a:t>
            </a:r>
            <a:r>
              <a:rPr lang="en-US" dirty="0" err="1"/>
              <a:t>topiramate</a:t>
            </a:r>
            <a:r>
              <a:rPr lang="en-US" dirty="0"/>
              <a:t> is unknown, but it can cause appetite suppression and satiety through increased γ-</a:t>
            </a:r>
            <a:r>
              <a:rPr lang="en-US" dirty="0" err="1"/>
              <a:t>aminobutyrate</a:t>
            </a:r>
            <a:r>
              <a:rPr lang="en-US" dirty="0"/>
              <a:t> activity.</a:t>
            </a:r>
          </a:p>
          <a:p>
            <a:pPr marL="0" indent="0">
              <a:buNone/>
            </a:pPr>
            <a:r>
              <a:rPr lang="en-US" dirty="0"/>
              <a:t>b. Dosing (phentermine/</a:t>
            </a:r>
            <a:r>
              <a:rPr lang="en-US" dirty="0" err="1"/>
              <a:t>topiramate</a:t>
            </a:r>
            <a:r>
              <a:rPr lang="en-US" dirty="0"/>
              <a:t>): Should be taken in the morning to avoid insomnia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/>
              <a:t>. Initial</a:t>
            </a:r>
            <a:r>
              <a:rPr lang="en-US" b="1" dirty="0"/>
              <a:t>: 3.75/23 </a:t>
            </a:r>
            <a:r>
              <a:rPr lang="en-US" dirty="0"/>
              <a:t>mg daily for 2 weeks; then increase to 7.5/46 mg daily</a:t>
            </a:r>
          </a:p>
          <a:p>
            <a:pPr marL="0" indent="0">
              <a:buNone/>
            </a:pPr>
            <a:r>
              <a:rPr lang="en-US" dirty="0"/>
              <a:t>ii. If at least a 3% weight loss not achieved after 12 weeks, can discontinue or increase to 11.25/ 69 mg daily for 2 weeks; then increase to 15/92 mg daily, if tolerated</a:t>
            </a:r>
          </a:p>
          <a:p>
            <a:pPr marL="0" indent="0">
              <a:buNone/>
            </a:pPr>
            <a:r>
              <a:rPr lang="en-US" dirty="0"/>
              <a:t>iii. If at least a 5% weight loss not achieved </a:t>
            </a:r>
            <a:r>
              <a:rPr lang="en-US" b="1" dirty="0"/>
              <a:t>with 15/92 </a:t>
            </a:r>
            <a:r>
              <a:rPr lang="en-US" dirty="0"/>
              <a:t>mg daily, discontinue use. Taper when discontinuing to avoid seizures.</a:t>
            </a:r>
          </a:p>
          <a:p>
            <a:pPr marL="0" indent="0">
              <a:buNone/>
            </a:pPr>
            <a:r>
              <a:rPr lang="en-US" dirty="0"/>
              <a:t>iv. Dosing in moderate hepatic or renal impairment: Do not exceed 7.5/46 mg daily.</a:t>
            </a:r>
          </a:p>
          <a:p>
            <a:pPr marL="0" indent="0">
              <a:buNone/>
            </a:pPr>
            <a:r>
              <a:rPr lang="en-US" dirty="0"/>
              <a:t>c. Adverse effects: Dry mouth, paresthesia, constipation, </a:t>
            </a:r>
            <a:r>
              <a:rPr lang="en-US" dirty="0" err="1"/>
              <a:t>dysgeusia</a:t>
            </a:r>
            <a:r>
              <a:rPr lang="en-US" dirty="0"/>
              <a:t>, insomnia, attention and memory disturbances, increased heart rate</a:t>
            </a:r>
          </a:p>
          <a:p>
            <a:pPr marL="0" indent="0">
              <a:buNone/>
            </a:pPr>
            <a:r>
              <a:rPr lang="en-US" dirty="0"/>
              <a:t>d. In women of childbearing age, obtain a negative pregnancy test before initiating and monthly thereafter because of fetal toxicity. Stress the importance of adequate contraception during use.</a:t>
            </a:r>
          </a:p>
          <a:p>
            <a:pPr marL="0" indent="0">
              <a:buNone/>
            </a:pPr>
            <a:r>
              <a:rPr lang="en-US" dirty="0"/>
              <a:t>e. Efficacy: 9%–10% weight loss from baseline; 60%–70% attained at least a 5% weight loss after 1 year of treatment, and 37%–48% attained at least a 10% weight loss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F47B30-8DB6-B7C0-9DD0-BFA47265F139}"/>
              </a:ext>
            </a:extLst>
          </p:cNvPr>
          <p:cNvSpPr txBox="1"/>
          <p:nvPr/>
        </p:nvSpPr>
        <p:spPr>
          <a:xfrm>
            <a:off x="293914" y="1"/>
            <a:ext cx="11731830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i="0" dirty="0" err="1">
                <a:solidFill>
                  <a:srgbClr val="000000"/>
                </a:solidFill>
                <a:effectLst/>
                <a:latin typeface="TimesNewRomanPSMT"/>
              </a:rPr>
              <a:t>Lorcaserin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TimesNewRomanPSMT"/>
              </a:rPr>
              <a:t> was removed from the market in early 2020 after increased risk of some cancers was detected</a:t>
            </a:r>
            <a:r>
              <a:rPr lang="en-US" sz="2000" b="1" dirty="0"/>
              <a:t> </a:t>
            </a:r>
            <a:br>
              <a:rPr lang="en-US" sz="2000" b="1" dirty="0"/>
            </a:b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0314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414"/>
    </mc:Choice>
    <mc:Fallback xmlns="">
      <p:transition spd="slow" advTm="15541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09" y="568036"/>
            <a:ext cx="11173691" cy="62899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Bupropion/naltrexone</a:t>
            </a:r>
          </a:p>
          <a:p>
            <a:pPr marL="0" indent="0">
              <a:buNone/>
            </a:pPr>
            <a:r>
              <a:rPr lang="en-US" dirty="0"/>
              <a:t>a. Mechanism of action: Reuptake inhibitor of dopamine and norepinephrine  (bupropion) and opioid antagonist (naltrexone)</a:t>
            </a:r>
          </a:p>
          <a:p>
            <a:pPr marL="0" indent="0">
              <a:buNone/>
            </a:pPr>
            <a:r>
              <a:rPr lang="en-US" dirty="0"/>
              <a:t>b. Dosing (8 mg naltrexone/90 mg bupropion tablets)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/>
              <a:t>. Dosage escalation at weekly intervals by 1 tablet daily</a:t>
            </a:r>
          </a:p>
          <a:p>
            <a:pPr marL="0" indent="0">
              <a:buNone/>
            </a:pPr>
            <a:r>
              <a:rPr lang="en-US" dirty="0"/>
              <a:t>ii. Initially, 1 tablet once daily</a:t>
            </a:r>
          </a:p>
          <a:p>
            <a:pPr marL="0" indent="0">
              <a:buNone/>
            </a:pPr>
            <a:r>
              <a:rPr lang="en-US" dirty="0"/>
              <a:t>iii. Target dosage: 2 tablets twice daily</a:t>
            </a:r>
          </a:p>
          <a:p>
            <a:pPr marL="0" indent="0">
              <a:buNone/>
            </a:pPr>
            <a:r>
              <a:rPr lang="en-US" dirty="0"/>
              <a:t>c. Adverse effects: Nausea, constipation, headache, vomiting, dizziness, insomnia, dry mouth.</a:t>
            </a:r>
          </a:p>
          <a:p>
            <a:pPr marL="0" indent="0">
              <a:buNone/>
            </a:pPr>
            <a:r>
              <a:rPr lang="en-US" dirty="0"/>
              <a:t>d. Precautions and contraindications: Uncontrolled hypertension, seizure disorders, anorexia nervosa or bulimia, drug or alcohol withdrawal. Avoid with chronic use of opioids.</a:t>
            </a:r>
          </a:p>
          <a:p>
            <a:pPr marL="0" indent="0">
              <a:buNone/>
            </a:pPr>
            <a:r>
              <a:rPr lang="en-US" dirty="0"/>
              <a:t>e. Efficacy: 5%–6% weight loss from baseline; 40%–55% attained at least a 5% weight loss after 56 weeks of therapy, 20%–25% attained at least a 10% weight loss.</a:t>
            </a:r>
          </a:p>
          <a:p>
            <a:pPr marL="0" indent="0">
              <a:buNone/>
            </a:pPr>
            <a:r>
              <a:rPr lang="en-US" dirty="0"/>
              <a:t>f. Discontinue use if at least a 5% weight loss is not achieved after 12 weeks of use.</a:t>
            </a:r>
          </a:p>
        </p:txBody>
      </p:sp>
    </p:spTree>
    <p:extLst>
      <p:ext uri="{BB962C8B-B14F-4D97-AF65-F5344CB8AC3E}">
        <p14:creationId xmlns:p14="http://schemas.microsoft.com/office/powerpoint/2010/main" val="357509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275"/>
    </mc:Choice>
    <mc:Fallback xmlns="">
      <p:transition spd="slow" advTm="8027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691" y="429492"/>
            <a:ext cx="12067309" cy="64285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/>
              <a:t>Liraglutide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a. Mechanism of action: Glucagon-like peptide-1 (GLP-1) agonist (part of </a:t>
            </a:r>
            <a:r>
              <a:rPr lang="en-US" dirty="0" err="1"/>
              <a:t>incretin</a:t>
            </a:r>
            <a:r>
              <a:rPr lang="en-US" dirty="0"/>
              <a:t> system). Thought to cause satiety and delay gastric emptying. Used in treatment of T2D.</a:t>
            </a:r>
          </a:p>
          <a:p>
            <a:pPr marL="0" indent="0">
              <a:buNone/>
            </a:pPr>
            <a:r>
              <a:rPr lang="en-US" dirty="0"/>
              <a:t>b. Dosing (administered subcutaneously by pen device)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/>
              <a:t>. Target dosage higher in obesity than in treatment of diabetes. Brand-name product for obesity is not approved for diabetes and vice versa.</a:t>
            </a:r>
          </a:p>
          <a:p>
            <a:pPr marL="0" indent="0">
              <a:buNone/>
            </a:pPr>
            <a:r>
              <a:rPr lang="en-US" dirty="0"/>
              <a:t>ii. Initially, 0.6 mg once daily; increase by 0.6 mg at weekly intervals</a:t>
            </a:r>
          </a:p>
          <a:p>
            <a:pPr marL="0" indent="0">
              <a:buNone/>
            </a:pPr>
            <a:r>
              <a:rPr lang="en-US" dirty="0"/>
              <a:t>iii. Target dosage for obesity: 3 mg daily</a:t>
            </a:r>
          </a:p>
          <a:p>
            <a:pPr marL="0" indent="0">
              <a:buNone/>
            </a:pPr>
            <a:r>
              <a:rPr lang="en-US" dirty="0"/>
              <a:t>c. Adverse effects: Nausea, vomiting, diarrhea, constipation, dyspepsia</a:t>
            </a:r>
          </a:p>
          <a:p>
            <a:pPr marL="0" indent="0">
              <a:buNone/>
            </a:pPr>
            <a:r>
              <a:rPr lang="en-US" dirty="0"/>
              <a:t>Obesity formulation should be avoided in patients receiving insulin (increased risk of hypoglycemia).</a:t>
            </a:r>
          </a:p>
          <a:p>
            <a:pPr marL="0" indent="0">
              <a:buNone/>
            </a:pPr>
            <a:r>
              <a:rPr lang="en-US" dirty="0"/>
              <a:t>Do not use with other GLP-1 agonists used in the treatment of diabetes mellitus (DM).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642CC8-FD72-07F9-AB29-4290D8A20E58}"/>
              </a:ext>
            </a:extLst>
          </p:cNvPr>
          <p:cNvSpPr txBox="1"/>
          <p:nvPr/>
        </p:nvSpPr>
        <p:spPr>
          <a:xfrm>
            <a:off x="3058884" y="5934670"/>
            <a:ext cx="8284029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TimesNewRomanPSMT"/>
              </a:rPr>
              <a:t>Discontinue use if the patient does not achieve at least a 4% weight loss after 16 weeks of therapy or if the patient cannot tolerate the target 3-mg daily dosage.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40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418"/>
    </mc:Choice>
    <mc:Fallback xmlns="">
      <p:transition spd="slow" advTm="7141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45" y="595746"/>
            <a:ext cx="11679382" cy="61514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Efficacy</a:t>
            </a:r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/>
              <a:t>. Patients without diabetes: 8%–9% weight loss from baseline; 60%–65% attained at least a 5% weight loss after 56 weeks of treatment, and about 33% attained at least a 10% weight loss</a:t>
            </a:r>
          </a:p>
          <a:p>
            <a:pPr marL="0" indent="0">
              <a:buNone/>
            </a:pPr>
            <a:r>
              <a:rPr lang="en-US" dirty="0"/>
              <a:t>ii. Patients with diabetes: 6% weight loss from baseline; 54% attained at least a 5% weight loss after 56 weeks of treatment, and 25% attained at least a 10% weight loss. Only minimally more effective at A1C reduction than standard diabetes dosage f. Discontinue use if the patient does not achieve at least a 4% weight loss after 16 weeks of therapy or if the patient cannot tolerate the target 3-mg daily dosage.</a:t>
            </a:r>
          </a:p>
          <a:p>
            <a:pPr marL="0" indent="0">
              <a:buNone/>
            </a:pPr>
            <a:r>
              <a:rPr lang="en-US" b="1" dirty="0" err="1"/>
              <a:t>Diethylpropion</a:t>
            </a:r>
            <a:r>
              <a:rPr lang="en-US" b="1" dirty="0"/>
              <a:t> (schedule IV), phentermine (schedule IV), </a:t>
            </a:r>
            <a:r>
              <a:rPr lang="en-US" b="1" dirty="0" err="1"/>
              <a:t>phendimetrazine</a:t>
            </a:r>
            <a:r>
              <a:rPr lang="en-US" b="1" dirty="0"/>
              <a:t> (schedule III)</a:t>
            </a:r>
          </a:p>
          <a:p>
            <a:pPr marL="0" indent="0">
              <a:buNone/>
            </a:pPr>
            <a:r>
              <a:rPr lang="en-US" dirty="0"/>
              <a:t>a. Should be used only for a limited time, up to 3 months, and avoid in those with abuse potential</a:t>
            </a:r>
          </a:p>
          <a:p>
            <a:pPr marL="0" indent="0">
              <a:buNone/>
            </a:pPr>
            <a:r>
              <a:rPr lang="en-US" dirty="0"/>
              <a:t>b. Clinical guidelines do not recommend their use.</a:t>
            </a:r>
          </a:p>
          <a:p>
            <a:pPr marL="0" indent="0">
              <a:buNone/>
            </a:pPr>
            <a:r>
              <a:rPr lang="en-US" dirty="0"/>
              <a:t>c. Adverse effects: Increased blood pressure, constipation, increased heart rate, dysrhythmias, abuse</a:t>
            </a:r>
          </a:p>
          <a:p>
            <a:pPr marL="0" indent="0">
              <a:buNone/>
            </a:pPr>
            <a:r>
              <a:rPr lang="en-US" dirty="0"/>
              <a:t>potential (avoid in patients with hypertension or a history of cardiovascular disease)</a:t>
            </a:r>
          </a:p>
        </p:txBody>
      </p:sp>
    </p:spTree>
    <p:extLst>
      <p:ext uri="{BB962C8B-B14F-4D97-AF65-F5344CB8AC3E}">
        <p14:creationId xmlns:p14="http://schemas.microsoft.com/office/powerpoint/2010/main" val="126332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110"/>
    </mc:Choice>
    <mc:Fallback xmlns="">
      <p:transition spd="slow" advTm="14011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EB86F-1FD0-9020-1780-9B253BBE0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6" y="261257"/>
            <a:ext cx="11114314" cy="5915706"/>
          </a:xfrm>
        </p:spPr>
        <p:txBody>
          <a:bodyPr/>
          <a:lstStyle/>
          <a:p>
            <a:pPr marL="0" indent="0" algn="l">
              <a:buNone/>
            </a:pPr>
            <a:r>
              <a:rPr lang="en-US" b="1" i="0" u="none" strike="noStrike" baseline="0" dirty="0" err="1">
                <a:latin typeface="TimesNewRomanPSMT"/>
              </a:rPr>
              <a:t>Semaglutide</a:t>
            </a:r>
            <a:endParaRPr lang="en-US" sz="1800" b="1" i="0" u="none" strike="noStrike" baseline="0" dirty="0">
              <a:latin typeface="TimesNewRomanPSMT"/>
            </a:endParaRPr>
          </a:p>
          <a:p>
            <a:pPr marL="0" indent="0" algn="l">
              <a:buNone/>
            </a:pPr>
            <a:r>
              <a:rPr lang="en-GB" sz="2400" b="0" i="0" u="none" strike="noStrike" baseline="0" dirty="0">
                <a:latin typeface="TimesNewRomanPSMT"/>
              </a:rPr>
              <a:t>a. Mechanism of action similar to liraglutide</a:t>
            </a:r>
          </a:p>
          <a:p>
            <a:pPr marL="0" indent="0" algn="l">
              <a:buNone/>
            </a:pPr>
            <a:r>
              <a:rPr lang="en-GB" sz="2400" b="0" i="0" u="none" strike="noStrike" baseline="0" dirty="0">
                <a:latin typeface="TimesNewRomanPSMT"/>
              </a:rPr>
              <a:t>b. Dosing (administered subcutaneously by pen device)</a:t>
            </a:r>
          </a:p>
          <a:p>
            <a:pPr marL="0" indent="0" algn="l">
              <a:buNone/>
            </a:pPr>
            <a:r>
              <a:rPr lang="en-GB" sz="2400" b="0" i="0" u="none" strike="noStrike" baseline="0" dirty="0" err="1">
                <a:latin typeface="TimesNewRomanPSMT"/>
              </a:rPr>
              <a:t>i</a:t>
            </a:r>
            <a:r>
              <a:rPr lang="en-GB" sz="2400" b="0" i="0" u="none" strike="noStrike" baseline="0" dirty="0">
                <a:latin typeface="TimesNewRomanPSMT"/>
              </a:rPr>
              <a:t>. Target dose, like liraglutide, is higher than in the treatment of diabetes and the brand name is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TimesNewRomanPSMT"/>
              </a:rPr>
              <a:t>also different.</a:t>
            </a:r>
          </a:p>
          <a:p>
            <a:pPr marL="0" indent="0" algn="l">
              <a:buNone/>
            </a:pPr>
            <a:r>
              <a:rPr lang="en-GB" sz="2400" b="0" i="0" u="none" strike="noStrike" baseline="0" dirty="0">
                <a:latin typeface="TimesNewRomanPSMT"/>
              </a:rPr>
              <a:t>ii. Initially, 0.25 mg once weekly, increased at monthly intervals</a:t>
            </a:r>
          </a:p>
          <a:p>
            <a:pPr marL="0" indent="0" algn="l">
              <a:buNone/>
            </a:pPr>
            <a:r>
              <a:rPr lang="en-GB" sz="2400" b="0" i="0" u="none" strike="noStrike" baseline="0" dirty="0">
                <a:latin typeface="TimesNewRomanPSMT"/>
              </a:rPr>
              <a:t>iii. Target dose for obesity: 2.4 mg once weekly</a:t>
            </a:r>
          </a:p>
          <a:p>
            <a:pPr marL="0" indent="0" algn="l">
              <a:buNone/>
            </a:pPr>
            <a:r>
              <a:rPr lang="en-GB" sz="2400" b="0" i="0" u="none" strike="noStrike" baseline="0" dirty="0">
                <a:latin typeface="TimesNewRomanPSMT"/>
              </a:rPr>
              <a:t>c. Adverse effects, precautions, contraindications: Similar to liraglutide</a:t>
            </a:r>
          </a:p>
          <a:p>
            <a:pPr marL="0" indent="0" algn="l">
              <a:buNone/>
            </a:pPr>
            <a:r>
              <a:rPr lang="en-GB" sz="2400" b="0" i="0" u="none" strike="noStrike" baseline="0" dirty="0">
                <a:latin typeface="TimesNewRomanPSMT"/>
              </a:rPr>
              <a:t>d. Discontinue if patient cannot tolerate the target dose.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62116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1592</Words>
  <Application>Microsoft Office PowerPoint</Application>
  <PresentationFormat>Widescreen</PresentationFormat>
  <Paragraphs>101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AdvTTc999d02f</vt:lpstr>
      <vt:lpstr>Arial</vt:lpstr>
      <vt:lpstr>Calibri</vt:lpstr>
      <vt:lpstr>Calibri Light</vt:lpstr>
      <vt:lpstr>TimesNewRomanPSMT</vt:lpstr>
      <vt:lpstr>Wingdings</vt:lpstr>
      <vt:lpstr>Office Theme</vt:lpstr>
      <vt:lpstr>Drugs used for regulation of body temperature and food intake </vt:lpstr>
      <vt:lpstr>PowerPoint Presentation</vt:lpstr>
      <vt:lpstr>PowerPoint Presentation</vt:lpstr>
      <vt:lpstr>PowerPoint Presentation</vt:lpstr>
      <vt:lpstr>PowerPoint Presentation</vt:lpstr>
      <vt:lpstr>OBESITY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Drugs used for regulation of body temperature and food intake </dc:title>
  <dc:creator>samaher younis</dc:creator>
  <cp:lastModifiedBy>samaher younis</cp:lastModifiedBy>
  <cp:revision>1</cp:revision>
  <dcterms:created xsi:type="dcterms:W3CDTF">2023-07-31T18:46:44Z</dcterms:created>
  <dcterms:modified xsi:type="dcterms:W3CDTF">2023-08-01T16:01:33Z</dcterms:modified>
</cp:coreProperties>
</file>