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73" r:id="rId15"/>
    <p:sldId id="268" r:id="rId16"/>
    <p:sldId id="269" r:id="rId17"/>
    <p:sldId id="270" r:id="rId18"/>
    <p:sldId id="271" r:id="rId19"/>
    <p:sldId id="275" r:id="rId20"/>
    <p:sldId id="276" r:id="rId21"/>
    <p:sldId id="291" r:id="rId22"/>
    <p:sldId id="277" r:id="rId23"/>
    <p:sldId id="278" r:id="rId24"/>
    <p:sldId id="280" r:id="rId25"/>
    <p:sldId id="281" r:id="rId26"/>
    <p:sldId id="282" r:id="rId27"/>
    <p:sldId id="285" r:id="rId28"/>
    <p:sldId id="286" r:id="rId29"/>
    <p:sldId id="287" r:id="rId30"/>
    <p:sldId id="288" r:id="rId31"/>
    <p:sldId id="289" r:id="rId32"/>
    <p:sldId id="29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343" autoAdjust="0"/>
  </p:normalViewPr>
  <p:slideViewPr>
    <p:cSldViewPr snapToGrid="0">
      <p:cViewPr>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26D09D-ABB5-43A8-8935-58413A8D47CC}"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AC788-BF0E-483D-9DBC-2E16FA8921E8}" type="slidenum">
              <a:rPr lang="en-US" smtClean="0"/>
              <a:t>‹#›</a:t>
            </a:fld>
            <a:endParaRPr lang="en-US"/>
          </a:p>
        </p:txBody>
      </p:sp>
    </p:spTree>
    <p:extLst>
      <p:ext uri="{BB962C8B-B14F-4D97-AF65-F5344CB8AC3E}">
        <p14:creationId xmlns:p14="http://schemas.microsoft.com/office/powerpoint/2010/main" val="912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2AC788-BF0E-483D-9DBC-2E16FA8921E8}" type="slidenum">
              <a:rPr lang="en-US" smtClean="0"/>
              <a:t>15</a:t>
            </a:fld>
            <a:endParaRPr lang="en-US"/>
          </a:p>
        </p:txBody>
      </p:sp>
    </p:spTree>
    <p:extLst>
      <p:ext uri="{BB962C8B-B14F-4D97-AF65-F5344CB8AC3E}">
        <p14:creationId xmlns:p14="http://schemas.microsoft.com/office/powerpoint/2010/main" val="22310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1C7EB7-1A44-4FB5-B3D2-59D853B8870C}"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1996774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1C7EB7-1A44-4FB5-B3D2-59D853B8870C}"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893939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C7EB7-1A44-4FB5-B3D2-59D853B8870C}"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964676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1C7EB7-1A44-4FB5-B3D2-59D853B8870C}"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481797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1C7EB7-1A44-4FB5-B3D2-59D853B8870C}" type="datetimeFigureOut">
              <a:rPr lang="en-US" smtClean="0"/>
              <a:t>8/1/2023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61067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1C7EB7-1A44-4FB5-B3D2-59D853B8870C}" type="datetimeFigureOut">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87855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1C7EB7-1A44-4FB5-B3D2-59D853B8870C}" type="datetimeFigureOut">
              <a:rPr lang="en-US" smtClean="0"/>
              <a:t>8/1/2023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1326123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1C7EB7-1A44-4FB5-B3D2-59D853B8870C}"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227277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1C7EB7-1A44-4FB5-B3D2-59D853B8870C}"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726220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1C7EB7-1A44-4FB5-B3D2-59D853B8870C}"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2164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1C7EB7-1A44-4FB5-B3D2-59D853B8870C}"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9774F-AE91-4EC1-A3FE-6E579E2097D4}" type="slidenum">
              <a:rPr lang="en-US" smtClean="0"/>
              <a:t>‹#›</a:t>
            </a:fld>
            <a:endParaRPr lang="en-US"/>
          </a:p>
        </p:txBody>
      </p:sp>
    </p:spTree>
    <p:extLst>
      <p:ext uri="{BB962C8B-B14F-4D97-AF65-F5344CB8AC3E}">
        <p14:creationId xmlns:p14="http://schemas.microsoft.com/office/powerpoint/2010/main" val="301146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1C7EB7-1A44-4FB5-B3D2-59D853B8870C}" type="datetimeFigureOut">
              <a:rPr lang="en-US" smtClean="0"/>
              <a:t>8/1/2023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9774F-AE91-4EC1-A3FE-6E579E2097D4}" type="slidenum">
              <a:rPr lang="en-US" smtClean="0"/>
              <a:t>‹#›</a:t>
            </a:fld>
            <a:endParaRPr lang="en-US"/>
          </a:p>
        </p:txBody>
      </p:sp>
    </p:spTree>
    <p:extLst>
      <p:ext uri="{BB962C8B-B14F-4D97-AF65-F5344CB8AC3E}">
        <p14:creationId xmlns:p14="http://schemas.microsoft.com/office/powerpoint/2010/main" val="2079674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6167120" cy="2387600"/>
          </a:xfrm>
        </p:spPr>
        <p:txBody>
          <a:bodyPr/>
          <a:lstStyle/>
          <a:p>
            <a:r>
              <a:rPr lang="en-US" dirty="0"/>
              <a:t>Treatment of Parkinson disease</a:t>
            </a:r>
          </a:p>
        </p:txBody>
      </p:sp>
      <p:sp>
        <p:nvSpPr>
          <p:cNvPr id="3" name="Subtitle 2"/>
          <p:cNvSpPr>
            <a:spLocks noGrp="1"/>
          </p:cNvSpPr>
          <p:nvPr>
            <p:ph type="subTitle" idx="1"/>
          </p:nvPr>
        </p:nvSpPr>
        <p:spPr>
          <a:xfrm>
            <a:off x="91440" y="3602038"/>
            <a:ext cx="7081520" cy="1655762"/>
          </a:xfrm>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pic>
        <p:nvPicPr>
          <p:cNvPr id="1026" name="Picture 2">
            <a:extLst>
              <a:ext uri="{FF2B5EF4-FFF2-40B4-BE49-F238E27FC236}">
                <a16:creationId xmlns:a16="http://schemas.microsoft.com/office/drawing/2014/main" id="{1888092D-5AE4-6596-06BB-14CB7BD29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1840" y="274320"/>
            <a:ext cx="6268720" cy="6268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824961"/>
      </p:ext>
    </p:extLst>
  </p:cSld>
  <p:clrMapOvr>
    <a:masterClrMapping/>
  </p:clrMapOvr>
  <mc:AlternateContent xmlns:mc="http://schemas.openxmlformats.org/markup-compatibility/2006" xmlns:p14="http://schemas.microsoft.com/office/powerpoint/2010/main">
    <mc:Choice Requires="p14">
      <p:transition spd="slow" p14:dur="2000" advTm="54490"/>
    </mc:Choice>
    <mc:Fallback xmlns="">
      <p:transition spd="slow" advTm="5449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Drugs for Neurodegenerative Diseases</a:t>
            </a:r>
          </a:p>
        </p:txBody>
      </p:sp>
      <p:sp>
        <p:nvSpPr>
          <p:cNvPr id="3" name="Content Placeholder 2"/>
          <p:cNvSpPr>
            <a:spLocks noGrp="1"/>
          </p:cNvSpPr>
          <p:nvPr>
            <p:ph idx="1"/>
          </p:nvPr>
        </p:nvSpPr>
        <p:spPr>
          <a:xfrm>
            <a:off x="152400" y="1468582"/>
            <a:ext cx="11887200" cy="5237017"/>
          </a:xfrm>
        </p:spPr>
        <p:txBody>
          <a:bodyPr>
            <a:normAutofit/>
          </a:bodyPr>
          <a:lstStyle/>
          <a:p>
            <a:pPr marL="0" indent="0">
              <a:buNone/>
            </a:pPr>
            <a:r>
              <a:rPr lang="en-US" dirty="0"/>
              <a:t>Most drugs that affect the central nervous system (CNS) act by altering some step in the neurotransmission process. Drugs affecting the CNS may act </a:t>
            </a:r>
            <a:r>
              <a:rPr lang="en-US" dirty="0" err="1"/>
              <a:t>presynaptically</a:t>
            </a:r>
            <a:r>
              <a:rPr lang="en-US" dirty="0"/>
              <a:t> by influencing the production, storage, release, or termination of action of neurotransmitters. Other agents may activate or block postsynaptic receptors. These concepts are useful in understanding the etiology and treatment strategies for the neurodegenerative disorders that respond to drug therapy: Parkinson’s disease, Alzheimer’s disease, multiple sclerosis (MS), and amyotrophic lateral sclerosis (ALS)</a:t>
            </a:r>
          </a:p>
        </p:txBody>
      </p:sp>
    </p:spTree>
    <p:extLst>
      <p:ext uri="{BB962C8B-B14F-4D97-AF65-F5344CB8AC3E}">
        <p14:creationId xmlns:p14="http://schemas.microsoft.com/office/powerpoint/2010/main" val="3092400012"/>
      </p:ext>
    </p:extLst>
  </p:cSld>
  <p:clrMapOvr>
    <a:masterClrMapping/>
  </p:clrMapOvr>
  <mc:AlternateContent xmlns:mc="http://schemas.openxmlformats.org/markup-compatibility/2006" xmlns:p14="http://schemas.microsoft.com/office/powerpoint/2010/main">
    <mc:Choice Requires="p14">
      <p:transition spd="slow" p14:dur="2000" advTm="276588"/>
    </mc:Choice>
    <mc:Fallback xmlns="">
      <p:transition spd="slow" advTm="27658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43344"/>
            <a:ext cx="11928764" cy="6414655"/>
          </a:xfrm>
        </p:spPr>
        <p:txBody>
          <a:bodyPr>
            <a:normAutofit/>
          </a:bodyPr>
          <a:lstStyle/>
          <a:p>
            <a:pPr marL="0" indent="0">
              <a:buNone/>
            </a:pPr>
            <a:r>
              <a:rPr lang="en-US" b="1" dirty="0"/>
              <a:t>NEUROTRANSMISSION IN THE CNS</a:t>
            </a:r>
          </a:p>
          <a:p>
            <a:pPr marL="0" indent="0">
              <a:buNone/>
            </a:pPr>
            <a:r>
              <a:rPr lang="en-US" dirty="0"/>
              <a:t>The basic functioning of neurons in the CNS is similar to that of the autonomic nervous system (ANS). For example, transmission of information in both the CNS and in the periphery involves the release of neurotransmitters that diffuse across the synaptic cleft to bind to specific receptors on the postsynaptic neuron. In both systems, the recognition of the neurotransmitter by the membrane receptor of the postsynaptic neuron triggers intracellular changes. However, several major differences exist between neurons in the peripheral ANS and those in the CNS. The circuitry of the CNS is more complex than that of the ANS, and the number of synapses in the CNS is far greater. The CNS, unlike the peripheral ANS, contains networks of inhibitory neurons that are constantly active in modulating the rate of neuronal transmission. In addition, the CNS communicates through the use of multiple neurotransmitters, whereas the ANS uses only two primary neurotransmitters, acetylcholine and norepinephrine.</a:t>
            </a:r>
          </a:p>
        </p:txBody>
      </p:sp>
    </p:spTree>
    <p:extLst>
      <p:ext uri="{BB962C8B-B14F-4D97-AF65-F5344CB8AC3E}">
        <p14:creationId xmlns:p14="http://schemas.microsoft.com/office/powerpoint/2010/main" val="633995694"/>
      </p:ext>
    </p:extLst>
  </p:cSld>
  <p:clrMapOvr>
    <a:masterClrMapping/>
  </p:clrMapOvr>
  <mc:AlternateContent xmlns:mc="http://schemas.openxmlformats.org/markup-compatibility/2006" xmlns:p14="http://schemas.microsoft.com/office/powerpoint/2010/main">
    <mc:Choice Requires="p14">
      <p:transition spd="slow" p14:dur="2000" advTm="14376"/>
    </mc:Choice>
    <mc:Fallback xmlns="">
      <p:transition spd="slow" advTm="1437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91" y="443345"/>
            <a:ext cx="12095018" cy="6414655"/>
          </a:xfrm>
        </p:spPr>
        <p:txBody>
          <a:bodyPr>
            <a:normAutofit fontScale="92500" lnSpcReduction="20000"/>
          </a:bodyPr>
          <a:lstStyle/>
          <a:p>
            <a:pPr marL="0" indent="0">
              <a:buNone/>
            </a:pPr>
            <a:r>
              <a:rPr lang="en-US" b="1" dirty="0"/>
              <a:t>SYNAPTIC POTENTIALS</a:t>
            </a:r>
          </a:p>
          <a:p>
            <a:pPr marL="0" indent="0">
              <a:buNone/>
            </a:pPr>
            <a:r>
              <a:rPr lang="en-US" dirty="0"/>
              <a:t>In the CNS, receptors in most synapses are coupled to ion channels. Binding of the neurotransmitter to the  postsynaptic membrane receptors results in a </a:t>
            </a:r>
            <a:r>
              <a:rPr lang="en-US" b="1" dirty="0"/>
              <a:t>rapid</a:t>
            </a:r>
            <a:r>
              <a:rPr lang="en-US" dirty="0"/>
              <a:t> but </a:t>
            </a:r>
            <a:r>
              <a:rPr lang="en-US" b="1" dirty="0"/>
              <a:t>transient</a:t>
            </a:r>
            <a:r>
              <a:rPr lang="en-US" dirty="0"/>
              <a:t> opening of ion channels. Open channels allow specific ions inside and outside the cell membrane to flow down their concentration gradients. The resulting change in the ionic composition across the membrane of the neuron alters the postsynaptic potential, producing either </a:t>
            </a:r>
            <a:r>
              <a:rPr lang="en-US" b="1" dirty="0"/>
              <a:t>depolarization or hyperpolarization </a:t>
            </a:r>
            <a:r>
              <a:rPr lang="en-US" dirty="0"/>
              <a:t>of the postsynaptic membrane, depending on the specific ions and the direction of their movement. </a:t>
            </a:r>
          </a:p>
          <a:p>
            <a:pPr marL="0" indent="0">
              <a:buNone/>
            </a:pPr>
            <a:r>
              <a:rPr lang="en-US" b="1" dirty="0"/>
              <a:t>A. Excitatory pathways</a:t>
            </a:r>
          </a:p>
          <a:p>
            <a:r>
              <a:rPr lang="en-US" dirty="0"/>
              <a:t>Neurotransmitters can be classified as either excitatory or inhibitory, depending on the nature of the action they elicit. Stimulation of excitatory neurons causes a movement of ions that results in a </a:t>
            </a:r>
            <a:r>
              <a:rPr lang="en-US" b="1" dirty="0"/>
              <a:t>depolarization of the postsynaptic membrane</a:t>
            </a:r>
            <a:r>
              <a:rPr lang="en-US" dirty="0"/>
              <a:t>. These excitatory postsynaptic potentials (EPSP) are generated by the following: 1) Stimulation of an excitatory neuron causes the release of neurotransmitters, such as </a:t>
            </a:r>
            <a:r>
              <a:rPr lang="en-US" b="1" dirty="0"/>
              <a:t>glutamate or acetylcholine,</a:t>
            </a:r>
            <a:r>
              <a:rPr lang="en-US" dirty="0"/>
              <a:t> which bind to receptors on the </a:t>
            </a:r>
            <a:r>
              <a:rPr lang="en-US" b="1" dirty="0"/>
              <a:t>postsynaptic </a:t>
            </a:r>
            <a:r>
              <a:rPr lang="en-US" dirty="0"/>
              <a:t>cell membrane. This causes a transient increase in the permeability of sodium </a:t>
            </a:r>
            <a:r>
              <a:rPr lang="en-US" b="1" dirty="0"/>
              <a:t>(Na+) </a:t>
            </a:r>
            <a:r>
              <a:rPr lang="en-US" dirty="0"/>
              <a:t>ions. 2) The influx of Na+ causes a weak depolarization or EPSP, that moves the postsynaptic potential toward its firing threshold. 3) If the number of stimulated excitatory neurons increases, more excitatory neurotransmitter is released. This ultimately causes the EPSP depolarization of the postsynaptic cell to pass a threshold</a:t>
            </a:r>
          </a:p>
        </p:txBody>
      </p:sp>
    </p:spTree>
    <p:extLst>
      <p:ext uri="{BB962C8B-B14F-4D97-AF65-F5344CB8AC3E}">
        <p14:creationId xmlns:p14="http://schemas.microsoft.com/office/powerpoint/2010/main" val="3433403920"/>
      </p:ext>
    </p:extLst>
  </p:cSld>
  <p:clrMapOvr>
    <a:masterClrMapping/>
  </p:clrMapOvr>
  <mc:AlternateContent xmlns:mc="http://schemas.openxmlformats.org/markup-compatibility/2006" xmlns:p14="http://schemas.microsoft.com/office/powerpoint/2010/main">
    <mc:Choice Requires="p14">
      <p:transition spd="slow" p14:dur="2000" advTm="34333"/>
    </mc:Choice>
    <mc:Fallback xmlns="">
      <p:transition spd="slow" advTm="3433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6" y="484909"/>
            <a:ext cx="11817928" cy="6248400"/>
          </a:xfrm>
        </p:spPr>
        <p:txBody>
          <a:bodyPr>
            <a:normAutofit/>
          </a:bodyPr>
          <a:lstStyle/>
          <a:p>
            <a:pPr marL="0" indent="0">
              <a:buNone/>
            </a:pPr>
            <a:r>
              <a:rPr lang="en-US" b="1" dirty="0"/>
              <a:t>B. Inhibitory pathways</a:t>
            </a:r>
          </a:p>
          <a:p>
            <a:pPr marL="0" indent="0">
              <a:buNone/>
            </a:pPr>
            <a:r>
              <a:rPr lang="en-US" dirty="0"/>
              <a:t>Stimulation of inhibitory neurons causes movement of ions that results in a </a:t>
            </a:r>
            <a:r>
              <a:rPr lang="en-US" b="1" dirty="0"/>
              <a:t>hyperpolarization of the postsynaptic </a:t>
            </a:r>
            <a:r>
              <a:rPr lang="en-US" dirty="0"/>
              <a:t>membrane. These inhibitory postsynaptic potentials (IPSP) are generated by the following: 1) Stimulation of inhibitory neurons releases neurotransmitters, such as </a:t>
            </a:r>
            <a:r>
              <a:rPr lang="en-US" b="1" dirty="0"/>
              <a:t>γ-aminobutyric acid (GABA) </a:t>
            </a:r>
            <a:r>
              <a:rPr lang="en-US" dirty="0"/>
              <a:t>or </a:t>
            </a:r>
            <a:r>
              <a:rPr lang="en-US" b="1" dirty="0"/>
              <a:t>glycine</a:t>
            </a:r>
            <a:r>
              <a:rPr lang="en-US" dirty="0"/>
              <a:t>, which bind to receptors on the postsynaptic cell membrane. This causes a transient increase in the permeability of specific ions, such as potassium </a:t>
            </a:r>
            <a:r>
              <a:rPr lang="en-US" b="1" dirty="0"/>
              <a:t>(K+) </a:t>
            </a:r>
            <a:r>
              <a:rPr lang="en-US" dirty="0"/>
              <a:t>and chloride </a:t>
            </a:r>
            <a:r>
              <a:rPr lang="en-US" b="1" dirty="0"/>
              <a:t>(Cl−). </a:t>
            </a:r>
            <a:r>
              <a:rPr lang="en-US" dirty="0"/>
              <a:t>2) The influx of Cl− and efflux of K+ cause a weak hyperpolarization, or IPSP, that moves the postsynaptic potential away from its firing threshold. This </a:t>
            </a:r>
            <a:r>
              <a:rPr lang="en-US" b="1" dirty="0"/>
              <a:t>diminishes the generation of action potentials</a:t>
            </a:r>
          </a:p>
        </p:txBody>
      </p:sp>
    </p:spTree>
    <p:extLst>
      <p:ext uri="{BB962C8B-B14F-4D97-AF65-F5344CB8AC3E}">
        <p14:creationId xmlns:p14="http://schemas.microsoft.com/office/powerpoint/2010/main" val="3151561081"/>
      </p:ext>
    </p:extLst>
  </p:cSld>
  <p:clrMapOvr>
    <a:masterClrMapping/>
  </p:clrMapOvr>
  <mc:AlternateContent xmlns:mc="http://schemas.openxmlformats.org/markup-compatibility/2006" xmlns:p14="http://schemas.microsoft.com/office/powerpoint/2010/main">
    <mc:Choice Requires="p14">
      <p:transition spd="slow" p14:dur="2000" advTm="80744"/>
    </mc:Choice>
    <mc:Fallback xmlns="">
      <p:transition spd="slow" advTm="8074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471054"/>
            <a:ext cx="6691746" cy="6386945"/>
          </a:xfrm>
        </p:spPr>
        <p:txBody>
          <a:bodyPr>
            <a:normAutofit lnSpcReduction="10000"/>
          </a:bodyPr>
          <a:lstStyle/>
          <a:p>
            <a:pPr marL="0" indent="0">
              <a:buNone/>
            </a:pPr>
            <a:r>
              <a:rPr lang="en-US" b="1" dirty="0"/>
              <a:t>Combined effects of the EPSP and IPSP</a:t>
            </a:r>
          </a:p>
          <a:p>
            <a:pPr marL="0" indent="0">
              <a:buNone/>
            </a:pPr>
            <a:r>
              <a:rPr lang="en-US" dirty="0"/>
              <a:t>Most neurons in the CNS receive both EPSP and IPSP input. Thus, several different types of neurotransmitters may act on the same neuron, but each binds to its own specific receptor. The overall action is the summation of the individual actions of the various neurotransmitters on the neuron. The neurotransmitters are not uniformly distributed in the CNS but are localized in </a:t>
            </a:r>
            <a:r>
              <a:rPr lang="en-US" b="1" dirty="0"/>
              <a:t>specific clusters of neurons</a:t>
            </a:r>
            <a:r>
              <a:rPr lang="en-US" dirty="0"/>
              <a:t>, the axons of which may synapse with specific regions of the brain. Many neuronal tracts, thus, seem to be chemically coded, and this may offer greater opportunity for </a:t>
            </a:r>
            <a:r>
              <a:rPr lang="en-US" b="1" dirty="0"/>
              <a:t>selective pharmacological modulation of certain neuronal pathways.</a:t>
            </a:r>
          </a:p>
        </p:txBody>
      </p:sp>
      <p:pic>
        <p:nvPicPr>
          <p:cNvPr id="1026" name="Picture 2" descr="Local translation in neuronal compartments: how local is local? | EMBO  repor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0004" y="0"/>
            <a:ext cx="5818908" cy="785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479013"/>
      </p:ext>
    </p:extLst>
  </p:cSld>
  <p:clrMapOvr>
    <a:masterClrMapping/>
  </p:clrMapOvr>
  <mc:AlternateContent xmlns:mc="http://schemas.openxmlformats.org/markup-compatibility/2006" xmlns:p14="http://schemas.microsoft.com/office/powerpoint/2010/main">
    <mc:Choice Requires="p14">
      <p:transition spd="slow" p14:dur="2000" advTm="66333"/>
    </mc:Choice>
    <mc:Fallback xmlns="">
      <p:transition spd="slow" advTm="6633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6" y="346364"/>
            <a:ext cx="7356764" cy="6400800"/>
          </a:xfrm>
        </p:spPr>
        <p:txBody>
          <a:bodyPr>
            <a:normAutofit fontScale="92500" lnSpcReduction="10000"/>
          </a:bodyPr>
          <a:lstStyle/>
          <a:p>
            <a:pPr marL="0" indent="0">
              <a:buNone/>
            </a:pPr>
            <a:r>
              <a:rPr lang="en-US" sz="3500" b="1" dirty="0"/>
              <a:t>OVERVIEW OF PARKINSON’S DISEASE</a:t>
            </a:r>
          </a:p>
          <a:p>
            <a:pPr marL="0" indent="0">
              <a:buNone/>
            </a:pPr>
            <a:r>
              <a:rPr lang="en-US" dirty="0"/>
              <a:t>Parkinsonism is a progressive neurological disorder of muscle movement, characterized by tremors, muscular rigidity, bradykinesia, and postural and gait abnormalities. Most cases involve people over the age of 65 years. The exact etiology is unknown. The disease often manifests itself between the ages of 50 and 60 years, among whom the incidence is about 1 in 100 individuals. It was first described by James Parkinson in 1817; therefore, it is named after him.</a:t>
            </a:r>
          </a:p>
          <a:p>
            <a:pPr marL="0" indent="0">
              <a:buNone/>
            </a:pPr>
            <a:r>
              <a:rPr lang="en-US" dirty="0"/>
              <a:t>Etiology</a:t>
            </a:r>
          </a:p>
          <a:p>
            <a:pPr marL="0" indent="0">
              <a:buNone/>
            </a:pPr>
            <a:r>
              <a:rPr lang="en-US" dirty="0"/>
              <a:t>The cause of Parkinson’s disease is unknown for most patients. The disease is correlated with destruction </a:t>
            </a:r>
            <a:r>
              <a:rPr lang="en-US" b="1" dirty="0"/>
              <a:t>of dopaminergic neurons in the substantia </a:t>
            </a:r>
            <a:r>
              <a:rPr lang="en-US" b="1" dirty="0" err="1"/>
              <a:t>nigra</a:t>
            </a:r>
            <a:r>
              <a:rPr lang="en-US" b="1" dirty="0"/>
              <a:t> </a:t>
            </a:r>
            <a:r>
              <a:rPr lang="en-US" dirty="0"/>
              <a:t>with a consequent reduction of dopamine actions in the </a:t>
            </a:r>
            <a:r>
              <a:rPr lang="en-US" b="1" dirty="0"/>
              <a:t>corpus striatum, parts of the basal ganglia </a:t>
            </a:r>
            <a:r>
              <a:rPr lang="en-US" dirty="0"/>
              <a:t>system that are involved in motor control.</a:t>
            </a:r>
          </a:p>
        </p:txBody>
      </p:sp>
      <p:sp>
        <p:nvSpPr>
          <p:cNvPr id="2" name="Rectangle 1">
            <a:extLst>
              <a:ext uri="{FF2B5EF4-FFF2-40B4-BE49-F238E27FC236}">
                <a16:creationId xmlns:a16="http://schemas.microsoft.com/office/drawing/2014/main" id="{3DB62757-144D-32DA-2F2D-8DC781A7444E}"/>
              </a:ext>
            </a:extLst>
          </p:cNvPr>
          <p:cNvSpPr/>
          <p:nvPr/>
        </p:nvSpPr>
        <p:spPr>
          <a:xfrm>
            <a:off x="8707120" y="71120"/>
            <a:ext cx="3180080" cy="667604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2400" b="1" i="0" u="none" strike="noStrike" baseline="0" dirty="0">
                <a:solidFill>
                  <a:schemeClr val="tx1"/>
                </a:solidFill>
                <a:latin typeface="TimesNewRomanPSMT"/>
              </a:rPr>
              <a:t>Signs and Symptoms</a:t>
            </a:r>
          </a:p>
          <a:p>
            <a:pPr algn="l"/>
            <a:r>
              <a:rPr lang="en-US" sz="2400" b="0" i="0" u="none" strike="noStrike" baseline="0" dirty="0">
                <a:solidFill>
                  <a:schemeClr val="tx1"/>
                </a:solidFill>
                <a:latin typeface="TimesNewRomanPSMT"/>
              </a:rPr>
              <a:t>1. Cardinal signs</a:t>
            </a:r>
          </a:p>
          <a:p>
            <a:pPr algn="l"/>
            <a:r>
              <a:rPr lang="en-US" sz="2400" b="0" i="0" u="none" strike="noStrike" baseline="0" dirty="0">
                <a:solidFill>
                  <a:schemeClr val="tx1"/>
                </a:solidFill>
                <a:latin typeface="TimesNewRomanPSMT"/>
              </a:rPr>
              <a:t>a. Akinesia or hypokinesia</a:t>
            </a:r>
          </a:p>
          <a:p>
            <a:pPr algn="l"/>
            <a:r>
              <a:rPr lang="en-US" sz="2400" b="0" i="0" u="none" strike="noStrike" baseline="0" dirty="0">
                <a:solidFill>
                  <a:schemeClr val="tx1"/>
                </a:solidFill>
                <a:latin typeface="TimesNewRomanPSMT"/>
              </a:rPr>
              <a:t>b. Rigidity</a:t>
            </a:r>
          </a:p>
          <a:p>
            <a:pPr algn="l"/>
            <a:r>
              <a:rPr lang="en-US" sz="2400" b="0" i="0" u="none" strike="noStrike" baseline="0" dirty="0">
                <a:solidFill>
                  <a:schemeClr val="tx1"/>
                </a:solidFill>
                <a:latin typeface="TimesNewRomanPSMT"/>
              </a:rPr>
              <a:t>c. Tremor</a:t>
            </a:r>
          </a:p>
          <a:p>
            <a:pPr algn="l"/>
            <a:r>
              <a:rPr lang="en-US" sz="2400" b="0" i="0" u="none" strike="noStrike" baseline="0" dirty="0">
                <a:solidFill>
                  <a:schemeClr val="tx1"/>
                </a:solidFill>
                <a:latin typeface="TimesNewRomanPSMT"/>
              </a:rPr>
              <a:t>d. Posture or gait abnormalities</a:t>
            </a:r>
          </a:p>
          <a:p>
            <a:pPr algn="l"/>
            <a:r>
              <a:rPr lang="en-US" sz="2400" b="0" i="0" u="none" strike="noStrike" baseline="0" dirty="0">
                <a:solidFill>
                  <a:schemeClr val="tx1"/>
                </a:solidFill>
                <a:latin typeface="TimesNewRomanPSMT"/>
              </a:rPr>
              <a:t>2. Secondary signs</a:t>
            </a:r>
          </a:p>
          <a:p>
            <a:pPr algn="l"/>
            <a:r>
              <a:rPr lang="en-US" sz="2400" b="0" i="0" u="none" strike="noStrike" baseline="0" dirty="0">
                <a:solidFill>
                  <a:schemeClr val="tx1"/>
                </a:solidFill>
                <a:latin typeface="TimesNewRomanPSMT"/>
              </a:rPr>
              <a:t>a. Cognitive dysfunction</a:t>
            </a:r>
          </a:p>
          <a:p>
            <a:pPr algn="l"/>
            <a:r>
              <a:rPr lang="en-US" sz="2400" b="0" i="0" u="none" strike="noStrike" baseline="0" dirty="0">
                <a:solidFill>
                  <a:schemeClr val="tx1"/>
                </a:solidFill>
                <a:latin typeface="TimesNewRomanPSMT"/>
              </a:rPr>
              <a:t>b. Autonomic dysfunction</a:t>
            </a:r>
          </a:p>
          <a:p>
            <a:pPr algn="l"/>
            <a:r>
              <a:rPr lang="en-US" sz="2400" b="0" i="0" u="none" strike="noStrike" baseline="0" dirty="0">
                <a:solidFill>
                  <a:schemeClr val="tx1"/>
                </a:solidFill>
                <a:latin typeface="TimesNewRomanPSMT"/>
              </a:rPr>
              <a:t>c. Speech disturbances</a:t>
            </a:r>
          </a:p>
          <a:p>
            <a:pPr algn="l"/>
            <a:r>
              <a:rPr lang="en-US" sz="2400" b="0" i="0" u="none" strike="noStrike" baseline="0" dirty="0">
                <a:solidFill>
                  <a:schemeClr val="tx1"/>
                </a:solidFill>
                <a:latin typeface="TimesNewRomanPSMT"/>
              </a:rPr>
              <a:t>d. </a:t>
            </a:r>
            <a:r>
              <a:rPr lang="en-US" sz="2400" b="0" i="0" u="none" strike="noStrike" baseline="0" dirty="0" err="1">
                <a:solidFill>
                  <a:schemeClr val="tx1"/>
                </a:solidFill>
                <a:latin typeface="TimesNewRomanPSMT"/>
              </a:rPr>
              <a:t>Micrographia</a:t>
            </a:r>
            <a:endParaRPr lang="en-US" sz="2400" b="0" i="0" u="none" strike="noStrike" baseline="0" dirty="0">
              <a:solidFill>
                <a:schemeClr val="tx1"/>
              </a:solidFill>
              <a:latin typeface="TimesNewRomanPSMT"/>
            </a:endParaRPr>
          </a:p>
          <a:p>
            <a:pPr algn="l"/>
            <a:r>
              <a:rPr lang="en-US" sz="2400" b="0" i="0" u="none" strike="noStrike" baseline="0" dirty="0">
                <a:solidFill>
                  <a:schemeClr val="tx1"/>
                </a:solidFill>
                <a:latin typeface="TimesNewRomanPSMT"/>
              </a:rPr>
              <a:t>e. Masked facies</a:t>
            </a:r>
            <a:endParaRPr lang="en-US" sz="2400" dirty="0">
              <a:solidFill>
                <a:schemeClr val="tx1"/>
              </a:solidFill>
            </a:endParaRPr>
          </a:p>
        </p:txBody>
      </p:sp>
    </p:spTree>
    <p:extLst>
      <p:ext uri="{BB962C8B-B14F-4D97-AF65-F5344CB8AC3E}">
        <p14:creationId xmlns:p14="http://schemas.microsoft.com/office/powerpoint/2010/main" val="2733615998"/>
      </p:ext>
    </p:extLst>
  </p:cSld>
  <p:clrMapOvr>
    <a:masterClrMapping/>
  </p:clrMapOvr>
  <mc:AlternateContent xmlns:mc="http://schemas.openxmlformats.org/markup-compatibility/2006" xmlns:p14="http://schemas.microsoft.com/office/powerpoint/2010/main">
    <mc:Choice Requires="p14">
      <p:transition spd="slow" p14:dur="2000" advTm="71397"/>
    </mc:Choice>
    <mc:Fallback xmlns="">
      <p:transition spd="slow" advTm="7139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3040"/>
            <a:ext cx="12059920" cy="6675119"/>
          </a:xfrm>
        </p:spPr>
        <p:txBody>
          <a:bodyPr>
            <a:normAutofit fontScale="92500"/>
          </a:bodyPr>
          <a:lstStyle/>
          <a:p>
            <a:pPr marL="0" indent="0">
              <a:buNone/>
            </a:pPr>
            <a:r>
              <a:rPr lang="en-US" dirty="0"/>
              <a:t>1. </a:t>
            </a:r>
            <a:r>
              <a:rPr lang="en-US" b="1" dirty="0"/>
              <a:t>Substantia </a:t>
            </a:r>
            <a:r>
              <a:rPr lang="en-US" b="1" dirty="0" err="1"/>
              <a:t>nigra</a:t>
            </a:r>
            <a:r>
              <a:rPr lang="en-US" b="1" dirty="0"/>
              <a:t>: </a:t>
            </a:r>
            <a:r>
              <a:rPr lang="en-US" dirty="0"/>
              <a:t>The substantia </a:t>
            </a:r>
            <a:r>
              <a:rPr lang="en-US" dirty="0" err="1"/>
              <a:t>nigra</a:t>
            </a:r>
            <a:r>
              <a:rPr lang="en-US" dirty="0"/>
              <a:t>, part of the extrapyramidal system, is the source of dopaminergic neurons that terminate in the </a:t>
            </a:r>
            <a:r>
              <a:rPr lang="en-US" dirty="0" err="1"/>
              <a:t>neostriatum</a:t>
            </a:r>
            <a:r>
              <a:rPr lang="en-US" dirty="0"/>
              <a:t>. Each dopaminergic neuron makes thousands of synaptic contacts within the </a:t>
            </a:r>
            <a:r>
              <a:rPr lang="en-US" dirty="0" err="1"/>
              <a:t>neostriatum</a:t>
            </a:r>
            <a:r>
              <a:rPr lang="en-US" dirty="0"/>
              <a:t> and therefore modulates the activity of a large number of cells. These dopaminergic projections from the substantia </a:t>
            </a:r>
            <a:r>
              <a:rPr lang="en-US" b="1" dirty="0" err="1"/>
              <a:t>nigra</a:t>
            </a:r>
            <a:r>
              <a:rPr lang="en-US" b="1" dirty="0"/>
              <a:t> fire </a:t>
            </a:r>
            <a:r>
              <a:rPr lang="en-US" b="1" dirty="0" err="1"/>
              <a:t>tonically</a:t>
            </a:r>
            <a:r>
              <a:rPr lang="en-US" b="1" dirty="0"/>
              <a:t> </a:t>
            </a:r>
            <a:r>
              <a:rPr lang="en-US" dirty="0"/>
              <a:t>rather than in response to specific muscular movements or sensory input. Thus, the dopaminergic system appears to serve as a tonic, sustaining influence on motor activity, rather than participating in specific movements. </a:t>
            </a:r>
          </a:p>
          <a:p>
            <a:pPr marL="0" indent="0">
              <a:buNone/>
            </a:pPr>
            <a:r>
              <a:rPr lang="en-US" dirty="0"/>
              <a:t>2. </a:t>
            </a:r>
            <a:r>
              <a:rPr lang="en-US" b="1" dirty="0" err="1"/>
              <a:t>Neostriatum</a:t>
            </a:r>
            <a:r>
              <a:rPr lang="en-US" b="1" dirty="0"/>
              <a:t>:</a:t>
            </a:r>
            <a:r>
              <a:rPr lang="en-US" dirty="0"/>
              <a:t> Normally, the </a:t>
            </a:r>
            <a:r>
              <a:rPr lang="en-US" dirty="0" err="1"/>
              <a:t>neostriatum</a:t>
            </a:r>
            <a:r>
              <a:rPr lang="en-US" dirty="0"/>
              <a:t> is connected to the substantia </a:t>
            </a:r>
            <a:r>
              <a:rPr lang="en-US" dirty="0" err="1"/>
              <a:t>nigra</a:t>
            </a:r>
            <a:r>
              <a:rPr lang="en-US" dirty="0"/>
              <a:t> by neurons that secrete the  inhibitory transmitter GABA at their termini. In turn, cells of the substantia </a:t>
            </a:r>
            <a:r>
              <a:rPr lang="en-US" dirty="0" err="1"/>
              <a:t>nigra</a:t>
            </a:r>
            <a:r>
              <a:rPr lang="en-US" dirty="0"/>
              <a:t> send neurons back to the </a:t>
            </a:r>
            <a:r>
              <a:rPr lang="en-US" dirty="0" err="1"/>
              <a:t>neostriatum</a:t>
            </a:r>
            <a:r>
              <a:rPr lang="en-US" dirty="0"/>
              <a:t>, secreting the inhibitory transmitter dopamine at their termini. This mutual inhibitory pathway normally maintains a degree of inhibition of both areas. In Parkinson’s disease, destruction of cells in the substantia </a:t>
            </a:r>
            <a:r>
              <a:rPr lang="en-US" dirty="0" err="1"/>
              <a:t>nigra</a:t>
            </a:r>
            <a:r>
              <a:rPr lang="en-US" dirty="0"/>
              <a:t> results in the degeneration of the nerve terminals that secrete dopamine in the </a:t>
            </a:r>
            <a:r>
              <a:rPr lang="en-US" dirty="0" err="1"/>
              <a:t>neostriatum</a:t>
            </a:r>
            <a:r>
              <a:rPr lang="en-US" dirty="0"/>
              <a:t>. Thus, the normal inhibitory influence of dopamine on cholinergic neurons in the </a:t>
            </a:r>
            <a:r>
              <a:rPr lang="en-US" dirty="0" err="1"/>
              <a:t>neostriatum</a:t>
            </a:r>
            <a:r>
              <a:rPr lang="en-US" dirty="0"/>
              <a:t> is significantly diminished, resulting in overproduction, or a relative </a:t>
            </a:r>
            <a:r>
              <a:rPr lang="en-US" dirty="0" err="1"/>
              <a:t>overactivity</a:t>
            </a:r>
            <a:r>
              <a:rPr lang="en-US" dirty="0"/>
              <a:t>, of acetylcholine by the stimulatory neurons. This triggers a chain of abnormal signaling, resulting in loss of the control of muscle movements.</a:t>
            </a:r>
          </a:p>
        </p:txBody>
      </p:sp>
    </p:spTree>
    <p:extLst>
      <p:ext uri="{BB962C8B-B14F-4D97-AF65-F5344CB8AC3E}">
        <p14:creationId xmlns:p14="http://schemas.microsoft.com/office/powerpoint/2010/main" val="382094389"/>
      </p:ext>
    </p:extLst>
  </p:cSld>
  <p:clrMapOvr>
    <a:masterClrMapping/>
  </p:clrMapOvr>
  <mc:AlternateContent xmlns:mc="http://schemas.openxmlformats.org/markup-compatibility/2006" xmlns:p14="http://schemas.microsoft.com/office/powerpoint/2010/main">
    <mc:Choice Requires="p14">
      <p:transition spd="slow" p14:dur="2000" advTm="211831"/>
    </mc:Choice>
    <mc:Fallback xmlns="">
      <p:transition spd="slow" advTm="2118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7" y="277090"/>
            <a:ext cx="8285018" cy="6580909"/>
          </a:xfrm>
        </p:spPr>
        <p:txBody>
          <a:bodyPr>
            <a:normAutofit fontScale="92500"/>
          </a:bodyPr>
          <a:lstStyle/>
          <a:p>
            <a:pPr marL="0" indent="0">
              <a:buNone/>
            </a:pPr>
            <a:r>
              <a:rPr lang="en-US" b="1" dirty="0"/>
              <a:t>Strategy of treatment</a:t>
            </a:r>
          </a:p>
          <a:p>
            <a:pPr marL="0" indent="0">
              <a:buNone/>
            </a:pPr>
            <a:r>
              <a:rPr lang="en-US" dirty="0"/>
              <a:t>In addition to an abundance of inhibitory dopaminergic neurons, the </a:t>
            </a:r>
            <a:r>
              <a:rPr lang="en-US" dirty="0" err="1"/>
              <a:t>neostriatum</a:t>
            </a:r>
            <a:r>
              <a:rPr lang="en-US" dirty="0"/>
              <a:t> is also rich in excitatory cholinergic neurons that oppose the action of dopamine. Many of the symptoms of parkinsonism reflect an imbalance between the excitatory cholinergic neurons and the greatly diminished number of inhibitory dopaminergic neurons. Therapy is aimed at restoring dopamine in the basal ganglia and antagonizing the excitatory effect of cholinergic neurons, thus </a:t>
            </a:r>
            <a:r>
              <a:rPr lang="en-US" b="1" dirty="0"/>
              <a:t>reestablishing the correct dopamine/acetylcholine balance</a:t>
            </a:r>
            <a:r>
              <a:rPr lang="en-US" dirty="0"/>
              <a:t>.</a:t>
            </a:r>
          </a:p>
          <a:p>
            <a:pPr marL="0" indent="0">
              <a:buNone/>
            </a:pPr>
            <a:r>
              <a:rPr lang="en-US" b="1" dirty="0"/>
              <a:t>DRUGS USED IN PARKINSON’S DISEASE</a:t>
            </a:r>
          </a:p>
          <a:p>
            <a:pPr marL="0" indent="0">
              <a:buNone/>
            </a:pPr>
            <a:r>
              <a:rPr lang="en-US" dirty="0"/>
              <a:t>Many currently available drugs aim to maintain CNS dopamine levels, or signaling, as constant as possible. These agents offer temporary relief from the symptoms of the disorder, but they do not arrest or reverse the neuronal degeneration caused by the disease.</a:t>
            </a:r>
          </a:p>
        </p:txBody>
      </p:sp>
      <p:pic>
        <p:nvPicPr>
          <p:cNvPr id="4" name="Picture 3"/>
          <p:cNvPicPr>
            <a:picLocks noChangeAspect="1"/>
          </p:cNvPicPr>
          <p:nvPr/>
        </p:nvPicPr>
        <p:blipFill>
          <a:blip r:embed="rId2"/>
          <a:stretch>
            <a:fillRect/>
          </a:stretch>
        </p:blipFill>
        <p:spPr>
          <a:xfrm>
            <a:off x="8243455" y="1"/>
            <a:ext cx="4114800" cy="6857998"/>
          </a:xfrm>
          <a:prstGeom prst="rect">
            <a:avLst/>
          </a:prstGeom>
        </p:spPr>
      </p:pic>
    </p:spTree>
    <p:extLst>
      <p:ext uri="{BB962C8B-B14F-4D97-AF65-F5344CB8AC3E}">
        <p14:creationId xmlns:p14="http://schemas.microsoft.com/office/powerpoint/2010/main" val="2039795016"/>
      </p:ext>
    </p:extLst>
  </p:cSld>
  <p:clrMapOvr>
    <a:masterClrMapping/>
  </p:clrMapOvr>
  <mc:AlternateContent xmlns:mc="http://schemas.openxmlformats.org/markup-compatibility/2006" xmlns:p14="http://schemas.microsoft.com/office/powerpoint/2010/main">
    <mc:Choice Requires="p14">
      <p:transition spd="slow" p14:dur="2000" advTm="122843"/>
    </mc:Choice>
    <mc:Fallback xmlns="">
      <p:transition spd="slow" advTm="12284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1" y="1025237"/>
            <a:ext cx="12095019" cy="6303818"/>
          </a:xfrm>
        </p:spPr>
        <p:txBody>
          <a:bodyPr>
            <a:normAutofit fontScale="85000" lnSpcReduction="20000"/>
          </a:bodyPr>
          <a:lstStyle/>
          <a:p>
            <a:pPr marL="0" indent="0">
              <a:buNone/>
            </a:pPr>
            <a:r>
              <a:rPr lang="en-US" b="1" dirty="0"/>
              <a:t>Levodopa and carbidopa</a:t>
            </a:r>
          </a:p>
          <a:p>
            <a:pPr marL="0" indent="0">
              <a:buNone/>
            </a:pPr>
            <a:r>
              <a:rPr lang="en-US" i="1" dirty="0"/>
              <a:t>Levodopa</a:t>
            </a:r>
            <a:r>
              <a:rPr lang="en-US" dirty="0"/>
              <a:t> is a metabolic precursor of dopamine. It restores dopaminergic neurotransmission in the </a:t>
            </a:r>
            <a:r>
              <a:rPr lang="en-US" dirty="0" err="1"/>
              <a:t>neostriatum</a:t>
            </a:r>
            <a:r>
              <a:rPr lang="en-US" dirty="0"/>
              <a:t> by enhancing the synthesis of dopamine in the </a:t>
            </a:r>
            <a:r>
              <a:rPr lang="en-US" b="1" dirty="0"/>
              <a:t>surviving neurons </a:t>
            </a:r>
            <a:r>
              <a:rPr lang="en-US" dirty="0"/>
              <a:t>of the substantia </a:t>
            </a:r>
            <a:r>
              <a:rPr lang="en-US" dirty="0" err="1"/>
              <a:t>nigra</a:t>
            </a:r>
            <a:r>
              <a:rPr lang="en-US" dirty="0"/>
              <a:t>. In early disease, the number of residual dopaminergic neurons in the substantia </a:t>
            </a:r>
            <a:r>
              <a:rPr lang="en-US" dirty="0" err="1"/>
              <a:t>nigra</a:t>
            </a:r>
            <a:r>
              <a:rPr lang="en-US" dirty="0"/>
              <a:t> (typically about 20% of normal) is adequate for conversion of </a:t>
            </a:r>
            <a:r>
              <a:rPr lang="en-US" i="1" dirty="0"/>
              <a:t>levodopa </a:t>
            </a:r>
            <a:r>
              <a:rPr lang="en-US" dirty="0"/>
              <a:t>to dopamine. Thus, in new patients, the therapeutic response to </a:t>
            </a:r>
            <a:r>
              <a:rPr lang="en-US" i="1" dirty="0"/>
              <a:t>levodopa </a:t>
            </a:r>
            <a:r>
              <a:rPr lang="en-US" dirty="0"/>
              <a:t>is consistent, and the patient rarely complains that the drug effects </a:t>
            </a:r>
            <a:r>
              <a:rPr lang="en-US" b="1" dirty="0"/>
              <a:t>“wear off</a:t>
            </a:r>
            <a:r>
              <a:rPr lang="en-US" dirty="0"/>
              <a:t>.” Unfortunately, with time, the number of neurons decreases, and fewer cells are capable of converting exogenously administered </a:t>
            </a:r>
            <a:r>
              <a:rPr lang="en-US" i="1" dirty="0"/>
              <a:t>levodopa </a:t>
            </a:r>
            <a:r>
              <a:rPr lang="en-US" dirty="0"/>
              <a:t>to dopamine. Consequently, motor control fluctuation develops. Relief provided by </a:t>
            </a:r>
            <a:r>
              <a:rPr lang="en-US" i="1" dirty="0"/>
              <a:t>levodopa </a:t>
            </a:r>
            <a:r>
              <a:rPr lang="en-US" dirty="0"/>
              <a:t>is only symptomatic, and it lasts only while the drug is present in the body. </a:t>
            </a:r>
          </a:p>
          <a:p>
            <a:pPr marL="0" indent="0">
              <a:buNone/>
            </a:pPr>
            <a:r>
              <a:rPr lang="en-US" b="1" dirty="0"/>
              <a:t>Mechanism of action:</a:t>
            </a:r>
          </a:p>
          <a:p>
            <a:pPr marL="0" indent="0">
              <a:buNone/>
            </a:pPr>
            <a:r>
              <a:rPr lang="en-US" dirty="0"/>
              <a:t>a. </a:t>
            </a:r>
            <a:r>
              <a:rPr lang="en-US" b="1" dirty="0"/>
              <a:t>Levodopa</a:t>
            </a:r>
            <a:r>
              <a:rPr lang="en-US" dirty="0"/>
              <a:t>: Dopamine does not cross the blood–brain barrier, but its immediate precursor, </a:t>
            </a:r>
            <a:r>
              <a:rPr lang="en-US" i="1" dirty="0"/>
              <a:t>levodopa</a:t>
            </a:r>
            <a:r>
              <a:rPr lang="en-US" dirty="0"/>
              <a:t>, is </a:t>
            </a:r>
            <a:r>
              <a:rPr lang="en-US" b="1" dirty="0"/>
              <a:t>actively transported </a:t>
            </a:r>
            <a:r>
              <a:rPr lang="en-US" dirty="0"/>
              <a:t>into the CNS and converted to dopamine. </a:t>
            </a:r>
            <a:r>
              <a:rPr lang="en-US" i="1" dirty="0"/>
              <a:t>Levodopa </a:t>
            </a:r>
            <a:r>
              <a:rPr lang="en-US" dirty="0"/>
              <a:t>must be  administered with </a:t>
            </a:r>
            <a:r>
              <a:rPr lang="en-US" i="1" dirty="0"/>
              <a:t>carbidopa</a:t>
            </a:r>
            <a:r>
              <a:rPr lang="en-US" dirty="0"/>
              <a:t>. Without </a:t>
            </a:r>
            <a:r>
              <a:rPr lang="en-US" i="1" dirty="0"/>
              <a:t>carbidopa</a:t>
            </a:r>
            <a:r>
              <a:rPr lang="en-US" dirty="0"/>
              <a:t>, much of the drug is </a:t>
            </a:r>
            <a:r>
              <a:rPr lang="en-US" dirty="0" err="1"/>
              <a:t>decarboxylated</a:t>
            </a:r>
            <a:r>
              <a:rPr lang="en-US" dirty="0"/>
              <a:t> to dopamine in the periphery, resulting in diminished effect, nausea, vomiting, cardiac arrhythmias, and hypotension. </a:t>
            </a:r>
          </a:p>
          <a:p>
            <a:pPr marL="0" indent="0">
              <a:buNone/>
            </a:pPr>
            <a:r>
              <a:rPr lang="en-US" dirty="0"/>
              <a:t>b. </a:t>
            </a:r>
            <a:r>
              <a:rPr lang="en-US" b="1" dirty="0"/>
              <a:t>Carbidopa</a:t>
            </a:r>
            <a:r>
              <a:rPr lang="en-US" dirty="0"/>
              <a:t>: </a:t>
            </a:r>
            <a:r>
              <a:rPr lang="en-US" i="1" dirty="0"/>
              <a:t>Carbidopa</a:t>
            </a:r>
            <a:r>
              <a:rPr lang="en-US" dirty="0"/>
              <a:t>, a dopamine </a:t>
            </a:r>
            <a:r>
              <a:rPr lang="en-US" b="1" dirty="0"/>
              <a:t>decarboxylase inhibitor</a:t>
            </a:r>
            <a:r>
              <a:rPr lang="en-US" dirty="0"/>
              <a:t>, diminishes the  metabolism of </a:t>
            </a:r>
            <a:r>
              <a:rPr lang="en-US" i="1" dirty="0"/>
              <a:t>levodopa </a:t>
            </a:r>
            <a:r>
              <a:rPr lang="en-US" dirty="0"/>
              <a:t>in the </a:t>
            </a:r>
            <a:r>
              <a:rPr lang="en-US" b="1" dirty="0"/>
              <a:t>periphery</a:t>
            </a:r>
            <a:r>
              <a:rPr lang="en-US" dirty="0"/>
              <a:t> thereby increasing the availability of </a:t>
            </a:r>
            <a:r>
              <a:rPr lang="en-US" i="1" dirty="0"/>
              <a:t>levodopa </a:t>
            </a:r>
            <a:r>
              <a:rPr lang="en-US" dirty="0"/>
              <a:t>to the CNS. The addition of </a:t>
            </a:r>
            <a:r>
              <a:rPr lang="en-US" i="1" dirty="0"/>
              <a:t>carbidopa </a:t>
            </a:r>
            <a:r>
              <a:rPr lang="en-US" dirty="0"/>
              <a:t>lowers the dose of </a:t>
            </a:r>
            <a:r>
              <a:rPr lang="en-US" i="1" dirty="0"/>
              <a:t>levodopa </a:t>
            </a:r>
            <a:r>
              <a:rPr lang="en-US" dirty="0"/>
              <a:t>needed by </a:t>
            </a:r>
            <a:r>
              <a:rPr lang="en-US" b="1" dirty="0"/>
              <a:t>four- to five-fold </a:t>
            </a:r>
            <a:r>
              <a:rPr lang="en-US" dirty="0"/>
              <a:t>and, consequently, decreases the severity of adverse effects arising from peripherally formed dopamine</a:t>
            </a:r>
          </a:p>
        </p:txBody>
      </p:sp>
      <p:pic>
        <p:nvPicPr>
          <p:cNvPr id="2052" name="Picture 4" descr="Carbidopa Levodopa - Uses, Dosage, and Side Effec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3817" y="1"/>
            <a:ext cx="5888183" cy="1440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204755"/>
      </p:ext>
    </p:extLst>
  </p:cSld>
  <p:clrMapOvr>
    <a:masterClrMapping/>
  </p:clrMapOvr>
  <mc:AlternateContent xmlns:mc="http://schemas.openxmlformats.org/markup-compatibility/2006" xmlns:p14="http://schemas.microsoft.com/office/powerpoint/2010/main">
    <mc:Choice Requires="p14">
      <p:transition spd="slow" p14:dur="2000" advTm="379371"/>
    </mc:Choice>
    <mc:Fallback xmlns="">
      <p:transition spd="slow" advTm="3793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1" y="457200"/>
            <a:ext cx="11970327" cy="6400800"/>
          </a:xfrm>
        </p:spPr>
        <p:txBody>
          <a:bodyPr>
            <a:normAutofit lnSpcReduction="10000"/>
          </a:bodyPr>
          <a:lstStyle/>
          <a:p>
            <a:pPr marL="0" indent="0">
              <a:buNone/>
            </a:pPr>
            <a:r>
              <a:rPr lang="en-US" b="1" dirty="0"/>
              <a:t>Therapeutic uses</a:t>
            </a:r>
            <a:r>
              <a:rPr lang="en-US" dirty="0"/>
              <a:t>: </a:t>
            </a:r>
            <a:r>
              <a:rPr lang="en-US" i="1" dirty="0"/>
              <a:t>Levodopa </a:t>
            </a:r>
            <a:r>
              <a:rPr lang="en-US" dirty="0"/>
              <a:t>in combination with </a:t>
            </a:r>
            <a:r>
              <a:rPr lang="en-US" i="1" dirty="0"/>
              <a:t>carbidopa </a:t>
            </a:r>
            <a:r>
              <a:rPr lang="en-US" dirty="0"/>
              <a:t>is an efficacious drug regimen for the treatment of Parkinson’s disease. It decreases rigidity, tremors, and other symptoms of parkinsonism. In approximately two-thirds of patients with Parkinson’s disease, </a:t>
            </a:r>
            <a:r>
              <a:rPr lang="en-US" i="1" dirty="0"/>
              <a:t>levodopa–carbidopa </a:t>
            </a:r>
            <a:r>
              <a:rPr lang="en-US" dirty="0"/>
              <a:t>substantially reduces the severity of symptoms for the first few years of treatment. Patients typically experience a decline in response during the 3rd to 5th year of therapy. Withdrawal from the drug must be gradual.</a:t>
            </a:r>
          </a:p>
          <a:p>
            <a:pPr marL="0" indent="0">
              <a:buNone/>
            </a:pPr>
            <a:r>
              <a:rPr lang="en-US" dirty="0"/>
              <a:t>3. </a:t>
            </a:r>
            <a:r>
              <a:rPr lang="en-US" b="1" dirty="0"/>
              <a:t>Absorption and metabolism</a:t>
            </a:r>
            <a:r>
              <a:rPr lang="en-US" dirty="0"/>
              <a:t>: The drug is absorbed rapidly from the small intestine (when </a:t>
            </a:r>
            <a:r>
              <a:rPr lang="en-US" b="1" dirty="0"/>
              <a:t>empty</a:t>
            </a:r>
            <a:r>
              <a:rPr lang="en-US" dirty="0"/>
              <a:t> of food). </a:t>
            </a:r>
            <a:r>
              <a:rPr lang="en-US" i="1" dirty="0"/>
              <a:t>Levodopa </a:t>
            </a:r>
            <a:r>
              <a:rPr lang="en-US" dirty="0"/>
              <a:t>has an extremely short half-life (1 to 2 hours), which causes fluctuations in plasma concentration. This may produce fluctuations in motor response, which generally correlate with the plasma concentration of </a:t>
            </a:r>
            <a:r>
              <a:rPr lang="en-US" i="1" dirty="0"/>
              <a:t>levodopa, </a:t>
            </a:r>
            <a:r>
              <a:rPr lang="en-US" dirty="0"/>
              <a:t>or perhaps give rise to the more troublesome </a:t>
            </a:r>
            <a:r>
              <a:rPr lang="en-US" b="1" dirty="0"/>
              <a:t>“on–off”</a:t>
            </a:r>
            <a:r>
              <a:rPr lang="en-US" dirty="0"/>
              <a:t> phenomenon, in which the motor fluctuations are not related to plasma levels in a simple way. Motor fluctuations may cause the patient to suddenly lose normal mobility and experience tremors, cramps, and immobility. Ingestion of meals, particularly if </a:t>
            </a:r>
            <a:r>
              <a:rPr lang="en-US" dirty="0">
                <a:solidFill>
                  <a:srgbClr val="FF0000"/>
                </a:solidFill>
              </a:rPr>
              <a:t>high in protein</a:t>
            </a:r>
            <a:r>
              <a:rPr lang="en-US" dirty="0"/>
              <a:t>, interferes with the transport of </a:t>
            </a:r>
            <a:r>
              <a:rPr lang="en-US" i="1" dirty="0"/>
              <a:t>levodopa </a:t>
            </a:r>
            <a:r>
              <a:rPr lang="en-US" dirty="0"/>
              <a:t>into the CNS. Thus, </a:t>
            </a:r>
            <a:r>
              <a:rPr lang="en-US" i="1" dirty="0"/>
              <a:t>levodopa </a:t>
            </a:r>
            <a:r>
              <a:rPr lang="en-US" dirty="0"/>
              <a:t>should be taken on an empty stomach, typically 30 minutes before a meal.</a:t>
            </a:r>
          </a:p>
        </p:txBody>
      </p:sp>
    </p:spTree>
    <p:extLst>
      <p:ext uri="{BB962C8B-B14F-4D97-AF65-F5344CB8AC3E}">
        <p14:creationId xmlns:p14="http://schemas.microsoft.com/office/powerpoint/2010/main" val="234124903"/>
      </p:ext>
    </p:extLst>
  </p:cSld>
  <p:clrMapOvr>
    <a:masterClrMapping/>
  </p:clrMapOvr>
  <mc:AlternateContent xmlns:mc="http://schemas.openxmlformats.org/markup-compatibility/2006" xmlns:p14="http://schemas.microsoft.com/office/powerpoint/2010/main">
    <mc:Choice Requires="p14">
      <p:transition spd="slow" p14:dur="2000" advTm="168036"/>
    </mc:Choice>
    <mc:Fallback xmlns="">
      <p:transition spd="slow" advTm="168036"/>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1" y="415636"/>
            <a:ext cx="12095019" cy="6442364"/>
          </a:xfrm>
        </p:spPr>
        <p:txBody>
          <a:bodyPr>
            <a:normAutofit fontScale="92500" lnSpcReduction="20000"/>
          </a:bodyPr>
          <a:lstStyle/>
          <a:p>
            <a:pPr marL="0" indent="0">
              <a:buNone/>
            </a:pPr>
            <a:r>
              <a:rPr lang="en-US" b="1" dirty="0"/>
              <a:t>Adverse effects</a:t>
            </a:r>
            <a:r>
              <a:rPr lang="en-US" dirty="0"/>
              <a:t>:</a:t>
            </a:r>
          </a:p>
          <a:p>
            <a:pPr marL="0" indent="0">
              <a:buNone/>
            </a:pPr>
            <a:r>
              <a:rPr lang="en-US" dirty="0"/>
              <a:t>a. Peripheral effects: </a:t>
            </a:r>
            <a:r>
              <a:rPr lang="en-US" b="1" dirty="0"/>
              <a:t>Anorexia, nausea, and vomiting </a:t>
            </a:r>
            <a:r>
              <a:rPr lang="en-US" dirty="0"/>
              <a:t>occur because of stimulation of the chemoreceptor trigger zone. </a:t>
            </a:r>
            <a:r>
              <a:rPr lang="en-US" b="1" dirty="0"/>
              <a:t>Tachycardia and ventricular </a:t>
            </a:r>
            <a:r>
              <a:rPr lang="en-US" b="1" dirty="0" err="1"/>
              <a:t>extrasystole</a:t>
            </a:r>
            <a:r>
              <a:rPr lang="en-US" b="1" dirty="0"/>
              <a:t> </a:t>
            </a:r>
            <a:r>
              <a:rPr lang="en-US" dirty="0"/>
              <a:t>result from dopaminergic action on the heart. </a:t>
            </a:r>
            <a:r>
              <a:rPr lang="en-US" b="1" dirty="0"/>
              <a:t>Hypotension</a:t>
            </a:r>
            <a:r>
              <a:rPr lang="en-US" dirty="0"/>
              <a:t> may also develop. Adrenergic action on the iris causes </a:t>
            </a:r>
            <a:r>
              <a:rPr lang="en-US" b="1" dirty="0" err="1"/>
              <a:t>mydriasis</a:t>
            </a:r>
            <a:r>
              <a:rPr lang="en-US" dirty="0"/>
              <a:t>. In some individuals, blood </a:t>
            </a:r>
            <a:r>
              <a:rPr lang="en-US" dirty="0" err="1"/>
              <a:t>dyscrasias</a:t>
            </a:r>
            <a:r>
              <a:rPr lang="en-US" dirty="0"/>
              <a:t> and a positive reaction to the Coombs test are seen. Saliva and urine may </a:t>
            </a:r>
            <a:r>
              <a:rPr lang="en-US" b="1" dirty="0"/>
              <a:t>turn brownish color </a:t>
            </a:r>
            <a:r>
              <a:rPr lang="en-US" dirty="0"/>
              <a:t>because of the melanin pigment produced from catecholamine oxidation.</a:t>
            </a:r>
          </a:p>
          <a:p>
            <a:pPr marL="0" indent="0">
              <a:buNone/>
            </a:pPr>
            <a:r>
              <a:rPr lang="en-US" dirty="0"/>
              <a:t>b. CNS effects: Visual and auditory hallucinations and abnormal involuntary movements </a:t>
            </a:r>
            <a:r>
              <a:rPr lang="en-US" b="1" dirty="0"/>
              <a:t>(</a:t>
            </a:r>
            <a:r>
              <a:rPr lang="en-US" b="1" dirty="0" err="1"/>
              <a:t>dyskinesias</a:t>
            </a:r>
            <a:r>
              <a:rPr lang="en-US" dirty="0"/>
              <a:t>) may occur. These effects are the opposite of parkinsonian symptoms and reflect </a:t>
            </a:r>
            <a:r>
              <a:rPr lang="en-US" dirty="0" err="1"/>
              <a:t>overactivity</a:t>
            </a:r>
            <a:r>
              <a:rPr lang="en-US" dirty="0"/>
              <a:t> of dopamine in the basal ganglia. </a:t>
            </a:r>
            <a:r>
              <a:rPr lang="en-US" i="1" dirty="0"/>
              <a:t>Levodopa </a:t>
            </a:r>
            <a:r>
              <a:rPr lang="en-US" dirty="0"/>
              <a:t>can also cause behavioral effects such as </a:t>
            </a:r>
            <a:r>
              <a:rPr lang="en-US" b="1" dirty="0"/>
              <a:t>mood changes, depression, psychosis, and anxiety </a:t>
            </a:r>
            <a:r>
              <a:rPr lang="en-US" dirty="0"/>
              <a:t>due to exacerbation of pre-existing psychotic symptoms. There are also occasional late-onset dream alterations, visual hallucinations, and drug-induced psychoses characterized by paranoia and </a:t>
            </a:r>
            <a:r>
              <a:rPr lang="en-US" dirty="0" err="1"/>
              <a:t>confusional</a:t>
            </a:r>
            <a:r>
              <a:rPr lang="en-US" dirty="0"/>
              <a:t> states. </a:t>
            </a:r>
          </a:p>
          <a:p>
            <a:pPr marL="0" indent="0">
              <a:buNone/>
            </a:pPr>
            <a:r>
              <a:rPr lang="en-US" b="1" dirty="0" err="1"/>
              <a:t>Dyskinesias</a:t>
            </a:r>
            <a:r>
              <a:rPr lang="en-US" dirty="0"/>
              <a:t>: </a:t>
            </a:r>
            <a:r>
              <a:rPr lang="en-US" dirty="0" err="1"/>
              <a:t>Dyskinesias</a:t>
            </a:r>
            <a:r>
              <a:rPr lang="en-US" dirty="0"/>
              <a:t> are the major limiting factor in therapy with </a:t>
            </a:r>
            <a:r>
              <a:rPr lang="en-US" i="1" dirty="0"/>
              <a:t>levodopa </a:t>
            </a:r>
            <a:r>
              <a:rPr lang="en-US" dirty="0"/>
              <a:t>and may occur in 80% of patients. They are characterized by a variety of </a:t>
            </a:r>
            <a:r>
              <a:rPr lang="en-US" b="1" dirty="0"/>
              <a:t>repetitive involuntary </a:t>
            </a:r>
            <a:r>
              <a:rPr lang="en-US" dirty="0"/>
              <a:t>abnormal movements affecting the </a:t>
            </a:r>
            <a:r>
              <a:rPr lang="en-US" b="1" dirty="0"/>
              <a:t>face, trunk, and limbs</a:t>
            </a:r>
            <a:r>
              <a:rPr lang="en-US" dirty="0"/>
              <a:t>. </a:t>
            </a:r>
            <a:r>
              <a:rPr lang="en-US" dirty="0" err="1"/>
              <a:t>Dyskinesias</a:t>
            </a:r>
            <a:r>
              <a:rPr lang="en-US" dirty="0"/>
              <a:t> may be relieved by decreasing the dose of </a:t>
            </a:r>
            <a:r>
              <a:rPr lang="en-US" i="1" dirty="0"/>
              <a:t>levodopa</a:t>
            </a:r>
            <a:r>
              <a:rPr lang="en-US" dirty="0"/>
              <a:t>, but parkinsonian symptoms may deteriorate. </a:t>
            </a:r>
            <a:r>
              <a:rPr lang="en-US" b="1" dirty="0"/>
              <a:t>Akinesia </a:t>
            </a:r>
            <a:r>
              <a:rPr lang="en-US" b="1" dirty="0" err="1"/>
              <a:t>paradoxia</a:t>
            </a:r>
            <a:r>
              <a:rPr lang="en-US" dirty="0"/>
              <a:t>, a sudden freezing of movement, may follow an episode of dyskinesia and is often precipitated by stress.</a:t>
            </a:r>
          </a:p>
        </p:txBody>
      </p:sp>
    </p:spTree>
    <p:extLst>
      <p:ext uri="{BB962C8B-B14F-4D97-AF65-F5344CB8AC3E}">
        <p14:creationId xmlns:p14="http://schemas.microsoft.com/office/powerpoint/2010/main" val="1769690713"/>
      </p:ext>
    </p:extLst>
  </p:cSld>
  <p:clrMapOvr>
    <a:masterClrMapping/>
  </p:clrMapOvr>
  <mc:AlternateContent xmlns:mc="http://schemas.openxmlformats.org/markup-compatibility/2006" xmlns:p14="http://schemas.microsoft.com/office/powerpoint/2010/main">
    <mc:Choice Requires="p14">
      <p:transition spd="slow" p14:dur="2000" advTm="195595"/>
    </mc:Choice>
    <mc:Fallback xmlns="">
      <p:transition spd="slow" advTm="19559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Open Phot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68581"/>
            <a:ext cx="6068291" cy="53894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68291" y="365125"/>
            <a:ext cx="6096000" cy="6370975"/>
          </a:xfrm>
          <a:prstGeom prst="rect">
            <a:avLst/>
          </a:prstGeom>
        </p:spPr>
        <p:txBody>
          <a:bodyPr>
            <a:spAutoFit/>
          </a:bodyPr>
          <a:lstStyle/>
          <a:p>
            <a:r>
              <a:rPr lang="en-US" sz="2400" dirty="0"/>
              <a:t>Some patients may experience an end-of-dose akinesia or </a:t>
            </a:r>
            <a:r>
              <a:rPr lang="en-US" sz="2400" b="1" dirty="0"/>
              <a:t>“wearing-off” (worsening of symptoms) </a:t>
            </a:r>
            <a:r>
              <a:rPr lang="en-US" sz="2400" dirty="0"/>
              <a:t>before the next dose is due. Each dose of </a:t>
            </a:r>
            <a:r>
              <a:rPr lang="en-US" sz="2400" i="1" dirty="0"/>
              <a:t>levodopa </a:t>
            </a:r>
            <a:r>
              <a:rPr lang="en-US" sz="2400" dirty="0"/>
              <a:t>improves mobility for a period of time and is followed by the rapid return of muscle rigidity and akinesia before the end of the dosing interval. Increase in dose and frequency of </a:t>
            </a:r>
            <a:r>
              <a:rPr lang="en-US" sz="2400" i="1" dirty="0"/>
              <a:t>levodopa </a:t>
            </a:r>
            <a:r>
              <a:rPr lang="en-US" sz="2400" dirty="0"/>
              <a:t>administration usually relieves these symptoms but may also induce dyskinesia. </a:t>
            </a:r>
            <a:r>
              <a:rPr lang="en-US" sz="2400" b="1" dirty="0"/>
              <a:t>An “on-off” </a:t>
            </a:r>
            <a:r>
              <a:rPr lang="en-US" sz="2400" dirty="0"/>
              <a:t>effect might also occur, in which rapid fluctuation between showing no beneficial effects of levodopa and showing beneficial effects with </a:t>
            </a:r>
            <a:r>
              <a:rPr lang="en-US" sz="2400" dirty="0" err="1"/>
              <a:t>dyskinesias</a:t>
            </a:r>
            <a:r>
              <a:rPr lang="en-US" sz="2400" dirty="0"/>
              <a:t> occurs. Clinical improvement may be seen with sustained release formulation of </a:t>
            </a:r>
            <a:r>
              <a:rPr lang="en-US" sz="2400" i="1" dirty="0"/>
              <a:t>levodopa/ carbidopa</a:t>
            </a:r>
            <a:r>
              <a:rPr lang="en-US" sz="2400" dirty="0"/>
              <a:t>. Hence, </a:t>
            </a:r>
            <a:r>
              <a:rPr lang="en-US" sz="2400" i="1" dirty="0"/>
              <a:t>levodopa/carbidopa </a:t>
            </a:r>
            <a:r>
              <a:rPr lang="en-US" sz="2400" dirty="0"/>
              <a:t>should never be stopped suddenly.</a:t>
            </a:r>
          </a:p>
        </p:txBody>
      </p:sp>
    </p:spTree>
    <p:extLst>
      <p:ext uri="{BB962C8B-B14F-4D97-AF65-F5344CB8AC3E}">
        <p14:creationId xmlns:p14="http://schemas.microsoft.com/office/powerpoint/2010/main" val="1184227078"/>
      </p:ext>
    </p:extLst>
  </p:cSld>
  <p:clrMapOvr>
    <a:masterClrMapping/>
  </p:clrMapOvr>
  <mc:AlternateContent xmlns:mc="http://schemas.openxmlformats.org/markup-compatibility/2006" xmlns:p14="http://schemas.microsoft.com/office/powerpoint/2010/main">
    <mc:Choice Requires="p14">
      <p:transition spd="slow" p14:dur="2000" advTm="83829"/>
    </mc:Choice>
    <mc:Fallback xmlns="">
      <p:transition spd="slow" advTm="8382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Initiation of pharmacological therapy in Parkinson&amp;#39;s disease: when, why, and  how - The Lancet Neurology"/>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0396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11519"/>
      </p:ext>
    </p:extLst>
  </p:cSld>
  <p:clrMapOvr>
    <a:masterClrMapping/>
  </p:clrMapOvr>
  <mc:AlternateContent xmlns:mc="http://schemas.openxmlformats.org/markup-compatibility/2006" xmlns:p14="http://schemas.microsoft.com/office/powerpoint/2010/main">
    <mc:Choice Requires="p14">
      <p:transition spd="slow" p14:dur="2000" advTm="102730"/>
    </mc:Choice>
    <mc:Fallback xmlns="">
      <p:transition spd="slow" advTm="10273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90944"/>
            <a:ext cx="12192000" cy="6567055"/>
          </a:xfrm>
        </p:spPr>
        <p:txBody>
          <a:bodyPr>
            <a:normAutofit/>
          </a:bodyPr>
          <a:lstStyle/>
          <a:p>
            <a:pPr marL="0" indent="0">
              <a:buNone/>
            </a:pPr>
            <a:r>
              <a:rPr lang="en-US" b="1" dirty="0"/>
              <a:t>Interactions and contraindications</a:t>
            </a:r>
            <a:r>
              <a:rPr lang="en-US" dirty="0"/>
              <a:t>: </a:t>
            </a:r>
          </a:p>
          <a:p>
            <a:pPr marL="0" indent="0">
              <a:buNone/>
            </a:pPr>
            <a:r>
              <a:rPr lang="en-US" dirty="0"/>
              <a:t>The </a:t>
            </a:r>
            <a:r>
              <a:rPr lang="en-US" b="1" dirty="0"/>
              <a:t>vitamin pyridoxine (B6) </a:t>
            </a:r>
            <a:r>
              <a:rPr lang="en-US" dirty="0"/>
              <a:t>increases the peripheral breakdown of </a:t>
            </a:r>
            <a:r>
              <a:rPr lang="en-US" i="1" dirty="0"/>
              <a:t>levodopa </a:t>
            </a:r>
            <a:r>
              <a:rPr lang="en-US" dirty="0"/>
              <a:t>and diminishes its effectiveness. Concomitant  administration of </a:t>
            </a:r>
            <a:r>
              <a:rPr lang="en-US" i="1" dirty="0"/>
              <a:t>levodopa </a:t>
            </a:r>
            <a:r>
              <a:rPr lang="en-US" dirty="0"/>
              <a:t>and nonselective monoamine oxidase inhibitors </a:t>
            </a:r>
            <a:r>
              <a:rPr lang="en-US" b="1" dirty="0"/>
              <a:t>(MAOIs</a:t>
            </a:r>
            <a:r>
              <a:rPr lang="en-US" dirty="0"/>
              <a:t>), such as </a:t>
            </a:r>
            <a:r>
              <a:rPr lang="en-US" b="1" i="1" dirty="0" err="1"/>
              <a:t>phenelzine</a:t>
            </a:r>
            <a:r>
              <a:rPr lang="en-US" b="1" dirty="0"/>
              <a:t>,</a:t>
            </a:r>
            <a:r>
              <a:rPr lang="en-US" dirty="0"/>
              <a:t> can produce a hypertensive crisis caused by enhanced catecholamine production. Therefore, concomitant administration of these agents is contraindicated. In many </a:t>
            </a:r>
            <a:r>
              <a:rPr lang="en-US" b="1" dirty="0"/>
              <a:t>psychotic</a:t>
            </a:r>
            <a:r>
              <a:rPr lang="en-US" dirty="0"/>
              <a:t> patients, </a:t>
            </a:r>
            <a:r>
              <a:rPr lang="en-US" i="1" dirty="0"/>
              <a:t>levodopa </a:t>
            </a:r>
            <a:r>
              <a:rPr lang="en-US" dirty="0"/>
              <a:t>exacerbates symptoms,  possibly through the buildup of central </a:t>
            </a:r>
            <a:r>
              <a:rPr lang="en-US" dirty="0" err="1"/>
              <a:t>catecholamines</a:t>
            </a:r>
            <a:r>
              <a:rPr lang="en-US" dirty="0"/>
              <a:t>. Cardiac patients should be carefully monitored for the possible development of </a:t>
            </a:r>
            <a:r>
              <a:rPr lang="en-US" b="1" dirty="0"/>
              <a:t>arrhythmias.</a:t>
            </a:r>
            <a:r>
              <a:rPr lang="en-US" dirty="0"/>
              <a:t>  </a:t>
            </a:r>
            <a:r>
              <a:rPr lang="en-US" b="1" dirty="0"/>
              <a:t>antipsychotic</a:t>
            </a:r>
            <a:r>
              <a:rPr lang="en-US" dirty="0"/>
              <a:t> drugs are generally contraindicated in Parkinson’s disease, because they potently block dopamine receptors and may augment parkinsonian symptoms. However, low doses of atypical antipsychotics, such as </a:t>
            </a:r>
            <a:r>
              <a:rPr lang="en-US" b="1" i="1" dirty="0"/>
              <a:t>quetiapine </a:t>
            </a:r>
            <a:r>
              <a:rPr lang="en-US" b="1" dirty="0"/>
              <a:t>or </a:t>
            </a:r>
            <a:r>
              <a:rPr lang="en-US" b="1" i="1" dirty="0"/>
              <a:t>clozapine</a:t>
            </a:r>
            <a:r>
              <a:rPr lang="en-US" dirty="0"/>
              <a:t>, are sometimes used to treat </a:t>
            </a:r>
            <a:r>
              <a:rPr lang="en-US" i="1" dirty="0"/>
              <a:t>levodopa</a:t>
            </a:r>
            <a:r>
              <a:rPr lang="en-US" dirty="0"/>
              <a:t>-induced psychotic symptoms. The use of </a:t>
            </a:r>
            <a:r>
              <a:rPr lang="en-US" i="1" dirty="0"/>
              <a:t>levodopa </a:t>
            </a:r>
            <a:r>
              <a:rPr lang="en-US" dirty="0"/>
              <a:t>is also contraindicated in patients with </a:t>
            </a:r>
            <a:r>
              <a:rPr lang="en-US" b="1" dirty="0"/>
              <a:t>narrow-angle glaucoma and peptic ulcer </a:t>
            </a:r>
            <a:r>
              <a:rPr lang="en-US" dirty="0"/>
              <a:t>disease.</a:t>
            </a:r>
          </a:p>
        </p:txBody>
      </p:sp>
    </p:spTree>
    <p:extLst>
      <p:ext uri="{BB962C8B-B14F-4D97-AF65-F5344CB8AC3E}">
        <p14:creationId xmlns:p14="http://schemas.microsoft.com/office/powerpoint/2010/main" val="1355322396"/>
      </p:ext>
    </p:extLst>
  </p:cSld>
  <p:clrMapOvr>
    <a:masterClrMapping/>
  </p:clrMapOvr>
  <mc:AlternateContent xmlns:mc="http://schemas.openxmlformats.org/markup-compatibility/2006" xmlns:p14="http://schemas.microsoft.com/office/powerpoint/2010/main">
    <mc:Choice Requires="p14">
      <p:transition spd="slow" p14:dur="2000" advTm="221622"/>
    </mc:Choice>
    <mc:Fallback xmlns="">
      <p:transition spd="slow" advTm="22162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84908"/>
            <a:ext cx="12192000" cy="6373091"/>
          </a:xfrm>
        </p:spPr>
        <p:txBody>
          <a:bodyPr>
            <a:normAutofit fontScale="92500" lnSpcReduction="10000"/>
          </a:bodyPr>
          <a:lstStyle/>
          <a:p>
            <a:pPr marL="0" indent="0">
              <a:buNone/>
            </a:pPr>
            <a:r>
              <a:rPr lang="en-US" b="1" dirty="0" err="1"/>
              <a:t>Selegiline</a:t>
            </a:r>
            <a:r>
              <a:rPr lang="en-US" b="1" dirty="0"/>
              <a:t>, </a:t>
            </a:r>
            <a:r>
              <a:rPr lang="en-US" b="1" dirty="0" err="1"/>
              <a:t>rasagiline</a:t>
            </a:r>
            <a:r>
              <a:rPr lang="en-US" b="1" dirty="0"/>
              <a:t>, and safinamide</a:t>
            </a:r>
          </a:p>
          <a:p>
            <a:pPr marL="0" indent="0">
              <a:buNone/>
            </a:pPr>
            <a:r>
              <a:rPr lang="en-US" b="1" i="1" dirty="0" err="1"/>
              <a:t>Selegiline</a:t>
            </a:r>
            <a:r>
              <a:rPr lang="en-US" b="1" dirty="0"/>
              <a:t>,</a:t>
            </a:r>
            <a:r>
              <a:rPr lang="en-US" dirty="0"/>
              <a:t> also called </a:t>
            </a:r>
            <a:r>
              <a:rPr lang="en-US" i="1" dirty="0" err="1"/>
              <a:t>deprenyl</a:t>
            </a:r>
            <a:r>
              <a:rPr lang="en-US" dirty="0"/>
              <a:t>, selectively inhibits monoamine oxidase </a:t>
            </a:r>
            <a:r>
              <a:rPr lang="en-US" b="1" dirty="0"/>
              <a:t>(MAO) type B</a:t>
            </a:r>
            <a:r>
              <a:rPr lang="en-US" dirty="0"/>
              <a:t>, the enzyme that metabolizes dopamine. It does not inhibit MAO type A (metabolizes norepinephrine and serotonin) unless given above the recommended doses, where it loses its selectivity. By decreasing the metabolism of dopamine, </a:t>
            </a:r>
            <a:r>
              <a:rPr lang="en-US" i="1" dirty="0" err="1"/>
              <a:t>selegiline</a:t>
            </a:r>
            <a:r>
              <a:rPr lang="en-US" i="1" dirty="0"/>
              <a:t> </a:t>
            </a:r>
            <a:r>
              <a:rPr lang="en-US" dirty="0"/>
              <a:t>increases dopamine levels in the brain. When </a:t>
            </a:r>
            <a:r>
              <a:rPr lang="en-US" i="1" dirty="0" err="1"/>
              <a:t>selegiline</a:t>
            </a:r>
            <a:r>
              <a:rPr lang="en-US" i="1" dirty="0"/>
              <a:t> </a:t>
            </a:r>
            <a:r>
              <a:rPr lang="en-US" dirty="0"/>
              <a:t>is administered with </a:t>
            </a:r>
            <a:r>
              <a:rPr lang="en-US" i="1" dirty="0"/>
              <a:t>levodopa</a:t>
            </a:r>
            <a:r>
              <a:rPr lang="en-US" dirty="0"/>
              <a:t>, it enhances the actions of </a:t>
            </a:r>
            <a:r>
              <a:rPr lang="en-US" i="1" dirty="0"/>
              <a:t>levodopa </a:t>
            </a:r>
            <a:r>
              <a:rPr lang="en-US" dirty="0"/>
              <a:t>and substantially reduces the required dose. Unlike nonselective MAOIs, </a:t>
            </a:r>
            <a:r>
              <a:rPr lang="en-US" i="1" dirty="0" err="1"/>
              <a:t>selegiline</a:t>
            </a:r>
            <a:r>
              <a:rPr lang="en-US" i="1" dirty="0"/>
              <a:t> </a:t>
            </a:r>
            <a:r>
              <a:rPr lang="en-US" dirty="0"/>
              <a:t>at recommended doses has </a:t>
            </a:r>
            <a:r>
              <a:rPr lang="en-US" b="1" dirty="0"/>
              <a:t>little</a:t>
            </a:r>
            <a:r>
              <a:rPr lang="en-US" dirty="0"/>
              <a:t> potential for causing hypertensive crises. However, the drug loses selectivity at high doses, and there is a risk for severe hypertension. Otherwise these drugs are well tolerated. </a:t>
            </a:r>
            <a:r>
              <a:rPr lang="en-US" i="1" dirty="0" err="1"/>
              <a:t>Selegiline</a:t>
            </a:r>
            <a:r>
              <a:rPr lang="en-US" i="1" dirty="0"/>
              <a:t> </a:t>
            </a:r>
            <a:r>
              <a:rPr lang="en-US" dirty="0"/>
              <a:t>is metabolized to </a:t>
            </a:r>
            <a:r>
              <a:rPr lang="en-US" b="1" i="1" dirty="0"/>
              <a:t>methamphetamine</a:t>
            </a:r>
            <a:r>
              <a:rPr lang="en-US" i="1" dirty="0"/>
              <a:t> </a:t>
            </a:r>
            <a:r>
              <a:rPr lang="en-US" dirty="0"/>
              <a:t>and </a:t>
            </a:r>
            <a:r>
              <a:rPr lang="en-US" b="1" i="1" dirty="0"/>
              <a:t>amphetamine</a:t>
            </a:r>
            <a:r>
              <a:rPr lang="en-US" dirty="0"/>
              <a:t>, whose stimulating properties may produce insomnia if the drug is administered later than mid-afternoon. </a:t>
            </a:r>
            <a:r>
              <a:rPr lang="en-US" b="1" i="1" dirty="0" err="1"/>
              <a:t>Rasagiline</a:t>
            </a:r>
            <a:r>
              <a:rPr lang="en-US" dirty="0"/>
              <a:t>, an irreversible and selective inhibitor of brain MAO type B, has five times the potency of </a:t>
            </a:r>
            <a:r>
              <a:rPr lang="en-US" i="1" dirty="0" err="1"/>
              <a:t>selegiline</a:t>
            </a:r>
            <a:r>
              <a:rPr lang="en-US" i="1" dirty="0"/>
              <a:t>. </a:t>
            </a:r>
            <a:r>
              <a:rPr lang="en-US" dirty="0"/>
              <a:t>Unlike </a:t>
            </a:r>
            <a:r>
              <a:rPr lang="en-US" i="1" dirty="0" err="1"/>
              <a:t>selegiline</a:t>
            </a:r>
            <a:r>
              <a:rPr lang="en-US" dirty="0"/>
              <a:t>, </a:t>
            </a:r>
            <a:r>
              <a:rPr lang="en-US" i="1" dirty="0" err="1"/>
              <a:t>rasagiline</a:t>
            </a:r>
            <a:r>
              <a:rPr lang="en-US" i="1" dirty="0"/>
              <a:t> </a:t>
            </a:r>
            <a:r>
              <a:rPr lang="en-US" dirty="0"/>
              <a:t>is not metabolized to an </a:t>
            </a:r>
            <a:r>
              <a:rPr lang="en-US" i="1" dirty="0"/>
              <a:t>amphetamine</a:t>
            </a:r>
            <a:r>
              <a:rPr lang="en-US" dirty="0"/>
              <a:t>-like substance. </a:t>
            </a:r>
            <a:r>
              <a:rPr lang="en-US" b="1" i="1" dirty="0"/>
              <a:t>Safinamide</a:t>
            </a:r>
            <a:r>
              <a:rPr lang="en-US" dirty="0"/>
              <a:t> is also a selective inhibitor of MAO type B indicated for use as an adjunct to </a:t>
            </a:r>
            <a:r>
              <a:rPr lang="en-US" i="1" dirty="0"/>
              <a:t>levodopa–carbidopa</a:t>
            </a:r>
            <a:r>
              <a:rPr lang="en-US" dirty="0"/>
              <a:t>. These drugs should be avoided in patients taking selective serotonin re-uptake inhibitors </a:t>
            </a:r>
            <a:r>
              <a:rPr lang="en-US" b="1" dirty="0"/>
              <a:t>(SSRIs), tricyclic antidepressants, and meperidine</a:t>
            </a:r>
            <a:r>
              <a:rPr lang="en-US" dirty="0"/>
              <a:t>, as concomitant therapy may precipitate </a:t>
            </a:r>
            <a:r>
              <a:rPr lang="en-US" b="1" dirty="0"/>
              <a:t>serotonin syndrome</a:t>
            </a:r>
          </a:p>
        </p:txBody>
      </p:sp>
    </p:spTree>
    <p:extLst>
      <p:ext uri="{BB962C8B-B14F-4D97-AF65-F5344CB8AC3E}">
        <p14:creationId xmlns:p14="http://schemas.microsoft.com/office/powerpoint/2010/main" val="3485216760"/>
      </p:ext>
    </p:extLst>
  </p:cSld>
  <p:clrMapOvr>
    <a:masterClrMapping/>
  </p:clrMapOvr>
  <mc:AlternateContent xmlns:mc="http://schemas.openxmlformats.org/markup-compatibility/2006" xmlns:p14="http://schemas.microsoft.com/office/powerpoint/2010/main">
    <mc:Choice Requires="p14">
      <p:transition spd="slow" p14:dur="2000" advTm="225439"/>
    </mc:Choice>
    <mc:Fallback xmlns="">
      <p:transition spd="slow" advTm="22543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415636"/>
            <a:ext cx="11942618" cy="6442364"/>
          </a:xfrm>
        </p:spPr>
        <p:txBody>
          <a:bodyPr>
            <a:normAutofit/>
          </a:bodyPr>
          <a:lstStyle/>
          <a:p>
            <a:pPr marL="0" indent="0">
              <a:buNone/>
            </a:pPr>
            <a:r>
              <a:rPr lang="en-US" b="1" dirty="0"/>
              <a:t>Catechol-</a:t>
            </a:r>
            <a:r>
              <a:rPr lang="en-US" b="1" i="1" dirty="0"/>
              <a:t>O</a:t>
            </a:r>
            <a:r>
              <a:rPr lang="en-US" b="1" dirty="0"/>
              <a:t>-</a:t>
            </a:r>
            <a:r>
              <a:rPr lang="en-US" b="1" dirty="0" err="1"/>
              <a:t>methyltransferase</a:t>
            </a:r>
            <a:r>
              <a:rPr lang="en-US" b="1" dirty="0"/>
              <a:t> inhibitors</a:t>
            </a:r>
          </a:p>
          <a:p>
            <a:pPr marL="0" indent="0">
              <a:buNone/>
            </a:pPr>
            <a:r>
              <a:rPr lang="en-US" dirty="0"/>
              <a:t>Normally, the methylation of </a:t>
            </a:r>
            <a:r>
              <a:rPr lang="en-US" i="1" dirty="0"/>
              <a:t>levodopa </a:t>
            </a:r>
            <a:r>
              <a:rPr lang="en-US" dirty="0"/>
              <a:t>by catechol-</a:t>
            </a:r>
            <a:r>
              <a:rPr lang="en-US" i="1" dirty="0"/>
              <a:t>O</a:t>
            </a:r>
            <a:r>
              <a:rPr lang="en-US" dirty="0"/>
              <a:t>-</a:t>
            </a:r>
            <a:r>
              <a:rPr lang="en-US" dirty="0" err="1"/>
              <a:t>methyltransferase</a:t>
            </a:r>
            <a:r>
              <a:rPr lang="en-US" dirty="0"/>
              <a:t> (COMT) to 3-</a:t>
            </a:r>
            <a:r>
              <a:rPr lang="en-US" i="1" dirty="0"/>
              <a:t>O</a:t>
            </a:r>
            <a:r>
              <a:rPr lang="en-US" dirty="0"/>
              <a:t>- methyldopa is a minor pathway for </a:t>
            </a:r>
            <a:r>
              <a:rPr lang="en-US" i="1" dirty="0"/>
              <a:t>levodopa </a:t>
            </a:r>
            <a:r>
              <a:rPr lang="en-US" dirty="0"/>
              <a:t>metabolism. However, when peripheral dopamine decarboxylase activity is inhibited by </a:t>
            </a:r>
            <a:r>
              <a:rPr lang="en-US" i="1" dirty="0"/>
              <a:t>carbidopa</a:t>
            </a:r>
            <a:r>
              <a:rPr lang="en-US" dirty="0"/>
              <a:t>, a significant concentration of 3-</a:t>
            </a:r>
            <a:r>
              <a:rPr lang="en-US" i="1" dirty="0"/>
              <a:t>O</a:t>
            </a:r>
            <a:r>
              <a:rPr lang="en-US" dirty="0"/>
              <a:t>-methyldopa is formed that competes with </a:t>
            </a:r>
            <a:r>
              <a:rPr lang="en-US" i="1" dirty="0"/>
              <a:t>levodopa </a:t>
            </a:r>
            <a:r>
              <a:rPr lang="en-US" dirty="0"/>
              <a:t>for active transport into the CNS. </a:t>
            </a:r>
            <a:r>
              <a:rPr lang="en-US" b="1" i="1" dirty="0" err="1"/>
              <a:t>Entacapone</a:t>
            </a:r>
            <a:r>
              <a:rPr lang="en-US" b="1" dirty="0"/>
              <a:t> and </a:t>
            </a:r>
            <a:r>
              <a:rPr lang="en-US" b="1" i="1" dirty="0" err="1"/>
              <a:t>tolcapone</a:t>
            </a:r>
            <a:r>
              <a:rPr lang="en-US" b="1" i="1" dirty="0"/>
              <a:t> </a:t>
            </a:r>
            <a:r>
              <a:rPr lang="en-US" dirty="0"/>
              <a:t>selectively and reversibly inhibit COMT. Inhibition of COMT by these agents leads to decreased plasma concentrations of 3-</a:t>
            </a:r>
            <a:r>
              <a:rPr lang="en-US" i="1" dirty="0"/>
              <a:t>O</a:t>
            </a:r>
            <a:r>
              <a:rPr lang="en-US" dirty="0"/>
              <a:t>-methyldopa, increased central uptake of </a:t>
            </a:r>
            <a:r>
              <a:rPr lang="en-US" i="1" dirty="0"/>
              <a:t>levodopa</a:t>
            </a:r>
            <a:r>
              <a:rPr lang="en-US" dirty="0"/>
              <a:t>, and greater concentrations of brain dopamine. Both of these agents reduce the symptoms of “wearing-off” phenomena seen in patients on </a:t>
            </a:r>
            <a:r>
              <a:rPr lang="en-US" i="1" dirty="0"/>
              <a:t>levodopa–carbidopa</a:t>
            </a:r>
            <a:r>
              <a:rPr lang="en-US" dirty="0"/>
              <a:t>. The two drugs differ primarily in their pharmacokinetic and adverse effect profiles. </a:t>
            </a:r>
            <a:r>
              <a:rPr lang="en-US" i="1" dirty="0" err="1"/>
              <a:t>Entacapone</a:t>
            </a:r>
            <a:r>
              <a:rPr lang="en-US" i="1" dirty="0"/>
              <a:t> </a:t>
            </a:r>
            <a:r>
              <a:rPr lang="en-US" dirty="0"/>
              <a:t>acts only in the periphery. It decreases the metabolism of </a:t>
            </a:r>
            <a:r>
              <a:rPr lang="en-US" i="1" dirty="0"/>
              <a:t>levodopa </a:t>
            </a:r>
            <a:r>
              <a:rPr lang="en-US" dirty="0"/>
              <a:t>and makes more </a:t>
            </a:r>
            <a:r>
              <a:rPr lang="en-US" i="1" dirty="0"/>
              <a:t>levodopa </a:t>
            </a:r>
            <a:r>
              <a:rPr lang="en-US" dirty="0"/>
              <a:t>available to the brain. </a:t>
            </a:r>
            <a:r>
              <a:rPr lang="en-US" i="1" dirty="0" err="1"/>
              <a:t>Tolcapone</a:t>
            </a:r>
            <a:r>
              <a:rPr lang="en-US" i="1" dirty="0"/>
              <a:t> </a:t>
            </a:r>
            <a:r>
              <a:rPr lang="en-US" dirty="0"/>
              <a:t>acts in both the periphery and the brain by inhibiting the degradation of dopamine.</a:t>
            </a:r>
          </a:p>
        </p:txBody>
      </p:sp>
    </p:spTree>
    <p:extLst>
      <p:ext uri="{BB962C8B-B14F-4D97-AF65-F5344CB8AC3E}">
        <p14:creationId xmlns:p14="http://schemas.microsoft.com/office/powerpoint/2010/main" val="286145837"/>
      </p:ext>
    </p:extLst>
  </p:cSld>
  <p:clrMapOvr>
    <a:masterClrMapping/>
  </p:clrMapOvr>
  <mc:AlternateContent xmlns:mc="http://schemas.openxmlformats.org/markup-compatibility/2006" xmlns:p14="http://schemas.microsoft.com/office/powerpoint/2010/main">
    <mc:Choice Requires="p14">
      <p:transition spd="slow" p14:dur="2000" advTm="198247"/>
    </mc:Choice>
    <mc:Fallback xmlns="">
      <p:transition spd="slow" advTm="19824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68036"/>
            <a:ext cx="12192000" cy="6289964"/>
          </a:xfrm>
        </p:spPr>
        <p:txBody>
          <a:bodyPr>
            <a:normAutofit/>
          </a:bodyPr>
          <a:lstStyle/>
          <a:p>
            <a:pPr marL="0" indent="0">
              <a:buNone/>
            </a:pPr>
            <a:r>
              <a:rPr lang="en-US" b="1" dirty="0"/>
              <a:t>Pharmacokinetics:</a:t>
            </a:r>
            <a:r>
              <a:rPr lang="en-US" dirty="0"/>
              <a:t> </a:t>
            </a:r>
          </a:p>
          <a:p>
            <a:pPr marL="0" indent="0">
              <a:buNone/>
            </a:pPr>
            <a:r>
              <a:rPr lang="en-US" dirty="0"/>
              <a:t>oral absorption of both drugs occurs readily and is not influenced by food. They are extensively bound to plasma albumin, with a limited volume of distribution. </a:t>
            </a:r>
            <a:r>
              <a:rPr lang="en-US" i="1" dirty="0" err="1"/>
              <a:t>Tolcapone</a:t>
            </a:r>
            <a:r>
              <a:rPr lang="en-US" i="1" dirty="0"/>
              <a:t> </a:t>
            </a:r>
            <a:r>
              <a:rPr lang="en-US" dirty="0"/>
              <a:t>has a relatively long duration of action (probably due to its affinity for the enzyme) compared to </a:t>
            </a:r>
            <a:r>
              <a:rPr lang="en-US" i="1" dirty="0" err="1"/>
              <a:t>entacapone</a:t>
            </a:r>
            <a:r>
              <a:rPr lang="en-US" dirty="0"/>
              <a:t>, which requires more frequent dosing. Both drugs are extensively metabolized and eliminated in feces and urine. The dosage may need to be adjusted in patients with moderate or severe cirrhosis.</a:t>
            </a:r>
          </a:p>
          <a:p>
            <a:pPr marL="0" indent="0">
              <a:buNone/>
            </a:pPr>
            <a:r>
              <a:rPr lang="en-US" b="1" dirty="0"/>
              <a:t>Adverse effects</a:t>
            </a:r>
            <a:r>
              <a:rPr lang="en-US" dirty="0"/>
              <a:t>: </a:t>
            </a:r>
          </a:p>
          <a:p>
            <a:pPr marL="0" indent="0">
              <a:buNone/>
            </a:pPr>
            <a:r>
              <a:rPr lang="en-US" dirty="0"/>
              <a:t>Both drugs exhibit adverse effects that are observed in patients taking </a:t>
            </a:r>
            <a:r>
              <a:rPr lang="en-US" i="1" dirty="0"/>
              <a:t>levodopa– carbidopa</a:t>
            </a:r>
            <a:r>
              <a:rPr lang="en-US" dirty="0"/>
              <a:t>, including diarrhea, postural hypotension, nausea, anorexia, </a:t>
            </a:r>
            <a:r>
              <a:rPr lang="en-US" dirty="0" err="1"/>
              <a:t>dyskinesias</a:t>
            </a:r>
            <a:r>
              <a:rPr lang="en-US" dirty="0"/>
              <a:t>, hallucinations, and sleep disorders. Most seriously, </a:t>
            </a:r>
            <a:r>
              <a:rPr lang="en-US" b="1" dirty="0"/>
              <a:t>fulminating hepatic necrosis is associated with </a:t>
            </a:r>
            <a:r>
              <a:rPr lang="en-US" b="1" i="1" dirty="0" err="1"/>
              <a:t>tolcapone</a:t>
            </a:r>
            <a:r>
              <a:rPr lang="en-US" b="1" i="1" dirty="0"/>
              <a:t> </a:t>
            </a:r>
            <a:r>
              <a:rPr lang="en-US" b="1" dirty="0"/>
              <a:t>use</a:t>
            </a:r>
            <a:r>
              <a:rPr lang="en-US" dirty="0"/>
              <a:t>. Therefore, it should be used, along with appropriate hepatic function monitoring, only in patients in whom other modalities have failed. </a:t>
            </a:r>
            <a:r>
              <a:rPr lang="en-US" i="1" dirty="0" err="1"/>
              <a:t>Entacapone</a:t>
            </a:r>
            <a:r>
              <a:rPr lang="en-US" i="1" dirty="0"/>
              <a:t> </a:t>
            </a:r>
            <a:r>
              <a:rPr lang="en-US" dirty="0"/>
              <a:t>does not exhibit this toxicity and has largely replaced </a:t>
            </a:r>
            <a:r>
              <a:rPr lang="en-US" i="1" dirty="0" err="1"/>
              <a:t>tolcapone</a:t>
            </a:r>
            <a:r>
              <a:rPr lang="en-US" i="1" dirty="0"/>
              <a:t> </a:t>
            </a:r>
            <a:r>
              <a:rPr lang="en-US" dirty="0"/>
              <a:t>in clinical practice</a:t>
            </a:r>
          </a:p>
        </p:txBody>
      </p:sp>
    </p:spTree>
    <p:extLst>
      <p:ext uri="{BB962C8B-B14F-4D97-AF65-F5344CB8AC3E}">
        <p14:creationId xmlns:p14="http://schemas.microsoft.com/office/powerpoint/2010/main" val="3201874910"/>
      </p:ext>
    </p:extLst>
  </p:cSld>
  <p:clrMapOvr>
    <a:masterClrMapping/>
  </p:clrMapOvr>
  <mc:AlternateContent xmlns:mc="http://schemas.openxmlformats.org/markup-compatibility/2006" xmlns:p14="http://schemas.microsoft.com/office/powerpoint/2010/main">
    <mc:Choice Requires="p14">
      <p:transition spd="slow" p14:dur="2000" advTm="38315"/>
    </mc:Choice>
    <mc:Fallback xmlns="">
      <p:transition spd="slow" advTm="3831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74320"/>
            <a:ext cx="12191999" cy="6583680"/>
          </a:xfrm>
        </p:spPr>
        <p:txBody>
          <a:bodyPr>
            <a:normAutofit lnSpcReduction="10000"/>
          </a:bodyPr>
          <a:lstStyle/>
          <a:p>
            <a:pPr marL="0" indent="0">
              <a:buNone/>
            </a:pPr>
            <a:r>
              <a:rPr lang="en-US" b="1" dirty="0" err="1"/>
              <a:t>Apomorphine</a:t>
            </a:r>
            <a:r>
              <a:rPr lang="en-US" b="1" dirty="0"/>
              <a:t>, </a:t>
            </a:r>
            <a:r>
              <a:rPr lang="en-US" b="1" dirty="0" err="1"/>
              <a:t>pramipexole</a:t>
            </a:r>
            <a:r>
              <a:rPr lang="en-US" b="1" dirty="0"/>
              <a:t>, </a:t>
            </a:r>
            <a:r>
              <a:rPr lang="en-US" b="1" dirty="0" err="1"/>
              <a:t>ropinirole</a:t>
            </a:r>
            <a:r>
              <a:rPr lang="en-US" b="1" dirty="0"/>
              <a:t>, and </a:t>
            </a:r>
            <a:r>
              <a:rPr lang="en-US" b="1" dirty="0" err="1"/>
              <a:t>rotigotine</a:t>
            </a:r>
            <a:r>
              <a:rPr lang="en-US" dirty="0"/>
              <a:t>: </a:t>
            </a:r>
          </a:p>
          <a:p>
            <a:pPr marL="0" indent="0">
              <a:buNone/>
            </a:pPr>
            <a:r>
              <a:rPr lang="en-US" dirty="0"/>
              <a:t>These are </a:t>
            </a:r>
            <a:r>
              <a:rPr lang="en-US" dirty="0" err="1"/>
              <a:t>nonergot</a:t>
            </a:r>
            <a:r>
              <a:rPr lang="en-US" dirty="0"/>
              <a:t> dopamine agonists that are approved for the treatment of Parkinson’s disease. </a:t>
            </a:r>
            <a:r>
              <a:rPr lang="en-US" i="1" dirty="0" err="1"/>
              <a:t>Pramipexole</a:t>
            </a:r>
            <a:r>
              <a:rPr lang="en-US" i="1" dirty="0"/>
              <a:t> </a:t>
            </a:r>
            <a:r>
              <a:rPr lang="en-US" dirty="0"/>
              <a:t>and </a:t>
            </a:r>
            <a:r>
              <a:rPr lang="en-US" i="1" dirty="0" err="1"/>
              <a:t>ropinirole</a:t>
            </a:r>
            <a:r>
              <a:rPr lang="en-US" i="1" dirty="0"/>
              <a:t> </a:t>
            </a:r>
            <a:r>
              <a:rPr lang="en-US" dirty="0"/>
              <a:t>are orally active agents. </a:t>
            </a:r>
            <a:r>
              <a:rPr lang="en-US" i="1" dirty="0" err="1"/>
              <a:t>Apomorphine</a:t>
            </a:r>
            <a:r>
              <a:rPr lang="en-US" i="1" dirty="0"/>
              <a:t> </a:t>
            </a:r>
            <a:r>
              <a:rPr lang="en-US" dirty="0"/>
              <a:t>and </a:t>
            </a:r>
            <a:r>
              <a:rPr lang="en-US" i="1" dirty="0" err="1"/>
              <a:t>rotigotine</a:t>
            </a:r>
            <a:r>
              <a:rPr lang="en-US" i="1" dirty="0"/>
              <a:t> </a:t>
            </a:r>
            <a:r>
              <a:rPr lang="en-US" dirty="0"/>
              <a:t>are available in injectable and transdermal delivery systems, respectively. </a:t>
            </a:r>
            <a:r>
              <a:rPr lang="en-US" i="1" dirty="0" err="1"/>
              <a:t>Apomorphine</a:t>
            </a:r>
            <a:r>
              <a:rPr lang="en-US" i="1" dirty="0"/>
              <a:t> </a:t>
            </a:r>
            <a:r>
              <a:rPr lang="en-US" dirty="0"/>
              <a:t>is used for acute management of the </a:t>
            </a:r>
            <a:r>
              <a:rPr lang="en-US" dirty="0" err="1"/>
              <a:t>hypomobility</a:t>
            </a:r>
            <a:r>
              <a:rPr lang="en-US" dirty="0"/>
              <a:t> “off” phenomenon in advanced Parkinson’s disease. </a:t>
            </a:r>
            <a:r>
              <a:rPr lang="en-US" i="1" dirty="0" err="1"/>
              <a:t>Rotigotine</a:t>
            </a:r>
            <a:r>
              <a:rPr lang="en-US" i="1" dirty="0"/>
              <a:t> </a:t>
            </a:r>
            <a:r>
              <a:rPr lang="en-US" dirty="0"/>
              <a:t>is administered as a once-daily transdermal patch that provides even drug levels over 24 hours. These agents alleviate the motor deficits in patients who have never taken </a:t>
            </a:r>
            <a:r>
              <a:rPr lang="en-US" i="1" dirty="0"/>
              <a:t>levodopa </a:t>
            </a:r>
            <a:r>
              <a:rPr lang="en-US" dirty="0"/>
              <a:t>and also in patients with advanced Parkinson’s disease who are treated with </a:t>
            </a:r>
            <a:r>
              <a:rPr lang="en-US" i="1" dirty="0"/>
              <a:t>levodopa</a:t>
            </a:r>
            <a:r>
              <a:rPr lang="en-US" dirty="0"/>
              <a:t>. Dopamine agonists may delay the need to use </a:t>
            </a:r>
            <a:r>
              <a:rPr lang="en-US" i="1" dirty="0"/>
              <a:t>levodopa </a:t>
            </a:r>
            <a:r>
              <a:rPr lang="en-US" dirty="0"/>
              <a:t>in early Parkinson’s disease and may decrease the dose of </a:t>
            </a:r>
            <a:r>
              <a:rPr lang="en-US" i="1" dirty="0"/>
              <a:t>levodopa </a:t>
            </a:r>
            <a:r>
              <a:rPr lang="en-US" dirty="0"/>
              <a:t>in advanced Parkinson’s disease. Nausea, hallucinations, insomnia, dizziness, constipation, and orthostatic hypotension are adverse effects of these drugs, but </a:t>
            </a:r>
            <a:r>
              <a:rPr lang="en-US" dirty="0" err="1"/>
              <a:t>dyskinesias</a:t>
            </a:r>
            <a:r>
              <a:rPr lang="en-US" dirty="0"/>
              <a:t> are less frequent than with </a:t>
            </a:r>
            <a:r>
              <a:rPr lang="en-US" i="1" dirty="0"/>
              <a:t>levodopa.</a:t>
            </a:r>
            <a:r>
              <a:rPr lang="en-US" dirty="0"/>
              <a:t> </a:t>
            </a:r>
            <a:r>
              <a:rPr lang="en-US" i="1" dirty="0"/>
              <a:t>Pramipexole </a:t>
            </a:r>
            <a:r>
              <a:rPr lang="en-US" dirty="0"/>
              <a:t>is mainly excreted unchanged in the urine, and dosage adjustments are needed in renal dysfunction. The fluoroquinolone antibiotics and other inhibitors of the cytochrome P450 (CYP450) </a:t>
            </a:r>
            <a:r>
              <a:rPr lang="en-US" b="1" dirty="0"/>
              <a:t>1A2 isoenzyme (for example,  f</a:t>
            </a:r>
            <a:r>
              <a:rPr lang="en-US" b="1" i="1" dirty="0"/>
              <a:t>luvoxamine</a:t>
            </a:r>
            <a:r>
              <a:rPr lang="en-US" dirty="0"/>
              <a:t>) may inhibit the metabolism of </a:t>
            </a:r>
            <a:r>
              <a:rPr lang="en-US" i="1" dirty="0"/>
              <a:t>ropinirole</a:t>
            </a:r>
            <a:r>
              <a:rPr lang="en-US" dirty="0"/>
              <a:t>, requiring an adjustment in </a:t>
            </a:r>
            <a:r>
              <a:rPr lang="en-US" i="1" dirty="0"/>
              <a:t>ropinirole </a:t>
            </a:r>
            <a:r>
              <a:rPr lang="en-US" dirty="0"/>
              <a:t>dosage.</a:t>
            </a:r>
          </a:p>
        </p:txBody>
      </p:sp>
    </p:spTree>
    <p:extLst>
      <p:ext uri="{BB962C8B-B14F-4D97-AF65-F5344CB8AC3E}">
        <p14:creationId xmlns:p14="http://schemas.microsoft.com/office/powerpoint/2010/main" val="3172313574"/>
      </p:ext>
    </p:extLst>
  </p:cSld>
  <p:clrMapOvr>
    <a:masterClrMapping/>
  </p:clrMapOvr>
  <mc:AlternateContent xmlns:mc="http://schemas.openxmlformats.org/markup-compatibility/2006" xmlns:p14="http://schemas.microsoft.com/office/powerpoint/2010/main">
    <mc:Choice Requires="p14">
      <p:transition spd="slow" p14:dur="2000" advTm="214677"/>
    </mc:Choice>
    <mc:Fallback xmlns="">
      <p:transition spd="slow" advTm="21467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8229" y="2011679"/>
            <a:ext cx="8268787" cy="4846321"/>
          </a:xfrm>
          <a:solidFill>
            <a:schemeClr val="accent2">
              <a:lumMod val="20000"/>
              <a:lumOff val="80000"/>
            </a:schemeClr>
          </a:solidFill>
          <a:ln w="57150">
            <a:solidFill>
              <a:schemeClr val="tx1"/>
            </a:solidFill>
          </a:ln>
        </p:spPr>
        <p:txBody>
          <a:bodyPr>
            <a:normAutofit fontScale="92500" lnSpcReduction="10000"/>
          </a:bodyPr>
          <a:lstStyle/>
          <a:p>
            <a:pPr marL="0" indent="0">
              <a:buNone/>
            </a:pPr>
            <a:r>
              <a:rPr lang="en-US" b="1" dirty="0"/>
              <a:t>Amantadine</a:t>
            </a:r>
          </a:p>
          <a:p>
            <a:pPr marL="0" indent="0">
              <a:buNone/>
            </a:pPr>
            <a:r>
              <a:rPr lang="en-US" dirty="0"/>
              <a:t>It was accidentally discovered that the antiviral drug </a:t>
            </a:r>
            <a:r>
              <a:rPr lang="en-US" i="1" dirty="0"/>
              <a:t>amantadine</a:t>
            </a:r>
            <a:r>
              <a:rPr lang="en-US" dirty="0"/>
              <a:t> has an antiparkinsonian action. </a:t>
            </a:r>
            <a:r>
              <a:rPr lang="en-US" i="1" dirty="0"/>
              <a:t>Amantadine </a:t>
            </a:r>
            <a:r>
              <a:rPr lang="en-US" dirty="0"/>
              <a:t>has several effects on a number of neurotransmitters implicated in parkinsonism, including increasing the </a:t>
            </a:r>
            <a:r>
              <a:rPr lang="en-US" b="1" dirty="0">
                <a:solidFill>
                  <a:srgbClr val="FF0000"/>
                </a:solidFill>
              </a:rPr>
              <a:t>release of dopamine, blocking cholinergic receptors, and inhibiting the </a:t>
            </a:r>
            <a:r>
              <a:rPr lang="en-US" b="1" i="1" dirty="0">
                <a:solidFill>
                  <a:srgbClr val="FF0000"/>
                </a:solidFill>
              </a:rPr>
              <a:t>N</a:t>
            </a:r>
            <a:r>
              <a:rPr lang="en-US" b="1" dirty="0">
                <a:solidFill>
                  <a:srgbClr val="FF0000"/>
                </a:solidFill>
              </a:rPr>
              <a:t>-methyl-d-aspartate (NMDA) type of glutamate receptors.</a:t>
            </a:r>
            <a:r>
              <a:rPr lang="en-US" dirty="0"/>
              <a:t> The drug may cause restlessness, agitation, confusion, and hallucinations, and, at high doses, it may induce acute toxic psychosis. Orthostatic hypotension, urinary retention, peripheral edema, and dry mouth also may occur. </a:t>
            </a:r>
            <a:r>
              <a:rPr lang="en-US" i="1" dirty="0"/>
              <a:t>Amantadine </a:t>
            </a:r>
            <a:r>
              <a:rPr lang="en-US" dirty="0"/>
              <a:t>is less efficacious than </a:t>
            </a:r>
            <a:r>
              <a:rPr lang="en-US" i="1" dirty="0"/>
              <a:t>levodopa</a:t>
            </a:r>
            <a:r>
              <a:rPr lang="en-US" dirty="0"/>
              <a:t>, and tolerance develops more readily. However, </a:t>
            </a:r>
            <a:r>
              <a:rPr lang="en-US" i="1" dirty="0"/>
              <a:t>amantadine </a:t>
            </a:r>
            <a:r>
              <a:rPr lang="en-US" dirty="0"/>
              <a:t>has fewer adverse effects</a:t>
            </a:r>
          </a:p>
        </p:txBody>
      </p:sp>
      <p:pic>
        <p:nvPicPr>
          <p:cNvPr id="4" name="Picture 3"/>
          <p:cNvPicPr>
            <a:picLocks noChangeAspect="1"/>
          </p:cNvPicPr>
          <p:nvPr/>
        </p:nvPicPr>
        <p:blipFill>
          <a:blip r:embed="rId2"/>
          <a:stretch>
            <a:fillRect/>
          </a:stretch>
        </p:blipFill>
        <p:spPr>
          <a:xfrm>
            <a:off x="1" y="0"/>
            <a:ext cx="3683726" cy="6858001"/>
          </a:xfrm>
          <a:prstGeom prst="rect">
            <a:avLst/>
          </a:prstGeom>
        </p:spPr>
      </p:pic>
      <p:pic>
        <p:nvPicPr>
          <p:cNvPr id="5" name="Picture 4"/>
          <p:cNvPicPr>
            <a:picLocks noChangeAspect="1"/>
          </p:cNvPicPr>
          <p:nvPr/>
        </p:nvPicPr>
        <p:blipFill>
          <a:blip r:embed="rId3"/>
          <a:stretch>
            <a:fillRect/>
          </a:stretch>
        </p:blipFill>
        <p:spPr>
          <a:xfrm>
            <a:off x="3683728" y="0"/>
            <a:ext cx="8508272" cy="1854927"/>
          </a:xfrm>
          <a:prstGeom prst="rect">
            <a:avLst/>
          </a:prstGeom>
        </p:spPr>
      </p:pic>
    </p:spTree>
    <p:extLst>
      <p:ext uri="{BB962C8B-B14F-4D97-AF65-F5344CB8AC3E}">
        <p14:creationId xmlns:p14="http://schemas.microsoft.com/office/powerpoint/2010/main" val="2648324531"/>
      </p:ext>
    </p:extLst>
  </p:cSld>
  <p:clrMapOvr>
    <a:masterClrMapping/>
  </p:clrMapOvr>
  <mc:AlternateContent xmlns:mc="http://schemas.openxmlformats.org/markup-compatibility/2006" xmlns:p14="http://schemas.microsoft.com/office/powerpoint/2010/main">
    <mc:Choice Requires="p14">
      <p:transition spd="slow" p14:dur="2000" advTm="233457"/>
    </mc:Choice>
    <mc:Fallback xmlns="">
      <p:transition spd="slow" advTm="23345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FA09-99A6-535E-2B92-86FE9138224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9BF677-D320-C4B8-C5BC-EA9A8E3F0CDB}"/>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C7E6FBE8-260C-E12E-7340-77DE36C0370A}"/>
              </a:ext>
            </a:extLst>
          </p:cNvPr>
          <p:cNvPicPr>
            <a:picLocks noChangeAspect="1"/>
          </p:cNvPicPr>
          <p:nvPr/>
        </p:nvPicPr>
        <p:blipFill>
          <a:blip r:embed="rId2"/>
          <a:stretch>
            <a:fillRect/>
          </a:stretch>
        </p:blipFill>
        <p:spPr>
          <a:xfrm>
            <a:off x="294640" y="0"/>
            <a:ext cx="8992235" cy="5524500"/>
          </a:xfrm>
          <a:prstGeom prst="rect">
            <a:avLst/>
          </a:prstGeom>
        </p:spPr>
      </p:pic>
      <p:sp>
        <p:nvSpPr>
          <p:cNvPr id="7" name="TextBox 6">
            <a:extLst>
              <a:ext uri="{FF2B5EF4-FFF2-40B4-BE49-F238E27FC236}">
                <a16:creationId xmlns:a16="http://schemas.microsoft.com/office/drawing/2014/main" id="{F525B1C1-BE3C-17A1-FF9E-694D05E87BD0}"/>
              </a:ext>
            </a:extLst>
          </p:cNvPr>
          <p:cNvSpPr txBox="1"/>
          <p:nvPr/>
        </p:nvSpPr>
        <p:spPr>
          <a:xfrm>
            <a:off x="294640" y="5807631"/>
            <a:ext cx="10515600" cy="707886"/>
          </a:xfrm>
          <a:prstGeom prst="rect">
            <a:avLst/>
          </a:prstGeom>
          <a:noFill/>
        </p:spPr>
        <p:txBody>
          <a:bodyPr wrap="square">
            <a:spAutoFit/>
          </a:bodyPr>
          <a:lstStyle/>
          <a:p>
            <a:r>
              <a:rPr lang="en-US" sz="4000" b="1" dirty="0" err="1"/>
              <a:t>levido</a:t>
            </a:r>
            <a:r>
              <a:rPr lang="en-US" sz="4000" b="1" dirty="0"/>
              <a:t> reticularis amantadine side effect</a:t>
            </a:r>
          </a:p>
        </p:txBody>
      </p:sp>
    </p:spTree>
    <p:extLst>
      <p:ext uri="{BB962C8B-B14F-4D97-AF65-F5344CB8AC3E}">
        <p14:creationId xmlns:p14="http://schemas.microsoft.com/office/powerpoint/2010/main" val="523534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378824"/>
            <a:ext cx="12004766" cy="6479176"/>
          </a:xfrm>
        </p:spPr>
        <p:txBody>
          <a:bodyPr>
            <a:normAutofit lnSpcReduction="10000"/>
          </a:bodyPr>
          <a:lstStyle/>
          <a:p>
            <a:pPr marL="0" indent="0">
              <a:buNone/>
            </a:pPr>
            <a:r>
              <a:rPr lang="en-US" b="1" dirty="0" err="1"/>
              <a:t>Antimuscarinic</a:t>
            </a:r>
            <a:r>
              <a:rPr lang="en-US" b="1" dirty="0"/>
              <a:t> agents</a:t>
            </a:r>
          </a:p>
          <a:p>
            <a:pPr marL="0" indent="0">
              <a:buNone/>
            </a:pPr>
            <a:r>
              <a:rPr lang="en-US" dirty="0"/>
              <a:t>The </a:t>
            </a:r>
            <a:r>
              <a:rPr lang="en-US" dirty="0" err="1"/>
              <a:t>antimuscarinic</a:t>
            </a:r>
            <a:r>
              <a:rPr lang="en-US" dirty="0"/>
              <a:t> agents are much less efficacious than </a:t>
            </a:r>
            <a:r>
              <a:rPr lang="en-US" i="1" dirty="0"/>
              <a:t>levodopa </a:t>
            </a:r>
            <a:r>
              <a:rPr lang="en-US" dirty="0"/>
              <a:t>and play only an adjuvant role in </a:t>
            </a:r>
            <a:r>
              <a:rPr lang="en-US" dirty="0" err="1"/>
              <a:t>antiparkinsonism</a:t>
            </a:r>
            <a:r>
              <a:rPr lang="en-US" dirty="0"/>
              <a:t> therapy. The actions of </a:t>
            </a:r>
            <a:r>
              <a:rPr lang="en-US" b="1" i="1" dirty="0" err="1"/>
              <a:t>benztropine</a:t>
            </a:r>
            <a:r>
              <a:rPr lang="en-US" dirty="0"/>
              <a:t> and </a:t>
            </a:r>
            <a:r>
              <a:rPr lang="en-US" b="1" i="1" dirty="0" err="1"/>
              <a:t>trihexyphenidyl</a:t>
            </a:r>
            <a:r>
              <a:rPr lang="en-US" i="1" dirty="0"/>
              <a:t> </a:t>
            </a:r>
            <a:r>
              <a:rPr lang="en-US" dirty="0"/>
              <a:t>are similar, although individual patients may respond more favorably to one drug or the other. Blockade of cholinergic transmission produces effects similar to augmentation of dopaminergic transmission, since it helps to </a:t>
            </a:r>
            <a:r>
              <a:rPr lang="en-US" b="1" dirty="0"/>
              <a:t>correct the imbalance in the dopamine/acetylcholine activity</a:t>
            </a:r>
            <a:r>
              <a:rPr lang="en-US" dirty="0"/>
              <a:t>. The </a:t>
            </a:r>
            <a:r>
              <a:rPr lang="en-US" dirty="0" err="1"/>
              <a:t>antimuscarinic</a:t>
            </a:r>
            <a:r>
              <a:rPr lang="en-US" dirty="0"/>
              <a:t> agents have a significant effect on tremors and rigidity but little effect on bradykinesia and postural reflexes. These drugs are often used in the tremor-predominant Parkinson’s disease. These can also be used in </a:t>
            </a:r>
            <a:r>
              <a:rPr lang="en-US" b="1" dirty="0"/>
              <a:t>combination with </a:t>
            </a:r>
            <a:r>
              <a:rPr lang="en-US" b="1" i="1" dirty="0"/>
              <a:t>levodopa</a:t>
            </a:r>
            <a:r>
              <a:rPr lang="en-US" b="1" dirty="0"/>
              <a:t>.</a:t>
            </a:r>
            <a:r>
              <a:rPr lang="en-US" dirty="0"/>
              <a:t> These agents can induce mood changes and confusion and produce xerostomia, constipation, and visual problems typical of muscarinic blockers. They interfere with gastrointestinal peristalsis and are </a:t>
            </a:r>
            <a:r>
              <a:rPr lang="en-US" b="1" dirty="0"/>
              <a:t>contraindicated in patients with glaucoma, prostatic hyperplasia, or pyloric stenosis</a:t>
            </a:r>
            <a:r>
              <a:rPr lang="en-US" dirty="0"/>
              <a:t>. To avoid precipitating these conditions, these agents should not be administered to patients who are taking other drugs with anticholinergic activity such as tricyclic antidepressants and antihistamines. They can also cause urinary retention in elderly males.</a:t>
            </a:r>
          </a:p>
        </p:txBody>
      </p:sp>
    </p:spTree>
    <p:extLst>
      <p:ext uri="{BB962C8B-B14F-4D97-AF65-F5344CB8AC3E}">
        <p14:creationId xmlns:p14="http://schemas.microsoft.com/office/powerpoint/2010/main" val="3781359622"/>
      </p:ext>
    </p:extLst>
  </p:cSld>
  <p:clrMapOvr>
    <a:masterClrMapping/>
  </p:clrMapOvr>
  <mc:AlternateContent xmlns:mc="http://schemas.openxmlformats.org/markup-compatibility/2006" xmlns:p14="http://schemas.microsoft.com/office/powerpoint/2010/main">
    <mc:Choice Requires="p14">
      <p:transition spd="slow" p14:dur="2000" advTm="183977"/>
    </mc:Choice>
    <mc:Fallback xmlns="">
      <p:transition spd="slow" advTm="18397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31" y="548640"/>
            <a:ext cx="11717383" cy="6309360"/>
          </a:xfrm>
        </p:spPr>
        <p:txBody>
          <a:bodyPr>
            <a:normAutofit/>
          </a:bodyPr>
          <a:lstStyle/>
          <a:p>
            <a:pPr marL="0" indent="0">
              <a:buNone/>
            </a:pPr>
            <a:r>
              <a:rPr lang="en-US" sz="3200" b="1" dirty="0"/>
              <a:t>DRUGS USED IN ALZHEIMER’S DISEASE</a:t>
            </a:r>
          </a:p>
          <a:p>
            <a:pPr marL="0" indent="0">
              <a:buNone/>
            </a:pPr>
            <a:r>
              <a:rPr lang="en-US" dirty="0"/>
              <a:t>Dementia of the Alzheimer type has three distinguishing features:</a:t>
            </a:r>
          </a:p>
          <a:p>
            <a:pPr marL="0" indent="0">
              <a:buNone/>
            </a:pPr>
            <a:r>
              <a:rPr lang="en-US" dirty="0"/>
              <a:t>1) Accumulation of senile plaques </a:t>
            </a:r>
            <a:r>
              <a:rPr lang="en-US" b="1" dirty="0"/>
              <a:t>(</a:t>
            </a:r>
            <a:r>
              <a:rPr lang="el-GR" b="1" dirty="0"/>
              <a:t>β-</a:t>
            </a:r>
            <a:r>
              <a:rPr lang="en-US" b="1" dirty="0"/>
              <a:t>amyloid accumulations</a:t>
            </a:r>
            <a:r>
              <a:rPr lang="en-US" dirty="0"/>
              <a:t>), </a:t>
            </a:r>
          </a:p>
          <a:p>
            <a:pPr marL="0" indent="0">
              <a:buNone/>
            </a:pPr>
            <a:r>
              <a:rPr lang="en-US" dirty="0"/>
              <a:t>2) formation of numerous neurofibrillary tangles, and </a:t>
            </a:r>
          </a:p>
          <a:p>
            <a:pPr marL="0" indent="0">
              <a:buNone/>
            </a:pPr>
            <a:r>
              <a:rPr lang="en-US" dirty="0"/>
              <a:t>3) loss of cortical neurons, particularly </a:t>
            </a:r>
            <a:r>
              <a:rPr lang="en-US" b="1" dirty="0"/>
              <a:t>cholinergic neurons</a:t>
            </a:r>
            <a:r>
              <a:rPr lang="en-US" dirty="0"/>
              <a:t>.</a:t>
            </a:r>
          </a:p>
          <a:p>
            <a:pPr marL="0" indent="0">
              <a:buNone/>
            </a:pPr>
            <a:r>
              <a:rPr lang="en-US" dirty="0"/>
              <a:t> Current therapies aim to either improve cholinergic transmission within the CNS or prevent </a:t>
            </a:r>
            <a:r>
              <a:rPr lang="en-US" dirty="0" err="1"/>
              <a:t>excitotoxic</a:t>
            </a:r>
            <a:r>
              <a:rPr lang="en-US" dirty="0"/>
              <a:t> actions resulting from overstimulation of NMDA-glutamate receptors in selected areas of the brain. Pharmacologic intervention for Alzheimer’s disease is only palliative and provides modest short-term benefit. None of the available therapeutic agents alter the underlying neurodegenerative process.</a:t>
            </a:r>
          </a:p>
        </p:txBody>
      </p:sp>
    </p:spTree>
    <p:extLst>
      <p:ext uri="{BB962C8B-B14F-4D97-AF65-F5344CB8AC3E}">
        <p14:creationId xmlns:p14="http://schemas.microsoft.com/office/powerpoint/2010/main" val="2613141485"/>
      </p:ext>
    </p:extLst>
  </p:cSld>
  <p:clrMapOvr>
    <a:masterClrMapping/>
  </p:clrMapOvr>
  <mc:AlternateContent xmlns:mc="http://schemas.openxmlformats.org/markup-compatibility/2006" xmlns:p14="http://schemas.microsoft.com/office/powerpoint/2010/main">
    <mc:Choice Requires="p14">
      <p:transition spd="slow" p14:dur="2000" advTm="160564"/>
    </mc:Choice>
    <mc:Fallback xmlns="">
      <p:transition spd="slow" advTm="16056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798903413"/>
      </p:ext>
    </p:extLst>
  </p:cSld>
  <p:clrMapOvr>
    <a:masterClrMapping/>
  </p:clrMapOvr>
  <mc:AlternateContent xmlns:mc="http://schemas.openxmlformats.org/markup-compatibility/2006" xmlns:p14="http://schemas.microsoft.com/office/powerpoint/2010/main">
    <mc:Choice Requires="p14">
      <p:transition spd="slow" p14:dur="2000" advTm="89053"/>
    </mc:Choice>
    <mc:Fallback xmlns="">
      <p:transition spd="slow" advTm="8905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77" y="404949"/>
            <a:ext cx="8373291" cy="4327096"/>
          </a:xfrm>
        </p:spPr>
        <p:txBody>
          <a:bodyPr>
            <a:normAutofit fontScale="55000" lnSpcReduction="20000"/>
          </a:bodyPr>
          <a:lstStyle/>
          <a:p>
            <a:pPr marL="0" indent="0">
              <a:buNone/>
            </a:pPr>
            <a:r>
              <a:rPr lang="en-US" sz="3300" b="1" dirty="0"/>
              <a:t>Assessment Tools</a:t>
            </a:r>
          </a:p>
          <a:p>
            <a:pPr marL="0" indent="0">
              <a:buNone/>
            </a:pPr>
            <a:r>
              <a:rPr lang="en-US" dirty="0"/>
              <a:t>1</a:t>
            </a:r>
            <a:r>
              <a:rPr lang="en-US" b="1" dirty="0"/>
              <a:t>. </a:t>
            </a:r>
            <a:r>
              <a:rPr lang="en-US" b="1" dirty="0" err="1"/>
              <a:t>Folstein</a:t>
            </a:r>
            <a:r>
              <a:rPr lang="en-US" b="1" dirty="0"/>
              <a:t> MMSE</a:t>
            </a:r>
          </a:p>
          <a:p>
            <a:pPr marL="0" indent="0">
              <a:buNone/>
            </a:pPr>
            <a:r>
              <a:rPr lang="en-US" dirty="0"/>
              <a:t>a. 30-point scale; higher is better function</a:t>
            </a:r>
          </a:p>
          <a:p>
            <a:pPr marL="0" indent="0">
              <a:buNone/>
            </a:pPr>
            <a:r>
              <a:rPr lang="en-US" dirty="0"/>
              <a:t>b. Untreated AD: Score usually decreases 3 or 4 points a year.</a:t>
            </a:r>
          </a:p>
          <a:p>
            <a:pPr marL="0" indent="0">
              <a:buNone/>
            </a:pPr>
            <a:r>
              <a:rPr lang="en-US" dirty="0"/>
              <a:t>c. Heavily relies on verbal and language skills, so less accurate if education is poor</a:t>
            </a:r>
          </a:p>
          <a:p>
            <a:pPr marL="0" indent="0">
              <a:buNone/>
            </a:pPr>
            <a:r>
              <a:rPr lang="en-US" dirty="0"/>
              <a:t>2. </a:t>
            </a:r>
            <a:r>
              <a:rPr lang="en-US" b="1" dirty="0"/>
              <a:t>SLUMS examination</a:t>
            </a:r>
          </a:p>
          <a:p>
            <a:pPr marL="0" indent="0">
              <a:buNone/>
            </a:pPr>
            <a:r>
              <a:rPr lang="en-US" dirty="0"/>
              <a:t>a. 30-point scale; higher number is better function</a:t>
            </a:r>
          </a:p>
          <a:p>
            <a:pPr marL="0" indent="0">
              <a:buNone/>
            </a:pPr>
            <a:r>
              <a:rPr lang="en-US" dirty="0"/>
              <a:t>b. Includes adjustment of scores for lower educational status</a:t>
            </a:r>
          </a:p>
          <a:p>
            <a:pPr marL="0" indent="0">
              <a:buNone/>
            </a:pPr>
            <a:r>
              <a:rPr lang="en-US" dirty="0"/>
              <a:t>3. </a:t>
            </a:r>
            <a:r>
              <a:rPr lang="en-US" b="1" dirty="0"/>
              <a:t>Montreal Cognitive Assessment</a:t>
            </a:r>
          </a:p>
          <a:p>
            <a:pPr marL="0" indent="0">
              <a:buNone/>
            </a:pPr>
            <a:r>
              <a:rPr lang="en-US" dirty="0"/>
              <a:t>a. 30-point scale; higher number is better function</a:t>
            </a:r>
          </a:p>
          <a:p>
            <a:pPr marL="0" indent="0">
              <a:buNone/>
            </a:pPr>
            <a:r>
              <a:rPr lang="en-US" dirty="0"/>
              <a:t>b. Less reliant on verbal or language skills</a:t>
            </a:r>
          </a:p>
          <a:p>
            <a:pPr marL="0" indent="0">
              <a:buNone/>
            </a:pPr>
            <a:r>
              <a:rPr lang="en-US" dirty="0"/>
              <a:t>4. </a:t>
            </a:r>
            <a:r>
              <a:rPr lang="en-US" b="1" dirty="0"/>
              <a:t>Mini-Cog assessment</a:t>
            </a:r>
          </a:p>
          <a:p>
            <a:pPr marL="0" indent="0">
              <a:buNone/>
            </a:pPr>
            <a:r>
              <a:rPr lang="en-US" dirty="0"/>
              <a:t>a. 5-point scale; higher number is better function</a:t>
            </a:r>
          </a:p>
          <a:p>
            <a:pPr marL="0" indent="0">
              <a:buNone/>
            </a:pPr>
            <a:r>
              <a:rPr lang="en-US" dirty="0"/>
              <a:t>b. Easiest to administer; takes 3 minutes</a:t>
            </a:r>
          </a:p>
          <a:p>
            <a:pPr marL="0" indent="0">
              <a:buNone/>
            </a:pPr>
            <a:r>
              <a:rPr lang="en-US" b="1" dirty="0"/>
              <a:t> </a:t>
            </a:r>
            <a:endParaRPr lang="en-US" dirty="0"/>
          </a:p>
        </p:txBody>
      </p:sp>
      <p:sp>
        <p:nvSpPr>
          <p:cNvPr id="4" name="Rectangle 3"/>
          <p:cNvSpPr/>
          <p:nvPr/>
        </p:nvSpPr>
        <p:spPr>
          <a:xfrm>
            <a:off x="8142514" y="1214846"/>
            <a:ext cx="3731623" cy="1754326"/>
          </a:xfrm>
          <a:prstGeom prst="rect">
            <a:avLst/>
          </a:prstGeom>
          <a:ln w="38100">
            <a:solidFill>
              <a:schemeClr val="tx1"/>
            </a:solidFill>
          </a:ln>
        </p:spPr>
        <p:txBody>
          <a:bodyPr wrap="square">
            <a:spAutoFit/>
          </a:bodyPr>
          <a:lstStyle/>
          <a:p>
            <a:r>
              <a:rPr lang="en-US" b="1" dirty="0"/>
              <a:t>New Diagnostic Guidelines</a:t>
            </a:r>
          </a:p>
          <a:p>
            <a:r>
              <a:rPr lang="en-US" dirty="0"/>
              <a:t>1. Recognizes three phases</a:t>
            </a:r>
          </a:p>
          <a:p>
            <a:r>
              <a:rPr lang="en-US" dirty="0"/>
              <a:t>a. Preclinical, asymptomatic phase</a:t>
            </a:r>
          </a:p>
          <a:p>
            <a:r>
              <a:rPr lang="en-US" dirty="0"/>
              <a:t>b. Symptomatic, </a:t>
            </a:r>
            <a:r>
              <a:rPr lang="en-US" dirty="0" err="1"/>
              <a:t>predementia</a:t>
            </a:r>
            <a:r>
              <a:rPr lang="en-US" dirty="0"/>
              <a:t> phase (MCI)</a:t>
            </a:r>
          </a:p>
          <a:p>
            <a:r>
              <a:rPr lang="en-US" dirty="0"/>
              <a:t>c. Dementia phase</a:t>
            </a:r>
          </a:p>
        </p:txBody>
      </p:sp>
      <p:pic>
        <p:nvPicPr>
          <p:cNvPr id="5" name="Content Placeholder 3"/>
          <p:cNvPicPr>
            <a:picLocks noChangeAspect="1"/>
          </p:cNvPicPr>
          <p:nvPr/>
        </p:nvPicPr>
        <p:blipFill>
          <a:blip r:embed="rId2"/>
          <a:stretch>
            <a:fillRect/>
          </a:stretch>
        </p:blipFill>
        <p:spPr>
          <a:xfrm>
            <a:off x="0" y="4376058"/>
            <a:ext cx="12192000" cy="2481942"/>
          </a:xfrm>
          <a:prstGeom prst="rect">
            <a:avLst/>
          </a:prstGeom>
        </p:spPr>
      </p:pic>
    </p:spTree>
    <p:extLst>
      <p:ext uri="{BB962C8B-B14F-4D97-AF65-F5344CB8AC3E}">
        <p14:creationId xmlns:p14="http://schemas.microsoft.com/office/powerpoint/2010/main" val="2721363537"/>
      </p:ext>
    </p:extLst>
  </p:cSld>
  <p:clrMapOvr>
    <a:masterClrMapping/>
  </p:clrMapOvr>
  <mc:AlternateContent xmlns:mc="http://schemas.openxmlformats.org/markup-compatibility/2006" xmlns:p14="http://schemas.microsoft.com/office/powerpoint/2010/main">
    <mc:Choice Requires="p14">
      <p:transition spd="slow" p14:dur="2000" advTm="418850"/>
    </mc:Choice>
    <mc:Fallback xmlns="">
      <p:transition spd="slow" advTm="41885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30045795"/>
      </p:ext>
    </p:extLst>
  </p:cSld>
  <p:clrMapOvr>
    <a:masterClrMapping/>
  </p:clrMapOvr>
  <mc:AlternateContent xmlns:mc="http://schemas.openxmlformats.org/markup-compatibility/2006" xmlns:p14="http://schemas.microsoft.com/office/powerpoint/2010/main">
    <mc:Choice Requires="p14">
      <p:transition spd="slow" p14:dur="2000" advTm="187584"/>
    </mc:Choice>
    <mc:Fallback xmlns="">
      <p:transition spd="slow" advTm="18758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215537"/>
            <a:ext cx="12100560" cy="6426925"/>
          </a:xfrm>
        </p:spPr>
        <p:txBody>
          <a:bodyPr>
            <a:normAutofit fontScale="85000" lnSpcReduction="20000"/>
          </a:bodyPr>
          <a:lstStyle/>
          <a:p>
            <a:pPr marL="0" indent="0">
              <a:buNone/>
            </a:pPr>
            <a:r>
              <a:rPr lang="en-US" sz="4200" b="1" dirty="0"/>
              <a:t>MULTIPLE SCLEROSIS</a:t>
            </a:r>
          </a:p>
          <a:p>
            <a:pPr marL="0" indent="0">
              <a:buNone/>
            </a:pPr>
            <a:r>
              <a:rPr lang="en-US" b="1" dirty="0"/>
              <a:t>Definitions</a:t>
            </a:r>
          </a:p>
          <a:p>
            <a:pPr marL="0" indent="0">
              <a:buNone/>
            </a:pPr>
            <a:r>
              <a:rPr lang="en-US" dirty="0"/>
              <a:t>1. Autoimmune disorder with areas of CNS demyelination and axonal transaction</a:t>
            </a:r>
          </a:p>
          <a:p>
            <a:pPr marL="0" indent="0">
              <a:buNone/>
            </a:pPr>
            <a:r>
              <a:rPr lang="en-US" dirty="0"/>
              <a:t>2. Clinical course</a:t>
            </a:r>
          </a:p>
          <a:p>
            <a:pPr marL="0" indent="0">
              <a:buNone/>
            </a:pPr>
            <a:r>
              <a:rPr lang="en-US" dirty="0"/>
              <a:t>a. Clinically isolated syndrome; first clinical presentation for which the criterion of dissemination in time has not been met to diagnose MS</a:t>
            </a:r>
          </a:p>
          <a:p>
            <a:pPr marL="0" indent="0">
              <a:buNone/>
            </a:pPr>
            <a:r>
              <a:rPr lang="en-US" dirty="0"/>
              <a:t>b. Classified as </a:t>
            </a:r>
            <a:r>
              <a:rPr lang="en-US" b="1" dirty="0"/>
              <a:t>relapsing or progressive disease</a:t>
            </a:r>
            <a:r>
              <a:rPr lang="en-US" dirty="0"/>
              <a:t>; </a:t>
            </a:r>
            <a:r>
              <a:rPr lang="en-US" dirty="0" err="1"/>
              <a:t>subclassified</a:t>
            </a:r>
            <a:r>
              <a:rPr lang="en-US" dirty="0"/>
              <a:t> according to disease activity and progression: Relapsing-remitting: 85% of patients at diagnosis, develops into progressive disease in 50% of patients within 10 years</a:t>
            </a:r>
          </a:p>
          <a:p>
            <a:pPr marL="0" indent="0">
              <a:buNone/>
            </a:pPr>
            <a:r>
              <a:rPr lang="en-US" b="1" dirty="0"/>
              <a:t>Treatment</a:t>
            </a:r>
          </a:p>
          <a:p>
            <a:pPr marL="0" indent="0">
              <a:buNone/>
            </a:pPr>
            <a:r>
              <a:rPr lang="en-US" dirty="0"/>
              <a:t>1. </a:t>
            </a:r>
            <a:r>
              <a:rPr lang="en-US" b="1" dirty="0"/>
              <a:t>Acute relapses are treated with corticosteroids.</a:t>
            </a:r>
          </a:p>
          <a:p>
            <a:pPr marL="0" indent="0">
              <a:buNone/>
            </a:pPr>
            <a:r>
              <a:rPr lang="en-US" dirty="0"/>
              <a:t>a. Intravenous methylprednisolone: Usual dose is 1 g/day as one dose or as divided doses for 3–5 days.</a:t>
            </a:r>
          </a:p>
          <a:p>
            <a:pPr marL="0" indent="0">
              <a:buNone/>
            </a:pPr>
            <a:r>
              <a:rPr lang="en-US" dirty="0"/>
              <a:t>b. Oral prednisone: Usual dose is 1250 mg/day given every other day for five doses.</a:t>
            </a:r>
          </a:p>
          <a:p>
            <a:pPr marL="0" indent="0">
              <a:buNone/>
            </a:pPr>
            <a:r>
              <a:rPr lang="en-US" dirty="0"/>
              <a:t>c. Intravenous adrenocorticotropic hormone</a:t>
            </a:r>
          </a:p>
          <a:p>
            <a:pPr marL="0" indent="0">
              <a:buNone/>
            </a:pPr>
            <a:r>
              <a:rPr lang="en-US" dirty="0"/>
              <a:t>d. Neurologic recovery is the same with or without an oral prednisone taper.</a:t>
            </a:r>
          </a:p>
          <a:p>
            <a:pPr marL="0" indent="0">
              <a:buNone/>
            </a:pPr>
            <a:r>
              <a:rPr lang="en-US" dirty="0"/>
              <a:t>2. </a:t>
            </a:r>
            <a:r>
              <a:rPr lang="en-US" b="1" dirty="0"/>
              <a:t>Disease-modifying therapies</a:t>
            </a:r>
          </a:p>
        </p:txBody>
      </p:sp>
    </p:spTree>
    <p:extLst>
      <p:ext uri="{BB962C8B-B14F-4D97-AF65-F5344CB8AC3E}">
        <p14:creationId xmlns:p14="http://schemas.microsoft.com/office/powerpoint/2010/main" val="925250170"/>
      </p:ext>
    </p:extLst>
  </p:cSld>
  <p:clrMapOvr>
    <a:masterClrMapping/>
  </p:clrMapOvr>
  <mc:AlternateContent xmlns:mc="http://schemas.openxmlformats.org/markup-compatibility/2006" xmlns:p14="http://schemas.microsoft.com/office/powerpoint/2010/main">
    <mc:Choice Requires="p14">
      <p:transition spd="slow" p14:dur="2000" advTm="380416"/>
    </mc:Choice>
    <mc:Fallback xmlns="">
      <p:transition spd="slow" advTm="38041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339634"/>
            <a:ext cx="12100560" cy="6518365"/>
          </a:xfrm>
        </p:spPr>
        <p:txBody>
          <a:bodyPr>
            <a:normAutofit fontScale="92500" lnSpcReduction="20000"/>
          </a:bodyPr>
          <a:lstStyle/>
          <a:p>
            <a:pPr marL="0" indent="0">
              <a:buNone/>
            </a:pPr>
            <a:r>
              <a:rPr lang="en-US" dirty="0"/>
              <a:t>2. </a:t>
            </a:r>
            <a:r>
              <a:rPr lang="en-US" b="1" dirty="0"/>
              <a:t>Disease-modifying therapies</a:t>
            </a:r>
          </a:p>
          <a:p>
            <a:pPr marL="0" indent="0">
              <a:buNone/>
            </a:pPr>
            <a:r>
              <a:rPr lang="en-US" b="1" dirty="0"/>
              <a:t>Interferons b(</a:t>
            </a:r>
            <a:r>
              <a:rPr lang="en-US" dirty="0"/>
              <a:t>Avonex, </a:t>
            </a:r>
            <a:r>
              <a:rPr lang="en-US" dirty="0" err="1"/>
              <a:t>Betaseron</a:t>
            </a:r>
            <a:r>
              <a:rPr lang="en-US" dirty="0"/>
              <a:t>, </a:t>
            </a:r>
            <a:r>
              <a:rPr lang="en-US" dirty="0" err="1"/>
              <a:t>Extavia</a:t>
            </a:r>
            <a:r>
              <a:rPr lang="en-US" dirty="0"/>
              <a:t>, </a:t>
            </a:r>
            <a:r>
              <a:rPr lang="en-US" dirty="0" err="1"/>
              <a:t>Plegridy</a:t>
            </a:r>
            <a:r>
              <a:rPr lang="en-US" dirty="0"/>
              <a:t>, Rebif)</a:t>
            </a:r>
          </a:p>
          <a:p>
            <a:pPr marL="0" indent="0">
              <a:buNone/>
            </a:pPr>
            <a:r>
              <a:rPr lang="en-US" dirty="0" err="1"/>
              <a:t>i</a:t>
            </a:r>
            <a:r>
              <a:rPr lang="en-US" dirty="0"/>
              <a:t>. Mechanism of action: </a:t>
            </a:r>
            <a:r>
              <a:rPr lang="en-US" b="1" dirty="0"/>
              <a:t>Suppress T-cell activity, down-regulate antigen presentation by major histocompatibility complex class II molecules, decrease adhesion molecules and matrix metalloproteinase 9, increase anti-inflammatory cytokines, and decrease inflammatory cytokines</a:t>
            </a:r>
          </a:p>
          <a:p>
            <a:pPr marL="0" indent="0">
              <a:buNone/>
            </a:pPr>
            <a:r>
              <a:rPr lang="en-US" dirty="0"/>
              <a:t>ii. Adding polyethylene glycol to interferon-β1a decreases the frequency of injections.</a:t>
            </a:r>
          </a:p>
          <a:p>
            <a:pPr marL="0" indent="0">
              <a:buNone/>
            </a:pPr>
            <a:r>
              <a:rPr lang="en-US" dirty="0"/>
              <a:t>iii. Injection site reactions: More common in subcutaneously administered products. May help to bring a drug to room temperature before injection, ice the injection site, and rotate injection sites</a:t>
            </a:r>
          </a:p>
          <a:p>
            <a:pPr marL="0" indent="0">
              <a:buNone/>
            </a:pPr>
            <a:r>
              <a:rPr lang="en-US" dirty="0"/>
              <a:t>iv. Flu-like symptoms: Usually dissipate in 2–3 months. May help to inject the dose in the evening. Begin at the 0.25- to 0.5-mg dose and slowly increase, and use ibuprofen or acetaminophen.</a:t>
            </a:r>
          </a:p>
          <a:p>
            <a:pPr marL="0" indent="0">
              <a:buNone/>
            </a:pPr>
            <a:r>
              <a:rPr lang="en-US" dirty="0"/>
              <a:t>v. Neutralizing antibodies: Develop in some patients 6–18 months after treatment begins; frequency and administration route affect neutralizing antibody development; relapse rates are higher in patients with persistently high antibody titers; antibodies may disappear even during continued treatment; show cross-reactivity with other β-interferons</a:t>
            </a:r>
          </a:p>
        </p:txBody>
      </p:sp>
    </p:spTree>
    <p:extLst>
      <p:ext uri="{BB962C8B-B14F-4D97-AF65-F5344CB8AC3E}">
        <p14:creationId xmlns:p14="http://schemas.microsoft.com/office/powerpoint/2010/main" val="1458512021"/>
      </p:ext>
    </p:extLst>
  </p:cSld>
  <p:clrMapOvr>
    <a:masterClrMapping/>
  </p:clrMapOvr>
  <mc:AlternateContent xmlns:mc="http://schemas.openxmlformats.org/markup-compatibility/2006" xmlns:p14="http://schemas.microsoft.com/office/powerpoint/2010/main">
    <mc:Choice Requires="p14">
      <p:transition spd="slow" p14:dur="2000" advTm="183194"/>
    </mc:Choice>
    <mc:Fallback xmlns="">
      <p:transition spd="slow" advTm="183194"/>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0" y="274320"/>
            <a:ext cx="12048309" cy="6583680"/>
          </a:xfrm>
        </p:spPr>
        <p:txBody>
          <a:bodyPr>
            <a:normAutofit fontScale="77500" lnSpcReduction="20000"/>
          </a:bodyPr>
          <a:lstStyle/>
          <a:p>
            <a:pPr marL="0" indent="0">
              <a:buNone/>
            </a:pPr>
            <a:r>
              <a:rPr lang="en-US" b="1" dirty="0"/>
              <a:t>Dimethyl fumarate </a:t>
            </a:r>
          </a:p>
          <a:p>
            <a:pPr marL="0" indent="0">
              <a:buNone/>
            </a:pPr>
            <a:r>
              <a:rPr lang="en-US" dirty="0" err="1"/>
              <a:t>i</a:t>
            </a:r>
            <a:r>
              <a:rPr lang="en-US" dirty="0"/>
              <a:t>. Mechanism of action: </a:t>
            </a:r>
            <a:r>
              <a:rPr lang="en-US" b="1" dirty="0"/>
              <a:t>Antioxidant and </a:t>
            </a:r>
            <a:r>
              <a:rPr lang="en-US" b="1" dirty="0" err="1"/>
              <a:t>cytoprotective</a:t>
            </a:r>
            <a:r>
              <a:rPr lang="en-US" b="1" dirty="0"/>
              <a:t>; inhibits </a:t>
            </a:r>
            <a:r>
              <a:rPr lang="en-US" b="1" dirty="0" err="1"/>
              <a:t>proinflammatory</a:t>
            </a:r>
            <a:r>
              <a:rPr lang="en-US" b="1" dirty="0"/>
              <a:t> cytokines, increases anti-inflammatory cytokines</a:t>
            </a:r>
          </a:p>
          <a:p>
            <a:pPr marL="0" indent="0">
              <a:buNone/>
            </a:pPr>
            <a:r>
              <a:rPr lang="en-US" dirty="0"/>
              <a:t>ii. Adverse effects</a:t>
            </a:r>
          </a:p>
          <a:p>
            <a:pPr marL="0" indent="0">
              <a:buNone/>
            </a:pPr>
            <a:r>
              <a:rPr lang="en-US" dirty="0"/>
              <a:t>(a) Skin flushing: Occurs in up to 38% of patients, usually within 30–45 minutes of dosing; involves the face, chest, and neck; dissipates after 15–30 minutes; peaks within first month of therapy and decreases thereafter; aspirin may block flushing, taking with food helps prevent</a:t>
            </a:r>
          </a:p>
          <a:p>
            <a:pPr marL="0" indent="0">
              <a:buNone/>
            </a:pPr>
            <a:r>
              <a:rPr lang="en-US" dirty="0"/>
              <a:t>(b) GI events: Occur in up to 41% of patients; peak within first month of therapy and decrease thereafter</a:t>
            </a:r>
          </a:p>
          <a:p>
            <a:pPr marL="0" indent="0">
              <a:buNone/>
            </a:pPr>
            <a:r>
              <a:rPr lang="en-US" dirty="0"/>
              <a:t>(c) Lymphocytes decrease by 30% in the first year of therapy and then stabilize.</a:t>
            </a:r>
          </a:p>
          <a:p>
            <a:pPr marL="0" indent="0">
              <a:buNone/>
            </a:pPr>
            <a:r>
              <a:rPr lang="en-US" b="1" dirty="0" err="1"/>
              <a:t>Glatiramer</a:t>
            </a:r>
            <a:r>
              <a:rPr lang="en-US" b="1" dirty="0"/>
              <a:t> acetate </a:t>
            </a:r>
          </a:p>
          <a:p>
            <a:pPr marL="0" indent="0">
              <a:buNone/>
            </a:pPr>
            <a:r>
              <a:rPr lang="en-US" dirty="0" err="1"/>
              <a:t>i</a:t>
            </a:r>
            <a:r>
              <a:rPr lang="en-US" dirty="0"/>
              <a:t>. Mechanism of action: Decreases type </a:t>
            </a:r>
            <a:r>
              <a:rPr lang="en-US" b="1" dirty="0"/>
              <a:t>1 helper T cells; increases type 2 helper T cells; increases production of nerve growth factors</a:t>
            </a:r>
          </a:p>
          <a:p>
            <a:pPr marL="0" indent="0">
              <a:buNone/>
            </a:pPr>
            <a:r>
              <a:rPr lang="en-US" dirty="0"/>
              <a:t>ii. Injection site reactions: Icing the site before and after injection may help.</a:t>
            </a:r>
          </a:p>
          <a:p>
            <a:pPr marL="0" indent="0">
              <a:buNone/>
            </a:pPr>
            <a:r>
              <a:rPr lang="en-US" dirty="0"/>
              <a:t>iii. Systemic reactions: May involve flushing, chest tightness, palpitations, anxiety, and shortness of breath; this is </a:t>
            </a:r>
            <a:r>
              <a:rPr lang="en-US" dirty="0" err="1"/>
              <a:t>noncardiac</a:t>
            </a:r>
            <a:r>
              <a:rPr lang="en-US" dirty="0"/>
              <a:t>; recurrence is infrequent</a:t>
            </a:r>
          </a:p>
          <a:p>
            <a:pPr marL="0" indent="0">
              <a:buNone/>
            </a:pPr>
            <a:r>
              <a:rPr lang="en-US" b="1" dirty="0" err="1"/>
              <a:t>Fingolimod</a:t>
            </a:r>
            <a:r>
              <a:rPr lang="en-US" b="1" dirty="0"/>
              <a:t> </a:t>
            </a:r>
          </a:p>
          <a:p>
            <a:pPr marL="0" indent="0">
              <a:buNone/>
            </a:pPr>
            <a:r>
              <a:rPr lang="en-US" dirty="0" err="1"/>
              <a:t>i</a:t>
            </a:r>
            <a:r>
              <a:rPr lang="en-US" dirty="0"/>
              <a:t>. Mechanism of action: Binds to the S1P receptor 1 expressed on T cells, </a:t>
            </a:r>
            <a:r>
              <a:rPr lang="en-US" b="1" dirty="0"/>
              <a:t>prevents activation of T cells</a:t>
            </a:r>
          </a:p>
          <a:p>
            <a:pPr marL="0" indent="0">
              <a:buNone/>
            </a:pPr>
            <a:r>
              <a:rPr lang="en-US" dirty="0"/>
              <a:t>ii. Indicated for patients older than 10 years</a:t>
            </a:r>
          </a:p>
        </p:txBody>
      </p:sp>
    </p:spTree>
    <p:extLst>
      <p:ext uri="{BB962C8B-B14F-4D97-AF65-F5344CB8AC3E}">
        <p14:creationId xmlns:p14="http://schemas.microsoft.com/office/powerpoint/2010/main" val="2341649488"/>
      </p:ext>
    </p:extLst>
  </p:cSld>
  <p:clrMapOvr>
    <a:masterClrMapping/>
  </p:clrMapOvr>
  <mc:AlternateContent xmlns:mc="http://schemas.openxmlformats.org/markup-compatibility/2006" xmlns:p14="http://schemas.microsoft.com/office/powerpoint/2010/main">
    <mc:Choice Requires="p14">
      <p:transition spd="slow" p14:dur="2000" advTm="126943"/>
    </mc:Choice>
    <mc:Fallback xmlns="">
      <p:transition spd="slow" advTm="126943"/>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6" y="261257"/>
            <a:ext cx="12074434" cy="6492240"/>
          </a:xfrm>
        </p:spPr>
        <p:txBody>
          <a:bodyPr>
            <a:normAutofit fontScale="70000" lnSpcReduction="20000"/>
          </a:bodyPr>
          <a:lstStyle/>
          <a:p>
            <a:pPr marL="0" indent="0">
              <a:buNone/>
            </a:pPr>
            <a:r>
              <a:rPr lang="en-US" dirty="0"/>
              <a:t>iii</a:t>
            </a:r>
            <a:r>
              <a:rPr lang="en-US" b="1" dirty="0"/>
              <a:t>. Contraindicated in patients with myocardial infarctions, unstable angina, stroke, TIAs, or decompensated heart failure necessitating hospitalization or class III/IV heart failure, history of </a:t>
            </a:r>
            <a:r>
              <a:rPr lang="en-US" b="1" dirty="0" err="1"/>
              <a:t>Mobitz</a:t>
            </a:r>
            <a:r>
              <a:rPr lang="en-US" b="1" dirty="0"/>
              <a:t> type II second- or third-degree atrioventricular block or sick sinus syndrome unless patient has a pacemaker, baseline </a:t>
            </a:r>
            <a:r>
              <a:rPr lang="en-US" b="1" dirty="0" err="1"/>
              <a:t>QTc</a:t>
            </a:r>
            <a:r>
              <a:rPr lang="en-US" b="1" dirty="0"/>
              <a:t> interval greater than or equal to 500 milliseconds, or treatment with class </a:t>
            </a:r>
            <a:r>
              <a:rPr lang="en-US" b="1" dirty="0" err="1"/>
              <a:t>Ia</a:t>
            </a:r>
            <a:r>
              <a:rPr lang="en-US" b="1" dirty="0"/>
              <a:t> or class III antiarrhythmic drugs</a:t>
            </a:r>
          </a:p>
          <a:p>
            <a:pPr marL="0" indent="0">
              <a:buNone/>
            </a:pPr>
            <a:r>
              <a:rPr lang="en-US" dirty="0"/>
              <a:t>iv. Patients must be monitored for bradycardia for 6 hours after the first dose; if therapy is discontinued for more than 2 weeks, patients must be re-monitored.</a:t>
            </a:r>
          </a:p>
          <a:p>
            <a:pPr marL="0" indent="0">
              <a:buNone/>
            </a:pPr>
            <a:r>
              <a:rPr lang="en-US" b="1" dirty="0"/>
              <a:t>Adverse effects</a:t>
            </a:r>
          </a:p>
          <a:p>
            <a:pPr marL="0" indent="0">
              <a:buNone/>
            </a:pPr>
            <a:r>
              <a:rPr lang="en-US" dirty="0"/>
              <a:t>(a) Bradycardia: ECG is recommended within 6 months for patients using </a:t>
            </a:r>
            <a:r>
              <a:rPr lang="en-US" dirty="0" err="1"/>
              <a:t>antiarrhythmics</a:t>
            </a:r>
            <a:r>
              <a:rPr lang="en-US" dirty="0"/>
              <a:t> (including β-blockers and calcium channel blockers), those with cardiac risk factors, and those with slow or irregular heartbeat. Heart rate returns to baseline within 1 month of continued dosing.</a:t>
            </a:r>
          </a:p>
          <a:p>
            <a:pPr marL="0" indent="0">
              <a:buNone/>
            </a:pPr>
            <a:r>
              <a:rPr lang="en-US" dirty="0"/>
              <a:t>(b) Atrioventricular conduction delays: First- and second-degree block</a:t>
            </a:r>
          </a:p>
          <a:p>
            <a:pPr marL="0" indent="0">
              <a:buNone/>
            </a:pPr>
            <a:r>
              <a:rPr lang="en-US" dirty="0"/>
              <a:t>(c) Decrease in lymphocytes: A recent CBC should be available before therapy begins. Infections may be more common.  discontinue therapy for serious infections; test patients without varicella zoster vaccine or infection history for varicella zoster virus antibodies, and immunize antibody-negative patients (wait 1 month to initiate </a:t>
            </a:r>
            <a:r>
              <a:rPr lang="en-US" dirty="0" err="1"/>
              <a:t>fingolimod</a:t>
            </a:r>
            <a:r>
              <a:rPr lang="en-US" dirty="0"/>
              <a:t>).</a:t>
            </a:r>
          </a:p>
          <a:p>
            <a:pPr marL="0" indent="0">
              <a:buNone/>
            </a:pPr>
            <a:r>
              <a:rPr lang="en-US" dirty="0"/>
              <a:t>(d) Macular edema: Ophthalmologic evaluation at baseline and 3–4 months after </a:t>
            </a:r>
            <a:r>
              <a:rPr lang="en-US" dirty="0" err="1"/>
              <a:t>fingolimod</a:t>
            </a:r>
            <a:r>
              <a:rPr lang="en-US" dirty="0"/>
              <a:t> initiation; a history of uveitis or diabetes mellitus increases risk</a:t>
            </a:r>
          </a:p>
          <a:p>
            <a:pPr marL="0" indent="0">
              <a:buNone/>
            </a:pPr>
            <a:r>
              <a:rPr lang="en-US" dirty="0"/>
              <a:t>(e) Respiratory effects: Decreases in forced expiratory volume over 1 second and diffusion lung capacity for carbon monoxide can occur.</a:t>
            </a:r>
          </a:p>
          <a:p>
            <a:pPr marL="0" indent="0">
              <a:buNone/>
            </a:pPr>
            <a:r>
              <a:rPr lang="en-US" dirty="0"/>
              <a:t>(f) Elevation of liver enzymes</a:t>
            </a:r>
          </a:p>
          <a:p>
            <a:pPr marL="0" indent="0">
              <a:buNone/>
            </a:pPr>
            <a:r>
              <a:rPr lang="en-US" dirty="0"/>
              <a:t>(g) Hypertension: Monitor during treatment.</a:t>
            </a:r>
          </a:p>
          <a:p>
            <a:pPr marL="0" indent="0">
              <a:buNone/>
            </a:pPr>
            <a:r>
              <a:rPr lang="en-US" dirty="0"/>
              <a:t>(h) Extended effects of drug for up to 2 months after discontinuation necessitate extended monitoring for many adverse effects.</a:t>
            </a:r>
          </a:p>
        </p:txBody>
      </p:sp>
    </p:spTree>
    <p:extLst>
      <p:ext uri="{BB962C8B-B14F-4D97-AF65-F5344CB8AC3E}">
        <p14:creationId xmlns:p14="http://schemas.microsoft.com/office/powerpoint/2010/main" val="3395071603"/>
      </p:ext>
    </p:extLst>
  </p:cSld>
  <p:clrMapOvr>
    <a:masterClrMapping/>
  </p:clrMapOvr>
  <mc:AlternateContent xmlns:mc="http://schemas.openxmlformats.org/markup-compatibility/2006" xmlns:p14="http://schemas.microsoft.com/office/powerpoint/2010/main">
    <mc:Choice Requires="p14">
      <p:transition spd="slow" p14:dur="2000" advTm="153129"/>
    </mc:Choice>
    <mc:Fallback xmlns="">
      <p:transition spd="slow" advTm="15312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084218"/>
            <a:ext cx="12017829" cy="5617028"/>
          </a:xfrm>
        </p:spPr>
        <p:txBody>
          <a:bodyPr>
            <a:normAutofit/>
          </a:bodyPr>
          <a:lstStyle/>
          <a:p>
            <a:pPr marL="0" indent="0">
              <a:buNone/>
            </a:pPr>
            <a:r>
              <a:rPr lang="en-US" b="1" dirty="0"/>
              <a:t>Monoclonal antibodies</a:t>
            </a:r>
            <a:r>
              <a:rPr lang="en-US" dirty="0"/>
              <a:t>: </a:t>
            </a:r>
            <a:r>
              <a:rPr lang="en-US" i="1" dirty="0"/>
              <a:t>Alemtuzumab</a:t>
            </a:r>
            <a:r>
              <a:rPr lang="en-US" dirty="0"/>
              <a:t>, </a:t>
            </a:r>
            <a:r>
              <a:rPr lang="en-US" i="1" dirty="0"/>
              <a:t>daclizumab</a:t>
            </a:r>
            <a:r>
              <a:rPr lang="en-US" dirty="0"/>
              <a:t>, </a:t>
            </a:r>
            <a:r>
              <a:rPr lang="en-US" dirty="0" err="1"/>
              <a:t>Ritoximab</a:t>
            </a:r>
            <a:r>
              <a:rPr lang="en-US" dirty="0"/>
              <a:t>, </a:t>
            </a:r>
            <a:r>
              <a:rPr lang="en-US" i="1" dirty="0"/>
              <a:t>natalizumab</a:t>
            </a:r>
            <a:r>
              <a:rPr lang="en-US" dirty="0"/>
              <a:t>, and </a:t>
            </a:r>
            <a:r>
              <a:rPr lang="en-US" b="1" i="1" dirty="0">
                <a:solidFill>
                  <a:srgbClr val="FF0000"/>
                </a:solidFill>
              </a:rPr>
              <a:t>ocrelizumab </a:t>
            </a:r>
            <a:r>
              <a:rPr lang="en-US" dirty="0"/>
              <a:t>are monoclonal antibodies indicated for the treatment of MS. </a:t>
            </a:r>
            <a:r>
              <a:rPr lang="en-US" i="1" dirty="0" err="1"/>
              <a:t>Ocrelizumab</a:t>
            </a:r>
            <a:r>
              <a:rPr lang="en-US" i="1" dirty="0"/>
              <a:t> </a:t>
            </a:r>
            <a:r>
              <a:rPr lang="en-US" dirty="0"/>
              <a:t>is the first agent to be approved for primary progressive forms of the disease. These agents can be associated with significant toxicities, such as progressive multifocal leukoencephalopathy with </a:t>
            </a:r>
            <a:r>
              <a:rPr lang="en-US" i="1" dirty="0" err="1"/>
              <a:t>natalizumab</a:t>
            </a:r>
            <a:r>
              <a:rPr lang="en-US" dirty="0"/>
              <a:t>, serious infections with </a:t>
            </a:r>
            <a:r>
              <a:rPr lang="en-US" i="1" dirty="0" err="1"/>
              <a:t>daclizumab</a:t>
            </a:r>
            <a:r>
              <a:rPr lang="en-US" i="1" dirty="0"/>
              <a:t> </a:t>
            </a:r>
            <a:r>
              <a:rPr lang="en-US" dirty="0"/>
              <a:t>and </a:t>
            </a:r>
            <a:r>
              <a:rPr lang="en-US" i="1" dirty="0" err="1"/>
              <a:t>alemtuzumab</a:t>
            </a:r>
            <a:r>
              <a:rPr lang="en-US" dirty="0"/>
              <a:t>, and autoimmune disorders with </a:t>
            </a:r>
            <a:r>
              <a:rPr lang="en-US" i="1" dirty="0" err="1"/>
              <a:t>alemtuzumab</a:t>
            </a:r>
            <a:r>
              <a:rPr lang="en-US" dirty="0"/>
              <a:t>. As such, these agents may be reserved for patients who have failed other therapies.</a:t>
            </a:r>
            <a:r>
              <a:rPr lang="en-US" sz="4000" b="1" dirty="0">
                <a:solidFill>
                  <a:srgbClr val="FF0000"/>
                </a:solidFill>
              </a:rPr>
              <a:t>                 update first line now</a:t>
            </a:r>
          </a:p>
        </p:txBody>
      </p:sp>
      <p:sp>
        <p:nvSpPr>
          <p:cNvPr id="4" name="Rectangle 3"/>
          <p:cNvSpPr/>
          <p:nvPr/>
        </p:nvSpPr>
        <p:spPr>
          <a:xfrm>
            <a:off x="314960" y="4283840"/>
            <a:ext cx="11702868" cy="2677656"/>
          </a:xfrm>
          <a:prstGeom prst="rect">
            <a:avLst/>
          </a:prstGeom>
          <a:ln w="38100">
            <a:solidFill>
              <a:schemeClr val="tx1"/>
            </a:solidFill>
          </a:ln>
        </p:spPr>
        <p:txBody>
          <a:bodyPr wrap="square">
            <a:spAutoFit/>
          </a:bodyPr>
          <a:lstStyle/>
          <a:p>
            <a:r>
              <a:rPr lang="en-US" sz="2400" dirty="0">
                <a:latin typeface="TimesNewRomanPSMT"/>
              </a:rPr>
              <a:t>On January 20, 2012, an FDA-issued drug safety communication associated positive tests for John Cunningham virus (JCV) antibodies as a risk factor for progressive multifocal leukoencephalopathy. Thus, patients with all three of the following risk factors – presence of anti-JCV antibodies, longer natalizumab treatment duration (especially beyond 2 years), and previous treatment with an immunosuppressant medication (mitoxantrone, azathioprine, methotrexate, cyclophosphamide, mycophenolate mofetil) – have a 1.1% chance of developing progressive multifocal leukoencephalopathy</a:t>
            </a:r>
            <a:r>
              <a:rPr lang="en-US" dirty="0">
                <a:latin typeface="TimesNewRomanPSMT"/>
              </a:rPr>
              <a:t>.</a:t>
            </a:r>
            <a:endParaRPr lang="en-US" dirty="0"/>
          </a:p>
        </p:txBody>
      </p:sp>
    </p:spTree>
    <p:extLst>
      <p:ext uri="{BB962C8B-B14F-4D97-AF65-F5344CB8AC3E}">
        <p14:creationId xmlns:p14="http://schemas.microsoft.com/office/powerpoint/2010/main" val="775900821"/>
      </p:ext>
    </p:extLst>
  </p:cSld>
  <p:clrMapOvr>
    <a:masterClrMapping/>
  </p:clrMapOvr>
  <mc:AlternateContent xmlns:mc="http://schemas.openxmlformats.org/markup-compatibility/2006" xmlns:p14="http://schemas.microsoft.com/office/powerpoint/2010/main">
    <mc:Choice Requires="p14">
      <p:transition spd="slow" p14:dur="2000" advTm="160542"/>
    </mc:Choice>
    <mc:Fallback xmlns="">
      <p:transition spd="slow" advTm="16054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1825625"/>
            <a:ext cx="11038114" cy="4351338"/>
          </a:xfrm>
        </p:spPr>
        <p:txBody>
          <a:bodyPr>
            <a:normAutofit/>
          </a:bodyPr>
          <a:lstStyle/>
          <a:p>
            <a:pPr marL="0" indent="0">
              <a:buNone/>
            </a:pPr>
            <a:r>
              <a:rPr lang="en-US" b="1" dirty="0"/>
              <a:t>DRUGS USED IN AMYOTROPHIC LATERAL SCLEROSIS</a:t>
            </a:r>
          </a:p>
          <a:p>
            <a:pPr marL="0" indent="0">
              <a:buNone/>
            </a:pPr>
            <a:r>
              <a:rPr lang="en-US" dirty="0"/>
              <a:t>Amyotrophic lateral sclerosis (ALS) is characterized by progressive degeneration of motor neurons, resulting in the inability to initiate or control muscle movement. </a:t>
            </a:r>
            <a:r>
              <a:rPr lang="en-US" b="1" i="1" dirty="0" err="1"/>
              <a:t>Riluzole</a:t>
            </a:r>
            <a:r>
              <a:rPr lang="en-US" b="1" i="1" dirty="0"/>
              <a:t> </a:t>
            </a:r>
            <a:r>
              <a:rPr lang="en-US" b="1" dirty="0"/>
              <a:t>and </a:t>
            </a:r>
            <a:r>
              <a:rPr lang="en-US" b="1" i="1" dirty="0" err="1"/>
              <a:t>edaravone</a:t>
            </a:r>
            <a:r>
              <a:rPr lang="en-US" b="1" i="1" dirty="0"/>
              <a:t> </a:t>
            </a:r>
            <a:r>
              <a:rPr lang="en-US" dirty="0"/>
              <a:t>are indicated for the management of ALS. </a:t>
            </a:r>
            <a:r>
              <a:rPr lang="en-US" i="1" dirty="0" err="1"/>
              <a:t>Riluzole</a:t>
            </a:r>
            <a:r>
              <a:rPr lang="en-US" dirty="0"/>
              <a:t>, an oral NMDA receptor antagonist, is believed to act by inhibiting glutamate release and blocking sodium channels. </a:t>
            </a:r>
            <a:r>
              <a:rPr lang="en-US" i="1" dirty="0" err="1"/>
              <a:t>Riluzole</a:t>
            </a:r>
            <a:r>
              <a:rPr lang="en-US" i="1" dirty="0"/>
              <a:t> </a:t>
            </a:r>
            <a:r>
              <a:rPr lang="en-US" dirty="0"/>
              <a:t>may improve survival time in patients suffering from ALS. </a:t>
            </a:r>
            <a:r>
              <a:rPr lang="en-US" i="1" dirty="0" err="1"/>
              <a:t>Edaravone</a:t>
            </a:r>
            <a:r>
              <a:rPr lang="en-US" i="1" dirty="0"/>
              <a:t> </a:t>
            </a:r>
            <a:r>
              <a:rPr lang="en-US" dirty="0"/>
              <a:t>is an intravenous free radical scavenger and antioxidant that may slow the progression of ALS.</a:t>
            </a:r>
          </a:p>
        </p:txBody>
      </p:sp>
    </p:spTree>
    <p:extLst>
      <p:ext uri="{BB962C8B-B14F-4D97-AF65-F5344CB8AC3E}">
        <p14:creationId xmlns:p14="http://schemas.microsoft.com/office/powerpoint/2010/main" val="2774161994"/>
      </p:ext>
    </p:extLst>
  </p:cSld>
  <p:clrMapOvr>
    <a:masterClrMapping/>
  </p:clrMapOvr>
  <mc:AlternateContent xmlns:mc="http://schemas.openxmlformats.org/markup-compatibility/2006" xmlns:p14="http://schemas.microsoft.com/office/powerpoint/2010/main">
    <mc:Choice Requires="p14">
      <p:transition spd="slow" p14:dur="2000" advTm="47962"/>
    </mc:Choice>
    <mc:Fallback xmlns="">
      <p:transition spd="slow" advTm="47962"/>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2543</TotalTime>
  <Words>4845</Words>
  <Application>Microsoft Office PowerPoint</Application>
  <PresentationFormat>Widescreen</PresentationFormat>
  <Paragraphs>141</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TimesNewRomanPSMT</vt:lpstr>
      <vt:lpstr>Office Theme</vt:lpstr>
      <vt:lpstr>Treatment of Parkinson disease</vt:lpstr>
      <vt:lpstr>Drugs for Neurodegenerative Diseases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Parkinson disease</dc:title>
  <dc:creator>Windows User</dc:creator>
  <cp:lastModifiedBy>samaher younis</cp:lastModifiedBy>
  <cp:revision>44</cp:revision>
  <dcterms:created xsi:type="dcterms:W3CDTF">2021-07-22T11:03:58Z</dcterms:created>
  <dcterms:modified xsi:type="dcterms:W3CDTF">2023-08-02T06:00:15Z</dcterms:modified>
</cp:coreProperties>
</file>