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0" r:id="rId4"/>
    <p:sldId id="258" r:id="rId5"/>
    <p:sldId id="259" r:id="rId6"/>
    <p:sldId id="260" r:id="rId7"/>
    <p:sldId id="261" r:id="rId8"/>
    <p:sldId id="266" r:id="rId9"/>
    <p:sldId id="267" r:id="rId10"/>
    <p:sldId id="268" r:id="rId11"/>
    <p:sldId id="269" r:id="rId12"/>
    <p:sldId id="271" r:id="rId13"/>
    <p:sldId id="272" r:id="rId14"/>
    <p:sldId id="262" r:id="rId15"/>
    <p:sldId id="263" r:id="rId16"/>
    <p:sldId id="264" r:id="rId17"/>
    <p:sldId id="265" r:id="rId18"/>
    <p:sldId id="273" r:id="rId19"/>
    <p:sldId id="282" r:id="rId20"/>
    <p:sldId id="274" r:id="rId21"/>
    <p:sldId id="275" r:id="rId22"/>
    <p:sldId id="276" r:id="rId23"/>
    <p:sldId id="284" r:id="rId24"/>
    <p:sldId id="277" r:id="rId25"/>
    <p:sldId id="278" r:id="rId26"/>
    <p:sldId id="279" r:id="rId27"/>
    <p:sldId id="280" r:id="rId28"/>
    <p:sldId id="281" r:id="rId29"/>
    <p:sldId id="28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6B6261A-CC6A-4371-BC18-B033A5361DEF}"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1B7CAB-6135-48B9-99E9-0B1D8DE07706}" type="slidenum">
              <a:rPr lang="en-US" smtClean="0"/>
              <a:t>‹#›</a:t>
            </a:fld>
            <a:endParaRPr lang="en-US"/>
          </a:p>
        </p:txBody>
      </p:sp>
    </p:spTree>
    <p:extLst>
      <p:ext uri="{BB962C8B-B14F-4D97-AF65-F5344CB8AC3E}">
        <p14:creationId xmlns:p14="http://schemas.microsoft.com/office/powerpoint/2010/main" val="4060420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B6261A-CC6A-4371-BC18-B033A5361DEF}"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1B7CAB-6135-48B9-99E9-0B1D8DE07706}" type="slidenum">
              <a:rPr lang="en-US" smtClean="0"/>
              <a:t>‹#›</a:t>
            </a:fld>
            <a:endParaRPr lang="en-US"/>
          </a:p>
        </p:txBody>
      </p:sp>
    </p:spTree>
    <p:extLst>
      <p:ext uri="{BB962C8B-B14F-4D97-AF65-F5344CB8AC3E}">
        <p14:creationId xmlns:p14="http://schemas.microsoft.com/office/powerpoint/2010/main" val="902852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B6261A-CC6A-4371-BC18-B033A5361DEF}"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1B7CAB-6135-48B9-99E9-0B1D8DE07706}" type="slidenum">
              <a:rPr lang="en-US" smtClean="0"/>
              <a:t>‹#›</a:t>
            </a:fld>
            <a:endParaRPr lang="en-US"/>
          </a:p>
        </p:txBody>
      </p:sp>
    </p:spTree>
    <p:extLst>
      <p:ext uri="{BB962C8B-B14F-4D97-AF65-F5344CB8AC3E}">
        <p14:creationId xmlns:p14="http://schemas.microsoft.com/office/powerpoint/2010/main" val="3618205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B6261A-CC6A-4371-BC18-B033A5361DEF}" type="datetimeFigureOut">
              <a:rPr lang="en-US" smtClean="0"/>
              <a:t>8/3/2023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1B7CAB-6135-48B9-99E9-0B1D8DE07706}" type="slidenum">
              <a:rPr lang="en-US" smtClean="0"/>
              <a:t>‹#›</a:t>
            </a:fld>
            <a:endParaRPr lang="en-US"/>
          </a:p>
        </p:txBody>
      </p:sp>
    </p:spTree>
    <p:extLst>
      <p:ext uri="{BB962C8B-B14F-4D97-AF65-F5344CB8AC3E}">
        <p14:creationId xmlns:p14="http://schemas.microsoft.com/office/powerpoint/2010/main" val="571733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B6261A-CC6A-4371-BC18-B033A5361DEF}" type="datetimeFigureOut">
              <a:rPr lang="en-US" smtClean="0"/>
              <a:t>8/3/2023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1B7CAB-6135-48B9-99E9-0B1D8DE07706}" type="slidenum">
              <a:rPr lang="en-US" smtClean="0"/>
              <a:t>‹#›</a:t>
            </a:fld>
            <a:endParaRPr lang="en-US"/>
          </a:p>
        </p:txBody>
      </p:sp>
    </p:spTree>
    <p:extLst>
      <p:ext uri="{BB962C8B-B14F-4D97-AF65-F5344CB8AC3E}">
        <p14:creationId xmlns:p14="http://schemas.microsoft.com/office/powerpoint/2010/main" val="1718963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B6261A-CC6A-4371-BC18-B033A5361DEF}" type="datetimeFigureOut">
              <a:rPr lang="en-US" smtClean="0"/>
              <a:t>8/3/2023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1B7CAB-6135-48B9-99E9-0B1D8DE07706}" type="slidenum">
              <a:rPr lang="en-US" smtClean="0"/>
              <a:t>‹#›</a:t>
            </a:fld>
            <a:endParaRPr lang="en-US"/>
          </a:p>
        </p:txBody>
      </p:sp>
    </p:spTree>
    <p:extLst>
      <p:ext uri="{BB962C8B-B14F-4D97-AF65-F5344CB8AC3E}">
        <p14:creationId xmlns:p14="http://schemas.microsoft.com/office/powerpoint/2010/main" val="189987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B6261A-CC6A-4371-BC18-B033A5361DEF}" type="datetimeFigureOut">
              <a:rPr lang="en-US" smtClean="0"/>
              <a:t>8/3/2023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1B7CAB-6135-48B9-99E9-0B1D8DE07706}" type="slidenum">
              <a:rPr lang="en-US" smtClean="0"/>
              <a:t>‹#›</a:t>
            </a:fld>
            <a:endParaRPr lang="en-US"/>
          </a:p>
        </p:txBody>
      </p:sp>
    </p:spTree>
    <p:extLst>
      <p:ext uri="{BB962C8B-B14F-4D97-AF65-F5344CB8AC3E}">
        <p14:creationId xmlns:p14="http://schemas.microsoft.com/office/powerpoint/2010/main" val="1168059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B6261A-CC6A-4371-BC18-B033A5361DEF}" type="datetimeFigureOut">
              <a:rPr lang="en-US" smtClean="0"/>
              <a:t>8/3/2023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1B7CAB-6135-48B9-99E9-0B1D8DE07706}" type="slidenum">
              <a:rPr lang="en-US" smtClean="0"/>
              <a:t>‹#›</a:t>
            </a:fld>
            <a:endParaRPr lang="en-US"/>
          </a:p>
        </p:txBody>
      </p:sp>
    </p:spTree>
    <p:extLst>
      <p:ext uri="{BB962C8B-B14F-4D97-AF65-F5344CB8AC3E}">
        <p14:creationId xmlns:p14="http://schemas.microsoft.com/office/powerpoint/2010/main" val="2570826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B6261A-CC6A-4371-BC18-B033A5361DEF}" type="datetimeFigureOut">
              <a:rPr lang="en-US" smtClean="0"/>
              <a:t>8/3/2023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1B7CAB-6135-48B9-99E9-0B1D8DE07706}" type="slidenum">
              <a:rPr lang="en-US" smtClean="0"/>
              <a:t>‹#›</a:t>
            </a:fld>
            <a:endParaRPr lang="en-US"/>
          </a:p>
        </p:txBody>
      </p:sp>
    </p:spTree>
    <p:extLst>
      <p:ext uri="{BB962C8B-B14F-4D97-AF65-F5344CB8AC3E}">
        <p14:creationId xmlns:p14="http://schemas.microsoft.com/office/powerpoint/2010/main" val="1478347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B6261A-CC6A-4371-BC18-B033A5361DEF}"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1B7CAB-6135-48B9-99E9-0B1D8DE07706}" type="slidenum">
              <a:rPr lang="en-US" smtClean="0"/>
              <a:t>‹#›</a:t>
            </a:fld>
            <a:endParaRPr lang="en-US"/>
          </a:p>
        </p:txBody>
      </p:sp>
    </p:spTree>
    <p:extLst>
      <p:ext uri="{BB962C8B-B14F-4D97-AF65-F5344CB8AC3E}">
        <p14:creationId xmlns:p14="http://schemas.microsoft.com/office/powerpoint/2010/main" val="3453979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B6261A-CC6A-4371-BC18-B033A5361DEF}"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1B7CAB-6135-48B9-99E9-0B1D8DE07706}" type="slidenum">
              <a:rPr lang="en-US" smtClean="0"/>
              <a:t>‹#›</a:t>
            </a:fld>
            <a:endParaRPr lang="en-US"/>
          </a:p>
        </p:txBody>
      </p:sp>
    </p:spTree>
    <p:extLst>
      <p:ext uri="{BB962C8B-B14F-4D97-AF65-F5344CB8AC3E}">
        <p14:creationId xmlns:p14="http://schemas.microsoft.com/office/powerpoint/2010/main" val="3359713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6261A-CC6A-4371-BC18-B033A5361DEF}" type="datetimeFigureOut">
              <a:rPr lang="en-US" smtClean="0"/>
              <a:t>8/3/2023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1B7CAB-6135-48B9-99E9-0B1D8DE07706}" type="slidenum">
              <a:rPr lang="en-US" smtClean="0"/>
              <a:t>‹#›</a:t>
            </a:fld>
            <a:endParaRPr lang="en-US"/>
          </a:p>
        </p:txBody>
      </p:sp>
    </p:spTree>
    <p:extLst>
      <p:ext uri="{BB962C8B-B14F-4D97-AF65-F5344CB8AC3E}">
        <p14:creationId xmlns:p14="http://schemas.microsoft.com/office/powerpoint/2010/main" val="3805633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healthline.com/health/cognitive-behavioral-therapy"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Anxiolytic/Hypnotic</a:t>
            </a:r>
            <a:br>
              <a:rPr lang="en-US" dirty="0"/>
            </a:br>
            <a:r>
              <a:rPr lang="en-US" dirty="0"/>
              <a:t>Drugs </a:t>
            </a:r>
          </a:p>
        </p:txBody>
      </p:sp>
      <p:sp>
        <p:nvSpPr>
          <p:cNvPr id="3" name="Subtitle 2"/>
          <p:cNvSpPr>
            <a:spLocks noGrp="1"/>
          </p:cNvSpPr>
          <p:nvPr>
            <p:ph type="subTitle" idx="1"/>
          </p:nvPr>
        </p:nvSpPr>
        <p:spPr/>
        <p:txBody>
          <a:bodyPr/>
          <a:lstStyle/>
          <a:p>
            <a:r>
              <a:rPr lang="en-US" dirty="0" err="1"/>
              <a:t>DR.Samaher</a:t>
            </a:r>
            <a:r>
              <a:rPr lang="en-US" dirty="0"/>
              <a:t> </a:t>
            </a:r>
            <a:r>
              <a:rPr lang="en-US" dirty="0" err="1"/>
              <a:t>Jaber</a:t>
            </a:r>
            <a:r>
              <a:rPr lang="en-US" dirty="0"/>
              <a:t> </a:t>
            </a:r>
            <a:r>
              <a:rPr lang="en-US" dirty="0" err="1"/>
              <a:t>Younis</a:t>
            </a:r>
            <a:endParaRPr lang="en-US" dirty="0"/>
          </a:p>
          <a:p>
            <a:r>
              <a:rPr lang="en-US" dirty="0"/>
              <a:t>BCPS</a:t>
            </a:r>
          </a:p>
        </p:txBody>
      </p:sp>
    </p:spTree>
    <p:extLst>
      <p:ext uri="{BB962C8B-B14F-4D97-AF65-F5344CB8AC3E}">
        <p14:creationId xmlns:p14="http://schemas.microsoft.com/office/powerpoint/2010/main" val="2474272237"/>
      </p:ext>
    </p:extLst>
  </p:cSld>
  <p:clrMapOvr>
    <a:masterClrMapping/>
  </p:clrMapOvr>
  <mc:AlternateContent xmlns:mc="http://schemas.openxmlformats.org/markup-compatibility/2006" xmlns:p14="http://schemas.microsoft.com/office/powerpoint/2010/main">
    <mc:Choice Requires="p14">
      <p:transition spd="slow" p14:dur="2000" advTm="25732"/>
    </mc:Choice>
    <mc:Fallback xmlns="">
      <p:transition spd="slow" advTm="257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255" y="814726"/>
            <a:ext cx="11901054" cy="6179127"/>
          </a:xfrm>
        </p:spPr>
        <p:txBody>
          <a:bodyPr>
            <a:normAutofit/>
          </a:bodyPr>
          <a:lstStyle/>
          <a:p>
            <a:pPr marL="0" indent="0">
              <a:buNone/>
            </a:pPr>
            <a:r>
              <a:rPr lang="en-US" dirty="0"/>
              <a:t>OVERVIEW</a:t>
            </a:r>
          </a:p>
          <a:p>
            <a:pPr marL="0" indent="0">
              <a:buNone/>
            </a:pPr>
            <a:r>
              <a:rPr lang="en-US" dirty="0"/>
              <a:t>Disorders involving anxiety are among the most common mental disorders. Anxiety is an unpleasant state of tension, apprehension, or uneasiness (a fear that arises from either a known or an unknown source). The physical symptoms of severe anxiety are similar to those of fear (such as </a:t>
            </a:r>
            <a:r>
              <a:rPr lang="en-US" b="1" dirty="0"/>
              <a:t>tachycardia, sweating, trembling, and palpitations)</a:t>
            </a:r>
            <a:r>
              <a:rPr lang="en-US" dirty="0"/>
              <a:t> and involve sympathetic activation. Episodes of mild anxiety are common life experiences and do not warrant treatment. However, </a:t>
            </a:r>
            <a:r>
              <a:rPr lang="en-US" b="1" dirty="0"/>
              <a:t>severe, chronic, debilitating </a:t>
            </a:r>
            <a:r>
              <a:rPr lang="en-US" dirty="0"/>
              <a:t>anxiety may be treated with antianxiety drugs (sometimes called anxiolytics) and/or some form of </a:t>
            </a:r>
            <a:r>
              <a:rPr lang="en-US" b="1" dirty="0"/>
              <a:t>psychotherapy</a:t>
            </a:r>
            <a:r>
              <a:rPr lang="en-US" dirty="0"/>
              <a:t>. Because many antianxiety drugs also cause some sedation, they may be used clinically as both </a:t>
            </a:r>
            <a:r>
              <a:rPr lang="en-US" b="1" dirty="0"/>
              <a:t>anxiolytic and hypnotic </a:t>
            </a:r>
            <a:r>
              <a:rPr lang="en-US" dirty="0"/>
              <a:t>(sleep-inducing) agents. </a:t>
            </a:r>
            <a:r>
              <a:rPr lang="en-US" b="1" i="1" dirty="0"/>
              <a:t>Sedation </a:t>
            </a:r>
            <a:r>
              <a:rPr lang="en-US" dirty="0"/>
              <a:t>is characterized by </a:t>
            </a:r>
            <a:r>
              <a:rPr lang="en-US" dirty="0">
                <a:solidFill>
                  <a:srgbClr val="FF0000"/>
                </a:solidFill>
              </a:rPr>
              <a:t>decreased anxiety, motor activity, and cognitive acuity</a:t>
            </a:r>
            <a:r>
              <a:rPr lang="en-US" dirty="0"/>
              <a:t>. </a:t>
            </a:r>
            <a:r>
              <a:rPr lang="en-US" b="1" i="1" dirty="0"/>
              <a:t>Hypnosis</a:t>
            </a:r>
            <a:r>
              <a:rPr lang="en-US" i="1" dirty="0"/>
              <a:t> </a:t>
            </a:r>
            <a:r>
              <a:rPr lang="en-US" dirty="0"/>
              <a:t>is characterized by drowsiness and an </a:t>
            </a:r>
            <a:r>
              <a:rPr lang="en-US" dirty="0">
                <a:solidFill>
                  <a:srgbClr val="FF0000"/>
                </a:solidFill>
              </a:rPr>
              <a:t>increased tendency to sleep.</a:t>
            </a:r>
          </a:p>
        </p:txBody>
      </p:sp>
    </p:spTree>
    <p:extLst>
      <p:ext uri="{BB962C8B-B14F-4D97-AF65-F5344CB8AC3E}">
        <p14:creationId xmlns:p14="http://schemas.microsoft.com/office/powerpoint/2010/main" val="1986118481"/>
      </p:ext>
    </p:extLst>
  </p:cSld>
  <p:clrMapOvr>
    <a:masterClrMapping/>
  </p:clrMapOvr>
  <mc:AlternateContent xmlns:mc="http://schemas.openxmlformats.org/markup-compatibility/2006" xmlns:p14="http://schemas.microsoft.com/office/powerpoint/2010/main">
    <mc:Choice Requires="p14">
      <p:transition spd="slow" p14:dur="2000" advTm="188407"/>
    </mc:Choice>
    <mc:Fallback xmlns="">
      <p:transition spd="slow" advTm="18840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35527"/>
            <a:ext cx="12192000" cy="6622473"/>
          </a:xfrm>
        </p:spPr>
        <p:txBody>
          <a:bodyPr>
            <a:normAutofit fontScale="85000" lnSpcReduction="20000"/>
          </a:bodyPr>
          <a:lstStyle/>
          <a:p>
            <a:pPr marL="0" indent="0">
              <a:buNone/>
            </a:pPr>
            <a:r>
              <a:rPr lang="en-US" dirty="0"/>
              <a:t>1</a:t>
            </a:r>
            <a:r>
              <a:rPr lang="en-US" b="1" dirty="0"/>
              <a:t>. Generalized anxiety disorder </a:t>
            </a:r>
            <a:r>
              <a:rPr lang="en-US" dirty="0"/>
              <a:t>(GAD) is characterized by </a:t>
            </a:r>
            <a:r>
              <a:rPr lang="en-US" b="1" dirty="0"/>
              <a:t>6</a:t>
            </a:r>
            <a:r>
              <a:rPr lang="en-US" dirty="0"/>
              <a:t> months or more of excessive worry or anxiety, generally with an </a:t>
            </a:r>
            <a:r>
              <a:rPr lang="en-US" b="1" dirty="0"/>
              <a:t>unidentified cause</a:t>
            </a:r>
            <a:r>
              <a:rPr lang="en-US" dirty="0"/>
              <a:t>.</a:t>
            </a:r>
          </a:p>
          <a:p>
            <a:pPr marL="0" indent="0">
              <a:buNone/>
            </a:pPr>
            <a:r>
              <a:rPr lang="en-US" dirty="0"/>
              <a:t>2. </a:t>
            </a:r>
            <a:r>
              <a:rPr lang="en-US" b="1" dirty="0"/>
              <a:t>Panic disorder </a:t>
            </a:r>
            <a:r>
              <a:rPr lang="en-US" dirty="0"/>
              <a:t>is characterized by discrete periods of sudden, intense fear or terror, and feelings of </a:t>
            </a:r>
            <a:r>
              <a:rPr lang="en-US" b="1" dirty="0"/>
              <a:t>impending doom</a:t>
            </a:r>
            <a:r>
              <a:rPr lang="en-US" dirty="0"/>
              <a:t>. Usually, the precipitating cause </a:t>
            </a:r>
            <a:r>
              <a:rPr lang="en-US" b="1" dirty="0"/>
              <a:t>is unknown</a:t>
            </a:r>
            <a:r>
              <a:rPr lang="en-US" dirty="0"/>
              <a:t>, but the patient can become conditioned to believe it is attributable to some environmental cause.</a:t>
            </a:r>
          </a:p>
          <a:p>
            <a:pPr marL="0" indent="0">
              <a:buNone/>
            </a:pPr>
            <a:r>
              <a:rPr lang="en-US" dirty="0"/>
              <a:t>3. </a:t>
            </a:r>
            <a:r>
              <a:rPr lang="en-US" b="1" dirty="0"/>
              <a:t>Agoraphobia</a:t>
            </a:r>
            <a:r>
              <a:rPr lang="en-US" dirty="0"/>
              <a:t>: Intense fear in two or more settings (mostly in the open or in public). These settings include using public transportation, being in open spaces, being in enclosed spaces, standing in line or being in a crowd, and being outside the home alone.</a:t>
            </a:r>
          </a:p>
          <a:p>
            <a:pPr marL="0" indent="0">
              <a:buNone/>
            </a:pPr>
            <a:r>
              <a:rPr lang="en-US" dirty="0"/>
              <a:t>4. </a:t>
            </a:r>
            <a:r>
              <a:rPr lang="en-US" b="1" dirty="0"/>
              <a:t>Social anxiety disorder </a:t>
            </a:r>
            <a:r>
              <a:rPr lang="en-US" dirty="0"/>
              <a:t>is characterized by marked and persistent fear and anxiety in social or performance situations that are recognized as excessive or unreasonable. These situations are either avoided or endured with intense anxiety.</a:t>
            </a:r>
          </a:p>
          <a:p>
            <a:pPr marL="0" indent="0">
              <a:buNone/>
            </a:pPr>
            <a:r>
              <a:rPr lang="en-US" dirty="0"/>
              <a:t>5. </a:t>
            </a:r>
            <a:r>
              <a:rPr lang="en-US" b="1" dirty="0"/>
              <a:t>Specific phobias </a:t>
            </a:r>
            <a:r>
              <a:rPr lang="en-US" dirty="0"/>
              <a:t>are characterized by intense fear or anxiety induced by a specific object. </a:t>
            </a:r>
          </a:p>
          <a:p>
            <a:pPr marL="0" indent="0">
              <a:buNone/>
            </a:pPr>
            <a:r>
              <a:rPr lang="en-US" dirty="0"/>
              <a:t>6. </a:t>
            </a:r>
            <a:r>
              <a:rPr lang="en-US" b="1" dirty="0"/>
              <a:t>OCD,</a:t>
            </a:r>
            <a:r>
              <a:rPr lang="en-US" dirty="0"/>
              <a:t> which used to be classified as an anxiety disorder, now has its own designation. OCD is characterized by obsessive or intrusive thoughts that cannot be controlled and that are repetitive. Compulsions are ritualistic behaviors (e.g., washing the hands, combing the hair, cleaning the house).</a:t>
            </a:r>
          </a:p>
          <a:p>
            <a:pPr marL="0" indent="0">
              <a:buNone/>
            </a:pPr>
            <a:r>
              <a:rPr lang="en-US" dirty="0"/>
              <a:t>7. </a:t>
            </a:r>
            <a:r>
              <a:rPr lang="en-US" b="1" dirty="0"/>
              <a:t>PTSD</a:t>
            </a:r>
            <a:r>
              <a:rPr lang="en-US" dirty="0"/>
              <a:t>, which also used to be classified as an anxiety disorder, has been moved to a category titled “Trauma- and Stressor-Related Disorders.” PTSD follows a traumatic event. PTSD is characterized by increased arousal and avoidance of stimuli that approximate the original traumatic event.</a:t>
            </a:r>
          </a:p>
        </p:txBody>
      </p:sp>
    </p:spTree>
    <p:extLst>
      <p:ext uri="{BB962C8B-B14F-4D97-AF65-F5344CB8AC3E}">
        <p14:creationId xmlns:p14="http://schemas.microsoft.com/office/powerpoint/2010/main" val="3753637662"/>
      </p:ext>
    </p:extLst>
  </p:cSld>
  <p:clrMapOvr>
    <a:masterClrMapping/>
  </p:clrMapOvr>
  <mc:AlternateContent xmlns:mc="http://schemas.openxmlformats.org/markup-compatibility/2006" xmlns:p14="http://schemas.microsoft.com/office/powerpoint/2010/main">
    <mc:Choice Requires="p14">
      <p:transition spd="slow" p14:dur="2000" advTm="436994"/>
    </mc:Choice>
    <mc:Fallback xmlns="">
      <p:transition spd="slow" advTm="43699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37347" y="587606"/>
            <a:ext cx="6691746" cy="6262255"/>
          </a:xfrm>
        </p:spPr>
        <p:txBody>
          <a:bodyPr>
            <a:normAutofit/>
          </a:bodyPr>
          <a:lstStyle/>
          <a:p>
            <a:pPr marL="0" indent="0">
              <a:buNone/>
            </a:pPr>
            <a:r>
              <a:rPr lang="en-US" b="1" dirty="0"/>
              <a:t>BENZODIAZEPINES</a:t>
            </a:r>
          </a:p>
          <a:p>
            <a:pPr marL="0" indent="0">
              <a:buNone/>
            </a:pPr>
            <a:r>
              <a:rPr lang="en-US" dirty="0"/>
              <a:t>Benzodiazepines are widely used anxiolytic drugs. They have largely replaced barbiturates and </a:t>
            </a:r>
            <a:r>
              <a:rPr lang="en-US" i="1" dirty="0" err="1"/>
              <a:t>meprobamate</a:t>
            </a:r>
            <a:r>
              <a:rPr lang="en-US" i="1" dirty="0"/>
              <a:t> </a:t>
            </a:r>
            <a:r>
              <a:rPr lang="en-US" dirty="0"/>
              <a:t>in the treatment of anxiety and insomnia, because benzodiazepines are generally considered to be safer and more effective. Though benzodiazepines are commonly used, they are not necessarily the best choice for anxiety or insomnia. Certain antidepressants with anxiolytic action, such as the selective serotonin reuptake inhibitors, are preferred in many cases, and </a:t>
            </a:r>
            <a:r>
              <a:rPr lang="en-US" dirty="0" err="1"/>
              <a:t>nonbenzodiazepine</a:t>
            </a:r>
            <a:r>
              <a:rPr lang="en-US" dirty="0"/>
              <a:t> hypnotics and antihistamines may be preferable for insomnia.</a:t>
            </a:r>
          </a:p>
        </p:txBody>
      </p:sp>
      <p:pic>
        <p:nvPicPr>
          <p:cNvPr id="4" name="Picture 3"/>
          <p:cNvPicPr>
            <a:picLocks noChangeAspect="1"/>
          </p:cNvPicPr>
          <p:nvPr/>
        </p:nvPicPr>
        <p:blipFill>
          <a:blip r:embed="rId2"/>
          <a:stretch>
            <a:fillRect/>
          </a:stretch>
        </p:blipFill>
        <p:spPr>
          <a:xfrm>
            <a:off x="9518073" y="365934"/>
            <a:ext cx="2812473" cy="6483927"/>
          </a:xfrm>
          <a:prstGeom prst="rect">
            <a:avLst/>
          </a:prstGeom>
        </p:spPr>
      </p:pic>
      <p:pic>
        <p:nvPicPr>
          <p:cNvPr id="5" name="Picture 4"/>
          <p:cNvPicPr>
            <a:picLocks noChangeAspect="1"/>
          </p:cNvPicPr>
          <p:nvPr/>
        </p:nvPicPr>
        <p:blipFill>
          <a:blip r:embed="rId3"/>
          <a:stretch>
            <a:fillRect/>
          </a:stretch>
        </p:blipFill>
        <p:spPr>
          <a:xfrm>
            <a:off x="0" y="2452255"/>
            <a:ext cx="2937347" cy="4405745"/>
          </a:xfrm>
          <a:prstGeom prst="rect">
            <a:avLst/>
          </a:prstGeom>
        </p:spPr>
      </p:pic>
    </p:spTree>
    <p:extLst>
      <p:ext uri="{BB962C8B-B14F-4D97-AF65-F5344CB8AC3E}">
        <p14:creationId xmlns:p14="http://schemas.microsoft.com/office/powerpoint/2010/main" val="1916307140"/>
      </p:ext>
    </p:extLst>
  </p:cSld>
  <p:clrMapOvr>
    <a:masterClrMapping/>
  </p:clrMapOvr>
  <mc:AlternateContent xmlns:mc="http://schemas.openxmlformats.org/markup-compatibility/2006" xmlns:p14="http://schemas.microsoft.com/office/powerpoint/2010/main">
    <mc:Choice Requires="p14">
      <p:transition spd="slow" p14:dur="2000" advTm="146761"/>
    </mc:Choice>
    <mc:Fallback xmlns="">
      <p:transition spd="slow" advTm="14676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837" y="651164"/>
            <a:ext cx="12081164" cy="6082145"/>
          </a:xfrm>
        </p:spPr>
        <p:txBody>
          <a:bodyPr>
            <a:normAutofit/>
          </a:bodyPr>
          <a:lstStyle/>
          <a:p>
            <a:pPr marL="0" indent="0">
              <a:buNone/>
            </a:pPr>
            <a:r>
              <a:rPr lang="en-US" b="1" dirty="0"/>
              <a:t>Mechanism of action</a:t>
            </a:r>
          </a:p>
          <a:p>
            <a:pPr marL="0" indent="0">
              <a:buNone/>
            </a:pPr>
            <a:r>
              <a:rPr lang="en-US" dirty="0"/>
              <a:t>The targets for benzodiazepine actions are the γ-aminobutyric acid (GABAA) receptors. [Note: GABA is the major inhibitory neurotransmitter in the central nervous system (CNS).] The GABAA receptors are composed of a combination of five α, β, and γ subunits that span the postsynaptic membrane. For each subunit, many subtypes exist (for example, there are six subtypes of the α subunit). Binding of GABA to its receptor triggers an opening of the central ion channel, allowing chloride through the pore. The influx of chloride ions causes hyperpolarization of the neuron and decreases neurotransmission by inhibiting the formation of action potentials. Benzodiazepines modulate GABA effects by binding to a specific, high-affinity site (distinct from the GABA-binding site) located at the interface of the α subunit and the γ subunit on the GABAA receptor. </a:t>
            </a:r>
            <a:r>
              <a:rPr lang="en-US" b="1" dirty="0"/>
              <a:t>Benzodiazepines increase the frequency of channel openings produced by GABA</a:t>
            </a:r>
            <a:r>
              <a:rPr lang="en-US" dirty="0"/>
              <a:t>. The clinical effects of individual benzodiazepines correlate well with the binding affinity of each drug for the GABA receptor–chloride ion channel complex.</a:t>
            </a:r>
          </a:p>
        </p:txBody>
      </p:sp>
    </p:spTree>
    <p:extLst>
      <p:ext uri="{BB962C8B-B14F-4D97-AF65-F5344CB8AC3E}">
        <p14:creationId xmlns:p14="http://schemas.microsoft.com/office/powerpoint/2010/main" val="2913499978"/>
      </p:ext>
    </p:extLst>
  </p:cSld>
  <p:clrMapOvr>
    <a:masterClrMapping/>
  </p:clrMapOvr>
  <mc:AlternateContent xmlns:mc="http://schemas.openxmlformats.org/markup-compatibility/2006" xmlns:p14="http://schemas.microsoft.com/office/powerpoint/2010/main">
    <mc:Choice Requires="p14">
      <p:transition spd="slow" p14:dur="2000" advTm="132790"/>
    </mc:Choice>
    <mc:Fallback xmlns="">
      <p:transition spd="slow" advTm="13279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tretch>
            <a:fillRect/>
          </a:stretch>
        </p:blipFill>
        <p:spPr>
          <a:xfrm>
            <a:off x="0" y="0"/>
            <a:ext cx="12191999" cy="6857999"/>
          </a:xfrm>
          <a:prstGeom prst="rect">
            <a:avLst/>
          </a:prstGeom>
        </p:spPr>
      </p:pic>
    </p:spTree>
    <p:extLst>
      <p:ext uri="{BB962C8B-B14F-4D97-AF65-F5344CB8AC3E}">
        <p14:creationId xmlns:p14="http://schemas.microsoft.com/office/powerpoint/2010/main" val="2710574013"/>
      </p:ext>
    </p:extLst>
  </p:cSld>
  <p:clrMapOvr>
    <a:masterClrMapping/>
  </p:clrMapOvr>
  <mc:AlternateContent xmlns:mc="http://schemas.openxmlformats.org/markup-compatibility/2006" xmlns:p14="http://schemas.microsoft.com/office/powerpoint/2010/main">
    <mc:Choice Requires="p14">
      <p:transition spd="slow" p14:dur="2000" advTm="15443"/>
    </mc:Choice>
    <mc:Fallback xmlns="">
      <p:transition spd="slow" advTm="1544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818" y="332508"/>
            <a:ext cx="11984182" cy="6525491"/>
          </a:xfrm>
        </p:spPr>
        <p:txBody>
          <a:bodyPr>
            <a:normAutofit fontScale="85000" lnSpcReduction="20000"/>
          </a:bodyPr>
          <a:lstStyle/>
          <a:p>
            <a:pPr marL="0" indent="0">
              <a:buNone/>
            </a:pPr>
            <a:r>
              <a:rPr lang="en-US" b="1" dirty="0"/>
              <a:t>Actions</a:t>
            </a:r>
          </a:p>
          <a:p>
            <a:pPr marL="0" indent="0">
              <a:buNone/>
            </a:pPr>
            <a:r>
              <a:rPr lang="en-US" dirty="0"/>
              <a:t>Most benzodiazepines exhibit qualitatively similar therapeutic actions to some extent but differ in their relative lipid solubility, biotransformation, and elimination half-life. </a:t>
            </a:r>
          </a:p>
          <a:p>
            <a:pPr marL="0" indent="0">
              <a:buNone/>
            </a:pPr>
            <a:r>
              <a:rPr lang="en-US" dirty="0"/>
              <a:t>1. </a:t>
            </a:r>
            <a:r>
              <a:rPr lang="en-US" b="1" dirty="0"/>
              <a:t>Reduction of anxiety</a:t>
            </a:r>
            <a:r>
              <a:rPr lang="en-US" dirty="0"/>
              <a:t>: At low doses, the benzodiazepines are anxiolytic. They reduce anxiety by selectively enhancing GABAergic transmission in neurons having the α2 subunit in their GABAA receptors, thereby inhibiting neuronal circuits in the </a:t>
            </a:r>
            <a:r>
              <a:rPr lang="en-US" b="1" dirty="0"/>
              <a:t>limbic</a:t>
            </a:r>
            <a:r>
              <a:rPr lang="en-US" dirty="0"/>
              <a:t> system of the brain.</a:t>
            </a:r>
          </a:p>
          <a:p>
            <a:pPr marL="0" indent="0">
              <a:buNone/>
            </a:pPr>
            <a:r>
              <a:rPr lang="en-US" dirty="0"/>
              <a:t>2. </a:t>
            </a:r>
            <a:r>
              <a:rPr lang="en-US" b="1" dirty="0"/>
              <a:t>Sedative/hypnotic</a:t>
            </a:r>
            <a:r>
              <a:rPr lang="en-US" dirty="0"/>
              <a:t>: All benzodiazepines have sedative and calming properties, and some can produce hypnosis (artificially produced sleep) at higher doses. The hypnotic effects are mediated by the </a:t>
            </a:r>
            <a:r>
              <a:rPr lang="el-GR" dirty="0"/>
              <a:t>α1-</a:t>
            </a:r>
            <a:r>
              <a:rPr lang="en-US" dirty="0"/>
              <a:t>GABAA receptors.</a:t>
            </a:r>
          </a:p>
          <a:p>
            <a:pPr marL="0" indent="0">
              <a:buNone/>
            </a:pPr>
            <a:r>
              <a:rPr lang="en-US" dirty="0"/>
              <a:t>3</a:t>
            </a:r>
            <a:r>
              <a:rPr lang="en-US" b="1" dirty="0"/>
              <a:t>. Anterograde amnesia</a:t>
            </a:r>
            <a:r>
              <a:rPr lang="en-US" dirty="0"/>
              <a:t>: Temporary impairment of memory with use of the benzodiazepines is also mediated by the α1-GABAA receptors. The ability to learn and form new memories is also impaired.</a:t>
            </a:r>
          </a:p>
          <a:p>
            <a:pPr marL="0" indent="0">
              <a:buNone/>
            </a:pPr>
            <a:r>
              <a:rPr lang="en-US" dirty="0"/>
              <a:t>4. </a:t>
            </a:r>
            <a:r>
              <a:rPr lang="en-US" b="1" dirty="0"/>
              <a:t>Anticonvulsant</a:t>
            </a:r>
            <a:r>
              <a:rPr lang="en-US" dirty="0"/>
              <a:t>: This effect is partially, although not completely, mediated by </a:t>
            </a:r>
            <a:r>
              <a:rPr lang="el-GR" dirty="0"/>
              <a:t>α1-</a:t>
            </a:r>
            <a:r>
              <a:rPr lang="en-US" dirty="0"/>
              <a:t>GABAA receptors.</a:t>
            </a:r>
          </a:p>
          <a:p>
            <a:pPr marL="0" indent="0">
              <a:buNone/>
            </a:pPr>
            <a:r>
              <a:rPr lang="en-US" dirty="0"/>
              <a:t>5. </a:t>
            </a:r>
            <a:r>
              <a:rPr lang="en-US" b="1" dirty="0"/>
              <a:t>Muscle relaxant</a:t>
            </a:r>
            <a:r>
              <a:rPr lang="en-US" dirty="0"/>
              <a:t>: At high doses, the benzodiazepines relax the spasticity of skeletal muscle, probably by increasing presynaptic inhibition in the spinal cord, where the α2-GABAA receptors are largely located. [Note: </a:t>
            </a:r>
            <a:r>
              <a:rPr lang="en-US" b="1" i="1" dirty="0"/>
              <a:t>Baclofen</a:t>
            </a:r>
            <a:r>
              <a:rPr lang="en-US" i="1" dirty="0"/>
              <a:t> </a:t>
            </a:r>
            <a:r>
              <a:rPr lang="en-US" dirty="0"/>
              <a:t>is a muscle relaxant that is believed to affect GABA receptors at the level of the spinal cord.]</a:t>
            </a:r>
          </a:p>
          <a:p>
            <a:pPr marL="0" indent="0">
              <a:buNone/>
            </a:pPr>
            <a:r>
              <a:rPr lang="en-US" dirty="0"/>
              <a:t>6.</a:t>
            </a:r>
            <a:r>
              <a:rPr lang="en-US" b="1" dirty="0"/>
              <a:t>Physical dependence</a:t>
            </a:r>
            <a:r>
              <a:rPr lang="en-US" dirty="0"/>
              <a:t>: Long-acting benzodiazepines (</a:t>
            </a:r>
            <a:r>
              <a:rPr lang="en-US" i="1" dirty="0"/>
              <a:t>diazepam</a:t>
            </a:r>
            <a:r>
              <a:rPr lang="en-US" dirty="0"/>
              <a:t>, </a:t>
            </a:r>
            <a:r>
              <a:rPr lang="en-US" i="1" dirty="0" err="1"/>
              <a:t>chlordiazepoxide</a:t>
            </a:r>
            <a:r>
              <a:rPr lang="en-US" dirty="0"/>
              <a:t>) are used to reduce the withdrawal symptoms of physical dependence associated with alcohol and long-term use of short-acting benzodiazepines and barbiturates</a:t>
            </a:r>
          </a:p>
        </p:txBody>
      </p:sp>
    </p:spTree>
    <p:extLst>
      <p:ext uri="{BB962C8B-B14F-4D97-AF65-F5344CB8AC3E}">
        <p14:creationId xmlns:p14="http://schemas.microsoft.com/office/powerpoint/2010/main" val="1724353948"/>
      </p:ext>
    </p:extLst>
  </p:cSld>
  <p:clrMapOvr>
    <a:masterClrMapping/>
  </p:clrMapOvr>
  <mc:AlternateContent xmlns:mc="http://schemas.openxmlformats.org/markup-compatibility/2006" xmlns:p14="http://schemas.microsoft.com/office/powerpoint/2010/main">
    <mc:Choice Requires="p14">
      <p:transition spd="slow" p14:dur="2000" advTm="274006"/>
    </mc:Choice>
    <mc:Fallback xmlns="">
      <p:transition spd="slow" advTm="27400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415636"/>
            <a:ext cx="12039600" cy="6442364"/>
          </a:xfrm>
        </p:spPr>
        <p:txBody>
          <a:bodyPr>
            <a:normAutofit/>
          </a:bodyPr>
          <a:lstStyle/>
          <a:p>
            <a:pPr marL="0" indent="0">
              <a:buNone/>
            </a:pPr>
            <a:r>
              <a:rPr lang="en-US" b="1" dirty="0"/>
              <a:t>Pharmacokinetics</a:t>
            </a:r>
          </a:p>
          <a:p>
            <a:pPr marL="0" indent="0">
              <a:buNone/>
            </a:pPr>
            <a:r>
              <a:rPr lang="en-US" dirty="0"/>
              <a:t>1. </a:t>
            </a:r>
            <a:r>
              <a:rPr lang="en-US" b="1" dirty="0"/>
              <a:t>Absorption and distribution</a:t>
            </a:r>
            <a:r>
              <a:rPr lang="en-US" dirty="0"/>
              <a:t>: The benzodiazepines are </a:t>
            </a:r>
            <a:r>
              <a:rPr lang="en-US" b="1" dirty="0"/>
              <a:t>lipophilic</a:t>
            </a:r>
            <a:r>
              <a:rPr lang="en-US" dirty="0"/>
              <a:t>. They are rapidly and completely absorbed after oral administration, distribute throughout the body, and penetrate into the CNS. The onset of action of benzodiazepines is related to a relative degree of lipid solubility which can vary 50-fold or more. Highly lipid-soluble compounds </a:t>
            </a:r>
            <a:r>
              <a:rPr lang="en-US" b="1" dirty="0"/>
              <a:t>(</a:t>
            </a:r>
            <a:r>
              <a:rPr lang="en-US" b="1" i="1" dirty="0"/>
              <a:t>midazolam, </a:t>
            </a:r>
            <a:r>
              <a:rPr lang="en-US" b="1" i="1" dirty="0" err="1"/>
              <a:t>traiazolam</a:t>
            </a:r>
            <a:r>
              <a:rPr lang="en-US" b="1" i="1" dirty="0"/>
              <a:t>, diazepam</a:t>
            </a:r>
            <a:r>
              <a:rPr lang="en-US" dirty="0"/>
              <a:t>) have a rapid onset of action than relatively less lipid-soluble benzodiazepines. Most benzodiazepines are available in oral dosage forms; </a:t>
            </a:r>
            <a:r>
              <a:rPr lang="en-US" i="1" dirty="0"/>
              <a:t>diazepam </a:t>
            </a:r>
            <a:r>
              <a:rPr lang="en-US" dirty="0"/>
              <a:t>and </a:t>
            </a:r>
            <a:r>
              <a:rPr lang="en-US" i="1" dirty="0"/>
              <a:t>midazolam </a:t>
            </a:r>
            <a:r>
              <a:rPr lang="en-US" dirty="0"/>
              <a:t>can be given both parenterally and by the rectal route.</a:t>
            </a:r>
          </a:p>
          <a:p>
            <a:pPr marL="0" indent="0">
              <a:buNone/>
            </a:pPr>
            <a:r>
              <a:rPr lang="en-US" dirty="0"/>
              <a:t>2</a:t>
            </a:r>
            <a:r>
              <a:rPr lang="en-US" b="1" dirty="0"/>
              <a:t>. Duration of action</a:t>
            </a:r>
            <a:r>
              <a:rPr lang="en-US" dirty="0"/>
              <a:t>: The half-lives of the benzodiazepines are important clinically, because the duration of action may determine the therapeutic usefulness. The benzodiazepines can be roughly divided into short-, intermediate-, and long-acting groups. The long-acting agents form active metabolites with long half-lives. However, with some benzodiazepines, the </a:t>
            </a:r>
            <a:r>
              <a:rPr lang="en-US" b="1" dirty="0"/>
              <a:t>clinical duration of action does not correlate with the actual half-life</a:t>
            </a:r>
          </a:p>
        </p:txBody>
      </p:sp>
    </p:spTree>
    <p:extLst>
      <p:ext uri="{BB962C8B-B14F-4D97-AF65-F5344CB8AC3E}">
        <p14:creationId xmlns:p14="http://schemas.microsoft.com/office/powerpoint/2010/main" val="1380540399"/>
      </p:ext>
    </p:extLst>
  </p:cSld>
  <p:clrMapOvr>
    <a:masterClrMapping/>
  </p:clrMapOvr>
  <mc:AlternateContent xmlns:mc="http://schemas.openxmlformats.org/markup-compatibility/2006" xmlns:p14="http://schemas.microsoft.com/office/powerpoint/2010/main">
    <mc:Choice Requires="p14">
      <p:transition spd="slow" p14:dur="2000" advTm="331770"/>
    </mc:Choice>
    <mc:Fallback xmlns="">
      <p:transition spd="slow" advTm="33177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2509" y="623454"/>
            <a:ext cx="11748655" cy="6234545"/>
          </a:xfrm>
        </p:spPr>
        <p:txBody>
          <a:bodyPr>
            <a:normAutofit/>
          </a:bodyPr>
          <a:lstStyle/>
          <a:p>
            <a:pPr marL="0" indent="0">
              <a:buNone/>
            </a:pPr>
            <a:r>
              <a:rPr lang="en-US" dirty="0"/>
              <a:t>(otherwise, a dose of </a:t>
            </a:r>
            <a:r>
              <a:rPr lang="en-US" i="1" dirty="0"/>
              <a:t>diazepam </a:t>
            </a:r>
            <a:r>
              <a:rPr lang="en-US" dirty="0"/>
              <a:t>could conceivably be given only every other day,</a:t>
            </a:r>
          </a:p>
          <a:p>
            <a:pPr marL="0" indent="0">
              <a:buNone/>
            </a:pPr>
            <a:r>
              <a:rPr lang="en-US" dirty="0"/>
              <a:t>given its long half-life and active metabolites). This may be due to receptor dissociation rates in the CNS and subsequent redistribution to fatty tissues and other areas. Short-acting benzodiazepines are more useful as they prevent </a:t>
            </a:r>
            <a:r>
              <a:rPr lang="en-US" b="1" dirty="0" err="1"/>
              <a:t>preanesthetic</a:t>
            </a:r>
            <a:r>
              <a:rPr lang="en-US" dirty="0"/>
              <a:t> anxiety and insomnia, without causing hangover on awakening. Long-acting benzodiazepines are generally more useful in managing anxiety, withdrawal states, seizures, and insomnia.</a:t>
            </a:r>
          </a:p>
        </p:txBody>
      </p:sp>
    </p:spTree>
    <p:extLst>
      <p:ext uri="{BB962C8B-B14F-4D97-AF65-F5344CB8AC3E}">
        <p14:creationId xmlns:p14="http://schemas.microsoft.com/office/powerpoint/2010/main" val="1901992005"/>
      </p:ext>
    </p:extLst>
  </p:cSld>
  <p:clrMapOvr>
    <a:masterClrMapping/>
  </p:clrMapOvr>
  <mc:AlternateContent xmlns:mc="http://schemas.openxmlformats.org/markup-compatibility/2006" xmlns:p14="http://schemas.microsoft.com/office/powerpoint/2010/main">
    <mc:Choice Requires="p14">
      <p:transition spd="slow" p14:dur="2000" advTm="108022"/>
    </mc:Choice>
    <mc:Fallback xmlns="">
      <p:transition spd="slow" advTm="10802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964" y="678872"/>
            <a:ext cx="11998036" cy="6179127"/>
          </a:xfrm>
        </p:spPr>
        <p:txBody>
          <a:bodyPr>
            <a:normAutofit/>
          </a:bodyPr>
          <a:lstStyle/>
          <a:p>
            <a:pPr marL="0" indent="0">
              <a:buNone/>
            </a:pPr>
            <a:r>
              <a:rPr lang="en-US" b="1" dirty="0"/>
              <a:t>Tolerance, abuse, and dependence</a:t>
            </a:r>
          </a:p>
          <a:p>
            <a:pPr marL="0" indent="0">
              <a:buNone/>
            </a:pPr>
            <a:r>
              <a:rPr lang="en-US" dirty="0"/>
              <a:t>Tolerance develops to the sedative, hypnotic, and anticonvulsant actions of benzodiazepines though to a lesser extent to the anxiolytic action. Cross-tolerance also occurs with other hypnotic and sedative agents, including alcohol and barbiturates. Psychological and physical dependence can develop if high doses of benzodiazepines are given for a prolonged period. All benzodiazepines are controlled substances. </a:t>
            </a:r>
            <a:r>
              <a:rPr lang="en-US" b="1" dirty="0"/>
              <a:t>Abrupt discontinuation of these agents results in withdrawal symptoms, including confusion, anxiety, agitation, restlessness, insomnia, tension, and (rarely) seizures</a:t>
            </a:r>
            <a:r>
              <a:rPr lang="en-US" dirty="0"/>
              <a:t>. Benzodiazepines with a short elimination half-life, such as </a:t>
            </a:r>
            <a:r>
              <a:rPr lang="en-US" i="1" dirty="0" err="1"/>
              <a:t>triazolam</a:t>
            </a:r>
            <a:r>
              <a:rPr lang="en-US" dirty="0"/>
              <a:t>, induce more abrupt and severe withdrawal reactions than those seen with drugs that are slowly eliminated such as </a:t>
            </a:r>
            <a:r>
              <a:rPr lang="en-US" i="1" dirty="0" err="1"/>
              <a:t>flurazepam</a:t>
            </a:r>
            <a:r>
              <a:rPr lang="en-US" dirty="0"/>
              <a:t>. The withdrawal reaction can be minimized by tapering the dose gradually or by substituting the long-acting benzodiazepines, for example, </a:t>
            </a:r>
            <a:r>
              <a:rPr lang="en-US" i="1" dirty="0"/>
              <a:t>diazepam </a:t>
            </a:r>
            <a:r>
              <a:rPr lang="en-US" dirty="0"/>
              <a:t>and </a:t>
            </a:r>
            <a:r>
              <a:rPr lang="en-US" i="1" dirty="0" err="1"/>
              <a:t>chlordiazepoxide</a:t>
            </a:r>
            <a:r>
              <a:rPr lang="en-US" dirty="0"/>
              <a:t>.</a:t>
            </a:r>
          </a:p>
        </p:txBody>
      </p:sp>
    </p:spTree>
    <p:extLst>
      <p:ext uri="{BB962C8B-B14F-4D97-AF65-F5344CB8AC3E}">
        <p14:creationId xmlns:p14="http://schemas.microsoft.com/office/powerpoint/2010/main" val="2471414940"/>
      </p:ext>
    </p:extLst>
  </p:cSld>
  <p:clrMapOvr>
    <a:masterClrMapping/>
  </p:clrMapOvr>
  <mc:AlternateContent xmlns:mc="http://schemas.openxmlformats.org/markup-compatibility/2006" xmlns:p14="http://schemas.microsoft.com/office/powerpoint/2010/main">
    <mc:Choice Requires="p14">
      <p:transition spd="slow" p14:dur="2000" advTm="247982"/>
    </mc:Choice>
    <mc:Fallback xmlns="">
      <p:transition spd="slow" advTm="247982"/>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45" y="166256"/>
            <a:ext cx="11887200" cy="5181600"/>
          </a:xfrm>
        </p:spPr>
        <p:txBody>
          <a:bodyPr>
            <a:normAutofit fontScale="92500" lnSpcReduction="10000"/>
          </a:bodyPr>
          <a:lstStyle/>
          <a:p>
            <a:pPr marL="0" indent="0">
              <a:buNone/>
            </a:pPr>
            <a:r>
              <a:rPr lang="en-US" dirty="0"/>
              <a:t>Benzodiazepines are differentiated by their half-life (plus or minus active metabolites) and potency. If they are thought of as short half-life/high-potency versus long half-life/lower-potency drugs, the following distinctions can be made:</a:t>
            </a:r>
          </a:p>
          <a:p>
            <a:pPr marL="0" indent="0">
              <a:buNone/>
            </a:pPr>
            <a:r>
              <a:rPr lang="en-US" dirty="0" err="1"/>
              <a:t>i</a:t>
            </a:r>
            <a:r>
              <a:rPr lang="en-US" b="1" dirty="0"/>
              <a:t>. Short half-life/high potency</a:t>
            </a:r>
            <a:r>
              <a:rPr lang="en-US" dirty="0"/>
              <a:t>: These drugs are usually more rapid-acting agents that provide quicker symptom control. However, tolerance of the hypnotic effect develops rapidly, withdrawal problems are common, and </a:t>
            </a:r>
            <a:r>
              <a:rPr lang="en-US" dirty="0" err="1"/>
              <a:t>interdose</a:t>
            </a:r>
            <a:r>
              <a:rPr lang="en-US" dirty="0"/>
              <a:t> breakthrough symptoms can occur. These are often used for acute management and later replaced with longer half-life agents.</a:t>
            </a:r>
          </a:p>
          <a:p>
            <a:pPr marL="0" indent="0">
              <a:buNone/>
            </a:pPr>
            <a:r>
              <a:rPr lang="en-US" dirty="0"/>
              <a:t>ii. </a:t>
            </a:r>
            <a:r>
              <a:rPr lang="en-US" b="1" dirty="0"/>
              <a:t>Long half-life/low potency</a:t>
            </a:r>
            <a:r>
              <a:rPr lang="en-US" dirty="0"/>
              <a:t>: These drugs produce longer-lasting effects throughout the day, and although withdrawal symptoms may be less pronounced, they do occur. </a:t>
            </a:r>
            <a:r>
              <a:rPr lang="en-US" dirty="0" err="1"/>
              <a:t>Interdose</a:t>
            </a:r>
            <a:r>
              <a:rPr lang="en-US" dirty="0"/>
              <a:t> breakthrough symptoms are less likely; however, more “</a:t>
            </a:r>
            <a:r>
              <a:rPr lang="en-US" b="1" dirty="0"/>
              <a:t>hangover</a:t>
            </a:r>
            <a:r>
              <a:rPr lang="en-US" dirty="0"/>
              <a:t>” symptoms occur in the morning. These agents can accumulate in older adult patients.</a:t>
            </a:r>
          </a:p>
          <a:p>
            <a:pPr marL="0" indent="0">
              <a:buNone/>
            </a:pPr>
            <a:r>
              <a:rPr lang="en-US" dirty="0"/>
              <a:t>iii. Table compares the half-lives and potencies of the five main/most commonly prescribed benzodiazepines for anxiety disorders.</a:t>
            </a:r>
          </a:p>
        </p:txBody>
      </p:sp>
      <p:pic>
        <p:nvPicPr>
          <p:cNvPr id="4" name="Picture 3"/>
          <p:cNvPicPr>
            <a:picLocks noChangeAspect="1"/>
          </p:cNvPicPr>
          <p:nvPr/>
        </p:nvPicPr>
        <p:blipFill>
          <a:blip r:embed="rId2"/>
          <a:stretch>
            <a:fillRect/>
          </a:stretch>
        </p:blipFill>
        <p:spPr>
          <a:xfrm>
            <a:off x="1413164" y="4973782"/>
            <a:ext cx="8423563" cy="1884218"/>
          </a:xfrm>
          <a:prstGeom prst="rect">
            <a:avLst/>
          </a:prstGeom>
        </p:spPr>
      </p:pic>
    </p:spTree>
    <p:extLst>
      <p:ext uri="{BB962C8B-B14F-4D97-AF65-F5344CB8AC3E}">
        <p14:creationId xmlns:p14="http://schemas.microsoft.com/office/powerpoint/2010/main" val="27042044"/>
      </p:ext>
    </p:extLst>
  </p:cSld>
  <p:clrMapOvr>
    <a:masterClrMapping/>
  </p:clrMapOvr>
  <mc:AlternateContent xmlns:mc="http://schemas.openxmlformats.org/markup-compatibility/2006" xmlns:p14="http://schemas.microsoft.com/office/powerpoint/2010/main">
    <mc:Choice Requires="p14">
      <p:transition spd="slow" p14:dur="2000" advTm="216238"/>
    </mc:Choice>
    <mc:Fallback xmlns="">
      <p:transition spd="slow" advTm="21623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255" y="374073"/>
            <a:ext cx="12025745" cy="6386945"/>
          </a:xfrm>
        </p:spPr>
        <p:txBody>
          <a:bodyPr>
            <a:normAutofit fontScale="92500" lnSpcReduction="10000"/>
          </a:bodyPr>
          <a:lstStyle/>
          <a:p>
            <a:pPr marL="0" indent="0">
              <a:buNone/>
            </a:pPr>
            <a:r>
              <a:rPr lang="en-US" b="1" dirty="0"/>
              <a:t>Adverse effects</a:t>
            </a:r>
          </a:p>
          <a:p>
            <a:pPr marL="0" indent="0">
              <a:buNone/>
            </a:pPr>
            <a:r>
              <a:rPr lang="en-US" dirty="0"/>
              <a:t>Daytime </a:t>
            </a:r>
            <a:r>
              <a:rPr lang="en-US" b="1" dirty="0"/>
              <a:t>drowsiness, sedation, and confusion </a:t>
            </a:r>
            <a:r>
              <a:rPr lang="en-US" dirty="0"/>
              <a:t>are the most common adverse effects of the benzodiazepines. </a:t>
            </a:r>
            <a:r>
              <a:rPr lang="en-US" b="1" dirty="0"/>
              <a:t>Ataxia</a:t>
            </a:r>
            <a:r>
              <a:rPr lang="en-US" dirty="0"/>
              <a:t> occurs at high doses and precludes activities that require fine motor coordination, such as </a:t>
            </a:r>
            <a:r>
              <a:rPr lang="en-US" b="1" dirty="0"/>
              <a:t>driving an automobile</a:t>
            </a:r>
            <a:r>
              <a:rPr lang="en-US" dirty="0"/>
              <a:t>, or tasks that require skill, particularly in the elderly and with long-acting benzodiazepines. </a:t>
            </a:r>
            <a:r>
              <a:rPr lang="en-US" b="1" dirty="0"/>
              <a:t>Cognitive impairment </a:t>
            </a:r>
            <a:r>
              <a:rPr lang="en-US" dirty="0"/>
              <a:t>(decreased recall and retention of new knowledge) can occur with use of benzodiazepines, especially in the elderly. Benzodiazepines should be used cautiously in patients with liver disease. They may depress respiration at higher doses than hypnotic doses and may be exaggerated in patients with obstructive sleep apnea and chronic obstructive pulmonary disease. Alcohol and other CNS depressants enhance the sedative–hypnotic effects of the benzodiazepines.</a:t>
            </a:r>
          </a:p>
          <a:p>
            <a:pPr marL="0" indent="0">
              <a:buNone/>
            </a:pPr>
            <a:r>
              <a:rPr lang="en-US" b="1" dirty="0"/>
              <a:t>BENZODIAZEPINE ANTAGONIST</a:t>
            </a:r>
          </a:p>
          <a:p>
            <a:pPr marL="0" indent="0">
              <a:buNone/>
            </a:pPr>
            <a:r>
              <a:rPr lang="en-US" b="1" i="1" dirty="0"/>
              <a:t>Flumazenil </a:t>
            </a:r>
            <a:r>
              <a:rPr lang="en-US" dirty="0"/>
              <a:t>is a competitive GABA receptor antagonist that rapidly reverses the effects of  benzodiazepines. The drug is available for intravenous (IV) administration only. Onset is rapid, but the duration is short, with a half-life of about 1 hour. Administration of </a:t>
            </a:r>
            <a:r>
              <a:rPr lang="en-US" i="1" dirty="0"/>
              <a:t>flumazenil </a:t>
            </a:r>
            <a:r>
              <a:rPr lang="en-US" dirty="0"/>
              <a:t>may precipitate withdrawal in dependent patients or cause seizures if a benzodiazepine is used to control seizure activity. Seizures may also result if the patient has a mixed ingestion with tricyclic antidepressants or antipsychotics.</a:t>
            </a:r>
          </a:p>
        </p:txBody>
      </p:sp>
    </p:spTree>
    <p:extLst>
      <p:ext uri="{BB962C8B-B14F-4D97-AF65-F5344CB8AC3E}">
        <p14:creationId xmlns:p14="http://schemas.microsoft.com/office/powerpoint/2010/main" val="148176069"/>
      </p:ext>
    </p:extLst>
  </p:cSld>
  <p:clrMapOvr>
    <a:masterClrMapping/>
  </p:clrMapOvr>
  <mc:AlternateContent xmlns:mc="http://schemas.openxmlformats.org/markup-compatibility/2006" xmlns:p14="http://schemas.microsoft.com/office/powerpoint/2010/main">
    <mc:Choice Requires="p14">
      <p:transition spd="slow" p14:dur="2000" advTm="211091"/>
    </mc:Choice>
    <mc:Fallback xmlns="">
      <p:transition spd="slow" advTm="21109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982" y="471054"/>
            <a:ext cx="11942618" cy="6386945"/>
          </a:xfrm>
        </p:spPr>
        <p:txBody>
          <a:bodyPr>
            <a:normAutofit/>
          </a:bodyPr>
          <a:lstStyle/>
          <a:p>
            <a:pPr marL="0" indent="0">
              <a:buNone/>
            </a:pPr>
            <a:r>
              <a:rPr lang="en-US" dirty="0"/>
              <a:t>OTHER ANXIOLYTIC AGENTS</a:t>
            </a:r>
          </a:p>
          <a:p>
            <a:pPr marL="0" indent="0">
              <a:buNone/>
            </a:pPr>
            <a:r>
              <a:rPr lang="en-US" dirty="0"/>
              <a:t> </a:t>
            </a:r>
            <a:r>
              <a:rPr lang="en-US" b="1" dirty="0"/>
              <a:t>Antidepressants</a:t>
            </a:r>
          </a:p>
          <a:p>
            <a:pPr marL="0" indent="0">
              <a:buNone/>
            </a:pPr>
            <a:r>
              <a:rPr lang="en-US" dirty="0"/>
              <a:t>Many antidepressants are effective in the treatment of chronic anxiety disorders and should be considered as first-line agents, especially in patients with concerns for addiction or dependence. </a:t>
            </a:r>
            <a:r>
              <a:rPr lang="en-US" b="1" dirty="0"/>
              <a:t>Selective serotonin reuptake inhibitors (SSRIs, such as </a:t>
            </a:r>
            <a:r>
              <a:rPr lang="en-US" b="1" i="1" dirty="0" err="1"/>
              <a:t>escitalopram</a:t>
            </a:r>
            <a:r>
              <a:rPr lang="en-US" b="1" i="1" dirty="0"/>
              <a:t> </a:t>
            </a:r>
            <a:r>
              <a:rPr lang="en-US" b="1" dirty="0"/>
              <a:t>or </a:t>
            </a:r>
            <a:r>
              <a:rPr lang="en-US" b="1" i="1" dirty="0"/>
              <a:t>paroxetine</a:t>
            </a:r>
            <a:r>
              <a:rPr lang="en-US" b="1" dirty="0"/>
              <a:t>) or serotonin/norepinephrine reuptake inhibitors (SNRIs, such as </a:t>
            </a:r>
            <a:r>
              <a:rPr lang="en-US" b="1" i="1" dirty="0"/>
              <a:t>venlafaxine </a:t>
            </a:r>
            <a:r>
              <a:rPr lang="en-US" b="1" dirty="0"/>
              <a:t>or </a:t>
            </a:r>
            <a:r>
              <a:rPr lang="en-US" b="1" i="1" dirty="0"/>
              <a:t>duloxetine</a:t>
            </a:r>
            <a:r>
              <a:rPr lang="en-US" dirty="0"/>
              <a:t>) may be used alone or prescribed in combination with a benzodiazepine during the first weeks of treatment. After 4 to 6 weeks, when the antidepressant begins to produce an anxiolytic effect, the benzodiazepine dose can be tapered. While only certain SSRIs or SNRIs have been approved for the treatment of anxiety disorders such as GAD, the efficacy of these drugs is most likely a class effect. Long-term use of antidepressants and benzodiazepines for anxiety disorders is often required to maintain ongoing benefit and prevent relapse.</a:t>
            </a:r>
          </a:p>
        </p:txBody>
      </p:sp>
      <p:pic>
        <p:nvPicPr>
          <p:cNvPr id="4" name="Picture 3"/>
          <p:cNvPicPr>
            <a:picLocks noChangeAspect="1"/>
          </p:cNvPicPr>
          <p:nvPr/>
        </p:nvPicPr>
        <p:blipFill>
          <a:blip r:embed="rId2"/>
          <a:stretch>
            <a:fillRect/>
          </a:stretch>
        </p:blipFill>
        <p:spPr>
          <a:xfrm>
            <a:off x="8756073" y="96982"/>
            <a:ext cx="3283527" cy="1385454"/>
          </a:xfrm>
          <a:prstGeom prst="rect">
            <a:avLst/>
          </a:prstGeom>
        </p:spPr>
      </p:pic>
    </p:spTree>
    <p:extLst>
      <p:ext uri="{BB962C8B-B14F-4D97-AF65-F5344CB8AC3E}">
        <p14:creationId xmlns:p14="http://schemas.microsoft.com/office/powerpoint/2010/main" val="3812612690"/>
      </p:ext>
    </p:extLst>
  </p:cSld>
  <p:clrMapOvr>
    <a:masterClrMapping/>
  </p:clrMapOvr>
  <mc:AlternateContent xmlns:mc="http://schemas.openxmlformats.org/markup-compatibility/2006" xmlns:p14="http://schemas.microsoft.com/office/powerpoint/2010/main">
    <mc:Choice Requires="p14">
      <p:transition spd="slow" p14:dur="2000" advTm="116355"/>
    </mc:Choice>
    <mc:Fallback xmlns="">
      <p:transition spd="slow" advTm="116355"/>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964" y="401782"/>
            <a:ext cx="11790218" cy="6456218"/>
          </a:xfrm>
        </p:spPr>
        <p:txBody>
          <a:bodyPr>
            <a:normAutofit lnSpcReduction="10000"/>
          </a:bodyPr>
          <a:lstStyle/>
          <a:p>
            <a:pPr marL="0" indent="0">
              <a:buNone/>
            </a:pPr>
            <a:r>
              <a:rPr lang="en-US" b="1" dirty="0" err="1"/>
              <a:t>Buspirone</a:t>
            </a:r>
            <a:endParaRPr lang="en-US" b="1" dirty="0"/>
          </a:p>
          <a:p>
            <a:pPr marL="0" indent="0">
              <a:buNone/>
            </a:pPr>
            <a:r>
              <a:rPr lang="en-US" i="1" dirty="0" err="1"/>
              <a:t>Buspirone</a:t>
            </a:r>
            <a:r>
              <a:rPr lang="en-US" dirty="0"/>
              <a:t> is a </a:t>
            </a:r>
            <a:r>
              <a:rPr lang="en-US" dirty="0" err="1"/>
              <a:t>nonbenzodiazepine</a:t>
            </a:r>
            <a:r>
              <a:rPr lang="en-US" dirty="0"/>
              <a:t> </a:t>
            </a:r>
            <a:r>
              <a:rPr lang="en-US" b="1" dirty="0"/>
              <a:t>partial agonist at serotonin receptors</a:t>
            </a:r>
            <a:r>
              <a:rPr lang="en-US" dirty="0"/>
              <a:t>. The actions of </a:t>
            </a:r>
            <a:r>
              <a:rPr lang="en-US" i="1" dirty="0" err="1"/>
              <a:t>buspirone</a:t>
            </a:r>
            <a:r>
              <a:rPr lang="en-US" i="1" dirty="0"/>
              <a:t> </a:t>
            </a:r>
            <a:r>
              <a:rPr lang="en-US" dirty="0"/>
              <a:t>appear to be mediated by serotonin</a:t>
            </a:r>
            <a:r>
              <a:rPr lang="en-US" b="1" dirty="0"/>
              <a:t> (5-HT1A) receptors, although it also displays some affinity for D2 dopamine receptors and 5-HT2A serotonin receptors</a:t>
            </a:r>
            <a:r>
              <a:rPr lang="en-US" dirty="0"/>
              <a:t>. Thus, its mode of action differs from that of the benzodiazepines. </a:t>
            </a:r>
            <a:r>
              <a:rPr lang="en-US" i="1" dirty="0" err="1"/>
              <a:t>Buspirone</a:t>
            </a:r>
            <a:r>
              <a:rPr lang="en-US" i="1" dirty="0"/>
              <a:t> </a:t>
            </a:r>
            <a:r>
              <a:rPr lang="en-US" dirty="0"/>
              <a:t>is useful for the chronic treatment of generalized anxiety disorder (GAD) and has an efficacy comparable to that of benzodiazepines as it is </a:t>
            </a:r>
            <a:r>
              <a:rPr lang="en-US" b="1" dirty="0"/>
              <a:t>devoid of sedation, hypnosis</a:t>
            </a:r>
            <a:r>
              <a:rPr lang="en-US" dirty="0"/>
              <a:t>, and general CNS depression or drug abuse liability of benzodiazepines. It has a </a:t>
            </a:r>
            <a:r>
              <a:rPr lang="en-US" b="1" dirty="0"/>
              <a:t>slow onset </a:t>
            </a:r>
            <a:r>
              <a:rPr lang="en-US" dirty="0"/>
              <a:t>of action and is not effective for short-term or “as-needed” treatment of acute anxiety. In addition, </a:t>
            </a:r>
            <a:r>
              <a:rPr lang="en-US" i="1" dirty="0" err="1"/>
              <a:t>buspirone</a:t>
            </a:r>
            <a:r>
              <a:rPr lang="en-US" i="1" dirty="0"/>
              <a:t> </a:t>
            </a:r>
            <a:r>
              <a:rPr lang="en-US" b="1" dirty="0"/>
              <a:t>lacks the  anticonvulsant and muscle-relaxant </a:t>
            </a:r>
            <a:r>
              <a:rPr lang="en-US" dirty="0"/>
              <a:t>properties of the benzodiazepines.  </a:t>
            </a:r>
            <a:r>
              <a:rPr lang="en-US" i="1" dirty="0" err="1"/>
              <a:t>Buspirone</a:t>
            </a:r>
            <a:r>
              <a:rPr lang="en-US" i="1" dirty="0"/>
              <a:t> </a:t>
            </a:r>
            <a:r>
              <a:rPr lang="en-US" dirty="0"/>
              <a:t>usually requires therapy of 3 to 6 weeks to demonstrate efficacy. The frequency of adverse effects is low, with the most common effects being headache, dizziness, nervousness, nausea, and light-headedness. Sedation and psychomotor and cognitive dysfunction are minimal, and dependence is unlikely, a benefit that is particularly important in elderly patients. </a:t>
            </a:r>
            <a:r>
              <a:rPr lang="en-US" i="1" dirty="0" err="1"/>
              <a:t>Buspirone</a:t>
            </a:r>
            <a:r>
              <a:rPr lang="en-US" i="1" dirty="0"/>
              <a:t> </a:t>
            </a:r>
            <a:r>
              <a:rPr lang="en-US" dirty="0"/>
              <a:t>does not potentiate the CNS depression of alcohol.</a:t>
            </a:r>
          </a:p>
        </p:txBody>
      </p:sp>
    </p:spTree>
    <p:extLst>
      <p:ext uri="{BB962C8B-B14F-4D97-AF65-F5344CB8AC3E}">
        <p14:creationId xmlns:p14="http://schemas.microsoft.com/office/powerpoint/2010/main" val="301295573"/>
      </p:ext>
    </p:extLst>
  </p:cSld>
  <p:clrMapOvr>
    <a:masterClrMapping/>
  </p:clrMapOvr>
  <mc:AlternateContent xmlns:mc="http://schemas.openxmlformats.org/markup-compatibility/2006" xmlns:p14="http://schemas.microsoft.com/office/powerpoint/2010/main">
    <mc:Choice Requires="p14">
      <p:transition spd="slow" p14:dur="2000" advTm="110514"/>
    </mc:Choice>
    <mc:Fallback xmlns="">
      <p:transition spd="slow" advTm="110514"/>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982" y="360218"/>
            <a:ext cx="12095018" cy="6497782"/>
          </a:xfrm>
        </p:spPr>
        <p:txBody>
          <a:bodyPr>
            <a:normAutofit fontScale="92500" lnSpcReduction="20000"/>
          </a:bodyPr>
          <a:lstStyle/>
          <a:p>
            <a:pPr marL="0" indent="0">
              <a:buNone/>
            </a:pPr>
            <a:r>
              <a:rPr lang="en-US" b="1" dirty="0"/>
              <a:t>BARBITURATES</a:t>
            </a:r>
          </a:p>
          <a:p>
            <a:pPr marL="0" indent="0">
              <a:buNone/>
            </a:pPr>
            <a:r>
              <a:rPr lang="en-US" dirty="0"/>
              <a:t>The barbiturates were formerly the mainstay of treatment to sedate </a:t>
            </a:r>
          </a:p>
          <a:p>
            <a:pPr marL="0" indent="0">
              <a:buNone/>
            </a:pPr>
            <a:r>
              <a:rPr lang="en-US" dirty="0"/>
              <a:t>patients or to </a:t>
            </a:r>
            <a:r>
              <a:rPr lang="en-US" b="1" dirty="0"/>
              <a:t>induce and maintain sleep</a:t>
            </a:r>
            <a:r>
              <a:rPr lang="en-US" dirty="0"/>
              <a:t>. They have been largely replaced by the benzodiazepines, primarily because barbiturates induce tolerance and physical dependence, are lethal in overdose, and are associated with severe withdrawal symptoms. All barbiturates are controlled substances.</a:t>
            </a:r>
          </a:p>
          <a:p>
            <a:pPr marL="0" indent="0">
              <a:buNone/>
            </a:pPr>
            <a:r>
              <a:rPr lang="en-US" b="1" dirty="0"/>
              <a:t>Mechanism of action</a:t>
            </a:r>
          </a:p>
          <a:p>
            <a:pPr marL="0" indent="0">
              <a:buNone/>
            </a:pPr>
            <a:r>
              <a:rPr lang="en-US" dirty="0"/>
              <a:t>The sedative–hypnotic action of the barbiturates is due to their interaction with GABAA receptors, which enhances GABAergic transmission. The binding site of barbiturates on the GABA receptor is distinct from that of the benzodiazepines. Barbiturates potentiate GABA action on chloride entry into the neuron by prolonging the duration of the chloride channel openings. In addition, barbiturates can block excitatory glutamate receptors. These molecular actions lead to decreased neuronal activity.</a:t>
            </a:r>
          </a:p>
          <a:p>
            <a:pPr marL="0" indent="0">
              <a:buNone/>
            </a:pPr>
            <a:r>
              <a:rPr lang="en-US" dirty="0"/>
              <a:t>At low doses, the barbiturates produce sedation (have a calming effect and reduce excitement). At higher doses, the drugs cause hypnosis, followed by anesthesia (loss of feeling or sensation) and, finally, coma and death. Thus, any degree of depression of the CNS is possible, depending on the dose. Barbiturates do not raise the pain threshold and have no analgesic properties. They may even exacerbate pain. Chronic use leads to tolerance.</a:t>
            </a:r>
          </a:p>
        </p:txBody>
      </p:sp>
      <p:pic>
        <p:nvPicPr>
          <p:cNvPr id="4" name="Picture 3"/>
          <p:cNvPicPr>
            <a:picLocks noChangeAspect="1"/>
          </p:cNvPicPr>
          <p:nvPr/>
        </p:nvPicPr>
        <p:blipFill>
          <a:blip r:embed="rId2"/>
          <a:stretch>
            <a:fillRect/>
          </a:stretch>
        </p:blipFill>
        <p:spPr>
          <a:xfrm>
            <a:off x="9310255" y="0"/>
            <a:ext cx="2881745" cy="1176094"/>
          </a:xfrm>
          <a:prstGeom prst="rect">
            <a:avLst/>
          </a:prstGeom>
        </p:spPr>
      </p:pic>
    </p:spTree>
    <p:extLst>
      <p:ext uri="{BB962C8B-B14F-4D97-AF65-F5344CB8AC3E}">
        <p14:creationId xmlns:p14="http://schemas.microsoft.com/office/powerpoint/2010/main" val="2702772936"/>
      </p:ext>
    </p:extLst>
  </p:cSld>
  <p:clrMapOvr>
    <a:masterClrMapping/>
  </p:clrMapOvr>
  <mc:AlternateContent xmlns:mc="http://schemas.openxmlformats.org/markup-compatibility/2006" xmlns:p14="http://schemas.microsoft.com/office/powerpoint/2010/main">
    <mc:Choice Requires="p14">
      <p:transition spd="slow" p14:dur="2000" advTm="69763"/>
    </mc:Choice>
    <mc:Fallback xmlns="">
      <p:transition spd="slow" advTm="69763"/>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4073" y="516577"/>
            <a:ext cx="11526982" cy="5595072"/>
          </a:xfrm>
        </p:spPr>
        <p:txBody>
          <a:bodyPr>
            <a:normAutofit lnSpcReduction="10000"/>
          </a:bodyPr>
          <a:lstStyle/>
          <a:p>
            <a:pPr marL="0" indent="0">
              <a:buNone/>
            </a:pPr>
            <a:r>
              <a:rPr lang="en-US" b="1" dirty="0"/>
              <a:t>Adverse effects</a:t>
            </a:r>
          </a:p>
          <a:p>
            <a:pPr marL="0" indent="0">
              <a:buNone/>
            </a:pPr>
            <a:r>
              <a:rPr lang="en-US" dirty="0"/>
              <a:t>Barbiturates cause </a:t>
            </a:r>
            <a:r>
              <a:rPr lang="en-US" b="1" dirty="0"/>
              <a:t>drowsiness, impaired concentration, and mental and psychomotor impairment.</a:t>
            </a:r>
            <a:r>
              <a:rPr lang="en-US" dirty="0"/>
              <a:t> The CNS depressant effects of barbiturates synergize with those of </a:t>
            </a:r>
            <a:r>
              <a:rPr lang="en-US" i="1" dirty="0"/>
              <a:t>ethanol</a:t>
            </a:r>
            <a:r>
              <a:rPr lang="en-US" dirty="0"/>
              <a:t>. Hypnotic doses of barbiturates produce a drug “</a:t>
            </a:r>
            <a:r>
              <a:rPr lang="en-US" b="1" dirty="0"/>
              <a:t>hangover</a:t>
            </a:r>
            <a:r>
              <a:rPr lang="en-US" dirty="0"/>
              <a:t>” that may lead to impaired ability to function normally for many hours after waking. Occasionally, nausea and dizziness occur. Barbiturates </a:t>
            </a:r>
            <a:r>
              <a:rPr lang="en-US" b="1" dirty="0"/>
              <a:t>induce </a:t>
            </a:r>
            <a:r>
              <a:rPr lang="en-US" dirty="0"/>
              <a:t>cytochrome P450 (CYP450) microsomal enzymes in the liver. Therefore, chronic barbiturate administration diminishes the action of many drugs that are metabolized by the CYP450 system. Barbiturates are contraindicated in patients with acute intermittent porphyria. Abrupt withdrawal from barbiturates may cause </a:t>
            </a:r>
            <a:r>
              <a:rPr lang="en-US" b="1" dirty="0"/>
              <a:t>tremors, anxiety, weakness, restlessness, nausea and vomiting, seizures, delirium, and cardiac arrest. </a:t>
            </a:r>
            <a:r>
              <a:rPr lang="en-US" dirty="0"/>
              <a:t>Withdrawal is much more severe than that associated with opioids and can result in </a:t>
            </a:r>
            <a:r>
              <a:rPr lang="en-US" b="1" dirty="0"/>
              <a:t>death</a:t>
            </a:r>
            <a:r>
              <a:rPr lang="en-US" dirty="0"/>
              <a:t>. Death may also result from overdose.</a:t>
            </a:r>
          </a:p>
        </p:txBody>
      </p:sp>
    </p:spTree>
    <p:extLst>
      <p:ext uri="{BB962C8B-B14F-4D97-AF65-F5344CB8AC3E}">
        <p14:creationId xmlns:p14="http://schemas.microsoft.com/office/powerpoint/2010/main" val="290713152"/>
      </p:ext>
    </p:extLst>
  </p:cSld>
  <p:clrMapOvr>
    <a:masterClrMapping/>
  </p:clrMapOvr>
  <mc:AlternateContent xmlns:mc="http://schemas.openxmlformats.org/markup-compatibility/2006" xmlns:p14="http://schemas.microsoft.com/office/powerpoint/2010/main">
    <mc:Choice Requires="p14">
      <p:transition spd="slow" p14:dur="2000" advTm="10167"/>
    </mc:Choice>
    <mc:Fallback xmlns="">
      <p:transition spd="slow" advTm="10167"/>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527" y="332511"/>
            <a:ext cx="11817928" cy="4318051"/>
          </a:xfrm>
        </p:spPr>
        <p:txBody>
          <a:bodyPr>
            <a:normAutofit fontScale="92500" lnSpcReduction="10000"/>
          </a:bodyPr>
          <a:lstStyle/>
          <a:p>
            <a:pPr marL="0" indent="0">
              <a:buNone/>
            </a:pPr>
            <a:r>
              <a:rPr lang="en-US" b="1" dirty="0"/>
              <a:t>Recommended Therapy for Specific Anxiety and Related Disorders</a:t>
            </a:r>
          </a:p>
          <a:p>
            <a:pPr marL="0" indent="0">
              <a:buNone/>
            </a:pPr>
            <a:r>
              <a:rPr lang="en-US" b="1" dirty="0"/>
              <a:t>GAD</a:t>
            </a:r>
          </a:p>
          <a:p>
            <a:pPr marL="0" indent="0">
              <a:buNone/>
            </a:pPr>
            <a:r>
              <a:rPr lang="en-US" dirty="0"/>
              <a:t>a. Antidepressants: These are considered first-line agents. These include the SSRIs (</a:t>
            </a:r>
            <a:r>
              <a:rPr lang="en-US" dirty="0" err="1"/>
              <a:t>escitalopram</a:t>
            </a:r>
            <a:r>
              <a:rPr lang="en-US" dirty="0"/>
              <a:t>, paroxetine, and sertraline) and the SNRIs (duloxetine and venlafaxine).</a:t>
            </a:r>
          </a:p>
          <a:p>
            <a:pPr marL="0" indent="0">
              <a:buNone/>
            </a:pPr>
            <a:r>
              <a:rPr lang="en-US" dirty="0"/>
              <a:t>b. Benzodiazepines: This class of drugs is rapidly effective; if possible, try to discontinue in 3–4 weeks or once the patient has remittance of symptoms. Long-term therapy is common but not recommended. Benzodiazepines can be taken in combination with either antidepressants or </a:t>
            </a:r>
            <a:r>
              <a:rPr lang="en-US" dirty="0" err="1"/>
              <a:t>buspirone</a:t>
            </a:r>
            <a:r>
              <a:rPr lang="en-US" dirty="0"/>
              <a:t> as a bridge until these drugs begin to take effect. Benzodiazepines are more effective against somatic symptoms than against the underlying psychic pathology. Evidence is strongest for </a:t>
            </a:r>
            <a:r>
              <a:rPr lang="en-US" b="1" dirty="0"/>
              <a:t>alprazolam, diazepam, and lorazepam.</a:t>
            </a:r>
          </a:p>
        </p:txBody>
      </p:sp>
      <p:pic>
        <p:nvPicPr>
          <p:cNvPr id="4" name="Picture 3"/>
          <p:cNvPicPr>
            <a:picLocks noChangeAspect="1"/>
          </p:cNvPicPr>
          <p:nvPr/>
        </p:nvPicPr>
        <p:blipFill>
          <a:blip r:embed="rId2"/>
          <a:stretch>
            <a:fillRect/>
          </a:stretch>
        </p:blipFill>
        <p:spPr>
          <a:xfrm>
            <a:off x="443344" y="4269180"/>
            <a:ext cx="11236037" cy="2632364"/>
          </a:xfrm>
          <a:prstGeom prst="rect">
            <a:avLst/>
          </a:prstGeom>
        </p:spPr>
      </p:pic>
    </p:spTree>
    <p:extLst>
      <p:ext uri="{BB962C8B-B14F-4D97-AF65-F5344CB8AC3E}">
        <p14:creationId xmlns:p14="http://schemas.microsoft.com/office/powerpoint/2010/main" val="1079240222"/>
      </p:ext>
    </p:extLst>
  </p:cSld>
  <p:clrMapOvr>
    <a:masterClrMapping/>
  </p:clrMapOvr>
  <mc:AlternateContent xmlns:mc="http://schemas.openxmlformats.org/markup-compatibility/2006" xmlns:p14="http://schemas.microsoft.com/office/powerpoint/2010/main">
    <mc:Choice Requires="p14">
      <p:transition spd="slow" p14:dur="2000" advTm="85608"/>
    </mc:Choice>
    <mc:Fallback xmlns="">
      <p:transition spd="slow" advTm="8560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1673" y="484908"/>
            <a:ext cx="11831782" cy="6373091"/>
          </a:xfrm>
        </p:spPr>
        <p:txBody>
          <a:bodyPr>
            <a:normAutofit/>
          </a:bodyPr>
          <a:lstStyle/>
          <a:p>
            <a:pPr marL="0" indent="0">
              <a:buNone/>
            </a:pPr>
            <a:r>
              <a:rPr lang="en-US" dirty="0"/>
              <a:t>c. </a:t>
            </a:r>
            <a:r>
              <a:rPr lang="en-US" dirty="0" err="1"/>
              <a:t>Buspirone</a:t>
            </a:r>
            <a:r>
              <a:rPr lang="en-US" dirty="0"/>
              <a:t>: Good when benzodiazepines should be avoided (e.g., in patients with a history of substance use disorder); takes 2–4 weeks to be effective. </a:t>
            </a:r>
            <a:r>
              <a:rPr lang="en-US" dirty="0" err="1"/>
              <a:t>Buspirone</a:t>
            </a:r>
            <a:r>
              <a:rPr lang="en-US" dirty="0"/>
              <a:t> is considered a </a:t>
            </a:r>
            <a:r>
              <a:rPr lang="en-US" b="1" dirty="0"/>
              <a:t>second-line agent</a:t>
            </a:r>
            <a:r>
              <a:rPr lang="en-US" dirty="0"/>
              <a:t>.</a:t>
            </a:r>
          </a:p>
          <a:p>
            <a:pPr marL="0" indent="0">
              <a:buNone/>
            </a:pPr>
            <a:r>
              <a:rPr lang="en-US" dirty="0"/>
              <a:t>d. </a:t>
            </a:r>
            <a:r>
              <a:rPr lang="en-US" dirty="0" err="1"/>
              <a:t>Pregabalin</a:t>
            </a:r>
            <a:r>
              <a:rPr lang="en-US" dirty="0"/>
              <a:t>: Depending on the guidelines, it is considered a first- or second-line agent (behind antidepressants). Limited data suggest comparable efficacy with venlafaxine and benzodiazepines. </a:t>
            </a:r>
            <a:r>
              <a:rPr lang="en-US" dirty="0" err="1"/>
              <a:t>Pregabalin</a:t>
            </a:r>
            <a:r>
              <a:rPr lang="en-US" dirty="0"/>
              <a:t> can also be used as an adjunct.</a:t>
            </a:r>
          </a:p>
          <a:p>
            <a:pPr marL="0" indent="0">
              <a:buNone/>
            </a:pPr>
            <a:r>
              <a:rPr lang="en-US" dirty="0"/>
              <a:t>e. Not effective: </a:t>
            </a:r>
            <a:r>
              <a:rPr lang="el-GR" dirty="0"/>
              <a:t>β-</a:t>
            </a:r>
            <a:r>
              <a:rPr lang="en-US" dirty="0"/>
              <a:t>Blockers</a:t>
            </a:r>
          </a:p>
          <a:p>
            <a:pPr marL="0" indent="0">
              <a:buNone/>
            </a:pPr>
            <a:r>
              <a:rPr lang="en-US" dirty="0"/>
              <a:t>f. CBT or another type of psychotherapy should be included with pharmacotherapy.</a:t>
            </a:r>
          </a:p>
          <a:p>
            <a:pPr marL="0" indent="0">
              <a:buNone/>
            </a:pPr>
            <a:r>
              <a:rPr lang="en-US" dirty="0"/>
              <a:t>g. In treatment-refractory patients, augmentation with aripiprazole, quetiapine, olanzapine, or risperidone can be tried.</a:t>
            </a:r>
          </a:p>
        </p:txBody>
      </p:sp>
    </p:spTree>
    <p:extLst>
      <p:ext uri="{BB962C8B-B14F-4D97-AF65-F5344CB8AC3E}">
        <p14:creationId xmlns:p14="http://schemas.microsoft.com/office/powerpoint/2010/main" val="2279050094"/>
      </p:ext>
    </p:extLst>
  </p:cSld>
  <p:clrMapOvr>
    <a:masterClrMapping/>
  </p:clrMapOvr>
  <mc:AlternateContent xmlns:mc="http://schemas.openxmlformats.org/markup-compatibility/2006" xmlns:p14="http://schemas.microsoft.com/office/powerpoint/2010/main">
    <mc:Choice Requires="p14">
      <p:transition spd="slow" p14:dur="2000" advTm="81981"/>
    </mc:Choice>
    <mc:Fallback xmlns="">
      <p:transition spd="slow" advTm="8198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90136-D0A8-147D-0077-3C54D2B3CF2D}"/>
              </a:ext>
            </a:extLst>
          </p:cNvPr>
          <p:cNvSpPr>
            <a:spLocks noGrp="1"/>
          </p:cNvSpPr>
          <p:nvPr>
            <p:ph type="title"/>
          </p:nvPr>
        </p:nvSpPr>
        <p:spPr/>
        <p:txBody>
          <a:bodyPr>
            <a:normAutofit/>
          </a:bodyPr>
          <a:lstStyle/>
          <a:p>
            <a:r>
              <a:rPr lang="en-US" b="0" i="0" strike="noStrike" dirty="0">
                <a:effectLst/>
                <a:latin typeface="Proxima Nova"/>
                <a:hlinkClick r:id="rId2">
                  <a:extLst>
                    <a:ext uri="{A12FA001-AC4F-418D-AE19-62706E023703}">
                      <ahyp:hlinkClr xmlns:ahyp="http://schemas.microsoft.com/office/drawing/2018/hyperlinkcolor" val="tx"/>
                    </a:ext>
                  </a:extLst>
                </a:hlinkClick>
              </a:rPr>
              <a:t>Cognitive behavioral therapy</a:t>
            </a:r>
            <a:endParaRPr lang="en-US" dirty="0"/>
          </a:p>
        </p:txBody>
      </p:sp>
      <p:sp>
        <p:nvSpPr>
          <p:cNvPr id="3" name="Content Placeholder 2">
            <a:extLst>
              <a:ext uri="{FF2B5EF4-FFF2-40B4-BE49-F238E27FC236}">
                <a16:creationId xmlns:a16="http://schemas.microsoft.com/office/drawing/2014/main" id="{1414AC09-2199-ADB6-3FFC-FFC97D7F8224}"/>
              </a:ext>
            </a:extLst>
          </p:cNvPr>
          <p:cNvSpPr>
            <a:spLocks noGrp="1"/>
          </p:cNvSpPr>
          <p:nvPr>
            <p:ph idx="1"/>
          </p:nvPr>
        </p:nvSpPr>
        <p:spPr/>
        <p:txBody>
          <a:bodyPr>
            <a:normAutofit fontScale="92500" lnSpcReduction="20000"/>
          </a:bodyPr>
          <a:lstStyle/>
          <a:p>
            <a:pPr algn="l"/>
            <a:r>
              <a:rPr lang="en-US" b="1" i="0" dirty="0">
                <a:solidFill>
                  <a:srgbClr val="202124"/>
                </a:solidFill>
                <a:effectLst/>
                <a:latin typeface="Google Sans"/>
              </a:rPr>
              <a:t>Some of the techniques that are most often used with CBT include the following 9 strategies:</a:t>
            </a:r>
            <a:endParaRPr lang="en-US" b="0" i="0" dirty="0">
              <a:solidFill>
                <a:srgbClr val="202124"/>
              </a:solidFill>
              <a:effectLst/>
              <a:latin typeface="Google Sans"/>
            </a:endParaRPr>
          </a:p>
          <a:p>
            <a:pPr algn="l">
              <a:buFont typeface="+mj-lt"/>
              <a:buAutoNum type="arabicPeriod"/>
            </a:pPr>
            <a:r>
              <a:rPr lang="en-US" b="0" i="0" dirty="0">
                <a:solidFill>
                  <a:srgbClr val="202124"/>
                </a:solidFill>
                <a:effectLst/>
                <a:latin typeface="arial" panose="020B0604020202020204" pitchFamily="34" charset="0"/>
              </a:rPr>
              <a:t>Cognitive restructuring or reframing. ...</a:t>
            </a:r>
          </a:p>
          <a:p>
            <a:pPr algn="l">
              <a:buFont typeface="+mj-lt"/>
              <a:buAutoNum type="arabicPeriod"/>
            </a:pPr>
            <a:r>
              <a:rPr lang="en-US" b="0" i="0" dirty="0">
                <a:solidFill>
                  <a:srgbClr val="202124"/>
                </a:solidFill>
                <a:effectLst/>
                <a:latin typeface="arial" panose="020B0604020202020204" pitchFamily="34" charset="0"/>
              </a:rPr>
              <a:t>Guided discovery. ...</a:t>
            </a:r>
          </a:p>
          <a:p>
            <a:pPr algn="l">
              <a:buFont typeface="+mj-lt"/>
              <a:buAutoNum type="arabicPeriod"/>
            </a:pPr>
            <a:r>
              <a:rPr lang="en-US" b="0" i="0" dirty="0">
                <a:solidFill>
                  <a:srgbClr val="202124"/>
                </a:solidFill>
                <a:effectLst/>
                <a:latin typeface="arial" panose="020B0604020202020204" pitchFamily="34" charset="0"/>
              </a:rPr>
              <a:t>Exposure therapy. ...</a:t>
            </a:r>
          </a:p>
          <a:p>
            <a:pPr algn="l">
              <a:buFont typeface="+mj-lt"/>
              <a:buAutoNum type="arabicPeriod"/>
            </a:pPr>
            <a:r>
              <a:rPr lang="en-US" b="0" i="0" dirty="0">
                <a:solidFill>
                  <a:srgbClr val="202124"/>
                </a:solidFill>
                <a:effectLst/>
                <a:latin typeface="arial" panose="020B0604020202020204" pitchFamily="34" charset="0"/>
              </a:rPr>
              <a:t>Journaling and thought records. ...</a:t>
            </a:r>
          </a:p>
          <a:p>
            <a:pPr algn="l">
              <a:buFont typeface="+mj-lt"/>
              <a:buAutoNum type="arabicPeriod"/>
            </a:pPr>
            <a:r>
              <a:rPr lang="en-US" b="0" i="0" dirty="0">
                <a:solidFill>
                  <a:srgbClr val="202124"/>
                </a:solidFill>
                <a:effectLst/>
                <a:latin typeface="arial" panose="020B0604020202020204" pitchFamily="34" charset="0"/>
              </a:rPr>
              <a:t>Activity scheduling and behavior activation. ...</a:t>
            </a:r>
          </a:p>
          <a:p>
            <a:pPr algn="l">
              <a:buFont typeface="+mj-lt"/>
              <a:buAutoNum type="arabicPeriod"/>
            </a:pPr>
            <a:r>
              <a:rPr lang="en-US" b="0" i="0" dirty="0">
                <a:solidFill>
                  <a:srgbClr val="202124"/>
                </a:solidFill>
                <a:effectLst/>
                <a:latin typeface="arial" panose="020B0604020202020204" pitchFamily="34" charset="0"/>
              </a:rPr>
              <a:t>Behavioral experiments. ...</a:t>
            </a:r>
          </a:p>
          <a:p>
            <a:pPr algn="l">
              <a:buFont typeface="+mj-lt"/>
              <a:buAutoNum type="arabicPeriod"/>
            </a:pPr>
            <a:r>
              <a:rPr lang="en-US" b="0" i="0" dirty="0">
                <a:solidFill>
                  <a:srgbClr val="202124"/>
                </a:solidFill>
                <a:effectLst/>
                <a:latin typeface="arial" panose="020B0604020202020204" pitchFamily="34" charset="0"/>
              </a:rPr>
              <a:t>Relaxation and stress reduction techniques. ...</a:t>
            </a:r>
          </a:p>
          <a:p>
            <a:pPr algn="l">
              <a:buFont typeface="+mj-lt"/>
              <a:buAutoNum type="arabicPeriod"/>
            </a:pPr>
            <a:r>
              <a:rPr lang="en-US" b="0" i="0" dirty="0">
                <a:solidFill>
                  <a:srgbClr val="202124"/>
                </a:solidFill>
                <a:effectLst/>
                <a:latin typeface="arial" panose="020B0604020202020204" pitchFamily="34" charset="0"/>
              </a:rPr>
              <a:t>Role playing</a:t>
            </a:r>
          </a:p>
          <a:p>
            <a:pPr>
              <a:buFont typeface="+mj-lt"/>
              <a:buAutoNum type="arabicPeriod"/>
            </a:pPr>
            <a:r>
              <a:rPr lang="en-US" i="0" dirty="0">
                <a:solidFill>
                  <a:srgbClr val="231F20"/>
                </a:solidFill>
                <a:effectLst/>
                <a:latin typeface="Proxima Nova"/>
              </a:rPr>
              <a:t> Successive approximation</a:t>
            </a:r>
          </a:p>
          <a:p>
            <a:pPr algn="l">
              <a:buFont typeface="+mj-lt"/>
              <a:buAutoNum type="arabicPeriod"/>
            </a:pPr>
            <a:endParaRPr lang="en-US" b="0" i="0" dirty="0">
              <a:solidFill>
                <a:srgbClr val="202124"/>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127766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255" y="263236"/>
            <a:ext cx="11845636" cy="6456219"/>
          </a:xfrm>
        </p:spPr>
        <p:txBody>
          <a:bodyPr>
            <a:normAutofit fontScale="85000" lnSpcReduction="20000"/>
          </a:bodyPr>
          <a:lstStyle/>
          <a:p>
            <a:pPr marL="0" indent="0">
              <a:buNone/>
            </a:pPr>
            <a:r>
              <a:rPr lang="en-US" b="1" dirty="0"/>
              <a:t>Panic disorder</a:t>
            </a:r>
          </a:p>
          <a:p>
            <a:pPr marL="0" indent="0">
              <a:buNone/>
            </a:pPr>
            <a:r>
              <a:rPr lang="en-US" dirty="0"/>
              <a:t>a. Antidepressants: </a:t>
            </a:r>
            <a:r>
              <a:rPr lang="en-US" b="1" dirty="0"/>
              <a:t>First-line therapy</a:t>
            </a:r>
            <a:r>
              <a:rPr lang="en-US" dirty="0"/>
              <a:t>. These include the SSRIs (citalopram, </a:t>
            </a:r>
            <a:r>
              <a:rPr lang="en-US" dirty="0" err="1"/>
              <a:t>escitalopram</a:t>
            </a:r>
            <a:r>
              <a:rPr lang="en-US" dirty="0"/>
              <a:t>, fluoxetine, fluvoxamine, paroxetine [immediate and CR], sertraline) and venlafaxine XR.</a:t>
            </a:r>
          </a:p>
          <a:p>
            <a:pPr marL="0" indent="0">
              <a:buNone/>
            </a:pPr>
            <a:r>
              <a:rPr lang="en-US" dirty="0"/>
              <a:t>b. Benzodiazepines: High-potency agents; effective; rapid onset; evidence is strongest for </a:t>
            </a:r>
            <a:r>
              <a:rPr lang="en-US" b="1" dirty="0"/>
              <a:t>alprazolam, clonazepam, diazepam, and lorazepam</a:t>
            </a:r>
          </a:p>
          <a:p>
            <a:pPr marL="0" indent="0">
              <a:buNone/>
            </a:pPr>
            <a:r>
              <a:rPr lang="en-US" dirty="0"/>
              <a:t>c</a:t>
            </a:r>
            <a:r>
              <a:rPr lang="en-US" b="1" dirty="0"/>
              <a:t>. Not effective: </a:t>
            </a:r>
            <a:r>
              <a:rPr lang="en-US" b="1" dirty="0" err="1"/>
              <a:t>Buspirone</a:t>
            </a:r>
            <a:r>
              <a:rPr lang="en-US" b="1" dirty="0"/>
              <a:t>, β-blockers, antihistamines, trazodone</a:t>
            </a:r>
            <a:r>
              <a:rPr lang="en-US" dirty="0"/>
              <a:t>. Bupropion is considered third line in some guidelines and is not recommended in others.</a:t>
            </a:r>
          </a:p>
          <a:p>
            <a:pPr marL="0" indent="0">
              <a:buNone/>
            </a:pPr>
            <a:r>
              <a:rPr lang="en-US" dirty="0"/>
              <a:t>d. CBT and other psychotherapies are effective.</a:t>
            </a:r>
          </a:p>
          <a:p>
            <a:pPr marL="0" indent="0">
              <a:buNone/>
            </a:pPr>
            <a:r>
              <a:rPr lang="en-US" dirty="0"/>
              <a:t>e. Patients with panic disorder tend to have a higher sensitivity to physical adverse effects. For this reason, these patients should be initiated on low doses of antidepressants – as low as 25 mg of sertraline or 10 mg of paroxetine.</a:t>
            </a:r>
          </a:p>
          <a:p>
            <a:pPr marL="0" indent="0">
              <a:buNone/>
            </a:pPr>
            <a:r>
              <a:rPr lang="en-US" b="1" dirty="0"/>
              <a:t>OCD</a:t>
            </a:r>
          </a:p>
          <a:p>
            <a:pPr marL="0" indent="0">
              <a:buNone/>
            </a:pPr>
            <a:r>
              <a:rPr lang="en-US" dirty="0"/>
              <a:t>a. </a:t>
            </a:r>
            <a:r>
              <a:rPr lang="en-US" b="1" dirty="0"/>
              <a:t>Serotonergic agents are effective – SSRIs (</a:t>
            </a:r>
            <a:r>
              <a:rPr lang="en-US" b="1" dirty="0" err="1"/>
              <a:t>escitalopram</a:t>
            </a:r>
            <a:r>
              <a:rPr lang="en-US" b="1" dirty="0"/>
              <a:t>, fluoxetine, fluvoxamine, paroxetine, and sertraline). </a:t>
            </a:r>
            <a:r>
              <a:rPr lang="en-US" dirty="0"/>
              <a:t>Depending on guidelines, </a:t>
            </a:r>
            <a:r>
              <a:rPr lang="en-US" b="1" dirty="0"/>
              <a:t>clomipramine</a:t>
            </a:r>
            <a:r>
              <a:rPr lang="en-US" dirty="0"/>
              <a:t> is considered a first- or second-line agent. Patients tend to require higher doses of antidepressants.</a:t>
            </a:r>
          </a:p>
          <a:p>
            <a:pPr marL="0" indent="0">
              <a:buNone/>
            </a:pPr>
            <a:r>
              <a:rPr lang="en-US" dirty="0"/>
              <a:t>b. CBT may be effective, but it is secondary to pharmacotherapy.</a:t>
            </a:r>
          </a:p>
          <a:p>
            <a:pPr marL="0" indent="0">
              <a:buNone/>
            </a:pPr>
            <a:r>
              <a:rPr lang="en-US" dirty="0"/>
              <a:t>c. Alone, SSRIs often fail to control OCD completely. Not many other drugs help. Augmentation </a:t>
            </a:r>
            <a:r>
              <a:rPr lang="en-US" b="1" dirty="0"/>
              <a:t>with haloperidol or an SGA (aripiprazole, olanzapine, quetiapine, or risperidone) </a:t>
            </a:r>
            <a:r>
              <a:rPr lang="en-US" dirty="0"/>
              <a:t>may help. In general, high doses need to be used.</a:t>
            </a:r>
          </a:p>
          <a:p>
            <a:pPr marL="0" indent="0">
              <a:buNone/>
            </a:pPr>
            <a:endParaRPr lang="en-US" dirty="0"/>
          </a:p>
        </p:txBody>
      </p:sp>
    </p:spTree>
    <p:extLst>
      <p:ext uri="{BB962C8B-B14F-4D97-AF65-F5344CB8AC3E}">
        <p14:creationId xmlns:p14="http://schemas.microsoft.com/office/powerpoint/2010/main" val="1898912841"/>
      </p:ext>
    </p:extLst>
  </p:cSld>
  <p:clrMapOvr>
    <a:masterClrMapping/>
  </p:clrMapOvr>
  <mc:AlternateContent xmlns:mc="http://schemas.openxmlformats.org/markup-compatibility/2006" xmlns:p14="http://schemas.microsoft.com/office/powerpoint/2010/main">
    <mc:Choice Requires="p14">
      <p:transition spd="slow" p14:dur="2000" advTm="125467"/>
    </mc:Choice>
    <mc:Fallback xmlns="">
      <p:transition spd="slow" advTm="12546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983" y="277091"/>
            <a:ext cx="12095018" cy="6705599"/>
          </a:xfrm>
        </p:spPr>
        <p:txBody>
          <a:bodyPr>
            <a:normAutofit fontScale="85000" lnSpcReduction="20000"/>
          </a:bodyPr>
          <a:lstStyle/>
          <a:p>
            <a:pPr marL="0" indent="0">
              <a:buNone/>
            </a:pPr>
            <a:r>
              <a:rPr lang="en-US" b="1" dirty="0"/>
              <a:t>PTSD</a:t>
            </a:r>
          </a:p>
          <a:p>
            <a:pPr marL="0" indent="0">
              <a:buNone/>
            </a:pPr>
            <a:r>
              <a:rPr lang="en-US" dirty="0"/>
              <a:t>a. PTSD can be combat or non–combat related, and response to therapy may vary depending on the source of trauma.</a:t>
            </a:r>
          </a:p>
          <a:p>
            <a:pPr marL="0" indent="0">
              <a:buNone/>
            </a:pPr>
            <a:r>
              <a:rPr lang="en-US" dirty="0"/>
              <a:t>b. </a:t>
            </a:r>
            <a:r>
              <a:rPr lang="en-US" b="1" dirty="0"/>
              <a:t>Psychotherapy is considered the cornerstone </a:t>
            </a:r>
            <a:r>
              <a:rPr lang="en-US" dirty="0"/>
              <a:t>of therapy. Effective methods incorporate CBT, including exposure therapy and trauma-based CBT.</a:t>
            </a:r>
          </a:p>
          <a:p>
            <a:pPr marL="0" indent="0">
              <a:buNone/>
            </a:pPr>
            <a:r>
              <a:rPr lang="en-US" dirty="0"/>
              <a:t>c. Medications are considered adjuncts to psychotherapy. They are preferred if psychotherapists are not readily available.</a:t>
            </a:r>
          </a:p>
          <a:p>
            <a:pPr marL="0" indent="0">
              <a:buNone/>
            </a:pPr>
            <a:r>
              <a:rPr lang="en-US" dirty="0"/>
              <a:t>d. </a:t>
            </a:r>
            <a:r>
              <a:rPr lang="en-US" b="1" dirty="0"/>
              <a:t>SSRIs (fluoxetine, sertraline, and paroxetine) and venlafaxine XR are considered first-line agents.</a:t>
            </a:r>
          </a:p>
          <a:p>
            <a:pPr marL="0" indent="0">
              <a:buNone/>
            </a:pPr>
            <a:r>
              <a:rPr lang="en-US" dirty="0"/>
              <a:t>e. Augment with other agents to treat specific symptoms (e.g., intermittent explosive behavior with </a:t>
            </a:r>
            <a:r>
              <a:rPr lang="el-GR" b="1" dirty="0"/>
              <a:t>β-</a:t>
            </a:r>
            <a:r>
              <a:rPr lang="en-US" b="1" dirty="0"/>
              <a:t>blockers or mood stabilizers).</a:t>
            </a:r>
          </a:p>
          <a:p>
            <a:pPr marL="0" indent="0">
              <a:buNone/>
            </a:pPr>
            <a:r>
              <a:rPr lang="en-US" dirty="0" err="1"/>
              <a:t>i</a:t>
            </a:r>
            <a:r>
              <a:rPr lang="en-US" dirty="0"/>
              <a:t>. </a:t>
            </a:r>
            <a:r>
              <a:rPr lang="en-US" b="1" dirty="0" err="1"/>
              <a:t>Prazosin</a:t>
            </a:r>
            <a:r>
              <a:rPr lang="en-US" b="1" dirty="0"/>
              <a:t> i</a:t>
            </a:r>
            <a:r>
              <a:rPr lang="en-US" dirty="0"/>
              <a:t>s used for PTSD-associated nightmares, despite recent evidence that it may not reduce distressing dreams or improve sleep quality in combat-related PTSD.</a:t>
            </a:r>
          </a:p>
          <a:p>
            <a:pPr marL="0" indent="0">
              <a:buNone/>
            </a:pPr>
            <a:r>
              <a:rPr lang="en-US" dirty="0"/>
              <a:t>ii. </a:t>
            </a:r>
            <a:r>
              <a:rPr lang="en-US" b="1" dirty="0"/>
              <a:t>Anticonvulsants</a:t>
            </a:r>
            <a:r>
              <a:rPr lang="en-US" dirty="0"/>
              <a:t> for aggression, anger, and depression (</a:t>
            </a:r>
            <a:r>
              <a:rPr lang="en-US" b="1" dirty="0"/>
              <a:t>carbamazepine, lamotrigine, </a:t>
            </a:r>
            <a:r>
              <a:rPr lang="en-US" b="1" dirty="0" err="1"/>
              <a:t>topiramate</a:t>
            </a:r>
            <a:r>
              <a:rPr lang="en-US" b="1" dirty="0"/>
              <a:t>). </a:t>
            </a:r>
            <a:r>
              <a:rPr lang="en-US" b="1" dirty="0" err="1"/>
              <a:t>Valproic</a:t>
            </a:r>
            <a:r>
              <a:rPr lang="en-US" b="1" dirty="0"/>
              <a:t> acid is not considered effective</a:t>
            </a:r>
            <a:r>
              <a:rPr lang="en-US" dirty="0"/>
              <a:t>.</a:t>
            </a:r>
          </a:p>
          <a:p>
            <a:pPr marL="0" indent="0">
              <a:buNone/>
            </a:pPr>
            <a:r>
              <a:rPr lang="en-US" dirty="0"/>
              <a:t>iii. Atypical antipsychotics for psychotic symptoms (aripiprazole, quetiapine, risperidone). Some guidelines recommend </a:t>
            </a:r>
            <a:r>
              <a:rPr lang="en-US" b="1" dirty="0"/>
              <a:t>against the use of olanzapine.</a:t>
            </a:r>
          </a:p>
          <a:p>
            <a:pPr marL="0" indent="0">
              <a:buNone/>
            </a:pPr>
            <a:r>
              <a:rPr lang="en-US" dirty="0"/>
              <a:t>f. </a:t>
            </a:r>
            <a:r>
              <a:rPr lang="en-US" dirty="0">
                <a:solidFill>
                  <a:srgbClr val="FF0000"/>
                </a:solidFill>
              </a:rPr>
              <a:t>Benzodiazepines</a:t>
            </a:r>
            <a:r>
              <a:rPr lang="en-US" dirty="0"/>
              <a:t> are sometimes used acutely for sleep disturbances, but use should be very limited. Most data analyses indicate a lack of efficacy. Benzodiazepines have dissociative and disinhibiting properties and may worsen non-</a:t>
            </a:r>
            <a:r>
              <a:rPr lang="en-US" dirty="0" err="1"/>
              <a:t>hyperarousal</a:t>
            </a:r>
            <a:r>
              <a:rPr lang="en-US" dirty="0"/>
              <a:t> symptoms. Benzodiazepines may also interfere with the fear-conditioning aspects of psychotherapy</a:t>
            </a:r>
          </a:p>
        </p:txBody>
      </p:sp>
    </p:spTree>
    <p:extLst>
      <p:ext uri="{BB962C8B-B14F-4D97-AF65-F5344CB8AC3E}">
        <p14:creationId xmlns:p14="http://schemas.microsoft.com/office/powerpoint/2010/main" val="3711906059"/>
      </p:ext>
    </p:extLst>
  </p:cSld>
  <p:clrMapOvr>
    <a:masterClrMapping/>
  </p:clrMapOvr>
  <mc:AlternateContent xmlns:mc="http://schemas.openxmlformats.org/markup-compatibility/2006" xmlns:p14="http://schemas.microsoft.com/office/powerpoint/2010/main">
    <mc:Choice Requires="p14">
      <p:transition spd="slow" p14:dur="2000" advTm="163876"/>
    </mc:Choice>
    <mc:Fallback xmlns="">
      <p:transition spd="slow" advTm="163876"/>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3236"/>
            <a:ext cx="12192000" cy="6594764"/>
          </a:xfrm>
        </p:spPr>
        <p:txBody>
          <a:bodyPr>
            <a:normAutofit lnSpcReduction="10000"/>
          </a:bodyPr>
          <a:lstStyle/>
          <a:p>
            <a:pPr marL="0" indent="0">
              <a:buNone/>
            </a:pPr>
            <a:r>
              <a:rPr lang="en-US" b="1" dirty="0"/>
              <a:t>INSOMNIA</a:t>
            </a:r>
          </a:p>
          <a:p>
            <a:pPr>
              <a:buFont typeface="Wingdings" panose="05000000000000000000" pitchFamily="2" charset="2"/>
              <a:buChar char="Ø"/>
            </a:pPr>
            <a:r>
              <a:rPr lang="en-US" dirty="0"/>
              <a:t> Normal Sleep Patterns and Neurochemistry/Physiology of Sleep</a:t>
            </a:r>
          </a:p>
          <a:p>
            <a:pPr>
              <a:buFont typeface="Wingdings" panose="05000000000000000000" pitchFamily="2" charset="2"/>
              <a:buChar char="Ø"/>
            </a:pPr>
            <a:r>
              <a:rPr lang="en-US" dirty="0"/>
              <a:t>People with sleep problems usually experience one or more of the following: insomnia, daytime sleepiness, or abnormal sleep behaviors.</a:t>
            </a:r>
          </a:p>
          <a:p>
            <a:pPr>
              <a:buFont typeface="Wingdings" panose="05000000000000000000" pitchFamily="2" charset="2"/>
              <a:buChar char="Ø"/>
            </a:pPr>
            <a:r>
              <a:rPr lang="en-US" dirty="0"/>
              <a:t>The neural networks regulating sleep-wake cycles are located in </a:t>
            </a:r>
            <a:r>
              <a:rPr lang="en-US" b="1" dirty="0"/>
              <a:t>the brain stem, basal forebrain, and hypothalamus, with projections to the cortex and thalamus</a:t>
            </a:r>
            <a:r>
              <a:rPr lang="en-US" dirty="0"/>
              <a:t>.</a:t>
            </a:r>
          </a:p>
          <a:p>
            <a:pPr>
              <a:buFont typeface="Wingdings" panose="05000000000000000000" pitchFamily="2" charset="2"/>
              <a:buChar char="Ø"/>
            </a:pPr>
            <a:r>
              <a:rPr lang="en-US" dirty="0"/>
              <a:t>The </a:t>
            </a:r>
            <a:r>
              <a:rPr lang="en-US" b="1" dirty="0"/>
              <a:t>reticular activating system </a:t>
            </a:r>
            <a:r>
              <a:rPr lang="en-US" dirty="0"/>
              <a:t>maintains wakefulness, and when activity here declines, sleep occurs.</a:t>
            </a:r>
          </a:p>
          <a:p>
            <a:pPr>
              <a:buFont typeface="Wingdings" panose="05000000000000000000" pitchFamily="2" charset="2"/>
              <a:buChar char="Ø"/>
            </a:pPr>
            <a:r>
              <a:rPr lang="en-US" dirty="0"/>
              <a:t>Several neurotransmitters are involved in the sleep-wake cycle. </a:t>
            </a:r>
            <a:r>
              <a:rPr lang="en-US" b="1" dirty="0"/>
              <a:t>Norepinephrine, acetylcholine, histamine</a:t>
            </a:r>
            <a:r>
              <a:rPr lang="en-US" dirty="0"/>
              <a:t>, and neuropeptides operate in the hypothalamus during wakefulness. Neuronal systems in the </a:t>
            </a:r>
            <a:r>
              <a:rPr lang="en-US" b="1" dirty="0"/>
              <a:t>raphe nuclei, solitary tract, ventricular thalamus, anterior hypothalamus, and basal forebrain promote sleep</a:t>
            </a:r>
            <a:r>
              <a:rPr lang="en-US" dirty="0"/>
              <a:t>. As the reticular activating system slows down, serotonin neurotransmission in the raphe nuclei reduces sensory input and inhibits motor activity. Norepinephrine is involved in dreaming, whereas serotonin is active during non-dreaming sleep.</a:t>
            </a:r>
          </a:p>
        </p:txBody>
      </p:sp>
    </p:spTree>
    <p:extLst>
      <p:ext uri="{BB962C8B-B14F-4D97-AF65-F5344CB8AC3E}">
        <p14:creationId xmlns:p14="http://schemas.microsoft.com/office/powerpoint/2010/main" val="4275600135"/>
      </p:ext>
    </p:extLst>
  </p:cSld>
  <p:clrMapOvr>
    <a:masterClrMapping/>
  </p:clrMapOvr>
  <mc:AlternateContent xmlns:mc="http://schemas.openxmlformats.org/markup-compatibility/2006" xmlns:p14="http://schemas.microsoft.com/office/powerpoint/2010/main">
    <mc:Choice Requires="p14">
      <p:transition spd="slow" p14:dur="2000" advTm="93045"/>
    </mc:Choice>
    <mc:Fallback xmlns="">
      <p:transition spd="slow" advTm="93045"/>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C8A4F-CC28-1ED5-B606-73A50CC1F36B}"/>
              </a:ext>
            </a:extLst>
          </p:cNvPr>
          <p:cNvSpPr>
            <a:spLocks noGrp="1"/>
          </p:cNvSpPr>
          <p:nvPr>
            <p:ph type="title"/>
          </p:nvPr>
        </p:nvSpPr>
        <p:spPr/>
        <p:txBody>
          <a:bodyPr/>
          <a:lstStyle/>
          <a:p>
            <a:endParaRPr lang="en-US"/>
          </a:p>
        </p:txBody>
      </p:sp>
      <p:pic>
        <p:nvPicPr>
          <p:cNvPr id="2050" name="Picture 2" descr="Is there any connection between Law of Attraction and Reticular Activating  System of our brains? - Quora">
            <a:extLst>
              <a:ext uri="{FF2B5EF4-FFF2-40B4-BE49-F238E27FC236}">
                <a16:creationId xmlns:a16="http://schemas.microsoft.com/office/drawing/2014/main" id="{73FA2AC1-3F33-1286-FA84-F432707BEA8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1371" y="228600"/>
            <a:ext cx="11386458" cy="6629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3745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290946"/>
            <a:ext cx="12192000" cy="3685309"/>
          </a:xfrm>
          <a:prstGeom prst="rect">
            <a:avLst/>
          </a:prstGeom>
        </p:spPr>
      </p:pic>
      <p:pic>
        <p:nvPicPr>
          <p:cNvPr id="5" name="Picture 4"/>
          <p:cNvPicPr>
            <a:picLocks noChangeAspect="1"/>
          </p:cNvPicPr>
          <p:nvPr/>
        </p:nvPicPr>
        <p:blipFill>
          <a:blip r:embed="rId3"/>
          <a:stretch>
            <a:fillRect/>
          </a:stretch>
        </p:blipFill>
        <p:spPr>
          <a:xfrm>
            <a:off x="0" y="4322618"/>
            <a:ext cx="12192000" cy="2535382"/>
          </a:xfrm>
          <a:prstGeom prst="rect">
            <a:avLst/>
          </a:prstGeom>
        </p:spPr>
      </p:pic>
      <p:sp>
        <p:nvSpPr>
          <p:cNvPr id="6" name="Rectangle 5"/>
          <p:cNvSpPr/>
          <p:nvPr/>
        </p:nvSpPr>
        <p:spPr>
          <a:xfrm>
            <a:off x="0" y="3976255"/>
            <a:ext cx="2438400" cy="369332"/>
          </a:xfrm>
          <a:prstGeom prst="rect">
            <a:avLst/>
          </a:prstGeom>
          <a:solidFill>
            <a:schemeClr val="bg1">
              <a:lumMod val="85000"/>
            </a:schemeClr>
          </a:solidFill>
        </p:spPr>
        <p:txBody>
          <a:bodyPr wrap="square">
            <a:spAutoFit/>
          </a:bodyPr>
          <a:lstStyle/>
          <a:p>
            <a:r>
              <a:rPr lang="en-US" b="1" dirty="0">
                <a:latin typeface="TimesNewRomanPSMT"/>
              </a:rPr>
              <a:t>Types of Insomnia</a:t>
            </a:r>
            <a:endParaRPr lang="en-US" b="1" dirty="0"/>
          </a:p>
        </p:txBody>
      </p:sp>
      <p:sp>
        <p:nvSpPr>
          <p:cNvPr id="7" name="Rectangle 6"/>
          <p:cNvSpPr/>
          <p:nvPr/>
        </p:nvSpPr>
        <p:spPr>
          <a:xfrm>
            <a:off x="0" y="7278"/>
            <a:ext cx="2018400" cy="369332"/>
          </a:xfrm>
          <a:prstGeom prst="rect">
            <a:avLst/>
          </a:prstGeom>
          <a:solidFill>
            <a:schemeClr val="bg1">
              <a:lumMod val="85000"/>
            </a:schemeClr>
          </a:solidFill>
        </p:spPr>
        <p:txBody>
          <a:bodyPr wrap="square">
            <a:spAutoFit/>
          </a:bodyPr>
          <a:lstStyle/>
          <a:p>
            <a:r>
              <a:rPr lang="en-US" b="1" dirty="0">
                <a:latin typeface="TimesNewRomanPSMT"/>
              </a:rPr>
              <a:t>Sleep Stages</a:t>
            </a:r>
            <a:endParaRPr lang="en-US" b="1" dirty="0"/>
          </a:p>
        </p:txBody>
      </p:sp>
    </p:spTree>
    <p:extLst>
      <p:ext uri="{BB962C8B-B14F-4D97-AF65-F5344CB8AC3E}">
        <p14:creationId xmlns:p14="http://schemas.microsoft.com/office/powerpoint/2010/main" val="2108042903"/>
      </p:ext>
    </p:extLst>
  </p:cSld>
  <p:clrMapOvr>
    <a:masterClrMapping/>
  </p:clrMapOvr>
  <mc:AlternateContent xmlns:mc="http://schemas.openxmlformats.org/markup-compatibility/2006" xmlns:p14="http://schemas.microsoft.com/office/powerpoint/2010/main">
    <mc:Choice Requires="p14">
      <p:transition spd="slow" p14:dur="2000" advTm="137452"/>
    </mc:Choice>
    <mc:Fallback xmlns="">
      <p:transition spd="slow" advTm="137452"/>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1993" y="-1"/>
            <a:ext cx="12020005" cy="4646805"/>
          </a:xfrm>
        </p:spPr>
        <p:txBody>
          <a:bodyPr>
            <a:normAutofit fontScale="92500" lnSpcReduction="10000"/>
          </a:bodyPr>
          <a:lstStyle/>
          <a:p>
            <a:pPr marL="0" indent="0">
              <a:buNone/>
            </a:pPr>
            <a:r>
              <a:rPr lang="en-US" b="1" dirty="0"/>
              <a:t>Benzodiazepine</a:t>
            </a:r>
            <a:r>
              <a:rPr lang="en-US" dirty="0"/>
              <a:t> hypnotics </a:t>
            </a:r>
            <a:r>
              <a:rPr lang="en-US" b="1" dirty="0"/>
              <a:t>decrease the latency to sleep onset and increase stage II of non–rapid eye movement (REM) sleep</a:t>
            </a:r>
            <a:r>
              <a:rPr lang="en-US" dirty="0"/>
              <a:t>. </a:t>
            </a:r>
            <a:r>
              <a:rPr lang="en-US" b="1" dirty="0"/>
              <a:t>Both REM sleep and slow-wave sleep are decreased</a:t>
            </a:r>
            <a:r>
              <a:rPr lang="en-US" dirty="0"/>
              <a:t>. In the treatment of insomnia, it is important to balance the sedative effect needed at bedtime with the residual sedation (“hangover”) upon awakening. Short-acting </a:t>
            </a:r>
            <a:r>
              <a:rPr lang="en-US" b="1" i="1" dirty="0" err="1"/>
              <a:t>triazolam</a:t>
            </a:r>
            <a:r>
              <a:rPr lang="en-US" b="1" dirty="0"/>
              <a:t> is effective in treating individuals who have problems falling asleep. </a:t>
            </a:r>
            <a:r>
              <a:rPr lang="en-US" dirty="0"/>
              <a:t>The risk of withdrawal and rebound insomnia is higher with </a:t>
            </a:r>
            <a:r>
              <a:rPr lang="en-US" i="1" dirty="0" err="1"/>
              <a:t>triazolam</a:t>
            </a:r>
            <a:r>
              <a:rPr lang="en-US" i="1" dirty="0"/>
              <a:t> </a:t>
            </a:r>
            <a:r>
              <a:rPr lang="en-US" dirty="0"/>
              <a:t>than with other agents. Intermediate-acting </a:t>
            </a:r>
            <a:r>
              <a:rPr lang="en-US" b="1" i="1" dirty="0" err="1"/>
              <a:t>temazepam</a:t>
            </a:r>
            <a:r>
              <a:rPr lang="en-US" b="1" dirty="0"/>
              <a:t> is useful for patients who experience frequent awakenings and have difficulty staying asleep</a:t>
            </a:r>
            <a:r>
              <a:rPr lang="en-US" dirty="0"/>
              <a:t>. </a:t>
            </a:r>
            <a:r>
              <a:rPr lang="en-US" i="1" dirty="0" err="1"/>
              <a:t>Temazepam</a:t>
            </a:r>
            <a:r>
              <a:rPr lang="en-US" i="1" dirty="0"/>
              <a:t> </a:t>
            </a:r>
            <a:r>
              <a:rPr lang="en-US" dirty="0"/>
              <a:t>should be administered 1 to 2 hours before the desired bedtime Long-acting </a:t>
            </a:r>
            <a:r>
              <a:rPr lang="en-US" i="1" dirty="0" err="1"/>
              <a:t>flurazepam</a:t>
            </a:r>
            <a:r>
              <a:rPr lang="en-US" dirty="0"/>
              <a:t> is rarely used, due to its extended half-life, which may result in excessive daytime sedation and accumulation of the drug, especially in the elderly. </a:t>
            </a:r>
            <a:r>
              <a:rPr lang="en-US" i="1" dirty="0" err="1"/>
              <a:t>Estazolam</a:t>
            </a:r>
            <a:r>
              <a:rPr lang="en-US" dirty="0"/>
              <a:t> and </a:t>
            </a:r>
            <a:r>
              <a:rPr lang="en-US" i="1" dirty="0" err="1"/>
              <a:t>quazepam</a:t>
            </a:r>
            <a:r>
              <a:rPr lang="en-US" dirty="0"/>
              <a:t> are considered intermediate- and long-acting agents, respectively. In general, hypnotics should be used for only a limited time, usually 1 to 3 weeks. </a:t>
            </a:r>
            <a:r>
              <a:rPr lang="en-US" b="1" dirty="0" err="1"/>
              <a:t>Nonbenzodiazepine</a:t>
            </a:r>
            <a:r>
              <a:rPr lang="en-US" b="1" dirty="0"/>
              <a:t> agents are now preferred due to reduced potential for tolerance, abuse, and physical dependence</a:t>
            </a:r>
          </a:p>
        </p:txBody>
      </p:sp>
      <p:sp>
        <p:nvSpPr>
          <p:cNvPr id="4" name="Rectangle 3"/>
          <p:cNvSpPr/>
          <p:nvPr/>
        </p:nvSpPr>
        <p:spPr>
          <a:xfrm>
            <a:off x="0" y="4646805"/>
            <a:ext cx="3506088" cy="369332"/>
          </a:xfrm>
          <a:prstGeom prst="rect">
            <a:avLst/>
          </a:prstGeom>
          <a:solidFill>
            <a:schemeClr val="bg1">
              <a:lumMod val="85000"/>
            </a:schemeClr>
          </a:solidFill>
        </p:spPr>
        <p:txBody>
          <a:bodyPr wrap="none">
            <a:spAutoFit/>
          </a:bodyPr>
          <a:lstStyle/>
          <a:p>
            <a:r>
              <a:rPr lang="en-US" b="1" dirty="0">
                <a:latin typeface="TimesNewRomanPSMT"/>
              </a:rPr>
              <a:t>Benzodiazepines for Insomnia</a:t>
            </a:r>
            <a:endParaRPr lang="en-US" b="1" dirty="0"/>
          </a:p>
        </p:txBody>
      </p:sp>
      <p:pic>
        <p:nvPicPr>
          <p:cNvPr id="5" name="Picture 4"/>
          <p:cNvPicPr>
            <a:picLocks noChangeAspect="1"/>
          </p:cNvPicPr>
          <p:nvPr/>
        </p:nvPicPr>
        <p:blipFill>
          <a:blip r:embed="rId2"/>
          <a:stretch>
            <a:fillRect/>
          </a:stretch>
        </p:blipFill>
        <p:spPr>
          <a:xfrm>
            <a:off x="0" y="5016137"/>
            <a:ext cx="12191999" cy="1841863"/>
          </a:xfrm>
          <a:prstGeom prst="rect">
            <a:avLst/>
          </a:prstGeom>
        </p:spPr>
      </p:pic>
    </p:spTree>
    <p:extLst>
      <p:ext uri="{BB962C8B-B14F-4D97-AF65-F5344CB8AC3E}">
        <p14:creationId xmlns:p14="http://schemas.microsoft.com/office/powerpoint/2010/main" val="3764462995"/>
      </p:ext>
    </p:extLst>
  </p:cSld>
  <p:clrMapOvr>
    <a:masterClrMapping/>
  </p:clrMapOvr>
  <mc:AlternateContent xmlns:mc="http://schemas.openxmlformats.org/markup-compatibility/2006" xmlns:p14="http://schemas.microsoft.com/office/powerpoint/2010/main">
    <mc:Choice Requires="p14">
      <p:transition spd="slow" p14:dur="2000" advTm="77157"/>
    </mc:Choice>
    <mc:Fallback xmlns="">
      <p:transition spd="slow" advTm="77157"/>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691" y="540327"/>
            <a:ext cx="11901053" cy="6151418"/>
          </a:xfrm>
        </p:spPr>
        <p:txBody>
          <a:bodyPr>
            <a:normAutofit fontScale="92500"/>
          </a:bodyPr>
          <a:lstStyle/>
          <a:p>
            <a:pPr marL="0" indent="0">
              <a:buNone/>
            </a:pPr>
            <a:r>
              <a:rPr lang="en-US" b="1" dirty="0"/>
              <a:t>Doxepin</a:t>
            </a:r>
            <a:r>
              <a:rPr lang="en-US" dirty="0"/>
              <a:t> (</a:t>
            </a:r>
            <a:r>
              <a:rPr lang="en-US" dirty="0" err="1"/>
              <a:t>Silenor</a:t>
            </a:r>
            <a:r>
              <a:rPr lang="en-US" dirty="0"/>
              <a:t>) is a TCA indicated for impaired </a:t>
            </a:r>
            <a:r>
              <a:rPr lang="en-US" b="1" dirty="0"/>
              <a:t>sleep maintenance</a:t>
            </a:r>
            <a:r>
              <a:rPr lang="en-US" dirty="0"/>
              <a:t>. The doses used are lower than those used for depression. Chances for morning effects are high because of the long half-life of both doxepin and its active metabolite, </a:t>
            </a:r>
            <a:r>
              <a:rPr lang="en-US" dirty="0" err="1"/>
              <a:t>nordoxepin</a:t>
            </a:r>
            <a:r>
              <a:rPr lang="en-US" dirty="0"/>
              <a:t>.</a:t>
            </a:r>
          </a:p>
          <a:p>
            <a:pPr marL="0" indent="0">
              <a:buNone/>
            </a:pPr>
            <a:r>
              <a:rPr lang="en-US" b="1" dirty="0" err="1"/>
              <a:t>Ramelteon</a:t>
            </a:r>
            <a:r>
              <a:rPr lang="en-US" dirty="0"/>
              <a:t> (</a:t>
            </a:r>
            <a:r>
              <a:rPr lang="en-US" dirty="0" err="1"/>
              <a:t>Rozerem</a:t>
            </a:r>
            <a:r>
              <a:rPr lang="en-US" dirty="0"/>
              <a:t>): Melatonin agonist (no activity at the GABA or benzodiazepine receptor). Duration is 2–5 hours. To date, there is no evidence that this melatonin agonist is associated with </a:t>
            </a:r>
            <a:r>
              <a:rPr lang="en-US" b="1" dirty="0"/>
              <a:t>dependence or tolerance</a:t>
            </a:r>
            <a:r>
              <a:rPr lang="en-US" dirty="0"/>
              <a:t>, and it may be used long term. This drug can be used long term for chronic insomnia. </a:t>
            </a:r>
            <a:r>
              <a:rPr lang="en-US" dirty="0" err="1"/>
              <a:t>Ramelteon</a:t>
            </a:r>
            <a:r>
              <a:rPr lang="en-US" dirty="0"/>
              <a:t> is primarily metabolized by CYP1A2, but inducers and inhibitors of 2C9 and 3A4 can also affect it.</a:t>
            </a:r>
          </a:p>
          <a:p>
            <a:pPr marL="0" indent="0">
              <a:buNone/>
            </a:pPr>
            <a:r>
              <a:rPr lang="en-US" b="1" dirty="0" err="1"/>
              <a:t>Suvorexant</a:t>
            </a:r>
            <a:r>
              <a:rPr lang="en-US" dirty="0"/>
              <a:t> (</a:t>
            </a:r>
            <a:r>
              <a:rPr lang="en-US" dirty="0" err="1"/>
              <a:t>Belsomra</a:t>
            </a:r>
            <a:r>
              <a:rPr lang="en-US" dirty="0"/>
              <a:t>) is an </a:t>
            </a:r>
            <a:r>
              <a:rPr lang="en-US" b="1" dirty="0"/>
              <a:t>orexin receptor antagonist</a:t>
            </a:r>
            <a:r>
              <a:rPr lang="en-US" dirty="0"/>
              <a:t>. The neuropeptide orexin promotes wakefulness. By blocking the OX1R and OX2R receptors, </a:t>
            </a:r>
            <a:r>
              <a:rPr lang="en-US" dirty="0" err="1"/>
              <a:t>suvorexant</a:t>
            </a:r>
            <a:r>
              <a:rPr lang="en-US" dirty="0"/>
              <a:t> both decreases sleep latency and promotes sleep  maintenance. </a:t>
            </a:r>
            <a:r>
              <a:rPr lang="en-US" dirty="0" err="1"/>
              <a:t>Suvorexant</a:t>
            </a:r>
            <a:r>
              <a:rPr lang="en-US" dirty="0"/>
              <a:t> should be taken within 30 minutes of bedtime and with at least 7 hours of sleep time. </a:t>
            </a:r>
            <a:r>
              <a:rPr lang="en-US" dirty="0" err="1"/>
              <a:t>Suvorexant</a:t>
            </a:r>
            <a:r>
              <a:rPr lang="en-US" dirty="0"/>
              <a:t> is metabolized by CYP3A4, and the dose must be decreased in patients taking concomitant 3A4 inhibitors. </a:t>
            </a:r>
            <a:r>
              <a:rPr lang="en-US" dirty="0" err="1"/>
              <a:t>Suvorexant</a:t>
            </a:r>
            <a:r>
              <a:rPr lang="en-US" dirty="0"/>
              <a:t> is contraindicated in patients with narcolepsy.</a:t>
            </a:r>
          </a:p>
          <a:p>
            <a:pPr marL="0" indent="0">
              <a:buNone/>
            </a:pPr>
            <a:r>
              <a:rPr lang="en-US" dirty="0"/>
              <a:t>.</a:t>
            </a:r>
          </a:p>
          <a:p>
            <a:pPr marL="0" indent="0">
              <a:buNone/>
            </a:pPr>
            <a:endParaRPr lang="en-US" dirty="0"/>
          </a:p>
        </p:txBody>
      </p:sp>
    </p:spTree>
    <p:extLst>
      <p:ext uri="{BB962C8B-B14F-4D97-AF65-F5344CB8AC3E}">
        <p14:creationId xmlns:p14="http://schemas.microsoft.com/office/powerpoint/2010/main" val="666251379"/>
      </p:ext>
    </p:extLst>
  </p:cSld>
  <p:clrMapOvr>
    <a:masterClrMapping/>
  </p:clrMapOvr>
  <mc:AlternateContent xmlns:mc="http://schemas.openxmlformats.org/markup-compatibility/2006" xmlns:p14="http://schemas.microsoft.com/office/powerpoint/2010/main">
    <mc:Choice Requires="p14">
      <p:transition spd="slow" p14:dur="2000" advTm="200344"/>
    </mc:Choice>
    <mc:Fallback xmlns="">
      <p:transition spd="slow" advTm="200344"/>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207819"/>
            <a:ext cx="12192000" cy="6650182"/>
          </a:xfrm>
        </p:spPr>
        <p:txBody>
          <a:bodyPr>
            <a:normAutofit fontScale="62500" lnSpcReduction="20000"/>
          </a:bodyPr>
          <a:lstStyle/>
          <a:p>
            <a:pPr marL="0" indent="0">
              <a:buNone/>
            </a:pPr>
            <a:r>
              <a:rPr lang="en-US" sz="4500" b="1" dirty="0"/>
              <a:t>Z- HYPNOTICS</a:t>
            </a:r>
          </a:p>
          <a:p>
            <a:pPr marL="0" indent="0">
              <a:buNone/>
            </a:pPr>
            <a:r>
              <a:rPr lang="en-US" sz="3400" b="1" dirty="0" err="1"/>
              <a:t>Eszopiclone</a:t>
            </a:r>
            <a:r>
              <a:rPr lang="en-US" sz="3400" dirty="0"/>
              <a:t>: This non-benzodiazepine is a g-aminobutyric acid (GABA)A agonist whose half-life is 6 hours; thus, morning effects can result if it is taken late in the night. Eszopiclone can be used for chronic insomnia. Patients should be counseled to use caution when driving or performing activities that require alertness, particularly with the 2- to 3-mg doses. </a:t>
            </a:r>
            <a:r>
              <a:rPr lang="en-US" sz="3400" dirty="0" err="1"/>
              <a:t>Eszopiclone</a:t>
            </a:r>
            <a:r>
              <a:rPr lang="en-US" sz="3400" dirty="0"/>
              <a:t> should be taken immediately before bed and when the patient will be in bed for at least 7–8 hours. </a:t>
            </a:r>
            <a:r>
              <a:rPr lang="en-US" sz="3400" dirty="0" err="1"/>
              <a:t>Eszopiclone</a:t>
            </a:r>
            <a:r>
              <a:rPr lang="en-US" sz="3400" dirty="0"/>
              <a:t> can cause a metallic taste in the mouth.</a:t>
            </a:r>
            <a:endParaRPr lang="en-US" sz="3400" b="1" dirty="0"/>
          </a:p>
          <a:p>
            <a:pPr marL="0" indent="0">
              <a:buNone/>
            </a:pPr>
            <a:r>
              <a:rPr lang="en-US" sz="3400" b="1" dirty="0"/>
              <a:t>Zaleplon</a:t>
            </a:r>
            <a:r>
              <a:rPr lang="en-US" sz="3400" dirty="0"/>
              <a:t>: This is a non-benzodiazepine with a pharmacology similar to zolpidem and a very short half-life. For patients with sleep maintenance problems, it may not last as long. However, </a:t>
            </a:r>
            <a:r>
              <a:rPr lang="en-US" sz="3400" dirty="0" err="1"/>
              <a:t>zaleplon</a:t>
            </a:r>
            <a:r>
              <a:rPr lang="en-US" sz="3400" dirty="0"/>
              <a:t> has a shorter half-life (about 1 hour) and may cause fewer problems in the morning, especially if given late. </a:t>
            </a:r>
            <a:r>
              <a:rPr lang="en-US" sz="3400" dirty="0" err="1"/>
              <a:t>Zaleplon</a:t>
            </a:r>
            <a:r>
              <a:rPr lang="en-US" sz="3400" dirty="0"/>
              <a:t> shortens onset to sleep but does not prolong sleep time or number of awakenings. </a:t>
            </a:r>
            <a:r>
              <a:rPr lang="en-US" sz="3400" dirty="0" err="1"/>
              <a:t>Zaleplon</a:t>
            </a:r>
            <a:r>
              <a:rPr lang="en-US" sz="3400" dirty="0"/>
              <a:t> is indicated only for short-term treatment of insomnia. </a:t>
            </a:r>
            <a:r>
              <a:rPr lang="en-US" sz="3400" dirty="0" err="1"/>
              <a:t>Zaleplon</a:t>
            </a:r>
            <a:r>
              <a:rPr lang="en-US" sz="3400" dirty="0"/>
              <a:t> has been used in trials for up to 5 weeks.</a:t>
            </a:r>
          </a:p>
          <a:p>
            <a:pPr marL="0" indent="0">
              <a:buNone/>
            </a:pPr>
            <a:r>
              <a:rPr lang="en-US" sz="3400" b="1" dirty="0"/>
              <a:t>Zolpidem</a:t>
            </a:r>
            <a:r>
              <a:rPr lang="en-US" sz="3400" dirty="0"/>
              <a:t>: This non-benzodiazepine sedative-hypnotic modulates the GABAA receptor complex.</a:t>
            </a:r>
          </a:p>
          <a:p>
            <a:pPr marL="0" indent="0">
              <a:buNone/>
            </a:pPr>
            <a:r>
              <a:rPr lang="en-US" sz="3400" dirty="0"/>
              <a:t> a. Compared with benzodiazepines, zolpidem </a:t>
            </a:r>
            <a:r>
              <a:rPr lang="en-US" sz="3400" b="1" dirty="0"/>
              <a:t>lacks anticonvulsant action, muscle-relaxant properties</a:t>
            </a:r>
            <a:r>
              <a:rPr lang="en-US" sz="3400" dirty="0"/>
              <a:t>, and </a:t>
            </a:r>
            <a:r>
              <a:rPr lang="en-US" sz="3400" b="1" dirty="0"/>
              <a:t>respiratory depressant </a:t>
            </a:r>
            <a:r>
              <a:rPr lang="en-US" sz="3400" dirty="0"/>
              <a:t>effect; it also has </a:t>
            </a:r>
            <a:r>
              <a:rPr lang="en-US" sz="3400" b="1" dirty="0"/>
              <a:t>a lower risk of tolerance and withdrawal</a:t>
            </a:r>
            <a:r>
              <a:rPr lang="en-US" sz="3400" dirty="0"/>
              <a:t>. Zolpidem should still be </a:t>
            </a:r>
            <a:r>
              <a:rPr lang="en-US" sz="3400" b="1" dirty="0"/>
              <a:t>avoided in obstructive sleep apne</a:t>
            </a:r>
            <a:r>
              <a:rPr lang="en-US" sz="3400" dirty="0"/>
              <a:t>a. Zolpidem is a good choice for patients in whom benzodiazepines should be avoided.</a:t>
            </a:r>
          </a:p>
          <a:p>
            <a:pPr marL="0" indent="0">
              <a:buNone/>
            </a:pPr>
            <a:r>
              <a:rPr lang="en-US" sz="3400" dirty="0"/>
              <a:t>b. Zolpidem is available as an immediate-release tablet (IR), controlled-release tablet (CR), sublingual tablet, and sublingual spray. The pharmacokinetics and indications vary depending on the dosing form. The sublingual spray has a shorter onset of action, but that of the sublingual tablet is comparable with both the IR and the CR tablets. </a:t>
            </a:r>
          </a:p>
          <a:p>
            <a:pPr marL="0" indent="0">
              <a:buNone/>
            </a:pPr>
            <a:r>
              <a:rPr lang="en-US" sz="3400" dirty="0"/>
              <a:t>c. Indications vary by dosage form. All are indicated to decrease sleep latency. The CR tablets are indicated to improve sleep maintenance and can be used for longer-term therapy. Intermezzo is indicated as a “as-needed [prn]” treatment for patients who have difficulty falling back to sleep as long as 4 hours or more remain</a:t>
            </a:r>
            <a:r>
              <a:rPr lang="en-US" dirty="0"/>
              <a:t>.</a:t>
            </a:r>
          </a:p>
        </p:txBody>
      </p:sp>
    </p:spTree>
    <p:extLst>
      <p:ext uri="{BB962C8B-B14F-4D97-AF65-F5344CB8AC3E}">
        <p14:creationId xmlns:p14="http://schemas.microsoft.com/office/powerpoint/2010/main" val="938760781"/>
      </p:ext>
    </p:extLst>
  </p:cSld>
  <p:clrMapOvr>
    <a:masterClrMapping/>
  </p:clrMapOvr>
  <mc:AlternateContent xmlns:mc="http://schemas.openxmlformats.org/markup-compatibility/2006" xmlns:p14="http://schemas.microsoft.com/office/powerpoint/2010/main">
    <mc:Choice Requires="p14">
      <p:transition spd="slow" p14:dur="2000" advTm="134388"/>
    </mc:Choice>
    <mc:Fallback xmlns="">
      <p:transition spd="slow" advTm="134388"/>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1999" cy="6857999"/>
          </a:xfrm>
          <a:prstGeom prst="rect">
            <a:avLst/>
          </a:prstGeom>
        </p:spPr>
      </p:pic>
    </p:spTree>
    <p:extLst>
      <p:ext uri="{BB962C8B-B14F-4D97-AF65-F5344CB8AC3E}">
        <p14:creationId xmlns:p14="http://schemas.microsoft.com/office/powerpoint/2010/main" val="1640784132"/>
      </p:ext>
    </p:extLst>
  </p:cSld>
  <p:clrMapOvr>
    <a:masterClrMapping/>
  </p:clrMapOvr>
  <mc:AlternateContent xmlns:mc="http://schemas.openxmlformats.org/markup-compatibility/2006" xmlns:p14="http://schemas.microsoft.com/office/powerpoint/2010/main">
    <mc:Choice Requires="p14">
      <p:transition spd="slow" p14:dur="2000" advTm="115628"/>
    </mc:Choice>
    <mc:Fallback xmlns="">
      <p:transition spd="slow" advTm="115628"/>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5EE3A-1C13-2682-6316-2CFFA0C43D33}"/>
              </a:ext>
            </a:extLst>
          </p:cNvPr>
          <p:cNvSpPr>
            <a:spLocks noGrp="1"/>
          </p:cNvSpPr>
          <p:nvPr>
            <p:ph type="title"/>
          </p:nvPr>
        </p:nvSpPr>
        <p:spPr/>
        <p:txBody>
          <a:bodyPr/>
          <a:lstStyle/>
          <a:p>
            <a:endParaRPr lang="en-US"/>
          </a:p>
        </p:txBody>
      </p:sp>
      <p:pic>
        <p:nvPicPr>
          <p:cNvPr id="1026" name="Picture 2" descr="No description available.">
            <a:extLst>
              <a:ext uri="{FF2B5EF4-FFF2-40B4-BE49-F238E27FC236}">
                <a16:creationId xmlns:a16="http://schemas.microsoft.com/office/drawing/2014/main" id="{3F3DFCC9-5DE8-6251-5D74-4937B5AA917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7714" y="76200"/>
            <a:ext cx="11473543" cy="678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32931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10257</TotalTime>
  <Words>4253</Words>
  <Application>Microsoft Office PowerPoint</Application>
  <PresentationFormat>Widescreen</PresentationFormat>
  <Paragraphs>113</Paragraphs>
  <Slides>29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Arial</vt:lpstr>
      <vt:lpstr>Calibri</vt:lpstr>
      <vt:lpstr>Calibri Light</vt:lpstr>
      <vt:lpstr>Google Sans</vt:lpstr>
      <vt:lpstr>Proxima Nova</vt:lpstr>
      <vt:lpstr>TimesNewRomanPSMT</vt:lpstr>
      <vt:lpstr>Wingdings</vt:lpstr>
      <vt:lpstr>Office Theme</vt:lpstr>
      <vt:lpstr>Anxiolytic/Hypnotic Drugs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Cognitive behavioral therapy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Anxiolytic/Hypnotic Drugs 1</dc:title>
  <dc:creator>Windows User</dc:creator>
  <cp:lastModifiedBy>samaher younis</cp:lastModifiedBy>
  <cp:revision>32</cp:revision>
  <dcterms:created xsi:type="dcterms:W3CDTF">2021-07-25T17:59:13Z</dcterms:created>
  <dcterms:modified xsi:type="dcterms:W3CDTF">2023-08-03T02:57:52Z</dcterms:modified>
</cp:coreProperties>
</file>