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86" r:id="rId4"/>
    <p:sldId id="287" r:id="rId5"/>
    <p:sldId id="257" r:id="rId6"/>
    <p:sldId id="258" r:id="rId7"/>
    <p:sldId id="259" r:id="rId8"/>
    <p:sldId id="288" r:id="rId9"/>
    <p:sldId id="260" r:id="rId10"/>
    <p:sldId id="261" r:id="rId11"/>
    <p:sldId id="262" r:id="rId12"/>
    <p:sldId id="266" r:id="rId13"/>
    <p:sldId id="267" r:id="rId14"/>
    <p:sldId id="268" r:id="rId15"/>
    <p:sldId id="270" r:id="rId16"/>
    <p:sldId id="271" r:id="rId17"/>
    <p:sldId id="272" r:id="rId18"/>
    <p:sldId id="273" r:id="rId19"/>
    <p:sldId id="289" r:id="rId20"/>
    <p:sldId id="269" r:id="rId21"/>
    <p:sldId id="274" r:id="rId22"/>
    <p:sldId id="275" r:id="rId23"/>
    <p:sldId id="276" r:id="rId24"/>
    <p:sldId id="277" r:id="rId25"/>
    <p:sldId id="278" r:id="rId26"/>
    <p:sldId id="279" r:id="rId27"/>
    <p:sldId id="280" r:id="rId28"/>
    <p:sldId id="290" r:id="rId29"/>
    <p:sldId id="281" r:id="rId30"/>
    <p:sldId id="282" r:id="rId31"/>
    <p:sldId id="283" r:id="rId32"/>
    <p:sldId id="28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52FDC78-0711-48C8-BF51-F5C01EC56C9E}" type="datetimeFigureOut">
              <a:rPr lang="en-US" smtClean="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2116617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2FDC78-0711-48C8-BF51-F5C01EC56C9E}" type="datetimeFigureOut">
              <a:rPr lang="en-US" smtClean="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179406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2FDC78-0711-48C8-BF51-F5C01EC56C9E}" type="datetimeFigureOut">
              <a:rPr lang="en-US" smtClean="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109345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52FDC78-0711-48C8-BF51-F5C01EC56C9E}" type="datetimeFigureOut">
              <a:rPr lang="en-US" smtClean="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97779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2FDC78-0711-48C8-BF51-F5C01EC56C9E}" type="datetimeFigureOut">
              <a:rPr lang="en-US" smtClean="0"/>
              <a:t>7/31/2023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1971632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2FDC78-0711-48C8-BF51-F5C01EC56C9E}" type="datetimeFigureOut">
              <a:rPr lang="en-US" smtClean="0"/>
              <a:t>7/31/2023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796651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2FDC78-0711-48C8-BF51-F5C01EC56C9E}" type="datetimeFigureOut">
              <a:rPr lang="en-US" smtClean="0"/>
              <a:t>7/31/2023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3250775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2FDC78-0711-48C8-BF51-F5C01EC56C9E}" type="datetimeFigureOut">
              <a:rPr lang="en-US" smtClean="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1086357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2FDC78-0711-48C8-BF51-F5C01EC56C9E}" type="datetimeFigureOut">
              <a:rPr lang="en-US" smtClean="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415257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2FDC78-0711-48C8-BF51-F5C01EC56C9E}" type="datetimeFigureOut">
              <a:rPr lang="en-US" smtClean="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1444861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2FDC78-0711-48C8-BF51-F5C01EC56C9E}" type="datetimeFigureOut">
              <a:rPr lang="en-US" smtClean="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FF0AF8-5683-4E60-B08E-7DFDB4444992}" type="slidenum">
              <a:rPr lang="en-US" smtClean="0"/>
              <a:t>‹#›</a:t>
            </a:fld>
            <a:endParaRPr lang="en-US"/>
          </a:p>
        </p:txBody>
      </p:sp>
    </p:spTree>
    <p:extLst>
      <p:ext uri="{BB962C8B-B14F-4D97-AF65-F5344CB8AC3E}">
        <p14:creationId xmlns:p14="http://schemas.microsoft.com/office/powerpoint/2010/main" val="347517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2FDC78-0711-48C8-BF51-F5C01EC56C9E}" type="datetimeFigureOut">
              <a:rPr lang="en-US" smtClean="0"/>
              <a:t>7/31/2023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F0AF8-5683-4E60-B08E-7DFDB4444992}" type="slidenum">
              <a:rPr lang="en-US" smtClean="0"/>
              <a:t>‹#›</a:t>
            </a:fld>
            <a:endParaRPr lang="en-US"/>
          </a:p>
        </p:txBody>
      </p:sp>
    </p:spTree>
    <p:extLst>
      <p:ext uri="{BB962C8B-B14F-4D97-AF65-F5344CB8AC3E}">
        <p14:creationId xmlns:p14="http://schemas.microsoft.com/office/powerpoint/2010/main" val="435220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7398327" cy="2387600"/>
          </a:xfrm>
        </p:spPr>
        <p:txBody>
          <a:bodyPr/>
          <a:lstStyle/>
          <a:p>
            <a:r>
              <a:rPr lang="en-US" dirty="0"/>
              <a:t>Treatment of epilepsy </a:t>
            </a:r>
          </a:p>
        </p:txBody>
      </p:sp>
      <p:sp>
        <p:nvSpPr>
          <p:cNvPr id="3" name="Subtitle 2"/>
          <p:cNvSpPr>
            <a:spLocks noGrp="1"/>
          </p:cNvSpPr>
          <p:nvPr>
            <p:ph type="subTitle" idx="1"/>
          </p:nvPr>
        </p:nvSpPr>
        <p:spPr>
          <a:xfrm>
            <a:off x="0" y="3602038"/>
            <a:ext cx="5292436" cy="1655762"/>
          </a:xfrm>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pic>
        <p:nvPicPr>
          <p:cNvPr id="4" name="Picture 3"/>
          <p:cNvPicPr>
            <a:picLocks noChangeAspect="1"/>
          </p:cNvPicPr>
          <p:nvPr/>
        </p:nvPicPr>
        <p:blipFill>
          <a:blip r:embed="rId2"/>
          <a:stretch>
            <a:fillRect/>
          </a:stretch>
        </p:blipFill>
        <p:spPr>
          <a:xfrm>
            <a:off x="7398327" y="1"/>
            <a:ext cx="4792742" cy="6858000"/>
          </a:xfrm>
          <a:prstGeom prst="rect">
            <a:avLst/>
          </a:prstGeom>
        </p:spPr>
      </p:pic>
    </p:spTree>
    <p:extLst>
      <p:ext uri="{BB962C8B-B14F-4D97-AF65-F5344CB8AC3E}">
        <p14:creationId xmlns:p14="http://schemas.microsoft.com/office/powerpoint/2010/main" val="3044235929"/>
      </p:ext>
    </p:extLst>
  </p:cSld>
  <p:clrMapOvr>
    <a:masterClrMapping/>
  </p:clrMapOvr>
  <mc:AlternateContent xmlns:mc="http://schemas.openxmlformats.org/markup-compatibility/2006" xmlns:p14="http://schemas.microsoft.com/office/powerpoint/2010/main">
    <mc:Choice Requires="p14">
      <p:transition spd="slow" p14:dur="2000" advTm="61479"/>
    </mc:Choice>
    <mc:Fallback xmlns="">
      <p:transition spd="slow" advTm="614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F6D1E-A194-D316-1602-46D1C8DD0A5E}"/>
              </a:ext>
            </a:extLst>
          </p:cNvPr>
          <p:cNvSpPr>
            <a:spLocks noGrp="1"/>
          </p:cNvSpPr>
          <p:nvPr>
            <p:ph idx="1"/>
          </p:nvPr>
        </p:nvSpPr>
        <p:spPr>
          <a:xfrm>
            <a:off x="97971" y="250370"/>
            <a:ext cx="11996058" cy="6607629"/>
          </a:xfrm>
        </p:spPr>
        <p:txBody>
          <a:bodyPr>
            <a:normAutofit fontScale="92500" lnSpcReduction="20000"/>
          </a:bodyPr>
          <a:lstStyle/>
          <a:p>
            <a:pPr marL="0" indent="0">
              <a:buNone/>
            </a:pPr>
            <a:r>
              <a:rPr lang="en-US" sz="3900" b="1" dirty="0"/>
              <a:t>Epilepsy</a:t>
            </a:r>
          </a:p>
          <a:p>
            <a:pPr marL="0" indent="0">
              <a:buNone/>
            </a:pPr>
            <a:r>
              <a:rPr lang="en-US" dirty="0"/>
              <a:t>Abnormal electrical activity in brain to abnormal motor, sensory or psychomotor experience. Unprovoked seizure repeatedly spontaneously from recurrent electrical activity in CNS which may clinically manifested as abnormal motor, sensory or psychomotor experience </a:t>
            </a:r>
          </a:p>
          <a:p>
            <a:pPr marL="0" indent="0">
              <a:buNone/>
            </a:pPr>
            <a:r>
              <a:rPr lang="en-US" b="1" i="0" u="none" strike="noStrike" baseline="0" dirty="0">
                <a:latin typeface="TimesNewRomanPSMT"/>
              </a:rPr>
              <a:t>Classification of Seizures:</a:t>
            </a:r>
          </a:p>
          <a:p>
            <a:pPr marL="0" indent="0" algn="l">
              <a:buNone/>
            </a:pPr>
            <a:r>
              <a:rPr lang="en-GB" dirty="0"/>
              <a:t>1. </a:t>
            </a:r>
            <a:r>
              <a:rPr lang="en-GB" b="1" dirty="0"/>
              <a:t>Focal</a:t>
            </a:r>
            <a:r>
              <a:rPr lang="en-GB" dirty="0"/>
              <a:t> onset seizures start in an area or network of cells on one side of the brain.</a:t>
            </a:r>
          </a:p>
          <a:p>
            <a:pPr marL="0" indent="0" algn="l">
              <a:buNone/>
            </a:pPr>
            <a:r>
              <a:rPr lang="en-GB" dirty="0"/>
              <a:t>a. Focal seizures can further be classified as with or without loss of awareness, motor or nonmotor, and focal to bilateral tonic-</a:t>
            </a:r>
            <a:r>
              <a:rPr lang="en-GB" dirty="0" err="1"/>
              <a:t>clonic</a:t>
            </a:r>
            <a:r>
              <a:rPr lang="en-GB" dirty="0"/>
              <a:t>.</a:t>
            </a:r>
          </a:p>
          <a:p>
            <a:pPr marL="0" indent="0" algn="l">
              <a:buNone/>
            </a:pPr>
            <a:r>
              <a:rPr lang="en-GB" dirty="0"/>
              <a:t>b. The terms </a:t>
            </a:r>
            <a:r>
              <a:rPr lang="en-GB" b="1" dirty="0"/>
              <a:t>simple partial seizure, complex partial seizure, and secondarily generalized seizure</a:t>
            </a:r>
          </a:p>
          <a:p>
            <a:pPr marL="0" indent="0" algn="l">
              <a:buNone/>
            </a:pPr>
            <a:r>
              <a:rPr lang="en-GB" dirty="0"/>
              <a:t>2. </a:t>
            </a:r>
            <a:r>
              <a:rPr lang="en-GB" b="1" dirty="0"/>
              <a:t>Generalized</a:t>
            </a:r>
            <a:r>
              <a:rPr lang="en-GB" dirty="0"/>
              <a:t> onset seizures engage or involve networks on both sides of the brain at the onset.</a:t>
            </a:r>
          </a:p>
          <a:p>
            <a:pPr marL="0" indent="0" algn="l">
              <a:buNone/>
            </a:pPr>
            <a:r>
              <a:rPr lang="en-GB" dirty="0"/>
              <a:t>a. </a:t>
            </a:r>
            <a:r>
              <a:rPr lang="en-GB" b="1" dirty="0"/>
              <a:t>Nonmotor (absence)</a:t>
            </a:r>
            <a:r>
              <a:rPr lang="en-GB" dirty="0"/>
              <a:t>: Typical nonmotor seizures are brief and abrupt, last 10–30 seconds, and occur in clusters. They usually result in a </a:t>
            </a:r>
            <a:r>
              <a:rPr lang="en-GB" b="1" dirty="0"/>
              <a:t>short loss of consciousness</a:t>
            </a:r>
            <a:r>
              <a:rPr lang="en-GB" dirty="0"/>
              <a:t>, or patients may stare, be motionless, or have a distant expression on their face. Electroencephalograms (EEGs) during seizure activity usually show 3-Hz spike-and-wave complexes. Nonmotor seizures can be further classified as </a:t>
            </a:r>
            <a:r>
              <a:rPr lang="en-GB" b="1" dirty="0"/>
              <a:t>typical, atypical, myoclonic absence, and eyelid myoclonia.</a:t>
            </a:r>
            <a:endParaRPr lang="en-US" b="1" dirty="0"/>
          </a:p>
        </p:txBody>
      </p:sp>
    </p:spTree>
    <p:extLst>
      <p:ext uri="{BB962C8B-B14F-4D97-AF65-F5344CB8AC3E}">
        <p14:creationId xmlns:p14="http://schemas.microsoft.com/office/powerpoint/2010/main" val="549420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DB6091-5D5D-B886-670B-AF9595DEEDE9}"/>
              </a:ext>
            </a:extLst>
          </p:cNvPr>
          <p:cNvSpPr>
            <a:spLocks noGrp="1"/>
          </p:cNvSpPr>
          <p:nvPr>
            <p:ph idx="1"/>
          </p:nvPr>
        </p:nvSpPr>
        <p:spPr>
          <a:xfrm>
            <a:off x="141514" y="206828"/>
            <a:ext cx="12050486" cy="6651171"/>
          </a:xfrm>
        </p:spPr>
        <p:txBody>
          <a:bodyPr>
            <a:normAutofit fontScale="92500" lnSpcReduction="20000"/>
          </a:bodyPr>
          <a:lstStyle/>
          <a:p>
            <a:pPr marL="0" indent="0" algn="l">
              <a:buNone/>
            </a:pPr>
            <a:r>
              <a:rPr lang="en-GB" b="0" i="0" u="none" strike="noStrike" baseline="0" dirty="0">
                <a:latin typeface="TimesNewRomanPSMT"/>
              </a:rPr>
              <a:t>b. Motor-myoclonic: Consist of brief, rapid jerking movements of the entire body or the upper and occasionally lower extremities. Motor-myoclonic seizures can be further classified as myoclonic, myoclonic atonic, or myoclonic tonic.</a:t>
            </a:r>
          </a:p>
          <a:p>
            <a:pPr marL="0" indent="0" algn="l">
              <a:buNone/>
            </a:pPr>
            <a:r>
              <a:rPr lang="en-GB" b="0" i="0" u="none" strike="noStrike" baseline="0" dirty="0">
                <a:latin typeface="TimesNewRomanPSMT"/>
              </a:rPr>
              <a:t>c. Motor-tonic </a:t>
            </a:r>
            <a:r>
              <a:rPr lang="en-GB" b="0" i="0" u="none" strike="noStrike" baseline="0" dirty="0" err="1">
                <a:latin typeface="TimesNewRomanPSMT"/>
              </a:rPr>
              <a:t>clonic</a:t>
            </a:r>
            <a:r>
              <a:rPr lang="en-GB" b="0" i="0" u="none" strike="noStrike" baseline="0" dirty="0">
                <a:latin typeface="TimesNewRomanPSMT"/>
              </a:rPr>
              <a:t>: Typically, a motor tonic-</a:t>
            </a:r>
            <a:r>
              <a:rPr lang="en-GB" b="0" i="0" u="none" strike="noStrike" baseline="0" dirty="0" err="1">
                <a:latin typeface="TimesNewRomanPSMT"/>
              </a:rPr>
              <a:t>clonic</a:t>
            </a:r>
            <a:r>
              <a:rPr lang="en-GB" b="0" i="0" u="none" strike="noStrike" baseline="0" dirty="0">
                <a:latin typeface="TimesNewRomanPSMT"/>
              </a:rPr>
              <a:t> seizure has five phases: flexion, extension, tremor, </a:t>
            </a:r>
            <a:r>
              <a:rPr lang="en-GB" b="0" i="0" u="none" strike="noStrike" baseline="0" dirty="0" err="1">
                <a:latin typeface="TimesNewRomanPSMT"/>
              </a:rPr>
              <a:t>clonic</a:t>
            </a:r>
            <a:r>
              <a:rPr lang="en-GB" b="0" i="0" u="none" strike="noStrike" baseline="0" dirty="0">
                <a:latin typeface="TimesNewRomanPSMT"/>
              </a:rPr>
              <a:t>, and postictal. During the flexion phase, the patient’s mouth may be held partly open, and the patient may have upward eye movement, involvement of the extremities, and loss of consciousness. In the extension phase, the patient may be noted to extend his or her back and neck; have contraction of thoracic and abdominal muscles; be </a:t>
            </a:r>
            <a:r>
              <a:rPr lang="en-GB" b="0" i="0" u="none" strike="noStrike" baseline="0" dirty="0" err="1">
                <a:latin typeface="TimesNewRomanPSMT"/>
              </a:rPr>
              <a:t>apneic</a:t>
            </a:r>
            <a:r>
              <a:rPr lang="en-GB" b="0" i="0" u="none" strike="noStrike" baseline="0" dirty="0">
                <a:latin typeface="TimesNewRomanPSMT"/>
              </a:rPr>
              <a:t>; and have flexion, extension, and adduction of the extremities. The patient may cry out as air is forced from the lungs in this phase. The tremor phase occurs as the patient goes from tonic rigidity to tremors and then to a </a:t>
            </a:r>
            <a:r>
              <a:rPr lang="en-GB" b="0" i="0" u="none" strike="noStrike" baseline="0" dirty="0" err="1">
                <a:latin typeface="TimesNewRomanPSMT"/>
              </a:rPr>
              <a:t>clonic</a:t>
            </a:r>
            <a:r>
              <a:rPr lang="en-GB" b="0" i="0" u="none" strike="noStrike" baseline="0" dirty="0">
                <a:latin typeface="TimesNewRomanPSMT"/>
              </a:rPr>
              <a:t> state. During the </a:t>
            </a:r>
            <a:r>
              <a:rPr lang="en-GB" b="0" i="0" u="none" strike="noStrike" baseline="0" dirty="0" err="1">
                <a:latin typeface="TimesNewRomanPSMT"/>
              </a:rPr>
              <a:t>clonic</a:t>
            </a:r>
            <a:r>
              <a:rPr lang="en-GB" b="0" i="0" u="none" strike="noStrike" baseline="0" dirty="0">
                <a:latin typeface="TimesNewRomanPSMT"/>
              </a:rPr>
              <a:t> phase, the patient will have rhythmic jerks. The entire seizure usually lasts 1–3 minutes. After the seizure, the patient may be postictal. During this time, the patient can be difficult to arouse or very somnolent. Before the seizure, a patient may have a prodrome but not </a:t>
            </a:r>
            <a:r>
              <a:rPr lang="en-US" b="0" i="0" u="none" strike="noStrike" baseline="0" dirty="0">
                <a:latin typeface="TimesNewRomanPSMT"/>
              </a:rPr>
              <a:t>an aura.</a:t>
            </a:r>
          </a:p>
          <a:p>
            <a:pPr marL="0" indent="0" algn="l">
              <a:buNone/>
            </a:pPr>
            <a:r>
              <a:rPr lang="en-GB" b="0" i="0" u="none" strike="noStrike" baseline="0" dirty="0">
                <a:latin typeface="TimesNewRomanPSMT"/>
              </a:rPr>
              <a:t>d. Motor-</a:t>
            </a:r>
            <a:r>
              <a:rPr lang="en-GB" b="0" i="0" u="none" strike="noStrike" baseline="0" dirty="0" err="1">
                <a:latin typeface="TimesNewRomanPSMT"/>
              </a:rPr>
              <a:t>clonic</a:t>
            </a:r>
            <a:r>
              <a:rPr lang="en-GB" b="0" i="0" u="none" strike="noStrike" baseline="0" dirty="0">
                <a:latin typeface="TimesNewRomanPSMT"/>
              </a:rPr>
              <a:t>: Only the </a:t>
            </a:r>
            <a:r>
              <a:rPr lang="en-GB" b="0" i="0" u="none" strike="noStrike" baseline="0" dirty="0" err="1">
                <a:latin typeface="TimesNewRomanPSMT"/>
              </a:rPr>
              <a:t>clonic</a:t>
            </a:r>
            <a:r>
              <a:rPr lang="en-GB" b="0" i="0" u="none" strike="noStrike" baseline="0" dirty="0">
                <a:latin typeface="TimesNewRomanPSMT"/>
              </a:rPr>
              <a:t> phase of a motor tonic-</a:t>
            </a:r>
            <a:r>
              <a:rPr lang="en-GB" b="0" i="0" u="none" strike="noStrike" baseline="0" dirty="0" err="1">
                <a:latin typeface="TimesNewRomanPSMT"/>
              </a:rPr>
              <a:t>clonic</a:t>
            </a:r>
            <a:r>
              <a:rPr lang="en-GB" b="0" i="0" u="none" strike="noStrike" baseline="0" dirty="0">
                <a:latin typeface="TimesNewRomanPSMT"/>
              </a:rPr>
              <a:t> seizure; rhythmic, repetitive, jerking </a:t>
            </a:r>
            <a:r>
              <a:rPr lang="en-US" b="0" i="0" u="none" strike="noStrike" baseline="0" dirty="0">
                <a:latin typeface="TimesNewRomanPSMT"/>
              </a:rPr>
              <a:t>muscle movements</a:t>
            </a:r>
          </a:p>
          <a:p>
            <a:pPr marL="0" indent="0" algn="l">
              <a:buNone/>
            </a:pPr>
            <a:r>
              <a:rPr lang="en-GB" b="0" i="0" u="none" strike="noStrike" baseline="0" dirty="0">
                <a:latin typeface="TimesNewRomanPSMT"/>
              </a:rPr>
              <a:t>e. Motor-tonic: Only the flexion or extension phases of a motor tonic-</a:t>
            </a:r>
            <a:r>
              <a:rPr lang="en-GB" b="0" i="0" u="none" strike="noStrike" baseline="0" dirty="0" err="1">
                <a:latin typeface="TimesNewRomanPSMT"/>
              </a:rPr>
              <a:t>clonic</a:t>
            </a:r>
            <a:r>
              <a:rPr lang="en-GB" b="0" i="0" u="none" strike="noStrike" baseline="0" dirty="0">
                <a:latin typeface="TimesNewRomanPSMT"/>
              </a:rPr>
              <a:t> seizure</a:t>
            </a:r>
          </a:p>
          <a:p>
            <a:pPr marL="0" indent="0" algn="l">
              <a:buNone/>
            </a:pPr>
            <a:r>
              <a:rPr lang="en-GB" b="0" i="0" u="none" strike="noStrike" baseline="0" dirty="0">
                <a:latin typeface="TimesNewRomanPSMT"/>
              </a:rPr>
              <a:t>f. Motor-atonic: Characterized by a loss of muscle tone. Motor-atonic seizures are often described a drop attacks, in which a patient loses tone and falls to the ground.</a:t>
            </a:r>
            <a:endParaRPr lang="en-US" sz="4000" dirty="0"/>
          </a:p>
        </p:txBody>
      </p:sp>
    </p:spTree>
    <p:extLst>
      <p:ext uri="{BB962C8B-B14F-4D97-AF65-F5344CB8AC3E}">
        <p14:creationId xmlns:p14="http://schemas.microsoft.com/office/powerpoint/2010/main" val="1193641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605DF0-F028-B6AF-934A-82FA12BF03E0}"/>
              </a:ext>
            </a:extLst>
          </p:cNvPr>
          <p:cNvSpPr>
            <a:spLocks noGrp="1"/>
          </p:cNvSpPr>
          <p:nvPr>
            <p:ph idx="1"/>
          </p:nvPr>
        </p:nvSpPr>
        <p:spPr>
          <a:xfrm>
            <a:off x="380999" y="555170"/>
            <a:ext cx="11811001" cy="6161315"/>
          </a:xfrm>
        </p:spPr>
        <p:txBody>
          <a:bodyPr/>
          <a:lstStyle/>
          <a:p>
            <a:pPr marL="0" indent="0" algn="l">
              <a:buNone/>
            </a:pPr>
            <a:r>
              <a:rPr lang="en-US" sz="2400" b="1" i="0" u="none" strike="noStrike" baseline="0" dirty="0">
                <a:latin typeface="TimesNewRomanPSMT"/>
              </a:rPr>
              <a:t>Other associated symptoms</a:t>
            </a:r>
          </a:p>
          <a:p>
            <a:pPr marL="0" indent="0" algn="l">
              <a:buNone/>
            </a:pPr>
            <a:r>
              <a:rPr lang="en-GB" b="1" i="0" u="none" strike="noStrike" baseline="0" dirty="0">
                <a:latin typeface="TimesNewRomanPSMT"/>
              </a:rPr>
              <a:t>Prodrome:</a:t>
            </a:r>
            <a:r>
              <a:rPr lang="en-GB" b="0" i="0" u="none" strike="noStrike" baseline="0" dirty="0">
                <a:latin typeface="TimesNewRomanPSMT"/>
              </a:rPr>
              <a:t> </a:t>
            </a:r>
          </a:p>
          <a:p>
            <a:pPr marL="0" indent="0" algn="l">
              <a:buNone/>
            </a:pPr>
            <a:r>
              <a:rPr lang="en-GB" b="0" i="0" u="none" strike="noStrike" baseline="0" dirty="0">
                <a:latin typeface="TimesNewRomanPSMT"/>
              </a:rPr>
              <a:t>Awareness of an impending seizure before it occurs. The prodrome may consist of headache, insomnia, irritability, or a feeling of impending doom.(objective)</a:t>
            </a:r>
          </a:p>
          <a:p>
            <a:pPr marL="0" indent="0" algn="l">
              <a:buNone/>
            </a:pPr>
            <a:r>
              <a:rPr lang="en-GB" b="1" i="0" u="none" strike="noStrike" baseline="0" dirty="0">
                <a:latin typeface="TimesNewRomanPSMT"/>
              </a:rPr>
              <a:t> Aura: </a:t>
            </a:r>
          </a:p>
          <a:p>
            <a:pPr marL="0" indent="0" algn="l">
              <a:buNone/>
            </a:pPr>
            <a:r>
              <a:rPr lang="en-GB" b="0" i="0" u="none" strike="noStrike" baseline="0" dirty="0">
                <a:latin typeface="TimesNewRomanPSMT"/>
              </a:rPr>
              <a:t>A focal seizure, without loss of consciousness, consisting of sensory or autonomic symptoms that may precede evolution to a bilateral, convulsive seizure. Patients may have feelings of fear, </a:t>
            </a:r>
            <a:r>
              <a:rPr lang="en-US" b="0" i="0" u="none" strike="noStrike" baseline="0" dirty="0">
                <a:latin typeface="TimesNewRomanPSMT"/>
              </a:rPr>
              <a:t>embarrassment, </a:t>
            </a:r>
            <a:r>
              <a:rPr lang="en-US" i="0" u="none" strike="noStrike" baseline="0" dirty="0">
                <a:latin typeface="TimesNewRomanPSMT"/>
              </a:rPr>
              <a:t>or</a:t>
            </a:r>
            <a:r>
              <a:rPr lang="en-US" b="1" i="0" u="none" strike="noStrike" baseline="0" dirty="0">
                <a:latin typeface="TimesNewRomanPSMT"/>
              </a:rPr>
              <a:t> déjà vu</a:t>
            </a:r>
            <a:r>
              <a:rPr lang="en-US" b="0" i="0" u="none" strike="noStrike" baseline="0" dirty="0">
                <a:latin typeface="TimesNewRomanPSMT"/>
              </a:rPr>
              <a:t>. Automatic behavior </a:t>
            </a:r>
            <a:r>
              <a:rPr lang="en-US" b="1" i="0" u="none" strike="noStrike" baseline="0" dirty="0">
                <a:latin typeface="TimesNewRomanPSMT"/>
              </a:rPr>
              <a:t>(automatism) </a:t>
            </a:r>
            <a:r>
              <a:rPr lang="en-US" b="0" i="0" u="none" strike="noStrike" baseline="0" dirty="0">
                <a:latin typeface="TimesNewRomanPSMT"/>
              </a:rPr>
              <a:t>and </a:t>
            </a:r>
            <a:r>
              <a:rPr lang="en-US" b="1" i="0" u="none" strike="noStrike" baseline="0" dirty="0">
                <a:latin typeface="TimesNewRomanPSMT"/>
              </a:rPr>
              <a:t>psychic symptoms </a:t>
            </a:r>
            <a:r>
              <a:rPr lang="en-US" b="0" i="0" u="none" strike="noStrike" baseline="0" dirty="0">
                <a:latin typeface="TimesNewRomanPSMT"/>
              </a:rPr>
              <a:t>may occur. </a:t>
            </a:r>
            <a:r>
              <a:rPr lang="en-GB" b="0" i="0" u="none" strike="noStrike" baseline="0" dirty="0">
                <a:latin typeface="TimesNewRomanPSMT"/>
              </a:rPr>
              <a:t>Automatisms may include lip smacking, chewing, swallowing, abnormal tongue movements, scratching, thrashing of the arms or legs, fumbling with clothing, and snapping the fingers. Psychic symptoms include illusions, hallucinations, emotional changes, dysphasia, and cognitive problems.(subjective)</a:t>
            </a:r>
            <a:endParaRPr lang="en-US" sz="4000" dirty="0"/>
          </a:p>
        </p:txBody>
      </p:sp>
    </p:spTree>
    <p:extLst>
      <p:ext uri="{BB962C8B-B14F-4D97-AF65-F5344CB8AC3E}">
        <p14:creationId xmlns:p14="http://schemas.microsoft.com/office/powerpoint/2010/main" val="3910955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945" y="174171"/>
            <a:ext cx="11776364" cy="6509657"/>
          </a:xfrm>
        </p:spPr>
        <p:txBody>
          <a:bodyPr>
            <a:normAutofit/>
          </a:bodyPr>
          <a:lstStyle/>
          <a:p>
            <a:pPr marL="0" indent="0">
              <a:buNone/>
            </a:pPr>
            <a:r>
              <a:rPr lang="en-US" b="1" dirty="0"/>
              <a:t>ETIOLOGY OF SEIZURES</a:t>
            </a:r>
          </a:p>
          <a:p>
            <a:pPr marL="0" indent="0">
              <a:buNone/>
            </a:pPr>
            <a:r>
              <a:rPr lang="en-US" dirty="0"/>
              <a:t>Epilepsy can be due to an underlying genetic, structural, or metabolic cause or an unknown cause. In most cases, epilepsy has no identifiable cause. The neuronal discharge in epilepsy results from firing of a small population of neurons in a specific area of the brain referred to as the “primary focus.” Focal areas that are functionally abnormal may be triggered into activity by changes in physiologic factors, such as an alteration in blood gases, pH,  electrolytes, and blood glucose and changes in environmental factors, such as sleep deprivation, alcohol intake, and stress. A number of causes, such as illicit drug use, tumor, head injury, hypoglycemia, meningeal infection, and the rapid withdrawal of alcohol from an alcoholic, can precipitate seizures. In cases when the cause of a seizure can be determined and corrected, medication may not be necessary. For example, a seizure that is caused by a drug reaction is not epilepsy and does not require chronic therapy. In other situations, </a:t>
            </a:r>
            <a:r>
              <a:rPr lang="en-US" dirty="0" err="1"/>
              <a:t>antiseizure</a:t>
            </a:r>
            <a:r>
              <a:rPr lang="en-US" dirty="0"/>
              <a:t> medications, also called antiepileptic drugs (AEDs), may be needed when the primary cause of the seizures cannot be corrected.</a:t>
            </a:r>
          </a:p>
        </p:txBody>
      </p:sp>
    </p:spTree>
    <p:extLst>
      <p:ext uri="{BB962C8B-B14F-4D97-AF65-F5344CB8AC3E}">
        <p14:creationId xmlns:p14="http://schemas.microsoft.com/office/powerpoint/2010/main" val="2381200048"/>
      </p:ext>
    </p:extLst>
  </p:cSld>
  <p:clrMapOvr>
    <a:masterClrMapping/>
  </p:clrMapOvr>
  <mc:AlternateContent xmlns:mc="http://schemas.openxmlformats.org/markup-compatibility/2006" xmlns:p14="http://schemas.microsoft.com/office/powerpoint/2010/main">
    <mc:Choice Requires="p14">
      <p:transition spd="slow" p14:dur="2000" advTm="183282"/>
    </mc:Choice>
    <mc:Fallback xmlns="">
      <p:transition spd="slow" advTm="1832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5" y="1"/>
            <a:ext cx="11914910" cy="1039092"/>
          </a:xfrm>
        </p:spPr>
        <p:txBody>
          <a:bodyPr>
            <a:normAutofit/>
          </a:bodyPr>
          <a:lstStyle/>
          <a:p>
            <a:r>
              <a:rPr lang="en-US" b="1" dirty="0"/>
              <a:t>Mechanism of action of </a:t>
            </a:r>
            <a:r>
              <a:rPr lang="en-US" b="1" dirty="0" err="1"/>
              <a:t>antiseizure</a:t>
            </a:r>
            <a:r>
              <a:rPr lang="en-US" b="1" dirty="0"/>
              <a:t> medications</a:t>
            </a:r>
          </a:p>
        </p:txBody>
      </p:sp>
      <p:sp>
        <p:nvSpPr>
          <p:cNvPr id="3" name="Content Placeholder 2"/>
          <p:cNvSpPr>
            <a:spLocks noGrp="1"/>
          </p:cNvSpPr>
          <p:nvPr>
            <p:ph idx="1"/>
          </p:nvPr>
        </p:nvSpPr>
        <p:spPr>
          <a:xfrm>
            <a:off x="138545" y="1039092"/>
            <a:ext cx="7689273" cy="5708071"/>
          </a:xfrm>
        </p:spPr>
        <p:txBody>
          <a:bodyPr>
            <a:normAutofit fontScale="92500" lnSpcReduction="10000"/>
          </a:bodyPr>
          <a:lstStyle/>
          <a:p>
            <a:pPr marL="0" indent="0">
              <a:buNone/>
            </a:pPr>
            <a:r>
              <a:rPr lang="en-US" dirty="0"/>
              <a:t>The AEDs are designed to modify these processes to favor inhibition over excitation in order to stop or prevent seizure activity. Narrow-spectrum AEDs mostly work for specific types of seizures (such as partial, focal, or absence, myoclonic seizures). Broad-spectrum AEDs additionally have some effectiveness for a wide variety of seizures (partial plus absence myoclonic seizures). Drugs reduce seizures through mechanisms such as blocking voltage-gated channels (Na+ or Ca2+), enhancing inhibitory </a:t>
            </a:r>
            <a:r>
              <a:rPr lang="el-GR" dirty="0"/>
              <a:t>γ-</a:t>
            </a:r>
            <a:r>
              <a:rPr lang="en-US" dirty="0"/>
              <a:t>aminobutyric acid (GABA)-</a:t>
            </a:r>
            <a:r>
              <a:rPr lang="en-US" dirty="0" err="1"/>
              <a:t>ergic</a:t>
            </a:r>
            <a:r>
              <a:rPr lang="en-US" dirty="0"/>
              <a:t> impulses, and interfering with excitatory glutamate transmission. Some </a:t>
            </a:r>
            <a:r>
              <a:rPr lang="en-US" dirty="0" err="1"/>
              <a:t>antiseizure</a:t>
            </a:r>
            <a:r>
              <a:rPr lang="en-US" dirty="0"/>
              <a:t> medications appear to have multiple targets within the CNS, whereas the mechanism of action for some agents is poorly defined. </a:t>
            </a:r>
            <a:r>
              <a:rPr lang="en-US" dirty="0" err="1"/>
              <a:t>Antiseizure</a:t>
            </a:r>
            <a:r>
              <a:rPr lang="en-US" dirty="0"/>
              <a:t> medications suppress seizures but do not “cure” or “prevent” epilepsy.</a:t>
            </a:r>
          </a:p>
        </p:txBody>
      </p:sp>
      <p:pic>
        <p:nvPicPr>
          <p:cNvPr id="4" name="Picture 3"/>
          <p:cNvPicPr>
            <a:picLocks noChangeAspect="1"/>
          </p:cNvPicPr>
          <p:nvPr/>
        </p:nvPicPr>
        <p:blipFill>
          <a:blip r:embed="rId2"/>
          <a:stretch>
            <a:fillRect/>
          </a:stretch>
        </p:blipFill>
        <p:spPr>
          <a:xfrm>
            <a:off x="7716983" y="1039092"/>
            <a:ext cx="4475018" cy="5708071"/>
          </a:xfrm>
          <a:prstGeom prst="rect">
            <a:avLst/>
          </a:prstGeom>
        </p:spPr>
      </p:pic>
    </p:spTree>
    <p:extLst>
      <p:ext uri="{BB962C8B-B14F-4D97-AF65-F5344CB8AC3E}">
        <p14:creationId xmlns:p14="http://schemas.microsoft.com/office/powerpoint/2010/main" val="1555080346"/>
      </p:ext>
    </p:extLst>
  </p:cSld>
  <p:clrMapOvr>
    <a:masterClrMapping/>
  </p:clrMapOvr>
  <mc:AlternateContent xmlns:mc="http://schemas.openxmlformats.org/markup-compatibility/2006" xmlns:p14="http://schemas.microsoft.com/office/powerpoint/2010/main">
    <mc:Choice Requires="p14">
      <p:transition spd="slow" p14:dur="2000" advTm="337068"/>
    </mc:Choice>
    <mc:Fallback xmlns="">
      <p:transition spd="slow" advTm="33706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1027622-B54D-7BCA-E866-23CBC0B1F453}"/>
              </a:ext>
            </a:extLst>
          </p:cNvPr>
          <p:cNvSpPr/>
          <p:nvPr/>
        </p:nvSpPr>
        <p:spPr>
          <a:xfrm rot="10800000" flipH="1" flipV="1">
            <a:off x="8828311" y="5214256"/>
            <a:ext cx="2198917" cy="33745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brivaracetam</a:t>
            </a:r>
            <a:endParaRPr lang="en-US" sz="2000" b="1" i="1" dirty="0">
              <a:solidFill>
                <a:schemeClr val="tx1"/>
              </a:solidFill>
            </a:endParaRPr>
          </a:p>
        </p:txBody>
      </p:sp>
      <p:sp>
        <p:nvSpPr>
          <p:cNvPr id="5" name="Rectangle 4">
            <a:extLst>
              <a:ext uri="{FF2B5EF4-FFF2-40B4-BE49-F238E27FC236}">
                <a16:creationId xmlns:a16="http://schemas.microsoft.com/office/drawing/2014/main" id="{19AD51A8-FFDC-D2A5-BBBB-84D59F4AA1B1}"/>
              </a:ext>
            </a:extLst>
          </p:cNvPr>
          <p:cNvSpPr/>
          <p:nvPr/>
        </p:nvSpPr>
        <p:spPr>
          <a:xfrm>
            <a:off x="8490856" y="1690688"/>
            <a:ext cx="1763487" cy="337458"/>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ZONISAMIDE</a:t>
            </a:r>
          </a:p>
        </p:txBody>
      </p:sp>
    </p:spTree>
    <p:extLst>
      <p:ext uri="{BB962C8B-B14F-4D97-AF65-F5344CB8AC3E}">
        <p14:creationId xmlns:p14="http://schemas.microsoft.com/office/powerpoint/2010/main" val="3922027728"/>
      </p:ext>
    </p:extLst>
  </p:cSld>
  <p:clrMapOvr>
    <a:masterClrMapping/>
  </p:clrMapOvr>
  <mc:AlternateContent xmlns:mc="http://schemas.openxmlformats.org/markup-compatibility/2006" xmlns:p14="http://schemas.microsoft.com/office/powerpoint/2010/main">
    <mc:Choice Requires="p14">
      <p:transition spd="slow" p14:dur="2000" advTm="198720"/>
    </mc:Choice>
    <mc:Fallback xmlns="">
      <p:transition spd="slow" advTm="19872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2240D-0D78-6DC8-CFB8-48378A6041B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2BABE5-EF74-9E63-631B-2E78D3864C5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265FB34-3D92-7DC5-097D-3901F0BBC220}"/>
              </a:ext>
            </a:extLst>
          </p:cNvPr>
          <p:cNvPicPr>
            <a:picLocks noChangeAspect="1"/>
          </p:cNvPicPr>
          <p:nvPr/>
        </p:nvPicPr>
        <p:blipFill>
          <a:blip r:embed="rId2"/>
          <a:stretch>
            <a:fillRect/>
          </a:stretch>
        </p:blipFill>
        <p:spPr>
          <a:xfrm>
            <a:off x="97971" y="0"/>
            <a:ext cx="12017829" cy="6858000"/>
          </a:xfrm>
          <a:prstGeom prst="rect">
            <a:avLst/>
          </a:prstGeom>
        </p:spPr>
      </p:pic>
      <p:sp>
        <p:nvSpPr>
          <p:cNvPr id="6" name="Rectangle 5">
            <a:extLst>
              <a:ext uri="{FF2B5EF4-FFF2-40B4-BE49-F238E27FC236}">
                <a16:creationId xmlns:a16="http://schemas.microsoft.com/office/drawing/2014/main" id="{32868B4F-1D34-1D3E-9489-0D839F043C3E}"/>
              </a:ext>
            </a:extLst>
          </p:cNvPr>
          <p:cNvSpPr/>
          <p:nvPr/>
        </p:nvSpPr>
        <p:spPr>
          <a:xfrm>
            <a:off x="76200" y="54429"/>
            <a:ext cx="3657600" cy="1325563"/>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GABA-T GABA aminotransferase, GAT GABA transporter, SV2A synaptic vesicle protein 2A, GABA gamma-aminobutyric acid, NMDA N-methyl-D-aspartate, AMPA </a:t>
            </a:r>
            <a:r>
              <a:rPr lang="el-GR" sz="1200" dirty="0">
                <a:solidFill>
                  <a:schemeClr val="tx1"/>
                </a:solidFill>
              </a:rPr>
              <a:t>α-</a:t>
            </a:r>
            <a:r>
              <a:rPr lang="en-US" sz="1200" dirty="0">
                <a:solidFill>
                  <a:schemeClr val="tx1"/>
                </a:solidFill>
              </a:rPr>
              <a:t>amino-3-hydroxy-5-methyl-4-isoxazolepropionic acid, KCNQ a family of voltage-gated potassium channels (also known as the Kv7 family)</a:t>
            </a:r>
            <a:endParaRPr lang="en-US" dirty="0">
              <a:solidFill>
                <a:schemeClr val="tx1"/>
              </a:solidFill>
            </a:endParaRPr>
          </a:p>
        </p:txBody>
      </p:sp>
    </p:spTree>
    <p:extLst>
      <p:ext uri="{BB962C8B-B14F-4D97-AF65-F5344CB8AC3E}">
        <p14:creationId xmlns:p14="http://schemas.microsoft.com/office/powerpoint/2010/main" val="148520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20000"/>
          </a:bodyPr>
          <a:lstStyle/>
          <a:p>
            <a:pPr marL="0" indent="0">
              <a:buNone/>
            </a:pPr>
            <a:r>
              <a:rPr lang="en-US" sz="3500" b="1" dirty="0"/>
              <a:t>DRUG SELECTION</a:t>
            </a:r>
          </a:p>
          <a:p>
            <a:pPr marL="0" indent="0">
              <a:buNone/>
            </a:pPr>
            <a:r>
              <a:rPr lang="en-US" dirty="0"/>
              <a:t>Choice of drug treatment is based on the </a:t>
            </a:r>
          </a:p>
          <a:p>
            <a:pPr marL="0" indent="0">
              <a:buNone/>
            </a:pPr>
            <a:r>
              <a:rPr lang="en-US" dirty="0"/>
              <a:t>    Classification of the seizures,  </a:t>
            </a:r>
          </a:p>
          <a:p>
            <a:pPr marL="0" indent="0">
              <a:buNone/>
            </a:pPr>
            <a:r>
              <a:rPr lang="en-US" dirty="0"/>
              <a:t>    Patient-specific  variables (for example, age, comorbid medical conditions, lifestyle, and personal preference) </a:t>
            </a:r>
          </a:p>
          <a:p>
            <a:pPr marL="0" indent="0">
              <a:buNone/>
            </a:pPr>
            <a:r>
              <a:rPr lang="en-US" dirty="0"/>
              <a:t>    Characteristics of the drug (such as cost and drug interactions). </a:t>
            </a:r>
          </a:p>
          <a:p>
            <a:pPr marL="0" indent="0">
              <a:buNone/>
            </a:pPr>
            <a:r>
              <a:rPr lang="en-US" dirty="0"/>
              <a:t>    Awareness of the antiseizure medications available and their mechanisms of action, pharmacokinetics, potential for drug–drug interactions, and adverse effects is  essential for successful treatment of the patient.</a:t>
            </a:r>
          </a:p>
          <a:p>
            <a:pPr marL="0" indent="0">
              <a:buNone/>
            </a:pPr>
            <a:r>
              <a:rPr lang="en-US" dirty="0"/>
              <a:t>    The toxicity of the agent and characteristics of the patient are major considerations in drug selection.  </a:t>
            </a:r>
          </a:p>
          <a:p>
            <a:pPr marL="0" indent="0">
              <a:buNone/>
            </a:pPr>
            <a:r>
              <a:rPr lang="en-US" dirty="0"/>
              <a:t>     In newly diagnosed patients, monotherapy is instituted with a single agent and the dose is gradually increased until seizures are controlled or toxicity occurs. </a:t>
            </a:r>
          </a:p>
          <a:p>
            <a:pPr marL="0" indent="0">
              <a:buNone/>
            </a:pPr>
            <a:r>
              <a:rPr lang="en-US" dirty="0"/>
              <a:t>     Avoid changing AED as long as seizures are controlled. </a:t>
            </a:r>
          </a:p>
          <a:p>
            <a:pPr marL="0" indent="0">
              <a:buNone/>
            </a:pPr>
            <a:r>
              <a:rPr lang="en-US" dirty="0"/>
              <a:t>     Compared with those receiving combination therapy, patients receiving monotherapy exhibit better medication adherence and fewer side effects. </a:t>
            </a:r>
          </a:p>
          <a:p>
            <a:pPr marL="0" indent="0">
              <a:buNone/>
            </a:pPr>
            <a:r>
              <a:rPr lang="en-US" dirty="0"/>
              <a:t>    If seizures are not controlled with the first medication, monotherapy with an alternate medication or the addition of medications should be considered</a:t>
            </a:r>
          </a:p>
        </p:txBody>
      </p:sp>
      <p:sp>
        <p:nvSpPr>
          <p:cNvPr id="4" name="5-Point Star 3"/>
          <p:cNvSpPr/>
          <p:nvPr/>
        </p:nvSpPr>
        <p:spPr>
          <a:xfrm>
            <a:off x="0" y="920338"/>
            <a:ext cx="360219" cy="2909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p:cNvSpPr/>
          <p:nvPr/>
        </p:nvSpPr>
        <p:spPr>
          <a:xfrm>
            <a:off x="-4351" y="1253341"/>
            <a:ext cx="360219" cy="2909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p:cNvSpPr/>
          <p:nvPr/>
        </p:nvSpPr>
        <p:spPr>
          <a:xfrm>
            <a:off x="-4352" y="1939155"/>
            <a:ext cx="360219" cy="2909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24345" y="3312252"/>
            <a:ext cx="360219" cy="2909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88073" y="3998066"/>
            <a:ext cx="360219" cy="290946"/>
          </a:xfrm>
          <a:prstGeom prst="star5">
            <a:avLst>
              <a:gd name="adj" fmla="val 12774"/>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F385F494-75C8-FE8C-F180-9228BF5DA86F}"/>
              </a:ext>
            </a:extLst>
          </p:cNvPr>
          <p:cNvSpPr/>
          <p:nvPr/>
        </p:nvSpPr>
        <p:spPr>
          <a:xfrm>
            <a:off x="114794" y="5097742"/>
            <a:ext cx="313904" cy="290946"/>
          </a:xfrm>
          <a:prstGeom prst="star5">
            <a:avLst>
              <a:gd name="adj" fmla="val 22482"/>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94A6974B-26E9-301C-9096-2E5420CA5683}"/>
              </a:ext>
            </a:extLst>
          </p:cNvPr>
          <p:cNvSpPr/>
          <p:nvPr/>
        </p:nvSpPr>
        <p:spPr>
          <a:xfrm>
            <a:off x="106483" y="4711043"/>
            <a:ext cx="313904" cy="28599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85D276FD-08EE-ABA8-5A91-114E86B58F7C}"/>
              </a:ext>
            </a:extLst>
          </p:cNvPr>
          <p:cNvSpPr/>
          <p:nvPr/>
        </p:nvSpPr>
        <p:spPr>
          <a:xfrm>
            <a:off x="81443" y="5750684"/>
            <a:ext cx="313904" cy="25433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7AC03D2A-E96C-2E53-2416-CED0F4A920B5}"/>
              </a:ext>
            </a:extLst>
          </p:cNvPr>
          <p:cNvSpPr/>
          <p:nvPr/>
        </p:nvSpPr>
        <p:spPr>
          <a:xfrm>
            <a:off x="88073" y="2353817"/>
            <a:ext cx="267795" cy="26673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0150977"/>
      </p:ext>
    </p:extLst>
  </p:cSld>
  <p:clrMapOvr>
    <a:masterClrMapping/>
  </p:clrMapOvr>
  <mc:AlternateContent xmlns:mc="http://schemas.openxmlformats.org/markup-compatibility/2006" xmlns:p14="http://schemas.microsoft.com/office/powerpoint/2010/main">
    <mc:Choice Requires="p14">
      <p:transition spd="slow" p14:dur="2000" advTm="631466"/>
    </mc:Choice>
    <mc:Fallback xmlns="">
      <p:transition spd="slow" advTm="63146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152400"/>
            <a:ext cx="11980223" cy="6705600"/>
          </a:xfrm>
        </p:spPr>
        <p:txBody>
          <a:bodyPr>
            <a:normAutofit/>
          </a:bodyPr>
          <a:lstStyle/>
          <a:p>
            <a:pPr marL="0" indent="0">
              <a:buNone/>
            </a:pPr>
            <a:r>
              <a:rPr lang="en-US" b="1" dirty="0"/>
              <a:t>The following prescribing guidelines are to be followed while adding or switching between antiepileptic drugs:</a:t>
            </a:r>
          </a:p>
          <a:p>
            <a:pPr marL="0" indent="0">
              <a:buNone/>
            </a:pPr>
            <a:r>
              <a:rPr lang="en-US" dirty="0"/>
              <a:t>• If the initial drug was partially effective, it should be continued until reasonable levels </a:t>
            </a:r>
            <a:r>
              <a:rPr lang="en-US" sz="2500" dirty="0"/>
              <a:t>of the new AED are achieved.</a:t>
            </a:r>
          </a:p>
          <a:p>
            <a:pPr marL="0" indent="0">
              <a:buNone/>
            </a:pPr>
            <a:r>
              <a:rPr lang="en-US" sz="2500" dirty="0"/>
              <a:t>• Attempt tapering the first drug, if seizures are controlled.</a:t>
            </a:r>
          </a:p>
          <a:p>
            <a:pPr marL="0" indent="0">
              <a:buNone/>
            </a:pPr>
            <a:r>
              <a:rPr lang="en-US" sz="2500" dirty="0"/>
              <a:t>• Switch to another AED, if the initial drug is not effective and is not tolerated well.</a:t>
            </a:r>
          </a:p>
          <a:p>
            <a:pPr marL="0" indent="0">
              <a:buNone/>
            </a:pPr>
            <a:r>
              <a:rPr lang="en-US" sz="2500" dirty="0"/>
              <a:t>• Withdraw AEDs gradually that are not effective.</a:t>
            </a:r>
          </a:p>
          <a:p>
            <a:pPr marL="0" indent="0">
              <a:buNone/>
            </a:pPr>
            <a:r>
              <a:rPr lang="en-US" sz="2500" dirty="0"/>
              <a:t>• Arbitrarily never prescribe a patient more than three AEDs at a time.</a:t>
            </a:r>
          </a:p>
          <a:p>
            <a:pPr marL="0" indent="0">
              <a:buNone/>
            </a:pPr>
            <a:r>
              <a:rPr lang="en-US" sz="2500" dirty="0"/>
              <a:t>• Stress on the importance of regular AED usage to avoid loss of seizure control before starting therapy and assess adherence to medication regimens at every visit thereafter.</a:t>
            </a:r>
          </a:p>
          <a:p>
            <a:pPr marL="0" indent="0">
              <a:buNone/>
            </a:pPr>
            <a:r>
              <a:rPr lang="en-US" sz="2500" dirty="0"/>
              <a:t>• Review diagnosis (confirm diagnosis of true seizure) and adherence to treatment in patients not responding to treatment.</a:t>
            </a:r>
          </a:p>
        </p:txBody>
      </p:sp>
      <p:sp>
        <p:nvSpPr>
          <p:cNvPr id="2" name="Rectangle 1">
            <a:extLst>
              <a:ext uri="{FF2B5EF4-FFF2-40B4-BE49-F238E27FC236}">
                <a16:creationId xmlns:a16="http://schemas.microsoft.com/office/drawing/2014/main" id="{E647FEF9-769D-86B2-F4A3-2C0F09F8097C}"/>
              </a:ext>
            </a:extLst>
          </p:cNvPr>
          <p:cNvSpPr/>
          <p:nvPr/>
        </p:nvSpPr>
        <p:spPr>
          <a:xfrm rot="10800000" flipV="1">
            <a:off x="124690" y="5475514"/>
            <a:ext cx="11680371" cy="12300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800" b="1" dirty="0">
                <a:solidFill>
                  <a:schemeClr val="tx1"/>
                </a:solidFill>
              </a:rPr>
              <a:t>The goal of therapy should be complete seizure freedom with a single, first </a:t>
            </a:r>
            <a:r>
              <a:rPr lang="en-US" sz="2800" b="1" dirty="0" err="1">
                <a:solidFill>
                  <a:schemeClr val="tx1"/>
                </a:solidFill>
              </a:rPr>
              <a:t>lineAED</a:t>
            </a:r>
            <a:r>
              <a:rPr lang="en-US" sz="2800" b="1" dirty="0">
                <a:solidFill>
                  <a:schemeClr val="tx1"/>
                </a:solidFill>
              </a:rPr>
              <a:t> taken once or twice a day and without significant adverse effects</a:t>
            </a:r>
            <a:endParaRPr lang="en-US" b="1" dirty="0">
              <a:solidFill>
                <a:schemeClr val="tx1"/>
              </a:solidFill>
            </a:endParaRPr>
          </a:p>
        </p:txBody>
      </p:sp>
    </p:spTree>
    <p:extLst>
      <p:ext uri="{BB962C8B-B14F-4D97-AF65-F5344CB8AC3E}">
        <p14:creationId xmlns:p14="http://schemas.microsoft.com/office/powerpoint/2010/main" val="4021041120"/>
      </p:ext>
    </p:extLst>
  </p:cSld>
  <p:clrMapOvr>
    <a:masterClrMapping/>
  </p:clrMapOvr>
  <mc:AlternateContent xmlns:mc="http://schemas.openxmlformats.org/markup-compatibility/2006" xmlns:p14="http://schemas.microsoft.com/office/powerpoint/2010/main">
    <mc:Choice Requires="p14">
      <p:transition spd="slow" p14:dur="2000" advTm="438091"/>
    </mc:Choice>
    <mc:Fallback xmlns="">
      <p:transition spd="slow" advTm="43809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971" y="206829"/>
            <a:ext cx="12094028" cy="6651171"/>
          </a:xfrm>
        </p:spPr>
        <p:txBody>
          <a:bodyPr>
            <a:normAutofit fontScale="92500" lnSpcReduction="10000"/>
          </a:bodyPr>
          <a:lstStyle/>
          <a:p>
            <a:pPr marL="0" indent="0">
              <a:buNone/>
            </a:pPr>
            <a:r>
              <a:rPr lang="en-US" b="1" dirty="0"/>
              <a:t>Therapeutic drug monitoring</a:t>
            </a:r>
          </a:p>
          <a:p>
            <a:pPr marL="0" indent="0">
              <a:buNone/>
            </a:pPr>
            <a:r>
              <a:rPr lang="en-US" dirty="0"/>
              <a:t>Therapeutic drug monitoring (TDM) of antiepileptic drugs seeks to optimize patient outcome by managing their medication regimen with the assistance of information on the concentration of AEDs in serum or plasma. Many a times, identification of the optimal dose for an individual on purely clinical grounds can be difficult; therefore, TDM is required.</a:t>
            </a:r>
            <a:endParaRPr lang="en-US" b="1" dirty="0"/>
          </a:p>
          <a:p>
            <a:pPr marL="0" indent="0" algn="l">
              <a:buNone/>
            </a:pPr>
            <a:r>
              <a:rPr lang="en-US" b="1" i="0" u="none" strike="noStrike" baseline="0" dirty="0">
                <a:latin typeface="TimesNewRomanPSMT"/>
              </a:rPr>
              <a:t>Medication discontinuation</a:t>
            </a:r>
          </a:p>
          <a:p>
            <a:pPr marL="0" indent="0" algn="l">
              <a:buNone/>
            </a:pPr>
            <a:r>
              <a:rPr lang="en-GB" sz="2400" b="0" i="0" u="none" strike="noStrike" baseline="0" dirty="0">
                <a:latin typeface="TimesNewRomanPSMT"/>
              </a:rPr>
              <a:t>a</a:t>
            </a:r>
            <a:r>
              <a:rPr lang="en-GB" dirty="0"/>
              <a:t>. The following criteria can be used to determine the possibility of withdrawal from therapy:</a:t>
            </a:r>
          </a:p>
          <a:p>
            <a:pPr marL="0" indent="0" algn="l">
              <a:buNone/>
            </a:pPr>
            <a:r>
              <a:rPr lang="en-GB" dirty="0" err="1"/>
              <a:t>i</a:t>
            </a:r>
            <a:r>
              <a:rPr lang="en-GB" dirty="0"/>
              <a:t>. Patient should be seizure free for 2–5 years on seizure medication.</a:t>
            </a:r>
          </a:p>
          <a:p>
            <a:pPr marL="0" indent="0" algn="l">
              <a:buNone/>
            </a:pPr>
            <a:r>
              <a:rPr lang="en-GB" dirty="0"/>
              <a:t>ii. Patient should have a single type of focal or generalized tonic-</a:t>
            </a:r>
            <a:r>
              <a:rPr lang="en-GB" dirty="0" err="1"/>
              <a:t>clonic</a:t>
            </a:r>
            <a:r>
              <a:rPr lang="en-GB" dirty="0"/>
              <a:t> seizures.</a:t>
            </a:r>
          </a:p>
          <a:p>
            <a:pPr marL="0" indent="0" algn="l">
              <a:buNone/>
            </a:pPr>
            <a:r>
              <a:rPr lang="en-GB" dirty="0"/>
              <a:t>iii. Patient should have a normal neurologic examination and normal IQ.</a:t>
            </a:r>
          </a:p>
          <a:p>
            <a:pPr marL="0" indent="0" algn="l">
              <a:buNone/>
            </a:pPr>
            <a:r>
              <a:rPr lang="en-GB" dirty="0"/>
              <a:t>iv. Patient’s EEG should have become normalized with seizure medication treatment.</a:t>
            </a:r>
          </a:p>
          <a:p>
            <a:pPr marL="0" indent="0" algn="l">
              <a:buNone/>
            </a:pPr>
            <a:r>
              <a:rPr lang="en-GB" dirty="0"/>
              <a:t>b. If a drug is discontinued, it is usually tapered for several months; a typical regimen would reduce the dose by one-third for 1 month, reduce it by another one-third for 1 month, and then </a:t>
            </a:r>
            <a:r>
              <a:rPr lang="en-US" dirty="0"/>
              <a:t>discontinue it.</a:t>
            </a:r>
          </a:p>
        </p:txBody>
      </p:sp>
    </p:spTree>
    <p:extLst>
      <p:ext uri="{BB962C8B-B14F-4D97-AF65-F5344CB8AC3E}">
        <p14:creationId xmlns:p14="http://schemas.microsoft.com/office/powerpoint/2010/main" val="2967334874"/>
      </p:ext>
    </p:extLst>
  </p:cSld>
  <p:clrMapOvr>
    <a:masterClrMapping/>
  </p:clrMapOvr>
  <mc:AlternateContent xmlns:mc="http://schemas.openxmlformats.org/markup-compatibility/2006" xmlns:p14="http://schemas.microsoft.com/office/powerpoint/2010/main">
    <mc:Choice Requires="p14">
      <p:transition spd="slow" p14:dur="2000" advTm="366839"/>
    </mc:Choice>
    <mc:Fallback xmlns="">
      <p:transition spd="slow" advTm="36683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FA59B62E-4E75-D171-7E66-CC074EFE084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D7158C42-2B02-8DAF-6D1A-A640571A67BD}"/>
              </a:ext>
            </a:extLst>
          </p:cNvPr>
          <p:cNvPicPr>
            <a:picLocks noChangeAspect="1"/>
          </p:cNvPicPr>
          <p:nvPr/>
        </p:nvPicPr>
        <p:blipFill>
          <a:blip r:embed="rId2"/>
          <a:stretch>
            <a:fillRect/>
          </a:stretch>
        </p:blipFill>
        <p:spPr>
          <a:xfrm>
            <a:off x="8708" y="10886"/>
            <a:ext cx="12192000" cy="6857999"/>
          </a:xfrm>
          <a:prstGeom prst="rect">
            <a:avLst/>
          </a:prstGeom>
        </p:spPr>
      </p:pic>
      <p:sp>
        <p:nvSpPr>
          <p:cNvPr id="8" name="Star: 5 Points 7">
            <a:extLst>
              <a:ext uri="{FF2B5EF4-FFF2-40B4-BE49-F238E27FC236}">
                <a16:creationId xmlns:a16="http://schemas.microsoft.com/office/drawing/2014/main" id="{1CC880B2-8990-F269-A881-1CDA9DAA069A}"/>
              </a:ext>
            </a:extLst>
          </p:cNvPr>
          <p:cNvSpPr/>
          <p:nvPr/>
        </p:nvSpPr>
        <p:spPr>
          <a:xfrm flipH="1" flipV="1">
            <a:off x="2055222" y="925287"/>
            <a:ext cx="154577" cy="17417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27992784-889B-C211-1718-D277E536FE1B}"/>
              </a:ext>
            </a:extLst>
          </p:cNvPr>
          <p:cNvSpPr/>
          <p:nvPr/>
        </p:nvSpPr>
        <p:spPr>
          <a:xfrm>
            <a:off x="2009503" y="2841171"/>
            <a:ext cx="200296" cy="174171"/>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726AF817-6249-C619-7FA8-219B4FB240C5}"/>
              </a:ext>
            </a:extLst>
          </p:cNvPr>
          <p:cNvSpPr/>
          <p:nvPr/>
        </p:nvSpPr>
        <p:spPr>
          <a:xfrm flipV="1">
            <a:off x="2055222" y="3015342"/>
            <a:ext cx="154577" cy="17417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FBC80D01-51A8-C922-02F3-D08C0953DE50}"/>
              </a:ext>
            </a:extLst>
          </p:cNvPr>
          <p:cNvSpPr/>
          <p:nvPr/>
        </p:nvSpPr>
        <p:spPr>
          <a:xfrm>
            <a:off x="2055222" y="3322319"/>
            <a:ext cx="154577" cy="106681"/>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A1162814-8DE5-541B-630D-187FEB144F2A}"/>
              </a:ext>
            </a:extLst>
          </p:cNvPr>
          <p:cNvSpPr/>
          <p:nvPr/>
        </p:nvSpPr>
        <p:spPr>
          <a:xfrm>
            <a:off x="2055219" y="3492139"/>
            <a:ext cx="200298" cy="119329"/>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CE0257FC-6A45-180E-C03C-B7BA37F17F4E}"/>
              </a:ext>
            </a:extLst>
          </p:cNvPr>
          <p:cNvSpPr/>
          <p:nvPr/>
        </p:nvSpPr>
        <p:spPr>
          <a:xfrm flipH="1" flipV="1">
            <a:off x="2100940" y="3855718"/>
            <a:ext cx="154578" cy="17417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3359E726-1660-D037-F059-96EEE90A62CD}"/>
              </a:ext>
            </a:extLst>
          </p:cNvPr>
          <p:cNvSpPr/>
          <p:nvPr/>
        </p:nvSpPr>
        <p:spPr>
          <a:xfrm>
            <a:off x="2118359" y="5673634"/>
            <a:ext cx="154578" cy="259079"/>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tar: 5 Points 15">
            <a:extLst>
              <a:ext uri="{FF2B5EF4-FFF2-40B4-BE49-F238E27FC236}">
                <a16:creationId xmlns:a16="http://schemas.microsoft.com/office/drawing/2014/main" id="{CA934244-01D5-F288-6593-BDCAB3E748BD}"/>
              </a:ext>
            </a:extLst>
          </p:cNvPr>
          <p:cNvSpPr/>
          <p:nvPr/>
        </p:nvSpPr>
        <p:spPr>
          <a:xfrm>
            <a:off x="2100940" y="6351134"/>
            <a:ext cx="217717" cy="252547"/>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57263AD3-F6B8-4C00-D5C7-62AA5CCC2872}"/>
              </a:ext>
            </a:extLst>
          </p:cNvPr>
          <p:cNvSpPr/>
          <p:nvPr/>
        </p:nvSpPr>
        <p:spPr>
          <a:xfrm flipH="1">
            <a:off x="3415936" y="959534"/>
            <a:ext cx="154578" cy="174169"/>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tar: 5 Points 17">
            <a:extLst>
              <a:ext uri="{FF2B5EF4-FFF2-40B4-BE49-F238E27FC236}">
                <a16:creationId xmlns:a16="http://schemas.microsoft.com/office/drawing/2014/main" id="{CD6AFB84-0D86-B243-E491-87F9C4CD269C}"/>
              </a:ext>
            </a:extLst>
          </p:cNvPr>
          <p:cNvSpPr/>
          <p:nvPr/>
        </p:nvSpPr>
        <p:spPr>
          <a:xfrm flipH="1" flipV="1">
            <a:off x="3241766" y="3276599"/>
            <a:ext cx="174169" cy="15240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EF3FF579-405F-C6D7-F8BF-B6753F926607}"/>
              </a:ext>
            </a:extLst>
          </p:cNvPr>
          <p:cNvSpPr/>
          <p:nvPr/>
        </p:nvSpPr>
        <p:spPr>
          <a:xfrm flipH="1" flipV="1">
            <a:off x="3239589" y="3478663"/>
            <a:ext cx="174168" cy="152399"/>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tar: 5 Points 19">
            <a:extLst>
              <a:ext uri="{FF2B5EF4-FFF2-40B4-BE49-F238E27FC236}">
                <a16:creationId xmlns:a16="http://schemas.microsoft.com/office/drawing/2014/main" id="{7CDA0A6E-B5EC-1759-3C53-130EE896CB39}"/>
              </a:ext>
            </a:extLst>
          </p:cNvPr>
          <p:cNvSpPr/>
          <p:nvPr/>
        </p:nvSpPr>
        <p:spPr>
          <a:xfrm>
            <a:off x="3156857" y="3855718"/>
            <a:ext cx="154578" cy="174172"/>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tar: 5 Points 20">
            <a:extLst>
              <a:ext uri="{FF2B5EF4-FFF2-40B4-BE49-F238E27FC236}">
                <a16:creationId xmlns:a16="http://schemas.microsoft.com/office/drawing/2014/main" id="{1171FEB4-DD58-554E-C519-FE76338DA4E2}"/>
              </a:ext>
            </a:extLst>
          </p:cNvPr>
          <p:cNvSpPr/>
          <p:nvPr/>
        </p:nvSpPr>
        <p:spPr>
          <a:xfrm>
            <a:off x="3239589" y="5738949"/>
            <a:ext cx="246014" cy="15240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722B9D59-4E4C-873A-C7A0-1D10AF523187}"/>
              </a:ext>
            </a:extLst>
          </p:cNvPr>
          <p:cNvSpPr/>
          <p:nvPr/>
        </p:nvSpPr>
        <p:spPr>
          <a:xfrm flipH="1" flipV="1">
            <a:off x="3219994" y="5941010"/>
            <a:ext cx="193762" cy="196766"/>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32501BAB-C6AB-AB32-1C3A-EB069975A08A}"/>
              </a:ext>
            </a:extLst>
          </p:cNvPr>
          <p:cNvSpPr/>
          <p:nvPr/>
        </p:nvSpPr>
        <p:spPr>
          <a:xfrm flipV="1">
            <a:off x="4757057" y="2195879"/>
            <a:ext cx="132805" cy="198978"/>
          </a:xfrm>
          <a:prstGeom prst="star5">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817C159C-0B53-E374-9231-0F2292F0CD50}"/>
              </a:ext>
            </a:extLst>
          </p:cNvPr>
          <p:cNvSpPr/>
          <p:nvPr/>
        </p:nvSpPr>
        <p:spPr>
          <a:xfrm flipV="1">
            <a:off x="4654731" y="5932714"/>
            <a:ext cx="278675" cy="196766"/>
          </a:xfrm>
          <a:prstGeom prst="star5">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EF1F1E98-7CCF-2B0B-6238-2DA3EA4AA88A}"/>
              </a:ext>
            </a:extLst>
          </p:cNvPr>
          <p:cNvSpPr/>
          <p:nvPr/>
        </p:nvSpPr>
        <p:spPr>
          <a:xfrm>
            <a:off x="8297096" y="5941010"/>
            <a:ext cx="193761" cy="196766"/>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tar: 5 Points 25">
            <a:extLst>
              <a:ext uri="{FF2B5EF4-FFF2-40B4-BE49-F238E27FC236}">
                <a16:creationId xmlns:a16="http://schemas.microsoft.com/office/drawing/2014/main" id="{5FE9C62D-004A-A6A8-665D-CBCE7CD04DA4}"/>
              </a:ext>
            </a:extLst>
          </p:cNvPr>
          <p:cNvSpPr/>
          <p:nvPr/>
        </p:nvSpPr>
        <p:spPr>
          <a:xfrm>
            <a:off x="9538066" y="3428999"/>
            <a:ext cx="174167" cy="182469"/>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5 Points 26">
            <a:extLst>
              <a:ext uri="{FF2B5EF4-FFF2-40B4-BE49-F238E27FC236}">
                <a16:creationId xmlns:a16="http://schemas.microsoft.com/office/drawing/2014/main" id="{8F04DB6B-C9BB-EC53-EFC8-0BAB56822B1E}"/>
              </a:ext>
            </a:extLst>
          </p:cNvPr>
          <p:cNvSpPr/>
          <p:nvPr/>
        </p:nvSpPr>
        <p:spPr>
          <a:xfrm>
            <a:off x="10929257" y="1328058"/>
            <a:ext cx="195943" cy="20365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tar: 5 Points 27">
            <a:extLst>
              <a:ext uri="{FF2B5EF4-FFF2-40B4-BE49-F238E27FC236}">
                <a16:creationId xmlns:a16="http://schemas.microsoft.com/office/drawing/2014/main" id="{E8B80360-8D09-E42F-7FE9-D9F55C3FE1BC}"/>
              </a:ext>
            </a:extLst>
          </p:cNvPr>
          <p:cNvSpPr/>
          <p:nvPr/>
        </p:nvSpPr>
        <p:spPr>
          <a:xfrm flipH="1" flipV="1">
            <a:off x="10929258" y="1604736"/>
            <a:ext cx="195942" cy="20365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tar: 5 Points 28">
            <a:extLst>
              <a:ext uri="{FF2B5EF4-FFF2-40B4-BE49-F238E27FC236}">
                <a16:creationId xmlns:a16="http://schemas.microsoft.com/office/drawing/2014/main" id="{807905E2-D0C3-6D13-1F64-28427C902257}"/>
              </a:ext>
            </a:extLst>
          </p:cNvPr>
          <p:cNvSpPr/>
          <p:nvPr/>
        </p:nvSpPr>
        <p:spPr>
          <a:xfrm flipH="1" flipV="1">
            <a:off x="10929257" y="3276599"/>
            <a:ext cx="174167" cy="182469"/>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tar: 5 Points 29">
            <a:extLst>
              <a:ext uri="{FF2B5EF4-FFF2-40B4-BE49-F238E27FC236}">
                <a16:creationId xmlns:a16="http://schemas.microsoft.com/office/drawing/2014/main" id="{E25F7D76-3914-1AEE-45CB-D3B1ACF2D7A3}"/>
              </a:ext>
            </a:extLst>
          </p:cNvPr>
          <p:cNvSpPr/>
          <p:nvPr/>
        </p:nvSpPr>
        <p:spPr>
          <a:xfrm>
            <a:off x="10800807" y="5116515"/>
            <a:ext cx="174167" cy="182469"/>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74968"/>
      </p:ext>
    </p:extLst>
  </p:cSld>
  <p:clrMapOvr>
    <a:masterClrMapping/>
  </p:clrMapOvr>
  <mc:AlternateContent xmlns:mc="http://schemas.openxmlformats.org/markup-compatibility/2006" xmlns:p14="http://schemas.microsoft.com/office/powerpoint/2010/main">
    <mc:Choice Requires="p14">
      <p:transition spd="slow" p14:dur="2000" advTm="138559"/>
    </mc:Choice>
    <mc:Fallback xmlns="">
      <p:transition spd="slow" advTm="13855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49314552"/>
      </p:ext>
    </p:extLst>
  </p:cSld>
  <p:clrMapOvr>
    <a:masterClrMapping/>
  </p:clrMapOvr>
  <mc:AlternateContent xmlns:mc="http://schemas.openxmlformats.org/markup-compatibility/2006" xmlns:p14="http://schemas.microsoft.com/office/powerpoint/2010/main">
    <mc:Choice Requires="p14">
      <p:transition spd="slow" p14:dur="2000" advTm="239634"/>
    </mc:Choice>
    <mc:Fallback xmlns="">
      <p:transition spd="slow" advTm="23963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1"/>
            <a:ext cx="11201401" cy="947056"/>
          </a:xfrm>
        </p:spPr>
        <p:txBody>
          <a:bodyPr/>
          <a:lstStyle/>
          <a:p>
            <a:r>
              <a:rPr lang="en-US" b="1" dirty="0"/>
              <a:t>ANTISEIZURE MEDICATIONS</a:t>
            </a:r>
          </a:p>
        </p:txBody>
      </p:sp>
      <p:sp>
        <p:nvSpPr>
          <p:cNvPr id="3" name="Content Placeholder 2"/>
          <p:cNvSpPr>
            <a:spLocks noGrp="1"/>
          </p:cNvSpPr>
          <p:nvPr>
            <p:ph idx="1"/>
          </p:nvPr>
        </p:nvSpPr>
        <p:spPr>
          <a:xfrm>
            <a:off x="1" y="827314"/>
            <a:ext cx="12039600" cy="6030686"/>
          </a:xfrm>
        </p:spPr>
        <p:txBody>
          <a:bodyPr>
            <a:normAutofit fontScale="85000" lnSpcReduction="20000"/>
          </a:bodyPr>
          <a:lstStyle/>
          <a:p>
            <a:pPr marL="0" indent="0">
              <a:buNone/>
            </a:pPr>
            <a:r>
              <a:rPr lang="en-US" b="1" dirty="0"/>
              <a:t>Benzodiazepines</a:t>
            </a:r>
          </a:p>
          <a:p>
            <a:pPr marL="0" indent="0">
              <a:buNone/>
            </a:pPr>
            <a:r>
              <a:rPr lang="en-US" dirty="0" err="1"/>
              <a:t>i</a:t>
            </a:r>
            <a:r>
              <a:rPr lang="en-US" dirty="0"/>
              <a:t>. Mechanism of action: Augment γ-aminobutyric acid </a:t>
            </a:r>
            <a:r>
              <a:rPr lang="en-US" b="1" dirty="0"/>
              <a:t>(GABA)-mediated </a:t>
            </a:r>
            <a:r>
              <a:rPr lang="en-US" dirty="0"/>
              <a:t>chloride influx</a:t>
            </a:r>
          </a:p>
          <a:p>
            <a:pPr marL="0" indent="0">
              <a:buNone/>
            </a:pPr>
            <a:r>
              <a:rPr lang="en-US" dirty="0"/>
              <a:t>ii. Tolerance may develop: Usually used as adjunctive, short-term therapy</a:t>
            </a:r>
          </a:p>
          <a:p>
            <a:pPr marL="0" indent="0">
              <a:buNone/>
            </a:pPr>
            <a:r>
              <a:rPr lang="en-US" dirty="0"/>
              <a:t>iii. Most commonly used drugs: </a:t>
            </a:r>
            <a:r>
              <a:rPr lang="en-US" b="1" dirty="0" err="1"/>
              <a:t>Chlorazepate</a:t>
            </a:r>
            <a:r>
              <a:rPr lang="en-US" b="1" dirty="0"/>
              <a:t>, </a:t>
            </a:r>
            <a:r>
              <a:rPr lang="en-US" b="1" dirty="0" err="1"/>
              <a:t>clobazam</a:t>
            </a:r>
            <a:r>
              <a:rPr lang="en-US" b="1" dirty="0"/>
              <a:t>, clonazepam, </a:t>
            </a:r>
            <a:r>
              <a:rPr lang="pt-BR" b="1" dirty="0"/>
              <a:t>diazepam (Valium), midazolam and lorazepam.</a:t>
            </a:r>
          </a:p>
          <a:p>
            <a:pPr marL="0" indent="0">
              <a:buNone/>
            </a:pPr>
            <a:r>
              <a:rPr lang="en-US" dirty="0"/>
              <a:t>iv. All benzodiazepines are </a:t>
            </a:r>
            <a:r>
              <a:rPr lang="en-US" b="1" dirty="0"/>
              <a:t>controlled substances</a:t>
            </a:r>
            <a:r>
              <a:rPr lang="en-US" dirty="0"/>
              <a:t>, scheduled as C-IV.</a:t>
            </a:r>
          </a:p>
          <a:p>
            <a:pPr marL="0" indent="0">
              <a:buNone/>
            </a:pPr>
            <a:r>
              <a:rPr lang="en-US" dirty="0"/>
              <a:t>v. </a:t>
            </a:r>
            <a:r>
              <a:rPr lang="en-US" dirty="0" err="1"/>
              <a:t>Nonepileptic</a:t>
            </a:r>
            <a:r>
              <a:rPr lang="en-US" dirty="0"/>
              <a:t> indications: </a:t>
            </a:r>
            <a:r>
              <a:rPr lang="en-US" b="1" dirty="0" err="1"/>
              <a:t>Chlorazepate</a:t>
            </a:r>
            <a:r>
              <a:rPr lang="en-US" b="1" dirty="0"/>
              <a:t> </a:t>
            </a:r>
            <a:r>
              <a:rPr lang="en-US" dirty="0"/>
              <a:t>(anxiety disorders, anxiety), </a:t>
            </a:r>
            <a:r>
              <a:rPr lang="en-US" b="1" dirty="0"/>
              <a:t>clonazepam</a:t>
            </a:r>
            <a:r>
              <a:rPr lang="en-US" dirty="0"/>
              <a:t> (panic disorder with or without agoraphobia), </a:t>
            </a:r>
            <a:r>
              <a:rPr lang="en-US" b="1" dirty="0"/>
              <a:t>lorazepam</a:t>
            </a:r>
            <a:r>
              <a:rPr lang="en-US" dirty="0"/>
              <a:t> (anxiety disorders, anxiety, alcohol withdrawal)</a:t>
            </a:r>
          </a:p>
          <a:p>
            <a:pPr marL="0" indent="0">
              <a:buNone/>
            </a:pPr>
            <a:r>
              <a:rPr lang="en-US" dirty="0"/>
              <a:t>Most benzodiazepines are reserved for </a:t>
            </a:r>
            <a:r>
              <a:rPr lang="en-US" b="1" dirty="0"/>
              <a:t>emergency </a:t>
            </a:r>
            <a:r>
              <a:rPr lang="en-US" dirty="0"/>
              <a:t>or acute seizure treatment due to tolerance. However, </a:t>
            </a:r>
            <a:r>
              <a:rPr lang="en-US" i="1" dirty="0"/>
              <a:t>clonazepam </a:t>
            </a:r>
            <a:r>
              <a:rPr lang="en-US" dirty="0"/>
              <a:t>and </a:t>
            </a:r>
            <a:r>
              <a:rPr lang="en-US" i="1" dirty="0" err="1"/>
              <a:t>clobazam</a:t>
            </a:r>
            <a:r>
              <a:rPr lang="en-US" dirty="0"/>
              <a:t> may be prescribed as adjunctive therapy for particular types of seizures. </a:t>
            </a:r>
            <a:r>
              <a:rPr lang="en-US" i="1" dirty="0"/>
              <a:t>Diazepam</a:t>
            </a:r>
            <a:r>
              <a:rPr lang="en-US" dirty="0"/>
              <a:t> is also available for rectal administration to avoid or interrupt prolonged generalized tonic–</a:t>
            </a:r>
            <a:r>
              <a:rPr lang="en-US" dirty="0" err="1"/>
              <a:t>clonic</a:t>
            </a:r>
            <a:r>
              <a:rPr lang="en-US" dirty="0"/>
              <a:t> seizures or clusters when oral administration is not possible.</a:t>
            </a:r>
          </a:p>
          <a:p>
            <a:pPr marL="0" indent="0">
              <a:buNone/>
            </a:pPr>
            <a:r>
              <a:rPr lang="en-US" b="1" dirty="0"/>
              <a:t> </a:t>
            </a:r>
            <a:r>
              <a:rPr lang="en-US" b="1" dirty="0" err="1"/>
              <a:t>Brivaracetam</a:t>
            </a:r>
            <a:endParaRPr lang="en-US" dirty="0"/>
          </a:p>
          <a:p>
            <a:pPr marL="0" indent="0">
              <a:buNone/>
            </a:pPr>
            <a:r>
              <a:rPr lang="en-US" dirty="0" err="1"/>
              <a:t>i</a:t>
            </a:r>
            <a:r>
              <a:rPr lang="en-US" dirty="0"/>
              <a:t>. Mechanism of action: Unknown mechanism, but has high affinity for synaptic vesicle </a:t>
            </a:r>
            <a:r>
              <a:rPr lang="en-US" b="1" dirty="0"/>
              <a:t>protein 2A</a:t>
            </a:r>
          </a:p>
          <a:p>
            <a:pPr marL="0" indent="0">
              <a:buNone/>
            </a:pPr>
            <a:r>
              <a:rPr lang="fr-FR" dirty="0"/>
              <a:t>ii. Adverse </a:t>
            </a:r>
            <a:r>
              <a:rPr lang="fr-FR" dirty="0" err="1"/>
              <a:t>effects</a:t>
            </a:r>
            <a:r>
              <a:rPr lang="fr-FR" dirty="0"/>
              <a:t>: Somnolence, </a:t>
            </a:r>
            <a:r>
              <a:rPr lang="fr-FR" dirty="0" err="1"/>
              <a:t>sedation</a:t>
            </a:r>
            <a:r>
              <a:rPr lang="fr-FR" dirty="0"/>
              <a:t>, </a:t>
            </a:r>
            <a:r>
              <a:rPr lang="fr-FR" dirty="0" err="1"/>
              <a:t>dizziness</a:t>
            </a:r>
            <a:r>
              <a:rPr lang="fr-FR" dirty="0"/>
              <a:t>, fatigue</a:t>
            </a:r>
          </a:p>
          <a:p>
            <a:pPr marL="0" indent="0">
              <a:buNone/>
            </a:pPr>
            <a:r>
              <a:rPr lang="en-US" dirty="0"/>
              <a:t>iii. Drug interactions: Carbamazepine, phenobarbital, phenytoin</a:t>
            </a:r>
          </a:p>
        </p:txBody>
      </p:sp>
    </p:spTree>
    <p:extLst>
      <p:ext uri="{BB962C8B-B14F-4D97-AF65-F5344CB8AC3E}">
        <p14:creationId xmlns:p14="http://schemas.microsoft.com/office/powerpoint/2010/main" val="1047870897"/>
      </p:ext>
    </p:extLst>
  </p:cSld>
  <p:clrMapOvr>
    <a:masterClrMapping/>
  </p:clrMapOvr>
  <mc:AlternateContent xmlns:mc="http://schemas.openxmlformats.org/markup-compatibility/2006" xmlns:p14="http://schemas.microsoft.com/office/powerpoint/2010/main">
    <mc:Choice Requires="p14">
      <p:transition spd="slow" p14:dur="2000" advTm="213457"/>
    </mc:Choice>
    <mc:Fallback xmlns="">
      <p:transition spd="slow" advTm="21345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1514"/>
            <a:ext cx="12192000" cy="6550231"/>
          </a:xfrm>
        </p:spPr>
        <p:txBody>
          <a:bodyPr>
            <a:normAutofit fontScale="77500" lnSpcReduction="20000"/>
          </a:bodyPr>
          <a:lstStyle/>
          <a:p>
            <a:pPr marL="0" indent="0">
              <a:buNone/>
            </a:pPr>
            <a:r>
              <a:rPr lang="en-US" sz="3600" b="1" dirty="0"/>
              <a:t>Carbamazepine</a:t>
            </a:r>
            <a:endParaRPr lang="en-US" sz="3600" dirty="0"/>
          </a:p>
          <a:p>
            <a:pPr marL="0" indent="0">
              <a:buNone/>
            </a:pPr>
            <a:r>
              <a:rPr lang="en-US" dirty="0" err="1"/>
              <a:t>i</a:t>
            </a:r>
            <a:r>
              <a:rPr lang="en-US" dirty="0"/>
              <a:t>. Mechanism of action: </a:t>
            </a:r>
            <a:r>
              <a:rPr lang="en-US" b="1" dirty="0"/>
              <a:t>Fast sodium channel blocker</a:t>
            </a:r>
          </a:p>
          <a:p>
            <a:pPr marL="0" indent="0">
              <a:buNone/>
            </a:pPr>
            <a:r>
              <a:rPr lang="en-US" dirty="0"/>
              <a:t>ii. Pharmacokinetics: </a:t>
            </a:r>
            <a:r>
              <a:rPr lang="en-US" b="1" dirty="0"/>
              <a:t>Enzyme inducer, </a:t>
            </a:r>
            <a:r>
              <a:rPr lang="en-US" b="1" dirty="0" err="1"/>
              <a:t>autoinduction</a:t>
            </a:r>
            <a:endParaRPr lang="en-US" b="1" dirty="0"/>
          </a:p>
          <a:p>
            <a:pPr marL="0" indent="0">
              <a:buNone/>
            </a:pPr>
            <a:r>
              <a:rPr lang="en-US" dirty="0"/>
              <a:t>iii. Adverse effects: </a:t>
            </a:r>
            <a:r>
              <a:rPr lang="en-US" b="1" dirty="0"/>
              <a:t>Rash </a:t>
            </a:r>
            <a:r>
              <a:rPr lang="en-US" dirty="0"/>
              <a:t>(occurs after a delay of 2–8 weeks), </a:t>
            </a:r>
            <a:r>
              <a:rPr lang="en-US" b="1" dirty="0"/>
              <a:t>syndrome of inappropriate antidiuretic</a:t>
            </a:r>
          </a:p>
          <a:p>
            <a:pPr marL="0" indent="0">
              <a:buNone/>
            </a:pPr>
            <a:r>
              <a:rPr lang="en-US" b="1" dirty="0"/>
              <a:t>hormone release</a:t>
            </a:r>
            <a:r>
              <a:rPr lang="en-US" dirty="0"/>
              <a:t>, aplastic anemia, thrombocytopenia, anemia, leukopenia</a:t>
            </a:r>
          </a:p>
          <a:p>
            <a:pPr marL="0" indent="0">
              <a:buNone/>
            </a:pPr>
            <a:r>
              <a:rPr lang="en-US" dirty="0"/>
              <a:t>iv. Extended-release tablets (</a:t>
            </a:r>
            <a:r>
              <a:rPr lang="en-US" dirty="0" err="1"/>
              <a:t>Tegretol</a:t>
            </a:r>
            <a:r>
              <a:rPr lang="en-US" dirty="0"/>
              <a:t> XR) 100, 200, and 400 mg; extended-release capsules 100, 200, and 300 mg available. Dosing is still twice daily. Do not crush or chew. Extended-release capsules (</a:t>
            </a:r>
            <a:r>
              <a:rPr lang="en-US" dirty="0" err="1"/>
              <a:t>Carbatrol</a:t>
            </a:r>
            <a:r>
              <a:rPr lang="en-US" dirty="0"/>
              <a:t>) can be opened and sprinkled on food. Ghost tablets can occur in the stool with the extended-release tablets (</a:t>
            </a:r>
            <a:r>
              <a:rPr lang="en-US" dirty="0" err="1"/>
              <a:t>Tegretol</a:t>
            </a:r>
            <a:r>
              <a:rPr lang="en-US" dirty="0"/>
              <a:t> XR).</a:t>
            </a:r>
          </a:p>
          <a:p>
            <a:pPr marL="0" indent="0">
              <a:buNone/>
            </a:pPr>
            <a:r>
              <a:rPr lang="en-US" dirty="0"/>
              <a:t>v. Patients with the </a:t>
            </a:r>
            <a:r>
              <a:rPr lang="en-US" b="1" i="1" dirty="0"/>
              <a:t>HLA-B*1502 </a:t>
            </a:r>
            <a:r>
              <a:rPr lang="en-US" dirty="0"/>
              <a:t>allele are at a 10-fold elevated risk of </a:t>
            </a:r>
            <a:r>
              <a:rPr lang="en-US" b="1" dirty="0"/>
              <a:t>Stevens-Johnson syndrome</a:t>
            </a:r>
            <a:r>
              <a:rPr lang="en-US" dirty="0"/>
              <a:t>.</a:t>
            </a:r>
          </a:p>
          <a:p>
            <a:pPr marL="0" indent="0">
              <a:buNone/>
            </a:pPr>
            <a:r>
              <a:rPr lang="en-US" dirty="0"/>
              <a:t>(a) Testing is recommended for </a:t>
            </a:r>
            <a:r>
              <a:rPr lang="en-US" b="1" dirty="0"/>
              <a:t>Asians</a:t>
            </a:r>
            <a:r>
              <a:rPr lang="en-US" dirty="0"/>
              <a:t> (including Indians).</a:t>
            </a:r>
          </a:p>
          <a:p>
            <a:pPr marL="0" indent="0">
              <a:buNone/>
            </a:pPr>
            <a:r>
              <a:rPr lang="en-US" dirty="0"/>
              <a:t>(b) More than 15% of populations in Hong Kong, Malaysia, the Philippines, and Thailand have this allele.</a:t>
            </a:r>
          </a:p>
          <a:p>
            <a:pPr marL="0" indent="0">
              <a:buNone/>
            </a:pPr>
            <a:r>
              <a:rPr lang="en-US" dirty="0"/>
              <a:t>vi. Patients with the </a:t>
            </a:r>
            <a:r>
              <a:rPr lang="en-US" b="1" i="1" dirty="0"/>
              <a:t>HLA-A*3101 </a:t>
            </a:r>
            <a:r>
              <a:rPr lang="en-US" dirty="0"/>
              <a:t>allele are also at a 12-fold elevated risk of hypersensitivity syndrome</a:t>
            </a:r>
          </a:p>
          <a:p>
            <a:pPr marL="0" indent="0">
              <a:buNone/>
            </a:pPr>
            <a:r>
              <a:rPr lang="en-US" dirty="0"/>
              <a:t>and a 3-fold elevated risk of maculopapular exanthema.</a:t>
            </a:r>
          </a:p>
          <a:p>
            <a:pPr marL="0" indent="0">
              <a:buNone/>
            </a:pPr>
            <a:r>
              <a:rPr lang="en-US" dirty="0"/>
              <a:t>(a) Prevalence of this allele is 2%–5% in northern European populations and 9.1% in Japanese</a:t>
            </a:r>
          </a:p>
          <a:p>
            <a:pPr marL="0" indent="0">
              <a:buNone/>
            </a:pPr>
            <a:r>
              <a:rPr lang="en-US" dirty="0"/>
              <a:t>populations.</a:t>
            </a:r>
          </a:p>
          <a:p>
            <a:pPr marL="0" indent="0">
              <a:buNone/>
            </a:pPr>
            <a:r>
              <a:rPr lang="en-US" dirty="0"/>
              <a:t>(b) No recommendations have been issued for testing for this allele.</a:t>
            </a:r>
          </a:p>
          <a:p>
            <a:pPr marL="0" indent="0">
              <a:buNone/>
            </a:pPr>
            <a:r>
              <a:rPr lang="en-US" dirty="0"/>
              <a:t>vii. </a:t>
            </a:r>
            <a:r>
              <a:rPr lang="en-US" dirty="0" err="1"/>
              <a:t>Nonepileptic</a:t>
            </a:r>
            <a:r>
              <a:rPr lang="en-US" dirty="0"/>
              <a:t> indication: </a:t>
            </a:r>
            <a:r>
              <a:rPr lang="en-US" b="1" dirty="0"/>
              <a:t>Trigeminal neuralgia</a:t>
            </a:r>
          </a:p>
        </p:txBody>
      </p:sp>
    </p:spTree>
    <p:extLst>
      <p:ext uri="{BB962C8B-B14F-4D97-AF65-F5344CB8AC3E}">
        <p14:creationId xmlns:p14="http://schemas.microsoft.com/office/powerpoint/2010/main" val="1624260291"/>
      </p:ext>
    </p:extLst>
  </p:cSld>
  <p:clrMapOvr>
    <a:masterClrMapping/>
  </p:clrMapOvr>
  <mc:AlternateContent xmlns:mc="http://schemas.openxmlformats.org/markup-compatibility/2006" xmlns:p14="http://schemas.microsoft.com/office/powerpoint/2010/main">
    <mc:Choice Requires="p14">
      <p:transition spd="slow" p14:dur="2000" advTm="170105"/>
    </mc:Choice>
    <mc:Fallback xmlns="">
      <p:transition spd="slow" advTm="17010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49382"/>
            <a:ext cx="12039600" cy="6608618"/>
          </a:xfrm>
        </p:spPr>
        <p:txBody>
          <a:bodyPr>
            <a:normAutofit lnSpcReduction="10000"/>
          </a:bodyPr>
          <a:lstStyle/>
          <a:p>
            <a:pPr marL="0" indent="0">
              <a:buNone/>
            </a:pPr>
            <a:r>
              <a:rPr lang="en-US" b="1" dirty="0"/>
              <a:t>Oxcarbazepine </a:t>
            </a:r>
          </a:p>
          <a:p>
            <a:pPr marL="0" indent="0">
              <a:buNone/>
            </a:pPr>
            <a:r>
              <a:rPr lang="en-US" dirty="0" err="1"/>
              <a:t>i</a:t>
            </a:r>
            <a:r>
              <a:rPr lang="en-US" dirty="0"/>
              <a:t>. Mechanism of action: Fast sodium channel blocker</a:t>
            </a:r>
          </a:p>
          <a:p>
            <a:pPr marL="0" indent="0">
              <a:buNone/>
            </a:pPr>
            <a:r>
              <a:rPr lang="en-US" dirty="0"/>
              <a:t>ii. Pharmacokinetics: Active metabolite 10-monohydroxy oxcarbazepine; enzyme </a:t>
            </a:r>
            <a:r>
              <a:rPr lang="en-US" b="1" dirty="0"/>
              <a:t>inducer, no </a:t>
            </a:r>
            <a:r>
              <a:rPr lang="en-US" b="1" dirty="0" err="1"/>
              <a:t>autoinduction</a:t>
            </a:r>
            <a:endParaRPr lang="en-US" b="1" dirty="0"/>
          </a:p>
          <a:p>
            <a:pPr marL="0" indent="0">
              <a:buNone/>
            </a:pPr>
            <a:r>
              <a:rPr lang="en-US" dirty="0"/>
              <a:t>iii. Adverse effects: </a:t>
            </a:r>
            <a:r>
              <a:rPr lang="en-US" b="1" dirty="0"/>
              <a:t>Hyponatremia more common </a:t>
            </a:r>
            <a:r>
              <a:rPr lang="en-US" dirty="0"/>
              <a:t>than with carbamazepine (increased dose and increased age increase risk of hyponatremia); blood </a:t>
            </a:r>
            <a:r>
              <a:rPr lang="en-US" b="1" dirty="0" err="1"/>
              <a:t>dyscrasias</a:t>
            </a:r>
            <a:r>
              <a:rPr lang="en-US" dirty="0"/>
              <a:t> less common than with carbamazepine; 25%–30% of patients with hypersensitivity to carbamazepine will have hypersensitivity to oxcarbazepine; rash</a:t>
            </a:r>
            <a:endParaRPr lang="en-US" b="1" dirty="0"/>
          </a:p>
          <a:p>
            <a:pPr marL="0" indent="0">
              <a:buNone/>
            </a:pPr>
            <a:endParaRPr lang="en-US" b="1" dirty="0"/>
          </a:p>
          <a:p>
            <a:pPr marL="0" indent="0">
              <a:buNone/>
            </a:pPr>
            <a:r>
              <a:rPr lang="en-US" b="1" dirty="0" err="1"/>
              <a:t>Eslicarbazepine</a:t>
            </a:r>
            <a:r>
              <a:rPr lang="en-US" b="1" dirty="0"/>
              <a:t> acetate</a:t>
            </a:r>
          </a:p>
          <a:p>
            <a:pPr marL="0" indent="0">
              <a:buNone/>
            </a:pPr>
            <a:r>
              <a:rPr lang="en-US" dirty="0" err="1"/>
              <a:t>i</a:t>
            </a:r>
            <a:r>
              <a:rPr lang="en-US" dirty="0"/>
              <a:t>. Mechanism of action: Fast sodium channel blocker</a:t>
            </a:r>
          </a:p>
          <a:p>
            <a:pPr marL="0" indent="0">
              <a:buNone/>
            </a:pPr>
            <a:r>
              <a:rPr lang="en-US" dirty="0"/>
              <a:t>ii. Prodrug for </a:t>
            </a:r>
            <a:r>
              <a:rPr lang="en-US" dirty="0" err="1"/>
              <a:t>eslicarbazepine</a:t>
            </a:r>
            <a:r>
              <a:rPr lang="en-US" dirty="0"/>
              <a:t>, with active metabolites; </a:t>
            </a:r>
            <a:r>
              <a:rPr lang="en-US" i="1" dirty="0"/>
              <a:t>R</a:t>
            </a:r>
            <a:r>
              <a:rPr lang="en-US" dirty="0"/>
              <a:t>-</a:t>
            </a:r>
            <a:r>
              <a:rPr lang="en-US" dirty="0" err="1"/>
              <a:t>licarbazepine</a:t>
            </a:r>
            <a:r>
              <a:rPr lang="en-US" dirty="0"/>
              <a:t> 5%, oxcarbazepine 1%</a:t>
            </a:r>
          </a:p>
          <a:p>
            <a:pPr marL="0" indent="0">
              <a:buNone/>
            </a:pPr>
            <a:r>
              <a:rPr lang="en-US" dirty="0"/>
              <a:t>iii. Adjust dose if creatinine clearance (</a:t>
            </a:r>
            <a:r>
              <a:rPr lang="en-US" dirty="0" err="1"/>
              <a:t>CrCl</a:t>
            </a:r>
            <a:r>
              <a:rPr lang="en-US" dirty="0"/>
              <a:t>) is less than 50 mL/minute/1.73 m2.</a:t>
            </a:r>
          </a:p>
        </p:txBody>
      </p:sp>
    </p:spTree>
    <p:extLst>
      <p:ext uri="{BB962C8B-B14F-4D97-AF65-F5344CB8AC3E}">
        <p14:creationId xmlns:p14="http://schemas.microsoft.com/office/powerpoint/2010/main" val="2871279182"/>
      </p:ext>
    </p:extLst>
  </p:cSld>
  <p:clrMapOvr>
    <a:masterClrMapping/>
  </p:clrMapOvr>
  <mc:AlternateContent xmlns:mc="http://schemas.openxmlformats.org/markup-compatibility/2006" xmlns:p14="http://schemas.microsoft.com/office/powerpoint/2010/main">
    <mc:Choice Requires="p14">
      <p:transition spd="slow" p14:dur="2000" advTm="110599"/>
    </mc:Choice>
    <mc:Fallback xmlns="">
      <p:transition spd="slow" advTm="11059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119744"/>
            <a:ext cx="11831782" cy="6613566"/>
          </a:xfrm>
        </p:spPr>
        <p:txBody>
          <a:bodyPr>
            <a:normAutofit/>
          </a:bodyPr>
          <a:lstStyle/>
          <a:p>
            <a:pPr marL="0" indent="0">
              <a:buNone/>
            </a:pPr>
            <a:r>
              <a:rPr lang="en-US" sz="3200" b="1" dirty="0"/>
              <a:t>Phenytoin </a:t>
            </a:r>
          </a:p>
          <a:p>
            <a:pPr marL="0" indent="0">
              <a:buNone/>
            </a:pPr>
            <a:r>
              <a:rPr lang="en-US" dirty="0" err="1"/>
              <a:t>i</a:t>
            </a:r>
            <a:r>
              <a:rPr lang="en-US" dirty="0"/>
              <a:t>. Mechanism of action: </a:t>
            </a:r>
            <a:r>
              <a:rPr lang="en-US" b="1" dirty="0"/>
              <a:t>Fast sodium channel blocker</a:t>
            </a:r>
          </a:p>
          <a:p>
            <a:pPr marL="0" indent="0">
              <a:buNone/>
            </a:pPr>
            <a:r>
              <a:rPr lang="en-US" dirty="0"/>
              <a:t>ii. Pharmacokinetics: </a:t>
            </a:r>
            <a:r>
              <a:rPr lang="en-US" b="1" dirty="0"/>
              <a:t>Enzyme inducer, nonlinear kinetics</a:t>
            </a:r>
          </a:p>
          <a:p>
            <a:pPr marL="0" indent="0">
              <a:buNone/>
            </a:pPr>
            <a:r>
              <a:rPr lang="en-US" dirty="0"/>
              <a:t>iii. Administration considerations</a:t>
            </a:r>
          </a:p>
          <a:p>
            <a:pPr marL="0" indent="0">
              <a:buNone/>
            </a:pPr>
            <a:r>
              <a:rPr lang="en-US" dirty="0"/>
              <a:t>(a) Intravenous formulation: Very </a:t>
            </a:r>
            <a:r>
              <a:rPr lang="en-US" b="1" dirty="0"/>
              <a:t>basic </a:t>
            </a:r>
            <a:r>
              <a:rPr lang="en-US" dirty="0"/>
              <a:t>product. Phlebitis and extravasation are concerns; hypotension; maximal infusion rate of </a:t>
            </a:r>
            <a:r>
              <a:rPr lang="en-US" b="1" dirty="0"/>
              <a:t>50 mg/minute</a:t>
            </a:r>
            <a:r>
              <a:rPr lang="en-US" dirty="0"/>
              <a:t>. Can prepare only in </a:t>
            </a:r>
            <a:r>
              <a:rPr lang="en-US" b="1" dirty="0"/>
              <a:t>normal saline Solution</a:t>
            </a:r>
          </a:p>
          <a:p>
            <a:pPr marL="0" indent="0">
              <a:buNone/>
            </a:pPr>
            <a:r>
              <a:rPr lang="en-US" dirty="0"/>
              <a:t>(b) Oral suspension: Must be shaken well; adheres to feeding tubes and is bound by enteral nutrition products</a:t>
            </a:r>
          </a:p>
          <a:p>
            <a:pPr marL="0" indent="0">
              <a:buNone/>
            </a:pPr>
            <a:r>
              <a:rPr lang="en-US" dirty="0"/>
              <a:t>iv. </a:t>
            </a:r>
            <a:r>
              <a:rPr lang="en-US" b="1" dirty="0"/>
              <a:t>Dose-related </a:t>
            </a:r>
            <a:r>
              <a:rPr lang="en-US" dirty="0"/>
              <a:t>adverse effects: Nystagmus, ataxia, drowsiness, cognitive impairment(CNS)</a:t>
            </a:r>
          </a:p>
          <a:p>
            <a:pPr marL="0" indent="0">
              <a:buNone/>
            </a:pPr>
            <a:r>
              <a:rPr lang="en-US" dirty="0"/>
              <a:t>v. </a:t>
            </a:r>
            <a:r>
              <a:rPr lang="en-US" b="1" dirty="0"/>
              <a:t>Non-dose</a:t>
            </a:r>
            <a:r>
              <a:rPr lang="en-US" dirty="0"/>
              <a:t>-related adverse effects: Gingival hyperplasia, hirsutism, acne, rash, hepatotoxicity, coarsening of facial features.</a:t>
            </a:r>
          </a:p>
        </p:txBody>
      </p:sp>
    </p:spTree>
    <p:extLst>
      <p:ext uri="{BB962C8B-B14F-4D97-AF65-F5344CB8AC3E}">
        <p14:creationId xmlns:p14="http://schemas.microsoft.com/office/powerpoint/2010/main" val="159364244"/>
      </p:ext>
    </p:extLst>
  </p:cSld>
  <p:clrMapOvr>
    <a:masterClrMapping/>
  </p:clrMapOvr>
  <mc:AlternateContent xmlns:mc="http://schemas.openxmlformats.org/markup-compatibility/2006" xmlns:p14="http://schemas.microsoft.com/office/powerpoint/2010/main">
    <mc:Choice Requires="p14">
      <p:transition spd="slow" p14:dur="2000" advTm="253657"/>
    </mc:Choice>
    <mc:Fallback xmlns="">
      <p:transition spd="slow" advTm="25365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799" y="250372"/>
            <a:ext cx="11887201" cy="6607628"/>
          </a:xfrm>
        </p:spPr>
        <p:txBody>
          <a:bodyPr>
            <a:normAutofit fontScale="85000" lnSpcReduction="10000"/>
          </a:bodyPr>
          <a:lstStyle/>
          <a:p>
            <a:pPr marL="0" indent="0">
              <a:buNone/>
            </a:pPr>
            <a:r>
              <a:rPr lang="en-US" sz="3800" b="1" dirty="0" err="1"/>
              <a:t>Fosphenytoin</a:t>
            </a:r>
            <a:r>
              <a:rPr lang="en-US" sz="3800" b="1" dirty="0"/>
              <a:t> </a:t>
            </a:r>
            <a:endParaRPr lang="en-US" sz="3800" dirty="0"/>
          </a:p>
          <a:p>
            <a:pPr marL="0" indent="0">
              <a:buNone/>
            </a:pPr>
            <a:r>
              <a:rPr lang="en-US" dirty="0" err="1"/>
              <a:t>i</a:t>
            </a:r>
            <a:r>
              <a:rPr lang="en-US" dirty="0"/>
              <a:t>. Mechanism of action: </a:t>
            </a:r>
            <a:r>
              <a:rPr lang="en-US" b="1" dirty="0"/>
              <a:t>Prodrug for phenytoin</a:t>
            </a:r>
            <a:r>
              <a:rPr lang="en-US" dirty="0"/>
              <a:t>; </a:t>
            </a:r>
            <a:r>
              <a:rPr lang="en-US" b="1" dirty="0"/>
              <a:t>fast sodium channel blocker</a:t>
            </a:r>
          </a:p>
          <a:p>
            <a:pPr marL="0" indent="0">
              <a:buNone/>
            </a:pPr>
            <a:r>
              <a:rPr lang="en-US" dirty="0"/>
              <a:t>ii. Uses: Parenteral formulation for loading or maintenance dosing in place of phenytoin; status epilepticus</a:t>
            </a:r>
          </a:p>
          <a:p>
            <a:pPr marL="0" indent="0">
              <a:buNone/>
            </a:pPr>
            <a:r>
              <a:rPr lang="en-US" dirty="0"/>
              <a:t>iii. Pharmacokinetics: </a:t>
            </a:r>
            <a:r>
              <a:rPr lang="en-US" b="1" dirty="0"/>
              <a:t>Enzyme inducer, nonlinear kinetics</a:t>
            </a:r>
          </a:p>
          <a:p>
            <a:pPr marL="0" indent="0">
              <a:buNone/>
            </a:pPr>
            <a:r>
              <a:rPr lang="en-US" dirty="0"/>
              <a:t>iv. Dosing: Phenytoin equivalents (PE) are used. Loading dose: 10–20 mg of phenytoin sodium</a:t>
            </a:r>
          </a:p>
          <a:p>
            <a:pPr marL="0" indent="0">
              <a:buNone/>
            </a:pPr>
            <a:r>
              <a:rPr lang="en-US" dirty="0"/>
              <a:t>equivalents (PE)/kg intravenous or intramuscular dosing is appropriate. Maintenance dosage:</a:t>
            </a:r>
          </a:p>
          <a:p>
            <a:pPr marL="0" indent="0">
              <a:buNone/>
            </a:pPr>
            <a:r>
              <a:rPr lang="en-US" dirty="0"/>
              <a:t>Begin with 4–6 mg PE/kg/day in divided doses after administration of the loading dose.</a:t>
            </a:r>
          </a:p>
          <a:p>
            <a:pPr marL="0" indent="0">
              <a:buNone/>
            </a:pPr>
            <a:r>
              <a:rPr lang="en-US" dirty="0"/>
              <a:t>v. Adverse effects: Hypotension, perianal itching, other adverse effects of phenytoin</a:t>
            </a:r>
          </a:p>
          <a:p>
            <a:pPr marL="0" indent="0">
              <a:buNone/>
            </a:pPr>
            <a:r>
              <a:rPr lang="en-US" dirty="0"/>
              <a:t>vi. Advantages over phenytoin</a:t>
            </a:r>
          </a:p>
          <a:p>
            <a:pPr marL="0" indent="0">
              <a:buNone/>
            </a:pPr>
            <a:r>
              <a:rPr lang="en-US" dirty="0"/>
              <a:t>(a) </a:t>
            </a:r>
            <a:r>
              <a:rPr lang="en-US" b="1" dirty="0"/>
              <a:t>Intramuscular or intravenous dosing</a:t>
            </a:r>
          </a:p>
          <a:p>
            <a:pPr marL="0" indent="0">
              <a:buNone/>
            </a:pPr>
            <a:r>
              <a:rPr lang="en-US" dirty="0"/>
              <a:t>(b) </a:t>
            </a:r>
            <a:r>
              <a:rPr lang="en-US" b="1" dirty="0"/>
              <a:t>Phlebitis is </a:t>
            </a:r>
            <a:r>
              <a:rPr lang="en-US" dirty="0"/>
              <a:t>minimized.</a:t>
            </a:r>
          </a:p>
          <a:p>
            <a:pPr marL="0" indent="0">
              <a:buNone/>
            </a:pPr>
            <a:r>
              <a:rPr lang="en-US" dirty="0"/>
              <a:t>(c) Infusion can be up to </a:t>
            </a:r>
            <a:r>
              <a:rPr lang="en-US" b="1" dirty="0"/>
              <a:t>150 mg PE per minute</a:t>
            </a:r>
            <a:r>
              <a:rPr lang="en-US" dirty="0"/>
              <a:t>. In status epilepticus, infusion should be</a:t>
            </a:r>
          </a:p>
          <a:p>
            <a:pPr marL="0" indent="0">
              <a:buNone/>
            </a:pPr>
            <a:r>
              <a:rPr lang="en-US" dirty="0"/>
              <a:t>at 100–150 mg PE per minute. Maximum infusion rate is not to exceed 150 mg PE per minute.</a:t>
            </a:r>
          </a:p>
          <a:p>
            <a:pPr marL="0" indent="0">
              <a:buNone/>
            </a:pPr>
            <a:r>
              <a:rPr lang="en-US" dirty="0"/>
              <a:t>(d) Can </a:t>
            </a:r>
            <a:r>
              <a:rPr lang="en-US" b="1" dirty="0"/>
              <a:t>deliver in normal saline solution or D5W </a:t>
            </a:r>
            <a:r>
              <a:rPr lang="en-US" dirty="0"/>
              <a:t>(5% dextrose [in water] injection)</a:t>
            </a:r>
          </a:p>
        </p:txBody>
      </p:sp>
    </p:spTree>
    <p:extLst>
      <p:ext uri="{BB962C8B-B14F-4D97-AF65-F5344CB8AC3E}">
        <p14:creationId xmlns:p14="http://schemas.microsoft.com/office/powerpoint/2010/main" val="1034403022"/>
      </p:ext>
    </p:extLst>
  </p:cSld>
  <p:clrMapOvr>
    <a:masterClrMapping/>
  </p:clrMapOvr>
  <mc:AlternateContent xmlns:mc="http://schemas.openxmlformats.org/markup-compatibility/2006" xmlns:p14="http://schemas.microsoft.com/office/powerpoint/2010/main">
    <mc:Choice Requires="p14">
      <p:transition spd="slow" p14:dur="2000" advTm="85590"/>
    </mc:Choice>
    <mc:Fallback xmlns="">
      <p:transition spd="slow" advTm="8559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FFF635-4E26-D538-2F44-6A72E72489B4}"/>
              </a:ext>
            </a:extLst>
          </p:cNvPr>
          <p:cNvSpPr>
            <a:spLocks noGrp="1"/>
          </p:cNvSpPr>
          <p:nvPr>
            <p:ph idx="1"/>
          </p:nvPr>
        </p:nvSpPr>
        <p:spPr>
          <a:xfrm>
            <a:off x="76200" y="315686"/>
            <a:ext cx="12115800" cy="6433457"/>
          </a:xfrm>
        </p:spPr>
        <p:txBody>
          <a:bodyPr>
            <a:normAutofit/>
          </a:bodyPr>
          <a:lstStyle/>
          <a:p>
            <a:pPr marL="0" indent="0" algn="l">
              <a:buNone/>
            </a:pPr>
            <a:r>
              <a:rPr lang="en-US" b="1" i="0" u="none" strike="noStrike" baseline="0" dirty="0">
                <a:latin typeface="TimesNewRomanPSMT"/>
              </a:rPr>
              <a:t>Valproic acid, divalproex sodium, valproate </a:t>
            </a:r>
          </a:p>
          <a:p>
            <a:pPr marL="0" indent="0" algn="l">
              <a:buNone/>
            </a:pPr>
            <a:r>
              <a:rPr lang="en-GB" sz="2400" b="0" i="0" u="none" strike="noStrike" baseline="0" dirty="0" err="1">
                <a:latin typeface="TimesNewRomanPSMT"/>
              </a:rPr>
              <a:t>i</a:t>
            </a:r>
            <a:r>
              <a:rPr lang="en-GB" sz="2400" b="0" i="0" u="none" strike="noStrike" baseline="0" dirty="0">
                <a:latin typeface="TimesNewRomanPSMT"/>
              </a:rPr>
              <a:t>. Mechanism of action: Blocks </a:t>
            </a:r>
            <a:r>
              <a:rPr lang="en-GB" sz="2400" b="1" i="0" u="none" strike="noStrike" baseline="0" dirty="0">
                <a:latin typeface="TimesNewRomanPSMT"/>
              </a:rPr>
              <a:t>T-type calcium currents, blocks sodium channels, increases </a:t>
            </a:r>
            <a:r>
              <a:rPr lang="en-US" sz="2400" b="1" i="0" u="none" strike="noStrike" baseline="0" dirty="0">
                <a:latin typeface="TimesNewRomanPSMT"/>
              </a:rPr>
              <a:t>GABA production</a:t>
            </a:r>
          </a:p>
          <a:p>
            <a:pPr marL="0" indent="0" algn="l">
              <a:buNone/>
            </a:pPr>
            <a:r>
              <a:rPr lang="en-US" sz="2400" b="0" i="0" u="none" strike="noStrike" baseline="0" dirty="0">
                <a:latin typeface="TimesNewRomanPSMT"/>
              </a:rPr>
              <a:t>ii. Pharmacokinetics: </a:t>
            </a:r>
            <a:r>
              <a:rPr lang="en-US" sz="2400" b="1" i="0" u="none" strike="noStrike" baseline="0" dirty="0">
                <a:latin typeface="TimesNewRomanPSMT"/>
              </a:rPr>
              <a:t>Enzyme inhibitor</a:t>
            </a:r>
          </a:p>
          <a:p>
            <a:pPr marL="0" indent="0" algn="l">
              <a:buNone/>
            </a:pPr>
            <a:r>
              <a:rPr lang="en-GB" sz="2400" b="0" i="0" u="none" strike="noStrike" baseline="0" dirty="0">
                <a:latin typeface="TimesNewRomanPSMT"/>
              </a:rPr>
              <a:t>ii. Adverse effects: Hepatotoxicity, nausea and vomiting, weight gain, interference with platelet </a:t>
            </a:r>
            <a:r>
              <a:rPr lang="en-US" sz="2400" b="0" i="0" u="none" strike="noStrike" baseline="0" dirty="0">
                <a:latin typeface="TimesNewRomanPSMT"/>
              </a:rPr>
              <a:t>aggregation, pancreatitis, alopecia, tremor, menstrual disturbance, ovarian syndrome and hyper androgenicity.</a:t>
            </a:r>
          </a:p>
          <a:p>
            <a:pPr marL="0" indent="0" algn="l">
              <a:buNone/>
            </a:pPr>
            <a:r>
              <a:rPr lang="en-GB" sz="2400" dirty="0">
                <a:latin typeface="TimesNewRomanPSMT"/>
              </a:rPr>
              <a:t>ii</a:t>
            </a:r>
            <a:r>
              <a:rPr lang="en-GB" sz="2400" b="0" i="0" u="none" strike="noStrike" baseline="0" dirty="0">
                <a:latin typeface="TimesNewRomanPSMT"/>
              </a:rPr>
              <a:t>i. Nonepileptic indications: </a:t>
            </a:r>
            <a:r>
              <a:rPr lang="en-GB" sz="2400" b="1" i="0" u="none" strike="noStrike" baseline="0" dirty="0">
                <a:latin typeface="TimesNewRomanPSMT"/>
              </a:rPr>
              <a:t>Manic episodes </a:t>
            </a:r>
            <a:r>
              <a:rPr lang="en-GB" sz="2400" b="0" i="0" u="none" strike="noStrike" baseline="0" dirty="0">
                <a:latin typeface="TimesNewRomanPSMT"/>
              </a:rPr>
              <a:t>associated with bipolar disorder, prophylaxis of</a:t>
            </a:r>
          </a:p>
          <a:p>
            <a:pPr marL="0" indent="0" algn="l">
              <a:buNone/>
            </a:pPr>
            <a:r>
              <a:rPr lang="en-US" sz="2400" b="1" i="0" u="none" strike="noStrike" baseline="0" dirty="0">
                <a:latin typeface="TimesNewRomanPSMT"/>
              </a:rPr>
              <a:t>migraine</a:t>
            </a:r>
            <a:r>
              <a:rPr lang="en-US" sz="2400" b="0" i="0" u="none" strike="noStrike" baseline="0" dirty="0">
                <a:latin typeface="TimesNewRomanPSMT"/>
              </a:rPr>
              <a:t> headaches</a:t>
            </a:r>
          </a:p>
          <a:p>
            <a:pPr marL="0" indent="0" algn="l">
              <a:buNone/>
            </a:pPr>
            <a:endParaRPr lang="en-US" sz="2400" b="0" i="0" u="none" strike="noStrike" baseline="0" dirty="0">
              <a:latin typeface="TimesNewRomanPSMT"/>
            </a:endParaRPr>
          </a:p>
          <a:p>
            <a:pPr marL="0" indent="0">
              <a:buNone/>
            </a:pPr>
            <a:r>
              <a:rPr lang="en-US" b="1" dirty="0"/>
              <a:t>Ethosuximide</a:t>
            </a:r>
            <a:endParaRPr lang="en-US" dirty="0"/>
          </a:p>
          <a:p>
            <a:pPr marL="0" indent="0">
              <a:buNone/>
            </a:pPr>
            <a:r>
              <a:rPr lang="en-US" dirty="0" err="1"/>
              <a:t>i</a:t>
            </a:r>
            <a:r>
              <a:rPr lang="en-US" dirty="0"/>
              <a:t>. Mechanism of action: </a:t>
            </a:r>
            <a:r>
              <a:rPr lang="en-US" b="1" dirty="0"/>
              <a:t>T-type calcium current blocker</a:t>
            </a:r>
          </a:p>
          <a:p>
            <a:pPr marL="0" indent="0">
              <a:buNone/>
            </a:pPr>
            <a:r>
              <a:rPr lang="en-US" dirty="0"/>
              <a:t>ii. Useful only for </a:t>
            </a:r>
            <a:r>
              <a:rPr lang="en-US" b="1" dirty="0"/>
              <a:t>absence seizures</a:t>
            </a:r>
          </a:p>
          <a:p>
            <a:pPr marL="0" indent="0" algn="l">
              <a:buNone/>
            </a:pPr>
            <a:endParaRPr lang="en-US" sz="3600" dirty="0"/>
          </a:p>
        </p:txBody>
      </p:sp>
    </p:spTree>
    <p:extLst>
      <p:ext uri="{BB962C8B-B14F-4D97-AF65-F5344CB8AC3E}">
        <p14:creationId xmlns:p14="http://schemas.microsoft.com/office/powerpoint/2010/main" val="1514364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401782"/>
            <a:ext cx="12053455" cy="6456217"/>
          </a:xfrm>
        </p:spPr>
        <p:txBody>
          <a:bodyPr>
            <a:normAutofit lnSpcReduction="10000"/>
          </a:bodyPr>
          <a:lstStyle/>
          <a:p>
            <a:pPr marL="0" indent="0">
              <a:buNone/>
            </a:pPr>
            <a:r>
              <a:rPr lang="en-US" b="1" dirty="0" err="1"/>
              <a:t>Cannabidiol</a:t>
            </a:r>
            <a:r>
              <a:rPr lang="en-US" b="1" dirty="0"/>
              <a:t> </a:t>
            </a:r>
            <a:endParaRPr lang="en-US" dirty="0"/>
          </a:p>
          <a:p>
            <a:pPr marL="0" indent="0">
              <a:buNone/>
            </a:pPr>
            <a:r>
              <a:rPr lang="en-US" dirty="0" err="1"/>
              <a:t>i</a:t>
            </a:r>
            <a:r>
              <a:rPr lang="en-US" dirty="0"/>
              <a:t>. The only U.S. Food and Drug Administration (FDA)-approved cannabis product for epilepsy</a:t>
            </a:r>
          </a:p>
          <a:p>
            <a:pPr marL="0" indent="0">
              <a:buNone/>
            </a:pPr>
            <a:r>
              <a:rPr lang="en-US" dirty="0"/>
              <a:t>ii. Approved </a:t>
            </a:r>
            <a:r>
              <a:rPr lang="en-US" b="1" dirty="0"/>
              <a:t>for </a:t>
            </a:r>
            <a:r>
              <a:rPr lang="en-US" b="1" dirty="0" err="1"/>
              <a:t>Dravet</a:t>
            </a:r>
            <a:r>
              <a:rPr lang="en-US" b="1" dirty="0"/>
              <a:t> syndrome and Lennox-</a:t>
            </a:r>
            <a:r>
              <a:rPr lang="en-US" b="1" dirty="0" err="1"/>
              <a:t>Gastaut</a:t>
            </a:r>
            <a:r>
              <a:rPr lang="en-US" b="1" dirty="0"/>
              <a:t> </a:t>
            </a:r>
            <a:r>
              <a:rPr lang="en-US" dirty="0"/>
              <a:t>syndrome</a:t>
            </a:r>
          </a:p>
          <a:p>
            <a:pPr marL="0" indent="0">
              <a:buNone/>
            </a:pPr>
            <a:r>
              <a:rPr lang="en-US" dirty="0"/>
              <a:t>iii. Adverse effects: Sedation, drowsiness, diarrhea, intestinal cramping, increased liver transaminase (11% of patients); 3% of patients discontinued because of </a:t>
            </a:r>
            <a:r>
              <a:rPr lang="en-US" b="1" dirty="0"/>
              <a:t>increased liver function tests</a:t>
            </a:r>
          </a:p>
          <a:p>
            <a:pPr marL="0" indent="0">
              <a:buNone/>
            </a:pPr>
            <a:r>
              <a:rPr lang="en-US" dirty="0"/>
              <a:t>iv. Metabolized by cytochrome P450 (CYP) 2C19 and 3A4</a:t>
            </a:r>
          </a:p>
          <a:p>
            <a:pPr marL="0" indent="0">
              <a:buNone/>
            </a:pPr>
            <a:r>
              <a:rPr lang="en-US" dirty="0"/>
              <a:t>v. Interaction with clobazam and other antiepileptic drugs (AEDs)</a:t>
            </a:r>
          </a:p>
          <a:p>
            <a:pPr marL="0" indent="0">
              <a:buNone/>
            </a:pPr>
            <a:r>
              <a:rPr lang="en-US" b="1" dirty="0"/>
              <a:t>Felbamate</a:t>
            </a:r>
            <a:endParaRPr lang="en-US" dirty="0"/>
          </a:p>
          <a:p>
            <a:pPr marL="0" indent="0">
              <a:buNone/>
            </a:pPr>
            <a:r>
              <a:rPr lang="en-US" dirty="0" err="1"/>
              <a:t>i</a:t>
            </a:r>
            <a:r>
              <a:rPr lang="en-US" dirty="0"/>
              <a:t>. Mechanism of action: Blocks </a:t>
            </a:r>
            <a:r>
              <a:rPr lang="en-US" b="1" dirty="0"/>
              <a:t>glycine site on </a:t>
            </a:r>
            <a:r>
              <a:rPr lang="en-US" b="1" i="1" dirty="0"/>
              <a:t>N</a:t>
            </a:r>
            <a:r>
              <a:rPr lang="en-US" b="1" dirty="0"/>
              <a:t>-methyl-d-aspartate </a:t>
            </a:r>
            <a:r>
              <a:rPr lang="en-US" dirty="0"/>
              <a:t>receptor</a:t>
            </a:r>
          </a:p>
          <a:p>
            <a:pPr marL="0" indent="0">
              <a:buNone/>
            </a:pPr>
            <a:r>
              <a:rPr lang="en-US" dirty="0"/>
              <a:t>ii. Serious adverse effects: </a:t>
            </a:r>
            <a:r>
              <a:rPr lang="en-US" b="1" dirty="0"/>
              <a:t>Hepatotoxicity, aplastic anemia</a:t>
            </a:r>
            <a:r>
              <a:rPr lang="en-US" dirty="0"/>
              <a:t>. Patient or guardian must sign consent form. Used only when seizures are severe and refractory to other medications and when the benefit clearly outweighs the potential adverse effects.</a:t>
            </a:r>
          </a:p>
        </p:txBody>
      </p:sp>
    </p:spTree>
    <p:extLst>
      <p:ext uri="{BB962C8B-B14F-4D97-AF65-F5344CB8AC3E}">
        <p14:creationId xmlns:p14="http://schemas.microsoft.com/office/powerpoint/2010/main" val="4084447484"/>
      </p:ext>
    </p:extLst>
  </p:cSld>
  <p:clrMapOvr>
    <a:masterClrMapping/>
  </p:clrMapOvr>
  <mc:AlternateContent xmlns:mc="http://schemas.openxmlformats.org/markup-compatibility/2006" xmlns:p14="http://schemas.microsoft.com/office/powerpoint/2010/main">
    <mc:Choice Requires="p14">
      <p:transition spd="slow" p14:dur="2000" advTm="184617"/>
    </mc:Choice>
    <mc:Fallback xmlns="">
      <p:transition spd="slow" advTm="18461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235526"/>
            <a:ext cx="11901054" cy="6511637"/>
          </a:xfrm>
        </p:spPr>
        <p:txBody>
          <a:bodyPr>
            <a:normAutofit fontScale="77500" lnSpcReduction="20000"/>
          </a:bodyPr>
          <a:lstStyle/>
          <a:p>
            <a:pPr marL="0" indent="0">
              <a:buNone/>
            </a:pPr>
            <a:r>
              <a:rPr lang="en-US" sz="3800" b="1" dirty="0"/>
              <a:t>Gabapentin</a:t>
            </a:r>
            <a:endParaRPr lang="en-US" sz="3800" dirty="0"/>
          </a:p>
          <a:p>
            <a:pPr marL="0" indent="0">
              <a:buNone/>
            </a:pPr>
            <a:r>
              <a:rPr lang="en-US" sz="3300" dirty="0" err="1"/>
              <a:t>i</a:t>
            </a:r>
            <a:r>
              <a:rPr lang="en-US" sz="3300" dirty="0"/>
              <a:t>. Mechanism of action: Inhibition of </a:t>
            </a:r>
            <a:r>
              <a:rPr lang="en-US" sz="3300" b="1" dirty="0"/>
              <a:t>α2δ subunit of voltage-dependent calcium channels</a:t>
            </a:r>
          </a:p>
          <a:p>
            <a:pPr marL="0" indent="0">
              <a:buNone/>
            </a:pPr>
            <a:r>
              <a:rPr lang="en-US" sz="3300" dirty="0"/>
              <a:t>ii. Pharmacokinetics: Not metabolized, eliminated </a:t>
            </a:r>
            <a:r>
              <a:rPr lang="en-US" sz="3300" b="1" dirty="0" err="1"/>
              <a:t>renally</a:t>
            </a:r>
            <a:r>
              <a:rPr lang="en-US" sz="3300" b="1" dirty="0"/>
              <a:t>;</a:t>
            </a:r>
            <a:r>
              <a:rPr lang="en-US" sz="3300" dirty="0"/>
              <a:t> adjustments may be necessary for renal dysfunction and hemodialysis</a:t>
            </a:r>
          </a:p>
          <a:p>
            <a:pPr marL="0" indent="0">
              <a:buNone/>
            </a:pPr>
            <a:r>
              <a:rPr lang="en-US" sz="3300" dirty="0"/>
              <a:t>iii. </a:t>
            </a:r>
            <a:r>
              <a:rPr lang="en-US" sz="3300" dirty="0" err="1"/>
              <a:t>Nonepileptic</a:t>
            </a:r>
            <a:r>
              <a:rPr lang="en-US" sz="3300" dirty="0"/>
              <a:t> indication: </a:t>
            </a:r>
            <a:r>
              <a:rPr lang="en-US" sz="3300" b="1" dirty="0" err="1"/>
              <a:t>Postherpetic</a:t>
            </a:r>
            <a:r>
              <a:rPr lang="en-US" sz="3300" b="1" dirty="0"/>
              <a:t> neuralgia pain</a:t>
            </a:r>
          </a:p>
          <a:p>
            <a:pPr marL="0" indent="0">
              <a:buNone/>
            </a:pPr>
            <a:r>
              <a:rPr lang="en-US" sz="3300" dirty="0"/>
              <a:t>iv. Doses often exceed product information maximum of 3600 mg/day.</a:t>
            </a:r>
          </a:p>
          <a:p>
            <a:pPr marL="0" indent="0">
              <a:buNone/>
            </a:pPr>
            <a:r>
              <a:rPr lang="en-US" sz="3300" dirty="0"/>
              <a:t>v. Extended-release tablets 300 and 600 mg are available. Their indication is for postherpetic neuralgia, not epilepsy and restless leg syndrome.</a:t>
            </a:r>
          </a:p>
          <a:p>
            <a:pPr marL="0" indent="0">
              <a:buNone/>
            </a:pPr>
            <a:r>
              <a:rPr lang="en-US" sz="3800" b="1" dirty="0" err="1"/>
              <a:t>Lacosamide</a:t>
            </a:r>
            <a:endParaRPr lang="en-US" sz="3800" dirty="0"/>
          </a:p>
          <a:p>
            <a:pPr marL="0" indent="0">
              <a:buNone/>
            </a:pPr>
            <a:r>
              <a:rPr lang="en-US" sz="3300" dirty="0" err="1"/>
              <a:t>i</a:t>
            </a:r>
            <a:r>
              <a:rPr lang="en-US" sz="3300" dirty="0"/>
              <a:t>. Mechanism of action</a:t>
            </a:r>
            <a:r>
              <a:rPr lang="en-US" sz="3300" b="1" dirty="0"/>
              <a:t>: Slow sodium channel blocker</a:t>
            </a:r>
          </a:p>
          <a:p>
            <a:pPr marL="0" indent="0">
              <a:buNone/>
            </a:pPr>
            <a:r>
              <a:rPr lang="en-US" sz="3300" dirty="0"/>
              <a:t>ii. Maximal dose is 300 mg/day with a </a:t>
            </a:r>
            <a:r>
              <a:rPr lang="en-US" sz="3300" dirty="0" err="1"/>
              <a:t>CrCl</a:t>
            </a:r>
            <a:r>
              <a:rPr lang="en-US" sz="3300" dirty="0"/>
              <a:t> of 30 mL/minute/1.73 m2 or less or with mild to moderate hepatic impairment.</a:t>
            </a:r>
          </a:p>
          <a:p>
            <a:pPr marL="0" indent="0">
              <a:buNone/>
            </a:pPr>
            <a:r>
              <a:rPr lang="en-US" sz="3300" dirty="0"/>
              <a:t>iii. Adverse effects: </a:t>
            </a:r>
            <a:r>
              <a:rPr lang="en-US" sz="3300" b="1" dirty="0"/>
              <a:t>PR interval prolongation or first-degree atrioventricular block</a:t>
            </a:r>
            <a:r>
              <a:rPr lang="en-US" sz="3300" dirty="0"/>
              <a:t>; baseline and steady-state electrocardiogram (ECG) recommended in patients with known cardiac conduction problems, taking medications known to induce PR interval prolongation, or with severe cardiac disease</a:t>
            </a:r>
          </a:p>
          <a:p>
            <a:pPr marL="0" indent="0">
              <a:buNone/>
            </a:pPr>
            <a:r>
              <a:rPr lang="en-US" sz="3300" dirty="0"/>
              <a:t>iv. </a:t>
            </a:r>
            <a:r>
              <a:rPr lang="en-US" sz="3300" b="1" dirty="0"/>
              <a:t>Controlled substance schedule </a:t>
            </a:r>
            <a:r>
              <a:rPr lang="en-US" sz="3300" dirty="0"/>
              <a:t>V because of euphoric effects</a:t>
            </a:r>
            <a:endParaRPr lang="en-US" dirty="0"/>
          </a:p>
        </p:txBody>
      </p:sp>
    </p:spTree>
    <p:extLst>
      <p:ext uri="{BB962C8B-B14F-4D97-AF65-F5344CB8AC3E}">
        <p14:creationId xmlns:p14="http://schemas.microsoft.com/office/powerpoint/2010/main" val="321721741"/>
      </p:ext>
    </p:extLst>
  </p:cSld>
  <p:clrMapOvr>
    <a:masterClrMapping/>
  </p:clrMapOvr>
  <mc:AlternateContent xmlns:mc="http://schemas.openxmlformats.org/markup-compatibility/2006" xmlns:p14="http://schemas.microsoft.com/office/powerpoint/2010/main">
    <mc:Choice Requires="p14">
      <p:transition spd="slow" p14:dur="2000" advTm="184449"/>
    </mc:Choice>
    <mc:Fallback xmlns="">
      <p:transition spd="slow" advTm="18444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3" y="228600"/>
            <a:ext cx="12095018" cy="6629399"/>
          </a:xfrm>
        </p:spPr>
        <p:txBody>
          <a:bodyPr>
            <a:normAutofit fontScale="92500" lnSpcReduction="20000"/>
          </a:bodyPr>
          <a:lstStyle/>
          <a:p>
            <a:pPr marL="0" indent="0">
              <a:buNone/>
            </a:pPr>
            <a:r>
              <a:rPr lang="en-US" sz="3500" b="1" dirty="0"/>
              <a:t>Lamotrigine</a:t>
            </a:r>
            <a:r>
              <a:rPr lang="en-US" b="1" dirty="0"/>
              <a:t> </a:t>
            </a:r>
          </a:p>
          <a:p>
            <a:pPr marL="0" indent="0">
              <a:buNone/>
            </a:pPr>
            <a:r>
              <a:rPr lang="en-US" dirty="0" err="1"/>
              <a:t>i</a:t>
            </a:r>
            <a:r>
              <a:rPr lang="en-US" dirty="0"/>
              <a:t>. Mechanism of action: Decreases </a:t>
            </a:r>
            <a:r>
              <a:rPr lang="en-US" b="1" dirty="0"/>
              <a:t>glutamate and aspartate release</a:t>
            </a:r>
            <a:r>
              <a:rPr lang="en-US" dirty="0"/>
              <a:t>, delays repetitive firing of </a:t>
            </a:r>
            <a:r>
              <a:rPr lang="sv-SE" dirty="0"/>
              <a:t>neurons, blocks fast sodium channels</a:t>
            </a:r>
          </a:p>
          <a:p>
            <a:pPr marL="0" indent="0">
              <a:buNone/>
            </a:pPr>
            <a:r>
              <a:rPr lang="en-US" dirty="0"/>
              <a:t>ii. </a:t>
            </a:r>
            <a:r>
              <a:rPr lang="en-US" b="1" dirty="0"/>
              <a:t>Rash </a:t>
            </a:r>
            <a:r>
              <a:rPr lang="en-US" dirty="0"/>
              <a:t>is a primary concern; lamotrigine must be titrated slowly to avoid a rash.</a:t>
            </a:r>
          </a:p>
          <a:p>
            <a:pPr marL="0" indent="0">
              <a:buNone/>
            </a:pPr>
            <a:r>
              <a:rPr lang="en-US" dirty="0"/>
              <a:t>iii. </a:t>
            </a:r>
            <a:r>
              <a:rPr lang="en-US" b="1" dirty="0" err="1"/>
              <a:t>Valproic</a:t>
            </a:r>
            <a:r>
              <a:rPr lang="en-US" b="1" dirty="0"/>
              <a:t> acid decreases lamotrigine metabolism (increases the serum concentration of lamotrigine); this interaction requires even slower titration and lower final doses.</a:t>
            </a:r>
          </a:p>
          <a:p>
            <a:pPr marL="0" indent="0">
              <a:buNone/>
            </a:pPr>
            <a:r>
              <a:rPr lang="en-US" dirty="0"/>
              <a:t>iv. </a:t>
            </a:r>
            <a:r>
              <a:rPr lang="en-US" b="1" dirty="0"/>
              <a:t>Estrogen-containing oral contraceptives increase lamotrigine clearance, so twice the amount of lamotrigine may be necessary</a:t>
            </a:r>
            <a:r>
              <a:rPr lang="en-US" dirty="0"/>
              <a:t>.</a:t>
            </a:r>
          </a:p>
          <a:p>
            <a:pPr marL="0" indent="0">
              <a:buNone/>
            </a:pPr>
            <a:r>
              <a:rPr lang="en-US" dirty="0"/>
              <a:t>v. </a:t>
            </a:r>
            <a:r>
              <a:rPr lang="en-US" dirty="0" err="1"/>
              <a:t>Nonepileptic</a:t>
            </a:r>
            <a:r>
              <a:rPr lang="en-US" dirty="0"/>
              <a:t> indications: </a:t>
            </a:r>
            <a:r>
              <a:rPr lang="en-US" b="1" dirty="0"/>
              <a:t>Maintenance treatment of type I bipolar disorder</a:t>
            </a:r>
          </a:p>
          <a:p>
            <a:pPr marL="0" indent="0">
              <a:buNone/>
            </a:pPr>
            <a:r>
              <a:rPr lang="en-US" sz="3500" b="1" dirty="0" err="1"/>
              <a:t>Levetiracetam</a:t>
            </a:r>
            <a:r>
              <a:rPr lang="en-US" sz="3500" dirty="0"/>
              <a:t> (</a:t>
            </a:r>
            <a:r>
              <a:rPr lang="en-US" dirty="0" err="1"/>
              <a:t>Keppra</a:t>
            </a:r>
            <a:r>
              <a:rPr lang="en-US" dirty="0"/>
              <a:t>)</a:t>
            </a:r>
          </a:p>
          <a:p>
            <a:pPr marL="0" indent="0">
              <a:buNone/>
            </a:pPr>
            <a:r>
              <a:rPr lang="en-US" dirty="0" err="1"/>
              <a:t>i</a:t>
            </a:r>
            <a:r>
              <a:rPr lang="en-US" dirty="0"/>
              <a:t>. Mechanism of action: </a:t>
            </a:r>
            <a:r>
              <a:rPr lang="en-US" b="1" dirty="0"/>
              <a:t>May prevent </a:t>
            </a:r>
            <a:r>
              <a:rPr lang="en-US" b="1" dirty="0" err="1"/>
              <a:t>hypersynchronization</a:t>
            </a:r>
            <a:r>
              <a:rPr lang="en-US" b="1" dirty="0"/>
              <a:t> of </a:t>
            </a:r>
            <a:r>
              <a:rPr lang="en-US" b="1" dirty="0" err="1"/>
              <a:t>epileptiform</a:t>
            </a:r>
            <a:r>
              <a:rPr lang="en-US" b="1" dirty="0"/>
              <a:t> burst firing and propagation of seizure activity</a:t>
            </a:r>
          </a:p>
          <a:p>
            <a:pPr marL="0" indent="0">
              <a:buNone/>
            </a:pPr>
            <a:r>
              <a:rPr lang="en-US" dirty="0"/>
              <a:t>ii. Pharmacokinetics: Not metabolized extensively; adjust dose in renal dysfunction; no drug interactions with other seizure medications</a:t>
            </a:r>
          </a:p>
          <a:p>
            <a:pPr marL="0" indent="0">
              <a:buNone/>
            </a:pPr>
            <a:r>
              <a:rPr lang="en-US" dirty="0"/>
              <a:t>iii. Parenteral use: Currently FDA indicated only for replacement of oral dosing; however, sometimes used for status epilepticus</a:t>
            </a:r>
          </a:p>
          <a:p>
            <a:pPr marL="0" indent="0">
              <a:buNone/>
            </a:pPr>
            <a:r>
              <a:rPr lang="en-US" dirty="0"/>
              <a:t>iv. Extended-release tablets (500 mg, 750 mg) are available for once-daily dosing.</a:t>
            </a:r>
          </a:p>
        </p:txBody>
      </p:sp>
    </p:spTree>
    <p:extLst>
      <p:ext uri="{BB962C8B-B14F-4D97-AF65-F5344CB8AC3E}">
        <p14:creationId xmlns:p14="http://schemas.microsoft.com/office/powerpoint/2010/main" val="3058818788"/>
      </p:ext>
    </p:extLst>
  </p:cSld>
  <p:clrMapOvr>
    <a:masterClrMapping/>
  </p:clrMapOvr>
  <mc:AlternateContent xmlns:mc="http://schemas.openxmlformats.org/markup-compatibility/2006" xmlns:p14="http://schemas.microsoft.com/office/powerpoint/2010/main">
    <mc:Choice Requires="p14">
      <p:transition spd="slow" p14:dur="2000" advTm="351141"/>
    </mc:Choice>
    <mc:Fallback xmlns="">
      <p:transition spd="slow" advTm="35114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163286"/>
            <a:ext cx="11998036" cy="6694714"/>
          </a:xfrm>
        </p:spPr>
        <p:txBody>
          <a:bodyPr>
            <a:normAutofit fontScale="77500" lnSpcReduction="20000"/>
          </a:bodyPr>
          <a:lstStyle/>
          <a:p>
            <a:pPr marL="0" indent="0">
              <a:buNone/>
            </a:pPr>
            <a:r>
              <a:rPr lang="en-US" sz="3600" b="1" dirty="0" err="1"/>
              <a:t>Perampanel</a:t>
            </a:r>
            <a:r>
              <a:rPr lang="en-US" sz="3600" b="1" dirty="0"/>
              <a:t> </a:t>
            </a:r>
          </a:p>
          <a:p>
            <a:pPr marL="0" indent="0">
              <a:buNone/>
            </a:pPr>
            <a:r>
              <a:rPr lang="en-US" dirty="0" err="1"/>
              <a:t>i</a:t>
            </a:r>
            <a:r>
              <a:rPr lang="en-US" dirty="0"/>
              <a:t>. Mechanism of action: Noncompetitive antagonist of the inotropic α-amino-3-hydroxy- 5-methyl-4-isoxazole propionic acid </a:t>
            </a:r>
            <a:r>
              <a:rPr lang="en-US" b="1" dirty="0"/>
              <a:t>(AMPA) glutamate receptor</a:t>
            </a:r>
          </a:p>
          <a:p>
            <a:pPr marL="0" indent="0">
              <a:buNone/>
            </a:pPr>
            <a:r>
              <a:rPr lang="en-US" dirty="0"/>
              <a:t>ii. Pharmacokinetics: 95%–96% protein bound to albumin and </a:t>
            </a:r>
            <a:r>
              <a:rPr lang="el-GR" dirty="0"/>
              <a:t>α1-</a:t>
            </a:r>
            <a:r>
              <a:rPr lang="en-US" dirty="0"/>
              <a:t>acid glycoprotein; metabolized by CYP 3A4 and 3A5; </a:t>
            </a:r>
            <a:r>
              <a:rPr lang="en-US" b="1" dirty="0"/>
              <a:t>105-hour half-life</a:t>
            </a:r>
          </a:p>
          <a:p>
            <a:pPr marL="0" indent="0">
              <a:buNone/>
            </a:pPr>
            <a:r>
              <a:rPr lang="en-US" dirty="0"/>
              <a:t>iii. Adverse effects: </a:t>
            </a:r>
            <a:r>
              <a:rPr lang="en-US" b="1" dirty="0"/>
              <a:t>Neuropsychiatric effects (irritability, aggression, anger, anxiety), dizziness, gait disturbance, weight gain</a:t>
            </a:r>
          </a:p>
          <a:p>
            <a:pPr marL="0" indent="0">
              <a:buNone/>
            </a:pPr>
            <a:r>
              <a:rPr lang="en-US" dirty="0"/>
              <a:t>iv. </a:t>
            </a:r>
            <a:r>
              <a:rPr lang="en-US" dirty="0" err="1"/>
              <a:t>Perampanel</a:t>
            </a:r>
            <a:r>
              <a:rPr lang="en-US" dirty="0"/>
              <a:t> is a schedule III </a:t>
            </a:r>
            <a:r>
              <a:rPr lang="en-US" b="1" dirty="0"/>
              <a:t>controlled substance.</a:t>
            </a:r>
          </a:p>
          <a:p>
            <a:pPr marL="0" indent="0">
              <a:buNone/>
            </a:pPr>
            <a:r>
              <a:rPr lang="en-US" sz="3600" b="1" dirty="0"/>
              <a:t>Phenobarbital (Luminal)</a:t>
            </a:r>
          </a:p>
          <a:p>
            <a:pPr marL="0" indent="0">
              <a:buNone/>
            </a:pPr>
            <a:r>
              <a:rPr lang="en-US" dirty="0" err="1"/>
              <a:t>i</a:t>
            </a:r>
            <a:r>
              <a:rPr lang="en-US" dirty="0"/>
              <a:t>. Mechanism of action: Increases </a:t>
            </a:r>
            <a:r>
              <a:rPr lang="en-US" b="1" dirty="0"/>
              <a:t>GABA-mediated chloride influx</a:t>
            </a:r>
          </a:p>
          <a:p>
            <a:pPr marL="0" indent="0">
              <a:buNone/>
            </a:pPr>
            <a:r>
              <a:rPr lang="en-US" dirty="0"/>
              <a:t>ii. Pharmacokinetics: </a:t>
            </a:r>
            <a:r>
              <a:rPr lang="en-US" b="1" dirty="0"/>
              <a:t>Enzyme inducer</a:t>
            </a:r>
          </a:p>
          <a:p>
            <a:pPr marL="0" indent="0">
              <a:buNone/>
            </a:pPr>
            <a:r>
              <a:rPr lang="en-US" dirty="0"/>
              <a:t>iii. Adverse effects: Hyperactivity, cognitive impairment</a:t>
            </a:r>
          </a:p>
          <a:p>
            <a:pPr marL="0" indent="0">
              <a:buNone/>
            </a:pPr>
            <a:r>
              <a:rPr lang="en-US" dirty="0"/>
              <a:t>iv. Phenobarbital is a schedule IV </a:t>
            </a:r>
            <a:r>
              <a:rPr lang="en-US" b="1" dirty="0"/>
              <a:t>controlled substance</a:t>
            </a:r>
            <a:r>
              <a:rPr lang="en-US" dirty="0"/>
              <a:t>.</a:t>
            </a:r>
          </a:p>
          <a:p>
            <a:pPr marL="0" indent="0">
              <a:buNone/>
            </a:pPr>
            <a:r>
              <a:rPr lang="en-US" dirty="0"/>
              <a:t>v. </a:t>
            </a:r>
            <a:r>
              <a:rPr lang="en-US" dirty="0" err="1"/>
              <a:t>Nonepileptic</a:t>
            </a:r>
            <a:r>
              <a:rPr lang="en-US" dirty="0"/>
              <a:t> use: </a:t>
            </a:r>
            <a:r>
              <a:rPr lang="en-US" b="1" dirty="0"/>
              <a:t>Anxiety</a:t>
            </a:r>
          </a:p>
          <a:p>
            <a:pPr marL="0" indent="0">
              <a:buNone/>
            </a:pPr>
            <a:r>
              <a:rPr lang="en-US" sz="3600" b="1" dirty="0"/>
              <a:t>Primidone</a:t>
            </a:r>
          </a:p>
          <a:p>
            <a:pPr marL="0" indent="0">
              <a:buNone/>
            </a:pPr>
            <a:r>
              <a:rPr lang="en-US" dirty="0" err="1"/>
              <a:t>i</a:t>
            </a:r>
            <a:r>
              <a:rPr lang="en-US" dirty="0"/>
              <a:t>. Mechanism of action: Increases GABA-mediated chloride influx</a:t>
            </a:r>
          </a:p>
          <a:p>
            <a:pPr marL="0" indent="0">
              <a:buNone/>
            </a:pPr>
            <a:r>
              <a:rPr lang="en-US" dirty="0"/>
              <a:t>ii. Metabolized to phenobarbital and </a:t>
            </a:r>
            <a:r>
              <a:rPr lang="en-US" b="1" dirty="0" err="1"/>
              <a:t>phenylethylmalonamide</a:t>
            </a:r>
            <a:endParaRPr lang="en-US" b="1" dirty="0"/>
          </a:p>
          <a:p>
            <a:pPr marL="0" indent="0">
              <a:buNone/>
            </a:pPr>
            <a:r>
              <a:rPr lang="en-US" dirty="0"/>
              <a:t>iii. Primidone, phenobarbital, and </a:t>
            </a:r>
            <a:r>
              <a:rPr lang="en-US" dirty="0" err="1"/>
              <a:t>phenylethylmalonamide</a:t>
            </a:r>
            <a:r>
              <a:rPr lang="en-US" dirty="0"/>
              <a:t> all have antiepileptic action.</a:t>
            </a:r>
          </a:p>
          <a:p>
            <a:pPr marL="0" indent="0">
              <a:buNone/>
            </a:pPr>
            <a:r>
              <a:rPr lang="en-US" dirty="0"/>
              <a:t>iv. Pharmacokinetics: </a:t>
            </a:r>
            <a:r>
              <a:rPr lang="en-US" b="1" dirty="0"/>
              <a:t>Enzyme inducer</a:t>
            </a:r>
          </a:p>
          <a:p>
            <a:pPr marL="0" indent="0">
              <a:buNone/>
            </a:pPr>
            <a:endParaRPr lang="en-US" dirty="0"/>
          </a:p>
        </p:txBody>
      </p:sp>
    </p:spTree>
    <p:extLst>
      <p:ext uri="{BB962C8B-B14F-4D97-AF65-F5344CB8AC3E}">
        <p14:creationId xmlns:p14="http://schemas.microsoft.com/office/powerpoint/2010/main" val="2132237638"/>
      </p:ext>
    </p:extLst>
  </p:cSld>
  <p:clrMapOvr>
    <a:masterClrMapping/>
  </p:clrMapOvr>
  <mc:AlternateContent xmlns:mc="http://schemas.openxmlformats.org/markup-compatibility/2006" xmlns:p14="http://schemas.microsoft.com/office/powerpoint/2010/main">
    <mc:Choice Requires="p14">
      <p:transition spd="slow" p14:dur="2000" advTm="221092"/>
    </mc:Choice>
    <mc:Fallback xmlns="">
      <p:transition spd="slow" advTm="22109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119743"/>
            <a:ext cx="11998036" cy="6738257"/>
          </a:xfrm>
        </p:spPr>
        <p:txBody>
          <a:bodyPr>
            <a:normAutofit fontScale="70000" lnSpcReduction="20000"/>
          </a:bodyPr>
          <a:lstStyle/>
          <a:p>
            <a:pPr marL="0" indent="0">
              <a:buNone/>
            </a:pPr>
            <a:r>
              <a:rPr lang="en-US" sz="4000" b="1" dirty="0" err="1"/>
              <a:t>Pregabalin</a:t>
            </a:r>
            <a:r>
              <a:rPr lang="en-US" sz="4000" b="1" dirty="0"/>
              <a:t> (Lyrica</a:t>
            </a:r>
            <a:r>
              <a:rPr lang="en-US" b="1" dirty="0"/>
              <a:t>)</a:t>
            </a:r>
          </a:p>
          <a:p>
            <a:pPr marL="0" indent="0">
              <a:buNone/>
            </a:pPr>
            <a:r>
              <a:rPr lang="en-US" dirty="0" err="1"/>
              <a:t>i</a:t>
            </a:r>
            <a:r>
              <a:rPr lang="en-US" dirty="0"/>
              <a:t>. Mechanism of action: Inhibition of </a:t>
            </a:r>
            <a:r>
              <a:rPr lang="en-US" b="1" dirty="0"/>
              <a:t>α2δ subunit of voltage-dependent calcium channels</a:t>
            </a:r>
          </a:p>
          <a:p>
            <a:pPr marL="0" indent="0">
              <a:buNone/>
            </a:pPr>
            <a:r>
              <a:rPr lang="en-US" dirty="0"/>
              <a:t>ii. Pharmacokinetics: Not metabolized, </a:t>
            </a:r>
            <a:r>
              <a:rPr lang="en-US" b="1" dirty="0" err="1"/>
              <a:t>renally</a:t>
            </a:r>
            <a:r>
              <a:rPr lang="en-US" b="1" dirty="0"/>
              <a:t> excreted</a:t>
            </a:r>
            <a:r>
              <a:rPr lang="en-US" dirty="0"/>
              <a:t>; reduce dose in renal dysfunction</a:t>
            </a:r>
          </a:p>
          <a:p>
            <a:pPr marL="0" indent="0">
              <a:buNone/>
            </a:pPr>
            <a:r>
              <a:rPr lang="en-US" dirty="0"/>
              <a:t>iii. Adverse effects: Drowsiness, blurred vision, </a:t>
            </a:r>
            <a:r>
              <a:rPr lang="en-US" b="1" dirty="0"/>
              <a:t>weight gain, edema, angioedema, </a:t>
            </a:r>
            <a:r>
              <a:rPr lang="en-US" b="1" dirty="0" err="1"/>
              <a:t>creatine</a:t>
            </a:r>
            <a:r>
              <a:rPr lang="en-US" b="1" dirty="0"/>
              <a:t> kinase elevations (three reports of rhabdomyolysis), rash</a:t>
            </a:r>
          </a:p>
          <a:p>
            <a:pPr marL="0" indent="0">
              <a:buNone/>
            </a:pPr>
            <a:r>
              <a:rPr lang="en-US" dirty="0"/>
              <a:t>iv. Schedule </a:t>
            </a:r>
            <a:r>
              <a:rPr lang="en-US" b="1" dirty="0"/>
              <a:t>V controlled substance</a:t>
            </a:r>
            <a:r>
              <a:rPr lang="en-US" dirty="0"/>
              <a:t>: Insomnia, nausea, headache, diarrhea reported after abrupt discontinuation</a:t>
            </a:r>
          </a:p>
          <a:p>
            <a:pPr marL="0" indent="0">
              <a:buNone/>
            </a:pPr>
            <a:r>
              <a:rPr lang="en-US" dirty="0"/>
              <a:t>v. </a:t>
            </a:r>
            <a:r>
              <a:rPr lang="en-US" dirty="0" err="1"/>
              <a:t>Nonepileptic</a:t>
            </a:r>
            <a:r>
              <a:rPr lang="en-US" dirty="0"/>
              <a:t> indications: </a:t>
            </a:r>
            <a:r>
              <a:rPr lang="en-US" b="1" dirty="0"/>
              <a:t>Neuropathic pain associated with diabetic neuropathy, </a:t>
            </a:r>
            <a:r>
              <a:rPr lang="en-US" b="1" dirty="0" err="1"/>
              <a:t>postherpetic</a:t>
            </a:r>
            <a:r>
              <a:rPr lang="en-US" b="1" dirty="0"/>
              <a:t> neuralgia, and fibromyalgia</a:t>
            </a:r>
          </a:p>
          <a:p>
            <a:pPr marL="0" indent="0">
              <a:buNone/>
            </a:pPr>
            <a:r>
              <a:rPr lang="en-US" sz="4000" b="1" dirty="0" err="1"/>
              <a:t>Rufinamide</a:t>
            </a:r>
            <a:r>
              <a:rPr lang="en-US" sz="4000" dirty="0"/>
              <a:t> </a:t>
            </a:r>
          </a:p>
          <a:p>
            <a:pPr marL="0" indent="0">
              <a:buNone/>
            </a:pPr>
            <a:r>
              <a:rPr lang="en-US" dirty="0" err="1"/>
              <a:t>i</a:t>
            </a:r>
            <a:r>
              <a:rPr lang="en-US" dirty="0"/>
              <a:t>. Mechanism of action: </a:t>
            </a:r>
            <a:r>
              <a:rPr lang="en-US" b="1" dirty="0"/>
              <a:t>Fast sodium channel blocker</a:t>
            </a:r>
          </a:p>
          <a:p>
            <a:pPr marL="0" indent="0">
              <a:buNone/>
            </a:pPr>
            <a:r>
              <a:rPr lang="en-US" dirty="0"/>
              <a:t>ii. Pharmacokinetics: Absorption increased by food (should be administered with food); metabolized by hydrolysis rather than through CYP enzymes</a:t>
            </a:r>
          </a:p>
          <a:p>
            <a:pPr marL="0" indent="0">
              <a:buNone/>
            </a:pPr>
            <a:r>
              <a:rPr lang="en-US" dirty="0"/>
              <a:t>iii. </a:t>
            </a:r>
            <a:r>
              <a:rPr lang="en-US" b="1" dirty="0"/>
              <a:t>Decreases concentrations of </a:t>
            </a:r>
            <a:r>
              <a:rPr lang="en-US" b="1" dirty="0" err="1"/>
              <a:t>ethinyl</a:t>
            </a:r>
            <a:r>
              <a:rPr lang="en-US" b="1" dirty="0"/>
              <a:t> estradiol and </a:t>
            </a:r>
            <a:r>
              <a:rPr lang="en-US" b="1" dirty="0" err="1"/>
              <a:t>norethindrone</a:t>
            </a:r>
            <a:endParaRPr lang="en-US" b="1" dirty="0"/>
          </a:p>
          <a:p>
            <a:pPr marL="0" indent="0">
              <a:buNone/>
            </a:pPr>
            <a:r>
              <a:rPr lang="en-US" dirty="0"/>
              <a:t>iv. Has an FDA indication only for </a:t>
            </a:r>
            <a:r>
              <a:rPr lang="en-US" b="1" dirty="0"/>
              <a:t>Lennox-</a:t>
            </a:r>
            <a:r>
              <a:rPr lang="en-US" b="1" dirty="0" err="1"/>
              <a:t>Gastaut</a:t>
            </a:r>
            <a:r>
              <a:rPr lang="en-US" b="1" dirty="0"/>
              <a:t> </a:t>
            </a:r>
            <a:r>
              <a:rPr lang="en-US" dirty="0"/>
              <a:t>syndrome</a:t>
            </a:r>
          </a:p>
          <a:p>
            <a:pPr marL="0" indent="0">
              <a:buNone/>
            </a:pPr>
            <a:r>
              <a:rPr lang="en-US" dirty="0"/>
              <a:t>v. Slightly shortens the </a:t>
            </a:r>
            <a:r>
              <a:rPr lang="en-US" b="1" dirty="0"/>
              <a:t>QT interval </a:t>
            </a:r>
            <a:r>
              <a:rPr lang="en-US" dirty="0"/>
              <a:t>and therefore should not be used in patients with familial short QT syndrome</a:t>
            </a:r>
          </a:p>
          <a:p>
            <a:pPr marL="0" indent="0">
              <a:buNone/>
            </a:pPr>
            <a:r>
              <a:rPr lang="en-US" sz="4000" b="1" dirty="0" err="1"/>
              <a:t>Stiripentol</a:t>
            </a:r>
            <a:r>
              <a:rPr lang="en-US" sz="4000" b="1" dirty="0"/>
              <a:t> (</a:t>
            </a:r>
            <a:r>
              <a:rPr lang="en-US" sz="4000" b="1" dirty="0" err="1"/>
              <a:t>Diacomit</a:t>
            </a:r>
            <a:r>
              <a:rPr lang="en-US" sz="4000" b="1" dirty="0"/>
              <a:t>)</a:t>
            </a:r>
          </a:p>
          <a:p>
            <a:pPr marL="0" indent="0">
              <a:buNone/>
            </a:pPr>
            <a:r>
              <a:rPr lang="en-GB" sz="2900" dirty="0" err="1"/>
              <a:t>i</a:t>
            </a:r>
            <a:r>
              <a:rPr lang="en-GB" sz="2900" dirty="0"/>
              <a:t>. Indicated for </a:t>
            </a:r>
            <a:r>
              <a:rPr lang="en-GB" sz="2900" b="1" dirty="0"/>
              <a:t>Dravet syndrome in combination with clobazam</a:t>
            </a:r>
          </a:p>
          <a:p>
            <a:pPr marL="0" indent="0">
              <a:buNone/>
            </a:pPr>
            <a:r>
              <a:rPr lang="en-GB" sz="2900" dirty="0"/>
              <a:t>ii. Adverse effects: </a:t>
            </a:r>
            <a:r>
              <a:rPr lang="en-GB" sz="2900" b="1" dirty="0"/>
              <a:t>Somnolence, decreased appetite, agitation, ataxia, weight decrease, hypotonia,</a:t>
            </a:r>
          </a:p>
          <a:p>
            <a:pPr marL="0" indent="0">
              <a:buNone/>
            </a:pPr>
            <a:r>
              <a:rPr lang="en-US" sz="2900" b="1" dirty="0"/>
              <a:t>nausea, tremor, dysarthria, insomnia</a:t>
            </a:r>
          </a:p>
        </p:txBody>
      </p:sp>
    </p:spTree>
    <p:extLst>
      <p:ext uri="{BB962C8B-B14F-4D97-AF65-F5344CB8AC3E}">
        <p14:creationId xmlns:p14="http://schemas.microsoft.com/office/powerpoint/2010/main" val="4256721322"/>
      </p:ext>
    </p:extLst>
  </p:cSld>
  <p:clrMapOvr>
    <a:masterClrMapping/>
  </p:clrMapOvr>
  <mc:AlternateContent xmlns:mc="http://schemas.openxmlformats.org/markup-compatibility/2006" xmlns:p14="http://schemas.microsoft.com/office/powerpoint/2010/main">
    <mc:Choice Requires="p14">
      <p:transition spd="slow" p14:dur="2000" advTm="235666"/>
    </mc:Choice>
    <mc:Fallback xmlns="">
      <p:transition spd="slow" advTm="23566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360218"/>
            <a:ext cx="11914909" cy="6497782"/>
          </a:xfrm>
        </p:spPr>
        <p:txBody>
          <a:bodyPr>
            <a:normAutofit fontScale="85000" lnSpcReduction="20000"/>
          </a:bodyPr>
          <a:lstStyle/>
          <a:p>
            <a:pPr marL="0" indent="0">
              <a:buNone/>
            </a:pPr>
            <a:r>
              <a:rPr lang="en-US" b="1" dirty="0" err="1"/>
              <a:t>Tiagabine</a:t>
            </a:r>
            <a:endParaRPr lang="en-US" b="1" dirty="0"/>
          </a:p>
          <a:p>
            <a:pPr marL="0" indent="0">
              <a:buNone/>
            </a:pPr>
            <a:r>
              <a:rPr lang="en-US" dirty="0" err="1"/>
              <a:t>i</a:t>
            </a:r>
            <a:r>
              <a:rPr lang="en-US" dirty="0"/>
              <a:t>. Mechanism of action: </a:t>
            </a:r>
            <a:r>
              <a:rPr lang="en-US" b="1" dirty="0"/>
              <a:t>Blocks GABA reuptake </a:t>
            </a:r>
            <a:r>
              <a:rPr lang="en-US" dirty="0"/>
              <a:t>in the presynaptic neuron</a:t>
            </a:r>
          </a:p>
          <a:p>
            <a:pPr marL="0" indent="0">
              <a:buNone/>
            </a:pPr>
            <a:r>
              <a:rPr lang="en-US" dirty="0"/>
              <a:t>ii. </a:t>
            </a:r>
            <a:r>
              <a:rPr lang="en-US" b="1" dirty="0"/>
              <a:t>Associated with new-onset seizures and status epilepticus in patients without epilepsy</a:t>
            </a:r>
          </a:p>
          <a:p>
            <a:pPr marL="0" indent="0">
              <a:buNone/>
            </a:pPr>
            <a:r>
              <a:rPr lang="en-US" b="1" dirty="0" err="1"/>
              <a:t>Topiramate</a:t>
            </a:r>
            <a:r>
              <a:rPr lang="en-US" dirty="0"/>
              <a:t> (Topamax)</a:t>
            </a:r>
          </a:p>
          <a:p>
            <a:pPr marL="0" indent="0">
              <a:buNone/>
            </a:pPr>
            <a:r>
              <a:rPr lang="en-US" dirty="0" err="1"/>
              <a:t>i</a:t>
            </a:r>
            <a:r>
              <a:rPr lang="en-US" dirty="0"/>
              <a:t>. Mechanism of action: </a:t>
            </a:r>
            <a:r>
              <a:rPr lang="en-US" b="1" dirty="0"/>
              <a:t>Fast sodium channel blocker, enhances GABA activity and antagonizes AMPA/</a:t>
            </a:r>
            <a:r>
              <a:rPr lang="en-US" b="1" dirty="0" err="1"/>
              <a:t>kainate</a:t>
            </a:r>
            <a:r>
              <a:rPr lang="en-US" b="1" dirty="0"/>
              <a:t> activity, weak carbonic anhydrase inhibitor</a:t>
            </a:r>
          </a:p>
          <a:p>
            <a:pPr marL="0" indent="0">
              <a:buNone/>
            </a:pPr>
            <a:r>
              <a:rPr lang="en-US" dirty="0"/>
              <a:t>ii. Pharmacokinetics: Not extensively metabolized, eliminated in urine</a:t>
            </a:r>
          </a:p>
          <a:p>
            <a:pPr marL="0" indent="0">
              <a:buNone/>
            </a:pPr>
            <a:r>
              <a:rPr lang="en-US" dirty="0"/>
              <a:t>iii. Adverse effects: Drowsiness, </a:t>
            </a:r>
            <a:r>
              <a:rPr lang="en-US" b="1" dirty="0" err="1"/>
              <a:t>paresthesias</a:t>
            </a:r>
            <a:r>
              <a:rPr lang="en-US" b="1" dirty="0"/>
              <a:t>, psychomotor slowing (titrate slowly), weight loss, renal stones, acute-angle closure glaucoma, metabolic acidosis, and hyperthermia (associated with decreased perspiration, or </a:t>
            </a:r>
            <a:r>
              <a:rPr lang="en-US" b="1" dirty="0" err="1"/>
              <a:t>oligohidrosis</a:t>
            </a:r>
            <a:r>
              <a:rPr lang="en-US" b="1" dirty="0"/>
              <a:t>)</a:t>
            </a:r>
          </a:p>
          <a:p>
            <a:pPr marL="0" indent="0">
              <a:buNone/>
            </a:pPr>
            <a:r>
              <a:rPr lang="en-US" dirty="0"/>
              <a:t>iv. </a:t>
            </a:r>
            <a:r>
              <a:rPr lang="en-US" dirty="0" err="1"/>
              <a:t>Nonepileptic</a:t>
            </a:r>
            <a:r>
              <a:rPr lang="en-US" dirty="0"/>
              <a:t> indication: </a:t>
            </a:r>
            <a:r>
              <a:rPr lang="en-US" b="1" dirty="0"/>
              <a:t>Prophylaxis of migraine </a:t>
            </a:r>
            <a:r>
              <a:rPr lang="en-US" dirty="0"/>
              <a:t>headaches</a:t>
            </a:r>
          </a:p>
          <a:p>
            <a:pPr marL="0" indent="0">
              <a:buNone/>
            </a:pPr>
            <a:r>
              <a:rPr lang="en-US" b="1" dirty="0" err="1"/>
              <a:t>Vigabatrin</a:t>
            </a:r>
            <a:endParaRPr lang="en-US" b="1" dirty="0"/>
          </a:p>
          <a:p>
            <a:pPr marL="0" indent="0">
              <a:buNone/>
            </a:pPr>
            <a:r>
              <a:rPr lang="en-US" dirty="0" err="1"/>
              <a:t>i</a:t>
            </a:r>
            <a:r>
              <a:rPr lang="en-US" dirty="0"/>
              <a:t>. Mechanism of action: Irreversible </a:t>
            </a:r>
            <a:r>
              <a:rPr lang="en-US" b="1" dirty="0"/>
              <a:t>inhibition of GABA transaminase</a:t>
            </a:r>
          </a:p>
          <a:p>
            <a:pPr marL="0" indent="0">
              <a:buNone/>
            </a:pPr>
            <a:r>
              <a:rPr lang="en-US" dirty="0"/>
              <a:t>ii. Pharmacokinetics: Induces CYP2C9; renal elimination</a:t>
            </a:r>
          </a:p>
          <a:p>
            <a:pPr marL="0" indent="0">
              <a:buNone/>
            </a:pPr>
            <a:r>
              <a:rPr lang="en-US" dirty="0"/>
              <a:t>iii. Adverse effects: Fatigue, somnolence, </a:t>
            </a:r>
            <a:r>
              <a:rPr lang="en-US" b="1" dirty="0"/>
              <a:t>nystagmus, tremor, blurred vision, vision impairment, weight gain, arthralgia, abnormal coordination</a:t>
            </a:r>
            <a:r>
              <a:rPr lang="en-US" dirty="0"/>
              <a:t>, and </a:t>
            </a:r>
            <a:r>
              <a:rPr lang="en-US" dirty="0" err="1"/>
              <a:t>confusional</a:t>
            </a:r>
            <a:r>
              <a:rPr lang="en-US" dirty="0"/>
              <a:t> state</a:t>
            </a:r>
          </a:p>
          <a:p>
            <a:pPr marL="0" indent="0">
              <a:buNone/>
            </a:pPr>
            <a:r>
              <a:rPr lang="en-US" dirty="0"/>
              <a:t>iv. Serious adverse effect: </a:t>
            </a:r>
            <a:r>
              <a:rPr lang="en-US" b="1" dirty="0"/>
              <a:t>Vision loss</a:t>
            </a:r>
            <a:r>
              <a:rPr lang="en-US" dirty="0"/>
              <a:t>; increased risk with higher total dose and duration; periodic vision testing necessary; restricted distribution program; only used for refractory complex partial seizures and infantile spasms</a:t>
            </a:r>
          </a:p>
        </p:txBody>
      </p:sp>
    </p:spTree>
    <p:extLst>
      <p:ext uri="{BB962C8B-B14F-4D97-AF65-F5344CB8AC3E}">
        <p14:creationId xmlns:p14="http://schemas.microsoft.com/office/powerpoint/2010/main" val="3932750997"/>
      </p:ext>
    </p:extLst>
  </p:cSld>
  <p:clrMapOvr>
    <a:masterClrMapping/>
  </p:clrMapOvr>
  <mc:AlternateContent xmlns:mc="http://schemas.openxmlformats.org/markup-compatibility/2006" xmlns:p14="http://schemas.microsoft.com/office/powerpoint/2010/main">
    <mc:Choice Requires="p14">
      <p:transition spd="slow" p14:dur="2000" advTm="167163"/>
    </mc:Choice>
    <mc:Fallback xmlns="">
      <p:transition spd="slow" advTm="167163"/>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0886"/>
            <a:ext cx="12192000" cy="6858000"/>
          </a:xfrm>
          <a:prstGeom prst="rect">
            <a:avLst/>
          </a:prstGeom>
        </p:spPr>
      </p:pic>
    </p:spTree>
    <p:extLst>
      <p:ext uri="{BB962C8B-B14F-4D97-AF65-F5344CB8AC3E}">
        <p14:creationId xmlns:p14="http://schemas.microsoft.com/office/powerpoint/2010/main" val="3880418026"/>
      </p:ext>
    </p:extLst>
  </p:cSld>
  <p:clrMapOvr>
    <a:masterClrMapping/>
  </p:clrMapOvr>
  <mc:AlternateContent xmlns:mc="http://schemas.openxmlformats.org/markup-compatibility/2006" xmlns:p14="http://schemas.microsoft.com/office/powerpoint/2010/main">
    <mc:Choice Requires="p14">
      <p:transition spd="slow" p14:dur="2000" advTm="81449"/>
    </mc:Choice>
    <mc:Fallback xmlns="">
      <p:transition spd="slow" advTm="8144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908646642"/>
      </p:ext>
    </p:extLst>
  </p:cSld>
  <p:clrMapOvr>
    <a:masterClrMapping/>
  </p:clrMapOvr>
  <mc:AlternateContent xmlns:mc="http://schemas.openxmlformats.org/markup-compatibility/2006" xmlns:p14="http://schemas.microsoft.com/office/powerpoint/2010/main">
    <mc:Choice Requires="p14">
      <p:transition spd="slow" p14:dur="2000" advTm="154060"/>
    </mc:Choice>
    <mc:Fallback xmlns="">
      <p:transition spd="slow" advTm="15406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0FFEE-FD7C-7BAB-C3F0-E26398D294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CF56E8-9D4F-67B5-EC9B-BED63DB9F07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8DC61E4-E636-91EC-9585-8F49D51E7C8F}"/>
              </a:ext>
            </a:extLst>
          </p:cNvPr>
          <p:cNvPicPr>
            <a:picLocks noChangeAspect="1"/>
          </p:cNvPicPr>
          <p:nvPr/>
        </p:nvPicPr>
        <p:blipFill>
          <a:blip r:embed="rId2"/>
          <a:stretch>
            <a:fillRect/>
          </a:stretch>
        </p:blipFill>
        <p:spPr>
          <a:xfrm>
            <a:off x="0" y="0"/>
            <a:ext cx="12115800" cy="6857999"/>
          </a:xfrm>
          <a:prstGeom prst="rect">
            <a:avLst/>
          </a:prstGeom>
        </p:spPr>
      </p:pic>
    </p:spTree>
    <p:extLst>
      <p:ext uri="{BB962C8B-B14F-4D97-AF65-F5344CB8AC3E}">
        <p14:creationId xmlns:p14="http://schemas.microsoft.com/office/powerpoint/2010/main" val="8910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228600"/>
            <a:ext cx="11804073" cy="6629400"/>
          </a:xfrm>
        </p:spPr>
        <p:txBody>
          <a:bodyPr>
            <a:normAutofit fontScale="62500" lnSpcReduction="20000"/>
          </a:bodyPr>
          <a:lstStyle/>
          <a:p>
            <a:pPr marL="0" indent="0">
              <a:buNone/>
            </a:pPr>
            <a:r>
              <a:rPr lang="en-US" sz="5800" b="1" dirty="0"/>
              <a:t>Status epilepticus</a:t>
            </a:r>
          </a:p>
          <a:p>
            <a:pPr marL="0" indent="0">
              <a:buNone/>
            </a:pPr>
            <a:r>
              <a:rPr lang="en-US" dirty="0"/>
              <a:t>Treatment principles</a:t>
            </a:r>
          </a:p>
          <a:p>
            <a:pPr marL="0" indent="0">
              <a:buNone/>
            </a:pPr>
            <a:r>
              <a:rPr lang="en-US" dirty="0" err="1"/>
              <a:t>i</a:t>
            </a:r>
            <a:r>
              <a:rPr lang="en-US" dirty="0"/>
              <a:t>. Ascertain ABCs (airway, breathing, and circulation).</a:t>
            </a:r>
          </a:p>
          <a:p>
            <a:pPr marL="0" indent="0">
              <a:buNone/>
            </a:pPr>
            <a:r>
              <a:rPr lang="en-US" dirty="0"/>
              <a:t>ii. Laboratory values (</a:t>
            </a:r>
            <a:r>
              <a:rPr lang="en-US" dirty="0" err="1"/>
              <a:t>fingerstick</a:t>
            </a:r>
            <a:r>
              <a:rPr lang="en-US" dirty="0"/>
              <a:t> blood glucose, CBC, basic metabolic panel, calcium, magnesium  and seizure medication serum concentrations, if applicable) are sent to determine any reversible causes of status epilepticus.</a:t>
            </a:r>
          </a:p>
          <a:p>
            <a:pPr marL="0" indent="0">
              <a:buNone/>
            </a:pPr>
            <a:r>
              <a:rPr lang="en-US" dirty="0"/>
              <a:t>iii. Give an emergency medication to stop the seizure immediately.</a:t>
            </a:r>
          </a:p>
          <a:p>
            <a:pPr marL="0" indent="0">
              <a:buNone/>
            </a:pPr>
            <a:r>
              <a:rPr lang="en-US" dirty="0"/>
              <a:t>iv. Follow with an urgent medication to prevent the recurrence of seizures.</a:t>
            </a:r>
          </a:p>
          <a:p>
            <a:pPr marL="0" indent="0">
              <a:buNone/>
            </a:pPr>
            <a:r>
              <a:rPr lang="en-US" dirty="0"/>
              <a:t>v. In general, all drugs for status epilepticus should be given parenterally.</a:t>
            </a:r>
          </a:p>
          <a:p>
            <a:pPr marL="0" indent="0">
              <a:buNone/>
            </a:pPr>
            <a:r>
              <a:rPr lang="en-US" dirty="0"/>
              <a:t>vi. Neuromuscular-blocking drugs do not stop seizures; they stop only the muscular response to the brain’s electrical activity.</a:t>
            </a:r>
          </a:p>
          <a:p>
            <a:pPr marL="0" indent="0">
              <a:buNone/>
            </a:pPr>
            <a:r>
              <a:rPr lang="en-US" sz="3200" b="1" dirty="0"/>
              <a:t>Emergency medications</a:t>
            </a:r>
          </a:p>
          <a:p>
            <a:pPr marL="0" indent="0">
              <a:buNone/>
            </a:pPr>
            <a:r>
              <a:rPr lang="en-US" dirty="0" err="1"/>
              <a:t>i</a:t>
            </a:r>
            <a:r>
              <a:rPr lang="en-US" b="1" dirty="0"/>
              <a:t>. Lorazepam</a:t>
            </a:r>
            <a:r>
              <a:rPr lang="en-US" dirty="0"/>
              <a:t>: Drug of choice</a:t>
            </a:r>
          </a:p>
          <a:p>
            <a:pPr marL="0" indent="0">
              <a:buNone/>
            </a:pPr>
            <a:r>
              <a:rPr lang="en-US" dirty="0"/>
              <a:t>(a) Rapid onset (2–3 minutes)</a:t>
            </a:r>
          </a:p>
          <a:p>
            <a:pPr marL="0" indent="0">
              <a:buNone/>
            </a:pPr>
            <a:r>
              <a:rPr lang="en-US" dirty="0"/>
              <a:t>(b) Dosage 0.1 mg/kg (up to 4 mg/dose) at rate of up to 2 mg/minute; may repeat every 5–10 minutes</a:t>
            </a:r>
          </a:p>
          <a:p>
            <a:pPr marL="0" indent="0">
              <a:buNone/>
            </a:pPr>
            <a:r>
              <a:rPr lang="en-US" dirty="0"/>
              <a:t>ii. </a:t>
            </a:r>
            <a:r>
              <a:rPr lang="en-US" b="1" dirty="0"/>
              <a:t>Diazepam</a:t>
            </a:r>
          </a:p>
          <a:p>
            <a:pPr marL="0" indent="0">
              <a:buNone/>
            </a:pPr>
            <a:r>
              <a:rPr lang="en-US" dirty="0"/>
              <a:t>(a) Rapid onset, short duration</a:t>
            </a:r>
          </a:p>
          <a:p>
            <a:pPr marL="0" indent="0">
              <a:buNone/>
            </a:pPr>
            <a:r>
              <a:rPr lang="en-US" dirty="0"/>
              <a:t>(b) Dosage 0.15 mg/kg (up to 10 mg/dose) at rate of up to 5 mg/minute. May repeat every 5 minutes</a:t>
            </a:r>
          </a:p>
          <a:p>
            <a:pPr marL="0" indent="0">
              <a:buNone/>
            </a:pPr>
            <a:r>
              <a:rPr lang="en-US" dirty="0"/>
              <a:t>(c) Rectal gel formulation can be given in the absence of intravenous access.</a:t>
            </a:r>
          </a:p>
          <a:p>
            <a:pPr marL="0" indent="0">
              <a:buNone/>
            </a:pPr>
            <a:r>
              <a:rPr lang="pt-BR" dirty="0"/>
              <a:t>iii. </a:t>
            </a:r>
            <a:r>
              <a:rPr lang="pt-BR" b="1" dirty="0"/>
              <a:t>Midazolam</a:t>
            </a:r>
            <a:r>
              <a:rPr lang="pt-BR" dirty="0"/>
              <a:t>: Preferred for intramuscular administration</a:t>
            </a:r>
          </a:p>
          <a:p>
            <a:pPr marL="0" indent="0">
              <a:buNone/>
            </a:pPr>
            <a:r>
              <a:rPr lang="en-US" dirty="0"/>
              <a:t>(a) Rapid onset, short duration</a:t>
            </a:r>
          </a:p>
          <a:p>
            <a:pPr marL="0" indent="0">
              <a:buNone/>
            </a:pPr>
            <a:r>
              <a:rPr lang="en-US" dirty="0"/>
              <a:t>(b) Dosage 0.2 mg/kg (up to 10 mg/dose). Can be given intramuscularly, </a:t>
            </a:r>
            <a:r>
              <a:rPr lang="en-US" dirty="0" err="1"/>
              <a:t>intranasally</a:t>
            </a:r>
            <a:r>
              <a:rPr lang="en-US" dirty="0"/>
              <a:t>, or </a:t>
            </a:r>
            <a:r>
              <a:rPr lang="en-US" dirty="0" err="1"/>
              <a:t>buccally</a:t>
            </a:r>
            <a:endParaRPr lang="en-US" dirty="0"/>
          </a:p>
        </p:txBody>
      </p:sp>
    </p:spTree>
    <p:extLst>
      <p:ext uri="{BB962C8B-B14F-4D97-AF65-F5344CB8AC3E}">
        <p14:creationId xmlns:p14="http://schemas.microsoft.com/office/powerpoint/2010/main" val="3167617853"/>
      </p:ext>
    </p:extLst>
  </p:cSld>
  <p:clrMapOvr>
    <a:masterClrMapping/>
  </p:clrMapOvr>
  <mc:AlternateContent xmlns:mc="http://schemas.openxmlformats.org/markup-compatibility/2006" xmlns:p14="http://schemas.microsoft.com/office/powerpoint/2010/main">
    <mc:Choice Requires="p14">
      <p:transition spd="slow" p14:dur="2000" advTm="153166"/>
    </mc:Choice>
    <mc:Fallback xmlns="">
      <p:transition spd="slow" advTm="15316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43" y="119743"/>
            <a:ext cx="12072257" cy="6738257"/>
          </a:xfrm>
        </p:spPr>
        <p:txBody>
          <a:bodyPr>
            <a:normAutofit fontScale="32500" lnSpcReduction="20000"/>
          </a:bodyPr>
          <a:lstStyle/>
          <a:p>
            <a:pPr marL="0" indent="0">
              <a:buNone/>
            </a:pPr>
            <a:r>
              <a:rPr lang="en-US" sz="7200" b="1" dirty="0"/>
              <a:t>Urgent medications</a:t>
            </a:r>
          </a:p>
          <a:p>
            <a:pPr marL="0" indent="0">
              <a:buNone/>
            </a:pPr>
            <a:r>
              <a:rPr lang="en-US" sz="7000" dirty="0" err="1"/>
              <a:t>i</a:t>
            </a:r>
            <a:r>
              <a:rPr lang="en-US" sz="7000" dirty="0"/>
              <a:t>. Phenytoin: Dosage 20 mg/kg; administration rate less than 50 mg/minute</a:t>
            </a:r>
          </a:p>
          <a:p>
            <a:pPr marL="0" indent="0">
              <a:buNone/>
            </a:pPr>
            <a:r>
              <a:rPr lang="en-US" sz="7000" dirty="0"/>
              <a:t>ii. </a:t>
            </a:r>
            <a:r>
              <a:rPr lang="en-US" sz="7000" dirty="0" err="1"/>
              <a:t>Fosphenytoin</a:t>
            </a:r>
            <a:r>
              <a:rPr lang="en-US" sz="7000" dirty="0"/>
              <a:t>: Administration rate less than 150 mg of phenytoin equivalent per minute</a:t>
            </a:r>
          </a:p>
          <a:p>
            <a:pPr marL="0" indent="0">
              <a:buNone/>
            </a:pPr>
            <a:r>
              <a:rPr lang="en-US" sz="7000" dirty="0"/>
              <a:t>iii. Phenobarbital: Dosage 20 mg/kg at 50–100 mg/minute</a:t>
            </a:r>
          </a:p>
          <a:p>
            <a:pPr marL="0" indent="0">
              <a:buNone/>
            </a:pPr>
            <a:r>
              <a:rPr lang="en-US" sz="7000" dirty="0"/>
              <a:t>iv. </a:t>
            </a:r>
            <a:r>
              <a:rPr lang="en-US" sz="7000" dirty="0" err="1"/>
              <a:t>Valproic</a:t>
            </a:r>
            <a:r>
              <a:rPr lang="en-US" sz="7000" dirty="0"/>
              <a:t> acid: Dosage 20–40 mg/kg at up to 6 mg/kg/minute; does not have FDA-labeled approval for status epilepticus</a:t>
            </a:r>
          </a:p>
          <a:p>
            <a:pPr marL="0" indent="0">
              <a:buNone/>
            </a:pPr>
            <a:r>
              <a:rPr lang="en-US" sz="7000" dirty="0"/>
              <a:t>v. </a:t>
            </a:r>
            <a:r>
              <a:rPr lang="en-US" sz="7000" dirty="0" err="1"/>
              <a:t>Levetiracetam</a:t>
            </a:r>
            <a:r>
              <a:rPr lang="en-US" sz="7000" dirty="0"/>
              <a:t>: 20–30 mg/kg over 15 minutes; does not have FDA-labeled approval for status epilepticus</a:t>
            </a:r>
          </a:p>
          <a:p>
            <a:pPr marL="0" indent="0">
              <a:buNone/>
            </a:pPr>
            <a:r>
              <a:rPr lang="en-US" sz="7000" dirty="0"/>
              <a:t>vi. </a:t>
            </a:r>
            <a:r>
              <a:rPr lang="en-US" sz="7000" dirty="0" err="1"/>
              <a:t>Lacosamide</a:t>
            </a:r>
            <a:r>
              <a:rPr lang="en-US" sz="7000" dirty="0"/>
              <a:t>: 200- to 400-mg bolus over 15 minutes; does not have FDA-labeled approval for status epilepticus</a:t>
            </a:r>
          </a:p>
          <a:p>
            <a:pPr marL="0" indent="0">
              <a:buNone/>
            </a:pPr>
            <a:r>
              <a:rPr lang="en-US" sz="7000" b="1" dirty="0"/>
              <a:t> Refractory status epilepticus medications</a:t>
            </a:r>
          </a:p>
          <a:p>
            <a:pPr marL="0" indent="0">
              <a:buNone/>
            </a:pPr>
            <a:r>
              <a:rPr lang="en-US" sz="7000" dirty="0"/>
              <a:t>I Pentobarbital: </a:t>
            </a:r>
            <a:r>
              <a:rPr lang="en-GB" sz="7100" dirty="0"/>
              <a:t>Load 5–15 mg/kg up to 50 mg/minute; follow with a 0.5- to 5-mg/kg/hour </a:t>
            </a:r>
            <a:r>
              <a:rPr lang="en-US" sz="7100" dirty="0"/>
              <a:t>infusion.</a:t>
            </a:r>
          </a:p>
          <a:p>
            <a:pPr marL="0" indent="0">
              <a:buNone/>
            </a:pPr>
            <a:r>
              <a:rPr lang="en-US" sz="7000" dirty="0" err="1"/>
              <a:t>Ii</a:t>
            </a:r>
            <a:r>
              <a:rPr lang="en-US" sz="7000" dirty="0"/>
              <a:t> Thiopental: Load 2–7 mg/kg up to 50 mg/minute; follow with a 0.5- to 5-mg/kg/hour infusion.</a:t>
            </a:r>
          </a:p>
          <a:p>
            <a:pPr marL="0" indent="0">
              <a:buNone/>
            </a:pPr>
            <a:r>
              <a:rPr lang="en-US" sz="7000" dirty="0"/>
              <a:t>iii. Midazolam: Load 0.2-mg/kg infused up to 2 mg/minute; follow with a 0.05- to 2-mg/kg/hour infusion.</a:t>
            </a:r>
          </a:p>
          <a:p>
            <a:pPr marL="0" indent="0">
              <a:buNone/>
            </a:pPr>
            <a:r>
              <a:rPr lang="en-US" sz="7000" dirty="0"/>
              <a:t>iv. Propofol: Load a 1- to 2-mg/kg intravenous bolus for 30–60 seconds; follow with a 20- to 200-mcg/kg/minute infusion.</a:t>
            </a:r>
          </a:p>
        </p:txBody>
      </p:sp>
    </p:spTree>
    <p:extLst>
      <p:ext uri="{BB962C8B-B14F-4D97-AF65-F5344CB8AC3E}">
        <p14:creationId xmlns:p14="http://schemas.microsoft.com/office/powerpoint/2010/main" val="2387993902"/>
      </p:ext>
    </p:extLst>
  </p:cSld>
  <p:clrMapOvr>
    <a:masterClrMapping/>
  </p:clrMapOvr>
  <mc:AlternateContent xmlns:mc="http://schemas.openxmlformats.org/markup-compatibility/2006" xmlns:p14="http://schemas.microsoft.com/office/powerpoint/2010/main">
    <mc:Choice Requires="p14">
      <p:transition spd="slow" p14:dur="2000" advTm="190683"/>
    </mc:Choice>
    <mc:Fallback xmlns="">
      <p:transition spd="slow" advTm="190683"/>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D2834A-3B07-EF3C-5F04-2302ECF91F0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C95280-34DB-451A-67C6-791DB8B7CEFE}"/>
              </a:ext>
            </a:extLst>
          </p:cNvPr>
          <p:cNvPicPr>
            <a:picLocks noChangeAspect="1"/>
          </p:cNvPicPr>
          <p:nvPr/>
        </p:nvPicPr>
        <p:blipFill>
          <a:blip r:embed="rId2"/>
          <a:stretch>
            <a:fillRect/>
          </a:stretch>
        </p:blipFill>
        <p:spPr>
          <a:xfrm>
            <a:off x="1" y="-76199"/>
            <a:ext cx="8469086" cy="7043056"/>
          </a:xfrm>
          <a:prstGeom prst="rect">
            <a:avLst/>
          </a:prstGeom>
        </p:spPr>
      </p:pic>
    </p:spTree>
    <p:extLst>
      <p:ext uri="{BB962C8B-B14F-4D97-AF65-F5344CB8AC3E}">
        <p14:creationId xmlns:p14="http://schemas.microsoft.com/office/powerpoint/2010/main" val="727745562"/>
      </p:ext>
    </p:extLst>
  </p:cSld>
  <p:clrMapOvr>
    <a:masterClrMapping/>
  </p:clrMapOvr>
  <mc:AlternateContent xmlns:mc="http://schemas.openxmlformats.org/markup-compatibility/2006" xmlns:p14="http://schemas.microsoft.com/office/powerpoint/2010/main">
    <mc:Choice Requires="p14">
      <p:transition spd="slow" p14:dur="2000" advTm="54198"/>
    </mc:Choice>
    <mc:Fallback xmlns="">
      <p:transition spd="slow" advTm="54198"/>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217714"/>
            <a:ext cx="11804073" cy="6432468"/>
          </a:xfrm>
        </p:spPr>
        <p:txBody>
          <a:bodyPr>
            <a:normAutofit fontScale="85000" lnSpcReduction="10000"/>
          </a:bodyPr>
          <a:lstStyle/>
          <a:p>
            <a:pPr marL="0" indent="0">
              <a:buNone/>
            </a:pPr>
            <a:r>
              <a:rPr lang="en-US" sz="4200" b="1" dirty="0"/>
              <a:t>Women’s health</a:t>
            </a:r>
          </a:p>
          <a:p>
            <a:pPr marL="0" indent="0">
              <a:buNone/>
            </a:pPr>
            <a:r>
              <a:rPr lang="en-US" dirty="0" err="1"/>
              <a:t>i</a:t>
            </a:r>
            <a:r>
              <a:rPr lang="en-US" dirty="0"/>
              <a:t>. During their reproductive years, women with epilepsy should:</a:t>
            </a:r>
          </a:p>
          <a:p>
            <a:pPr marL="0" indent="0">
              <a:buNone/>
            </a:pPr>
            <a:r>
              <a:rPr lang="en-US" dirty="0"/>
              <a:t>(a) Take the best drug for their seizure type. Women of childbearing age should not be given</a:t>
            </a:r>
          </a:p>
          <a:p>
            <a:pPr marL="0" indent="0">
              <a:buNone/>
            </a:pPr>
            <a:r>
              <a:rPr lang="en-US" b="1" dirty="0" err="1"/>
              <a:t>valproic</a:t>
            </a:r>
            <a:r>
              <a:rPr lang="en-US" b="1" dirty="0"/>
              <a:t> acid </a:t>
            </a:r>
            <a:r>
              <a:rPr lang="en-US" dirty="0"/>
              <a:t>unless other therapies have failed.</a:t>
            </a:r>
          </a:p>
          <a:p>
            <a:pPr marL="0" indent="0">
              <a:buNone/>
            </a:pPr>
            <a:r>
              <a:rPr lang="en-US" dirty="0"/>
              <a:t>(b) Be treated with monotherapy, if possible</a:t>
            </a:r>
          </a:p>
          <a:p>
            <a:pPr marL="0" indent="0">
              <a:buNone/>
            </a:pPr>
            <a:r>
              <a:rPr lang="en-US" dirty="0"/>
              <a:t>(c) Discuss the possible decrease in hormonal contraceptive effectiveness if taking enzyme inducing medications </a:t>
            </a:r>
          </a:p>
          <a:p>
            <a:pPr marL="0" indent="0">
              <a:buNone/>
            </a:pPr>
            <a:r>
              <a:rPr lang="en-US" dirty="0"/>
              <a:t>(d) Use </a:t>
            </a:r>
            <a:r>
              <a:rPr lang="en-US" b="1" dirty="0"/>
              <a:t>folic acid supplementation with no less than 0.4 mg/day</a:t>
            </a:r>
          </a:p>
          <a:p>
            <a:pPr marL="0" indent="0">
              <a:buNone/>
            </a:pPr>
            <a:r>
              <a:rPr lang="en-US" dirty="0"/>
              <a:t>ii. Three practice guidelines exist regarding epilepsy during pregnancy (relevant material</a:t>
            </a:r>
          </a:p>
          <a:p>
            <a:pPr marL="0" indent="0">
              <a:buNone/>
            </a:pPr>
            <a:r>
              <a:rPr lang="en-US" dirty="0"/>
              <a:t>excerpted in the text that follows).</a:t>
            </a:r>
          </a:p>
          <a:p>
            <a:pPr marL="0" indent="0">
              <a:buNone/>
            </a:pPr>
            <a:r>
              <a:rPr lang="en-US" dirty="0"/>
              <a:t>(a) Avoiding </a:t>
            </a:r>
            <a:r>
              <a:rPr lang="en-US" dirty="0" err="1"/>
              <a:t>valproic</a:t>
            </a:r>
            <a:r>
              <a:rPr lang="en-US" dirty="0"/>
              <a:t> acid monotherapy or </a:t>
            </a:r>
            <a:r>
              <a:rPr lang="en-US" dirty="0" err="1"/>
              <a:t>polytherapy</a:t>
            </a:r>
            <a:r>
              <a:rPr lang="en-US" dirty="0"/>
              <a:t> during the first trimester of pregnancy</a:t>
            </a:r>
          </a:p>
          <a:p>
            <a:pPr marL="0" indent="0">
              <a:buNone/>
            </a:pPr>
            <a:r>
              <a:rPr lang="en-US" dirty="0"/>
              <a:t>should be considered to decrease the risk of major congenital malformations, particularly</a:t>
            </a:r>
          </a:p>
          <a:p>
            <a:pPr marL="0" indent="0">
              <a:buNone/>
            </a:pPr>
            <a:r>
              <a:rPr lang="en-US" b="1" dirty="0"/>
              <a:t>neural tube defects, facial clefts, hypospadias, and poor cognitive outcomes</a:t>
            </a:r>
            <a:r>
              <a:rPr lang="en-US" dirty="0"/>
              <a:t>. </a:t>
            </a:r>
            <a:r>
              <a:rPr lang="en-US" dirty="0" err="1"/>
              <a:t>Valproic</a:t>
            </a:r>
            <a:endParaRPr lang="en-US" dirty="0"/>
          </a:p>
          <a:p>
            <a:pPr marL="0" indent="0">
              <a:buNone/>
            </a:pPr>
            <a:r>
              <a:rPr lang="en-US" dirty="0"/>
              <a:t>acid use has now been associated with lower IQ scores at ages 3 and 4½</a:t>
            </a:r>
          </a:p>
        </p:txBody>
      </p:sp>
    </p:spTree>
    <p:extLst>
      <p:ext uri="{BB962C8B-B14F-4D97-AF65-F5344CB8AC3E}">
        <p14:creationId xmlns:p14="http://schemas.microsoft.com/office/powerpoint/2010/main" val="1023201145"/>
      </p:ext>
    </p:extLst>
  </p:cSld>
  <p:clrMapOvr>
    <a:masterClrMapping/>
  </p:clrMapOvr>
  <mc:AlternateContent xmlns:mc="http://schemas.openxmlformats.org/markup-compatibility/2006" xmlns:p14="http://schemas.microsoft.com/office/powerpoint/2010/main">
    <mc:Choice Requires="p14">
      <p:transition spd="slow" p14:dur="2000" advTm="155774"/>
    </mc:Choice>
    <mc:Fallback xmlns="">
      <p:transition spd="slow" advTm="15577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25044</TotalTime>
  <Words>4283</Words>
  <Application>Microsoft Office PowerPoint</Application>
  <PresentationFormat>Widescreen</PresentationFormat>
  <Paragraphs>245</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TimesNewRomanPSMT</vt:lpstr>
      <vt:lpstr>Office Theme</vt:lpstr>
      <vt:lpstr>Treatment of epilepsy </vt:lpstr>
      <vt:lpstr>PowerPoint Presentation</vt:lpstr>
      <vt:lpstr>PowerPoint Presentation</vt:lpstr>
      <vt:lpstr>PowerPoint Presentation</vt:lpstr>
      <vt:lpstr>PowerPoint Presentation</vt:lpstr>
      <vt:lpstr>Mechanism of action of antiseizure medications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ANTISEIZURE MEDICATIONS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epilepsy 1</dc:title>
  <dc:creator>Windows User</dc:creator>
  <cp:lastModifiedBy>samaher younis</cp:lastModifiedBy>
  <cp:revision>41</cp:revision>
  <dcterms:created xsi:type="dcterms:W3CDTF">2021-07-15T16:31:17Z</dcterms:created>
  <dcterms:modified xsi:type="dcterms:W3CDTF">2023-08-01T15:59:01Z</dcterms:modified>
</cp:coreProperties>
</file>