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notesMasterIdLst>
    <p:notesMasterId r:id="rId27"/>
  </p:notesMasterIdLst>
  <p:sldIdLst>
    <p:sldId id="284" r:id="rId2"/>
    <p:sldId id="257" r:id="rId3"/>
    <p:sldId id="285" r:id="rId4"/>
    <p:sldId id="258" r:id="rId5"/>
    <p:sldId id="279" r:id="rId6"/>
    <p:sldId id="259" r:id="rId7"/>
    <p:sldId id="260" r:id="rId8"/>
    <p:sldId id="261" r:id="rId9"/>
    <p:sldId id="262" r:id="rId10"/>
    <p:sldId id="263" r:id="rId11"/>
    <p:sldId id="286" r:id="rId12"/>
    <p:sldId id="264" r:id="rId13"/>
    <p:sldId id="277" r:id="rId14"/>
    <p:sldId id="265" r:id="rId15"/>
    <p:sldId id="266" r:id="rId16"/>
    <p:sldId id="267" r:id="rId17"/>
    <p:sldId id="268" r:id="rId18"/>
    <p:sldId id="278" r:id="rId19"/>
    <p:sldId id="272" r:id="rId20"/>
    <p:sldId id="280" r:id="rId21"/>
    <p:sldId id="273" r:id="rId22"/>
    <p:sldId id="274" r:id="rId23"/>
    <p:sldId id="275" r:id="rId24"/>
    <p:sldId id="282" r:id="rId25"/>
    <p:sldId id="281" r:id="rId26"/>
  </p:sldIdLst>
  <p:sldSz cx="12192000" cy="6858000"/>
  <p:notesSz cx="12192000" cy="6858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515" autoAdjust="0"/>
  </p:normalViewPr>
  <p:slideViewPr>
    <p:cSldViewPr>
      <p:cViewPr varScale="1">
        <p:scale>
          <a:sx n="61" d="100"/>
          <a:sy n="61" d="100"/>
        </p:scale>
        <p:origin x="1074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690880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17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701AB0A-D0C2-4E88-A333-8BC20AECBAD2}" type="datetimeFigureOut">
              <a:rPr lang="ar-SA" smtClean="0"/>
              <a:t>16/12/44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690880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17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E88AA73-9034-4474-9DF4-521975C5A1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56741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202124"/>
                </a:solidFill>
                <a:effectLst/>
                <a:cs typeface="Helvetica Neue"/>
              </a:rPr>
              <a:t>Microglial cells </a:t>
            </a:r>
            <a:r>
              <a:rPr lang="en-US" b="1" i="0" dirty="0">
                <a:solidFill>
                  <a:srgbClr val="202124"/>
                </a:solidFill>
                <a:effectLst/>
                <a:cs typeface="Helvetica Neue"/>
              </a:rPr>
              <a:t>specialized population of macrophages that are found in the central nervous system (CNS)</a:t>
            </a:r>
            <a:r>
              <a:rPr lang="en-US" b="0" i="0" dirty="0">
                <a:solidFill>
                  <a:srgbClr val="202124"/>
                </a:solidFill>
                <a:effectLst/>
                <a:cs typeface="Helvetica Neue"/>
              </a:rPr>
              <a:t>. </a:t>
            </a:r>
            <a:br>
              <a:rPr lang="en-US" b="0" i="0" dirty="0">
                <a:solidFill>
                  <a:srgbClr val="202124"/>
                </a:solidFill>
                <a:effectLst/>
                <a:latin typeface="Helvetica Neue"/>
              </a:rPr>
            </a:br>
            <a:br>
              <a:rPr lang="en-US" b="0" i="0" dirty="0">
                <a:solidFill>
                  <a:srgbClr val="202124"/>
                </a:solidFill>
                <a:effectLst/>
                <a:latin typeface="Helvetica Neue"/>
              </a:rPr>
            </a:b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88AA73-9034-4474-9DF4-521975C5A11D}" type="slidenum">
              <a:rPr lang="ar-SA" smtClean="0"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87356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/>
              <a:t>Depolarization: Na and Ca entry to nerve</a:t>
            </a:r>
            <a:endParaRPr lang="ar-SA" dirty="0"/>
          </a:p>
          <a:p>
            <a:pPr algn="l"/>
            <a:r>
              <a:rPr lang="en-US" dirty="0"/>
              <a:t>Hyperpolarization: K out of nerve or Cl entry to nerve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88AA73-9034-4474-9DF4-521975C5A11D}" type="slidenum">
              <a:rPr lang="ar-SA" smtClean="0"/>
              <a:t>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56894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0" dirty="0">
                <a:solidFill>
                  <a:srgbClr val="5F6368"/>
                </a:solidFill>
                <a:effectLst/>
                <a:latin typeface="Helvetica Neue"/>
              </a:rPr>
              <a:t>Myelin</a:t>
            </a:r>
            <a:r>
              <a:rPr lang="en-US" b="0" i="0" dirty="0">
                <a:solidFill>
                  <a:srgbClr val="4D5156"/>
                </a:solidFill>
                <a:effectLst/>
                <a:latin typeface="Helvetica Neue"/>
              </a:rPr>
              <a:t> is a lipid-rich material that surrounds nerve cell axons (</a:t>
            </a:r>
            <a:r>
              <a:rPr lang="en-US" b="1" i="0" dirty="0">
                <a:effectLst/>
                <a:latin typeface="Roboto" panose="02000000000000000000" pitchFamily="2" charset="0"/>
              </a:rPr>
              <a:t>mixture of proteins and phospholipids </a:t>
            </a:r>
            <a:r>
              <a:rPr lang="en-US" b="0" i="0" dirty="0">
                <a:effectLst/>
                <a:latin typeface="Roboto" panose="02000000000000000000" pitchFamily="2" charset="0"/>
              </a:rPr>
              <a:t>forming a whitish insulating sheath around many nerve fibers, </a:t>
            </a:r>
            <a:r>
              <a:rPr lang="en-US" b="1" i="0" dirty="0">
                <a:effectLst/>
                <a:latin typeface="Roboto" panose="02000000000000000000" pitchFamily="2" charset="0"/>
              </a:rPr>
              <a:t>increasing the speed at which impulses are conducted)</a:t>
            </a:r>
            <a:endParaRPr lang="ar-SA" b="1" dirty="0"/>
          </a:p>
          <a:p>
            <a:pPr algn="l" rtl="0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88AA73-9034-4474-9DF4-521975C5A11D}" type="slidenum">
              <a:rPr lang="ar-SA" smtClean="0"/>
              <a:t>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14027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88AA73-9034-4474-9DF4-521975C5A11D}" type="slidenum">
              <a:rPr lang="ar-SA" smtClean="0"/>
              <a:t>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908416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b="0" i="0" dirty="0">
                <a:solidFill>
                  <a:srgbClr val="040C28"/>
                </a:solidFill>
                <a:effectLst/>
                <a:latin typeface="Helvetica Neue"/>
              </a:rPr>
              <a:t>glucose, ions, </a:t>
            </a:r>
            <a:r>
              <a:rPr lang="en-US" b="0" i="0" dirty="0" err="1">
                <a:solidFill>
                  <a:srgbClr val="040C28"/>
                </a:solidFill>
                <a:effectLst/>
                <a:latin typeface="Helvetica Neue"/>
              </a:rPr>
              <a:t>hormons</a:t>
            </a:r>
            <a:r>
              <a:rPr lang="en-US" b="0" i="0" dirty="0">
                <a:solidFill>
                  <a:srgbClr val="040C28"/>
                </a:solidFill>
                <a:effectLst/>
                <a:latin typeface="Helvetica Neue"/>
              </a:rPr>
              <a:t> and other special molecules</a:t>
            </a:r>
            <a:r>
              <a:rPr lang="en-US" b="0" i="0" dirty="0">
                <a:solidFill>
                  <a:srgbClr val="4D5156"/>
                </a:solidFill>
                <a:effectLst/>
                <a:latin typeface="Helvetica Neue"/>
              </a:rPr>
              <a:t> to cross the blood-brain barrier. Most large molecules and proteins are precluded from entering the barrier.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88AA73-9034-4474-9DF4-521975C5A11D}" type="slidenum">
              <a:rPr lang="ar-SA" smtClean="0"/>
              <a:t>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00805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88AA73-9034-4474-9DF4-521975C5A11D}" type="slidenum">
              <a:rPr lang="ar-SA" smtClean="0"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418659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202124"/>
                </a:solidFill>
                <a:effectLst/>
                <a:cs typeface="Helvetica Neue"/>
              </a:rPr>
              <a:t>Microglial cells </a:t>
            </a:r>
            <a:r>
              <a:rPr lang="en-US" b="1" i="0" dirty="0">
                <a:solidFill>
                  <a:srgbClr val="202124"/>
                </a:solidFill>
                <a:effectLst/>
                <a:cs typeface="Helvetica Neue"/>
              </a:rPr>
              <a:t>specialized population of macrophages that are found in the central nervous system (CNS)</a:t>
            </a:r>
            <a:r>
              <a:rPr lang="en-US" b="0" i="0" dirty="0">
                <a:solidFill>
                  <a:srgbClr val="202124"/>
                </a:solidFill>
                <a:effectLst/>
                <a:cs typeface="Helvetica Neue"/>
              </a:rPr>
              <a:t>. </a:t>
            </a:r>
            <a:br>
              <a:rPr lang="en-US" b="0" i="0" dirty="0">
                <a:solidFill>
                  <a:srgbClr val="202124"/>
                </a:solidFill>
                <a:effectLst/>
                <a:latin typeface="Helvetica Neue"/>
              </a:rPr>
            </a:br>
            <a:br>
              <a:rPr lang="en-US" b="0" i="0" dirty="0">
                <a:solidFill>
                  <a:srgbClr val="202124"/>
                </a:solidFill>
                <a:effectLst/>
                <a:latin typeface="Helvetica Neue"/>
              </a:rPr>
            </a:b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88AA73-9034-4474-9DF4-521975C5A11D}" type="slidenum">
              <a:rPr lang="ar-SA" smtClean="0"/>
              <a:t>11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618018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dirty="0"/>
              <a:t>Lipogenesis the processes of fatty acid synthesis and subsequent triglyceride synthesis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88AA73-9034-4474-9DF4-521975C5A11D}" type="slidenum">
              <a:rPr lang="ar-SA" smtClean="0"/>
              <a:t>16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573246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dirty="0"/>
              <a:t>the active form of vitamin C is ascorbate (reduced form); it is converted to </a:t>
            </a:r>
            <a:r>
              <a:rPr lang="en-US" dirty="0" err="1"/>
              <a:t>dehydroascorbate</a:t>
            </a:r>
            <a:r>
              <a:rPr lang="en-US" dirty="0"/>
              <a:t> (oxidized form) during enzymatic reaction or antioxidant activity, and then recycled back to ascorbate by </a:t>
            </a:r>
            <a:r>
              <a:rPr lang="en-US" dirty="0" err="1"/>
              <a:t>dehydroascorbate</a:t>
            </a:r>
            <a:r>
              <a:rPr lang="en-US" dirty="0"/>
              <a:t> </a:t>
            </a:r>
            <a:r>
              <a:rPr lang="en-US" dirty="0" err="1"/>
              <a:t>reductas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88AA73-9034-4474-9DF4-521975C5A11D}" type="slidenum">
              <a:rPr lang="ar-SA" smtClean="0"/>
              <a:t>17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037717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Diabetic ,cancer, heart disease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88AA73-9034-4474-9DF4-521975C5A11D}" type="slidenum">
              <a:rPr lang="ar-SA" smtClean="0"/>
              <a:t>19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765311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88AA73-9034-4474-9DF4-521975C5A11D}" type="slidenum">
              <a:rPr lang="ar-SA" smtClean="0"/>
              <a:t>21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909990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202124"/>
                </a:solidFill>
                <a:effectLst/>
                <a:latin typeface="Helvetica Neue"/>
              </a:rPr>
              <a:t> 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88AA73-9034-4474-9DF4-521975C5A11D}" type="slidenum">
              <a:rPr lang="ar-SA" smtClean="0"/>
              <a:t>22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455698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1" i="0" dirty="0">
                <a:solidFill>
                  <a:srgbClr val="202124"/>
                </a:solidFill>
                <a:effectLst/>
                <a:latin typeface="Helvetica Neue"/>
              </a:rPr>
              <a:t> Eicosanoids are lipid-based signaling molecules that play a unique role in innate immune responses. The multiple types of eicosanoids, such as prostaglandins (PGs) and leukotrienes (LTs), allow the innate immune cells to respond rapidly to bacterial invaders.</a:t>
            </a:r>
          </a:p>
          <a:p>
            <a:pPr algn="l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88AA73-9034-4474-9DF4-521975C5A11D}" type="slidenum">
              <a:rPr lang="ar-SA" smtClean="0"/>
              <a:t>24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72732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55A5D3D-A776-43F4-3355-FDA35FDBE8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F31B6D21-2065-EE58-96D5-A3834076F2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DDA0740-3EB1-073D-88AB-DC41B587A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A4666E1-0FB3-937B-5E05-4EAB43736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A6CAADE-ACD8-6204-3FD7-6C2E1D9D9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89237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D08AE59-6273-BF24-3FA3-ADF2EF189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129A176-D1C7-342D-8F3F-8B0E7B2BB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3CAF3C5-EB12-BBDF-14E7-44545C8FC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8965F4B-4BAF-ABB7-7D5E-047BC09FD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84B1D50-D207-3C33-CC4A-D2C6A5085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56220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C27231A-9536-3C39-A74E-2D8915AE2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F14519F-8A77-B014-FF7E-DD5A4B4887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8F982C1-98C5-FD0D-1853-C037BD343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F0F55B7-9097-58C5-9A46-996CD6F8A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F55A3E2-C900-E16B-385E-16E90C163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3133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13D413E-4DD3-C12C-23E2-F8D6DF029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1F0948A-4030-9B73-22BF-985CEA6435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6D3DF956-C964-08A2-5AB7-E5B6E86738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788E34EC-A475-EBBC-E7C4-C7117A8FC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E3015A10-DCC7-8584-30FB-B56DB0F5F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694B5A39-ABD7-FB07-E514-C9F670C12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36299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2714C09-FAF9-3F45-3D5D-37B93472E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AA8661DF-00AB-EBD2-78C0-4ECFDA3FE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3E0F6519-AB05-7583-9F40-B878D48BAC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9873ADD6-994B-F7F5-79D0-F0E42865EA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85A37F0B-368A-29D2-728D-A2BB7D2AB6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FB7801BF-B63A-1C93-BE0F-6B5CCEC55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7C45D53A-0F21-491A-CDEC-EEEABAA1D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423F639F-3847-D547-6807-8694AD0C6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46995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0BF6642-46B8-B68A-6CA7-973EF5D17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CACF3F2F-931D-690C-AAED-A8CA6668B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CE1CF451-C986-041A-E340-63F195D2A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672BC0D7-41A0-A565-7056-8A3689323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01344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7EC92922-F56C-98E9-653A-ADD23A589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E1B28188-BF9C-8133-2F00-E2429E04A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5FCAE220-295D-3F51-0109-0075A4BDF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01959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DD771EB-45B0-8B2C-277F-C056C56CC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62F9F68-D28E-AD31-B28B-7D8B9A8E3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5C8B9735-D2E0-3AB1-E534-9F1E1A4A13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8715312F-7D31-F324-2CB6-ED4C5E7BC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8999129C-AD4E-F943-ECDE-13E563A6B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D6204F54-D155-9345-BB96-AA598DBF6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26796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8BBA0B6-2F5E-82F3-EC2D-4459C896D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D5760C00-A3F5-77F6-40E2-498C5BB936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6B5A3AF7-A641-377C-B945-39B85889E8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2712C22-F6CF-101F-4AB3-83D677EE1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B4AD406E-AD13-A11E-7589-1D26A8260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BE074576-8BFE-F889-F8E5-3159D2F50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7169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C5CC96F-938D-E95B-34EB-DE0BF13D7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05092A24-F28E-45EE-93FF-873C1DA9A2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1AC3B2B-8764-DE64-130E-619DFFFC9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14D0993-8FCF-7B07-4312-6426D049A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16F5BC9-CADE-D318-A020-5AFB77C38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89539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86BDE789-E476-0B95-23E5-B66A84C434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71571ABF-20B5-8CB8-0937-46B5FC89D4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AA50A87-61D1-F48D-907A-2172C572C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0693D8A-80BA-5A8F-4612-8EE0B2651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5EC3DB3-F16D-D07C-06A6-EDEE9920A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99898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42693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10193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C55A1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7/4/2023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9455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8A1A7AA8-6FFC-F4AD-836A-B72ACBA7C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15EEB6AA-27B2-270C-8481-9045CD2539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B02D485-7C8A-8B3A-EC29-2AB075234C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4C15310-185A-FA90-52CC-3F0440AC89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09E6689-3027-78DD-3655-DB7C13FFE0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42686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CA81B00-200C-0F16-64AE-B6F742E763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453382"/>
            <a:ext cx="10363200" cy="2785378"/>
          </a:xfrm>
        </p:spPr>
        <p:txBody>
          <a:bodyPr/>
          <a:lstStyle/>
          <a:p>
            <a:pPr algn="ctr" rtl="0"/>
            <a:r>
              <a:rPr lang="en-US" sz="6000" dirty="0">
                <a:cs typeface="+mn-cs"/>
              </a:rPr>
              <a:t>Special metabolism of brain</a:t>
            </a:r>
            <a:br>
              <a:rPr lang="en-US" sz="6000" dirty="0">
                <a:cs typeface="+mn-cs"/>
              </a:rPr>
            </a:br>
            <a:br>
              <a:rPr lang="en-US" sz="6000" dirty="0">
                <a:cs typeface="+mn-cs"/>
              </a:rPr>
            </a:br>
            <a:r>
              <a:rPr lang="en-US" sz="4000" dirty="0">
                <a:latin typeface="Blackadder ITC" panose="04020505051007020D02" pitchFamily="82" charset="0"/>
                <a:cs typeface="+mn-cs"/>
              </a:rPr>
              <a:t>By </a:t>
            </a:r>
            <a:br>
              <a:rPr lang="en-US" sz="4000" dirty="0">
                <a:latin typeface="Blackadder ITC" panose="04020505051007020D02" pitchFamily="82" charset="0"/>
                <a:cs typeface="+mn-cs"/>
              </a:rPr>
            </a:br>
            <a:r>
              <a:rPr lang="en-US" sz="4000" dirty="0">
                <a:latin typeface="Blackadder ITC" panose="04020505051007020D02" pitchFamily="82" charset="0"/>
                <a:cs typeface="+mn-cs"/>
              </a:rPr>
              <a:t>Dr, </a:t>
            </a:r>
            <a:r>
              <a:rPr lang="en-US" sz="4000" dirty="0" err="1">
                <a:latin typeface="Blackadder ITC" panose="04020505051007020D02" pitchFamily="82" charset="0"/>
                <a:cs typeface="+mn-cs"/>
              </a:rPr>
              <a:t>Faten</a:t>
            </a:r>
            <a:r>
              <a:rPr lang="en-US" sz="4000" dirty="0">
                <a:latin typeface="Blackadder ITC" panose="04020505051007020D02" pitchFamily="82" charset="0"/>
                <a:cs typeface="+mn-cs"/>
              </a:rPr>
              <a:t> </a:t>
            </a:r>
            <a:r>
              <a:rPr lang="en-US" sz="4000" dirty="0" err="1">
                <a:latin typeface="Blackadder ITC" panose="04020505051007020D02" pitchFamily="82" charset="0"/>
                <a:cs typeface="+mn-cs"/>
              </a:rPr>
              <a:t>Allyan</a:t>
            </a:r>
            <a:endParaRPr lang="ar-SA" sz="4000" dirty="0">
              <a:latin typeface="Blackadder ITC" panose="04020505051007020D02" pitchFamily="8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034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47" y="0"/>
            <a:ext cx="12191999" cy="685799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3CA1E976-6006-5AD4-EB31-99EAAAB11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144" y="752474"/>
            <a:ext cx="11443056" cy="587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924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307593"/>
            <a:ext cx="9855200" cy="1301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 algn="l" rtl="0">
              <a:lnSpc>
                <a:spcPts val="4730"/>
              </a:lnSpc>
              <a:spcBef>
                <a:spcPts val="745"/>
              </a:spcBef>
            </a:pPr>
            <a:r>
              <a:rPr spc="30" dirty="0">
                <a:solidFill>
                  <a:srgbClr val="2D75B6"/>
                </a:solidFill>
              </a:rPr>
              <a:t>The</a:t>
            </a:r>
            <a:r>
              <a:rPr spc="-114" dirty="0">
                <a:solidFill>
                  <a:srgbClr val="2D75B6"/>
                </a:solidFill>
              </a:rPr>
              <a:t> </a:t>
            </a:r>
            <a:r>
              <a:rPr spc="-5" dirty="0">
                <a:solidFill>
                  <a:srgbClr val="2D75B6"/>
                </a:solidFill>
              </a:rPr>
              <a:t>brain</a:t>
            </a:r>
            <a:r>
              <a:rPr spc="-75" dirty="0">
                <a:solidFill>
                  <a:srgbClr val="2D75B6"/>
                </a:solidFill>
              </a:rPr>
              <a:t> </a:t>
            </a:r>
            <a:r>
              <a:rPr spc="15" dirty="0">
                <a:solidFill>
                  <a:srgbClr val="2D75B6"/>
                </a:solidFill>
              </a:rPr>
              <a:t>uses</a:t>
            </a:r>
            <a:r>
              <a:rPr spc="-90" dirty="0">
                <a:solidFill>
                  <a:srgbClr val="2D75B6"/>
                </a:solidFill>
              </a:rPr>
              <a:t> </a:t>
            </a:r>
            <a:r>
              <a:rPr spc="15" dirty="0">
                <a:solidFill>
                  <a:srgbClr val="2D75B6"/>
                </a:solidFill>
              </a:rPr>
              <a:t>20% of</a:t>
            </a:r>
            <a:r>
              <a:rPr spc="-70" dirty="0">
                <a:solidFill>
                  <a:srgbClr val="2D75B6"/>
                </a:solidFill>
              </a:rPr>
              <a:t> </a:t>
            </a:r>
            <a:r>
              <a:rPr spc="5" dirty="0">
                <a:solidFill>
                  <a:srgbClr val="2D75B6"/>
                </a:solidFill>
              </a:rPr>
              <a:t>the</a:t>
            </a:r>
            <a:r>
              <a:rPr spc="-40" dirty="0">
                <a:solidFill>
                  <a:srgbClr val="2D75B6"/>
                </a:solidFill>
              </a:rPr>
              <a:t> </a:t>
            </a:r>
            <a:r>
              <a:rPr spc="-30" dirty="0">
                <a:solidFill>
                  <a:srgbClr val="2D75B6"/>
                </a:solidFill>
              </a:rPr>
              <a:t>total</a:t>
            </a:r>
            <a:r>
              <a:rPr spc="50" dirty="0">
                <a:solidFill>
                  <a:srgbClr val="2D75B6"/>
                </a:solidFill>
              </a:rPr>
              <a:t> </a:t>
            </a:r>
            <a:r>
              <a:rPr spc="-5" dirty="0">
                <a:solidFill>
                  <a:srgbClr val="2D75B6"/>
                </a:solidFill>
              </a:rPr>
              <a:t>energy</a:t>
            </a:r>
            <a:r>
              <a:rPr spc="-25" dirty="0">
                <a:solidFill>
                  <a:srgbClr val="2D75B6"/>
                </a:solidFill>
              </a:rPr>
              <a:t> </a:t>
            </a:r>
            <a:r>
              <a:rPr spc="15" dirty="0">
                <a:solidFill>
                  <a:srgbClr val="2D75B6"/>
                </a:solidFill>
              </a:rPr>
              <a:t>used </a:t>
            </a:r>
            <a:r>
              <a:rPr spc="-980" dirty="0">
                <a:solidFill>
                  <a:srgbClr val="2D75B6"/>
                </a:solidFill>
              </a:rPr>
              <a:t> </a:t>
            </a:r>
            <a:r>
              <a:rPr spc="10" dirty="0">
                <a:solidFill>
                  <a:srgbClr val="2D75B6"/>
                </a:solidFill>
              </a:rPr>
              <a:t>in</a:t>
            </a:r>
            <a:r>
              <a:rPr spc="-5" dirty="0">
                <a:solidFill>
                  <a:srgbClr val="2D75B6"/>
                </a:solidFill>
              </a:rPr>
              <a:t> </a:t>
            </a:r>
            <a:r>
              <a:rPr spc="5" dirty="0">
                <a:solidFill>
                  <a:srgbClr val="2D75B6"/>
                </a:solidFill>
              </a:rPr>
              <a:t>the</a:t>
            </a:r>
            <a:r>
              <a:rPr spc="-30" dirty="0">
                <a:solidFill>
                  <a:srgbClr val="2D75B6"/>
                </a:solidFill>
              </a:rPr>
              <a:t> </a:t>
            </a:r>
            <a:r>
              <a:rPr spc="25" dirty="0">
                <a:solidFill>
                  <a:srgbClr val="2D75B6"/>
                </a:solidFill>
              </a:rPr>
              <a:t>body</a:t>
            </a:r>
            <a:r>
              <a:rPr spc="-95" dirty="0">
                <a:solidFill>
                  <a:srgbClr val="2D75B6"/>
                </a:solidFill>
              </a:rPr>
              <a:t> </a:t>
            </a:r>
            <a:r>
              <a:rPr spc="-20" dirty="0">
                <a:solidFill>
                  <a:srgbClr val="2D75B6"/>
                </a:solidFill>
              </a:rPr>
              <a:t>at</a:t>
            </a:r>
            <a:r>
              <a:rPr spc="15" dirty="0">
                <a:solidFill>
                  <a:srgbClr val="2D75B6"/>
                </a:solidFill>
              </a:rPr>
              <a:t> </a:t>
            </a:r>
            <a:r>
              <a:rPr spc="-35" dirty="0">
                <a:solidFill>
                  <a:srgbClr val="2D75B6"/>
                </a:solidFill>
              </a:rPr>
              <a:t>rest</a:t>
            </a:r>
            <a:r>
              <a:rPr spc="20" dirty="0">
                <a:solidFill>
                  <a:srgbClr val="2D75B6"/>
                </a:solidFill>
              </a:rPr>
              <a:t> </a:t>
            </a:r>
            <a:r>
              <a:rPr spc="5" dirty="0">
                <a:solidFill>
                  <a:srgbClr val="2D75B6"/>
                </a:solidFill>
              </a:rPr>
              <a:t>: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228601" y="1702288"/>
            <a:ext cx="11963400" cy="4213333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0" indent="0" algn="l" rtl="0">
              <a:lnSpc>
                <a:spcPct val="100000"/>
              </a:lnSpc>
              <a:spcBef>
                <a:spcPts val="855"/>
              </a:spcBef>
              <a:buNone/>
              <a:tabLst>
                <a:tab pos="527050" algn="l"/>
                <a:tab pos="527685" algn="l"/>
              </a:tabLst>
            </a:pPr>
            <a:r>
              <a:rPr lang="en-US" sz="3000" spc="-10" dirty="0"/>
              <a:t>1. </a:t>
            </a:r>
            <a:r>
              <a:rPr sz="3000" spc="-10" dirty="0"/>
              <a:t>Neurons</a:t>
            </a:r>
            <a:r>
              <a:rPr sz="3000" spc="170" dirty="0"/>
              <a:t> </a:t>
            </a:r>
            <a:r>
              <a:rPr sz="3000" spc="-15" dirty="0"/>
              <a:t>use</a:t>
            </a:r>
            <a:r>
              <a:rPr sz="3000" spc="170" dirty="0"/>
              <a:t> </a:t>
            </a:r>
            <a:r>
              <a:rPr lang="en-US" sz="3000" spc="15" dirty="0"/>
              <a:t>70-80 % </a:t>
            </a:r>
            <a:r>
              <a:rPr sz="3000" spc="25" dirty="0"/>
              <a:t>of</a:t>
            </a:r>
            <a:r>
              <a:rPr sz="3000" spc="35" dirty="0"/>
              <a:t> </a:t>
            </a:r>
            <a:r>
              <a:rPr sz="3000" spc="-10" dirty="0"/>
              <a:t>the</a:t>
            </a:r>
            <a:r>
              <a:rPr sz="3000" spc="100" dirty="0"/>
              <a:t> </a:t>
            </a:r>
            <a:r>
              <a:rPr sz="3000" spc="5" dirty="0"/>
              <a:t>total</a:t>
            </a:r>
            <a:r>
              <a:rPr sz="3000" spc="15" dirty="0"/>
              <a:t> </a:t>
            </a:r>
            <a:r>
              <a:rPr sz="3000" spc="-20" dirty="0"/>
              <a:t>energy</a:t>
            </a:r>
            <a:r>
              <a:rPr sz="3000" spc="225" dirty="0"/>
              <a:t> </a:t>
            </a:r>
            <a:r>
              <a:rPr lang="ar-SA" sz="3000" spc="225" dirty="0"/>
              <a:t>)</a:t>
            </a:r>
            <a:r>
              <a:rPr sz="3000" spc="-15" dirty="0"/>
              <a:t>used</a:t>
            </a:r>
            <a:r>
              <a:rPr sz="3000" spc="165" dirty="0"/>
              <a:t> </a:t>
            </a:r>
            <a:r>
              <a:rPr sz="3000" spc="-5" dirty="0"/>
              <a:t>by</a:t>
            </a:r>
            <a:r>
              <a:rPr sz="3000" spc="75" dirty="0"/>
              <a:t> </a:t>
            </a:r>
            <a:r>
              <a:rPr sz="3000" spc="-10" dirty="0"/>
              <a:t>the</a:t>
            </a:r>
            <a:r>
              <a:rPr sz="3000" spc="100" dirty="0"/>
              <a:t> </a:t>
            </a:r>
            <a:r>
              <a:rPr sz="3000" spc="-15" dirty="0"/>
              <a:t>brain</a:t>
            </a:r>
            <a:r>
              <a:rPr lang="ar-SA" sz="3000" spc="-15" dirty="0"/>
              <a:t>(</a:t>
            </a:r>
            <a:r>
              <a:rPr sz="3000" spc="-15" dirty="0"/>
              <a:t>:</a:t>
            </a:r>
          </a:p>
          <a:p>
            <a:pPr marL="678815" lvl="1" indent="-342900" algn="l" rtl="0">
              <a:lnSpc>
                <a:spcPct val="100000"/>
              </a:lnSpc>
              <a:spcBef>
                <a:spcPts val="755"/>
              </a:spcBef>
              <a:buAutoNum type="alphaLcPeriod"/>
              <a:tabLst>
                <a:tab pos="679450" algn="l"/>
              </a:tabLst>
            </a:pPr>
            <a:r>
              <a:rPr sz="3000" spc="-105" dirty="0">
                <a:latin typeface="Calibri"/>
                <a:cs typeface="Calibri"/>
              </a:rPr>
              <a:t>To</a:t>
            </a:r>
            <a:r>
              <a:rPr sz="3000" spc="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restore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neuronal</a:t>
            </a:r>
            <a:r>
              <a:rPr sz="3000" spc="2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membrane</a:t>
            </a:r>
            <a:r>
              <a:rPr sz="3000" spc="9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potentials</a:t>
            </a:r>
            <a:r>
              <a:rPr sz="3000" spc="240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following</a:t>
            </a:r>
            <a:r>
              <a:rPr sz="3000" spc="245" dirty="0">
                <a:latin typeface="Calibri"/>
                <a:cs typeface="Calibri"/>
              </a:rPr>
              <a:t> </a:t>
            </a:r>
            <a:r>
              <a:rPr sz="3000" spc="-5" dirty="0">
                <a:solidFill>
                  <a:srgbClr val="C00000"/>
                </a:solidFill>
                <a:latin typeface="Calibri"/>
                <a:cs typeface="Calibri"/>
              </a:rPr>
              <a:t>depolarizatio</a:t>
            </a:r>
            <a:r>
              <a:rPr lang="en-US" sz="3000" spc="-5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endParaRPr lang="ar-SA" sz="3000" spc="-5" dirty="0">
              <a:solidFill>
                <a:srgbClr val="C00000"/>
              </a:solidFill>
              <a:latin typeface="Calibri"/>
              <a:cs typeface="Calibri"/>
            </a:endParaRPr>
          </a:p>
          <a:p>
            <a:pPr marL="793115" lvl="1" indent="-457200" algn="l" rtl="0">
              <a:lnSpc>
                <a:spcPct val="100000"/>
              </a:lnSpc>
              <a:spcBef>
                <a:spcPts val="755"/>
              </a:spcBef>
              <a:buFont typeface="Arial" panose="020B0604020202020204" pitchFamily="34" charset="0"/>
              <a:buChar char="•"/>
              <a:tabLst>
                <a:tab pos="679450" algn="l"/>
              </a:tabLst>
            </a:pPr>
            <a:r>
              <a:rPr lang="en-US" sz="3000" spc="-5" dirty="0">
                <a:solidFill>
                  <a:srgbClr val="7030A0"/>
                </a:solidFill>
                <a:latin typeface="Calibri"/>
                <a:cs typeface="Calibri"/>
              </a:rPr>
              <a:t>opening of ion channels </a:t>
            </a:r>
            <a:r>
              <a:rPr lang="en-US" sz="3000" spc="-5" dirty="0">
                <a:latin typeface="Calibri"/>
                <a:cs typeface="Calibri"/>
              </a:rPr>
              <a:t>in the neuronal membrane and the subsequent </a:t>
            </a:r>
            <a:r>
              <a:rPr lang="en-US" sz="3000" u="sng" spc="-5" dirty="0">
                <a:latin typeface="Calibri"/>
                <a:cs typeface="Calibri"/>
              </a:rPr>
              <a:t>influx of sodium ions </a:t>
            </a:r>
            <a:r>
              <a:rPr lang="en-US" sz="3000" spc="-5" dirty="0">
                <a:latin typeface="Calibri"/>
                <a:cs typeface="Calibri"/>
              </a:rPr>
              <a:t>(Na+) or Ca++ and </a:t>
            </a:r>
            <a:r>
              <a:rPr lang="en-US" sz="3000" u="sng" spc="-5" dirty="0">
                <a:latin typeface="Calibri"/>
                <a:cs typeface="Calibri"/>
              </a:rPr>
              <a:t>efflux of potassium ions </a:t>
            </a:r>
            <a:r>
              <a:rPr lang="en-US" sz="3000" spc="-5" dirty="0">
                <a:latin typeface="Calibri"/>
                <a:cs typeface="Calibri"/>
              </a:rPr>
              <a:t>(K+). </a:t>
            </a:r>
          </a:p>
          <a:p>
            <a:pPr marL="793115" lvl="1" indent="-457200" algn="l" rtl="0">
              <a:lnSpc>
                <a:spcPct val="100000"/>
              </a:lnSpc>
              <a:spcBef>
                <a:spcPts val="755"/>
              </a:spcBef>
              <a:buFont typeface="Arial" panose="020B0604020202020204" pitchFamily="34" charset="0"/>
              <a:buChar char="•"/>
              <a:tabLst>
                <a:tab pos="679450" algn="l"/>
              </a:tabLst>
            </a:pPr>
            <a:r>
              <a:rPr lang="en-US" sz="3000" spc="-5" dirty="0">
                <a:latin typeface="Calibri"/>
                <a:cs typeface="Calibri"/>
              </a:rPr>
              <a:t>The </a:t>
            </a:r>
            <a:r>
              <a:rPr lang="en-US" sz="3000" b="1" spc="-5" dirty="0">
                <a:latin typeface="Calibri"/>
                <a:cs typeface="Calibri"/>
              </a:rPr>
              <a:t>response </a:t>
            </a:r>
            <a:r>
              <a:rPr lang="en-US" sz="3000" spc="-5" dirty="0">
                <a:latin typeface="Calibri"/>
                <a:cs typeface="Calibri"/>
              </a:rPr>
              <a:t>of a </a:t>
            </a:r>
            <a:r>
              <a:rPr lang="en-US" sz="3000" b="1" spc="-5" dirty="0">
                <a:latin typeface="Calibri"/>
                <a:cs typeface="Calibri"/>
              </a:rPr>
              <a:t>neuron to ion channel receptor activation</a:t>
            </a:r>
            <a:r>
              <a:rPr lang="en-US" sz="3000" spc="-5" dirty="0">
                <a:latin typeface="Calibri"/>
                <a:cs typeface="Calibri"/>
              </a:rPr>
              <a:t> by either the </a:t>
            </a:r>
            <a:r>
              <a:rPr lang="en-US" sz="3000" b="1" spc="-5" dirty="0">
                <a:latin typeface="Calibri"/>
                <a:cs typeface="Calibri"/>
              </a:rPr>
              <a:t>neurotransmitter </a:t>
            </a:r>
            <a:r>
              <a:rPr lang="en-US" sz="3000" spc="-5" dirty="0">
                <a:latin typeface="Calibri"/>
                <a:cs typeface="Calibri"/>
              </a:rPr>
              <a:t>or a </a:t>
            </a:r>
            <a:r>
              <a:rPr lang="en-US" sz="3000" b="1" spc="-5" dirty="0">
                <a:latin typeface="Calibri"/>
                <a:cs typeface="Calibri"/>
              </a:rPr>
              <a:t>drug is rapid and brief</a:t>
            </a:r>
            <a:endParaRPr sz="3000" b="1" dirty="0">
              <a:latin typeface="Calibri"/>
              <a:cs typeface="Calibri"/>
            </a:endParaRPr>
          </a:p>
          <a:p>
            <a:pPr marL="107315" lvl="1" indent="0" algn="l" rtl="0">
              <a:lnSpc>
                <a:spcPct val="100000"/>
              </a:lnSpc>
              <a:spcBef>
                <a:spcPts val="755"/>
              </a:spcBef>
              <a:buNone/>
              <a:tabLst>
                <a:tab pos="699135" algn="l"/>
              </a:tabLst>
            </a:pPr>
            <a:r>
              <a:rPr lang="en-US" sz="3000" dirty="0">
                <a:latin typeface="Calibri"/>
                <a:cs typeface="Calibri"/>
              </a:rPr>
              <a:t>  b. </a:t>
            </a:r>
            <a:r>
              <a:rPr sz="3000" dirty="0">
                <a:latin typeface="Calibri"/>
                <a:cs typeface="Calibri"/>
              </a:rPr>
              <a:t>Other</a:t>
            </a:r>
            <a:r>
              <a:rPr sz="3000" spc="60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neuronal</a:t>
            </a:r>
            <a:r>
              <a:rPr sz="3000" b="1" spc="245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functions</a:t>
            </a:r>
            <a:r>
              <a:rPr sz="3000" b="1" spc="24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such</a:t>
            </a:r>
            <a:r>
              <a:rPr sz="3000" spc="100" dirty="0">
                <a:latin typeface="Calibri"/>
                <a:cs typeface="Calibri"/>
              </a:rPr>
              <a:t> </a:t>
            </a:r>
            <a:r>
              <a:rPr sz="3000" spc="15" dirty="0">
                <a:latin typeface="Calibri"/>
                <a:cs typeface="Calibri"/>
              </a:rPr>
              <a:t>as </a:t>
            </a:r>
            <a:r>
              <a:rPr sz="3000" b="1" spc="-10" dirty="0">
                <a:latin typeface="Calibri"/>
                <a:cs typeface="Calibri"/>
              </a:rPr>
              <a:t>vesicle</a:t>
            </a:r>
            <a:r>
              <a:rPr sz="3000" b="1" spc="180" dirty="0">
                <a:latin typeface="Calibri"/>
                <a:cs typeface="Calibri"/>
              </a:rPr>
              <a:t> </a:t>
            </a:r>
            <a:r>
              <a:rPr sz="3000" b="1" spc="-5" dirty="0">
                <a:latin typeface="Calibri"/>
                <a:cs typeface="Calibri"/>
              </a:rPr>
              <a:t>recycling</a:t>
            </a:r>
            <a:r>
              <a:rPr sz="3000" spc="-5" dirty="0">
                <a:latin typeface="Calibri"/>
                <a:cs typeface="Calibri"/>
              </a:rPr>
              <a:t>,</a:t>
            </a:r>
            <a:r>
              <a:rPr lang="ar-SA" sz="3000" spc="-5" dirty="0">
                <a:latin typeface="Calibri"/>
                <a:cs typeface="Calibri"/>
              </a:rPr>
              <a:t> </a:t>
            </a:r>
            <a:r>
              <a:rPr lang="en-US" sz="3000" b="1" spc="-15" dirty="0">
                <a:latin typeface="Calibri"/>
                <a:cs typeface="Calibri"/>
              </a:rPr>
              <a:t>neurotransmitter</a:t>
            </a:r>
            <a:r>
              <a:rPr lang="en-US" sz="3000" b="1" spc="375" dirty="0">
                <a:latin typeface="Calibri"/>
                <a:cs typeface="Calibri"/>
              </a:rPr>
              <a:t> </a:t>
            </a:r>
            <a:r>
              <a:rPr lang="en-US" sz="3000" b="1" spc="-25" dirty="0">
                <a:latin typeface="Calibri"/>
                <a:cs typeface="Calibri"/>
              </a:rPr>
              <a:t>synthesis</a:t>
            </a:r>
            <a:r>
              <a:rPr lang="en-US" sz="3000" b="1" spc="330" dirty="0">
                <a:latin typeface="Calibri"/>
                <a:cs typeface="Calibri"/>
              </a:rPr>
              <a:t> </a:t>
            </a:r>
            <a:endParaRPr sz="3000" b="1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A455C5D1-4805-7976-160B-D53F06488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1" y="914400"/>
            <a:ext cx="10466070" cy="4319624"/>
          </a:xfrm>
        </p:spPr>
        <p:txBody>
          <a:bodyPr>
            <a:normAutofit fontScale="92500"/>
          </a:bodyPr>
          <a:lstStyle/>
          <a:p>
            <a:pPr marL="0" marR="5080" indent="0" algn="l" rtl="0">
              <a:lnSpc>
                <a:spcPct val="91800"/>
              </a:lnSpc>
              <a:spcBef>
                <a:spcPts val="1025"/>
              </a:spcBef>
              <a:buNone/>
            </a:pPr>
            <a:r>
              <a:rPr lang="en-US" sz="3600" dirty="0">
                <a:latin typeface="Calibri"/>
                <a:cs typeface="Calibri"/>
              </a:rPr>
              <a:t>2. The </a:t>
            </a:r>
            <a:r>
              <a:rPr lang="en-US" sz="3600" spc="-5" dirty="0">
                <a:latin typeface="Calibri"/>
                <a:cs typeface="Calibri"/>
              </a:rPr>
              <a:t>remaining </a:t>
            </a:r>
            <a:r>
              <a:rPr lang="en-US" sz="3600" spc="-15" dirty="0">
                <a:latin typeface="Calibri"/>
                <a:cs typeface="Calibri"/>
              </a:rPr>
              <a:t>is used </a:t>
            </a:r>
            <a:r>
              <a:rPr lang="en-US" sz="3600" spc="-5" dirty="0">
                <a:latin typeface="Calibri"/>
                <a:cs typeface="Calibri"/>
              </a:rPr>
              <a:t>by </a:t>
            </a:r>
            <a:r>
              <a:rPr lang="en-US" sz="3600" spc="-15" dirty="0">
                <a:solidFill>
                  <a:srgbClr val="C55A11"/>
                </a:solidFill>
                <a:latin typeface="Calibri"/>
                <a:cs typeface="Calibri"/>
              </a:rPr>
              <a:t>glial </a:t>
            </a:r>
            <a:r>
              <a:rPr lang="en-US" sz="3600" spc="-10" dirty="0">
                <a:solidFill>
                  <a:srgbClr val="C55A11"/>
                </a:solidFill>
                <a:latin typeface="Calibri"/>
                <a:cs typeface="Calibri"/>
              </a:rPr>
              <a:t>cells </a:t>
            </a:r>
            <a:r>
              <a:rPr lang="en-US" sz="3600" dirty="0">
                <a:latin typeface="Calibri"/>
                <a:cs typeface="Calibri"/>
              </a:rPr>
              <a:t>(astrocytes </a:t>
            </a:r>
            <a:r>
              <a:rPr lang="en-US" sz="3600" spc="5" dirty="0">
                <a:latin typeface="Calibri"/>
                <a:cs typeface="Calibri"/>
              </a:rPr>
              <a:t>, </a:t>
            </a:r>
            <a:r>
              <a:rPr lang="en-US" sz="3600" spc="-10" dirty="0">
                <a:latin typeface="Calibri"/>
                <a:cs typeface="Calibri"/>
              </a:rPr>
              <a:t>oligodendrocytes, </a:t>
            </a:r>
            <a:r>
              <a:rPr lang="en-US" sz="3600" spc="-5" dirty="0">
                <a:latin typeface="Calibri"/>
                <a:cs typeface="Calibri"/>
              </a:rPr>
              <a:t>microglia). provide support and protection to the neurons (nerve cells), and forming myelin</a:t>
            </a:r>
          </a:p>
          <a:p>
            <a:pPr marL="0" marR="5080" indent="0" algn="l" rtl="0">
              <a:lnSpc>
                <a:spcPct val="91800"/>
              </a:lnSpc>
              <a:spcBef>
                <a:spcPts val="1025"/>
              </a:spcBef>
              <a:buNone/>
            </a:pPr>
            <a:endParaRPr lang="en-US" sz="3600" spc="-5" dirty="0">
              <a:latin typeface="Calibri"/>
              <a:cs typeface="Calibri"/>
            </a:endParaRPr>
          </a:p>
          <a:p>
            <a:pPr marL="469900" marR="5080" indent="-457200" algn="l" rtl="0">
              <a:lnSpc>
                <a:spcPct val="91800"/>
              </a:lnSpc>
              <a:spcBef>
                <a:spcPts val="1025"/>
              </a:spcBef>
              <a:buFont typeface="Wingdings" panose="05000000000000000000" pitchFamily="2" charset="2"/>
              <a:buChar char="v"/>
            </a:pPr>
            <a:r>
              <a:rPr lang="en-US" sz="3600" b="1" spc="5" dirty="0">
                <a:latin typeface="Calibri"/>
                <a:cs typeface="Calibri"/>
              </a:rPr>
              <a:t>Decrease </a:t>
            </a:r>
            <a:r>
              <a:rPr lang="en-US" sz="3600" b="1" dirty="0">
                <a:latin typeface="Calibri"/>
                <a:cs typeface="Calibri"/>
              </a:rPr>
              <a:t>glucose</a:t>
            </a:r>
            <a:r>
              <a:rPr lang="en-US" sz="3600" dirty="0">
                <a:latin typeface="Calibri"/>
                <a:cs typeface="Calibri"/>
              </a:rPr>
              <a:t> </a:t>
            </a:r>
            <a:r>
              <a:rPr lang="en-US" sz="3600" spc="5" dirty="0">
                <a:latin typeface="Calibri"/>
                <a:cs typeface="Calibri"/>
              </a:rPr>
              <a:t>and </a:t>
            </a:r>
            <a:r>
              <a:rPr lang="en-US" sz="3600" b="1" spc="-5" dirty="0">
                <a:latin typeface="Calibri"/>
                <a:cs typeface="Calibri"/>
              </a:rPr>
              <a:t>oxygen </a:t>
            </a:r>
            <a:r>
              <a:rPr lang="en-US" sz="3600" b="1" dirty="0">
                <a:latin typeface="Calibri"/>
                <a:cs typeface="Calibri"/>
              </a:rPr>
              <a:t>metabolic </a:t>
            </a:r>
            <a:r>
              <a:rPr lang="en-US" sz="3600" b="1" spc="-15" dirty="0">
                <a:latin typeface="Calibri"/>
                <a:cs typeface="Calibri"/>
              </a:rPr>
              <a:t>rates </a:t>
            </a:r>
            <a:r>
              <a:rPr lang="en-US" sz="3600" b="1" spc="25" dirty="0">
                <a:latin typeface="Calibri"/>
                <a:cs typeface="Calibri"/>
              </a:rPr>
              <a:t>of </a:t>
            </a:r>
            <a:r>
              <a:rPr lang="en-US" sz="3600" b="1" spc="-15" dirty="0">
                <a:latin typeface="Calibri"/>
                <a:cs typeface="Calibri"/>
              </a:rPr>
              <a:t>brain </a:t>
            </a:r>
            <a:r>
              <a:rPr lang="en-US" sz="3600" spc="-10" dirty="0">
                <a:latin typeface="Calibri"/>
                <a:cs typeface="Calibri"/>
              </a:rPr>
              <a:t>cells </a:t>
            </a:r>
            <a:r>
              <a:rPr lang="en-US" sz="3600" spc="-5" dirty="0">
                <a:latin typeface="Calibri"/>
                <a:cs typeface="Calibri"/>
              </a:rPr>
              <a:t> </a:t>
            </a:r>
            <a:r>
              <a:rPr lang="en-US" sz="3600" spc="20" dirty="0">
                <a:latin typeface="Calibri"/>
                <a:cs typeface="Calibri"/>
              </a:rPr>
              <a:t>occur </a:t>
            </a:r>
            <a:r>
              <a:rPr lang="en-US" sz="3600" b="1" spc="-15" dirty="0">
                <a:latin typeface="Calibri"/>
                <a:cs typeface="Calibri"/>
              </a:rPr>
              <a:t>during </a:t>
            </a:r>
            <a:r>
              <a:rPr lang="en-US" sz="3600" b="1" spc="20" dirty="0">
                <a:latin typeface="Calibri"/>
                <a:cs typeface="Calibri"/>
              </a:rPr>
              <a:t>normal </a:t>
            </a:r>
            <a:r>
              <a:rPr lang="en-US" sz="3600" b="1" spc="-5" dirty="0">
                <a:latin typeface="Calibri"/>
                <a:cs typeface="Calibri"/>
              </a:rPr>
              <a:t>aging </a:t>
            </a:r>
            <a:r>
              <a:rPr lang="en-US" sz="3600" spc="5" dirty="0">
                <a:latin typeface="Calibri"/>
                <a:cs typeface="Calibri"/>
              </a:rPr>
              <a:t>and </a:t>
            </a:r>
            <a:r>
              <a:rPr lang="en-US" sz="3600" spc="15" dirty="0">
                <a:latin typeface="Calibri"/>
                <a:cs typeface="Calibri"/>
              </a:rPr>
              <a:t>are </a:t>
            </a:r>
            <a:r>
              <a:rPr lang="en-US" sz="3600" spc="-10" dirty="0">
                <a:latin typeface="Calibri"/>
                <a:cs typeface="Calibri"/>
              </a:rPr>
              <a:t>further </a:t>
            </a:r>
            <a:r>
              <a:rPr lang="en-US" sz="3600" b="1" spc="-10" dirty="0">
                <a:latin typeface="Calibri"/>
                <a:cs typeface="Calibri"/>
              </a:rPr>
              <a:t>exacerbated</a:t>
            </a:r>
            <a:r>
              <a:rPr lang="en-US" sz="3600" spc="-10" dirty="0">
                <a:latin typeface="Calibri"/>
                <a:cs typeface="Calibri"/>
              </a:rPr>
              <a:t> in </a:t>
            </a:r>
            <a:r>
              <a:rPr lang="en-US" sz="3600" spc="-20" dirty="0">
                <a:latin typeface="Calibri"/>
                <a:cs typeface="Calibri"/>
              </a:rPr>
              <a:t>disorders </a:t>
            </a:r>
            <a:r>
              <a:rPr lang="en-US" sz="3600" spc="20" dirty="0">
                <a:latin typeface="Calibri"/>
                <a:cs typeface="Calibri"/>
              </a:rPr>
              <a:t>as </a:t>
            </a:r>
            <a:r>
              <a:rPr lang="en-US" sz="3600" spc="25" dirty="0">
                <a:latin typeface="Calibri"/>
                <a:cs typeface="Calibri"/>
              </a:rPr>
              <a:t> </a:t>
            </a:r>
            <a:r>
              <a:rPr lang="en-US" sz="3600" b="1" spc="-5" dirty="0">
                <a:latin typeface="Calibri"/>
                <a:cs typeface="Calibri"/>
              </a:rPr>
              <a:t>Alzheimer’s</a:t>
            </a:r>
            <a:r>
              <a:rPr lang="en-US" sz="3600" b="1" spc="235" dirty="0">
                <a:latin typeface="Calibri"/>
                <a:cs typeface="Calibri"/>
              </a:rPr>
              <a:t> </a:t>
            </a:r>
            <a:r>
              <a:rPr lang="en-US" sz="3600" dirty="0">
                <a:latin typeface="Calibri"/>
                <a:cs typeface="Calibri"/>
              </a:rPr>
              <a:t>(AD),</a:t>
            </a:r>
            <a:r>
              <a:rPr lang="en-US" sz="3600" spc="110" dirty="0">
                <a:latin typeface="Calibri"/>
                <a:cs typeface="Calibri"/>
              </a:rPr>
              <a:t> </a:t>
            </a:r>
            <a:r>
              <a:rPr lang="en-US" sz="3600" b="1" spc="-20" dirty="0">
                <a:latin typeface="Calibri"/>
                <a:cs typeface="Calibri"/>
              </a:rPr>
              <a:t>Parkinson’s</a:t>
            </a:r>
            <a:r>
              <a:rPr lang="en-US" sz="3600" b="1" spc="240" dirty="0">
                <a:latin typeface="Calibri"/>
                <a:cs typeface="Calibri"/>
              </a:rPr>
              <a:t> </a:t>
            </a:r>
            <a:r>
              <a:rPr lang="en-US" sz="3600" spc="5" dirty="0">
                <a:latin typeface="Calibri"/>
                <a:cs typeface="Calibri"/>
              </a:rPr>
              <a:t>(PD)</a:t>
            </a: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386570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609282"/>
            <a:ext cx="6300470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>
                <a:solidFill>
                  <a:srgbClr val="2D75B6"/>
                </a:solidFill>
              </a:rPr>
              <a:t>Energy</a:t>
            </a:r>
            <a:r>
              <a:rPr spc="-110" dirty="0">
                <a:solidFill>
                  <a:srgbClr val="2D75B6"/>
                </a:solidFill>
              </a:rPr>
              <a:t> </a:t>
            </a:r>
            <a:r>
              <a:rPr dirty="0">
                <a:solidFill>
                  <a:srgbClr val="2D75B6"/>
                </a:solidFill>
              </a:rPr>
              <a:t>sources</a:t>
            </a:r>
            <a:r>
              <a:rPr spc="-90" dirty="0">
                <a:solidFill>
                  <a:srgbClr val="2D75B6"/>
                </a:solidFill>
              </a:rPr>
              <a:t> </a:t>
            </a:r>
            <a:r>
              <a:rPr spc="15" dirty="0">
                <a:solidFill>
                  <a:srgbClr val="2D75B6"/>
                </a:solidFill>
              </a:rPr>
              <a:t>of</a:t>
            </a:r>
            <a:r>
              <a:rPr spc="-10" dirty="0">
                <a:solidFill>
                  <a:srgbClr val="2D75B6"/>
                </a:solidFill>
              </a:rPr>
              <a:t> </a:t>
            </a:r>
            <a:r>
              <a:rPr spc="5" dirty="0">
                <a:solidFill>
                  <a:srgbClr val="2D75B6"/>
                </a:solidFill>
              </a:rPr>
              <a:t>the</a:t>
            </a:r>
            <a:r>
              <a:rPr spc="-45" dirty="0">
                <a:solidFill>
                  <a:srgbClr val="2D75B6"/>
                </a:solidFill>
              </a:rPr>
              <a:t> </a:t>
            </a:r>
            <a:r>
              <a:rPr dirty="0">
                <a:solidFill>
                  <a:srgbClr val="2D75B6"/>
                </a:solidFill>
              </a:rPr>
              <a:t>brain:</a:t>
            </a: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8351" y="1821052"/>
            <a:ext cx="2314229" cy="423816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440814" y="2597848"/>
            <a:ext cx="800100" cy="3117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50" spc="25" dirty="0">
                <a:latin typeface="Calibri"/>
                <a:cs typeface="Calibri"/>
              </a:rPr>
              <a:t>G</a:t>
            </a:r>
            <a:r>
              <a:rPr sz="1850" spc="20" dirty="0">
                <a:latin typeface="Calibri"/>
                <a:cs typeface="Calibri"/>
              </a:rPr>
              <a:t>l</a:t>
            </a:r>
            <a:r>
              <a:rPr sz="1850" spc="-5" dirty="0">
                <a:latin typeface="Calibri"/>
                <a:cs typeface="Calibri"/>
              </a:rPr>
              <a:t>u</a:t>
            </a:r>
            <a:r>
              <a:rPr sz="1850" spc="35" dirty="0">
                <a:latin typeface="Calibri"/>
                <a:cs typeface="Calibri"/>
              </a:rPr>
              <a:t>c</a:t>
            </a:r>
            <a:r>
              <a:rPr sz="1850" spc="-10" dirty="0">
                <a:latin typeface="Calibri"/>
                <a:cs typeface="Calibri"/>
              </a:rPr>
              <a:t>o</a:t>
            </a:r>
            <a:r>
              <a:rPr sz="1850" spc="20" dirty="0">
                <a:latin typeface="Calibri"/>
                <a:cs typeface="Calibri"/>
              </a:rPr>
              <a:t>s</a:t>
            </a:r>
            <a:r>
              <a:rPr sz="1850" spc="10" dirty="0">
                <a:latin typeface="Calibri"/>
                <a:cs typeface="Calibri"/>
              </a:rPr>
              <a:t>e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80135" y="3743388"/>
            <a:ext cx="687070" cy="3117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50" spc="20" dirty="0">
                <a:latin typeface="Calibri"/>
                <a:cs typeface="Calibri"/>
              </a:rPr>
              <a:t>l</a:t>
            </a:r>
            <a:r>
              <a:rPr sz="1850" spc="10" dirty="0">
                <a:latin typeface="Calibri"/>
                <a:cs typeface="Calibri"/>
              </a:rPr>
              <a:t>a</a:t>
            </a:r>
            <a:r>
              <a:rPr sz="1850" spc="40" dirty="0">
                <a:latin typeface="Calibri"/>
                <a:cs typeface="Calibri"/>
              </a:rPr>
              <a:t>c</a:t>
            </a:r>
            <a:r>
              <a:rPr sz="1850" spc="-25" dirty="0">
                <a:latin typeface="Calibri"/>
                <a:cs typeface="Calibri"/>
              </a:rPr>
              <a:t>t</a:t>
            </a:r>
            <a:r>
              <a:rPr sz="1850" spc="10" dirty="0">
                <a:latin typeface="Calibri"/>
                <a:cs typeface="Calibri"/>
              </a:rPr>
              <a:t>a</a:t>
            </a:r>
            <a:r>
              <a:rPr sz="1850" spc="-25" dirty="0">
                <a:latin typeface="Calibri"/>
                <a:cs typeface="Calibri"/>
              </a:rPr>
              <a:t>t</a:t>
            </a:r>
            <a:r>
              <a:rPr sz="1850" spc="10" dirty="0">
                <a:latin typeface="Calibri"/>
                <a:cs typeface="Calibri"/>
              </a:rPr>
              <a:t>e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90980" y="4862512"/>
            <a:ext cx="708025" cy="57912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2160"/>
              </a:lnSpc>
              <a:spcBef>
                <a:spcPts val="125"/>
              </a:spcBef>
            </a:pPr>
            <a:r>
              <a:rPr sz="1850" spc="10" dirty="0">
                <a:latin typeface="Calibri"/>
                <a:cs typeface="Calibri"/>
              </a:rPr>
              <a:t>K</a:t>
            </a:r>
            <a:r>
              <a:rPr sz="1850" spc="-25" dirty="0">
                <a:latin typeface="Calibri"/>
                <a:cs typeface="Calibri"/>
              </a:rPr>
              <a:t>et</a:t>
            </a:r>
            <a:r>
              <a:rPr sz="1850" spc="-5" dirty="0">
                <a:latin typeface="Calibri"/>
                <a:cs typeface="Calibri"/>
              </a:rPr>
              <a:t>o</a:t>
            </a:r>
            <a:r>
              <a:rPr sz="1850" dirty="0">
                <a:latin typeface="Calibri"/>
                <a:cs typeface="Calibri"/>
              </a:rPr>
              <a:t>n</a:t>
            </a:r>
            <a:r>
              <a:rPr sz="1850" spc="10" dirty="0">
                <a:latin typeface="Calibri"/>
                <a:cs typeface="Calibri"/>
              </a:rPr>
              <a:t>e</a:t>
            </a:r>
            <a:endParaRPr sz="1850">
              <a:latin typeface="Calibri"/>
              <a:cs typeface="Calibri"/>
            </a:endParaRPr>
          </a:p>
          <a:p>
            <a:pPr marL="31750">
              <a:lnSpc>
                <a:spcPts val="2160"/>
              </a:lnSpc>
            </a:pPr>
            <a:r>
              <a:rPr sz="1850" dirty="0">
                <a:latin typeface="Calibri"/>
                <a:cs typeface="Calibri"/>
              </a:rPr>
              <a:t>bodies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00426" y="2351087"/>
            <a:ext cx="9291574" cy="7584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lnSpc>
                <a:spcPts val="2865"/>
              </a:lnSpc>
              <a:spcBef>
                <a:spcPts val="100"/>
              </a:spcBef>
            </a:pPr>
            <a:r>
              <a:rPr sz="2400" spc="-10" dirty="0">
                <a:solidFill>
                  <a:srgbClr val="C55A11"/>
                </a:solidFill>
                <a:latin typeface="Calibri"/>
                <a:cs typeface="Calibri"/>
              </a:rPr>
              <a:t>1-</a:t>
            </a:r>
            <a:r>
              <a:rPr sz="2400" spc="-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C55A11"/>
                </a:solidFill>
                <a:latin typeface="Calibri"/>
                <a:cs typeface="Calibri"/>
              </a:rPr>
              <a:t>Neurons</a:t>
            </a:r>
            <a:r>
              <a:rPr sz="2800" b="1" spc="1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C55A11"/>
                </a:solidFill>
                <a:latin typeface="Calibri"/>
                <a:cs typeface="Calibri"/>
              </a:rPr>
              <a:t>in</a:t>
            </a:r>
            <a:r>
              <a:rPr sz="2800" spc="-1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spc="5" dirty="0">
                <a:solidFill>
                  <a:srgbClr val="C55A11"/>
                </a:solidFill>
                <a:latin typeface="Calibri"/>
                <a:cs typeface="Calibri"/>
              </a:rPr>
              <a:t>the</a:t>
            </a:r>
            <a:r>
              <a:rPr sz="2800" spc="-1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C55A11"/>
                </a:solidFill>
                <a:latin typeface="Calibri"/>
                <a:cs typeface="Calibri"/>
              </a:rPr>
              <a:t>adult</a:t>
            </a:r>
            <a:r>
              <a:rPr sz="2800" spc="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spc="-30" dirty="0">
                <a:solidFill>
                  <a:srgbClr val="C55A11"/>
                </a:solidFill>
                <a:latin typeface="Calibri"/>
                <a:cs typeface="Calibri"/>
              </a:rPr>
              <a:t>brain</a:t>
            </a:r>
            <a:r>
              <a:rPr sz="2800" spc="6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lang="en-US" sz="2800" b="1" spc="-10" dirty="0">
                <a:solidFill>
                  <a:srgbClr val="C55A11"/>
                </a:solidFill>
                <a:latin typeface="Calibri"/>
                <a:cs typeface="Calibri"/>
              </a:rPr>
              <a:t>dependent </a:t>
            </a:r>
            <a:r>
              <a:rPr sz="2800" b="1" spc="5" dirty="0">
                <a:solidFill>
                  <a:srgbClr val="C55A11"/>
                </a:solidFill>
                <a:latin typeface="Calibri"/>
                <a:cs typeface="Calibri"/>
              </a:rPr>
              <a:t>mostly</a:t>
            </a:r>
            <a:r>
              <a:rPr sz="2800" b="1" spc="-13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55A11"/>
                </a:solidFill>
                <a:latin typeface="Calibri"/>
                <a:cs typeface="Calibri"/>
              </a:rPr>
              <a:t>on</a:t>
            </a:r>
            <a:r>
              <a:rPr sz="2800" spc="-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b="1" spc="5" dirty="0">
                <a:solidFill>
                  <a:srgbClr val="C55A11"/>
                </a:solidFill>
                <a:latin typeface="Calibri"/>
                <a:cs typeface="Calibri"/>
              </a:rPr>
              <a:t>glucose</a:t>
            </a:r>
            <a:r>
              <a:rPr sz="2800" spc="-16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C55A11"/>
                </a:solidFill>
                <a:latin typeface="Calibri"/>
                <a:cs typeface="Calibri"/>
              </a:rPr>
              <a:t>as</a:t>
            </a:r>
            <a:r>
              <a:rPr sz="2800" spc="1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C55A11"/>
                </a:solidFill>
                <a:latin typeface="Calibri"/>
                <a:cs typeface="Calibri"/>
              </a:rPr>
              <a:t>an</a:t>
            </a:r>
            <a:r>
              <a:rPr sz="2800" spc="6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C55A11"/>
                </a:solidFill>
                <a:latin typeface="Calibri"/>
                <a:cs typeface="Calibri"/>
              </a:rPr>
              <a:t>energy</a:t>
            </a:r>
            <a:r>
              <a:rPr lang="en-US" sz="2800" b="1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b="1" spc="5" dirty="0">
                <a:solidFill>
                  <a:srgbClr val="C55A11"/>
                </a:solidFill>
                <a:latin typeface="Calibri"/>
                <a:cs typeface="Calibri"/>
              </a:rPr>
              <a:t>source</a:t>
            </a:r>
            <a:r>
              <a:rPr sz="2800" spc="5" dirty="0">
                <a:solidFill>
                  <a:srgbClr val="C55A11"/>
                </a:solidFill>
                <a:latin typeface="Calibri"/>
                <a:cs typeface="Calibri"/>
              </a:rPr>
              <a:t>.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67000" y="3695319"/>
            <a:ext cx="8839200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05"/>
              </a:spcBef>
            </a:pPr>
            <a:r>
              <a:rPr sz="2400" spc="-10" dirty="0">
                <a:solidFill>
                  <a:srgbClr val="C55A11"/>
                </a:solidFill>
                <a:latin typeface="Calibri"/>
                <a:cs typeface="Calibri"/>
              </a:rPr>
              <a:t>2-</a:t>
            </a:r>
            <a:r>
              <a:rPr sz="2400" spc="-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C55A11"/>
                </a:solidFill>
                <a:latin typeface="Calibri"/>
                <a:cs typeface="Calibri"/>
              </a:rPr>
              <a:t>utilization</a:t>
            </a:r>
            <a:r>
              <a:rPr sz="2800" spc="6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C55A11"/>
                </a:solidFill>
                <a:latin typeface="Calibri"/>
                <a:cs typeface="Calibri"/>
              </a:rPr>
              <a:t>is</a:t>
            </a:r>
            <a:r>
              <a:rPr sz="2800" spc="1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55A11"/>
                </a:solidFill>
                <a:latin typeface="Calibri"/>
                <a:cs typeface="Calibri"/>
              </a:rPr>
              <a:t>increased</a:t>
            </a:r>
            <a:r>
              <a:rPr sz="2800" spc="-7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C55A11"/>
                </a:solidFill>
                <a:latin typeface="Calibri"/>
                <a:cs typeface="Calibri"/>
              </a:rPr>
              <a:t>during</a:t>
            </a:r>
            <a:r>
              <a:rPr sz="2800" spc="-2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b="1" spc="5" dirty="0">
                <a:solidFill>
                  <a:srgbClr val="C55A11"/>
                </a:solidFill>
                <a:latin typeface="Calibri"/>
                <a:cs typeface="Calibri"/>
              </a:rPr>
              <a:t>intense</a:t>
            </a:r>
            <a:r>
              <a:rPr sz="2800" b="1" spc="-8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C55A11"/>
                </a:solidFill>
                <a:latin typeface="Calibri"/>
                <a:cs typeface="Calibri"/>
              </a:rPr>
              <a:t>physical</a:t>
            </a:r>
            <a:r>
              <a:rPr sz="2800" b="1" spc="-5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C55A11"/>
                </a:solidFill>
                <a:latin typeface="Calibri"/>
                <a:cs typeface="Calibri"/>
              </a:rPr>
              <a:t>activity</a:t>
            </a:r>
            <a:endParaRPr sz="2800" b="1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95676" y="4956587"/>
            <a:ext cx="9291574" cy="7584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lnSpc>
                <a:spcPts val="2865"/>
              </a:lnSpc>
              <a:spcBef>
                <a:spcPts val="100"/>
              </a:spcBef>
            </a:pPr>
            <a:r>
              <a:rPr sz="2400" spc="-10" dirty="0">
                <a:solidFill>
                  <a:srgbClr val="C55A11"/>
                </a:solidFill>
                <a:latin typeface="Calibri"/>
                <a:cs typeface="Calibri"/>
              </a:rPr>
              <a:t>3-</a:t>
            </a:r>
            <a:r>
              <a:rPr sz="2400" spc="-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C55A11"/>
                </a:solidFill>
                <a:latin typeface="Calibri"/>
                <a:cs typeface="Calibri"/>
              </a:rPr>
              <a:t>are</a:t>
            </a:r>
            <a:r>
              <a:rPr sz="2800" spc="-1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C55A11"/>
                </a:solidFill>
                <a:latin typeface="Calibri"/>
                <a:cs typeface="Calibri"/>
              </a:rPr>
              <a:t>utilized</a:t>
            </a:r>
            <a:r>
              <a:rPr sz="2800" spc="7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C55A11"/>
                </a:solidFill>
                <a:latin typeface="Calibri"/>
                <a:cs typeface="Calibri"/>
              </a:rPr>
              <a:t>during</a:t>
            </a:r>
            <a:r>
              <a:rPr sz="2800" spc="-2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b="1" spc="-30" dirty="0">
                <a:solidFill>
                  <a:srgbClr val="C55A11"/>
                </a:solidFill>
                <a:latin typeface="Calibri"/>
                <a:cs typeface="Calibri"/>
              </a:rPr>
              <a:t>brain</a:t>
            </a:r>
            <a:r>
              <a:rPr sz="2800" b="1" spc="7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C55A11"/>
                </a:solidFill>
                <a:latin typeface="Calibri"/>
                <a:cs typeface="Calibri"/>
              </a:rPr>
              <a:t>development</a:t>
            </a:r>
            <a:r>
              <a:rPr sz="2800" b="1" spc="-7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C55A11"/>
                </a:solidFill>
                <a:latin typeface="Calibri"/>
                <a:cs typeface="Calibri"/>
              </a:rPr>
              <a:t>and </a:t>
            </a:r>
            <a:r>
              <a:rPr sz="2800" spc="-15" dirty="0">
                <a:solidFill>
                  <a:srgbClr val="C55A11"/>
                </a:solidFill>
                <a:latin typeface="Calibri"/>
                <a:cs typeface="Calibri"/>
              </a:rPr>
              <a:t>in</a:t>
            </a:r>
            <a:r>
              <a:rPr sz="2800" spc="-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spc="5" dirty="0">
                <a:solidFill>
                  <a:srgbClr val="C55A11"/>
                </a:solidFill>
                <a:latin typeface="Calibri"/>
                <a:cs typeface="Calibri"/>
              </a:rPr>
              <a:t>the</a:t>
            </a:r>
            <a:r>
              <a:rPr sz="2800" spc="-1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C55A11"/>
                </a:solidFill>
                <a:latin typeface="Calibri"/>
                <a:cs typeface="Calibri"/>
              </a:rPr>
              <a:t>adult</a:t>
            </a:r>
            <a:r>
              <a:rPr sz="2800" b="1" spc="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C55A11"/>
                </a:solidFill>
                <a:latin typeface="Calibri"/>
                <a:cs typeface="Calibri"/>
              </a:rPr>
              <a:t>during</a:t>
            </a:r>
            <a:endParaRPr sz="2800" b="1" dirty="0">
              <a:latin typeface="Calibri"/>
              <a:cs typeface="Calibri"/>
            </a:endParaRPr>
          </a:p>
          <a:p>
            <a:pPr marL="12700" algn="l" rtl="0">
              <a:lnSpc>
                <a:spcPts val="2865"/>
              </a:lnSpc>
            </a:pPr>
            <a:r>
              <a:rPr sz="2800" b="1" spc="-10" dirty="0">
                <a:solidFill>
                  <a:srgbClr val="C55A11"/>
                </a:solidFill>
                <a:latin typeface="Calibri"/>
                <a:cs typeface="Calibri"/>
              </a:rPr>
              <a:t>prolonged</a:t>
            </a:r>
            <a:r>
              <a:rPr sz="2800" b="1" spc="-2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C55A11"/>
                </a:solidFill>
                <a:latin typeface="Calibri"/>
                <a:cs typeface="Calibri"/>
              </a:rPr>
              <a:t>fasting</a:t>
            </a:r>
            <a:r>
              <a:rPr sz="2800" b="1" spc="-3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C55A11"/>
                </a:solidFill>
                <a:latin typeface="Calibri"/>
                <a:cs typeface="Calibri"/>
              </a:rPr>
              <a:t>periods.</a:t>
            </a:r>
            <a:endParaRPr sz="2800" b="1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1" y="-181165"/>
            <a:ext cx="4267200" cy="118622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30"/>
              </a:spcBef>
            </a:pPr>
            <a:r>
              <a:rPr spc="-10" dirty="0">
                <a:solidFill>
                  <a:srgbClr val="000000"/>
                </a:solidFill>
              </a:rPr>
              <a:t>Barriers</a:t>
            </a:r>
            <a:r>
              <a:rPr spc="-100" dirty="0">
                <a:solidFill>
                  <a:srgbClr val="000000"/>
                </a:solidFill>
              </a:rPr>
              <a:t> </a:t>
            </a:r>
            <a:r>
              <a:rPr spc="15" dirty="0">
                <a:solidFill>
                  <a:srgbClr val="000000"/>
                </a:solidFill>
              </a:rPr>
              <a:t>of</a:t>
            </a:r>
            <a:r>
              <a:rPr spc="-1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Brain</a:t>
            </a:r>
            <a:br>
              <a:rPr lang="ar-SA" dirty="0">
                <a:solidFill>
                  <a:srgbClr val="000000"/>
                </a:solidFill>
              </a:rPr>
            </a:br>
            <a:r>
              <a:rPr lang="en-US" sz="3200" dirty="0">
                <a:solidFill>
                  <a:srgbClr val="000000"/>
                </a:solidFill>
              </a:rPr>
              <a:t>Blood brain barrier</a:t>
            </a:r>
            <a:endParaRPr sz="3200" dirty="0">
              <a:solidFill>
                <a:srgbClr val="000000"/>
              </a:solidFill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1600" y="1310322"/>
            <a:ext cx="9448800" cy="3033078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3E8E9FF0-2129-A62D-E0E2-B13352FE83AB}"/>
              </a:ext>
            </a:extLst>
          </p:cNvPr>
          <p:cNvSpPr txBox="1"/>
          <p:nvPr/>
        </p:nvSpPr>
        <p:spPr>
          <a:xfrm>
            <a:off x="228600" y="4343400"/>
            <a:ext cx="11506200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l" rtl="0">
              <a:buFont typeface="Wingdings" panose="05000000000000000000" pitchFamily="2" charset="2"/>
              <a:buChar char="v"/>
            </a:pPr>
            <a:r>
              <a:rPr lang="en-US" sz="2400" b="1" i="0" dirty="0">
                <a:solidFill>
                  <a:srgbClr val="202124"/>
                </a:solidFill>
                <a:effectLst/>
                <a:latin typeface="Helvetica Neue"/>
              </a:rPr>
              <a:t>surrounds most of the blood vessels in the brain</a:t>
            </a:r>
            <a:r>
              <a:rPr lang="en-US" sz="2400" b="0" i="0" dirty="0">
                <a:solidFill>
                  <a:srgbClr val="202124"/>
                </a:solidFill>
                <a:effectLst/>
                <a:latin typeface="Helvetica Neue"/>
              </a:rPr>
              <a:t>. It is a structure that is formed primarily due to the establishment of </a:t>
            </a:r>
            <a:r>
              <a:rPr lang="en-US" sz="2400" b="0" i="0" dirty="0">
                <a:solidFill>
                  <a:srgbClr val="FF0000"/>
                </a:solidFill>
                <a:effectLst/>
                <a:latin typeface="Helvetica Neue"/>
              </a:rPr>
              <a:t>tight junctions between endothelial cells</a:t>
            </a:r>
            <a:endParaRPr lang="en-US" sz="2400" b="1" dirty="0">
              <a:solidFill>
                <a:srgbClr val="FF0000"/>
              </a:solidFill>
            </a:endParaRPr>
          </a:p>
          <a:p>
            <a:pPr marL="342900" indent="-342900" algn="l" rtl="0">
              <a:buFont typeface="Wingdings" panose="05000000000000000000" pitchFamily="2" charset="2"/>
              <a:buChar char="v"/>
            </a:pPr>
            <a:r>
              <a:rPr lang="en-US" sz="2400" b="1" dirty="0"/>
              <a:t>highly selective semipermeable border</a:t>
            </a:r>
            <a:r>
              <a:rPr lang="en-US" sz="2400" dirty="0"/>
              <a:t> of </a:t>
            </a:r>
            <a:r>
              <a:rPr lang="en-US" sz="2400" b="1" dirty="0"/>
              <a:t>endothelial cells </a:t>
            </a:r>
            <a:r>
              <a:rPr lang="en-US" sz="2400" dirty="0"/>
              <a:t>that </a:t>
            </a:r>
            <a:r>
              <a:rPr lang="en-US" sz="2400" dirty="0">
                <a:solidFill>
                  <a:srgbClr val="FF0000"/>
                </a:solidFill>
              </a:rPr>
              <a:t>prevents</a:t>
            </a:r>
            <a:r>
              <a:rPr lang="en-US" sz="2400" dirty="0"/>
              <a:t> solutes in the circulating blood from </a:t>
            </a:r>
            <a:r>
              <a:rPr lang="en-US" sz="2400" b="1" dirty="0"/>
              <a:t>non-selectively crossing </a:t>
            </a:r>
            <a:r>
              <a:rPr lang="en-US" sz="2400" dirty="0"/>
              <a:t>into the extracellular fluid of the central nervous system where neurons reside</a:t>
            </a:r>
            <a:endParaRPr lang="ar-SA" sz="2400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43CA4AC7-9B8B-688D-8E92-78F8B54D21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200" y="0"/>
            <a:ext cx="6781800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76200"/>
            <a:ext cx="11963400" cy="6857998"/>
          </a:xfrm>
          <a:prstGeom prst="rect">
            <a:avLst/>
          </a:prstGeom>
        </p:spPr>
      </p:pic>
      <p:sp>
        <p:nvSpPr>
          <p:cNvPr id="3" name="مربع نص 2">
            <a:extLst>
              <a:ext uri="{FF2B5EF4-FFF2-40B4-BE49-F238E27FC236}">
                <a16:creationId xmlns:a16="http://schemas.microsoft.com/office/drawing/2014/main" id="{2183D3BD-D5FF-87D0-501E-C5C78588B510}"/>
              </a:ext>
            </a:extLst>
          </p:cNvPr>
          <p:cNvSpPr txBox="1"/>
          <p:nvPr/>
        </p:nvSpPr>
        <p:spPr>
          <a:xfrm>
            <a:off x="609600" y="5105400"/>
            <a:ext cx="4953000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b="1" i="0" dirty="0" err="1">
                <a:solidFill>
                  <a:srgbClr val="4D5156"/>
                </a:solidFill>
                <a:effectLst/>
                <a:latin typeface="Helvetica Neue"/>
              </a:rPr>
              <a:t>Choriod</a:t>
            </a:r>
            <a:r>
              <a:rPr lang="en-US" b="1" i="0" dirty="0">
                <a:solidFill>
                  <a:srgbClr val="4D5156"/>
                </a:solidFill>
                <a:effectLst/>
                <a:latin typeface="Helvetica Neue"/>
              </a:rPr>
              <a:t> cell: complex network of capillaries and  </a:t>
            </a:r>
            <a:r>
              <a:rPr lang="en-US" b="1" i="0" dirty="0">
                <a:solidFill>
                  <a:srgbClr val="040C28"/>
                </a:solidFill>
                <a:effectLst/>
                <a:latin typeface="Helvetica Neue"/>
              </a:rPr>
              <a:t>epithelial cells of the choroid plexuses</a:t>
            </a:r>
            <a:r>
              <a:rPr lang="en-US" b="1" i="0" dirty="0">
                <a:solidFill>
                  <a:srgbClr val="4D5156"/>
                </a:solidFill>
                <a:effectLst/>
                <a:latin typeface="Helvetica Neue"/>
              </a:rPr>
              <a:t> secrete cerebrospinal fluid (CSF), by a process which involves the transport of Na</a:t>
            </a:r>
            <a:r>
              <a:rPr lang="en-US" b="1" i="0" baseline="30000" dirty="0">
                <a:solidFill>
                  <a:srgbClr val="4D5156"/>
                </a:solidFill>
                <a:effectLst/>
                <a:latin typeface="Helvetica Neue"/>
              </a:rPr>
              <a:t>+</a:t>
            </a:r>
            <a:r>
              <a:rPr lang="en-US" b="1" i="0" dirty="0">
                <a:solidFill>
                  <a:srgbClr val="4D5156"/>
                </a:solidFill>
                <a:effectLst/>
                <a:latin typeface="Helvetica Neue"/>
              </a:rPr>
              <a:t>, Cl</a:t>
            </a:r>
            <a:r>
              <a:rPr lang="en-US" b="1" i="0" baseline="30000" dirty="0">
                <a:solidFill>
                  <a:srgbClr val="4D5156"/>
                </a:solidFill>
                <a:effectLst/>
                <a:latin typeface="Helvetica Neue"/>
              </a:rPr>
              <a:t>-</a:t>
            </a:r>
            <a:r>
              <a:rPr lang="en-US" b="1" i="0" dirty="0">
                <a:solidFill>
                  <a:srgbClr val="4D5156"/>
                </a:solidFill>
                <a:effectLst/>
                <a:latin typeface="Helvetica Neue"/>
              </a:rPr>
              <a:t> , K</a:t>
            </a:r>
            <a:r>
              <a:rPr lang="en-US" b="1" i="0" baseline="30000" dirty="0">
                <a:solidFill>
                  <a:srgbClr val="4D5156"/>
                </a:solidFill>
                <a:effectLst/>
                <a:latin typeface="Helvetica Neue"/>
              </a:rPr>
              <a:t>+</a:t>
            </a:r>
            <a:r>
              <a:rPr lang="en-US" b="1" i="0" dirty="0">
                <a:solidFill>
                  <a:srgbClr val="4D5156"/>
                </a:solidFill>
                <a:effectLst/>
                <a:latin typeface="Helvetica Neue"/>
              </a:rPr>
              <a:t> , Ca++, Mg+ from the blood to the of the brain.</a:t>
            </a:r>
            <a:endParaRPr lang="en-US" b="1" i="0" dirty="0">
              <a:solidFill>
                <a:srgbClr val="202124"/>
              </a:solidFill>
              <a:effectLst/>
              <a:latin typeface="Helvetica Neue"/>
            </a:endParaRPr>
          </a:p>
          <a:p>
            <a:br>
              <a:rPr lang="en-US" b="1" i="0" dirty="0">
                <a:solidFill>
                  <a:srgbClr val="202124"/>
                </a:solidFill>
                <a:effectLst/>
                <a:latin typeface="Helvetica Neue"/>
              </a:rPr>
            </a:br>
            <a:endParaRPr lang="ar-SA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609282"/>
            <a:ext cx="363283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30"/>
              </a:spcBef>
            </a:pPr>
            <a:r>
              <a:rPr spc="-70" dirty="0">
                <a:solidFill>
                  <a:srgbClr val="2D75B6"/>
                </a:solidFill>
              </a:rPr>
              <a:t>Fate</a:t>
            </a:r>
            <a:r>
              <a:rPr spc="85" dirty="0">
                <a:solidFill>
                  <a:srgbClr val="2D75B6"/>
                </a:solidFill>
              </a:rPr>
              <a:t> </a:t>
            </a:r>
            <a:r>
              <a:rPr spc="15" dirty="0">
                <a:solidFill>
                  <a:srgbClr val="2D75B6"/>
                </a:solidFill>
              </a:rPr>
              <a:t>of</a:t>
            </a:r>
            <a:r>
              <a:rPr spc="-90" dirty="0">
                <a:solidFill>
                  <a:srgbClr val="2D75B6"/>
                </a:solidFill>
              </a:rPr>
              <a:t> </a:t>
            </a:r>
            <a:r>
              <a:rPr dirty="0">
                <a:solidFill>
                  <a:srgbClr val="2D75B6"/>
                </a:solidFill>
              </a:rPr>
              <a:t>Glucose: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574" y="1702288"/>
            <a:ext cx="9369425" cy="241316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marR="5080" lvl="1" algn="l" rtl="0">
              <a:lnSpc>
                <a:spcPct val="122900"/>
              </a:lnSpc>
              <a:spcBef>
                <a:spcPts val="95"/>
              </a:spcBef>
            </a:pPr>
            <a:r>
              <a:rPr sz="2750" spc="15" dirty="0">
                <a:solidFill>
                  <a:srgbClr val="C55A11"/>
                </a:solidFill>
                <a:latin typeface="Calibri"/>
                <a:cs typeface="Calibri"/>
              </a:rPr>
              <a:t>1-</a:t>
            </a:r>
            <a:r>
              <a:rPr sz="2750" spc="2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55A11"/>
                </a:solidFill>
                <a:latin typeface="Calibri"/>
                <a:cs typeface="Calibri"/>
              </a:rPr>
              <a:t>Glycolysis</a:t>
            </a:r>
            <a:r>
              <a:rPr sz="3200" spc="8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3200" spc="20" dirty="0">
                <a:solidFill>
                  <a:srgbClr val="C55A11"/>
                </a:solidFill>
                <a:latin typeface="Calibri"/>
                <a:cs typeface="Calibri"/>
              </a:rPr>
              <a:t>&amp;</a:t>
            </a:r>
            <a:r>
              <a:rPr sz="3200" spc="2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55A11"/>
                </a:solidFill>
                <a:latin typeface="Calibri"/>
                <a:cs typeface="Calibri"/>
              </a:rPr>
              <a:t>lactate</a:t>
            </a:r>
            <a:r>
              <a:rPr sz="3200" spc="2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3200" spc="5" dirty="0">
                <a:solidFill>
                  <a:srgbClr val="C55A11"/>
                </a:solidFill>
                <a:latin typeface="Calibri"/>
                <a:cs typeface="Calibri"/>
              </a:rPr>
              <a:t>formation</a:t>
            </a:r>
            <a:r>
              <a:rPr sz="3200" spc="1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C55A11"/>
                </a:solidFill>
                <a:latin typeface="Calibri"/>
                <a:cs typeface="Calibri"/>
              </a:rPr>
              <a:t>in</a:t>
            </a:r>
            <a:r>
              <a:rPr sz="3200" spc="8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C55A11"/>
                </a:solidFill>
                <a:latin typeface="Calibri"/>
                <a:cs typeface="Calibri"/>
              </a:rPr>
              <a:t>the</a:t>
            </a:r>
            <a:r>
              <a:rPr sz="3200" spc="9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C55A11"/>
                </a:solidFill>
                <a:latin typeface="Calibri"/>
                <a:cs typeface="Calibri"/>
              </a:rPr>
              <a:t>astrocytes. </a:t>
            </a:r>
            <a:endParaRPr lang="ar-SA" sz="3200" spc="-5" dirty="0">
              <a:solidFill>
                <a:srgbClr val="C55A11"/>
              </a:solidFill>
              <a:latin typeface="Calibri"/>
              <a:cs typeface="Calibri"/>
            </a:endParaRPr>
          </a:p>
          <a:p>
            <a:pPr marL="469900" marR="5080" lvl="1" algn="l" rtl="0">
              <a:lnSpc>
                <a:spcPct val="122900"/>
              </a:lnSpc>
              <a:spcBef>
                <a:spcPts val="95"/>
              </a:spcBef>
            </a:pPr>
            <a:r>
              <a:rPr sz="3200" spc="-61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3200" spc="15" dirty="0">
                <a:solidFill>
                  <a:srgbClr val="C55A11"/>
                </a:solidFill>
                <a:latin typeface="Calibri"/>
                <a:cs typeface="Calibri"/>
              </a:rPr>
              <a:t>2-</a:t>
            </a:r>
            <a:r>
              <a:rPr sz="3200" spc="2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C55A11"/>
                </a:solidFill>
                <a:latin typeface="Calibri"/>
                <a:cs typeface="Calibri"/>
              </a:rPr>
              <a:t>Glycolysis</a:t>
            </a:r>
            <a:r>
              <a:rPr sz="3200" spc="8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3200" spc="15" dirty="0">
                <a:solidFill>
                  <a:srgbClr val="C55A11"/>
                </a:solidFill>
                <a:latin typeface="Calibri"/>
                <a:cs typeface="Calibri"/>
              </a:rPr>
              <a:t>&amp;</a:t>
            </a:r>
            <a:r>
              <a:rPr sz="3200" spc="3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C55A11"/>
                </a:solidFill>
                <a:latin typeface="Calibri"/>
                <a:cs typeface="Calibri"/>
              </a:rPr>
              <a:t>Krebs'</a:t>
            </a:r>
            <a:r>
              <a:rPr sz="3200" spc="10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3200" spc="15" dirty="0">
                <a:solidFill>
                  <a:srgbClr val="C55A11"/>
                </a:solidFill>
                <a:latin typeface="Calibri"/>
                <a:cs typeface="Calibri"/>
              </a:rPr>
              <a:t>cycle</a:t>
            </a:r>
            <a:r>
              <a:rPr sz="3200" spc="2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C55A11"/>
                </a:solidFill>
                <a:latin typeface="Calibri"/>
                <a:cs typeface="Calibri"/>
              </a:rPr>
              <a:t>in</a:t>
            </a:r>
            <a:r>
              <a:rPr sz="3200" spc="9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3200" spc="-15" dirty="0">
                <a:solidFill>
                  <a:srgbClr val="C55A11"/>
                </a:solidFill>
                <a:latin typeface="Calibri"/>
                <a:cs typeface="Calibri"/>
              </a:rPr>
              <a:t>neurons.</a:t>
            </a:r>
            <a:endParaRPr sz="3200" dirty="0">
              <a:latin typeface="Calibri"/>
              <a:cs typeface="Calibri"/>
            </a:endParaRPr>
          </a:p>
          <a:p>
            <a:pPr marL="469900" marR="2139315" lvl="1" algn="l" rtl="0">
              <a:lnSpc>
                <a:spcPct val="120600"/>
              </a:lnSpc>
              <a:spcBef>
                <a:spcPts val="75"/>
              </a:spcBef>
              <a:tabLst>
                <a:tab pos="3195320" algn="l"/>
              </a:tabLst>
            </a:pPr>
            <a:r>
              <a:rPr sz="3200" spc="15" dirty="0">
                <a:solidFill>
                  <a:srgbClr val="C55A11"/>
                </a:solidFill>
                <a:latin typeface="Calibri"/>
                <a:cs typeface="Calibri"/>
              </a:rPr>
              <a:t>3-</a:t>
            </a:r>
            <a:r>
              <a:rPr sz="3200" spc="3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3200" spc="5" dirty="0">
                <a:solidFill>
                  <a:srgbClr val="C55A11"/>
                </a:solidFill>
                <a:latin typeface="Calibri"/>
                <a:cs typeface="Calibri"/>
              </a:rPr>
              <a:t>Glycogen</a:t>
            </a:r>
            <a:r>
              <a:rPr sz="3200" spc="2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C55A11"/>
                </a:solidFill>
                <a:latin typeface="Calibri"/>
                <a:cs typeface="Calibri"/>
              </a:rPr>
              <a:t>synthesis</a:t>
            </a:r>
            <a:r>
              <a:rPr lang="ar-SA" sz="3200" spc="-2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C55A11"/>
                </a:solidFill>
                <a:latin typeface="Calibri"/>
                <a:cs typeface="Calibri"/>
              </a:rPr>
              <a:t>in</a:t>
            </a:r>
            <a:r>
              <a:rPr sz="3200" spc="-6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C55A11"/>
                </a:solidFill>
                <a:latin typeface="Calibri"/>
                <a:cs typeface="Calibri"/>
              </a:rPr>
              <a:t>astrocytes.</a:t>
            </a:r>
            <a:endParaRPr lang="ar-SA" sz="3200" spc="-5" dirty="0">
              <a:solidFill>
                <a:srgbClr val="C55A11"/>
              </a:solidFill>
              <a:latin typeface="Calibri"/>
              <a:cs typeface="Calibri"/>
            </a:endParaRPr>
          </a:p>
          <a:p>
            <a:pPr marL="469900" marR="2139315" lvl="1" algn="l" rtl="0">
              <a:lnSpc>
                <a:spcPct val="120600"/>
              </a:lnSpc>
              <a:spcBef>
                <a:spcPts val="75"/>
              </a:spcBef>
              <a:tabLst>
                <a:tab pos="3195320" algn="l"/>
              </a:tabLst>
            </a:pPr>
            <a:r>
              <a:rPr sz="3200" spc="-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3200" spc="-60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3200" spc="15" dirty="0">
                <a:solidFill>
                  <a:srgbClr val="C55A11"/>
                </a:solidFill>
                <a:latin typeface="Calibri"/>
                <a:cs typeface="Calibri"/>
              </a:rPr>
              <a:t>4-</a:t>
            </a:r>
            <a:r>
              <a:rPr sz="3200" spc="20" dirty="0">
                <a:solidFill>
                  <a:srgbClr val="C55A11"/>
                </a:solidFill>
                <a:latin typeface="Calibri"/>
                <a:cs typeface="Calibri"/>
              </a:rPr>
              <a:t> HMP</a:t>
            </a:r>
            <a:r>
              <a:rPr sz="3200" spc="4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C55A11"/>
                </a:solidFill>
                <a:latin typeface="Calibri"/>
                <a:cs typeface="Calibri"/>
              </a:rPr>
              <a:t>shunt.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" y="228600"/>
            <a:ext cx="11810999" cy="698268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 algn="l" rtl="0">
              <a:lnSpc>
                <a:spcPts val="4730"/>
              </a:lnSpc>
              <a:spcBef>
                <a:spcPts val="745"/>
              </a:spcBef>
            </a:pPr>
            <a:r>
              <a:rPr spc="-15" dirty="0"/>
              <a:t>Glycolysis</a:t>
            </a:r>
            <a:r>
              <a:rPr dirty="0"/>
              <a:t> </a:t>
            </a:r>
            <a:r>
              <a:rPr spc="20" dirty="0"/>
              <a:t>&amp;</a:t>
            </a:r>
            <a:r>
              <a:rPr spc="10" dirty="0"/>
              <a:t> </a:t>
            </a:r>
            <a:r>
              <a:rPr spc="-30" dirty="0"/>
              <a:t>lactate</a:t>
            </a:r>
            <a:r>
              <a:rPr spc="40" dirty="0"/>
              <a:t> </a:t>
            </a:r>
            <a:r>
              <a:rPr spc="-5" dirty="0"/>
              <a:t>formation</a:t>
            </a:r>
            <a:r>
              <a:rPr spc="-155" dirty="0"/>
              <a:t> </a:t>
            </a:r>
            <a:r>
              <a:rPr spc="10" dirty="0"/>
              <a:t>in</a:t>
            </a:r>
            <a:r>
              <a:rPr spc="-5" dirty="0"/>
              <a:t> </a:t>
            </a:r>
            <a:r>
              <a:rPr spc="5" dirty="0"/>
              <a:t>the </a:t>
            </a:r>
            <a:r>
              <a:rPr spc="-975" dirty="0"/>
              <a:t> </a:t>
            </a:r>
            <a:r>
              <a:rPr spc="-20" dirty="0"/>
              <a:t>astrocytes: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76400"/>
            <a:ext cx="12191999" cy="507682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47" y="0"/>
            <a:ext cx="12191999" cy="685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785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575" y="322180"/>
            <a:ext cx="9974580" cy="5690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marR="1617345" indent="-457200" algn="l" rtl="0">
              <a:lnSpc>
                <a:spcPct val="123000"/>
              </a:lnSpc>
              <a:spcBef>
                <a:spcPts val="95"/>
              </a:spcBef>
              <a:buFont typeface="Wingdings" panose="05000000000000000000" pitchFamily="2" charset="2"/>
              <a:buChar char="v"/>
            </a:pPr>
            <a:r>
              <a:rPr sz="2750" spc="-5" dirty="0">
                <a:latin typeface="Calibri"/>
                <a:cs typeface="Calibri"/>
              </a:rPr>
              <a:t>Astrocytes</a:t>
            </a:r>
            <a:r>
              <a:rPr sz="2750" spc="175" dirty="0">
                <a:latin typeface="Calibri"/>
                <a:cs typeface="Calibri"/>
              </a:rPr>
              <a:t> </a:t>
            </a:r>
            <a:r>
              <a:rPr sz="2750" spc="-25" dirty="0">
                <a:latin typeface="Calibri"/>
                <a:cs typeface="Calibri"/>
              </a:rPr>
              <a:t>display</a:t>
            </a:r>
            <a:r>
              <a:rPr sz="2750" spc="305" dirty="0">
                <a:latin typeface="Calibri"/>
                <a:cs typeface="Calibri"/>
              </a:rPr>
              <a:t> </a:t>
            </a:r>
            <a:r>
              <a:rPr sz="2750" spc="10" dirty="0">
                <a:latin typeface="Calibri"/>
                <a:cs typeface="Calibri"/>
              </a:rPr>
              <a:t>a</a:t>
            </a:r>
            <a:r>
              <a:rPr sz="2750" spc="-15" dirty="0">
                <a:latin typeface="Calibri"/>
                <a:cs typeface="Calibri"/>
              </a:rPr>
              <a:t> </a:t>
            </a:r>
            <a:r>
              <a:rPr sz="2750" spc="10" dirty="0">
                <a:solidFill>
                  <a:srgbClr val="C55A11"/>
                </a:solidFill>
                <a:latin typeface="Calibri"/>
                <a:cs typeface="Calibri"/>
              </a:rPr>
              <a:t>very</a:t>
            </a:r>
            <a:r>
              <a:rPr sz="2750" spc="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750" spc="-15" dirty="0">
                <a:solidFill>
                  <a:srgbClr val="C55A11"/>
                </a:solidFill>
                <a:latin typeface="Calibri"/>
                <a:cs typeface="Calibri"/>
              </a:rPr>
              <a:t>high</a:t>
            </a:r>
            <a:r>
              <a:rPr sz="2750" spc="17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C55A11"/>
                </a:solidFill>
                <a:latin typeface="Calibri"/>
                <a:cs typeface="Calibri"/>
              </a:rPr>
              <a:t>glycolytic</a:t>
            </a:r>
            <a:r>
              <a:rPr sz="2750" spc="15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C55A11"/>
                </a:solidFill>
                <a:latin typeface="Calibri"/>
                <a:cs typeface="Calibri"/>
              </a:rPr>
              <a:t>activity</a:t>
            </a:r>
            <a:r>
              <a:rPr sz="2750" spc="-20" dirty="0">
                <a:latin typeface="Calibri"/>
                <a:cs typeface="Calibri"/>
              </a:rPr>
              <a:t>.</a:t>
            </a:r>
            <a:r>
              <a:rPr sz="2750" spc="35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Astrocytic </a:t>
            </a:r>
            <a:r>
              <a:rPr sz="2750" spc="-605" dirty="0"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C55A11"/>
                </a:solidFill>
                <a:latin typeface="Calibri"/>
                <a:cs typeface="Calibri"/>
              </a:rPr>
              <a:t>metabolism</a:t>
            </a:r>
            <a:r>
              <a:rPr sz="2750" spc="15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750" spc="-15" dirty="0">
                <a:solidFill>
                  <a:srgbClr val="C55A11"/>
                </a:solidFill>
                <a:latin typeface="Calibri"/>
                <a:cs typeface="Calibri"/>
              </a:rPr>
              <a:t>is</a:t>
            </a:r>
            <a:r>
              <a:rPr sz="2750" spc="9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C55A11"/>
                </a:solidFill>
                <a:latin typeface="Calibri"/>
                <a:cs typeface="Calibri"/>
              </a:rPr>
              <a:t>glycolytic.</a:t>
            </a:r>
            <a:endParaRPr sz="2750" dirty="0">
              <a:latin typeface="Calibri"/>
              <a:cs typeface="Calibri"/>
            </a:endParaRPr>
          </a:p>
          <a:p>
            <a:pPr marL="571500" indent="-571500" algn="l" rtl="0">
              <a:lnSpc>
                <a:spcPct val="100000"/>
              </a:lnSpc>
              <a:spcBef>
                <a:spcPts val="15"/>
              </a:spcBef>
              <a:buFont typeface="Wingdings" panose="05000000000000000000" pitchFamily="2" charset="2"/>
              <a:buChar char="v"/>
            </a:pPr>
            <a:endParaRPr sz="4100" dirty="0">
              <a:latin typeface="Calibri"/>
              <a:cs typeface="Calibri"/>
            </a:endParaRPr>
          </a:p>
          <a:p>
            <a:pPr marL="469900" marR="5080" indent="-457200" algn="l" rtl="0">
              <a:lnSpc>
                <a:spcPts val="3080"/>
              </a:lnSpc>
              <a:buFont typeface="Wingdings" panose="05000000000000000000" pitchFamily="2" charset="2"/>
              <a:buChar char="v"/>
              <a:tabLst>
                <a:tab pos="4749800" algn="l"/>
              </a:tabLst>
            </a:pPr>
            <a:r>
              <a:rPr sz="2750" spc="25" dirty="0"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538235"/>
                </a:solidFill>
                <a:latin typeface="Calibri"/>
                <a:cs typeface="Calibri"/>
              </a:rPr>
              <a:t>Glucose</a:t>
            </a:r>
            <a:r>
              <a:rPr sz="2750" spc="170" dirty="0">
                <a:solidFill>
                  <a:srgbClr val="538235"/>
                </a:solidFill>
                <a:latin typeface="Calibri"/>
                <a:cs typeface="Calibri"/>
              </a:rPr>
              <a:t> </a:t>
            </a:r>
            <a:r>
              <a:rPr sz="2750" spc="25" dirty="0">
                <a:solidFill>
                  <a:srgbClr val="538235"/>
                </a:solidFill>
                <a:latin typeface="Calibri"/>
                <a:cs typeface="Calibri"/>
              </a:rPr>
              <a:t>→</a:t>
            </a:r>
            <a:r>
              <a:rPr sz="2750" spc="10" dirty="0">
                <a:solidFill>
                  <a:srgbClr val="538235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538235"/>
                </a:solidFill>
                <a:latin typeface="Calibri"/>
                <a:cs typeface="Calibri"/>
              </a:rPr>
              <a:t>G-6-P</a:t>
            </a:r>
            <a:r>
              <a:rPr sz="2750" spc="195" dirty="0">
                <a:solidFill>
                  <a:srgbClr val="538235"/>
                </a:solidFill>
                <a:latin typeface="Calibri"/>
                <a:cs typeface="Calibri"/>
              </a:rPr>
              <a:t> </a:t>
            </a:r>
            <a:r>
              <a:rPr sz="2750" spc="-5" dirty="0">
                <a:solidFill>
                  <a:srgbClr val="538235"/>
                </a:solidFill>
                <a:latin typeface="Calibri"/>
                <a:cs typeface="Calibri"/>
              </a:rPr>
              <a:t>by</a:t>
            </a:r>
            <a:r>
              <a:rPr sz="2750" spc="75" dirty="0">
                <a:solidFill>
                  <a:srgbClr val="538235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538235"/>
                </a:solidFill>
                <a:latin typeface="Calibri"/>
                <a:cs typeface="Calibri"/>
              </a:rPr>
              <a:t>glycolysis</a:t>
            </a:r>
            <a:r>
              <a:rPr sz="2750" spc="95" dirty="0">
                <a:solidFill>
                  <a:srgbClr val="538235"/>
                </a:solidFill>
                <a:latin typeface="Calibri"/>
                <a:cs typeface="Calibri"/>
              </a:rPr>
              <a:t> </a:t>
            </a:r>
            <a:r>
              <a:rPr sz="2750" spc="-5" dirty="0">
                <a:solidFill>
                  <a:srgbClr val="538235"/>
                </a:solidFill>
                <a:latin typeface="Calibri"/>
                <a:cs typeface="Calibri"/>
              </a:rPr>
              <a:t>gives</a:t>
            </a:r>
            <a:r>
              <a:rPr sz="2750" spc="100" dirty="0">
                <a:solidFill>
                  <a:srgbClr val="538235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538235"/>
                </a:solidFill>
                <a:latin typeface="Calibri"/>
                <a:cs typeface="Calibri"/>
              </a:rPr>
              <a:t>pyruvate</a:t>
            </a:r>
            <a:r>
              <a:rPr sz="2750" spc="-10" dirty="0">
                <a:latin typeface="Calibri"/>
                <a:cs typeface="Calibri"/>
              </a:rPr>
              <a:t>.</a:t>
            </a:r>
            <a:r>
              <a:rPr sz="2750" spc="110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Astrocytes</a:t>
            </a:r>
            <a:r>
              <a:rPr sz="2750" spc="170" dirty="0">
                <a:latin typeface="Calibri"/>
                <a:cs typeface="Calibri"/>
              </a:rPr>
              <a:t> </a:t>
            </a:r>
            <a:r>
              <a:rPr sz="2750" spc="5" dirty="0">
                <a:latin typeface="Calibri"/>
                <a:cs typeface="Calibri"/>
              </a:rPr>
              <a:t>contain </a:t>
            </a:r>
            <a:r>
              <a:rPr sz="2750" spc="-605" dirty="0"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538235"/>
                </a:solidFill>
                <a:latin typeface="Calibri"/>
                <a:cs typeface="Calibri"/>
              </a:rPr>
              <a:t>lactate</a:t>
            </a:r>
            <a:r>
              <a:rPr sz="2750" spc="55" dirty="0">
                <a:solidFill>
                  <a:srgbClr val="538235"/>
                </a:solidFill>
                <a:latin typeface="Calibri"/>
                <a:cs typeface="Calibri"/>
              </a:rPr>
              <a:t> </a:t>
            </a:r>
            <a:r>
              <a:rPr sz="2750" spc="-5" dirty="0">
                <a:solidFill>
                  <a:srgbClr val="538235"/>
                </a:solidFill>
                <a:latin typeface="Calibri"/>
                <a:cs typeface="Calibri"/>
              </a:rPr>
              <a:t>dehydrogenase-(LDH-5) </a:t>
            </a:r>
            <a:r>
              <a:rPr sz="2750" spc="-10" dirty="0">
                <a:latin typeface="Calibri"/>
                <a:cs typeface="Calibri"/>
              </a:rPr>
              <a:t>which</a:t>
            </a:r>
            <a:r>
              <a:rPr sz="2750" spc="8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makes</a:t>
            </a:r>
            <a:r>
              <a:rPr sz="2750" spc="105" dirty="0">
                <a:latin typeface="Calibri"/>
                <a:cs typeface="Calibri"/>
              </a:rPr>
              <a:t> </a:t>
            </a:r>
            <a:r>
              <a:rPr sz="2750" spc="5" dirty="0">
                <a:solidFill>
                  <a:srgbClr val="538235"/>
                </a:solidFill>
                <a:latin typeface="Calibri"/>
                <a:cs typeface="Calibri"/>
              </a:rPr>
              <a:t>lactate</a:t>
            </a:r>
            <a:r>
              <a:rPr sz="2750" spc="-60" dirty="0">
                <a:solidFill>
                  <a:srgbClr val="538235"/>
                </a:solidFill>
                <a:latin typeface="Calibri"/>
                <a:cs typeface="Calibri"/>
              </a:rPr>
              <a:t> </a:t>
            </a:r>
            <a:r>
              <a:rPr sz="2750" spc="-5" dirty="0">
                <a:solidFill>
                  <a:srgbClr val="538235"/>
                </a:solidFill>
                <a:latin typeface="Calibri"/>
                <a:cs typeface="Calibri"/>
              </a:rPr>
              <a:t>from</a:t>
            </a:r>
            <a:r>
              <a:rPr sz="2750" spc="75" dirty="0">
                <a:solidFill>
                  <a:srgbClr val="538235"/>
                </a:solidFill>
                <a:latin typeface="Calibri"/>
                <a:cs typeface="Calibri"/>
              </a:rPr>
              <a:t> </a:t>
            </a:r>
            <a:r>
              <a:rPr sz="2750" spc="-5" dirty="0">
                <a:solidFill>
                  <a:srgbClr val="538235"/>
                </a:solidFill>
                <a:latin typeface="Calibri"/>
                <a:cs typeface="Calibri"/>
              </a:rPr>
              <a:t>pyruvate.</a:t>
            </a:r>
            <a:endParaRPr sz="2750" dirty="0">
              <a:latin typeface="Calibri"/>
              <a:cs typeface="Calibri"/>
            </a:endParaRPr>
          </a:p>
          <a:p>
            <a:pPr marL="571500" indent="-571500" algn="l" rtl="0">
              <a:lnSpc>
                <a:spcPct val="100000"/>
              </a:lnSpc>
              <a:spcBef>
                <a:spcPts val="5"/>
              </a:spcBef>
              <a:buFont typeface="Wingdings" panose="05000000000000000000" pitchFamily="2" charset="2"/>
              <a:buChar char="v"/>
            </a:pPr>
            <a:endParaRPr sz="4100" dirty="0">
              <a:latin typeface="Calibri"/>
              <a:cs typeface="Calibri"/>
            </a:endParaRPr>
          </a:p>
          <a:p>
            <a:pPr marL="469900" marR="27305" indent="-457200" algn="l" rtl="0">
              <a:lnSpc>
                <a:spcPts val="3010"/>
              </a:lnSpc>
              <a:buFont typeface="Wingdings" panose="05000000000000000000" pitchFamily="2" charset="2"/>
              <a:buChar char="v"/>
            </a:pPr>
            <a:r>
              <a:rPr sz="2750" spc="15" dirty="0">
                <a:solidFill>
                  <a:srgbClr val="538235"/>
                </a:solidFill>
                <a:latin typeface="Calibri"/>
                <a:cs typeface="Calibri"/>
              </a:rPr>
              <a:t>Most</a:t>
            </a:r>
            <a:r>
              <a:rPr sz="2750" spc="35" dirty="0">
                <a:solidFill>
                  <a:srgbClr val="538235"/>
                </a:solidFill>
                <a:latin typeface="Calibri"/>
                <a:cs typeface="Calibri"/>
              </a:rPr>
              <a:t> </a:t>
            </a:r>
            <a:r>
              <a:rPr sz="2750" spc="-5" dirty="0">
                <a:solidFill>
                  <a:srgbClr val="538235"/>
                </a:solidFill>
                <a:latin typeface="Calibri"/>
                <a:cs typeface="Calibri"/>
              </a:rPr>
              <a:t>astrocytic</a:t>
            </a:r>
            <a:r>
              <a:rPr sz="2750" spc="160" dirty="0">
                <a:solidFill>
                  <a:srgbClr val="538235"/>
                </a:solidFill>
                <a:latin typeface="Calibri"/>
                <a:cs typeface="Calibri"/>
              </a:rPr>
              <a:t> </a:t>
            </a:r>
            <a:r>
              <a:rPr sz="2750" spc="5" dirty="0">
                <a:solidFill>
                  <a:srgbClr val="538235"/>
                </a:solidFill>
                <a:latin typeface="Calibri"/>
                <a:cs typeface="Calibri"/>
              </a:rPr>
              <a:t>lactate</a:t>
            </a:r>
            <a:r>
              <a:rPr sz="2750" spc="15" dirty="0">
                <a:solidFill>
                  <a:srgbClr val="538235"/>
                </a:solidFill>
                <a:latin typeface="Calibri"/>
                <a:cs typeface="Calibri"/>
              </a:rPr>
              <a:t> </a:t>
            </a:r>
            <a:r>
              <a:rPr sz="2750" spc="-15" dirty="0">
                <a:latin typeface="Calibri"/>
                <a:cs typeface="Calibri"/>
              </a:rPr>
              <a:t>is</a:t>
            </a:r>
            <a:r>
              <a:rPr sz="2750" spc="10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obtained</a:t>
            </a:r>
            <a:r>
              <a:rPr sz="2750" spc="170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from</a:t>
            </a:r>
            <a:r>
              <a:rPr sz="2750" spc="95" dirty="0">
                <a:latin typeface="Calibri"/>
                <a:cs typeface="Calibri"/>
              </a:rPr>
              <a:t> </a:t>
            </a:r>
            <a:r>
              <a:rPr sz="2750" spc="-5" dirty="0">
                <a:solidFill>
                  <a:srgbClr val="538235"/>
                </a:solidFill>
                <a:latin typeface="Calibri"/>
                <a:cs typeface="Calibri"/>
              </a:rPr>
              <a:t>anaerobic</a:t>
            </a:r>
            <a:r>
              <a:rPr sz="2750" spc="150" dirty="0">
                <a:solidFill>
                  <a:srgbClr val="538235"/>
                </a:solidFill>
                <a:latin typeface="Calibri"/>
                <a:cs typeface="Calibri"/>
              </a:rPr>
              <a:t> </a:t>
            </a:r>
            <a:r>
              <a:rPr sz="2750" spc="-5" dirty="0">
                <a:solidFill>
                  <a:srgbClr val="538235"/>
                </a:solidFill>
                <a:latin typeface="Calibri"/>
                <a:cs typeface="Calibri"/>
              </a:rPr>
              <a:t>metabolism</a:t>
            </a:r>
            <a:r>
              <a:rPr sz="2750" spc="260" dirty="0">
                <a:solidFill>
                  <a:srgbClr val="538235"/>
                </a:solidFill>
                <a:latin typeface="Calibri"/>
                <a:cs typeface="Calibri"/>
              </a:rPr>
              <a:t> </a:t>
            </a:r>
            <a:r>
              <a:rPr sz="2750" spc="25" dirty="0">
                <a:latin typeface="Calibri"/>
                <a:cs typeface="Calibri"/>
              </a:rPr>
              <a:t>of </a:t>
            </a:r>
            <a:r>
              <a:rPr sz="2750" spc="3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glucose</a:t>
            </a:r>
            <a:r>
              <a:rPr sz="2750" spc="175" dirty="0">
                <a:latin typeface="Calibri"/>
                <a:cs typeface="Calibri"/>
              </a:rPr>
              <a:t> </a:t>
            </a:r>
            <a:r>
              <a:rPr sz="2750" spc="5" dirty="0">
                <a:latin typeface="Calibri"/>
                <a:cs typeface="Calibri"/>
              </a:rPr>
              <a:t>and</a:t>
            </a:r>
            <a:r>
              <a:rPr sz="2750" spc="20" dirty="0">
                <a:latin typeface="Calibri"/>
                <a:cs typeface="Calibri"/>
              </a:rPr>
              <a:t> </a:t>
            </a:r>
            <a:r>
              <a:rPr sz="2750" spc="5" dirty="0">
                <a:latin typeface="Calibri"/>
                <a:cs typeface="Calibri"/>
              </a:rPr>
              <a:t>small</a:t>
            </a:r>
            <a:r>
              <a:rPr sz="2750" spc="95" dirty="0">
                <a:latin typeface="Calibri"/>
                <a:cs typeface="Calibri"/>
              </a:rPr>
              <a:t> </a:t>
            </a:r>
            <a:r>
              <a:rPr sz="2750" spc="10" dirty="0">
                <a:latin typeface="Calibri"/>
                <a:cs typeface="Calibri"/>
              </a:rPr>
              <a:t>amounts</a:t>
            </a:r>
            <a:r>
              <a:rPr sz="2750" spc="95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from</a:t>
            </a:r>
            <a:r>
              <a:rPr sz="2750" spc="90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G-6-P</a:t>
            </a:r>
            <a:r>
              <a:rPr sz="2750" spc="125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obtained</a:t>
            </a:r>
            <a:r>
              <a:rPr sz="2750" spc="175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from</a:t>
            </a:r>
            <a:r>
              <a:rPr sz="2750" spc="85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glycogenolysis.</a:t>
            </a:r>
            <a:endParaRPr sz="2750" dirty="0">
              <a:latin typeface="Calibri"/>
              <a:cs typeface="Calibri"/>
            </a:endParaRPr>
          </a:p>
          <a:p>
            <a:pPr marL="571500" indent="-571500" algn="l" rtl="0">
              <a:lnSpc>
                <a:spcPct val="100000"/>
              </a:lnSpc>
              <a:spcBef>
                <a:spcPts val="55"/>
              </a:spcBef>
              <a:buFont typeface="Wingdings" panose="05000000000000000000" pitchFamily="2" charset="2"/>
              <a:buChar char="v"/>
            </a:pPr>
            <a:endParaRPr sz="3850" dirty="0">
              <a:latin typeface="Calibri"/>
              <a:cs typeface="Calibri"/>
            </a:endParaRPr>
          </a:p>
          <a:p>
            <a:pPr marL="546100" indent="-457200" algn="l" rtl="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sz="2750" spc="25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Astrocytic</a:t>
            </a:r>
            <a:r>
              <a:rPr sz="2750" spc="24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lactate</a:t>
            </a:r>
            <a:r>
              <a:rPr sz="2750" spc="15" dirty="0">
                <a:latin typeface="Calibri"/>
                <a:cs typeface="Calibri"/>
              </a:rPr>
              <a:t> </a:t>
            </a:r>
            <a:r>
              <a:rPr sz="2750" spc="-15" dirty="0">
                <a:latin typeface="Calibri"/>
                <a:cs typeface="Calibri"/>
              </a:rPr>
              <a:t>is</a:t>
            </a:r>
            <a:r>
              <a:rPr sz="2750" spc="90" dirty="0">
                <a:latin typeface="Calibri"/>
                <a:cs typeface="Calibri"/>
              </a:rPr>
              <a:t> </a:t>
            </a:r>
            <a:r>
              <a:rPr sz="2750" spc="-15" dirty="0">
                <a:latin typeface="Calibri"/>
                <a:cs typeface="Calibri"/>
              </a:rPr>
              <a:t>used</a:t>
            </a:r>
            <a:r>
              <a:rPr sz="2750" spc="165" dirty="0">
                <a:latin typeface="Calibri"/>
                <a:cs typeface="Calibri"/>
              </a:rPr>
              <a:t> </a:t>
            </a:r>
            <a:r>
              <a:rPr sz="2750" spc="20" dirty="0">
                <a:latin typeface="Calibri"/>
                <a:cs typeface="Calibri"/>
              </a:rPr>
              <a:t>as</a:t>
            </a:r>
            <a:r>
              <a:rPr sz="2750" spc="15" dirty="0">
                <a:latin typeface="Calibri"/>
                <a:cs typeface="Calibri"/>
              </a:rPr>
              <a:t> </a:t>
            </a:r>
            <a:r>
              <a:rPr sz="2750" spc="10" dirty="0">
                <a:latin typeface="Calibri"/>
                <a:cs typeface="Calibri"/>
              </a:rPr>
              <a:t>a</a:t>
            </a:r>
            <a:r>
              <a:rPr sz="2750" spc="15" dirty="0">
                <a:latin typeface="Calibri"/>
                <a:cs typeface="Calibri"/>
              </a:rPr>
              <a:t> </a:t>
            </a:r>
            <a:r>
              <a:rPr sz="2750" spc="-5" dirty="0">
                <a:solidFill>
                  <a:srgbClr val="538235"/>
                </a:solidFill>
                <a:latin typeface="Calibri"/>
                <a:cs typeface="Calibri"/>
              </a:rPr>
              <a:t>source</a:t>
            </a:r>
            <a:r>
              <a:rPr sz="2750" spc="100" dirty="0">
                <a:solidFill>
                  <a:srgbClr val="538235"/>
                </a:solidFill>
                <a:latin typeface="Calibri"/>
                <a:cs typeface="Calibri"/>
              </a:rPr>
              <a:t> </a:t>
            </a:r>
            <a:r>
              <a:rPr sz="2750" spc="25" dirty="0">
                <a:solidFill>
                  <a:srgbClr val="538235"/>
                </a:solidFill>
                <a:latin typeface="Calibri"/>
                <a:cs typeface="Calibri"/>
              </a:rPr>
              <a:t>of</a:t>
            </a:r>
            <a:r>
              <a:rPr sz="2750" spc="35" dirty="0">
                <a:solidFill>
                  <a:srgbClr val="538235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538235"/>
                </a:solidFill>
                <a:latin typeface="Calibri"/>
                <a:cs typeface="Calibri"/>
              </a:rPr>
              <a:t>energy</a:t>
            </a:r>
            <a:r>
              <a:rPr sz="2750" spc="220" dirty="0">
                <a:solidFill>
                  <a:srgbClr val="538235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538235"/>
                </a:solidFill>
                <a:latin typeface="Calibri"/>
                <a:cs typeface="Calibri"/>
              </a:rPr>
              <a:t>for </a:t>
            </a:r>
            <a:r>
              <a:rPr sz="2750" spc="-15" dirty="0">
                <a:solidFill>
                  <a:srgbClr val="538235"/>
                </a:solidFill>
                <a:latin typeface="Calibri"/>
                <a:cs typeface="Calibri"/>
              </a:rPr>
              <a:t>neurons.</a:t>
            </a:r>
            <a:endParaRPr sz="275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4647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A3C7E031-C9B3-5729-427E-6300156C6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066800"/>
            <a:ext cx="10893425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502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7992745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30"/>
              </a:spcBef>
            </a:pPr>
            <a:r>
              <a:rPr spc="-55" dirty="0"/>
              <a:t> </a:t>
            </a:r>
            <a:r>
              <a:rPr spc="-5" dirty="0"/>
              <a:t>Glycogen</a:t>
            </a:r>
            <a:r>
              <a:rPr spc="-95" dirty="0"/>
              <a:t> </a:t>
            </a:r>
            <a:r>
              <a:rPr spc="-5" dirty="0"/>
              <a:t>synthesis</a:t>
            </a:r>
            <a:r>
              <a:rPr spc="-95" dirty="0"/>
              <a:t> </a:t>
            </a:r>
            <a:r>
              <a:rPr spc="10" dirty="0"/>
              <a:t>in</a:t>
            </a:r>
            <a:r>
              <a:rPr spc="-10" dirty="0"/>
              <a:t> </a:t>
            </a:r>
            <a:r>
              <a:rPr spc="-20" dirty="0"/>
              <a:t>astrocytes: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46E36DED-D967-AC84-53E5-526957FF9826}"/>
              </a:ext>
            </a:extLst>
          </p:cNvPr>
          <p:cNvSpPr txBox="1"/>
          <p:nvPr/>
        </p:nvSpPr>
        <p:spPr>
          <a:xfrm>
            <a:off x="381000" y="838201"/>
            <a:ext cx="10668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dirty="0">
                <a:solidFill>
                  <a:srgbClr val="202124"/>
                </a:solidFill>
                <a:effectLst/>
                <a:cs typeface="Helvetica Neue"/>
              </a:rPr>
              <a:t>Glycogen </a:t>
            </a:r>
            <a:r>
              <a:rPr lang="en-US" sz="2400" b="0" i="0" dirty="0">
                <a:solidFill>
                  <a:srgbClr val="202124"/>
                </a:solidFill>
                <a:effectLst/>
                <a:cs typeface="Helvetica Neue"/>
              </a:rPr>
              <a:t>is a </a:t>
            </a:r>
            <a:r>
              <a:rPr lang="en-US" sz="2400" b="1" i="0" dirty="0">
                <a:solidFill>
                  <a:srgbClr val="202124"/>
                </a:solidFill>
                <a:effectLst/>
                <a:cs typeface="Helvetica Neue"/>
              </a:rPr>
              <a:t>complex glucose polymer </a:t>
            </a:r>
            <a:r>
              <a:rPr lang="en-US" sz="2400" b="0" i="0" dirty="0">
                <a:solidFill>
                  <a:srgbClr val="202124"/>
                </a:solidFill>
                <a:effectLst/>
                <a:cs typeface="Helvetica Neue"/>
              </a:rPr>
              <a:t>found in a </a:t>
            </a:r>
            <a:r>
              <a:rPr lang="en-US" sz="2400" b="1" i="0" dirty="0">
                <a:solidFill>
                  <a:srgbClr val="202124"/>
                </a:solidFill>
                <a:effectLst/>
                <a:cs typeface="Helvetica Neue"/>
              </a:rPr>
              <a:t>variety of tissues</a:t>
            </a:r>
            <a:r>
              <a:rPr lang="en-US" sz="2400" b="0" i="0" dirty="0">
                <a:solidFill>
                  <a:srgbClr val="202124"/>
                </a:solidFill>
                <a:effectLst/>
                <a:cs typeface="Helvetica Neue"/>
              </a:rPr>
              <a:t>, including </a:t>
            </a:r>
            <a:r>
              <a:rPr lang="en-US" sz="2400" b="1" i="0" dirty="0">
                <a:solidFill>
                  <a:srgbClr val="202124"/>
                </a:solidFill>
                <a:effectLst/>
                <a:cs typeface="Helvetica Neue"/>
              </a:rPr>
              <a:t>brain</a:t>
            </a:r>
            <a:r>
              <a:rPr lang="en-US" sz="2400" b="0" i="0" dirty="0">
                <a:solidFill>
                  <a:srgbClr val="202124"/>
                </a:solidFill>
                <a:effectLst/>
                <a:cs typeface="Helvetica Neue"/>
              </a:rPr>
              <a:t>, </a:t>
            </a:r>
            <a:r>
              <a:rPr lang="en-US" sz="2400" b="1" i="0" dirty="0">
                <a:solidFill>
                  <a:srgbClr val="202124"/>
                </a:solidFill>
                <a:effectLst/>
                <a:cs typeface="Helvetica Neue"/>
              </a:rPr>
              <a:t>localized primarily in astrocytes</a:t>
            </a:r>
            <a:r>
              <a:rPr lang="en-US" sz="2400" b="0" i="0" dirty="0">
                <a:solidFill>
                  <a:srgbClr val="202124"/>
                </a:solidFill>
                <a:effectLst/>
                <a:cs typeface="Helvetica Neue"/>
              </a:rPr>
              <a:t>. The </a:t>
            </a:r>
            <a:r>
              <a:rPr lang="en-US" sz="2400" b="1" i="0" dirty="0">
                <a:solidFill>
                  <a:srgbClr val="202124"/>
                </a:solidFill>
                <a:effectLst/>
                <a:cs typeface="Helvetica Neue"/>
              </a:rPr>
              <a:t>small quantity </a:t>
            </a:r>
            <a:r>
              <a:rPr lang="en-US" sz="2400" b="0" i="0" dirty="0">
                <a:solidFill>
                  <a:srgbClr val="202124"/>
                </a:solidFill>
                <a:effectLst/>
                <a:cs typeface="Helvetica Neue"/>
              </a:rPr>
              <a:t>found in </a:t>
            </a:r>
            <a:r>
              <a:rPr lang="en-US" sz="2400" b="1" i="0" dirty="0">
                <a:solidFill>
                  <a:srgbClr val="202124"/>
                </a:solidFill>
                <a:effectLst/>
                <a:cs typeface="Helvetica Neue"/>
              </a:rPr>
              <a:t>brain</a:t>
            </a:r>
            <a:r>
              <a:rPr lang="en-US" sz="2400" b="0" i="0" dirty="0">
                <a:solidFill>
                  <a:srgbClr val="202124"/>
                </a:solidFill>
                <a:effectLst/>
                <a:cs typeface="Helvetica Neue"/>
              </a:rPr>
              <a:t> compared to </a:t>
            </a:r>
            <a:r>
              <a:rPr lang="en-US" sz="2400" b="1" i="0" dirty="0">
                <a:solidFill>
                  <a:srgbClr val="202124"/>
                </a:solidFill>
                <a:effectLst/>
                <a:cs typeface="Helvetica Neue"/>
              </a:rPr>
              <a:t>liver</a:t>
            </a:r>
            <a:r>
              <a:rPr lang="en-US" sz="2400" b="0" i="0" dirty="0">
                <a:solidFill>
                  <a:srgbClr val="202124"/>
                </a:solidFill>
                <a:effectLst/>
                <a:cs typeface="Helvetica Neue"/>
              </a:rPr>
              <a:t> has led to the understanding that </a:t>
            </a:r>
            <a:r>
              <a:rPr lang="en-US" sz="2400" b="1" i="0" dirty="0">
                <a:solidFill>
                  <a:srgbClr val="202124"/>
                </a:solidFill>
                <a:effectLst/>
                <a:cs typeface="Helvetica Neue"/>
              </a:rPr>
              <a:t>brain glycogen</a:t>
            </a:r>
            <a:r>
              <a:rPr lang="en-US" sz="2400" b="0" i="0" dirty="0">
                <a:solidFill>
                  <a:srgbClr val="202124"/>
                </a:solidFill>
                <a:effectLst/>
                <a:cs typeface="Helvetica Neue"/>
              </a:rPr>
              <a:t> is merely used during </a:t>
            </a:r>
            <a:r>
              <a:rPr lang="en-US" sz="2400" b="1" i="0" dirty="0">
                <a:solidFill>
                  <a:srgbClr val="C00000"/>
                </a:solidFill>
                <a:effectLst/>
                <a:cs typeface="Helvetica Neue"/>
              </a:rPr>
              <a:t>hypoglycemia or ischemia</a:t>
            </a:r>
            <a:r>
              <a:rPr lang="en-US" sz="2400" b="0" i="0" dirty="0">
                <a:solidFill>
                  <a:srgbClr val="C00000"/>
                </a:solidFill>
                <a:effectLst/>
                <a:cs typeface="Helvetica Neue"/>
              </a:rPr>
              <a:t>. </a:t>
            </a:r>
          </a:p>
          <a:p>
            <a:pPr algn="l"/>
            <a:br>
              <a:rPr lang="en-US" sz="2400" b="0" i="0" dirty="0">
                <a:solidFill>
                  <a:srgbClr val="202124"/>
                </a:solidFill>
                <a:effectLst/>
                <a:latin typeface="Helvetica Neue"/>
              </a:rPr>
            </a:br>
            <a:endParaRPr lang="ar-SA" sz="2400" dirty="0"/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38B47C93-2BA6-D6A8-817F-F92297F0D2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1992363"/>
            <a:ext cx="5538787" cy="1262062"/>
          </a:xfrm>
          <a:prstGeom prst="rect">
            <a:avLst/>
          </a:prstGeom>
        </p:spPr>
      </p:pic>
      <p:pic>
        <p:nvPicPr>
          <p:cNvPr id="4" name="عنصر نائب للمحتوى 5" descr="Slide27.JPG">
            <a:extLst>
              <a:ext uri="{FF2B5EF4-FFF2-40B4-BE49-F238E27FC236}">
                <a16:creationId xmlns:a16="http://schemas.microsoft.com/office/drawing/2014/main" id="{46CBA163-E8D3-A76B-7867-60B4724701F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52600" y="2743200"/>
            <a:ext cx="8001000" cy="41148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575" y="672528"/>
            <a:ext cx="10180320" cy="5361339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241300" marR="643255" indent="-229235" algn="l" rtl="0">
              <a:lnSpc>
                <a:spcPts val="2700"/>
              </a:lnSpc>
              <a:spcBef>
                <a:spcPts val="715"/>
              </a:spcBef>
              <a:buSzPct val="96363"/>
              <a:buFont typeface="Wingdings"/>
              <a:buChar char=""/>
              <a:tabLst>
                <a:tab pos="328295" algn="l"/>
              </a:tabLst>
            </a:pPr>
            <a:r>
              <a:rPr sz="2750" spc="-5" dirty="0">
                <a:latin typeface="Calibri"/>
                <a:cs typeface="Calibri"/>
              </a:rPr>
              <a:t>Glucose</a:t>
            </a:r>
            <a:r>
              <a:rPr sz="2750" spc="170" dirty="0">
                <a:latin typeface="Calibri"/>
                <a:cs typeface="Calibri"/>
              </a:rPr>
              <a:t> </a:t>
            </a:r>
            <a:r>
              <a:rPr sz="2750" spc="-25" dirty="0">
                <a:latin typeface="Calibri"/>
                <a:cs typeface="Calibri"/>
              </a:rPr>
              <a:t>enters</a:t>
            </a:r>
            <a:r>
              <a:rPr sz="2750" spc="90" dirty="0">
                <a:latin typeface="Calibri"/>
                <a:cs typeface="Calibri"/>
              </a:rPr>
              <a:t> </a:t>
            </a:r>
            <a:r>
              <a:rPr sz="2750" spc="-15" dirty="0">
                <a:latin typeface="Calibri"/>
                <a:cs typeface="Calibri"/>
              </a:rPr>
              <a:t>the</a:t>
            </a:r>
            <a:r>
              <a:rPr sz="2750" spc="175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astrocytes</a:t>
            </a:r>
            <a:r>
              <a:rPr sz="2750" spc="9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via</a:t>
            </a:r>
            <a:r>
              <a:rPr sz="2750" spc="135" dirty="0"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2D75B6"/>
                </a:solidFill>
                <a:latin typeface="Calibri"/>
                <a:cs typeface="Calibri"/>
              </a:rPr>
              <a:t>GLUT1</a:t>
            </a:r>
            <a:r>
              <a:rPr sz="2750" spc="80" dirty="0">
                <a:solidFill>
                  <a:srgbClr val="2D75B6"/>
                </a:solidFill>
                <a:latin typeface="Calibri"/>
                <a:cs typeface="Calibri"/>
              </a:rPr>
              <a:t> </a:t>
            </a:r>
            <a:r>
              <a:rPr sz="2750" spc="5" dirty="0">
                <a:latin typeface="Calibri"/>
                <a:cs typeface="Calibri"/>
              </a:rPr>
              <a:t>and</a:t>
            </a:r>
            <a:r>
              <a:rPr lang="ar-SA" sz="2750" spc="-20" dirty="0">
                <a:solidFill>
                  <a:srgbClr val="2D75B6"/>
                </a:solidFill>
                <a:latin typeface="Calibri"/>
                <a:cs typeface="Calibri"/>
              </a:rPr>
              <a:t>.</a:t>
            </a:r>
            <a:r>
              <a:rPr sz="2750" spc="235" dirty="0">
                <a:solidFill>
                  <a:srgbClr val="2D75B6"/>
                </a:solidFill>
                <a:latin typeface="Calibri"/>
                <a:cs typeface="Calibri"/>
              </a:rPr>
              <a:t> </a:t>
            </a:r>
            <a:r>
              <a:rPr sz="2750" spc="5" dirty="0">
                <a:solidFill>
                  <a:srgbClr val="2D75B6"/>
                </a:solidFill>
                <a:latin typeface="Calibri"/>
                <a:cs typeface="Calibri"/>
              </a:rPr>
              <a:t>GLUT4</a:t>
            </a:r>
            <a:r>
              <a:rPr lang="en-US" sz="2750" spc="5" dirty="0">
                <a:solidFill>
                  <a:srgbClr val="2D75B6"/>
                </a:solidFill>
                <a:latin typeface="Calibri"/>
                <a:cs typeface="Calibri"/>
              </a:rPr>
              <a:t>( GLUT 4 not entering glucose in the cell with out insulin stimulator)</a:t>
            </a:r>
            <a:endParaRPr sz="2800" dirty="0">
              <a:latin typeface="Calibri"/>
              <a:cs typeface="Calibri"/>
            </a:endParaRPr>
          </a:p>
          <a:p>
            <a:pPr algn="l" rtl="0">
              <a:lnSpc>
                <a:spcPct val="100000"/>
              </a:lnSpc>
              <a:spcBef>
                <a:spcPts val="60"/>
              </a:spcBef>
            </a:pPr>
            <a:endParaRPr sz="4000" dirty="0">
              <a:latin typeface="Calibri"/>
              <a:cs typeface="Calibri"/>
            </a:endParaRPr>
          </a:p>
          <a:p>
            <a:pPr marL="12700" marR="180975" algn="l" rtl="0">
              <a:lnSpc>
                <a:spcPct val="81600"/>
              </a:lnSpc>
              <a:buFont typeface="Segoe UI Symbol"/>
              <a:buChar char="❖"/>
              <a:tabLst>
                <a:tab pos="413384" algn="l"/>
                <a:tab pos="5006975" algn="l"/>
                <a:tab pos="6978650" algn="l"/>
              </a:tabLst>
            </a:pPr>
            <a:r>
              <a:rPr sz="2750" dirty="0">
                <a:latin typeface="Calibri"/>
                <a:cs typeface="Calibri"/>
              </a:rPr>
              <a:t>Glucose </a:t>
            </a:r>
            <a:r>
              <a:rPr sz="2750" spc="-15" dirty="0">
                <a:latin typeface="Calibri"/>
                <a:cs typeface="Calibri"/>
              </a:rPr>
              <a:t>is </a:t>
            </a:r>
            <a:r>
              <a:rPr sz="2750" dirty="0">
                <a:latin typeface="Calibri"/>
                <a:cs typeface="Calibri"/>
              </a:rPr>
              <a:t>phosphorylated</a:t>
            </a:r>
            <a:r>
              <a:rPr sz="2750" spc="5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by </a:t>
            </a:r>
            <a:r>
              <a:rPr sz="2750" spc="-15" dirty="0">
                <a:latin typeface="Calibri"/>
                <a:cs typeface="Calibri"/>
              </a:rPr>
              <a:t>hexokinase</a:t>
            </a:r>
            <a:r>
              <a:rPr sz="2750" spc="-1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(HK) </a:t>
            </a:r>
            <a:r>
              <a:rPr sz="2750" spc="-5" dirty="0">
                <a:latin typeface="Calibri"/>
                <a:cs typeface="Calibri"/>
              </a:rPr>
              <a:t>to </a:t>
            </a:r>
            <a:r>
              <a:rPr sz="2750" spc="-65" dirty="0">
                <a:latin typeface="Calibri"/>
                <a:cs typeface="Calibri"/>
              </a:rPr>
              <a:t>G-6-P,</a:t>
            </a:r>
            <a:r>
              <a:rPr sz="2750" spc="-60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which </a:t>
            </a:r>
            <a:r>
              <a:rPr sz="2750" spc="-15" dirty="0">
                <a:latin typeface="Calibri"/>
                <a:cs typeface="Calibri"/>
              </a:rPr>
              <a:t>is </a:t>
            </a:r>
            <a:r>
              <a:rPr sz="2750" spc="-10" dirty="0">
                <a:latin typeface="Calibri"/>
                <a:cs typeface="Calibri"/>
              </a:rPr>
              <a:t> </a:t>
            </a:r>
            <a:r>
              <a:rPr sz="2750" spc="-15" dirty="0">
                <a:latin typeface="Calibri"/>
                <a:cs typeface="Calibri"/>
              </a:rPr>
              <a:t>subsequently</a:t>
            </a:r>
            <a:r>
              <a:rPr sz="2750" spc="37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converted</a:t>
            </a:r>
            <a:r>
              <a:rPr sz="2750" spc="105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to</a:t>
            </a:r>
            <a:r>
              <a:rPr sz="2750" spc="90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G-1-P</a:t>
            </a:r>
            <a:r>
              <a:rPr sz="2750" spc="120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by</a:t>
            </a:r>
            <a:r>
              <a:rPr sz="2750" spc="75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phosphoglucomutase</a:t>
            </a:r>
            <a:r>
              <a:rPr sz="2750" spc="365" dirty="0">
                <a:latin typeface="Calibri"/>
                <a:cs typeface="Calibri"/>
              </a:rPr>
              <a:t> </a:t>
            </a:r>
            <a:r>
              <a:rPr sz="2750" spc="5" dirty="0">
                <a:latin typeface="Calibri"/>
                <a:cs typeface="Calibri"/>
              </a:rPr>
              <a:t>(PGM)</a:t>
            </a:r>
            <a:r>
              <a:rPr sz="2750" spc="110" dirty="0">
                <a:latin typeface="Calibri"/>
                <a:cs typeface="Calibri"/>
              </a:rPr>
              <a:t> </a:t>
            </a:r>
            <a:r>
              <a:rPr sz="2750" spc="5" dirty="0">
                <a:latin typeface="Calibri"/>
                <a:cs typeface="Calibri"/>
              </a:rPr>
              <a:t>and </a:t>
            </a:r>
            <a:r>
              <a:rPr sz="2750" spc="-605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then</a:t>
            </a:r>
            <a:r>
              <a:rPr sz="2750" spc="160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to</a:t>
            </a:r>
            <a:r>
              <a:rPr sz="2750" spc="10" dirty="0">
                <a:latin typeface="Calibri"/>
                <a:cs typeface="Calibri"/>
              </a:rPr>
              <a:t> </a:t>
            </a:r>
            <a:r>
              <a:rPr sz="2750" spc="25" dirty="0">
                <a:latin typeface="Calibri"/>
                <a:cs typeface="Calibri"/>
              </a:rPr>
              <a:t>UDP</a:t>
            </a:r>
            <a:r>
              <a:rPr sz="2750" spc="4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glucose</a:t>
            </a:r>
            <a:r>
              <a:rPr sz="2750" spc="95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by</a:t>
            </a:r>
            <a:r>
              <a:rPr sz="2750" spc="60" dirty="0">
                <a:latin typeface="Calibri"/>
                <a:cs typeface="Calibri"/>
              </a:rPr>
              <a:t> </a:t>
            </a:r>
            <a:r>
              <a:rPr sz="2750" spc="25" dirty="0">
                <a:latin typeface="Calibri"/>
                <a:cs typeface="Calibri"/>
              </a:rPr>
              <a:t>UDP</a:t>
            </a:r>
            <a:r>
              <a:rPr sz="2750" spc="4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glucose</a:t>
            </a:r>
            <a:r>
              <a:rPr sz="2750" spc="170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pyrophosphate</a:t>
            </a:r>
            <a:r>
              <a:rPr sz="2750" spc="245" dirty="0">
                <a:latin typeface="Calibri"/>
                <a:cs typeface="Calibri"/>
              </a:rPr>
              <a:t> </a:t>
            </a:r>
            <a:r>
              <a:rPr sz="2750" spc="5" dirty="0">
                <a:latin typeface="Calibri"/>
                <a:cs typeface="Calibri"/>
              </a:rPr>
              <a:t>(UDPGPP).</a:t>
            </a:r>
            <a:r>
              <a:rPr sz="2750" spc="17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The </a:t>
            </a:r>
            <a:r>
              <a:rPr sz="2750" spc="5" dirty="0">
                <a:latin typeface="Calibri"/>
                <a:cs typeface="Calibri"/>
              </a:rPr>
              <a:t> </a:t>
            </a:r>
            <a:r>
              <a:rPr sz="2750" spc="25" dirty="0">
                <a:latin typeface="Calibri"/>
                <a:cs typeface="Calibri"/>
              </a:rPr>
              <a:t>UDP</a:t>
            </a:r>
            <a:r>
              <a:rPr sz="2750" spc="4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glucose</a:t>
            </a:r>
            <a:r>
              <a:rPr sz="2750" spc="100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continues</a:t>
            </a:r>
            <a:r>
              <a:rPr sz="2750" spc="245" dirty="0">
                <a:latin typeface="Calibri"/>
                <a:cs typeface="Calibri"/>
              </a:rPr>
              <a:t> </a:t>
            </a:r>
            <a:r>
              <a:rPr sz="2750" spc="30" dirty="0">
                <a:latin typeface="Calibri"/>
                <a:cs typeface="Calibri"/>
              </a:rPr>
              <a:t>on</a:t>
            </a:r>
            <a:r>
              <a:rPr sz="2750" spc="20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to</a:t>
            </a:r>
            <a:r>
              <a:rPr sz="2750" spc="15" dirty="0">
                <a:latin typeface="Calibri"/>
                <a:cs typeface="Calibri"/>
              </a:rPr>
              <a:t> </a:t>
            </a:r>
            <a:r>
              <a:rPr sz="2750" spc="5" dirty="0">
                <a:latin typeface="Calibri"/>
                <a:cs typeface="Calibri"/>
              </a:rPr>
              <a:t>glycogen</a:t>
            </a:r>
            <a:r>
              <a:rPr sz="2750" spc="20" dirty="0">
                <a:latin typeface="Calibri"/>
                <a:cs typeface="Calibri"/>
              </a:rPr>
              <a:t> </a:t>
            </a:r>
            <a:r>
              <a:rPr sz="2750" spc="-25" dirty="0">
                <a:latin typeface="Calibri"/>
                <a:cs typeface="Calibri"/>
              </a:rPr>
              <a:t>synthesis	</a:t>
            </a:r>
            <a:r>
              <a:rPr sz="2750" dirty="0">
                <a:latin typeface="Calibri"/>
                <a:cs typeface="Calibri"/>
              </a:rPr>
              <a:t>via</a:t>
            </a:r>
            <a:r>
              <a:rPr sz="2750" spc="5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the</a:t>
            </a:r>
            <a:r>
              <a:rPr sz="2750" spc="90" dirty="0">
                <a:latin typeface="Calibri"/>
                <a:cs typeface="Calibri"/>
              </a:rPr>
              <a:t> </a:t>
            </a:r>
            <a:r>
              <a:rPr sz="2750" spc="5" dirty="0">
                <a:latin typeface="Calibri"/>
                <a:cs typeface="Calibri"/>
              </a:rPr>
              <a:t>actions</a:t>
            </a:r>
            <a:r>
              <a:rPr sz="2750" spc="155" dirty="0">
                <a:latin typeface="Calibri"/>
                <a:cs typeface="Calibri"/>
              </a:rPr>
              <a:t> </a:t>
            </a:r>
            <a:r>
              <a:rPr sz="2750" spc="25" dirty="0">
                <a:latin typeface="Calibri"/>
                <a:cs typeface="Calibri"/>
              </a:rPr>
              <a:t>of </a:t>
            </a:r>
            <a:r>
              <a:rPr sz="2750" spc="30" dirty="0">
                <a:latin typeface="Calibri"/>
                <a:cs typeface="Calibri"/>
              </a:rPr>
              <a:t> </a:t>
            </a:r>
            <a:r>
              <a:rPr sz="2750" spc="5" dirty="0">
                <a:latin typeface="Calibri"/>
                <a:cs typeface="Calibri"/>
              </a:rPr>
              <a:t>glycogen </a:t>
            </a:r>
            <a:r>
              <a:rPr sz="2750" spc="-15" dirty="0">
                <a:latin typeface="Calibri"/>
                <a:cs typeface="Calibri"/>
              </a:rPr>
              <a:t>synthase</a:t>
            </a:r>
            <a:r>
              <a:rPr sz="2750" spc="-10" dirty="0">
                <a:latin typeface="Calibri"/>
                <a:cs typeface="Calibri"/>
              </a:rPr>
              <a:t> </a:t>
            </a:r>
            <a:r>
              <a:rPr sz="2750" spc="-15" dirty="0">
                <a:latin typeface="Calibri"/>
                <a:cs typeface="Calibri"/>
              </a:rPr>
              <a:t>(GYS),</a:t>
            </a:r>
            <a:r>
              <a:rPr sz="2750" spc="-10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which </a:t>
            </a:r>
            <a:r>
              <a:rPr sz="2750" spc="-15" dirty="0">
                <a:latin typeface="Calibri"/>
                <a:cs typeface="Calibri"/>
              </a:rPr>
              <a:t>is </a:t>
            </a:r>
            <a:r>
              <a:rPr sz="2750" spc="-5" dirty="0">
                <a:latin typeface="Calibri"/>
                <a:cs typeface="Calibri"/>
              </a:rPr>
              <a:t>activated by dephosphorylation </a:t>
            </a:r>
            <a:r>
              <a:rPr sz="2750" dirty="0">
                <a:latin typeface="Calibri"/>
                <a:cs typeface="Calibri"/>
              </a:rPr>
              <a:t> </a:t>
            </a:r>
            <a:r>
              <a:rPr sz="2750" spc="-15" dirty="0">
                <a:latin typeface="Calibri"/>
                <a:cs typeface="Calibri"/>
              </a:rPr>
              <a:t>(GYSb</a:t>
            </a:r>
            <a:r>
              <a:rPr sz="2750" spc="105" dirty="0">
                <a:latin typeface="Calibri"/>
                <a:cs typeface="Calibri"/>
              </a:rPr>
              <a:t> </a:t>
            </a:r>
            <a:r>
              <a:rPr sz="2750" spc="20" dirty="0">
                <a:latin typeface="Calibri"/>
                <a:cs typeface="Calibri"/>
              </a:rPr>
              <a:t>→</a:t>
            </a:r>
            <a:r>
              <a:rPr sz="2750" spc="90" dirty="0">
                <a:latin typeface="Calibri"/>
                <a:cs typeface="Calibri"/>
              </a:rPr>
              <a:t> </a:t>
            </a:r>
            <a:r>
              <a:rPr sz="2750" spc="5" dirty="0">
                <a:latin typeface="Calibri"/>
                <a:cs typeface="Calibri"/>
              </a:rPr>
              <a:t>active</a:t>
            </a:r>
            <a:r>
              <a:rPr sz="2750" spc="25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dephosphorylated	</a:t>
            </a:r>
            <a:r>
              <a:rPr sz="2750" spc="-10" dirty="0">
                <a:latin typeface="Calibri"/>
                <a:cs typeface="Calibri"/>
              </a:rPr>
              <a:t>GYSa)</a:t>
            </a:r>
            <a:r>
              <a:rPr sz="2750" spc="25" dirty="0">
                <a:latin typeface="Calibri"/>
                <a:cs typeface="Calibri"/>
              </a:rPr>
              <a:t> </a:t>
            </a:r>
            <a:r>
              <a:rPr sz="2750" spc="-20" dirty="0">
                <a:latin typeface="Calibri"/>
                <a:cs typeface="Calibri"/>
              </a:rPr>
              <a:t>using</a:t>
            </a:r>
            <a:r>
              <a:rPr sz="2750" spc="240" dirty="0">
                <a:latin typeface="Calibri"/>
                <a:cs typeface="Calibri"/>
              </a:rPr>
              <a:t> </a:t>
            </a:r>
            <a:r>
              <a:rPr sz="2750" spc="-15" dirty="0">
                <a:latin typeface="Calibri"/>
                <a:cs typeface="Calibri"/>
              </a:rPr>
              <a:t>protein</a:t>
            </a:r>
            <a:r>
              <a:rPr sz="2750" spc="160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phosphatase-1 </a:t>
            </a:r>
            <a:r>
              <a:rPr sz="2750" spc="-605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(PP-1).</a:t>
            </a:r>
          </a:p>
          <a:p>
            <a:pPr marL="12700" marR="5080" algn="l" rtl="0">
              <a:lnSpc>
                <a:spcPct val="80800"/>
              </a:lnSpc>
              <a:spcBef>
                <a:spcPts val="1090"/>
              </a:spcBef>
              <a:buFont typeface="Segoe UI Symbol"/>
              <a:buChar char="❖"/>
              <a:tabLst>
                <a:tab pos="327660" algn="l"/>
              </a:tabLst>
            </a:pPr>
            <a:r>
              <a:rPr sz="2750" b="1" spc="-5" dirty="0">
                <a:latin typeface="Calibri"/>
                <a:cs typeface="Calibri"/>
              </a:rPr>
              <a:t>Glycogenolysis</a:t>
            </a:r>
            <a:r>
              <a:rPr sz="2750" spc="-5" dirty="0">
                <a:latin typeface="Calibri"/>
                <a:cs typeface="Calibri"/>
              </a:rPr>
              <a:t>:</a:t>
            </a:r>
            <a:r>
              <a:rPr sz="2750" spc="21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Glycogen</a:t>
            </a:r>
            <a:r>
              <a:rPr sz="2750" spc="20" dirty="0">
                <a:latin typeface="Calibri"/>
                <a:cs typeface="Calibri"/>
              </a:rPr>
              <a:t> </a:t>
            </a:r>
            <a:r>
              <a:rPr sz="2750" spc="-15" dirty="0">
                <a:latin typeface="Calibri"/>
                <a:cs typeface="Calibri"/>
              </a:rPr>
              <a:t>is</a:t>
            </a:r>
            <a:r>
              <a:rPr sz="2750" spc="90" dirty="0">
                <a:latin typeface="Calibri"/>
                <a:cs typeface="Calibri"/>
              </a:rPr>
              <a:t> </a:t>
            </a:r>
            <a:r>
              <a:rPr sz="2750" b="1" spc="-15" dirty="0">
                <a:latin typeface="Calibri"/>
                <a:cs typeface="Calibri"/>
              </a:rPr>
              <a:t>broken</a:t>
            </a:r>
            <a:r>
              <a:rPr sz="2750" b="1" spc="95" dirty="0">
                <a:latin typeface="Calibri"/>
                <a:cs typeface="Calibri"/>
              </a:rPr>
              <a:t> </a:t>
            </a:r>
            <a:r>
              <a:rPr sz="2750" b="1" spc="5" dirty="0">
                <a:latin typeface="Calibri"/>
                <a:cs typeface="Calibri"/>
              </a:rPr>
              <a:t>down</a:t>
            </a:r>
            <a:r>
              <a:rPr sz="2750" b="1" spc="95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by</a:t>
            </a:r>
            <a:r>
              <a:rPr sz="2750" spc="70" dirty="0">
                <a:latin typeface="Calibri"/>
                <a:cs typeface="Calibri"/>
              </a:rPr>
              <a:t> </a:t>
            </a:r>
            <a:r>
              <a:rPr sz="2750" b="1" dirty="0">
                <a:latin typeface="Calibri"/>
                <a:cs typeface="Calibri"/>
              </a:rPr>
              <a:t>glycogen</a:t>
            </a:r>
            <a:r>
              <a:rPr sz="2750" b="1" spc="130" dirty="0">
                <a:latin typeface="Calibri"/>
                <a:cs typeface="Calibri"/>
              </a:rPr>
              <a:t> </a:t>
            </a:r>
            <a:r>
              <a:rPr sz="2750" b="1" dirty="0">
                <a:latin typeface="Calibri"/>
                <a:cs typeface="Calibri"/>
              </a:rPr>
              <a:t>phosphorylase </a:t>
            </a:r>
            <a:r>
              <a:rPr sz="2750" b="1" spc="-605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(GP)</a:t>
            </a:r>
            <a:r>
              <a:rPr sz="2750" spc="110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which</a:t>
            </a:r>
            <a:r>
              <a:rPr sz="2750" spc="175" dirty="0">
                <a:latin typeface="Calibri"/>
                <a:cs typeface="Calibri"/>
              </a:rPr>
              <a:t> </a:t>
            </a:r>
            <a:r>
              <a:rPr sz="2750" spc="-15" dirty="0">
                <a:latin typeface="Calibri"/>
                <a:cs typeface="Calibri"/>
              </a:rPr>
              <a:t>is</a:t>
            </a:r>
            <a:r>
              <a:rPr sz="2750" spc="15" dirty="0">
                <a:latin typeface="Calibri"/>
                <a:cs typeface="Calibri"/>
              </a:rPr>
              <a:t> </a:t>
            </a:r>
            <a:r>
              <a:rPr sz="2750" b="1" spc="-5" dirty="0">
                <a:latin typeface="Calibri"/>
                <a:cs typeface="Calibri"/>
              </a:rPr>
              <a:t>activated</a:t>
            </a:r>
            <a:r>
              <a:rPr sz="2750" b="1" spc="175" dirty="0">
                <a:latin typeface="Calibri"/>
                <a:cs typeface="Calibri"/>
              </a:rPr>
              <a:t> </a:t>
            </a:r>
            <a:r>
              <a:rPr sz="2750" b="1" spc="-5" dirty="0">
                <a:latin typeface="Calibri"/>
                <a:cs typeface="Calibri"/>
              </a:rPr>
              <a:t>by</a:t>
            </a:r>
            <a:r>
              <a:rPr sz="2750" b="1" spc="65" dirty="0">
                <a:latin typeface="Calibri"/>
                <a:cs typeface="Calibri"/>
              </a:rPr>
              <a:t> </a:t>
            </a:r>
            <a:r>
              <a:rPr sz="2750" b="1" dirty="0">
                <a:latin typeface="Calibri"/>
                <a:cs typeface="Calibri"/>
              </a:rPr>
              <a:t>phosphorylation</a:t>
            </a:r>
            <a:r>
              <a:rPr sz="2750" b="1" spc="250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(inactive</a:t>
            </a:r>
            <a:r>
              <a:rPr sz="2750" spc="165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GPb</a:t>
            </a:r>
            <a:r>
              <a:rPr sz="2750" spc="95" dirty="0">
                <a:latin typeface="Calibri"/>
                <a:cs typeface="Calibri"/>
              </a:rPr>
              <a:t> </a:t>
            </a:r>
            <a:r>
              <a:rPr sz="2750" spc="15" dirty="0">
                <a:latin typeface="Calibri"/>
                <a:cs typeface="Calibri"/>
              </a:rPr>
              <a:t>→active </a:t>
            </a:r>
            <a:r>
              <a:rPr sz="2750" spc="2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phosphorylated</a:t>
            </a:r>
            <a:r>
              <a:rPr sz="2750" spc="235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form</a:t>
            </a:r>
            <a:r>
              <a:rPr sz="2750" spc="85" dirty="0">
                <a:latin typeface="Calibri"/>
                <a:cs typeface="Calibri"/>
              </a:rPr>
              <a:t> </a:t>
            </a:r>
            <a:r>
              <a:rPr sz="2750" spc="-15" dirty="0">
                <a:latin typeface="Calibri"/>
                <a:cs typeface="Calibri"/>
              </a:rPr>
              <a:t>GPa)</a:t>
            </a:r>
            <a:r>
              <a:rPr sz="2750" spc="105" dirty="0">
                <a:latin typeface="Calibri"/>
                <a:cs typeface="Calibri"/>
              </a:rPr>
              <a:t> </a:t>
            </a:r>
            <a:r>
              <a:rPr sz="2750" b="1" spc="-20" dirty="0">
                <a:latin typeface="Calibri"/>
                <a:cs typeface="Calibri"/>
              </a:rPr>
              <a:t>using</a:t>
            </a:r>
            <a:r>
              <a:rPr sz="2750" b="1" spc="170" dirty="0">
                <a:latin typeface="Calibri"/>
                <a:cs typeface="Calibri"/>
              </a:rPr>
              <a:t> </a:t>
            </a:r>
            <a:r>
              <a:rPr sz="2750" b="1" dirty="0">
                <a:latin typeface="Calibri"/>
                <a:cs typeface="Calibri"/>
              </a:rPr>
              <a:t>phosphorylase</a:t>
            </a:r>
            <a:r>
              <a:rPr sz="2750" b="1" spc="330" dirty="0">
                <a:latin typeface="Calibri"/>
                <a:cs typeface="Calibri"/>
              </a:rPr>
              <a:t> </a:t>
            </a:r>
            <a:r>
              <a:rPr sz="2750" b="1" spc="-5" dirty="0">
                <a:latin typeface="Calibri"/>
                <a:cs typeface="Calibri"/>
              </a:rPr>
              <a:t>kinase</a:t>
            </a:r>
            <a:r>
              <a:rPr sz="2750" b="1" spc="165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(PK).</a:t>
            </a:r>
            <a:endParaRPr sz="27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609282"/>
            <a:ext cx="3224530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30"/>
              </a:spcBef>
            </a:pPr>
            <a:r>
              <a:rPr spc="-85" dirty="0">
                <a:solidFill>
                  <a:srgbClr val="2D75B6"/>
                </a:solidFill>
              </a:rPr>
              <a:t> </a:t>
            </a:r>
            <a:r>
              <a:rPr spc="30" dirty="0">
                <a:solidFill>
                  <a:srgbClr val="2D75B6"/>
                </a:solidFill>
              </a:rPr>
              <a:t>HMP</a:t>
            </a:r>
            <a:r>
              <a:rPr spc="-120" dirty="0">
                <a:solidFill>
                  <a:srgbClr val="2D75B6"/>
                </a:solidFill>
              </a:rPr>
              <a:t> </a:t>
            </a:r>
            <a:r>
              <a:rPr spc="5" dirty="0">
                <a:solidFill>
                  <a:srgbClr val="2D75B6"/>
                </a:solidFill>
              </a:rPr>
              <a:t>shunt: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801" y="1310323"/>
            <a:ext cx="10566400" cy="508767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469900" marR="262255" indent="-457200" algn="just" rtl="0">
              <a:lnSpc>
                <a:spcPct val="92200"/>
              </a:lnSpc>
              <a:spcBef>
                <a:spcPts val="385"/>
              </a:spcBef>
              <a:buFont typeface="Arial" panose="020B0604020202020204" pitchFamily="34" charset="0"/>
              <a:buChar char="•"/>
            </a:pPr>
            <a:r>
              <a:rPr sz="2750" b="1" dirty="0">
                <a:latin typeface="Calibri"/>
                <a:cs typeface="Calibri"/>
              </a:rPr>
              <a:t>Glucose</a:t>
            </a:r>
            <a:r>
              <a:rPr sz="2750" dirty="0">
                <a:latin typeface="Calibri"/>
                <a:cs typeface="Calibri"/>
              </a:rPr>
              <a:t> </a:t>
            </a:r>
            <a:r>
              <a:rPr sz="2750" spc="5" dirty="0">
                <a:latin typeface="Calibri"/>
                <a:cs typeface="Calibri"/>
              </a:rPr>
              <a:t>may </a:t>
            </a:r>
            <a:r>
              <a:rPr sz="2750" spc="-5" dirty="0">
                <a:latin typeface="Calibri"/>
                <a:cs typeface="Calibri"/>
              </a:rPr>
              <a:t>be </a:t>
            </a:r>
            <a:r>
              <a:rPr sz="2750" b="1" spc="-20" dirty="0">
                <a:latin typeface="Calibri"/>
                <a:cs typeface="Calibri"/>
              </a:rPr>
              <a:t>oxidized</a:t>
            </a:r>
            <a:r>
              <a:rPr lang="en-US" sz="2750" b="1" spc="-20" dirty="0">
                <a:latin typeface="Calibri"/>
                <a:cs typeface="Calibri"/>
              </a:rPr>
              <a:t> to lactic acid</a:t>
            </a:r>
            <a:r>
              <a:rPr sz="2750" b="1" spc="-2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via </a:t>
            </a:r>
            <a:r>
              <a:rPr sz="2750" spc="20" dirty="0">
                <a:latin typeface="Calibri"/>
                <a:cs typeface="Calibri"/>
              </a:rPr>
              <a:t>HMP </a:t>
            </a:r>
            <a:r>
              <a:rPr sz="2750" spc="-20" dirty="0">
                <a:latin typeface="Calibri"/>
                <a:cs typeface="Calibri"/>
              </a:rPr>
              <a:t>shunt, </a:t>
            </a:r>
            <a:r>
              <a:rPr sz="2750" spc="-20" dirty="0">
                <a:solidFill>
                  <a:srgbClr val="FF0000"/>
                </a:solidFill>
                <a:latin typeface="Calibri"/>
                <a:cs typeface="Calibri"/>
              </a:rPr>
              <a:t>highly </a:t>
            </a:r>
            <a:r>
              <a:rPr sz="2750" spc="5" dirty="0">
                <a:solidFill>
                  <a:srgbClr val="FF0000"/>
                </a:solidFill>
                <a:latin typeface="Calibri"/>
                <a:cs typeface="Calibri"/>
              </a:rPr>
              <a:t>important </a:t>
            </a:r>
            <a:r>
              <a:rPr sz="2750" spc="10" dirty="0">
                <a:solidFill>
                  <a:srgbClr val="FF0000"/>
                </a:solidFill>
                <a:latin typeface="Calibri"/>
                <a:cs typeface="Calibri"/>
              </a:rPr>
              <a:t>not </a:t>
            </a:r>
            <a:r>
              <a:rPr sz="2750" dirty="0">
                <a:solidFill>
                  <a:srgbClr val="FF0000"/>
                </a:solidFill>
                <a:latin typeface="Calibri"/>
                <a:cs typeface="Calibri"/>
              </a:rPr>
              <a:t>only </a:t>
            </a:r>
            <a:r>
              <a:rPr sz="2750" spc="-15" dirty="0">
                <a:solidFill>
                  <a:srgbClr val="FF0000"/>
                </a:solidFill>
                <a:latin typeface="Calibri"/>
                <a:cs typeface="Calibri"/>
              </a:rPr>
              <a:t>for</a:t>
            </a:r>
            <a:r>
              <a:rPr lang="ar-SA" sz="275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50" spc="-15" dirty="0">
                <a:solidFill>
                  <a:srgbClr val="FF0000"/>
                </a:solidFill>
                <a:latin typeface="Calibri"/>
                <a:cs typeface="Calibri"/>
              </a:rPr>
              <a:t>neurons </a:t>
            </a:r>
            <a:r>
              <a:rPr sz="2750" spc="-10" dirty="0">
                <a:latin typeface="Calibri"/>
                <a:cs typeface="Calibri"/>
              </a:rPr>
              <a:t>but </a:t>
            </a:r>
            <a:r>
              <a:rPr sz="2750" spc="-5" dirty="0">
                <a:solidFill>
                  <a:srgbClr val="FF0000"/>
                </a:solidFill>
                <a:latin typeface="Calibri"/>
                <a:cs typeface="Calibri"/>
              </a:rPr>
              <a:t>also </a:t>
            </a:r>
            <a:r>
              <a:rPr sz="2750" spc="-10" dirty="0">
                <a:solidFill>
                  <a:srgbClr val="FF0000"/>
                </a:solidFill>
                <a:latin typeface="Calibri"/>
                <a:cs typeface="Calibri"/>
              </a:rPr>
              <a:t>for </a:t>
            </a:r>
            <a:r>
              <a:rPr sz="2750" spc="-5" dirty="0">
                <a:latin typeface="Calibri"/>
                <a:cs typeface="Calibri"/>
              </a:rPr>
              <a:t>many </a:t>
            </a:r>
            <a:r>
              <a:rPr sz="2750" dirty="0">
                <a:latin typeface="Calibri"/>
                <a:cs typeface="Calibri"/>
              </a:rPr>
              <a:t>other </a:t>
            </a:r>
            <a:r>
              <a:rPr sz="2750" spc="-15" dirty="0">
                <a:solidFill>
                  <a:srgbClr val="FF0000"/>
                </a:solidFill>
                <a:latin typeface="Calibri"/>
                <a:cs typeface="Calibri"/>
              </a:rPr>
              <a:t>brain </a:t>
            </a:r>
            <a:r>
              <a:rPr sz="2750" spc="-10" dirty="0">
                <a:solidFill>
                  <a:srgbClr val="FF0000"/>
                </a:solidFill>
                <a:latin typeface="Calibri"/>
                <a:cs typeface="Calibri"/>
              </a:rPr>
              <a:t>cells</a:t>
            </a:r>
            <a:r>
              <a:rPr sz="2750" spc="-10" dirty="0">
                <a:latin typeface="Calibri"/>
                <a:cs typeface="Calibri"/>
              </a:rPr>
              <a:t>. </a:t>
            </a:r>
            <a:endParaRPr lang="ar-SA" sz="2750" spc="-10" dirty="0">
              <a:latin typeface="Calibri"/>
              <a:cs typeface="Calibri"/>
            </a:endParaRPr>
          </a:p>
          <a:p>
            <a:pPr marL="469900" marR="262255" indent="-457200" algn="just" rtl="0">
              <a:lnSpc>
                <a:spcPct val="92200"/>
              </a:lnSpc>
              <a:spcBef>
                <a:spcPts val="385"/>
              </a:spcBef>
              <a:buFont typeface="Arial" panose="020B0604020202020204" pitchFamily="34" charset="0"/>
              <a:buChar char="•"/>
            </a:pPr>
            <a:r>
              <a:rPr sz="2750" spc="-10" dirty="0">
                <a:latin typeface="Calibri"/>
                <a:cs typeface="Calibri"/>
              </a:rPr>
              <a:t>This </a:t>
            </a:r>
            <a:r>
              <a:rPr sz="2750" b="1" spc="-15" dirty="0">
                <a:latin typeface="Calibri"/>
                <a:cs typeface="Calibri"/>
              </a:rPr>
              <a:t>pathway</a:t>
            </a:r>
            <a:r>
              <a:rPr sz="2750" spc="-15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contributes </a:t>
            </a:r>
            <a:r>
              <a:rPr sz="2750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to</a:t>
            </a:r>
            <a:r>
              <a:rPr sz="2750" spc="5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the</a:t>
            </a:r>
            <a:r>
              <a:rPr sz="2750" spc="95" dirty="0">
                <a:latin typeface="Calibri"/>
                <a:cs typeface="Calibri"/>
              </a:rPr>
              <a:t> </a:t>
            </a:r>
            <a:r>
              <a:rPr sz="2750" b="1" spc="-5" dirty="0">
                <a:latin typeface="Calibri"/>
                <a:cs typeface="Calibri"/>
              </a:rPr>
              <a:t>production</a:t>
            </a:r>
            <a:r>
              <a:rPr sz="2750" b="1" spc="245" dirty="0">
                <a:latin typeface="Calibri"/>
                <a:cs typeface="Calibri"/>
              </a:rPr>
              <a:t> </a:t>
            </a:r>
            <a:r>
              <a:rPr sz="2750" b="1" spc="25" dirty="0">
                <a:latin typeface="Calibri"/>
                <a:cs typeface="Calibri"/>
              </a:rPr>
              <a:t>of</a:t>
            </a:r>
            <a:r>
              <a:rPr sz="2750" b="1" spc="30" dirty="0">
                <a:latin typeface="Calibri"/>
                <a:cs typeface="Calibri"/>
              </a:rPr>
              <a:t> </a:t>
            </a:r>
            <a:r>
              <a:rPr sz="2750" b="1" spc="10" dirty="0">
                <a:latin typeface="Calibri"/>
                <a:cs typeface="Calibri"/>
              </a:rPr>
              <a:t>NADPH</a:t>
            </a:r>
            <a:r>
              <a:rPr sz="2750" b="1" spc="125" dirty="0">
                <a:latin typeface="Calibri"/>
                <a:cs typeface="Calibri"/>
              </a:rPr>
              <a:t> </a:t>
            </a:r>
            <a:r>
              <a:rPr sz="2750" spc="5" dirty="0">
                <a:latin typeface="Calibri"/>
                <a:cs typeface="Calibri"/>
              </a:rPr>
              <a:t>and</a:t>
            </a:r>
            <a:r>
              <a:rPr sz="2750" spc="10" dirty="0">
                <a:latin typeface="Calibri"/>
                <a:cs typeface="Calibri"/>
              </a:rPr>
              <a:t> </a:t>
            </a:r>
            <a:r>
              <a:rPr sz="2750" b="1" spc="15" dirty="0">
                <a:latin typeface="Calibri"/>
                <a:cs typeface="Calibri"/>
              </a:rPr>
              <a:t>5-carbon</a:t>
            </a:r>
            <a:r>
              <a:rPr sz="2750" b="1" spc="95" dirty="0">
                <a:latin typeface="Calibri"/>
                <a:cs typeface="Calibri"/>
              </a:rPr>
              <a:t> </a:t>
            </a:r>
            <a:r>
              <a:rPr sz="2750" b="1" spc="-65" dirty="0">
                <a:latin typeface="Calibri"/>
                <a:cs typeface="Calibri"/>
              </a:rPr>
              <a:t>sugar.</a:t>
            </a:r>
            <a:endParaRPr lang="ar-SA" sz="2750" b="1" spc="-65" dirty="0">
              <a:latin typeface="Calibri"/>
              <a:cs typeface="Calibri"/>
            </a:endParaRPr>
          </a:p>
          <a:p>
            <a:pPr marL="12700" marR="262255" algn="just" rtl="0">
              <a:lnSpc>
                <a:spcPct val="92200"/>
              </a:lnSpc>
              <a:spcBef>
                <a:spcPts val="385"/>
              </a:spcBef>
            </a:pPr>
            <a:endParaRPr sz="2750" dirty="0">
              <a:latin typeface="Calibri"/>
              <a:cs typeface="Calibri"/>
            </a:endParaRPr>
          </a:p>
          <a:p>
            <a:pPr marL="457200" indent="-457200" algn="l" rtl="0">
              <a:lnSpc>
                <a:spcPct val="100000"/>
              </a:lnSpc>
              <a:spcBef>
                <a:spcPts val="35"/>
              </a:spcBef>
              <a:buFont typeface="Arial" panose="020B0604020202020204" pitchFamily="34" charset="0"/>
              <a:buChar char="•"/>
            </a:pPr>
            <a:r>
              <a:rPr lang="en-US" sz="2750" b="1" spc="5" dirty="0">
                <a:latin typeface="Calibri"/>
                <a:cs typeface="Calibri"/>
              </a:rPr>
              <a:t>NADPH</a:t>
            </a:r>
            <a:r>
              <a:rPr lang="en-US" sz="2750" spc="5" dirty="0">
                <a:latin typeface="Calibri"/>
                <a:cs typeface="Calibri"/>
              </a:rPr>
              <a:t> an </a:t>
            </a:r>
            <a:r>
              <a:rPr lang="en-US" sz="2750" b="1" spc="5" dirty="0">
                <a:latin typeface="Calibri"/>
                <a:cs typeface="Calibri"/>
              </a:rPr>
              <a:t>essential electron donor</a:t>
            </a:r>
            <a:r>
              <a:rPr lang="en-US" sz="2750" spc="5" dirty="0">
                <a:latin typeface="Calibri"/>
                <a:cs typeface="Calibri"/>
              </a:rPr>
              <a:t>, and provides the </a:t>
            </a:r>
            <a:r>
              <a:rPr lang="en-US" sz="2750" b="1" spc="5" dirty="0">
                <a:latin typeface="Calibri"/>
                <a:cs typeface="Calibri"/>
              </a:rPr>
              <a:t>reducing power </a:t>
            </a:r>
            <a:r>
              <a:rPr lang="en-US" sz="2750" spc="5" dirty="0">
                <a:latin typeface="Calibri"/>
                <a:cs typeface="Calibri"/>
              </a:rPr>
              <a:t>for anabolic reactions and </a:t>
            </a:r>
            <a:r>
              <a:rPr lang="en-US" sz="2750" b="1" spc="5" dirty="0">
                <a:latin typeface="Calibri"/>
                <a:cs typeface="Calibri"/>
              </a:rPr>
              <a:t>redox balance</a:t>
            </a:r>
          </a:p>
          <a:p>
            <a:pPr algn="l" rtl="0">
              <a:lnSpc>
                <a:spcPct val="100000"/>
              </a:lnSpc>
              <a:spcBef>
                <a:spcPts val="35"/>
              </a:spcBef>
            </a:pPr>
            <a:endParaRPr sz="2750" spc="5" dirty="0">
              <a:latin typeface="Calibri"/>
              <a:cs typeface="Calibri"/>
            </a:endParaRPr>
          </a:p>
          <a:p>
            <a:pPr marL="469900" indent="-457200" algn="l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sz="2750" spc="10" dirty="0">
                <a:solidFill>
                  <a:srgbClr val="C00000"/>
                </a:solidFill>
                <a:latin typeface="Calibri"/>
                <a:cs typeface="Calibri"/>
              </a:rPr>
              <a:t>NADPH</a:t>
            </a:r>
            <a:r>
              <a:rPr sz="2750" spc="11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750" spc="10" dirty="0">
                <a:solidFill>
                  <a:srgbClr val="C00000"/>
                </a:solidFill>
                <a:latin typeface="Calibri"/>
                <a:cs typeface="Calibri"/>
              </a:rPr>
              <a:t>+</a:t>
            </a:r>
            <a:r>
              <a:rPr sz="2750" spc="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750" spc="10" dirty="0">
                <a:solidFill>
                  <a:srgbClr val="C00000"/>
                </a:solidFill>
                <a:latin typeface="Calibri"/>
                <a:cs typeface="Calibri"/>
              </a:rPr>
              <a:t>H+</a:t>
            </a:r>
            <a:r>
              <a:rPr sz="2750" spc="8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750" spc="-15" dirty="0">
                <a:solidFill>
                  <a:srgbClr val="C00000"/>
                </a:solidFill>
                <a:latin typeface="Calibri"/>
                <a:cs typeface="Calibri"/>
              </a:rPr>
              <a:t>is</a:t>
            </a:r>
            <a:r>
              <a:rPr sz="2750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750" spc="-5" dirty="0">
                <a:solidFill>
                  <a:srgbClr val="C00000"/>
                </a:solidFill>
                <a:latin typeface="Calibri"/>
                <a:cs typeface="Calibri"/>
              </a:rPr>
              <a:t>reducing</a:t>
            </a:r>
            <a:r>
              <a:rPr sz="2750" spc="2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750" spc="-5" dirty="0">
                <a:solidFill>
                  <a:srgbClr val="C00000"/>
                </a:solidFill>
                <a:latin typeface="Calibri"/>
                <a:cs typeface="Calibri"/>
              </a:rPr>
              <a:t>agent</a:t>
            </a:r>
            <a:r>
              <a:rPr sz="2750" spc="9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750" spc="5" dirty="0">
                <a:solidFill>
                  <a:srgbClr val="C00000"/>
                </a:solidFill>
                <a:latin typeface="Calibri"/>
                <a:cs typeface="Calibri"/>
              </a:rPr>
              <a:t>important</a:t>
            </a:r>
            <a:r>
              <a:rPr sz="2750" spc="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C00000"/>
                </a:solidFill>
                <a:latin typeface="Calibri"/>
                <a:cs typeface="Calibri"/>
              </a:rPr>
              <a:t>for:</a:t>
            </a:r>
            <a:endParaRPr sz="2750" dirty="0">
              <a:solidFill>
                <a:srgbClr val="C00000"/>
              </a:solidFill>
              <a:latin typeface="Calibri"/>
              <a:cs typeface="Calibri"/>
            </a:endParaRPr>
          </a:p>
          <a:p>
            <a:pPr marL="12700" marR="5080" indent="76200" algn="l" rtl="0">
              <a:lnSpc>
                <a:spcPct val="92200"/>
              </a:lnSpc>
              <a:spcBef>
                <a:spcPts val="1015"/>
              </a:spcBef>
            </a:pPr>
            <a:r>
              <a:rPr sz="2750" spc="15" dirty="0">
                <a:latin typeface="Calibri"/>
                <a:cs typeface="Calibri"/>
              </a:rPr>
              <a:t>a. </a:t>
            </a:r>
            <a:r>
              <a:rPr sz="2750" b="1" spc="-10" dirty="0">
                <a:latin typeface="Calibri"/>
                <a:cs typeface="Calibri"/>
              </a:rPr>
              <a:t>Synthesis</a:t>
            </a:r>
            <a:r>
              <a:rPr sz="2750" b="1" spc="600" dirty="0">
                <a:latin typeface="Calibri"/>
                <a:cs typeface="Calibri"/>
              </a:rPr>
              <a:t> </a:t>
            </a:r>
            <a:r>
              <a:rPr sz="2750" b="1" spc="25" dirty="0">
                <a:latin typeface="Calibri"/>
                <a:cs typeface="Calibri"/>
              </a:rPr>
              <a:t>of </a:t>
            </a:r>
            <a:r>
              <a:rPr sz="2750" b="1" spc="-20" dirty="0">
                <a:latin typeface="Calibri"/>
                <a:cs typeface="Calibri"/>
              </a:rPr>
              <a:t>lipids</a:t>
            </a:r>
            <a:r>
              <a:rPr sz="2750" b="1" spc="580" dirty="0">
                <a:latin typeface="Calibri"/>
                <a:cs typeface="Calibri"/>
              </a:rPr>
              <a:t> </a:t>
            </a:r>
            <a:r>
              <a:rPr sz="2750" b="1" spc="5" dirty="0">
                <a:latin typeface="Calibri"/>
                <a:cs typeface="Calibri"/>
              </a:rPr>
              <a:t>and </a:t>
            </a:r>
            <a:r>
              <a:rPr sz="2750" b="1" spc="-10" dirty="0">
                <a:latin typeface="Calibri"/>
                <a:cs typeface="Calibri"/>
              </a:rPr>
              <a:t>nucleic</a:t>
            </a:r>
            <a:r>
              <a:rPr sz="2750" b="1" spc="605" dirty="0">
                <a:latin typeface="Calibri"/>
                <a:cs typeface="Calibri"/>
              </a:rPr>
              <a:t> </a:t>
            </a:r>
            <a:r>
              <a:rPr sz="2750" b="1" dirty="0">
                <a:latin typeface="Calibri"/>
                <a:cs typeface="Calibri"/>
              </a:rPr>
              <a:t>acids</a:t>
            </a:r>
            <a:r>
              <a:rPr sz="2750" dirty="0">
                <a:latin typeface="Calibri"/>
                <a:cs typeface="Calibri"/>
              </a:rPr>
              <a:t>. </a:t>
            </a:r>
            <a:r>
              <a:rPr sz="2750" spc="-10" dirty="0">
                <a:latin typeface="Calibri"/>
                <a:cs typeface="Calibri"/>
              </a:rPr>
              <a:t>Therefore, </a:t>
            </a:r>
            <a:r>
              <a:rPr sz="2750" b="1" spc="20" dirty="0">
                <a:latin typeface="Calibri"/>
                <a:cs typeface="Calibri"/>
              </a:rPr>
              <a:t>HMP </a:t>
            </a:r>
            <a:r>
              <a:rPr sz="2750" b="1" spc="-15" dirty="0">
                <a:latin typeface="Calibri"/>
                <a:cs typeface="Calibri"/>
              </a:rPr>
              <a:t>shunt </a:t>
            </a:r>
            <a:r>
              <a:rPr sz="2750" spc="-10" dirty="0">
                <a:latin typeface="Calibri"/>
                <a:cs typeface="Calibri"/>
              </a:rPr>
              <a:t>is </a:t>
            </a:r>
            <a:r>
              <a:rPr sz="2750" spc="25" dirty="0">
                <a:latin typeface="Calibri"/>
                <a:cs typeface="Calibri"/>
              </a:rPr>
              <a:t>of </a:t>
            </a:r>
            <a:r>
              <a:rPr sz="2750" spc="30" dirty="0">
                <a:latin typeface="Calibri"/>
                <a:cs typeface="Calibri"/>
              </a:rPr>
              <a:t> </a:t>
            </a:r>
            <a:r>
              <a:rPr sz="2750" b="1" dirty="0">
                <a:latin typeface="Calibri"/>
                <a:cs typeface="Calibri"/>
              </a:rPr>
              <a:t>great</a:t>
            </a:r>
            <a:r>
              <a:rPr sz="2750" b="1" spc="25" dirty="0">
                <a:latin typeface="Calibri"/>
                <a:cs typeface="Calibri"/>
              </a:rPr>
              <a:t> </a:t>
            </a:r>
            <a:r>
              <a:rPr sz="2750" b="1" spc="10" dirty="0">
                <a:latin typeface="Calibri"/>
                <a:cs typeface="Calibri"/>
              </a:rPr>
              <a:t>importance</a:t>
            </a:r>
            <a:r>
              <a:rPr sz="2750" b="1" spc="100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in</a:t>
            </a:r>
            <a:r>
              <a:rPr sz="2750" spc="95" dirty="0">
                <a:latin typeface="Calibri"/>
                <a:cs typeface="Calibri"/>
              </a:rPr>
              <a:t> </a:t>
            </a:r>
            <a:r>
              <a:rPr sz="2750" spc="10" dirty="0">
                <a:latin typeface="Calibri"/>
                <a:cs typeface="Calibri"/>
              </a:rPr>
              <a:t>a</a:t>
            </a:r>
            <a:r>
              <a:rPr sz="2750" dirty="0">
                <a:latin typeface="Calibri"/>
                <a:cs typeface="Calibri"/>
              </a:rPr>
              <a:t> </a:t>
            </a:r>
            <a:r>
              <a:rPr sz="2750" b="1" spc="-10" dirty="0">
                <a:latin typeface="Calibri"/>
                <a:cs typeface="Calibri"/>
              </a:rPr>
              <a:t>developing</a:t>
            </a:r>
            <a:r>
              <a:rPr sz="2750" b="1" spc="254" dirty="0">
                <a:latin typeface="Calibri"/>
                <a:cs typeface="Calibri"/>
              </a:rPr>
              <a:t> </a:t>
            </a:r>
            <a:r>
              <a:rPr sz="2750" b="1" spc="-15" dirty="0">
                <a:latin typeface="Calibri"/>
                <a:cs typeface="Calibri"/>
              </a:rPr>
              <a:t>brain</a:t>
            </a:r>
            <a:r>
              <a:rPr sz="2750" b="1" spc="95" dirty="0">
                <a:latin typeface="Calibri"/>
                <a:cs typeface="Calibri"/>
              </a:rPr>
              <a:t> </a:t>
            </a:r>
            <a:r>
              <a:rPr sz="2750" b="1" spc="15" dirty="0">
                <a:latin typeface="Calibri"/>
                <a:cs typeface="Calibri"/>
              </a:rPr>
              <a:t>compared</a:t>
            </a:r>
            <a:r>
              <a:rPr sz="2750" b="1" spc="20" dirty="0">
                <a:latin typeface="Calibri"/>
                <a:cs typeface="Calibri"/>
              </a:rPr>
              <a:t> </a:t>
            </a:r>
            <a:r>
              <a:rPr sz="2750" b="1" spc="-5" dirty="0">
                <a:latin typeface="Calibri"/>
                <a:cs typeface="Calibri"/>
              </a:rPr>
              <a:t>to</a:t>
            </a:r>
            <a:r>
              <a:rPr sz="2750" b="1" spc="15" dirty="0">
                <a:latin typeface="Calibri"/>
                <a:cs typeface="Calibri"/>
              </a:rPr>
              <a:t> </a:t>
            </a:r>
            <a:r>
              <a:rPr sz="2750" b="1" spc="10" dirty="0">
                <a:latin typeface="Calibri"/>
                <a:cs typeface="Calibri"/>
              </a:rPr>
              <a:t>a</a:t>
            </a:r>
            <a:r>
              <a:rPr sz="2750" b="1" spc="75" dirty="0">
                <a:latin typeface="Calibri"/>
                <a:cs typeface="Calibri"/>
              </a:rPr>
              <a:t> </a:t>
            </a:r>
            <a:r>
              <a:rPr sz="2750" b="1" spc="10" dirty="0">
                <a:latin typeface="Calibri"/>
                <a:cs typeface="Calibri"/>
              </a:rPr>
              <a:t>mature</a:t>
            </a:r>
            <a:r>
              <a:rPr sz="2750" b="1" spc="30" dirty="0">
                <a:latin typeface="Calibri"/>
                <a:cs typeface="Calibri"/>
              </a:rPr>
              <a:t> </a:t>
            </a:r>
            <a:r>
              <a:rPr sz="2750" b="1" spc="-20" dirty="0">
                <a:latin typeface="Calibri"/>
                <a:cs typeface="Calibri"/>
              </a:rPr>
              <a:t>brain</a:t>
            </a:r>
            <a:r>
              <a:rPr sz="2750" spc="-20" dirty="0">
                <a:latin typeface="Calibri"/>
                <a:cs typeface="Calibri"/>
              </a:rPr>
              <a:t>,</a:t>
            </a:r>
            <a:r>
              <a:rPr sz="2750" spc="100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e.g </a:t>
            </a:r>
            <a:r>
              <a:rPr sz="2750" spc="-605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in</a:t>
            </a:r>
            <a:r>
              <a:rPr sz="2750" spc="95" dirty="0">
                <a:latin typeface="Calibri"/>
                <a:cs typeface="Calibri"/>
              </a:rPr>
              <a:t> </a:t>
            </a:r>
            <a:r>
              <a:rPr sz="2750" spc="5" dirty="0">
                <a:latin typeface="Calibri"/>
                <a:cs typeface="Calibri"/>
              </a:rPr>
              <a:t>terms</a:t>
            </a:r>
            <a:r>
              <a:rPr sz="2750" spc="15" dirty="0">
                <a:latin typeface="Calibri"/>
                <a:cs typeface="Calibri"/>
              </a:rPr>
              <a:t> </a:t>
            </a:r>
            <a:r>
              <a:rPr sz="2750" spc="25" dirty="0">
                <a:latin typeface="Calibri"/>
                <a:cs typeface="Calibri"/>
              </a:rPr>
              <a:t>of</a:t>
            </a:r>
            <a:r>
              <a:rPr sz="2750" spc="30" dirty="0">
                <a:latin typeface="Calibri"/>
                <a:cs typeface="Calibri"/>
              </a:rPr>
              <a:t> </a:t>
            </a:r>
            <a:r>
              <a:rPr sz="2750" b="1" spc="-15" dirty="0">
                <a:latin typeface="Calibri"/>
                <a:cs typeface="Calibri"/>
              </a:rPr>
              <a:t>lipogenesis</a:t>
            </a:r>
            <a:r>
              <a:rPr sz="2750" spc="305" dirty="0">
                <a:latin typeface="Calibri"/>
                <a:cs typeface="Calibri"/>
              </a:rPr>
              <a:t> </a:t>
            </a:r>
            <a:r>
              <a:rPr sz="2750" spc="5" dirty="0">
                <a:latin typeface="Calibri"/>
                <a:cs typeface="Calibri"/>
              </a:rPr>
              <a:t>and</a:t>
            </a:r>
            <a:r>
              <a:rPr sz="2750" spc="95" dirty="0">
                <a:latin typeface="Calibri"/>
                <a:cs typeface="Calibri"/>
              </a:rPr>
              <a:t> </a:t>
            </a:r>
            <a:r>
              <a:rPr sz="2750" b="1" spc="-5" dirty="0">
                <a:latin typeface="Calibri"/>
                <a:cs typeface="Calibri"/>
              </a:rPr>
              <a:t>myelination</a:t>
            </a:r>
            <a:r>
              <a:rPr sz="2750" spc="170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in</a:t>
            </a:r>
            <a:r>
              <a:rPr sz="2750" spc="95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the</a:t>
            </a:r>
            <a:r>
              <a:rPr sz="2750" spc="95" dirty="0">
                <a:latin typeface="Calibri"/>
                <a:cs typeface="Calibri"/>
              </a:rPr>
              <a:t> </a:t>
            </a:r>
            <a:r>
              <a:rPr sz="2750" b="1" spc="5" dirty="0">
                <a:latin typeface="Calibri"/>
                <a:cs typeface="Calibri"/>
              </a:rPr>
              <a:t>nervous</a:t>
            </a:r>
            <a:r>
              <a:rPr sz="2750" b="1" spc="90" dirty="0">
                <a:latin typeface="Calibri"/>
                <a:cs typeface="Calibri"/>
              </a:rPr>
              <a:t> </a:t>
            </a:r>
            <a:r>
              <a:rPr sz="2750" b="1" spc="-15" dirty="0">
                <a:latin typeface="Calibri"/>
                <a:cs typeface="Calibri"/>
              </a:rPr>
              <a:t>system</a:t>
            </a:r>
            <a:r>
              <a:rPr sz="2750" spc="-15" dirty="0">
                <a:latin typeface="Calibri"/>
                <a:cs typeface="Calibri"/>
              </a:rPr>
              <a:t>.</a:t>
            </a:r>
            <a:endParaRPr sz="27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8207" y="357124"/>
            <a:ext cx="9822814" cy="1219308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 algn="l">
              <a:lnSpc>
                <a:spcPct val="91800"/>
              </a:lnSpc>
              <a:spcBef>
                <a:spcPts val="400"/>
              </a:spcBef>
              <a:tabLst>
                <a:tab pos="8105775" algn="l"/>
              </a:tabLst>
            </a:pPr>
            <a:r>
              <a:rPr sz="2750" spc="-10" dirty="0">
                <a:solidFill>
                  <a:srgbClr val="000000"/>
                </a:solidFill>
                <a:latin typeface="Calibri"/>
                <a:cs typeface="Calibri"/>
              </a:rPr>
              <a:t>b.</a:t>
            </a:r>
            <a:r>
              <a:rPr sz="2750" spc="1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750" b="1" spc="-5" dirty="0">
                <a:solidFill>
                  <a:srgbClr val="000000"/>
                </a:solidFill>
                <a:latin typeface="Calibri"/>
                <a:cs typeface="Calibri"/>
              </a:rPr>
              <a:t>Metabolizing</a:t>
            </a:r>
            <a:r>
              <a:rPr sz="2750" b="1" spc="2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750" b="1" spc="-15" dirty="0">
                <a:solidFill>
                  <a:srgbClr val="000000"/>
                </a:solidFill>
                <a:latin typeface="Calibri"/>
                <a:cs typeface="Calibri"/>
              </a:rPr>
              <a:t>neurotransmitters</a:t>
            </a:r>
            <a:r>
              <a:rPr sz="2750" b="1" spc="3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750" spc="-5" dirty="0">
                <a:solidFill>
                  <a:srgbClr val="000000"/>
                </a:solidFill>
                <a:latin typeface="Calibri"/>
                <a:cs typeface="Calibri"/>
              </a:rPr>
              <a:t>In </a:t>
            </a:r>
            <a:r>
              <a:rPr sz="2750" spc="-20" dirty="0">
                <a:solidFill>
                  <a:srgbClr val="000000"/>
                </a:solidFill>
                <a:latin typeface="Calibri"/>
                <a:cs typeface="Calibri"/>
              </a:rPr>
              <a:t>this</a:t>
            </a:r>
            <a:r>
              <a:rPr sz="275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750" spc="-65" dirty="0">
                <a:solidFill>
                  <a:srgbClr val="000000"/>
                </a:solidFill>
                <a:latin typeface="Calibri"/>
                <a:cs typeface="Calibri"/>
              </a:rPr>
              <a:t>way,</a:t>
            </a:r>
            <a:r>
              <a:rPr sz="2750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750" b="1" spc="10" dirty="0">
                <a:solidFill>
                  <a:srgbClr val="000000"/>
                </a:solidFill>
                <a:latin typeface="Calibri"/>
                <a:cs typeface="Calibri"/>
              </a:rPr>
              <a:t>NADPH</a:t>
            </a:r>
            <a:r>
              <a:rPr sz="275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750" spc="-5" dirty="0">
                <a:solidFill>
                  <a:srgbClr val="000000"/>
                </a:solidFill>
                <a:latin typeface="Calibri"/>
                <a:cs typeface="Calibri"/>
              </a:rPr>
              <a:t>also </a:t>
            </a:r>
            <a:r>
              <a:rPr sz="2750" spc="5" dirty="0">
                <a:solidFill>
                  <a:srgbClr val="000000"/>
                </a:solidFill>
                <a:latin typeface="Calibri"/>
                <a:cs typeface="Calibri"/>
              </a:rPr>
              <a:t>promotes </a:t>
            </a:r>
            <a:r>
              <a:rPr sz="275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750" b="1" spc="-10" dirty="0">
                <a:solidFill>
                  <a:srgbClr val="000000"/>
                </a:solidFill>
                <a:latin typeface="Calibri"/>
                <a:cs typeface="Calibri"/>
              </a:rPr>
              <a:t>regeneration</a:t>
            </a:r>
            <a:r>
              <a:rPr sz="2750" b="1" spc="1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750" b="1" spc="25" dirty="0">
                <a:solidFill>
                  <a:srgbClr val="000000"/>
                </a:solidFill>
                <a:latin typeface="Calibri"/>
                <a:cs typeface="Calibri"/>
              </a:rPr>
              <a:t>of</a:t>
            </a:r>
            <a:r>
              <a:rPr sz="2750" b="1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750" b="1" spc="-10" dirty="0">
                <a:solidFill>
                  <a:srgbClr val="000000"/>
                </a:solidFill>
                <a:latin typeface="Calibri"/>
                <a:cs typeface="Calibri"/>
              </a:rPr>
              <a:t>antioxidant</a:t>
            </a:r>
            <a:r>
              <a:rPr sz="2750" b="1" spc="1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750" b="1" spc="-10" dirty="0">
                <a:solidFill>
                  <a:srgbClr val="000000"/>
                </a:solidFill>
                <a:latin typeface="Calibri"/>
                <a:cs typeface="Calibri"/>
              </a:rPr>
              <a:t>glutathione</a:t>
            </a:r>
            <a:r>
              <a:rPr sz="2750" b="1" spc="3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2750" spc="320" dirty="0">
                <a:solidFill>
                  <a:srgbClr val="000000"/>
                </a:solidFill>
                <a:latin typeface="Calibri"/>
                <a:cs typeface="Calibri"/>
              </a:rPr>
              <a:t>.</a:t>
            </a:r>
            <a:r>
              <a:rPr sz="2750" spc="-10" dirty="0">
                <a:solidFill>
                  <a:srgbClr val="000000"/>
                </a:solidFill>
                <a:latin typeface="Calibri"/>
                <a:cs typeface="Calibri"/>
              </a:rPr>
              <a:t>Therefore,</a:t>
            </a:r>
            <a:r>
              <a:rPr sz="2750" spc="1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750" b="1" spc="-15" dirty="0">
                <a:solidFill>
                  <a:srgbClr val="000000"/>
                </a:solidFill>
                <a:latin typeface="Calibri"/>
                <a:cs typeface="Calibri"/>
              </a:rPr>
              <a:t>high</a:t>
            </a:r>
            <a:r>
              <a:rPr sz="2750" b="1" spc="1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750" b="1" spc="20" dirty="0">
                <a:solidFill>
                  <a:srgbClr val="000000"/>
                </a:solidFill>
                <a:latin typeface="Calibri"/>
                <a:cs typeface="Calibri"/>
              </a:rPr>
              <a:t>HMP </a:t>
            </a:r>
            <a:r>
              <a:rPr sz="2750" b="1" spc="-6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750" b="1" spc="-15" dirty="0">
                <a:solidFill>
                  <a:srgbClr val="000000"/>
                </a:solidFill>
                <a:latin typeface="Calibri"/>
                <a:cs typeface="Calibri"/>
              </a:rPr>
              <a:t>shunt</a:t>
            </a:r>
            <a:r>
              <a:rPr sz="2750" b="1" spc="1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000000"/>
                </a:solidFill>
                <a:latin typeface="Calibri"/>
                <a:cs typeface="Calibri"/>
              </a:rPr>
              <a:t>activity</a:t>
            </a:r>
            <a:r>
              <a:rPr sz="2750" b="1" spc="1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750" spc="25" dirty="0">
                <a:solidFill>
                  <a:srgbClr val="000000"/>
                </a:solidFill>
                <a:latin typeface="Calibri"/>
                <a:cs typeface="Calibri"/>
              </a:rPr>
              <a:t>can</a:t>
            </a:r>
            <a:r>
              <a:rPr sz="275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750" spc="-5" dirty="0">
                <a:solidFill>
                  <a:srgbClr val="000000"/>
                </a:solidFill>
                <a:latin typeface="Calibri"/>
                <a:cs typeface="Calibri"/>
              </a:rPr>
              <a:t>also</a:t>
            </a:r>
            <a:r>
              <a:rPr sz="2750" spc="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750" spc="-5" dirty="0">
                <a:solidFill>
                  <a:srgbClr val="000000"/>
                </a:solidFill>
                <a:latin typeface="Calibri"/>
                <a:cs typeface="Calibri"/>
              </a:rPr>
              <a:t>be</a:t>
            </a:r>
            <a:r>
              <a:rPr sz="2750" spc="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750" spc="-15" dirty="0">
                <a:solidFill>
                  <a:srgbClr val="000000"/>
                </a:solidFill>
                <a:latin typeface="Calibri"/>
                <a:cs typeface="Calibri"/>
              </a:rPr>
              <a:t>found</a:t>
            </a:r>
            <a:r>
              <a:rPr sz="2750" spc="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000000"/>
                </a:solidFill>
                <a:latin typeface="Calibri"/>
                <a:cs typeface="Calibri"/>
              </a:rPr>
              <a:t>in</a:t>
            </a:r>
            <a:r>
              <a:rPr sz="2750" spc="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sz="2750" spc="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750" b="1" spc="10" dirty="0">
                <a:solidFill>
                  <a:srgbClr val="000000"/>
                </a:solidFill>
                <a:latin typeface="Calibri"/>
                <a:cs typeface="Calibri"/>
              </a:rPr>
              <a:t>mature</a:t>
            </a:r>
            <a:r>
              <a:rPr sz="2750" b="1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750" b="1" spc="-20" dirty="0">
                <a:solidFill>
                  <a:srgbClr val="000000"/>
                </a:solidFill>
                <a:latin typeface="Calibri"/>
                <a:cs typeface="Calibri"/>
              </a:rPr>
              <a:t>brain</a:t>
            </a:r>
            <a:r>
              <a:rPr sz="2750" spc="-20" dirty="0">
                <a:solidFill>
                  <a:srgbClr val="000000"/>
                </a:solidFill>
                <a:latin typeface="Calibri"/>
                <a:cs typeface="Calibri"/>
              </a:rPr>
              <a:t>.</a:t>
            </a:r>
            <a:endParaRPr sz="275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7575" y="3047428"/>
            <a:ext cx="9822815" cy="1993900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12700" marR="5080" algn="l" rtl="0">
              <a:lnSpc>
                <a:spcPct val="92200"/>
              </a:lnSpc>
              <a:spcBef>
                <a:spcPts val="384"/>
              </a:spcBef>
            </a:pPr>
            <a:r>
              <a:rPr sz="2750" spc="20" dirty="0">
                <a:latin typeface="Calibri"/>
                <a:cs typeface="Calibri"/>
              </a:rPr>
              <a:t>c. </a:t>
            </a:r>
            <a:r>
              <a:rPr sz="2750" b="1" dirty="0">
                <a:latin typeface="Calibri"/>
                <a:cs typeface="Calibri"/>
              </a:rPr>
              <a:t>Ascorbic</a:t>
            </a:r>
            <a:r>
              <a:rPr sz="2750" b="1" spc="150" dirty="0">
                <a:latin typeface="Calibri"/>
                <a:cs typeface="Calibri"/>
              </a:rPr>
              <a:t> </a:t>
            </a:r>
            <a:r>
              <a:rPr sz="2750" b="1" spc="10" dirty="0">
                <a:latin typeface="Calibri"/>
                <a:cs typeface="Calibri"/>
              </a:rPr>
              <a:t>acid</a:t>
            </a:r>
            <a:r>
              <a:rPr sz="2750" b="1" spc="15" dirty="0">
                <a:latin typeface="Calibri"/>
                <a:cs typeface="Calibri"/>
              </a:rPr>
              <a:t> </a:t>
            </a:r>
            <a:r>
              <a:rPr sz="2750" spc="-15" dirty="0">
                <a:latin typeface="Calibri"/>
                <a:cs typeface="Calibri"/>
              </a:rPr>
              <a:t>is</a:t>
            </a:r>
            <a:r>
              <a:rPr sz="2750" spc="95" dirty="0">
                <a:latin typeface="Calibri"/>
                <a:cs typeface="Calibri"/>
              </a:rPr>
              <a:t> </a:t>
            </a:r>
            <a:r>
              <a:rPr sz="2750" b="1" spc="-10" dirty="0">
                <a:latin typeface="Calibri"/>
                <a:cs typeface="Calibri"/>
              </a:rPr>
              <a:t>taken</a:t>
            </a:r>
            <a:r>
              <a:rPr sz="2750" b="1" spc="15" dirty="0">
                <a:latin typeface="Calibri"/>
                <a:cs typeface="Calibri"/>
              </a:rPr>
              <a:t> </a:t>
            </a:r>
            <a:r>
              <a:rPr sz="2750" b="1" spc="-5" dirty="0">
                <a:latin typeface="Calibri"/>
                <a:cs typeface="Calibri"/>
              </a:rPr>
              <a:t>up</a:t>
            </a:r>
            <a:r>
              <a:rPr sz="2750" b="1" spc="95" dirty="0">
                <a:latin typeface="Calibri"/>
                <a:cs typeface="Calibri"/>
              </a:rPr>
              <a:t> </a:t>
            </a:r>
            <a:r>
              <a:rPr sz="2750" b="1" spc="-5" dirty="0">
                <a:latin typeface="Calibri"/>
                <a:cs typeface="Calibri"/>
              </a:rPr>
              <a:t>by</a:t>
            </a:r>
            <a:r>
              <a:rPr sz="2750" b="1" spc="70" dirty="0">
                <a:latin typeface="Calibri"/>
                <a:cs typeface="Calibri"/>
              </a:rPr>
              <a:t> </a:t>
            </a:r>
            <a:r>
              <a:rPr sz="2750" b="1" spc="-15" dirty="0">
                <a:latin typeface="Calibri"/>
                <a:cs typeface="Calibri"/>
              </a:rPr>
              <a:t>neurons</a:t>
            </a:r>
            <a:r>
              <a:rPr sz="2750" b="1" spc="240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to </a:t>
            </a:r>
            <a:r>
              <a:rPr sz="2750" dirty="0">
                <a:latin typeface="Calibri"/>
                <a:cs typeface="Calibri"/>
              </a:rPr>
              <a:t> </a:t>
            </a:r>
            <a:r>
              <a:rPr sz="2750" b="1" spc="-5" dirty="0">
                <a:latin typeface="Calibri"/>
                <a:cs typeface="Calibri"/>
              </a:rPr>
              <a:t>protect</a:t>
            </a:r>
            <a:r>
              <a:rPr sz="2750" b="1" spc="100" dirty="0">
                <a:latin typeface="Calibri"/>
                <a:cs typeface="Calibri"/>
              </a:rPr>
              <a:t> </a:t>
            </a:r>
            <a:r>
              <a:rPr sz="2750" b="1" spc="-10" dirty="0">
                <a:latin typeface="Calibri"/>
                <a:cs typeface="Calibri"/>
              </a:rPr>
              <a:t>themselves</a:t>
            </a:r>
            <a:r>
              <a:rPr sz="2750" b="1" spc="250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from</a:t>
            </a:r>
            <a:r>
              <a:rPr sz="2750" spc="80" dirty="0">
                <a:latin typeface="Calibri"/>
                <a:cs typeface="Calibri"/>
              </a:rPr>
              <a:t> </a:t>
            </a:r>
            <a:r>
              <a:rPr sz="2750" b="1" spc="-10" dirty="0">
                <a:latin typeface="Calibri"/>
                <a:cs typeface="Calibri"/>
              </a:rPr>
              <a:t>oxidant</a:t>
            </a:r>
            <a:r>
              <a:rPr sz="2750" b="1" spc="185" dirty="0">
                <a:latin typeface="Calibri"/>
                <a:cs typeface="Calibri"/>
              </a:rPr>
              <a:t> </a:t>
            </a:r>
            <a:r>
              <a:rPr sz="2750" b="1" spc="-10" dirty="0">
                <a:latin typeface="Calibri"/>
                <a:cs typeface="Calibri"/>
              </a:rPr>
              <a:t>species</a:t>
            </a:r>
            <a:r>
              <a:rPr sz="2750" b="1" spc="170" dirty="0">
                <a:latin typeface="Calibri"/>
                <a:cs typeface="Calibri"/>
              </a:rPr>
              <a:t> </a:t>
            </a:r>
            <a:r>
              <a:rPr sz="2750" spc="5" dirty="0">
                <a:latin typeface="Calibri"/>
                <a:cs typeface="Calibri"/>
              </a:rPr>
              <a:t>(ascorbic</a:t>
            </a:r>
            <a:r>
              <a:rPr sz="2750" spc="155" dirty="0">
                <a:latin typeface="Calibri"/>
                <a:cs typeface="Calibri"/>
              </a:rPr>
              <a:t> </a:t>
            </a:r>
            <a:r>
              <a:rPr sz="2750" spc="10" dirty="0">
                <a:latin typeface="Calibri"/>
                <a:cs typeface="Calibri"/>
              </a:rPr>
              <a:t>acid</a:t>
            </a:r>
            <a:r>
              <a:rPr sz="2750" spc="15" dirty="0">
                <a:latin typeface="Calibri"/>
                <a:cs typeface="Calibri"/>
              </a:rPr>
              <a:t> </a:t>
            </a:r>
            <a:r>
              <a:rPr sz="2750" spc="-15" dirty="0">
                <a:latin typeface="Calibri"/>
                <a:cs typeface="Calibri"/>
              </a:rPr>
              <a:t>is</a:t>
            </a:r>
            <a:r>
              <a:rPr sz="2750" spc="95" dirty="0">
                <a:latin typeface="Calibri"/>
                <a:cs typeface="Calibri"/>
              </a:rPr>
              <a:t> </a:t>
            </a:r>
            <a:r>
              <a:rPr sz="2750" spc="-20" dirty="0">
                <a:latin typeface="Calibri"/>
                <a:cs typeface="Calibri"/>
              </a:rPr>
              <a:t>oxidized</a:t>
            </a:r>
            <a:r>
              <a:rPr sz="2750" spc="175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in </a:t>
            </a:r>
            <a:r>
              <a:rPr sz="2750" spc="-605" dirty="0">
                <a:latin typeface="Calibri"/>
                <a:cs typeface="Calibri"/>
              </a:rPr>
              <a:t> </a:t>
            </a:r>
            <a:r>
              <a:rPr sz="2750" spc="-15" dirty="0">
                <a:latin typeface="Calibri"/>
                <a:cs typeface="Calibri"/>
              </a:rPr>
              <a:t>neurons).</a:t>
            </a:r>
            <a:r>
              <a:rPr sz="2750" spc="-10" dirty="0">
                <a:latin typeface="Calibri"/>
                <a:cs typeface="Calibri"/>
              </a:rPr>
              <a:t> Oxidized </a:t>
            </a:r>
            <a:r>
              <a:rPr sz="2750" spc="5" dirty="0">
                <a:latin typeface="Calibri"/>
                <a:cs typeface="Calibri"/>
              </a:rPr>
              <a:t>ascorbic </a:t>
            </a:r>
            <a:r>
              <a:rPr sz="2750" spc="10" dirty="0">
                <a:latin typeface="Calibri"/>
                <a:cs typeface="Calibri"/>
              </a:rPr>
              <a:t>acid </a:t>
            </a:r>
            <a:r>
              <a:rPr sz="2750" spc="-10" dirty="0">
                <a:latin typeface="Calibri"/>
                <a:cs typeface="Calibri"/>
              </a:rPr>
              <a:t>(dehydroascorbic</a:t>
            </a:r>
            <a:r>
              <a:rPr sz="2750" spc="-5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acid) </a:t>
            </a:r>
            <a:r>
              <a:rPr sz="2750" spc="-15" dirty="0">
                <a:latin typeface="Calibri"/>
                <a:cs typeface="Calibri"/>
              </a:rPr>
              <a:t>is </a:t>
            </a:r>
            <a:r>
              <a:rPr sz="2750" spc="-10" dirty="0">
                <a:latin typeface="Calibri"/>
                <a:cs typeface="Calibri"/>
              </a:rPr>
              <a:t>released </a:t>
            </a:r>
            <a:r>
              <a:rPr sz="2750" spc="-5" dirty="0">
                <a:latin typeface="Calibri"/>
                <a:cs typeface="Calibri"/>
              </a:rPr>
              <a:t> from </a:t>
            </a:r>
            <a:r>
              <a:rPr sz="2750" spc="-15" dirty="0">
                <a:latin typeface="Calibri"/>
                <a:cs typeface="Calibri"/>
              </a:rPr>
              <a:t>neurons</a:t>
            </a:r>
            <a:r>
              <a:rPr sz="2750" spc="-10" dirty="0">
                <a:latin typeface="Calibri"/>
                <a:cs typeface="Calibri"/>
              </a:rPr>
              <a:t> </a:t>
            </a:r>
            <a:r>
              <a:rPr sz="2750" spc="5" dirty="0">
                <a:latin typeface="Calibri"/>
                <a:cs typeface="Calibri"/>
              </a:rPr>
              <a:t>and </a:t>
            </a:r>
            <a:r>
              <a:rPr sz="2750" spc="-10" dirty="0">
                <a:latin typeface="Calibri"/>
                <a:cs typeface="Calibri"/>
              </a:rPr>
              <a:t>taken </a:t>
            </a:r>
            <a:r>
              <a:rPr sz="2750" spc="-5" dirty="0">
                <a:latin typeface="Calibri"/>
                <a:cs typeface="Calibri"/>
              </a:rPr>
              <a:t>up by </a:t>
            </a:r>
            <a:r>
              <a:rPr sz="2750" dirty="0">
                <a:latin typeface="Calibri"/>
                <a:cs typeface="Calibri"/>
              </a:rPr>
              <a:t>astrocytes</a:t>
            </a:r>
            <a:r>
              <a:rPr lang="en-US" sz="2750" dirty="0">
                <a:latin typeface="Calibri"/>
                <a:cs typeface="Calibri"/>
              </a:rPr>
              <a:t>. </a:t>
            </a:r>
            <a:r>
              <a:rPr lang="en-US" sz="2750" dirty="0">
                <a:solidFill>
                  <a:srgbClr val="FF0000"/>
                </a:solidFill>
                <a:latin typeface="Calibri"/>
                <a:cs typeface="Calibri"/>
              </a:rPr>
              <a:t>Oxidized</a:t>
            </a:r>
            <a:r>
              <a:rPr sz="27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50" spc="5" dirty="0">
                <a:solidFill>
                  <a:srgbClr val="FF0000"/>
                </a:solidFill>
                <a:latin typeface="Calibri"/>
                <a:cs typeface="Calibri"/>
              </a:rPr>
              <a:t>ascorbic</a:t>
            </a:r>
            <a:r>
              <a:rPr sz="275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50" spc="10" dirty="0">
                <a:solidFill>
                  <a:srgbClr val="FF0000"/>
                </a:solidFill>
                <a:latin typeface="Calibri"/>
                <a:cs typeface="Calibri"/>
              </a:rPr>
              <a:t>acid</a:t>
            </a:r>
            <a:r>
              <a:rPr sz="2750" spc="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50" spc="-15" dirty="0">
                <a:solidFill>
                  <a:srgbClr val="FF0000"/>
                </a:solidFill>
                <a:latin typeface="Calibri"/>
                <a:cs typeface="Calibri"/>
              </a:rPr>
              <a:t>is</a:t>
            </a:r>
            <a:r>
              <a:rPr sz="2750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50" spc="-5" dirty="0">
                <a:solidFill>
                  <a:srgbClr val="FF0000"/>
                </a:solidFill>
                <a:latin typeface="Calibri"/>
                <a:cs typeface="Calibri"/>
              </a:rPr>
              <a:t>reduced</a:t>
            </a:r>
            <a:r>
              <a:rPr lang="ar-SA" sz="275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sz="2750" spc="-5" dirty="0">
                <a:solidFill>
                  <a:srgbClr val="FF0000"/>
                </a:solidFill>
                <a:latin typeface="Calibri"/>
                <a:cs typeface="Calibri"/>
              </a:rPr>
              <a:t>form (ascorbate)</a:t>
            </a:r>
            <a:r>
              <a:rPr sz="2750" spc="1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FF0000"/>
                </a:solidFill>
                <a:latin typeface="Calibri"/>
                <a:cs typeface="Calibri"/>
              </a:rPr>
              <a:t>via</a:t>
            </a:r>
            <a:r>
              <a:rPr sz="275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50" spc="5" dirty="0">
                <a:solidFill>
                  <a:srgbClr val="FF0000"/>
                </a:solidFill>
                <a:latin typeface="Calibri"/>
                <a:cs typeface="Calibri"/>
              </a:rPr>
              <a:t>NADPH+H+</a:t>
            </a:r>
            <a:r>
              <a:rPr sz="2750" spc="1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50" spc="-5" dirty="0">
                <a:solidFill>
                  <a:srgbClr val="FF0000"/>
                </a:solidFill>
                <a:latin typeface="Calibri"/>
                <a:cs typeface="Calibri"/>
              </a:rPr>
              <a:t>to</a:t>
            </a:r>
            <a:r>
              <a:rPr sz="275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50" spc="5" dirty="0">
                <a:solidFill>
                  <a:srgbClr val="FF0000"/>
                </a:solidFill>
                <a:latin typeface="Calibri"/>
                <a:cs typeface="Calibri"/>
              </a:rPr>
              <a:t>ascorbic</a:t>
            </a:r>
            <a:r>
              <a:rPr sz="275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FF0000"/>
                </a:solidFill>
                <a:latin typeface="Calibri"/>
                <a:cs typeface="Calibri"/>
              </a:rPr>
              <a:t>acid.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233E1235-D5D5-D30D-9EBB-DBB626DB2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109662"/>
            <a:ext cx="11201400" cy="567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5330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7207" y="361251"/>
            <a:ext cx="7928609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30"/>
              </a:spcBef>
            </a:pPr>
            <a:r>
              <a:rPr spc="5" dirty="0">
                <a:solidFill>
                  <a:srgbClr val="CC3399"/>
                </a:solidFill>
              </a:rPr>
              <a:t> </a:t>
            </a:r>
            <a:r>
              <a:rPr spc="-25" dirty="0">
                <a:solidFill>
                  <a:srgbClr val="CC3399"/>
                </a:solidFill>
              </a:rPr>
              <a:t>Lactate</a:t>
            </a:r>
            <a:r>
              <a:rPr spc="35" dirty="0">
                <a:solidFill>
                  <a:srgbClr val="CC3399"/>
                </a:solidFill>
              </a:rPr>
              <a:t> </a:t>
            </a:r>
            <a:r>
              <a:rPr spc="5" dirty="0">
                <a:solidFill>
                  <a:srgbClr val="CC3399"/>
                </a:solidFill>
              </a:rPr>
              <a:t>metabolism</a:t>
            </a:r>
            <a:r>
              <a:rPr spc="-140" dirty="0">
                <a:solidFill>
                  <a:srgbClr val="CC3399"/>
                </a:solidFill>
              </a:rPr>
              <a:t> </a:t>
            </a:r>
            <a:r>
              <a:rPr spc="20" dirty="0">
                <a:solidFill>
                  <a:srgbClr val="CC3399"/>
                </a:solidFill>
              </a:rPr>
              <a:t>by</a:t>
            </a:r>
            <a:r>
              <a:rPr spc="-100" dirty="0">
                <a:solidFill>
                  <a:srgbClr val="CC3399"/>
                </a:solidFill>
              </a:rPr>
              <a:t> </a:t>
            </a:r>
            <a:r>
              <a:rPr spc="5" dirty="0">
                <a:solidFill>
                  <a:srgbClr val="CC3399"/>
                </a:solidFill>
              </a:rPr>
              <a:t>the</a:t>
            </a:r>
            <a:r>
              <a:rPr spc="-35" dirty="0">
                <a:solidFill>
                  <a:srgbClr val="CC3399"/>
                </a:solidFill>
              </a:rPr>
              <a:t> </a:t>
            </a:r>
            <a:r>
              <a:rPr dirty="0">
                <a:solidFill>
                  <a:srgbClr val="CC3399"/>
                </a:solidFill>
              </a:rPr>
              <a:t>brain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575" y="1490487"/>
            <a:ext cx="10325735" cy="4161267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527685" marR="5080" indent="-514984" algn="l" rtl="0">
              <a:lnSpc>
                <a:spcPct val="80600"/>
              </a:lnSpc>
              <a:spcBef>
                <a:spcPts val="730"/>
              </a:spcBef>
              <a:buAutoNum type="arabicPeriod"/>
              <a:tabLst>
                <a:tab pos="527050" algn="l"/>
                <a:tab pos="527685" algn="l"/>
              </a:tabLst>
            </a:pPr>
            <a:r>
              <a:rPr sz="3200" b="1" spc="-20" dirty="0">
                <a:latin typeface="Calibri"/>
                <a:cs typeface="Calibri"/>
              </a:rPr>
              <a:t>Neurons </a:t>
            </a:r>
            <a:r>
              <a:rPr sz="3200" spc="-20" dirty="0">
                <a:latin typeface="Calibri"/>
                <a:cs typeface="Calibri"/>
              </a:rPr>
              <a:t>exhibit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spc="10" dirty="0">
                <a:latin typeface="Calibri"/>
                <a:cs typeface="Calibri"/>
              </a:rPr>
              <a:t>a </a:t>
            </a:r>
            <a:r>
              <a:rPr sz="3200" b="1" dirty="0">
                <a:latin typeface="Calibri"/>
                <a:cs typeface="Calibri"/>
              </a:rPr>
              <a:t>slower </a:t>
            </a:r>
            <a:r>
              <a:rPr sz="3200" b="1" spc="-10" dirty="0">
                <a:latin typeface="Calibri"/>
                <a:cs typeface="Calibri"/>
              </a:rPr>
              <a:t>rate </a:t>
            </a:r>
            <a:r>
              <a:rPr sz="3200" b="1" spc="-5" dirty="0">
                <a:latin typeface="Calibri"/>
                <a:cs typeface="Calibri"/>
              </a:rPr>
              <a:t>of </a:t>
            </a:r>
            <a:r>
              <a:rPr sz="3200" b="1" spc="5" dirty="0">
                <a:latin typeface="Calibri"/>
                <a:cs typeface="Calibri"/>
              </a:rPr>
              <a:t>glycolysis </a:t>
            </a:r>
            <a:r>
              <a:rPr sz="3200" spc="10" dirty="0">
                <a:latin typeface="Calibri"/>
                <a:cs typeface="Calibri"/>
              </a:rPr>
              <a:t>than </a:t>
            </a:r>
            <a:r>
              <a:rPr sz="3200" b="1" dirty="0">
                <a:latin typeface="Calibri"/>
                <a:cs typeface="Calibri"/>
              </a:rPr>
              <a:t>astrocytes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due </a:t>
            </a:r>
            <a:r>
              <a:rPr sz="3200" spc="20" dirty="0">
                <a:latin typeface="Calibri"/>
                <a:cs typeface="Calibri"/>
              </a:rPr>
              <a:t>to </a:t>
            </a:r>
            <a:r>
              <a:rPr sz="3200" b="1" dirty="0">
                <a:latin typeface="Calibri"/>
                <a:cs typeface="Calibri"/>
              </a:rPr>
              <a:t>low </a:t>
            </a:r>
            <a:r>
              <a:rPr sz="3200" b="1" spc="5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production</a:t>
            </a:r>
            <a:r>
              <a:rPr sz="3200" b="1" spc="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of</a:t>
            </a:r>
            <a:r>
              <a:rPr sz="3200" spc="55" dirty="0"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0000"/>
                </a:solidFill>
                <a:latin typeface="Calibri"/>
                <a:cs typeface="Calibri"/>
              </a:rPr>
              <a:t>fructose-2,6-bisphosphat</a:t>
            </a:r>
            <a:r>
              <a:rPr sz="3200" dirty="0">
                <a:latin typeface="Calibri"/>
                <a:cs typeface="Calibri"/>
              </a:rPr>
              <a:t>,</a:t>
            </a:r>
            <a:r>
              <a:rPr sz="3200" spc="-195" dirty="0">
                <a:latin typeface="Calibri"/>
                <a:cs typeface="Calibri"/>
              </a:rPr>
              <a:t> </a:t>
            </a:r>
            <a:r>
              <a:rPr sz="3200" spc="5" dirty="0">
                <a:latin typeface="Calibri"/>
                <a:cs typeface="Calibri"/>
              </a:rPr>
              <a:t>which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5" dirty="0">
                <a:latin typeface="Calibri"/>
                <a:cs typeface="Calibri"/>
              </a:rPr>
              <a:t>is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5" dirty="0">
                <a:latin typeface="Calibri"/>
                <a:cs typeface="Calibri"/>
              </a:rPr>
              <a:t>the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strongest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spc="5" dirty="0">
                <a:latin typeface="Calibri"/>
                <a:cs typeface="Calibri"/>
              </a:rPr>
              <a:t>activator </a:t>
            </a:r>
            <a:r>
              <a:rPr sz="3200" spc="-5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of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phosphofructokinase</a:t>
            </a:r>
            <a:r>
              <a:rPr sz="3200" spc="-5" dirty="0">
                <a:latin typeface="Calibri"/>
                <a:cs typeface="Calibri"/>
              </a:rPr>
              <a:t>,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10" dirty="0">
                <a:latin typeface="Calibri"/>
                <a:cs typeface="Calibri"/>
              </a:rPr>
              <a:t>a</a:t>
            </a:r>
            <a:r>
              <a:rPr sz="3200" spc="65" dirty="0"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FF0000"/>
                </a:solidFill>
                <a:latin typeface="Calibri"/>
                <a:cs typeface="Calibri"/>
              </a:rPr>
              <a:t>key</a:t>
            </a:r>
            <a:r>
              <a:rPr sz="32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spc="5" dirty="0">
                <a:solidFill>
                  <a:srgbClr val="FF0000"/>
                </a:solidFill>
                <a:latin typeface="Calibri"/>
                <a:cs typeface="Calibri"/>
              </a:rPr>
              <a:t>enzyme</a:t>
            </a:r>
            <a:r>
              <a:rPr sz="3200" spc="-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z="3200" spc="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spc="5" dirty="0">
                <a:solidFill>
                  <a:srgbClr val="FF0000"/>
                </a:solidFill>
                <a:latin typeface="Calibri"/>
                <a:cs typeface="Calibri"/>
              </a:rPr>
              <a:t>glycolysis.</a:t>
            </a:r>
            <a:endParaRPr sz="3200" dirty="0">
              <a:solidFill>
                <a:srgbClr val="FF0000"/>
              </a:solidFill>
              <a:latin typeface="Calibri"/>
              <a:cs typeface="Calibri"/>
            </a:endParaRPr>
          </a:p>
          <a:p>
            <a:pPr algn="l" rtl="0">
              <a:lnSpc>
                <a:spcPct val="100000"/>
              </a:lnSpc>
              <a:spcBef>
                <a:spcPts val="35"/>
              </a:spcBef>
              <a:buFont typeface="Calibri"/>
              <a:buAutoNum type="arabicPeriod"/>
            </a:pPr>
            <a:endParaRPr sz="3200" dirty="0">
              <a:latin typeface="Calibri"/>
              <a:cs typeface="Calibri"/>
            </a:endParaRPr>
          </a:p>
          <a:p>
            <a:pPr marL="527685" marR="83185" indent="-514984" algn="l" rtl="0">
              <a:lnSpc>
                <a:spcPct val="80000"/>
              </a:lnSpc>
              <a:buAutoNum type="arabicPeriod"/>
              <a:tabLst>
                <a:tab pos="527050" algn="l"/>
                <a:tab pos="527685" algn="l"/>
              </a:tabLst>
            </a:pPr>
            <a:r>
              <a:rPr sz="3200" b="1" dirty="0">
                <a:latin typeface="Calibri"/>
                <a:cs typeface="Calibri"/>
              </a:rPr>
              <a:t>Excessive</a:t>
            </a:r>
            <a:r>
              <a:rPr sz="3200" b="1" spc="-175" dirty="0">
                <a:latin typeface="Calibri"/>
                <a:cs typeface="Calibri"/>
              </a:rPr>
              <a:t> </a:t>
            </a:r>
            <a:r>
              <a:rPr sz="3200" b="1" spc="5" dirty="0">
                <a:latin typeface="Calibri"/>
                <a:cs typeface="Calibri"/>
              </a:rPr>
              <a:t>activation</a:t>
            </a:r>
            <a:r>
              <a:rPr sz="3200" b="1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of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b="1" spc="5" dirty="0">
                <a:latin typeface="Calibri"/>
                <a:cs typeface="Calibri"/>
              </a:rPr>
              <a:t>glycolysis</a:t>
            </a:r>
            <a:r>
              <a:rPr sz="3200" b="1" spc="-195" dirty="0">
                <a:latin typeface="Calibri"/>
                <a:cs typeface="Calibri"/>
              </a:rPr>
              <a:t> </a:t>
            </a:r>
            <a:r>
              <a:rPr sz="3200" b="1" spc="10" dirty="0">
                <a:latin typeface="Calibri"/>
                <a:cs typeface="Calibri"/>
              </a:rPr>
              <a:t>in</a:t>
            </a:r>
            <a:r>
              <a:rPr sz="3200" b="1" spc="-25" dirty="0">
                <a:latin typeface="Calibri"/>
                <a:cs typeface="Calibri"/>
              </a:rPr>
              <a:t> neurons</a:t>
            </a:r>
            <a:r>
              <a:rPr sz="3200" b="1" spc="1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leads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15" dirty="0">
                <a:latin typeface="Calibri"/>
                <a:cs typeface="Calibri"/>
              </a:rPr>
              <a:t>to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oxidative</a:t>
            </a:r>
            <a:r>
              <a:rPr sz="3200" b="1" spc="-95" dirty="0">
                <a:latin typeface="Calibri"/>
                <a:cs typeface="Calibri"/>
              </a:rPr>
              <a:t> </a:t>
            </a:r>
            <a:r>
              <a:rPr sz="3200" b="1" spc="10" dirty="0">
                <a:latin typeface="Calibri"/>
                <a:cs typeface="Calibri"/>
              </a:rPr>
              <a:t>stress</a:t>
            </a:r>
            <a:r>
              <a:rPr sz="3200" spc="-20" dirty="0">
                <a:latin typeface="Calibri"/>
                <a:cs typeface="Calibri"/>
              </a:rPr>
              <a:t>. </a:t>
            </a:r>
            <a:r>
              <a:rPr lang="en-US" sz="3200" spc="-20" dirty="0">
                <a:latin typeface="Calibri"/>
                <a:cs typeface="Calibri"/>
              </a:rPr>
              <a:t>( excess </a:t>
            </a:r>
            <a:r>
              <a:rPr lang="en-US" sz="3200" dirty="0">
                <a:latin typeface="Calibri"/>
                <a:cs typeface="Calibri"/>
              </a:rPr>
              <a:t>free radicals : not paired electron can build up in cells and have avital role but in increase cause damage to other molecules, such as DNA, lipids, and proteins) </a:t>
            </a:r>
            <a:r>
              <a:rPr lang="en-US" sz="3200" spc="5" dirty="0">
                <a:latin typeface="Calibri"/>
                <a:cs typeface="Calibri"/>
              </a:rPr>
              <a:t>and </a:t>
            </a:r>
            <a:r>
              <a:rPr lang="en-US" sz="3200" spc="10" dirty="0">
                <a:latin typeface="Calibri"/>
                <a:cs typeface="Calibri"/>
              </a:rPr>
              <a:t> </a:t>
            </a:r>
            <a:r>
              <a:rPr lang="en-US" sz="3200" b="1" dirty="0">
                <a:latin typeface="Calibri"/>
                <a:cs typeface="Calibri"/>
              </a:rPr>
              <a:t>apoptosis </a:t>
            </a:r>
            <a:r>
              <a:rPr lang="en-US" sz="3200" b="1" spc="-10" dirty="0">
                <a:latin typeface="Calibri"/>
                <a:cs typeface="Calibri"/>
              </a:rPr>
              <a:t>of </a:t>
            </a:r>
            <a:r>
              <a:rPr lang="en-US" sz="3200" b="1" spc="-20" dirty="0">
                <a:latin typeface="Calibri"/>
                <a:cs typeface="Calibri"/>
              </a:rPr>
              <a:t>neurons</a:t>
            </a:r>
            <a:endParaRPr lang="ar-SA" sz="3200" b="1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8C3DD33C-989B-B89E-8CFC-D8D69BFA7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066800"/>
            <a:ext cx="10542270" cy="4732065"/>
          </a:xfrm>
        </p:spPr>
        <p:txBody>
          <a:bodyPr/>
          <a:lstStyle/>
          <a:p>
            <a:pPr marL="457200" indent="-457200" algn="l" rtl="0"/>
            <a:r>
              <a:rPr lang="en-US" sz="2800" dirty="0">
                <a:latin typeface="Calibri"/>
                <a:cs typeface="Calibri"/>
              </a:rPr>
              <a:t>This suggests </a:t>
            </a:r>
            <a:r>
              <a:rPr lang="en-US" sz="2800" spc="10" dirty="0">
                <a:latin typeface="Calibri"/>
                <a:cs typeface="Calibri"/>
              </a:rPr>
              <a:t>that </a:t>
            </a:r>
            <a:r>
              <a:rPr lang="en-US" sz="2800" b="1" spc="-25" dirty="0">
                <a:latin typeface="Calibri"/>
                <a:cs typeface="Calibri"/>
              </a:rPr>
              <a:t>neurons </a:t>
            </a:r>
            <a:r>
              <a:rPr lang="en-US" sz="2800" b="1" spc="-5" dirty="0">
                <a:latin typeface="Calibri"/>
                <a:cs typeface="Calibri"/>
              </a:rPr>
              <a:t>cannot </a:t>
            </a:r>
            <a:r>
              <a:rPr lang="en-US" sz="2800" spc="-5" dirty="0">
                <a:latin typeface="Calibri"/>
                <a:cs typeface="Calibri"/>
              </a:rPr>
              <a:t>afford </a:t>
            </a:r>
            <a:r>
              <a:rPr lang="en-US" sz="2800" spc="15" dirty="0">
                <a:latin typeface="Calibri"/>
                <a:cs typeface="Calibri"/>
              </a:rPr>
              <a:t>to </a:t>
            </a:r>
            <a:r>
              <a:rPr lang="en-US" sz="2800" spc="20" dirty="0">
                <a:latin typeface="Calibri"/>
                <a:cs typeface="Calibri"/>
              </a:rPr>
              <a:t> </a:t>
            </a:r>
            <a:r>
              <a:rPr lang="en-US" sz="2800" b="1" spc="10" dirty="0">
                <a:latin typeface="Calibri"/>
                <a:cs typeface="Calibri"/>
              </a:rPr>
              <a:t>maintain a </a:t>
            </a:r>
            <a:r>
              <a:rPr lang="en-US" sz="2800" b="1" spc="-10" dirty="0">
                <a:latin typeface="Calibri"/>
                <a:cs typeface="Calibri"/>
              </a:rPr>
              <a:t>high </a:t>
            </a:r>
            <a:r>
              <a:rPr lang="en-US" sz="2800" b="1" spc="-5" dirty="0">
                <a:latin typeface="Calibri"/>
                <a:cs typeface="Calibri"/>
              </a:rPr>
              <a:t>rate</a:t>
            </a:r>
            <a:r>
              <a:rPr lang="en-US" sz="2800" spc="-5" dirty="0">
                <a:latin typeface="Calibri"/>
                <a:cs typeface="Calibri"/>
              </a:rPr>
              <a:t> </a:t>
            </a:r>
            <a:r>
              <a:rPr lang="en-US" sz="2800" spc="-10" dirty="0">
                <a:latin typeface="Calibri"/>
                <a:cs typeface="Calibri"/>
              </a:rPr>
              <a:t>of </a:t>
            </a:r>
            <a:r>
              <a:rPr lang="en-US" sz="2800" b="1" spc="5" dirty="0">
                <a:latin typeface="Calibri"/>
                <a:cs typeface="Calibri"/>
              </a:rPr>
              <a:t>glycolysis</a:t>
            </a:r>
            <a:r>
              <a:rPr lang="en-US" sz="2800" spc="5" dirty="0">
                <a:latin typeface="Calibri"/>
                <a:cs typeface="Calibri"/>
              </a:rPr>
              <a:t>.</a:t>
            </a:r>
            <a:r>
              <a:rPr lang="en-US" spc="5" dirty="0">
                <a:solidFill>
                  <a:srgbClr val="FF0000"/>
                </a:solidFill>
                <a:cs typeface="Calibri"/>
              </a:rPr>
              <a:t> ↑glucose </a:t>
            </a:r>
            <a:r>
              <a:rPr lang="en-US" spc="-5" dirty="0">
                <a:solidFill>
                  <a:srgbClr val="FF0000"/>
                </a:solidFill>
                <a:cs typeface="Calibri"/>
              </a:rPr>
              <a:t>concentration </a:t>
            </a:r>
            <a:endParaRPr lang="en-US" sz="2800" spc="5" dirty="0">
              <a:latin typeface="Calibri"/>
              <a:cs typeface="Calibri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spc="5" dirty="0">
                <a:latin typeface="Calibri"/>
                <a:cs typeface="Calibri"/>
              </a:rPr>
              <a:t> </a:t>
            </a:r>
            <a:r>
              <a:rPr lang="en-US" sz="2800" spc="-40" dirty="0">
                <a:latin typeface="Calibri"/>
                <a:cs typeface="Calibri"/>
              </a:rPr>
              <a:t>At </a:t>
            </a:r>
            <a:r>
              <a:rPr lang="en-US" sz="2800" spc="5" dirty="0">
                <a:latin typeface="Calibri"/>
                <a:cs typeface="Calibri"/>
              </a:rPr>
              <a:t>the </a:t>
            </a:r>
            <a:r>
              <a:rPr lang="en-US" sz="2800" spc="20" dirty="0">
                <a:latin typeface="Calibri"/>
                <a:cs typeface="Calibri"/>
              </a:rPr>
              <a:t>same </a:t>
            </a:r>
            <a:r>
              <a:rPr lang="en-US" sz="2800" spc="5" dirty="0">
                <a:latin typeface="Calibri"/>
                <a:cs typeface="Calibri"/>
              </a:rPr>
              <a:t>time, it has </a:t>
            </a:r>
            <a:r>
              <a:rPr lang="en-US" sz="2800" spc="-15" dirty="0">
                <a:latin typeface="Calibri"/>
                <a:cs typeface="Calibri"/>
              </a:rPr>
              <a:t>been </a:t>
            </a:r>
            <a:r>
              <a:rPr lang="en-US" sz="2800" dirty="0">
                <a:latin typeface="Calibri"/>
                <a:cs typeface="Calibri"/>
              </a:rPr>
              <a:t>shown </a:t>
            </a:r>
            <a:r>
              <a:rPr lang="en-US" sz="2800" spc="5" dirty="0">
                <a:latin typeface="Calibri"/>
                <a:cs typeface="Calibri"/>
              </a:rPr>
              <a:t> </a:t>
            </a:r>
            <a:r>
              <a:rPr lang="en-US" sz="2800" spc="10" dirty="0">
                <a:latin typeface="Calibri"/>
                <a:cs typeface="Calibri"/>
              </a:rPr>
              <a:t>that </a:t>
            </a:r>
            <a:r>
              <a:rPr lang="en-US" sz="2800" spc="15" dirty="0">
                <a:latin typeface="Calibri"/>
                <a:cs typeface="Calibri"/>
              </a:rPr>
              <a:t>starts </a:t>
            </a:r>
            <a:r>
              <a:rPr lang="en-US" sz="2800" spc="5" dirty="0">
                <a:latin typeface="Calibri"/>
                <a:cs typeface="Calibri"/>
              </a:rPr>
              <a:t>the </a:t>
            </a:r>
            <a:r>
              <a:rPr lang="en-US" sz="2800" b="1" spc="20" dirty="0">
                <a:latin typeface="Calibri"/>
                <a:cs typeface="Calibri"/>
              </a:rPr>
              <a:t>HMP </a:t>
            </a:r>
            <a:r>
              <a:rPr lang="en-US" sz="2800" b="1" spc="-5" dirty="0">
                <a:latin typeface="Calibri"/>
                <a:cs typeface="Calibri"/>
              </a:rPr>
              <a:t>shunt </a:t>
            </a:r>
            <a:r>
              <a:rPr lang="en-US" sz="2800" b="1" spc="10" dirty="0">
                <a:latin typeface="Calibri"/>
                <a:cs typeface="Calibri"/>
              </a:rPr>
              <a:t>in </a:t>
            </a:r>
            <a:r>
              <a:rPr lang="en-US" sz="2800" b="1" spc="-20" dirty="0">
                <a:latin typeface="Calibri"/>
                <a:cs typeface="Calibri"/>
              </a:rPr>
              <a:t>neurons.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spc="5" dirty="0">
                <a:latin typeface="Calibri"/>
                <a:cs typeface="Calibri"/>
              </a:rPr>
              <a:t>The </a:t>
            </a:r>
            <a:r>
              <a:rPr lang="en-US" sz="2800" spc="10" dirty="0">
                <a:latin typeface="Calibri"/>
                <a:cs typeface="Calibri"/>
              </a:rPr>
              <a:t> </a:t>
            </a:r>
            <a:r>
              <a:rPr lang="en-US" sz="2800" spc="5" dirty="0">
                <a:solidFill>
                  <a:srgbClr val="FF0000"/>
                </a:solidFill>
                <a:latin typeface="Calibri"/>
                <a:cs typeface="Calibri"/>
              </a:rPr>
              <a:t>balance</a:t>
            </a:r>
            <a:r>
              <a:rPr lang="en-US" sz="2800" spc="5" dirty="0">
                <a:latin typeface="Calibri"/>
                <a:cs typeface="Calibri"/>
              </a:rPr>
              <a:t> </a:t>
            </a:r>
            <a:r>
              <a:rPr lang="en-US" sz="2800" spc="-5" dirty="0">
                <a:latin typeface="Calibri"/>
                <a:cs typeface="Calibri"/>
              </a:rPr>
              <a:t>between </a:t>
            </a:r>
            <a:r>
              <a:rPr lang="en-US" sz="2800" spc="5" dirty="0">
                <a:latin typeface="Calibri"/>
                <a:cs typeface="Calibri"/>
              </a:rPr>
              <a:t>the </a:t>
            </a:r>
            <a:r>
              <a:rPr lang="en-US" sz="2800" spc="5" dirty="0">
                <a:solidFill>
                  <a:srgbClr val="FF0000"/>
                </a:solidFill>
                <a:latin typeface="Calibri"/>
                <a:cs typeface="Calibri"/>
              </a:rPr>
              <a:t>glycolysis and </a:t>
            </a:r>
            <a:r>
              <a:rPr lang="en-US" sz="2800" spc="20" dirty="0">
                <a:solidFill>
                  <a:srgbClr val="FF0000"/>
                </a:solidFill>
                <a:latin typeface="Calibri"/>
                <a:cs typeface="Calibri"/>
              </a:rPr>
              <a:t>HMP </a:t>
            </a:r>
            <a:r>
              <a:rPr lang="en-US" sz="2800" spc="-5" dirty="0">
                <a:solidFill>
                  <a:srgbClr val="FF0000"/>
                </a:solidFill>
                <a:latin typeface="Calibri"/>
                <a:cs typeface="Calibri"/>
              </a:rPr>
              <a:t>shunt </a:t>
            </a:r>
            <a:r>
              <a:rPr lang="en-US" sz="2800" spc="10" dirty="0">
                <a:latin typeface="Calibri"/>
                <a:cs typeface="Calibri"/>
              </a:rPr>
              <a:t>must </a:t>
            </a:r>
            <a:r>
              <a:rPr lang="en-US" sz="2800" spc="-5" dirty="0">
                <a:latin typeface="Calibri"/>
                <a:cs typeface="Calibri"/>
              </a:rPr>
              <a:t>be </a:t>
            </a:r>
            <a:r>
              <a:rPr lang="en-US" sz="2800" spc="15" dirty="0">
                <a:latin typeface="Calibri"/>
                <a:cs typeface="Calibri"/>
              </a:rPr>
              <a:t>strictly </a:t>
            </a:r>
            <a:r>
              <a:rPr lang="en-US" sz="2800" spc="20" dirty="0">
                <a:latin typeface="Calibri"/>
                <a:cs typeface="Calibri"/>
              </a:rPr>
              <a:t> </a:t>
            </a:r>
            <a:r>
              <a:rPr lang="en-US" sz="2800" b="1" spc="20" dirty="0">
                <a:latin typeface="Calibri"/>
                <a:cs typeface="Calibri"/>
              </a:rPr>
              <a:t>ma</a:t>
            </a:r>
            <a:r>
              <a:rPr lang="en-US" sz="2800" b="1" spc="5" dirty="0">
                <a:latin typeface="Calibri"/>
                <a:cs typeface="Calibri"/>
              </a:rPr>
              <a:t>i</a:t>
            </a:r>
            <a:r>
              <a:rPr lang="en-US" sz="2800" b="1" spc="-25" dirty="0">
                <a:latin typeface="Calibri"/>
                <a:cs typeface="Calibri"/>
              </a:rPr>
              <a:t>n</a:t>
            </a:r>
            <a:r>
              <a:rPr lang="en-US" sz="2800" b="1" spc="25" dirty="0">
                <a:latin typeface="Calibri"/>
                <a:cs typeface="Calibri"/>
              </a:rPr>
              <a:t>t</a:t>
            </a:r>
            <a:r>
              <a:rPr lang="en-US" sz="2800" b="1" spc="20" dirty="0">
                <a:latin typeface="Calibri"/>
                <a:cs typeface="Calibri"/>
              </a:rPr>
              <a:t>a</a:t>
            </a:r>
            <a:r>
              <a:rPr lang="en-US" sz="2800" b="1" spc="5" dirty="0">
                <a:latin typeface="Calibri"/>
                <a:cs typeface="Calibri"/>
              </a:rPr>
              <a:t>i</a:t>
            </a:r>
            <a:r>
              <a:rPr lang="en-US" sz="2800" b="1" spc="-25" dirty="0">
                <a:latin typeface="Calibri"/>
                <a:cs typeface="Calibri"/>
              </a:rPr>
              <a:t>ne</a:t>
            </a:r>
            <a:r>
              <a:rPr lang="en-US" sz="2800" b="1" spc="15" dirty="0">
                <a:latin typeface="Calibri"/>
                <a:cs typeface="Calibri"/>
              </a:rPr>
              <a:t>d</a:t>
            </a:r>
            <a:r>
              <a:rPr lang="en-US" sz="2800" b="1" spc="-175" dirty="0">
                <a:latin typeface="Calibri"/>
                <a:cs typeface="Calibri"/>
              </a:rPr>
              <a:t> </a:t>
            </a:r>
            <a:r>
              <a:rPr lang="en-US" sz="2800" b="1" spc="10" dirty="0">
                <a:latin typeface="Calibri"/>
                <a:cs typeface="Calibri"/>
              </a:rPr>
              <a:t>in</a:t>
            </a:r>
            <a:r>
              <a:rPr lang="en-US" sz="2800" b="1" spc="-30" dirty="0">
                <a:latin typeface="Calibri"/>
                <a:cs typeface="Calibri"/>
              </a:rPr>
              <a:t> </a:t>
            </a:r>
            <a:r>
              <a:rPr lang="en-US" sz="2800" b="1" spc="-15" dirty="0">
                <a:latin typeface="Calibri"/>
                <a:cs typeface="Calibri"/>
              </a:rPr>
              <a:t>n</a:t>
            </a:r>
            <a:r>
              <a:rPr lang="en-US" sz="2800" b="1" spc="-20" dirty="0">
                <a:latin typeface="Calibri"/>
                <a:cs typeface="Calibri"/>
              </a:rPr>
              <a:t>eu</a:t>
            </a:r>
            <a:r>
              <a:rPr lang="en-US" sz="2800" b="1" spc="-85" dirty="0">
                <a:latin typeface="Calibri"/>
                <a:cs typeface="Calibri"/>
              </a:rPr>
              <a:t>r</a:t>
            </a:r>
            <a:r>
              <a:rPr lang="en-US" sz="2800" b="1" spc="-25" dirty="0">
                <a:latin typeface="Calibri"/>
                <a:cs typeface="Calibri"/>
              </a:rPr>
              <a:t>o</a:t>
            </a:r>
            <a:r>
              <a:rPr lang="en-US" sz="2800" b="1" spc="-20" dirty="0">
                <a:latin typeface="Calibri"/>
                <a:cs typeface="Calibri"/>
              </a:rPr>
              <a:t>n</a:t>
            </a:r>
            <a:r>
              <a:rPr lang="en-US" sz="2800" b="1" spc="10" dirty="0">
                <a:latin typeface="Calibri"/>
                <a:cs typeface="Calibri"/>
              </a:rPr>
              <a:t>s</a:t>
            </a:r>
            <a:r>
              <a:rPr lang="en-US" sz="2800" b="1" spc="100" dirty="0">
                <a:latin typeface="Calibri"/>
                <a:cs typeface="Calibri"/>
              </a:rPr>
              <a:t> </a:t>
            </a:r>
            <a:r>
              <a:rPr lang="en-US" sz="2800" spc="25" dirty="0">
                <a:latin typeface="Calibri"/>
                <a:cs typeface="Calibri"/>
              </a:rPr>
              <a:t>t</a:t>
            </a:r>
            <a:r>
              <a:rPr lang="en-US" sz="2800" spc="15" dirty="0">
                <a:latin typeface="Calibri"/>
                <a:cs typeface="Calibri"/>
              </a:rPr>
              <a:t>o</a:t>
            </a:r>
            <a:r>
              <a:rPr lang="en-US" sz="2800" spc="-35" dirty="0">
                <a:latin typeface="Calibri"/>
                <a:cs typeface="Calibri"/>
              </a:rPr>
              <a:t> </a:t>
            </a:r>
            <a:r>
              <a:rPr lang="en-US" sz="2800" spc="20" dirty="0">
                <a:latin typeface="Calibri"/>
                <a:cs typeface="Calibri"/>
              </a:rPr>
              <a:t>m</a:t>
            </a:r>
            <a:r>
              <a:rPr lang="en-US" sz="2800" spc="-25" dirty="0">
                <a:latin typeface="Calibri"/>
                <a:cs typeface="Calibri"/>
              </a:rPr>
              <a:t>ee</a:t>
            </a:r>
            <a:r>
              <a:rPr lang="en-US" sz="2800" spc="10" dirty="0">
                <a:latin typeface="Calibri"/>
                <a:cs typeface="Calibri"/>
              </a:rPr>
              <a:t>t</a:t>
            </a:r>
            <a:r>
              <a:rPr lang="en-US" sz="2800" spc="-50" dirty="0">
                <a:latin typeface="Calibri"/>
                <a:cs typeface="Calibri"/>
              </a:rPr>
              <a:t> </a:t>
            </a:r>
            <a:r>
              <a:rPr lang="en-US" sz="2800" spc="25" dirty="0">
                <a:latin typeface="Calibri"/>
                <a:cs typeface="Calibri"/>
              </a:rPr>
              <a:t>t</a:t>
            </a:r>
            <a:r>
              <a:rPr lang="en-US" sz="2800" spc="-20" dirty="0">
                <a:latin typeface="Calibri"/>
                <a:cs typeface="Calibri"/>
              </a:rPr>
              <a:t>he</a:t>
            </a:r>
            <a:r>
              <a:rPr lang="en-US" sz="2800" spc="5" dirty="0">
                <a:latin typeface="Calibri"/>
                <a:cs typeface="Calibri"/>
              </a:rPr>
              <a:t>ir</a:t>
            </a:r>
            <a:r>
              <a:rPr lang="en-US" sz="2800" spc="-20" dirty="0">
                <a:latin typeface="Calibri"/>
                <a:cs typeface="Calibri"/>
              </a:rPr>
              <a:t> </a:t>
            </a:r>
            <a:r>
              <a:rPr lang="en-US" sz="2800" b="1" spc="-20" dirty="0">
                <a:latin typeface="Calibri"/>
                <a:cs typeface="Calibri"/>
              </a:rPr>
              <a:t>ene</a:t>
            </a:r>
            <a:r>
              <a:rPr lang="en-US" sz="2800" b="1" spc="-10" dirty="0">
                <a:latin typeface="Calibri"/>
                <a:cs typeface="Calibri"/>
              </a:rPr>
              <a:t>r</a:t>
            </a:r>
            <a:r>
              <a:rPr lang="en-US" sz="2800" b="1" spc="-30" dirty="0">
                <a:latin typeface="Calibri"/>
                <a:cs typeface="Calibri"/>
              </a:rPr>
              <a:t>g</a:t>
            </a:r>
            <a:r>
              <a:rPr lang="en-US" sz="2800" b="1" spc="10" dirty="0">
                <a:latin typeface="Calibri"/>
                <a:cs typeface="Calibri"/>
              </a:rPr>
              <a:t>y </a:t>
            </a:r>
            <a:r>
              <a:rPr lang="en-US" sz="2800" b="1" spc="-15" dirty="0">
                <a:latin typeface="Calibri"/>
                <a:cs typeface="Calibri"/>
              </a:rPr>
              <a:t>n</a:t>
            </a:r>
            <a:r>
              <a:rPr lang="en-US" sz="2800" b="1" spc="-20" dirty="0">
                <a:latin typeface="Calibri"/>
                <a:cs typeface="Calibri"/>
              </a:rPr>
              <a:t>eed</a:t>
            </a:r>
            <a:r>
              <a:rPr lang="en-US" sz="2800" b="1" spc="25" dirty="0">
                <a:latin typeface="Calibri"/>
                <a:cs typeface="Calibri"/>
              </a:rPr>
              <a:t>s</a:t>
            </a:r>
            <a:r>
              <a:rPr lang="en-US" sz="2800" spc="5" dirty="0">
                <a:latin typeface="Calibri"/>
                <a:cs typeface="Calibri"/>
              </a:rPr>
              <a:t>,</a:t>
            </a:r>
            <a:r>
              <a:rPr lang="en-US" sz="2800" spc="20" dirty="0">
                <a:latin typeface="Calibri"/>
                <a:cs typeface="Calibri"/>
              </a:rPr>
              <a:t> w</a:t>
            </a:r>
            <a:r>
              <a:rPr lang="en-US" sz="2800" spc="-20" dirty="0">
                <a:latin typeface="Calibri"/>
                <a:cs typeface="Calibri"/>
              </a:rPr>
              <a:t>h</a:t>
            </a:r>
            <a:r>
              <a:rPr lang="en-US" sz="2800" spc="5" dirty="0">
                <a:latin typeface="Calibri"/>
                <a:cs typeface="Calibri"/>
              </a:rPr>
              <a:t>i</a:t>
            </a:r>
            <a:r>
              <a:rPr lang="en-US" sz="2800" spc="-5" dirty="0">
                <a:latin typeface="Calibri"/>
                <a:cs typeface="Calibri"/>
              </a:rPr>
              <a:t>l</a:t>
            </a:r>
            <a:r>
              <a:rPr lang="en-US" sz="2800" spc="10" dirty="0">
                <a:latin typeface="Calibri"/>
                <a:cs typeface="Calibri"/>
              </a:rPr>
              <a:t>e</a:t>
            </a:r>
            <a:r>
              <a:rPr lang="en-US" sz="2800" spc="-30" dirty="0">
                <a:latin typeface="Calibri"/>
                <a:cs typeface="Calibri"/>
              </a:rPr>
              <a:t> </a:t>
            </a:r>
            <a:r>
              <a:rPr lang="en-US" sz="2800" spc="-5" dirty="0">
                <a:latin typeface="Calibri"/>
                <a:cs typeface="Calibri"/>
              </a:rPr>
              <a:t>r</a:t>
            </a:r>
            <a:r>
              <a:rPr lang="en-US" sz="2800" spc="-25" dirty="0">
                <a:latin typeface="Calibri"/>
                <a:cs typeface="Calibri"/>
              </a:rPr>
              <a:t>e</a:t>
            </a:r>
            <a:r>
              <a:rPr lang="en-US" sz="2800" spc="25" dirty="0">
                <a:latin typeface="Calibri"/>
                <a:cs typeface="Calibri"/>
              </a:rPr>
              <a:t>t</a:t>
            </a:r>
            <a:r>
              <a:rPr lang="en-US" sz="2800" spc="20" dirty="0">
                <a:latin typeface="Calibri"/>
                <a:cs typeface="Calibri"/>
              </a:rPr>
              <a:t>a</a:t>
            </a:r>
            <a:r>
              <a:rPr lang="en-US" sz="2800" spc="5" dirty="0">
                <a:latin typeface="Calibri"/>
                <a:cs typeface="Calibri"/>
              </a:rPr>
              <a:t>i</a:t>
            </a:r>
            <a:r>
              <a:rPr lang="en-US" sz="2800" spc="-25" dirty="0">
                <a:latin typeface="Calibri"/>
                <a:cs typeface="Calibri"/>
              </a:rPr>
              <a:t>n</a:t>
            </a:r>
            <a:r>
              <a:rPr lang="en-US" sz="2800" spc="5" dirty="0">
                <a:latin typeface="Calibri"/>
                <a:cs typeface="Calibri"/>
              </a:rPr>
              <a:t>i</a:t>
            </a:r>
            <a:r>
              <a:rPr lang="en-US" sz="2800" spc="-25" dirty="0">
                <a:latin typeface="Calibri"/>
                <a:cs typeface="Calibri"/>
              </a:rPr>
              <a:t>n</a:t>
            </a:r>
            <a:r>
              <a:rPr lang="en-US" sz="2800" spc="10" dirty="0">
                <a:latin typeface="Calibri"/>
                <a:cs typeface="Calibri"/>
              </a:rPr>
              <a:t>g</a:t>
            </a:r>
            <a:r>
              <a:rPr lang="en-US" sz="2800" spc="-105" dirty="0">
                <a:latin typeface="Calibri"/>
                <a:cs typeface="Calibri"/>
              </a:rPr>
              <a:t> </a:t>
            </a:r>
            <a:r>
              <a:rPr lang="en-US" sz="2800" spc="25" dirty="0">
                <a:latin typeface="Calibri"/>
                <a:cs typeface="Calibri"/>
              </a:rPr>
              <a:t>t</a:t>
            </a:r>
            <a:r>
              <a:rPr lang="en-US" sz="2800" spc="-20" dirty="0">
                <a:latin typeface="Calibri"/>
                <a:cs typeface="Calibri"/>
              </a:rPr>
              <a:t>he</a:t>
            </a:r>
            <a:r>
              <a:rPr lang="en-US" sz="2800" spc="5" dirty="0">
                <a:latin typeface="Calibri"/>
                <a:cs typeface="Calibri"/>
              </a:rPr>
              <a:t>ir  </a:t>
            </a:r>
            <a:r>
              <a:rPr lang="en-US" sz="2800" b="1" spc="-10" dirty="0">
                <a:latin typeface="Calibri"/>
                <a:cs typeface="Calibri"/>
              </a:rPr>
              <a:t>antioxidant </a:t>
            </a:r>
            <a:r>
              <a:rPr lang="en-US" sz="2800" b="1" spc="15" dirty="0">
                <a:latin typeface="Calibri"/>
                <a:cs typeface="Calibri"/>
              </a:rPr>
              <a:t>status</a:t>
            </a:r>
            <a:r>
              <a:rPr lang="en-US" sz="2800" spc="15" dirty="0">
                <a:latin typeface="Calibri"/>
                <a:cs typeface="Calibri"/>
              </a:rPr>
              <a:t>.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spc="5" dirty="0"/>
              <a:t>T</a:t>
            </a:r>
            <a:r>
              <a:rPr lang="en-US" sz="2800" spc="5" dirty="0">
                <a:latin typeface="Calibri"/>
                <a:cs typeface="Calibri"/>
              </a:rPr>
              <a:t>he </a:t>
            </a:r>
            <a:r>
              <a:rPr lang="en-US" sz="2800" spc="10" dirty="0">
                <a:latin typeface="Calibri"/>
                <a:cs typeface="Calibri"/>
              </a:rPr>
              <a:t>use </a:t>
            </a:r>
            <a:r>
              <a:rPr lang="en-US" sz="2800" spc="-10" dirty="0">
                <a:latin typeface="Calibri"/>
                <a:cs typeface="Calibri"/>
              </a:rPr>
              <a:t>of </a:t>
            </a:r>
            <a:r>
              <a:rPr lang="en-US" sz="2800" b="1" spc="20" dirty="0">
                <a:latin typeface="Calibri"/>
                <a:cs typeface="Calibri"/>
              </a:rPr>
              <a:t>lactate </a:t>
            </a:r>
            <a:r>
              <a:rPr lang="en-US" sz="2800" b="1" spc="15" dirty="0">
                <a:latin typeface="Calibri"/>
                <a:cs typeface="Calibri"/>
              </a:rPr>
              <a:t>as </a:t>
            </a:r>
            <a:r>
              <a:rPr lang="en-US" sz="2800" b="1" spc="10" dirty="0">
                <a:latin typeface="Calibri"/>
                <a:cs typeface="Calibri"/>
              </a:rPr>
              <a:t>a </a:t>
            </a:r>
            <a:r>
              <a:rPr lang="en-US" sz="2800" b="1" dirty="0">
                <a:latin typeface="Calibri"/>
                <a:cs typeface="Calibri"/>
              </a:rPr>
              <a:t>substrate </a:t>
            </a:r>
            <a:r>
              <a:rPr lang="en-US" sz="2800" spc="-5" dirty="0">
                <a:latin typeface="Calibri"/>
                <a:cs typeface="Calibri"/>
              </a:rPr>
              <a:t>may </a:t>
            </a:r>
            <a:r>
              <a:rPr lang="en-US" sz="2800" dirty="0">
                <a:latin typeface="Calibri"/>
                <a:cs typeface="Calibri"/>
              </a:rPr>
              <a:t>be </a:t>
            </a:r>
            <a:r>
              <a:rPr lang="en-US" sz="2800" spc="10" dirty="0">
                <a:latin typeface="Calibri"/>
                <a:cs typeface="Calibri"/>
              </a:rPr>
              <a:t>a </a:t>
            </a:r>
            <a:r>
              <a:rPr lang="en-US" sz="2800" spc="-15" dirty="0">
                <a:latin typeface="Calibri"/>
                <a:cs typeface="Calibri"/>
              </a:rPr>
              <a:t>source </a:t>
            </a:r>
            <a:r>
              <a:rPr lang="en-US" sz="2800" spc="-10" dirty="0">
                <a:latin typeface="Calibri"/>
                <a:cs typeface="Calibri"/>
              </a:rPr>
              <a:t> of </a:t>
            </a:r>
            <a:r>
              <a:rPr lang="en-US" sz="2800" spc="20" dirty="0">
                <a:latin typeface="Calibri"/>
                <a:cs typeface="Calibri"/>
              </a:rPr>
              <a:t>an </a:t>
            </a:r>
            <a:r>
              <a:rPr lang="en-US" sz="2800" spc="-15" dirty="0">
                <a:latin typeface="Calibri"/>
                <a:cs typeface="Calibri"/>
              </a:rPr>
              <a:t>oxidant </a:t>
            </a:r>
            <a:r>
              <a:rPr lang="en-US" sz="2800" spc="20" dirty="0">
                <a:latin typeface="Calibri"/>
                <a:cs typeface="Calibri"/>
              </a:rPr>
              <a:t>to </a:t>
            </a:r>
            <a:r>
              <a:rPr lang="en-US" sz="2800" spc="-20" dirty="0">
                <a:latin typeface="Calibri"/>
                <a:cs typeface="Calibri"/>
              </a:rPr>
              <a:t>produce </a:t>
            </a:r>
            <a:r>
              <a:rPr lang="en-US" sz="2800" b="1" dirty="0">
                <a:latin typeface="Calibri"/>
                <a:cs typeface="Calibri"/>
              </a:rPr>
              <a:t>large amounts </a:t>
            </a:r>
            <a:r>
              <a:rPr lang="en-US" sz="2800" b="1" spc="-10" dirty="0">
                <a:latin typeface="Calibri"/>
                <a:cs typeface="Calibri"/>
              </a:rPr>
              <a:t>of </a:t>
            </a:r>
            <a:r>
              <a:rPr lang="en-US" sz="2800" b="1" spc="-130" dirty="0">
                <a:latin typeface="Calibri"/>
                <a:cs typeface="Calibri"/>
              </a:rPr>
              <a:t>ATP</a:t>
            </a:r>
            <a:r>
              <a:rPr lang="en-US" sz="2800" spc="-130" dirty="0">
                <a:latin typeface="Calibri"/>
                <a:cs typeface="Calibri"/>
              </a:rPr>
              <a:t>, </a:t>
            </a:r>
            <a:r>
              <a:rPr lang="en-US" sz="2800" b="1" spc="5" dirty="0">
                <a:latin typeface="Calibri"/>
                <a:cs typeface="Calibri"/>
              </a:rPr>
              <a:t>apart </a:t>
            </a:r>
            <a:r>
              <a:rPr lang="en-US" sz="2800" b="1" spc="-15" dirty="0">
                <a:latin typeface="Calibri"/>
                <a:cs typeface="Calibri"/>
              </a:rPr>
              <a:t>from </a:t>
            </a:r>
            <a:r>
              <a:rPr lang="en-US" sz="2800" b="1" spc="5" dirty="0">
                <a:latin typeface="Calibri"/>
                <a:cs typeface="Calibri"/>
              </a:rPr>
              <a:t>the glycolysis</a:t>
            </a:r>
            <a:r>
              <a:rPr lang="en-US" sz="2800" spc="5" dirty="0">
                <a:latin typeface="Calibri"/>
                <a:cs typeface="Calibri"/>
              </a:rPr>
              <a:t>, </a:t>
            </a:r>
            <a:r>
              <a:rPr lang="en-US" sz="2800" spc="-575" dirty="0">
                <a:latin typeface="Calibri"/>
                <a:cs typeface="Calibri"/>
              </a:rPr>
              <a:t> </a:t>
            </a:r>
            <a:r>
              <a:rPr lang="en-US" sz="2800" spc="5" dirty="0">
                <a:latin typeface="Calibri"/>
                <a:cs typeface="Calibri"/>
              </a:rPr>
              <a:t>which</a:t>
            </a:r>
            <a:r>
              <a:rPr lang="en-US" sz="2800" spc="-30" dirty="0">
                <a:latin typeface="Calibri"/>
                <a:cs typeface="Calibri"/>
              </a:rPr>
              <a:t> </a:t>
            </a:r>
            <a:r>
              <a:rPr lang="en-US" sz="2800" spc="20" dirty="0">
                <a:latin typeface="Calibri"/>
                <a:cs typeface="Calibri"/>
              </a:rPr>
              <a:t>can</a:t>
            </a:r>
            <a:r>
              <a:rPr lang="en-US" sz="2800" spc="-95" dirty="0">
                <a:latin typeface="Calibri"/>
                <a:cs typeface="Calibri"/>
              </a:rPr>
              <a:t> </a:t>
            </a:r>
            <a:r>
              <a:rPr lang="en-US" sz="2800" b="1" spc="5" dirty="0">
                <a:latin typeface="Calibri"/>
                <a:cs typeface="Calibri"/>
              </a:rPr>
              <a:t>save</a:t>
            </a:r>
            <a:r>
              <a:rPr lang="en-US" sz="2800" b="1" spc="-100" dirty="0">
                <a:latin typeface="Calibri"/>
                <a:cs typeface="Calibri"/>
              </a:rPr>
              <a:t> </a:t>
            </a:r>
            <a:r>
              <a:rPr lang="en-US" sz="2800" b="1" spc="-25" dirty="0">
                <a:latin typeface="Calibri"/>
                <a:cs typeface="Calibri"/>
              </a:rPr>
              <a:t>neurons</a:t>
            </a:r>
            <a:r>
              <a:rPr lang="en-US" sz="2800" b="1" spc="105" dirty="0">
                <a:latin typeface="Calibri"/>
                <a:cs typeface="Calibri"/>
              </a:rPr>
              <a:t> </a:t>
            </a:r>
            <a:r>
              <a:rPr lang="en-US" sz="2800" b="1" spc="-5" dirty="0">
                <a:latin typeface="Calibri"/>
                <a:cs typeface="Calibri"/>
              </a:rPr>
              <a:t>glucose</a:t>
            </a:r>
            <a:endParaRPr lang="en-US" sz="2800" b="1" dirty="0">
              <a:latin typeface="Calibri"/>
              <a:cs typeface="Calibri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0817937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8600" y="1"/>
            <a:ext cx="11963399" cy="3429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43000" y="3581400"/>
            <a:ext cx="9697085" cy="30094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lnSpc>
                <a:spcPts val="2865"/>
              </a:lnSpc>
              <a:spcBef>
                <a:spcPts val="100"/>
              </a:spcBef>
            </a:pPr>
            <a:r>
              <a:rPr lang="en-US" sz="3000" b="1" spc="10" dirty="0">
                <a:solidFill>
                  <a:srgbClr val="BE9000"/>
                </a:solidFill>
                <a:latin typeface="Calibri"/>
                <a:cs typeface="Calibri"/>
              </a:rPr>
              <a:t>The</a:t>
            </a:r>
            <a:r>
              <a:rPr lang="en-US" sz="3000" b="1" spc="-5" dirty="0">
                <a:solidFill>
                  <a:srgbClr val="BE9000"/>
                </a:solidFill>
                <a:latin typeface="Calibri"/>
                <a:cs typeface="Calibri"/>
              </a:rPr>
              <a:t> hypothesis</a:t>
            </a:r>
            <a:r>
              <a:rPr lang="en-US" sz="3000" b="1" spc="-55" dirty="0">
                <a:solidFill>
                  <a:srgbClr val="BE9000"/>
                </a:solidFill>
                <a:latin typeface="Calibri"/>
                <a:cs typeface="Calibri"/>
              </a:rPr>
              <a:t> </a:t>
            </a:r>
            <a:r>
              <a:rPr lang="en-US" sz="3000" b="1" dirty="0">
                <a:solidFill>
                  <a:srgbClr val="BE9000"/>
                </a:solidFill>
                <a:latin typeface="Calibri"/>
                <a:cs typeface="Calibri"/>
              </a:rPr>
              <a:t>of</a:t>
            </a:r>
            <a:r>
              <a:rPr lang="en-US" sz="3000" b="1" spc="5" dirty="0">
                <a:solidFill>
                  <a:srgbClr val="BE9000"/>
                </a:solidFill>
                <a:latin typeface="Calibri"/>
                <a:cs typeface="Calibri"/>
              </a:rPr>
              <a:t> </a:t>
            </a:r>
            <a:r>
              <a:rPr lang="en-US" sz="3000" b="1" spc="-10" dirty="0">
                <a:solidFill>
                  <a:srgbClr val="BE9000"/>
                </a:solidFill>
                <a:latin typeface="Calibri"/>
                <a:cs typeface="Calibri"/>
              </a:rPr>
              <a:t>astrocyte-neuron</a:t>
            </a:r>
            <a:r>
              <a:rPr lang="en-US" sz="3000" b="1" spc="-80" dirty="0">
                <a:solidFill>
                  <a:srgbClr val="BE9000"/>
                </a:solidFill>
                <a:latin typeface="Calibri"/>
                <a:cs typeface="Calibri"/>
              </a:rPr>
              <a:t> </a:t>
            </a:r>
            <a:r>
              <a:rPr lang="en-US" sz="3000" b="1" spc="-5" dirty="0">
                <a:solidFill>
                  <a:srgbClr val="BE9000"/>
                </a:solidFill>
                <a:latin typeface="Calibri"/>
                <a:cs typeface="Calibri"/>
              </a:rPr>
              <a:t>lactate</a:t>
            </a:r>
            <a:r>
              <a:rPr lang="en-US" sz="3000" b="1" spc="-85" dirty="0">
                <a:solidFill>
                  <a:srgbClr val="BE9000"/>
                </a:solidFill>
                <a:latin typeface="Calibri"/>
                <a:cs typeface="Calibri"/>
              </a:rPr>
              <a:t> </a:t>
            </a:r>
            <a:r>
              <a:rPr lang="en-US" sz="3000" b="1" spc="5" dirty="0">
                <a:solidFill>
                  <a:srgbClr val="BE9000"/>
                </a:solidFill>
                <a:latin typeface="Calibri"/>
                <a:cs typeface="Calibri"/>
              </a:rPr>
              <a:t>shuttle:</a:t>
            </a:r>
            <a:endParaRPr lang="en-US" sz="3000" b="1" dirty="0">
              <a:latin typeface="Calibri"/>
              <a:cs typeface="Calibri"/>
            </a:endParaRPr>
          </a:p>
          <a:p>
            <a:pPr marL="307975" indent="-295910" algn="l" rtl="0">
              <a:lnSpc>
                <a:spcPts val="2865"/>
              </a:lnSpc>
              <a:buChar char="-"/>
              <a:tabLst>
                <a:tab pos="307975" algn="l"/>
                <a:tab pos="308610" algn="l"/>
              </a:tabLst>
            </a:pPr>
            <a:r>
              <a:rPr lang="en-US" sz="3000" b="1" spc="5" dirty="0">
                <a:latin typeface="Calibri"/>
                <a:cs typeface="Calibri"/>
              </a:rPr>
              <a:t>Glucose</a:t>
            </a:r>
            <a:r>
              <a:rPr lang="en-US" sz="3000" spc="-85" dirty="0">
                <a:latin typeface="Calibri"/>
                <a:cs typeface="Calibri"/>
              </a:rPr>
              <a:t> </a:t>
            </a:r>
            <a:r>
              <a:rPr lang="en-US" sz="3000" spc="-15" dirty="0">
                <a:latin typeface="Calibri"/>
                <a:cs typeface="Calibri"/>
              </a:rPr>
              <a:t>is</a:t>
            </a:r>
            <a:r>
              <a:rPr lang="en-US" sz="3000" spc="15" dirty="0">
                <a:latin typeface="Calibri"/>
                <a:cs typeface="Calibri"/>
              </a:rPr>
              <a:t> </a:t>
            </a:r>
            <a:r>
              <a:rPr lang="en-US" sz="3000" b="1" spc="-5" dirty="0">
                <a:latin typeface="Calibri"/>
                <a:cs typeface="Calibri"/>
              </a:rPr>
              <a:t>transported</a:t>
            </a:r>
            <a:r>
              <a:rPr lang="en-US" sz="3000" b="1" spc="-75" dirty="0">
                <a:latin typeface="Calibri"/>
                <a:cs typeface="Calibri"/>
              </a:rPr>
              <a:t> </a:t>
            </a:r>
            <a:r>
              <a:rPr lang="en-US" sz="3000" b="1" spc="-20" dirty="0">
                <a:latin typeface="Calibri"/>
                <a:cs typeface="Calibri"/>
              </a:rPr>
              <a:t>from</a:t>
            </a:r>
            <a:r>
              <a:rPr lang="en-US" sz="3000" b="1" spc="15" dirty="0">
                <a:latin typeface="Calibri"/>
                <a:cs typeface="Calibri"/>
              </a:rPr>
              <a:t> </a:t>
            </a:r>
            <a:r>
              <a:rPr lang="en-US" sz="3000" b="1" spc="-5" dirty="0">
                <a:latin typeface="Calibri"/>
                <a:cs typeface="Calibri"/>
              </a:rPr>
              <a:t>blood </a:t>
            </a:r>
            <a:r>
              <a:rPr lang="en-US" sz="3000" spc="5" dirty="0">
                <a:latin typeface="Calibri"/>
                <a:cs typeface="Calibri"/>
              </a:rPr>
              <a:t>to</a:t>
            </a:r>
            <a:r>
              <a:rPr lang="en-US" sz="3000" spc="-10" dirty="0">
                <a:latin typeface="Calibri"/>
                <a:cs typeface="Calibri"/>
              </a:rPr>
              <a:t> </a:t>
            </a:r>
            <a:r>
              <a:rPr lang="en-US" sz="3000" b="1" spc="-5" dirty="0">
                <a:latin typeface="Calibri"/>
                <a:cs typeface="Calibri"/>
              </a:rPr>
              <a:t>astrocytes</a:t>
            </a:r>
            <a:r>
              <a:rPr lang="en-US" sz="3000" spc="-5" dirty="0">
                <a:latin typeface="Calibri"/>
                <a:cs typeface="Calibri"/>
              </a:rPr>
              <a:t>.</a:t>
            </a:r>
            <a:endParaRPr lang="en-US" sz="3000" dirty="0">
              <a:latin typeface="Calibri"/>
              <a:cs typeface="Calibri"/>
            </a:endParaRPr>
          </a:p>
          <a:p>
            <a:pPr marL="298450" indent="-286385" algn="l" rtl="0">
              <a:lnSpc>
                <a:spcPts val="2870"/>
              </a:lnSpc>
              <a:spcBef>
                <a:spcPts val="50"/>
              </a:spcBef>
              <a:buChar char="-"/>
              <a:tabLst>
                <a:tab pos="298450" algn="l"/>
                <a:tab pos="299085" algn="l"/>
              </a:tabLst>
            </a:pPr>
            <a:r>
              <a:rPr lang="en-US" sz="3000" spc="10" dirty="0">
                <a:latin typeface="Calibri"/>
                <a:cs typeface="Calibri"/>
              </a:rPr>
              <a:t>After</a:t>
            </a:r>
            <a:r>
              <a:rPr lang="en-US" sz="3000" spc="-105" dirty="0">
                <a:latin typeface="Calibri"/>
                <a:cs typeface="Calibri"/>
              </a:rPr>
              <a:t> </a:t>
            </a:r>
            <a:r>
              <a:rPr lang="en-US" sz="3000" b="1" dirty="0">
                <a:latin typeface="Calibri"/>
                <a:cs typeface="Calibri"/>
              </a:rPr>
              <a:t>entering</a:t>
            </a:r>
            <a:r>
              <a:rPr lang="en-US" sz="3000" b="1" spc="-100" dirty="0">
                <a:latin typeface="Calibri"/>
                <a:cs typeface="Calibri"/>
              </a:rPr>
              <a:t> </a:t>
            </a:r>
            <a:r>
              <a:rPr lang="en-US" sz="3000" b="1" spc="10" dirty="0">
                <a:latin typeface="Calibri"/>
                <a:cs typeface="Calibri"/>
              </a:rPr>
              <a:t>the</a:t>
            </a:r>
            <a:r>
              <a:rPr lang="en-US" sz="3000" b="1" spc="-15" dirty="0">
                <a:latin typeface="Calibri"/>
                <a:cs typeface="Calibri"/>
              </a:rPr>
              <a:t> </a:t>
            </a:r>
            <a:r>
              <a:rPr lang="en-US" sz="3000" b="1" spc="-5" dirty="0">
                <a:latin typeface="Calibri"/>
                <a:cs typeface="Calibri"/>
              </a:rPr>
              <a:t>astrocyte</a:t>
            </a:r>
            <a:r>
              <a:rPr lang="en-US" sz="3000" b="1" spc="-85" dirty="0">
                <a:latin typeface="Calibri"/>
                <a:cs typeface="Calibri"/>
              </a:rPr>
              <a:t> </a:t>
            </a:r>
            <a:r>
              <a:rPr lang="en-US" sz="3000" b="1" spc="-25" dirty="0">
                <a:latin typeface="Calibri"/>
                <a:cs typeface="Calibri"/>
              </a:rPr>
              <a:t>via</a:t>
            </a:r>
            <a:r>
              <a:rPr lang="en-US" sz="3000" b="1" spc="105" dirty="0">
                <a:latin typeface="Calibri"/>
                <a:cs typeface="Calibri"/>
              </a:rPr>
              <a:t> </a:t>
            </a:r>
            <a:r>
              <a:rPr lang="en-US" sz="3000" b="1" spc="-15" dirty="0">
                <a:latin typeface="Calibri"/>
                <a:cs typeface="Calibri"/>
              </a:rPr>
              <a:t>GLUT1,4</a:t>
            </a:r>
            <a:r>
              <a:rPr lang="en-US" sz="3000" spc="-15" dirty="0">
                <a:latin typeface="Calibri"/>
                <a:cs typeface="Calibri"/>
              </a:rPr>
              <a:t>,</a:t>
            </a:r>
            <a:r>
              <a:rPr lang="en-US" sz="3000" spc="-20" dirty="0">
                <a:latin typeface="Calibri"/>
                <a:cs typeface="Calibri"/>
              </a:rPr>
              <a:t> </a:t>
            </a:r>
            <a:r>
              <a:rPr lang="en-US" sz="3000" spc="-10" dirty="0">
                <a:latin typeface="Calibri"/>
                <a:cs typeface="Calibri"/>
              </a:rPr>
              <a:t>part</a:t>
            </a:r>
            <a:r>
              <a:rPr lang="en-US" sz="3000" dirty="0">
                <a:latin typeface="Calibri"/>
                <a:cs typeface="Calibri"/>
              </a:rPr>
              <a:t> of</a:t>
            </a:r>
            <a:r>
              <a:rPr lang="en-US" sz="3000" spc="-5" dirty="0">
                <a:latin typeface="Calibri"/>
                <a:cs typeface="Calibri"/>
              </a:rPr>
              <a:t> </a:t>
            </a:r>
            <a:r>
              <a:rPr lang="en-US" sz="3000" spc="10" dirty="0">
                <a:latin typeface="Calibri"/>
                <a:cs typeface="Calibri"/>
              </a:rPr>
              <a:t>the</a:t>
            </a:r>
            <a:r>
              <a:rPr lang="en-US" sz="3000" spc="-10" dirty="0">
                <a:latin typeface="Calibri"/>
                <a:cs typeface="Calibri"/>
              </a:rPr>
              <a:t> </a:t>
            </a:r>
            <a:r>
              <a:rPr lang="en-US" sz="3000" b="1" spc="5" dirty="0">
                <a:latin typeface="Calibri"/>
                <a:cs typeface="Calibri"/>
              </a:rPr>
              <a:t>glucose</a:t>
            </a:r>
            <a:r>
              <a:rPr lang="en-US" sz="3000" spc="-90" dirty="0">
                <a:latin typeface="Calibri"/>
                <a:cs typeface="Calibri"/>
              </a:rPr>
              <a:t> </a:t>
            </a:r>
            <a:r>
              <a:rPr lang="en-US" sz="3000" spc="-15" dirty="0">
                <a:latin typeface="Calibri"/>
                <a:cs typeface="Calibri"/>
              </a:rPr>
              <a:t>is</a:t>
            </a:r>
            <a:r>
              <a:rPr lang="en-US" sz="3000" spc="10" dirty="0">
                <a:latin typeface="Calibri"/>
                <a:cs typeface="Calibri"/>
              </a:rPr>
              <a:t> </a:t>
            </a:r>
            <a:r>
              <a:rPr lang="en-US" sz="3000" b="1" spc="-5" dirty="0">
                <a:latin typeface="Calibri"/>
                <a:cs typeface="Calibri"/>
              </a:rPr>
              <a:t>metabolized</a:t>
            </a:r>
            <a:r>
              <a:rPr lang="en-US" sz="3000" b="1" spc="-70" dirty="0">
                <a:latin typeface="Calibri"/>
                <a:cs typeface="Calibri"/>
              </a:rPr>
              <a:t> </a:t>
            </a:r>
            <a:r>
              <a:rPr lang="en-US" sz="3000" b="1" spc="5" dirty="0">
                <a:latin typeface="Calibri"/>
                <a:cs typeface="Calibri"/>
              </a:rPr>
              <a:t>to </a:t>
            </a:r>
            <a:r>
              <a:rPr lang="en-US" sz="3000" b="1" spc="-5" dirty="0">
                <a:latin typeface="Calibri"/>
                <a:cs typeface="Calibri"/>
              </a:rPr>
              <a:t>lactate</a:t>
            </a:r>
            <a:r>
              <a:rPr lang="en-US" sz="3000" b="1" spc="-80" dirty="0">
                <a:latin typeface="Calibri"/>
                <a:cs typeface="Calibri"/>
              </a:rPr>
              <a:t> </a:t>
            </a:r>
            <a:r>
              <a:rPr lang="en-US" sz="3000" spc="-25" dirty="0">
                <a:latin typeface="Calibri"/>
                <a:cs typeface="Calibri"/>
              </a:rPr>
              <a:t>via</a:t>
            </a:r>
            <a:r>
              <a:rPr lang="en-US" sz="3000" spc="35" dirty="0">
                <a:latin typeface="Calibri"/>
                <a:cs typeface="Calibri"/>
              </a:rPr>
              <a:t> </a:t>
            </a:r>
            <a:r>
              <a:rPr lang="en-US" sz="3000" b="1" spc="-10" dirty="0">
                <a:latin typeface="Calibri"/>
                <a:cs typeface="Calibri"/>
              </a:rPr>
              <a:t>pyruvate</a:t>
            </a:r>
            <a:r>
              <a:rPr lang="en-US" sz="3000" spc="-5" dirty="0">
                <a:latin typeface="Calibri"/>
                <a:cs typeface="Calibri"/>
              </a:rPr>
              <a:t> </a:t>
            </a:r>
            <a:r>
              <a:rPr lang="en-US" sz="3000" spc="5" dirty="0">
                <a:latin typeface="Calibri"/>
                <a:cs typeface="Calibri"/>
              </a:rPr>
              <a:t>by</a:t>
            </a:r>
            <a:r>
              <a:rPr lang="en-US" sz="3000" spc="-50" dirty="0">
                <a:latin typeface="Calibri"/>
                <a:cs typeface="Calibri"/>
              </a:rPr>
              <a:t> </a:t>
            </a:r>
            <a:r>
              <a:rPr lang="en-US" sz="3000" spc="5" dirty="0">
                <a:latin typeface="Calibri"/>
                <a:cs typeface="Calibri"/>
              </a:rPr>
              <a:t>the</a:t>
            </a:r>
            <a:r>
              <a:rPr lang="en-US" sz="3000" spc="15" dirty="0">
                <a:latin typeface="Calibri"/>
                <a:cs typeface="Calibri"/>
              </a:rPr>
              <a:t> </a:t>
            </a:r>
            <a:r>
              <a:rPr lang="en-US" sz="3000" spc="5" dirty="0">
                <a:latin typeface="Calibri"/>
                <a:cs typeface="Calibri"/>
              </a:rPr>
              <a:t>isoenzyme</a:t>
            </a:r>
            <a:r>
              <a:rPr lang="en-US" sz="3000" spc="-85" dirty="0">
                <a:latin typeface="Calibri"/>
                <a:cs typeface="Calibri"/>
              </a:rPr>
              <a:t> </a:t>
            </a:r>
            <a:r>
              <a:rPr lang="en-US" sz="3000" dirty="0">
                <a:latin typeface="Calibri"/>
                <a:cs typeface="Calibri"/>
              </a:rPr>
              <a:t>of </a:t>
            </a:r>
            <a:r>
              <a:rPr lang="en-US" sz="3000" b="1" spc="-5" dirty="0">
                <a:latin typeface="Calibri"/>
                <a:cs typeface="Calibri"/>
              </a:rPr>
              <a:t>lactate</a:t>
            </a:r>
            <a:r>
              <a:rPr lang="en-US" sz="3000" b="1" spc="-85" dirty="0">
                <a:latin typeface="Calibri"/>
                <a:cs typeface="Calibri"/>
              </a:rPr>
              <a:t> </a:t>
            </a:r>
            <a:r>
              <a:rPr lang="en-US" sz="3000" b="1" spc="-15" dirty="0">
                <a:latin typeface="Calibri"/>
                <a:cs typeface="Calibri"/>
              </a:rPr>
              <a:t>dehydrogenase</a:t>
            </a:r>
            <a:r>
              <a:rPr lang="en-US" sz="3000" b="1" spc="-10" dirty="0">
                <a:latin typeface="Calibri"/>
                <a:cs typeface="Calibri"/>
              </a:rPr>
              <a:t> </a:t>
            </a:r>
            <a:r>
              <a:rPr lang="en-US" sz="3000" b="1" spc="-5" dirty="0">
                <a:latin typeface="Calibri"/>
                <a:cs typeface="Calibri"/>
              </a:rPr>
              <a:t>(LDH5).</a:t>
            </a:r>
            <a:endParaRPr lang="en-US" sz="3000" b="1" dirty="0">
              <a:latin typeface="Calibri"/>
              <a:cs typeface="Calibri"/>
            </a:endParaRPr>
          </a:p>
          <a:p>
            <a:pPr marL="298450" indent="-286385" algn="l" rtl="0">
              <a:lnSpc>
                <a:spcPts val="2870"/>
              </a:lnSpc>
              <a:spcBef>
                <a:spcPts val="45"/>
              </a:spcBef>
              <a:buChar char="-"/>
              <a:tabLst>
                <a:tab pos="298450" algn="l"/>
                <a:tab pos="299085" algn="l"/>
              </a:tabLst>
            </a:pPr>
            <a:r>
              <a:rPr lang="en-US" sz="3000" spc="10" dirty="0">
                <a:latin typeface="Calibri"/>
                <a:cs typeface="Calibri"/>
              </a:rPr>
              <a:t>Then</a:t>
            </a:r>
            <a:r>
              <a:rPr lang="en-US" sz="3000" spc="-75" dirty="0">
                <a:latin typeface="Calibri"/>
                <a:cs typeface="Calibri"/>
              </a:rPr>
              <a:t> </a:t>
            </a:r>
            <a:r>
              <a:rPr lang="en-US" sz="3000" b="1" spc="-5" dirty="0">
                <a:latin typeface="Calibri"/>
                <a:cs typeface="Calibri"/>
              </a:rPr>
              <a:t>lactate</a:t>
            </a:r>
            <a:r>
              <a:rPr lang="en-US" sz="3000" b="1" spc="-90" dirty="0">
                <a:latin typeface="Calibri"/>
                <a:cs typeface="Calibri"/>
              </a:rPr>
              <a:t> </a:t>
            </a:r>
            <a:r>
              <a:rPr lang="en-US" sz="3000" b="1" spc="-15" dirty="0">
                <a:latin typeface="Calibri"/>
                <a:cs typeface="Calibri"/>
              </a:rPr>
              <a:t>is</a:t>
            </a:r>
            <a:r>
              <a:rPr lang="en-US" sz="3000" b="1" spc="10" dirty="0">
                <a:latin typeface="Calibri"/>
                <a:cs typeface="Calibri"/>
              </a:rPr>
              <a:t> </a:t>
            </a:r>
            <a:r>
              <a:rPr lang="en-US" sz="3000" b="1" spc="-5" dirty="0">
                <a:latin typeface="Calibri"/>
                <a:cs typeface="Calibri"/>
              </a:rPr>
              <a:t>transported</a:t>
            </a:r>
            <a:r>
              <a:rPr lang="en-US" sz="3000" b="1" spc="-70" dirty="0">
                <a:latin typeface="Calibri"/>
                <a:cs typeface="Calibri"/>
              </a:rPr>
              <a:t> </a:t>
            </a:r>
            <a:r>
              <a:rPr lang="en-US" sz="3000" b="1" spc="5" dirty="0">
                <a:latin typeface="Calibri"/>
                <a:cs typeface="Calibri"/>
              </a:rPr>
              <a:t>outside</a:t>
            </a:r>
            <a:r>
              <a:rPr lang="en-US" sz="3000" b="1" spc="-15" dirty="0">
                <a:latin typeface="Calibri"/>
                <a:cs typeface="Calibri"/>
              </a:rPr>
              <a:t> </a:t>
            </a:r>
            <a:r>
              <a:rPr lang="en-US" sz="3000" spc="10" dirty="0">
                <a:latin typeface="Calibri"/>
                <a:cs typeface="Calibri"/>
              </a:rPr>
              <a:t>the</a:t>
            </a:r>
            <a:r>
              <a:rPr lang="en-US" sz="3000" spc="-90" dirty="0">
                <a:latin typeface="Calibri"/>
                <a:cs typeface="Calibri"/>
              </a:rPr>
              <a:t> </a:t>
            </a:r>
            <a:r>
              <a:rPr lang="en-US" sz="3000" b="1" spc="-5" dirty="0">
                <a:latin typeface="Calibri"/>
                <a:cs typeface="Calibri"/>
              </a:rPr>
              <a:t>astrocyte</a:t>
            </a:r>
            <a:r>
              <a:rPr lang="en-US" sz="3000" b="1" spc="-15" dirty="0">
                <a:latin typeface="Calibri"/>
                <a:cs typeface="Calibri"/>
              </a:rPr>
              <a:t> </a:t>
            </a:r>
            <a:r>
              <a:rPr lang="en-US" sz="3000" spc="-5" dirty="0">
                <a:latin typeface="Calibri"/>
                <a:cs typeface="Calibri"/>
              </a:rPr>
              <a:t>through</a:t>
            </a:r>
            <a:r>
              <a:rPr lang="en-US" sz="3000" spc="-80" dirty="0">
                <a:latin typeface="Calibri"/>
                <a:cs typeface="Calibri"/>
              </a:rPr>
              <a:t> </a:t>
            </a:r>
            <a:r>
              <a:rPr lang="en-US" sz="3000" spc="10" dirty="0">
                <a:latin typeface="Calibri"/>
                <a:cs typeface="Calibri"/>
              </a:rPr>
              <a:t>the</a:t>
            </a:r>
            <a:r>
              <a:rPr lang="en-US" sz="3000" spc="-15" dirty="0">
                <a:latin typeface="Calibri"/>
                <a:cs typeface="Calibri"/>
              </a:rPr>
              <a:t> </a:t>
            </a:r>
            <a:r>
              <a:rPr lang="en-US" sz="3000" b="1" spc="-15" dirty="0">
                <a:latin typeface="Calibri"/>
                <a:cs typeface="Calibri"/>
              </a:rPr>
              <a:t>MCT </a:t>
            </a:r>
            <a:r>
              <a:rPr lang="en-US" sz="3000" b="1" spc="-5" dirty="0">
                <a:latin typeface="Calibri"/>
                <a:cs typeface="Calibri"/>
              </a:rPr>
              <a:t>transporter</a:t>
            </a:r>
            <a:r>
              <a:rPr lang="en-US" sz="3000" b="1" spc="-100" dirty="0">
                <a:latin typeface="Calibri"/>
                <a:cs typeface="Calibri"/>
              </a:rPr>
              <a:t> </a:t>
            </a:r>
            <a:r>
              <a:rPr lang="en-US" sz="3000" spc="-5" dirty="0">
                <a:latin typeface="Calibri"/>
                <a:cs typeface="Calibri"/>
              </a:rPr>
              <a:t>and</a:t>
            </a:r>
            <a:r>
              <a:rPr lang="en-US" sz="3000" dirty="0">
                <a:latin typeface="Calibri"/>
                <a:cs typeface="Calibri"/>
              </a:rPr>
              <a:t> </a:t>
            </a:r>
            <a:r>
              <a:rPr lang="en-US" sz="3000" spc="-15" dirty="0">
                <a:latin typeface="Calibri"/>
                <a:cs typeface="Calibri"/>
              </a:rPr>
              <a:t>is</a:t>
            </a:r>
            <a:r>
              <a:rPr lang="en-US" sz="3000" spc="20" dirty="0">
                <a:latin typeface="Calibri"/>
                <a:cs typeface="Calibri"/>
              </a:rPr>
              <a:t> </a:t>
            </a:r>
            <a:r>
              <a:rPr lang="en-US" sz="3000" b="1" dirty="0">
                <a:latin typeface="Calibri"/>
                <a:cs typeface="Calibri"/>
              </a:rPr>
              <a:t>captured</a:t>
            </a:r>
            <a:r>
              <a:rPr lang="en-US" sz="3000" b="1" spc="-70" dirty="0">
                <a:latin typeface="Calibri"/>
                <a:cs typeface="Calibri"/>
              </a:rPr>
              <a:t> </a:t>
            </a:r>
            <a:r>
              <a:rPr lang="en-US" sz="3000" b="1" spc="5" dirty="0">
                <a:latin typeface="Calibri"/>
                <a:cs typeface="Calibri"/>
              </a:rPr>
              <a:t>by</a:t>
            </a:r>
            <a:r>
              <a:rPr lang="en-US" sz="3000" b="1" spc="-50" dirty="0">
                <a:latin typeface="Calibri"/>
                <a:cs typeface="Calibri"/>
              </a:rPr>
              <a:t> </a:t>
            </a:r>
            <a:r>
              <a:rPr lang="en-US" sz="3000" b="1" spc="-5" dirty="0">
                <a:latin typeface="Calibri"/>
                <a:cs typeface="Calibri"/>
              </a:rPr>
              <a:t>neurons</a:t>
            </a:r>
            <a:r>
              <a:rPr lang="en-US" sz="3000" spc="-5" dirty="0">
                <a:latin typeface="Calibri"/>
                <a:cs typeface="Calibri"/>
              </a:rPr>
              <a:t>,</a:t>
            </a:r>
            <a:r>
              <a:rPr lang="en-US" sz="3000" spc="-15" dirty="0">
                <a:latin typeface="Calibri"/>
                <a:cs typeface="Calibri"/>
              </a:rPr>
              <a:t> </a:t>
            </a:r>
            <a:r>
              <a:rPr lang="en-US" sz="3000" spc="-10" dirty="0">
                <a:latin typeface="Calibri"/>
                <a:cs typeface="Calibri"/>
              </a:rPr>
              <a:t>also</a:t>
            </a:r>
            <a:r>
              <a:rPr lang="en-US" sz="3000" spc="-5" dirty="0">
                <a:latin typeface="Calibri"/>
                <a:cs typeface="Calibri"/>
              </a:rPr>
              <a:t> </a:t>
            </a:r>
            <a:r>
              <a:rPr lang="en-US" sz="3000" b="1" spc="-25" dirty="0">
                <a:latin typeface="Calibri"/>
                <a:cs typeface="Calibri"/>
              </a:rPr>
              <a:t>via</a:t>
            </a:r>
            <a:r>
              <a:rPr lang="en-US" sz="3000" b="1" spc="110" dirty="0">
                <a:latin typeface="Calibri"/>
                <a:cs typeface="Calibri"/>
              </a:rPr>
              <a:t> </a:t>
            </a:r>
            <a:r>
              <a:rPr lang="en-US" sz="3000" b="1" spc="5" dirty="0">
                <a:latin typeface="Calibri"/>
                <a:cs typeface="Calibri"/>
              </a:rPr>
              <a:t>the</a:t>
            </a:r>
            <a:r>
              <a:rPr lang="en-US" sz="3000" b="1" spc="-80" dirty="0">
                <a:latin typeface="Calibri"/>
                <a:cs typeface="Calibri"/>
              </a:rPr>
              <a:t> </a:t>
            </a:r>
            <a:r>
              <a:rPr lang="en-US" sz="3000" b="1" spc="-60" dirty="0">
                <a:latin typeface="Calibri"/>
                <a:cs typeface="Calibri"/>
              </a:rPr>
              <a:t>MCT.</a:t>
            </a:r>
            <a:endParaRPr lang="en-US" sz="3000" b="1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609282"/>
            <a:ext cx="8684260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30"/>
              </a:spcBef>
            </a:pPr>
            <a:r>
              <a:rPr spc="-5" dirty="0">
                <a:solidFill>
                  <a:srgbClr val="2D75B6"/>
                </a:solidFill>
              </a:rPr>
              <a:t>Monocarboxylate</a:t>
            </a:r>
            <a:r>
              <a:rPr spc="-180" dirty="0">
                <a:solidFill>
                  <a:srgbClr val="2D75B6"/>
                </a:solidFill>
              </a:rPr>
              <a:t> </a:t>
            </a:r>
            <a:r>
              <a:rPr spc="-15" dirty="0">
                <a:solidFill>
                  <a:srgbClr val="2D75B6"/>
                </a:solidFill>
              </a:rPr>
              <a:t>transporters</a:t>
            </a:r>
            <a:r>
              <a:rPr spc="-90" dirty="0">
                <a:solidFill>
                  <a:srgbClr val="2D75B6"/>
                </a:solidFill>
              </a:rPr>
              <a:t> </a:t>
            </a:r>
            <a:r>
              <a:rPr spc="-25" dirty="0">
                <a:solidFill>
                  <a:srgbClr val="2D75B6"/>
                </a:solidFill>
              </a:rPr>
              <a:t>(MCTs):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575" y="1765680"/>
            <a:ext cx="9592310" cy="410490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8900" algn="l" rtl="0">
              <a:lnSpc>
                <a:spcPct val="100000"/>
              </a:lnSpc>
              <a:spcBef>
                <a:spcPts val="130"/>
              </a:spcBef>
            </a:pPr>
            <a:r>
              <a:rPr sz="2750" spc="5" dirty="0">
                <a:latin typeface="Calibri"/>
                <a:cs typeface="Calibri"/>
              </a:rPr>
              <a:t>-</a:t>
            </a:r>
            <a:r>
              <a:rPr sz="2750" spc="40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It</a:t>
            </a:r>
            <a:r>
              <a:rPr sz="2750" spc="110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transport</a:t>
            </a:r>
            <a:r>
              <a:rPr sz="2750" spc="190" dirty="0">
                <a:latin typeface="Calibri"/>
                <a:cs typeface="Calibri"/>
              </a:rPr>
              <a:t> </a:t>
            </a:r>
            <a:r>
              <a:rPr sz="2750" spc="5" dirty="0">
                <a:latin typeface="Calibri"/>
                <a:cs typeface="Calibri"/>
              </a:rPr>
              <a:t>monocarboxylic</a:t>
            </a:r>
            <a:r>
              <a:rPr sz="2750" spc="9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acids</a:t>
            </a:r>
            <a:r>
              <a:rPr sz="2750" spc="105" dirty="0">
                <a:latin typeface="Calibri"/>
                <a:cs typeface="Calibri"/>
              </a:rPr>
              <a:t> </a:t>
            </a:r>
            <a:r>
              <a:rPr sz="2750" spc="5" dirty="0">
                <a:latin typeface="Calibri"/>
                <a:cs typeface="Calibri"/>
              </a:rPr>
              <a:t>(monocarboxylates)</a:t>
            </a:r>
            <a:r>
              <a:rPr sz="2750" spc="125" dirty="0">
                <a:latin typeface="Calibri"/>
                <a:cs typeface="Calibri"/>
              </a:rPr>
              <a:t> </a:t>
            </a:r>
            <a:r>
              <a:rPr sz="2750" spc="20" dirty="0">
                <a:latin typeface="Calibri"/>
                <a:cs typeface="Calibri"/>
              </a:rPr>
              <a:t>as</a:t>
            </a:r>
            <a:r>
              <a:rPr sz="2750" spc="4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lactate.</a:t>
            </a:r>
            <a:endParaRPr sz="3300" dirty="0">
              <a:latin typeface="Calibri"/>
              <a:cs typeface="Calibri"/>
            </a:endParaRPr>
          </a:p>
          <a:p>
            <a:pPr marL="12700" algn="l" rtl="0">
              <a:lnSpc>
                <a:spcPct val="100000"/>
              </a:lnSpc>
            </a:pPr>
            <a:r>
              <a:rPr sz="2750" spc="5" dirty="0">
                <a:latin typeface="Calibri"/>
                <a:cs typeface="Calibri"/>
              </a:rPr>
              <a:t>-</a:t>
            </a:r>
            <a:r>
              <a:rPr sz="2750" spc="25" dirty="0">
                <a:latin typeface="Calibri"/>
                <a:cs typeface="Calibri"/>
              </a:rPr>
              <a:t> </a:t>
            </a:r>
            <a:r>
              <a:rPr sz="2750" spc="-20" dirty="0">
                <a:latin typeface="Calibri"/>
                <a:cs typeface="Calibri"/>
              </a:rPr>
              <a:t>Different</a:t>
            </a:r>
            <a:r>
              <a:rPr sz="2750" spc="175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types</a:t>
            </a:r>
            <a:r>
              <a:rPr sz="2750" spc="90" dirty="0">
                <a:latin typeface="Calibri"/>
                <a:cs typeface="Calibri"/>
              </a:rPr>
              <a:t> </a:t>
            </a:r>
            <a:r>
              <a:rPr sz="2750" spc="25" dirty="0">
                <a:latin typeface="Calibri"/>
                <a:cs typeface="Calibri"/>
              </a:rPr>
              <a:t>of</a:t>
            </a:r>
            <a:r>
              <a:rPr sz="2750" spc="30" dirty="0">
                <a:latin typeface="Calibri"/>
                <a:cs typeface="Calibri"/>
              </a:rPr>
              <a:t> </a:t>
            </a:r>
            <a:r>
              <a:rPr sz="2750" b="1" spc="-35" dirty="0">
                <a:latin typeface="Calibri"/>
                <a:cs typeface="Calibri"/>
              </a:rPr>
              <a:t>MCTs</a:t>
            </a:r>
            <a:r>
              <a:rPr sz="2750" b="1" spc="15" dirty="0">
                <a:latin typeface="Calibri"/>
                <a:cs typeface="Calibri"/>
              </a:rPr>
              <a:t> </a:t>
            </a:r>
            <a:r>
              <a:rPr sz="2750" spc="15" dirty="0">
                <a:latin typeface="Calibri"/>
                <a:cs typeface="Calibri"/>
              </a:rPr>
              <a:t>are</a:t>
            </a:r>
            <a:r>
              <a:rPr sz="2750" spc="25" dirty="0">
                <a:latin typeface="Calibri"/>
                <a:cs typeface="Calibri"/>
              </a:rPr>
              <a:t> </a:t>
            </a:r>
            <a:r>
              <a:rPr sz="2750" spc="-15" dirty="0">
                <a:latin typeface="Calibri"/>
                <a:cs typeface="Calibri"/>
              </a:rPr>
              <a:t>found</a:t>
            </a:r>
            <a:r>
              <a:rPr sz="2750" spc="95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in</a:t>
            </a:r>
            <a:r>
              <a:rPr sz="2750" spc="95" dirty="0">
                <a:latin typeface="Calibri"/>
                <a:cs typeface="Calibri"/>
              </a:rPr>
              <a:t> </a:t>
            </a:r>
            <a:r>
              <a:rPr sz="2750" b="1" spc="-25" dirty="0">
                <a:latin typeface="Calibri"/>
                <a:cs typeface="Calibri"/>
              </a:rPr>
              <a:t>different</a:t>
            </a:r>
            <a:r>
              <a:rPr sz="2750" b="1" spc="250" dirty="0">
                <a:latin typeface="Calibri"/>
                <a:cs typeface="Calibri"/>
              </a:rPr>
              <a:t> </a:t>
            </a:r>
            <a:r>
              <a:rPr sz="2750" b="1" spc="-10" dirty="0">
                <a:latin typeface="Calibri"/>
                <a:cs typeface="Calibri"/>
              </a:rPr>
              <a:t>cells</a:t>
            </a:r>
            <a:r>
              <a:rPr sz="2750" b="1" spc="90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in</a:t>
            </a:r>
            <a:r>
              <a:rPr sz="2750" spc="95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the</a:t>
            </a:r>
            <a:r>
              <a:rPr sz="2750" spc="95" dirty="0">
                <a:latin typeface="Calibri"/>
                <a:cs typeface="Calibri"/>
              </a:rPr>
              <a:t> </a:t>
            </a:r>
            <a:r>
              <a:rPr sz="2750" b="1" spc="-20" dirty="0">
                <a:latin typeface="Calibri"/>
                <a:cs typeface="Calibri"/>
              </a:rPr>
              <a:t>brain</a:t>
            </a:r>
            <a:r>
              <a:rPr sz="2750" spc="-20" dirty="0">
                <a:latin typeface="Calibri"/>
                <a:cs typeface="Calibri"/>
              </a:rPr>
              <a:t>:</a:t>
            </a:r>
            <a:endParaRPr lang="en-US" sz="2750" spc="-20" dirty="0">
              <a:latin typeface="Calibri"/>
              <a:cs typeface="Calibri"/>
            </a:endParaRPr>
          </a:p>
          <a:p>
            <a:pPr marL="12700" algn="l" rtl="0">
              <a:lnSpc>
                <a:spcPct val="100000"/>
              </a:lnSpc>
            </a:pPr>
            <a:endParaRPr sz="2750" dirty="0">
              <a:latin typeface="Calibri"/>
              <a:cs typeface="Calibri"/>
            </a:endParaRPr>
          </a:p>
          <a:p>
            <a:pPr marL="527685" marR="198755" indent="-514984" algn="l" rtl="0">
              <a:lnSpc>
                <a:spcPts val="2700"/>
              </a:lnSpc>
              <a:spcBef>
                <a:spcPts val="969"/>
              </a:spcBef>
              <a:buAutoNum type="arabicPeriod"/>
              <a:tabLst>
                <a:tab pos="527685" algn="l"/>
              </a:tabLst>
            </a:pPr>
            <a:r>
              <a:rPr sz="2750" spc="10" dirty="0">
                <a:solidFill>
                  <a:srgbClr val="538235"/>
                </a:solidFill>
                <a:latin typeface="Calibri"/>
                <a:cs typeface="Calibri"/>
              </a:rPr>
              <a:t>MCT1s: </a:t>
            </a:r>
            <a:r>
              <a:rPr sz="2750" spc="-5" dirty="0">
                <a:latin typeface="Calibri"/>
                <a:cs typeface="Calibri"/>
              </a:rPr>
              <a:t>It </a:t>
            </a:r>
            <a:r>
              <a:rPr sz="2750" spc="-10" dirty="0">
                <a:latin typeface="Calibri"/>
                <a:cs typeface="Calibri"/>
              </a:rPr>
              <a:t>is </a:t>
            </a:r>
            <a:r>
              <a:rPr sz="2750" spc="-15" dirty="0">
                <a:latin typeface="Calibri"/>
                <a:cs typeface="Calibri"/>
              </a:rPr>
              <a:t>found </a:t>
            </a:r>
            <a:r>
              <a:rPr sz="2750" spc="-10" dirty="0">
                <a:latin typeface="Calibri"/>
                <a:cs typeface="Calibri"/>
              </a:rPr>
              <a:t>in </a:t>
            </a:r>
            <a:r>
              <a:rPr sz="2750" spc="15" dirty="0">
                <a:solidFill>
                  <a:srgbClr val="7030A0"/>
                </a:solidFill>
                <a:latin typeface="Calibri"/>
                <a:cs typeface="Calibri"/>
              </a:rPr>
              <a:t>oligo-dendrocytes</a:t>
            </a:r>
            <a:r>
              <a:rPr sz="2750" spc="-10" dirty="0">
                <a:latin typeface="Calibri"/>
                <a:cs typeface="Calibri"/>
              </a:rPr>
              <a:t>, have </a:t>
            </a:r>
            <a:r>
              <a:rPr sz="2750" spc="20" dirty="0">
                <a:latin typeface="Calibri"/>
                <a:cs typeface="Calibri"/>
              </a:rPr>
              <a:t>an </a:t>
            </a:r>
            <a:r>
              <a:rPr sz="2750" spc="15" dirty="0">
                <a:solidFill>
                  <a:srgbClr val="7030A0"/>
                </a:solidFill>
                <a:latin typeface="Calibri"/>
                <a:cs typeface="Calibri"/>
              </a:rPr>
              <a:t>intermediate</a:t>
            </a:r>
            <a:r>
              <a:rPr sz="2750" spc="15" dirty="0">
                <a:solidFill>
                  <a:srgbClr val="538235"/>
                </a:solidFill>
                <a:latin typeface="Calibri"/>
                <a:cs typeface="Calibri"/>
              </a:rPr>
              <a:t>  </a:t>
            </a:r>
            <a:r>
              <a:rPr sz="2750" spc="-15" dirty="0">
                <a:latin typeface="Calibri"/>
                <a:cs typeface="Calibri"/>
              </a:rPr>
              <a:t>affinity</a:t>
            </a:r>
            <a:r>
              <a:rPr sz="2750" spc="140" dirty="0">
                <a:latin typeface="Calibri"/>
                <a:cs typeface="Calibri"/>
              </a:rPr>
              <a:t> </a:t>
            </a:r>
            <a:r>
              <a:rPr sz="2750" spc="-15" dirty="0">
                <a:latin typeface="Calibri"/>
                <a:cs typeface="Calibri"/>
              </a:rPr>
              <a:t>for</a:t>
            </a:r>
            <a:r>
              <a:rPr sz="2750" spc="55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lactate,</a:t>
            </a:r>
            <a:r>
              <a:rPr sz="2750" spc="30" dirty="0">
                <a:latin typeface="Calibri"/>
                <a:cs typeface="Calibri"/>
              </a:rPr>
              <a:t> </a:t>
            </a:r>
            <a:r>
              <a:rPr sz="2750" spc="5" dirty="0">
                <a:latin typeface="Calibri"/>
                <a:cs typeface="Calibri"/>
              </a:rPr>
              <a:t>and</a:t>
            </a:r>
            <a:r>
              <a:rPr sz="2750" spc="90" dirty="0">
                <a:latin typeface="Calibri"/>
                <a:cs typeface="Calibri"/>
              </a:rPr>
              <a:t> </a:t>
            </a:r>
            <a:r>
              <a:rPr sz="2750" spc="-15" dirty="0">
                <a:latin typeface="Calibri"/>
                <a:cs typeface="Calibri"/>
              </a:rPr>
              <a:t>tend</a:t>
            </a:r>
            <a:r>
              <a:rPr sz="2750" spc="90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to</a:t>
            </a:r>
            <a:r>
              <a:rPr sz="2750" spc="80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export</a:t>
            </a:r>
            <a:r>
              <a:rPr sz="2750" spc="10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lactate</a:t>
            </a:r>
            <a:r>
              <a:rPr sz="2750" spc="15" dirty="0">
                <a:latin typeface="Calibri"/>
                <a:cs typeface="Calibri"/>
              </a:rPr>
              <a:t> </a:t>
            </a:r>
            <a:r>
              <a:rPr sz="2750" spc="-5" dirty="0">
                <a:latin typeface="Calibri"/>
                <a:cs typeface="Calibri"/>
              </a:rPr>
              <a:t>from</a:t>
            </a:r>
            <a:r>
              <a:rPr sz="2750" spc="75" dirty="0">
                <a:latin typeface="Calibri"/>
                <a:cs typeface="Calibri"/>
              </a:rPr>
              <a:t> </a:t>
            </a:r>
            <a:r>
              <a:rPr sz="2750" spc="10" dirty="0">
                <a:latin typeface="Calibri"/>
                <a:cs typeface="Calibri"/>
              </a:rPr>
              <a:t>a</a:t>
            </a:r>
            <a:r>
              <a:rPr sz="2750" spc="-5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cell.</a:t>
            </a:r>
            <a:endParaRPr sz="2750" dirty="0">
              <a:latin typeface="Calibri"/>
              <a:cs typeface="Calibri"/>
            </a:endParaRPr>
          </a:p>
          <a:p>
            <a:pPr marL="527051" marR="306070" indent="-514350" algn="l" rtl="0">
              <a:lnSpc>
                <a:spcPct val="81900"/>
              </a:lnSpc>
              <a:spcBef>
                <a:spcPts val="990"/>
              </a:spcBef>
              <a:buAutoNum type="arabicPeriod" startAt="2"/>
              <a:tabLst>
                <a:tab pos="527685" algn="l"/>
              </a:tabLst>
            </a:pPr>
            <a:r>
              <a:rPr lang="en-US" sz="2750" spc="10" dirty="0">
                <a:solidFill>
                  <a:srgbClr val="FF0000"/>
                </a:solidFill>
                <a:cs typeface="Calibri"/>
              </a:rPr>
              <a:t>MCT2s:</a:t>
            </a:r>
            <a:r>
              <a:rPr lang="en-US" sz="2750" spc="10" dirty="0">
                <a:solidFill>
                  <a:srgbClr val="FFFF00"/>
                </a:solidFill>
                <a:cs typeface="Calibri"/>
              </a:rPr>
              <a:t> </a:t>
            </a:r>
            <a:r>
              <a:rPr lang="en-US" sz="2750" spc="-5" dirty="0">
                <a:cs typeface="Calibri"/>
              </a:rPr>
              <a:t>It </a:t>
            </a:r>
            <a:r>
              <a:rPr lang="en-US" sz="2750" spc="-10" dirty="0">
                <a:cs typeface="Calibri"/>
              </a:rPr>
              <a:t>is </a:t>
            </a:r>
            <a:r>
              <a:rPr lang="en-US" sz="2750" spc="-15" dirty="0">
                <a:cs typeface="Calibri"/>
              </a:rPr>
              <a:t>found </a:t>
            </a:r>
            <a:r>
              <a:rPr lang="en-US" sz="2750" spc="-10" dirty="0">
                <a:cs typeface="Calibri"/>
              </a:rPr>
              <a:t>in </a:t>
            </a:r>
            <a:r>
              <a:rPr lang="en-US" sz="2750" spc="-15" dirty="0">
                <a:solidFill>
                  <a:srgbClr val="FF0000"/>
                </a:solidFill>
                <a:cs typeface="Calibri"/>
              </a:rPr>
              <a:t>neurons</a:t>
            </a:r>
            <a:r>
              <a:rPr lang="en-US" sz="2750" spc="-15" dirty="0">
                <a:cs typeface="Calibri"/>
              </a:rPr>
              <a:t>, </a:t>
            </a:r>
            <a:r>
              <a:rPr lang="en-US" sz="2750" spc="-10" dirty="0">
                <a:cs typeface="Calibri"/>
              </a:rPr>
              <a:t>have </a:t>
            </a:r>
            <a:r>
              <a:rPr lang="en-US" sz="2750" spc="10" dirty="0">
                <a:cs typeface="Calibri"/>
              </a:rPr>
              <a:t>a </a:t>
            </a:r>
            <a:r>
              <a:rPr lang="en-US" sz="2750" spc="-20" dirty="0">
                <a:solidFill>
                  <a:srgbClr val="FF0000"/>
                </a:solidFill>
                <a:cs typeface="Calibri"/>
              </a:rPr>
              <a:t>high </a:t>
            </a:r>
            <a:r>
              <a:rPr lang="en-US" sz="2750" spc="-15" dirty="0">
                <a:solidFill>
                  <a:srgbClr val="FF0000"/>
                </a:solidFill>
                <a:cs typeface="Calibri"/>
              </a:rPr>
              <a:t>affinity </a:t>
            </a:r>
            <a:r>
              <a:rPr lang="en-US" sz="2750" spc="-15" dirty="0">
                <a:cs typeface="Calibri"/>
              </a:rPr>
              <a:t>for </a:t>
            </a:r>
            <a:r>
              <a:rPr lang="en-US" sz="2750" spc="-5" dirty="0">
                <a:cs typeface="Calibri"/>
              </a:rPr>
              <a:t>lactate, </a:t>
            </a:r>
            <a:r>
              <a:rPr lang="en-US" sz="2750" dirty="0">
                <a:cs typeface="Calibri"/>
              </a:rPr>
              <a:t> </a:t>
            </a:r>
            <a:r>
              <a:rPr lang="en-US" sz="2750" spc="-10" dirty="0">
                <a:cs typeface="Calibri"/>
              </a:rPr>
              <a:t>allowing </a:t>
            </a:r>
            <a:r>
              <a:rPr lang="en-US" sz="2750" spc="-15" dirty="0">
                <a:cs typeface="Calibri"/>
              </a:rPr>
              <a:t>neurons </a:t>
            </a:r>
            <a:r>
              <a:rPr lang="en-US" sz="2750" spc="-5" dirty="0">
                <a:cs typeface="Calibri"/>
              </a:rPr>
              <a:t>to </a:t>
            </a:r>
            <a:r>
              <a:rPr lang="en-US" sz="2750" spc="-10" dirty="0">
                <a:cs typeface="Calibri"/>
              </a:rPr>
              <a:t>bring in </a:t>
            </a:r>
            <a:r>
              <a:rPr lang="en-US" sz="2750" dirty="0">
                <a:cs typeface="Calibri"/>
              </a:rPr>
              <a:t>lactate </a:t>
            </a:r>
            <a:r>
              <a:rPr lang="en-US" sz="2750" spc="20" dirty="0">
                <a:cs typeface="Calibri"/>
              </a:rPr>
              <a:t>as </a:t>
            </a:r>
            <a:r>
              <a:rPr lang="en-US" sz="2750" spc="-15" dirty="0">
                <a:cs typeface="Calibri"/>
              </a:rPr>
              <a:t>fuel </a:t>
            </a:r>
            <a:r>
              <a:rPr lang="en-US" sz="2750" spc="-20" dirty="0">
                <a:cs typeface="Calibri"/>
              </a:rPr>
              <a:t>efficiently </a:t>
            </a:r>
            <a:r>
              <a:rPr lang="en-US" sz="2750" dirty="0">
                <a:cs typeface="Calibri"/>
              </a:rPr>
              <a:t>even </a:t>
            </a:r>
            <a:r>
              <a:rPr lang="en-US" sz="2750" spc="-10" dirty="0">
                <a:cs typeface="Calibri"/>
              </a:rPr>
              <a:t>in </a:t>
            </a:r>
            <a:r>
              <a:rPr lang="en-US" sz="2750" spc="-5" dirty="0">
                <a:cs typeface="Calibri"/>
              </a:rPr>
              <a:t> </a:t>
            </a:r>
            <a:r>
              <a:rPr lang="en-US" sz="2750" spc="-10" dirty="0">
                <a:cs typeface="Calibri"/>
              </a:rPr>
              <a:t>substrate-poor</a:t>
            </a:r>
            <a:r>
              <a:rPr lang="en-US" sz="2750" spc="275" dirty="0">
                <a:cs typeface="Calibri"/>
              </a:rPr>
              <a:t> </a:t>
            </a:r>
            <a:r>
              <a:rPr lang="en-US" sz="2750" spc="-10" dirty="0">
                <a:cs typeface="Calibri"/>
              </a:rPr>
              <a:t>conditions.</a:t>
            </a:r>
            <a:endParaRPr lang="en-US" sz="2750" dirty="0">
              <a:cs typeface="Calibri"/>
            </a:endParaRPr>
          </a:p>
          <a:p>
            <a:pPr marL="527051" marR="306070" indent="-514350" algn="l" rtl="0">
              <a:lnSpc>
                <a:spcPct val="81900"/>
              </a:lnSpc>
              <a:spcBef>
                <a:spcPts val="990"/>
              </a:spcBef>
              <a:buAutoNum type="arabicPeriod" startAt="2"/>
              <a:tabLst>
                <a:tab pos="527685" algn="l"/>
              </a:tabLst>
            </a:pPr>
            <a:r>
              <a:rPr lang="en-US" sz="2750" spc="20" dirty="0">
                <a:solidFill>
                  <a:srgbClr val="0070C0"/>
                </a:solidFill>
                <a:cs typeface="Calibri"/>
              </a:rPr>
              <a:t>MCT4s </a:t>
            </a:r>
            <a:r>
              <a:rPr lang="en-US" sz="2750" spc="5" dirty="0">
                <a:solidFill>
                  <a:srgbClr val="0070C0"/>
                </a:solidFill>
                <a:cs typeface="Calibri"/>
              </a:rPr>
              <a:t>:</a:t>
            </a:r>
            <a:r>
              <a:rPr lang="en-US" sz="2750" spc="5" dirty="0">
                <a:solidFill>
                  <a:srgbClr val="FFFF00"/>
                </a:solidFill>
                <a:cs typeface="Calibri"/>
              </a:rPr>
              <a:t> </a:t>
            </a:r>
            <a:r>
              <a:rPr lang="en-US" sz="2750" spc="-5" dirty="0">
                <a:cs typeface="Calibri"/>
              </a:rPr>
              <a:t>In </a:t>
            </a:r>
            <a:r>
              <a:rPr lang="en-US" sz="2750" spc="-15" dirty="0">
                <a:cs typeface="Calibri"/>
              </a:rPr>
              <a:t>is found </a:t>
            </a:r>
            <a:r>
              <a:rPr lang="en-US" sz="2750" spc="-10" dirty="0">
                <a:cs typeface="Calibri"/>
              </a:rPr>
              <a:t>in </a:t>
            </a:r>
            <a:r>
              <a:rPr lang="en-US" sz="2750" spc="-10" dirty="0">
                <a:solidFill>
                  <a:srgbClr val="0070C0"/>
                </a:solidFill>
                <a:cs typeface="Calibri"/>
              </a:rPr>
              <a:t>astrocytes</a:t>
            </a:r>
            <a:r>
              <a:rPr lang="en-US" sz="2750" spc="-10" dirty="0">
                <a:cs typeface="Calibri"/>
              </a:rPr>
              <a:t>, have </a:t>
            </a:r>
            <a:r>
              <a:rPr lang="en-US" sz="2750" spc="10" dirty="0">
                <a:cs typeface="Calibri"/>
              </a:rPr>
              <a:t>a </a:t>
            </a:r>
            <a:r>
              <a:rPr lang="en-US" sz="2750" spc="10" dirty="0">
                <a:solidFill>
                  <a:srgbClr val="0070C0"/>
                </a:solidFill>
                <a:cs typeface="Calibri"/>
              </a:rPr>
              <a:t>low </a:t>
            </a:r>
            <a:r>
              <a:rPr lang="en-US" sz="2750" spc="-15" dirty="0">
                <a:solidFill>
                  <a:srgbClr val="0070C0"/>
                </a:solidFill>
                <a:cs typeface="Calibri"/>
              </a:rPr>
              <a:t>affinity </a:t>
            </a:r>
            <a:r>
              <a:rPr lang="en-US" sz="2750" spc="-15" dirty="0">
                <a:cs typeface="Calibri"/>
              </a:rPr>
              <a:t>but </a:t>
            </a:r>
            <a:r>
              <a:rPr lang="en-US" sz="2750" spc="-15" dirty="0">
                <a:solidFill>
                  <a:srgbClr val="0070C0"/>
                </a:solidFill>
                <a:cs typeface="Calibri"/>
              </a:rPr>
              <a:t>high </a:t>
            </a:r>
            <a:r>
              <a:rPr lang="en-US" sz="2750" spc="-10" dirty="0">
                <a:solidFill>
                  <a:srgbClr val="0070C0"/>
                </a:solidFill>
                <a:cs typeface="Calibri"/>
              </a:rPr>
              <a:t> transport</a:t>
            </a:r>
            <a:r>
              <a:rPr lang="en-US" sz="2750" spc="165" dirty="0">
                <a:solidFill>
                  <a:srgbClr val="0070C0"/>
                </a:solidFill>
                <a:cs typeface="Calibri"/>
              </a:rPr>
              <a:t> </a:t>
            </a:r>
            <a:r>
              <a:rPr lang="en-US" sz="2750" spc="-15" dirty="0">
                <a:solidFill>
                  <a:srgbClr val="0070C0"/>
                </a:solidFill>
                <a:cs typeface="Calibri"/>
              </a:rPr>
              <a:t>rate</a:t>
            </a:r>
            <a:endParaRPr sz="2750" dirty="0">
              <a:solidFill>
                <a:srgbClr val="0070C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609282"/>
            <a:ext cx="964374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30"/>
              </a:spcBef>
            </a:pPr>
            <a:r>
              <a:rPr spc="90" dirty="0">
                <a:solidFill>
                  <a:srgbClr val="CC3399"/>
                </a:solidFill>
              </a:rPr>
              <a:t> </a:t>
            </a:r>
            <a:r>
              <a:rPr spc="-15" dirty="0">
                <a:solidFill>
                  <a:srgbClr val="CC3399"/>
                </a:solidFill>
              </a:rPr>
              <a:t>Ketone</a:t>
            </a:r>
            <a:r>
              <a:rPr spc="-105" dirty="0">
                <a:solidFill>
                  <a:srgbClr val="CC3399"/>
                </a:solidFill>
              </a:rPr>
              <a:t> </a:t>
            </a:r>
            <a:r>
              <a:rPr spc="15" dirty="0">
                <a:solidFill>
                  <a:srgbClr val="CC3399"/>
                </a:solidFill>
              </a:rPr>
              <a:t>bodies</a:t>
            </a:r>
            <a:r>
              <a:rPr spc="-80" dirty="0">
                <a:solidFill>
                  <a:srgbClr val="CC3399"/>
                </a:solidFill>
              </a:rPr>
              <a:t> </a:t>
            </a:r>
            <a:r>
              <a:rPr spc="5" dirty="0">
                <a:solidFill>
                  <a:srgbClr val="CC3399"/>
                </a:solidFill>
              </a:rPr>
              <a:t>metabolism</a:t>
            </a:r>
            <a:r>
              <a:rPr spc="-140" dirty="0">
                <a:solidFill>
                  <a:srgbClr val="CC3399"/>
                </a:solidFill>
              </a:rPr>
              <a:t> </a:t>
            </a:r>
            <a:r>
              <a:rPr spc="20" dirty="0">
                <a:solidFill>
                  <a:srgbClr val="CC3399"/>
                </a:solidFill>
              </a:rPr>
              <a:t>by</a:t>
            </a:r>
            <a:r>
              <a:rPr spc="-95" dirty="0">
                <a:solidFill>
                  <a:srgbClr val="CC3399"/>
                </a:solidFill>
              </a:rPr>
              <a:t> </a:t>
            </a:r>
            <a:r>
              <a:rPr spc="5" dirty="0">
                <a:solidFill>
                  <a:srgbClr val="CC3399"/>
                </a:solidFill>
              </a:rPr>
              <a:t>the</a:t>
            </a:r>
            <a:r>
              <a:rPr spc="-30" dirty="0">
                <a:solidFill>
                  <a:srgbClr val="CC3399"/>
                </a:solidFill>
              </a:rPr>
              <a:t> </a:t>
            </a:r>
            <a:r>
              <a:rPr dirty="0">
                <a:solidFill>
                  <a:srgbClr val="CC3399"/>
                </a:solidFill>
              </a:rPr>
              <a:t>brain: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575" y="1794255"/>
            <a:ext cx="10175240" cy="4308487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41300" marR="274320" indent="-229235" algn="l" rtl="0">
              <a:lnSpc>
                <a:spcPct val="91800"/>
              </a:lnSpc>
              <a:spcBef>
                <a:spcPts val="400"/>
              </a:spcBef>
              <a:buChar char="-"/>
              <a:tabLst>
                <a:tab pos="241935" algn="l"/>
              </a:tabLst>
            </a:pPr>
            <a:r>
              <a:rPr sz="3200" spc="-5" dirty="0">
                <a:solidFill>
                  <a:srgbClr val="FF0000"/>
                </a:solidFill>
                <a:latin typeface="Calibri"/>
                <a:cs typeface="Calibri"/>
              </a:rPr>
              <a:t>In </a:t>
            </a:r>
            <a:r>
              <a:rPr sz="3200" spc="-10" dirty="0">
                <a:solidFill>
                  <a:srgbClr val="FF0000"/>
                </a:solidFill>
                <a:latin typeface="Calibri"/>
                <a:cs typeface="Calibri"/>
              </a:rPr>
              <a:t>the </a:t>
            </a:r>
            <a:r>
              <a:rPr sz="3200" spc="-5" dirty="0">
                <a:solidFill>
                  <a:srgbClr val="FF0000"/>
                </a:solidFill>
                <a:latin typeface="Calibri"/>
                <a:cs typeface="Calibri"/>
              </a:rPr>
              <a:t>absence </a:t>
            </a:r>
            <a:r>
              <a:rPr sz="3200" spc="25" dirty="0">
                <a:solidFill>
                  <a:srgbClr val="FF0000"/>
                </a:solidFill>
                <a:latin typeface="Calibri"/>
                <a:cs typeface="Calibri"/>
              </a:rPr>
              <a:t>of </a:t>
            </a:r>
            <a:r>
              <a:rPr sz="3200" spc="-5" dirty="0">
                <a:solidFill>
                  <a:srgbClr val="FF0000"/>
                </a:solidFill>
                <a:latin typeface="Calibri"/>
                <a:cs typeface="Calibri"/>
              </a:rPr>
              <a:t>glucose</a:t>
            </a:r>
            <a:r>
              <a:rPr sz="3200" spc="-5" dirty="0">
                <a:latin typeface="Calibri"/>
                <a:cs typeface="Calibri"/>
              </a:rPr>
              <a:t>,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the </a:t>
            </a:r>
            <a:r>
              <a:rPr sz="3200" spc="-15" dirty="0">
                <a:solidFill>
                  <a:srgbClr val="FF0000"/>
                </a:solidFill>
                <a:latin typeface="Calibri"/>
                <a:cs typeface="Calibri"/>
              </a:rPr>
              <a:t>brain </a:t>
            </a:r>
            <a:r>
              <a:rPr sz="3200" spc="5" dirty="0">
                <a:solidFill>
                  <a:srgbClr val="FF0000"/>
                </a:solidFill>
                <a:latin typeface="Calibri"/>
                <a:cs typeface="Calibri"/>
              </a:rPr>
              <a:t>has </a:t>
            </a:r>
            <a:r>
              <a:rPr sz="3200" spc="-5" dirty="0">
                <a:solidFill>
                  <a:srgbClr val="FF0000"/>
                </a:solidFill>
                <a:latin typeface="Calibri"/>
                <a:cs typeface="Calibri"/>
              </a:rPr>
              <a:t>alternative </a:t>
            </a:r>
            <a:r>
              <a:rPr sz="3200" spc="-25" dirty="0">
                <a:latin typeface="Calibri"/>
                <a:cs typeface="Calibri"/>
              </a:rPr>
              <a:t>energy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sources, </a:t>
            </a:r>
            <a:r>
              <a:rPr sz="3200" spc="-6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including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ketones </a:t>
            </a:r>
            <a:r>
              <a:rPr sz="3200" b="1" spc="-5" dirty="0">
                <a:latin typeface="Calibri"/>
                <a:cs typeface="Calibri"/>
              </a:rPr>
              <a:t>derived from </a:t>
            </a:r>
            <a:r>
              <a:rPr sz="3200" b="1" spc="-35" dirty="0">
                <a:latin typeface="Calibri"/>
                <a:cs typeface="Calibri"/>
              </a:rPr>
              <a:t>fatty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spc="10" dirty="0">
                <a:latin typeface="Calibri"/>
                <a:cs typeface="Calibri"/>
              </a:rPr>
              <a:t>acid </a:t>
            </a:r>
            <a:r>
              <a:rPr sz="3200" b="1" spc="-5" dirty="0">
                <a:latin typeface="Calibri"/>
                <a:cs typeface="Calibri"/>
              </a:rPr>
              <a:t>metabolism</a:t>
            </a:r>
            <a:r>
              <a:rPr sz="3200" spc="-5" dirty="0">
                <a:latin typeface="Calibri"/>
                <a:cs typeface="Calibri"/>
              </a:rPr>
              <a:t> taking </a:t>
            </a:r>
            <a:r>
              <a:rPr sz="3200" dirty="0">
                <a:latin typeface="Calibri"/>
                <a:cs typeface="Calibri"/>
              </a:rPr>
              <a:t>place 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mainly </a:t>
            </a:r>
            <a:r>
              <a:rPr sz="3200" spc="-10" dirty="0">
                <a:latin typeface="Calibri"/>
                <a:cs typeface="Calibri"/>
              </a:rPr>
              <a:t>in </a:t>
            </a:r>
            <a:r>
              <a:rPr sz="3200" spc="-15" dirty="0">
                <a:latin typeface="Calibri"/>
                <a:cs typeface="Calibri"/>
              </a:rPr>
              <a:t>the </a:t>
            </a:r>
            <a:r>
              <a:rPr sz="3200" spc="-60" dirty="0">
                <a:latin typeface="Calibri"/>
                <a:cs typeface="Calibri"/>
              </a:rPr>
              <a:t>liver.</a:t>
            </a:r>
            <a:r>
              <a:rPr sz="3200" spc="-55" dirty="0">
                <a:latin typeface="Calibri"/>
                <a:cs typeface="Calibri"/>
              </a:rPr>
              <a:t> </a:t>
            </a:r>
            <a:endParaRPr lang="ar-SA" sz="3200" spc="-55" dirty="0">
              <a:latin typeface="Calibri"/>
              <a:cs typeface="Calibri"/>
            </a:endParaRPr>
          </a:p>
          <a:p>
            <a:pPr marL="241300" marR="274320" indent="-229235" algn="l" rtl="0">
              <a:lnSpc>
                <a:spcPct val="91800"/>
              </a:lnSpc>
              <a:spcBef>
                <a:spcPts val="400"/>
              </a:spcBef>
              <a:buChar char="-"/>
              <a:tabLst>
                <a:tab pos="241935" algn="l"/>
              </a:tabLst>
            </a:pPr>
            <a:r>
              <a:rPr sz="3200" spc="-15" dirty="0">
                <a:latin typeface="Calibri"/>
                <a:cs typeface="Calibri"/>
              </a:rPr>
              <a:t>These include</a:t>
            </a:r>
            <a:r>
              <a:rPr sz="3200" spc="-10" dirty="0">
                <a:latin typeface="Calibri"/>
                <a:cs typeface="Calibri"/>
              </a:rPr>
              <a:t> -</a:t>
            </a:r>
            <a:r>
              <a:rPr sz="3200" b="1" spc="-10" dirty="0">
                <a:latin typeface="Calibri"/>
                <a:cs typeface="Calibri"/>
              </a:rPr>
              <a:t>β-hydroxybutyrate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(BHB), </a:t>
            </a:r>
            <a:r>
              <a:rPr sz="3200" b="1" spc="5" dirty="0">
                <a:latin typeface="Calibri"/>
                <a:cs typeface="Calibri"/>
              </a:rPr>
              <a:t> acetoacetate,</a:t>
            </a:r>
            <a:r>
              <a:rPr sz="3200" b="1" spc="25" dirty="0">
                <a:latin typeface="Calibri"/>
                <a:cs typeface="Calibri"/>
              </a:rPr>
              <a:t> </a:t>
            </a:r>
            <a:r>
              <a:rPr sz="3200" b="1" spc="5" dirty="0">
                <a:latin typeface="Calibri"/>
                <a:cs typeface="Calibri"/>
              </a:rPr>
              <a:t>and</a:t>
            </a:r>
            <a:r>
              <a:rPr sz="3200" b="1" spc="1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acetone.</a:t>
            </a:r>
          </a:p>
          <a:p>
            <a:pPr marL="241300" marR="5080" indent="-229235" algn="l" rtl="0">
              <a:lnSpc>
                <a:spcPct val="92200"/>
              </a:lnSpc>
              <a:spcBef>
                <a:spcPts val="1015"/>
              </a:spcBef>
              <a:buFont typeface="Calibri"/>
              <a:buChar char="-"/>
              <a:tabLst>
                <a:tab pos="317500" algn="l"/>
                <a:tab pos="318135" algn="l"/>
              </a:tabLst>
            </a:pPr>
            <a:r>
              <a:rPr sz="3200" dirty="0"/>
              <a:t>	</a:t>
            </a:r>
            <a:r>
              <a:rPr sz="3200" b="1" spc="-15" dirty="0">
                <a:latin typeface="Calibri"/>
                <a:cs typeface="Calibri"/>
              </a:rPr>
              <a:t>Ketone</a:t>
            </a:r>
            <a:r>
              <a:rPr sz="3200" b="1" spc="17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bodies</a:t>
            </a:r>
            <a:r>
              <a:rPr sz="3200" b="1" spc="170" dirty="0">
                <a:latin typeface="Calibri"/>
                <a:cs typeface="Calibri"/>
              </a:rPr>
              <a:t> </a:t>
            </a:r>
            <a:r>
              <a:rPr sz="3200" spc="15" dirty="0">
                <a:latin typeface="Calibri"/>
                <a:cs typeface="Calibri"/>
              </a:rPr>
              <a:t>are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metabolized</a:t>
            </a:r>
            <a:r>
              <a:rPr sz="3200" b="1" spc="17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to</a:t>
            </a:r>
            <a:r>
              <a:rPr sz="3200" b="1" spc="155" dirty="0">
                <a:latin typeface="Calibri"/>
                <a:cs typeface="Calibri"/>
              </a:rPr>
              <a:t> </a:t>
            </a:r>
            <a:r>
              <a:rPr sz="3200" b="1" spc="5" dirty="0">
                <a:latin typeface="Calibri"/>
                <a:cs typeface="Calibri"/>
              </a:rPr>
              <a:t>acetylCoA</a:t>
            </a:r>
            <a:r>
              <a:rPr sz="3200" spc="5" dirty="0">
                <a:latin typeface="Calibri"/>
                <a:cs typeface="Calibri"/>
              </a:rPr>
              <a:t>,</a:t>
            </a:r>
            <a:r>
              <a:rPr sz="3200" spc="12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then</a:t>
            </a:r>
            <a:r>
              <a:rPr sz="3200" spc="10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transferred</a:t>
            </a:r>
            <a:r>
              <a:rPr sz="3200" spc="26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to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the </a:t>
            </a:r>
            <a:r>
              <a:rPr sz="3200" spc="-605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Krebs'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spc="10" dirty="0">
                <a:latin typeface="Calibri"/>
                <a:cs typeface="Calibri"/>
              </a:rPr>
              <a:t>cycle </a:t>
            </a:r>
            <a:r>
              <a:rPr sz="3200" b="1" spc="-15" dirty="0">
                <a:latin typeface="Calibri"/>
                <a:cs typeface="Calibri"/>
              </a:rPr>
              <a:t>(TCA) </a:t>
            </a:r>
            <a:r>
              <a:rPr sz="3200" b="1" spc="5" dirty="0">
                <a:latin typeface="Calibri"/>
                <a:cs typeface="Calibri"/>
              </a:rPr>
              <a:t>and </a:t>
            </a:r>
            <a:r>
              <a:rPr sz="3200" b="1" spc="-20" dirty="0">
                <a:latin typeface="Calibri"/>
                <a:cs typeface="Calibri"/>
              </a:rPr>
              <a:t>oxidized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 </a:t>
            </a:r>
            <a:r>
              <a:rPr sz="3200" spc="20" dirty="0">
                <a:latin typeface="Calibri"/>
                <a:cs typeface="Calibri"/>
              </a:rPr>
              <a:t>an </a:t>
            </a:r>
            <a:r>
              <a:rPr sz="3200" spc="15" dirty="0">
                <a:latin typeface="Calibri"/>
                <a:cs typeface="Calibri"/>
              </a:rPr>
              <a:t>amount </a:t>
            </a:r>
            <a:r>
              <a:rPr sz="3200" spc="-15" dirty="0">
                <a:latin typeface="Calibri"/>
                <a:cs typeface="Calibri"/>
              </a:rPr>
              <a:t>sufficient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to </a:t>
            </a:r>
            <a:r>
              <a:rPr sz="3200" b="1" spc="-15" dirty="0">
                <a:latin typeface="Calibri"/>
                <a:cs typeface="Calibri"/>
              </a:rPr>
              <a:t>satisfy </a:t>
            </a:r>
            <a:r>
              <a:rPr sz="3200" b="1" spc="-10" dirty="0">
                <a:latin typeface="Calibri"/>
                <a:cs typeface="Calibri"/>
              </a:rPr>
              <a:t>the 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high</a:t>
            </a:r>
            <a:r>
              <a:rPr sz="3200" b="1" spc="1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metabolic</a:t>
            </a:r>
            <a:r>
              <a:rPr sz="3200" b="1" spc="14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requirements</a:t>
            </a:r>
            <a:r>
              <a:rPr sz="3200" b="1" spc="235" dirty="0">
                <a:latin typeface="Calibri"/>
                <a:cs typeface="Calibri"/>
              </a:rPr>
              <a:t> </a:t>
            </a:r>
            <a:r>
              <a:rPr sz="3200" b="1" spc="25" dirty="0">
                <a:latin typeface="Calibri"/>
                <a:cs typeface="Calibri"/>
              </a:rPr>
              <a:t>of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the</a:t>
            </a:r>
            <a:r>
              <a:rPr sz="3200" b="1" spc="90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brain</a:t>
            </a:r>
            <a:r>
              <a:rPr sz="3200" spc="-20" dirty="0">
                <a:latin typeface="Calibri"/>
                <a:cs typeface="Calibri"/>
              </a:rPr>
              <a:t>.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E30E2A6-256C-D06A-4E56-5C70700C2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ADAF0F2-603D-0434-B12D-B6B1AE7FFB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E6FB62AA-C914-56F2-2024-479EBB26D6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52400"/>
            <a:ext cx="12039600" cy="655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428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D2BCC56-EE92-E5DB-80BD-EF733D537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1D17CE5C-3D3C-58B1-F255-8D2909384D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4E9F0F67-193A-1E4F-126B-0043DAA66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0"/>
            <a:ext cx="11811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355020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1826</TotalTime>
  <Words>1474</Words>
  <Application>Microsoft Office PowerPoint</Application>
  <PresentationFormat>شاشة عريضة</PresentationFormat>
  <Paragraphs>101</Paragraphs>
  <Slides>25</Slides>
  <Notes>13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8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25</vt:i4>
      </vt:variant>
    </vt:vector>
  </HeadingPairs>
  <TitlesOfParts>
    <vt:vector size="34" baseType="lpstr">
      <vt:lpstr>Arial</vt:lpstr>
      <vt:lpstr>Blackadder ITC</vt:lpstr>
      <vt:lpstr>Calibri</vt:lpstr>
      <vt:lpstr>Calibri Light</vt:lpstr>
      <vt:lpstr>Helvetica Neue</vt:lpstr>
      <vt:lpstr>Roboto</vt:lpstr>
      <vt:lpstr>Segoe UI Symbol</vt:lpstr>
      <vt:lpstr>Wingdings</vt:lpstr>
      <vt:lpstr>نسق Office</vt:lpstr>
      <vt:lpstr>Special metabolism of brain  By  Dr, Faten Allyan</vt:lpstr>
      <vt:lpstr>عرض تقديمي في PowerPoint</vt:lpstr>
      <vt:lpstr>عرض تقديمي في PowerPoint</vt:lpstr>
      <vt:lpstr>The brain uses 20% of the total energy used  in the body at rest :</vt:lpstr>
      <vt:lpstr>عرض تقديمي في PowerPoint</vt:lpstr>
      <vt:lpstr>Energy sources of the brain:</vt:lpstr>
      <vt:lpstr>Barriers of Brain Blood brain barrier</vt:lpstr>
      <vt:lpstr>عرض تقديمي في PowerPoint</vt:lpstr>
      <vt:lpstr>Fate of Glucose:</vt:lpstr>
      <vt:lpstr>Glycolysis &amp; lactate formation in the  astrocytes:</vt:lpstr>
      <vt:lpstr>عرض تقديمي في PowerPoint</vt:lpstr>
      <vt:lpstr>عرض تقديمي في PowerPoint</vt:lpstr>
      <vt:lpstr>عرض تقديمي في PowerPoint</vt:lpstr>
      <vt:lpstr> Glycogen synthesis in astrocytes:</vt:lpstr>
      <vt:lpstr>عرض تقديمي في PowerPoint</vt:lpstr>
      <vt:lpstr> HMP shunt:</vt:lpstr>
      <vt:lpstr>b. Metabolizing neurotransmitters In this way, NADPH also promotes  regeneration of antioxidant glutathione .Therefore, high HMP  shunt activity can also be found in the mature brain.</vt:lpstr>
      <vt:lpstr>عرض تقديمي في PowerPoint</vt:lpstr>
      <vt:lpstr> Lactate metabolism by the brain</vt:lpstr>
      <vt:lpstr>عرض تقديمي في PowerPoint</vt:lpstr>
      <vt:lpstr>عرض تقديمي في PowerPoint</vt:lpstr>
      <vt:lpstr>Monocarboxylate transporters (MCTs):</vt:lpstr>
      <vt:lpstr> Ketone bodies metabolism by the brain: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BRAIN  METABOLISM</dc:title>
  <dc:creator>Dr. Faten</dc:creator>
  <cp:lastModifiedBy>M</cp:lastModifiedBy>
  <cp:revision>29</cp:revision>
  <dcterms:created xsi:type="dcterms:W3CDTF">2022-05-07T18:46:37Z</dcterms:created>
  <dcterms:modified xsi:type="dcterms:W3CDTF">2023-07-04T19:51:15Z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2021-04-23T00:00:00Z</vt:filetime>
  </property>
  <property fmtid="{D5CDD505-2E9C-101B-9397-08002B2CF9AE}" pid="3" name="LastSaved">
    <vt:filetime>2022-05-07T00:00:00Z</vt:filetime>
  </property>
</Properties>
</file>