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slides/slide8.xml" ContentType="application/vnd.openxmlformats-officedocument.presentationml.slide+xml"/>
  <Override PartName="/ppt/slides/slide49.xml" ContentType="application/vnd.openxmlformats-officedocument.presentationml.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96" r:id="rId1"/>
  </p:sldMasterIdLst>
  <p:notesMasterIdLst>
    <p:notesMasterId r:id="rId70"/>
  </p:notesMasterIdLst>
  <p:sldIdLst>
    <p:sldId id="256" r:id="rId2"/>
    <p:sldId id="276" r:id="rId3"/>
    <p:sldId id="257" r:id="rId4"/>
    <p:sldId id="297" r:id="rId5"/>
    <p:sldId id="285" r:id="rId6"/>
    <p:sldId id="286" r:id="rId7"/>
    <p:sldId id="287" r:id="rId8"/>
    <p:sldId id="288" r:id="rId9"/>
    <p:sldId id="310" r:id="rId10"/>
    <p:sldId id="289" r:id="rId11"/>
    <p:sldId id="290" r:id="rId12"/>
    <p:sldId id="291" r:id="rId13"/>
    <p:sldId id="292" r:id="rId14"/>
    <p:sldId id="298" r:id="rId15"/>
    <p:sldId id="299" r:id="rId16"/>
    <p:sldId id="300" r:id="rId17"/>
    <p:sldId id="301" r:id="rId18"/>
    <p:sldId id="302" r:id="rId19"/>
    <p:sldId id="303" r:id="rId20"/>
    <p:sldId id="304" r:id="rId21"/>
    <p:sldId id="305" r:id="rId22"/>
    <p:sldId id="306" r:id="rId23"/>
    <p:sldId id="307" r:id="rId24"/>
    <p:sldId id="308" r:id="rId25"/>
    <p:sldId id="309" r:id="rId26"/>
    <p:sldId id="311" r:id="rId27"/>
    <p:sldId id="312" r:id="rId28"/>
    <p:sldId id="321" r:id="rId29"/>
    <p:sldId id="322" r:id="rId30"/>
    <p:sldId id="323" r:id="rId31"/>
    <p:sldId id="324" r:id="rId32"/>
    <p:sldId id="325" r:id="rId33"/>
    <p:sldId id="326" r:id="rId34"/>
    <p:sldId id="327" r:id="rId35"/>
    <p:sldId id="328" r:id="rId36"/>
    <p:sldId id="313" r:id="rId37"/>
    <p:sldId id="314" r:id="rId38"/>
    <p:sldId id="315" r:id="rId39"/>
    <p:sldId id="316" r:id="rId40"/>
    <p:sldId id="317" r:id="rId41"/>
    <p:sldId id="318" r:id="rId42"/>
    <p:sldId id="319" r:id="rId43"/>
    <p:sldId id="320" r:id="rId44"/>
    <p:sldId id="295" r:id="rId45"/>
    <p:sldId id="296" r:id="rId46"/>
    <p:sldId id="329" r:id="rId47"/>
    <p:sldId id="346" r:id="rId48"/>
    <p:sldId id="330" r:id="rId49"/>
    <p:sldId id="331" r:id="rId50"/>
    <p:sldId id="332" r:id="rId51"/>
    <p:sldId id="333" r:id="rId52"/>
    <p:sldId id="334" r:id="rId53"/>
    <p:sldId id="335" r:id="rId54"/>
    <p:sldId id="336" r:id="rId55"/>
    <p:sldId id="337" r:id="rId56"/>
    <p:sldId id="338" r:id="rId57"/>
    <p:sldId id="339" r:id="rId58"/>
    <p:sldId id="340" r:id="rId59"/>
    <p:sldId id="341" r:id="rId60"/>
    <p:sldId id="342" r:id="rId61"/>
    <p:sldId id="343" r:id="rId62"/>
    <p:sldId id="344" r:id="rId63"/>
    <p:sldId id="345" r:id="rId64"/>
    <p:sldId id="273" r:id="rId65"/>
    <p:sldId id="281" r:id="rId66"/>
    <p:sldId id="282" r:id="rId67"/>
    <p:sldId id="283" r:id="rId68"/>
    <p:sldId id="277" r:id="rId69"/>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86838" autoAdjust="0"/>
    <p:restoredTop sz="94662" autoAdjust="0"/>
  </p:normalViewPr>
  <p:slideViewPr>
    <p:cSldViewPr>
      <p:cViewPr varScale="1">
        <p:scale>
          <a:sx n="69" d="100"/>
          <a:sy n="69" d="100"/>
        </p:scale>
        <p:origin x="-1512" y="-102"/>
      </p:cViewPr>
      <p:guideLst>
        <p:guide orient="horz" pos="2160"/>
        <p:guide pos="2880"/>
      </p:guideLst>
    </p:cSldViewPr>
  </p:slideViewPr>
  <p:outlineViewPr>
    <p:cViewPr>
      <p:scale>
        <a:sx n="33" d="100"/>
        <a:sy n="33" d="100"/>
      </p:scale>
      <p:origin x="12" y="8898"/>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9DE24FFA-A458-4C8F-875E-AC8EB4265136}" type="datetimeFigureOut">
              <a:rPr lang="ar-SA" smtClean="0"/>
              <a:pPr/>
              <a:t>19/01/1445</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2F1D4710-0A0C-4AD9-94FF-1BE91405B350}" type="slidenum">
              <a:rPr lang="ar-SA" smtClean="0"/>
              <a:pPr/>
              <a:t>‹#›</a:t>
            </a:fld>
            <a:endParaRPr lang="ar-SA"/>
          </a:p>
        </p:txBody>
      </p:sp>
    </p:spTree>
    <p:extLst>
      <p:ext uri="{BB962C8B-B14F-4D97-AF65-F5344CB8AC3E}">
        <p14:creationId xmlns:p14="http://schemas.microsoft.com/office/powerpoint/2010/main" xmlns="" val="314346100"/>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bg>
      <p:bgRef idx="1002">
        <a:schemeClr val="bg2"/>
      </p:bgRef>
    </p:bg>
    <p:spTree>
      <p:nvGrpSpPr>
        <p:cNvPr id="1" name=""/>
        <p:cNvGrpSpPr/>
        <p:nvPr/>
      </p:nvGrpSpPr>
      <p:grpSpPr>
        <a:xfrm>
          <a:off x="0" y="0"/>
          <a:ext cx="0" cy="0"/>
          <a:chOff x="0" y="0"/>
          <a:chExt cx="0" cy="0"/>
        </a:xfrm>
      </p:grpSpPr>
      <p:sp>
        <p:nvSpPr>
          <p:cNvPr id="9" name="عنوان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ar-SA" smtClean="0"/>
              <a:t>انقر لتحرير نمط العنوان الرئيسي</a:t>
            </a:r>
            <a:endParaRPr kumimoji="0" lang="en-US"/>
          </a:p>
        </p:txBody>
      </p:sp>
      <p:sp>
        <p:nvSpPr>
          <p:cNvPr id="17" name="عنوان فرعي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30" name="عنصر نائب للتاريخ 29"/>
          <p:cNvSpPr>
            <a:spLocks noGrp="1"/>
          </p:cNvSpPr>
          <p:nvPr>
            <p:ph type="dt" sz="half" idx="10"/>
          </p:nvPr>
        </p:nvSpPr>
        <p:spPr/>
        <p:txBody>
          <a:bodyPr/>
          <a:lstStyle/>
          <a:p>
            <a:fld id="{1B8ABB09-4A1D-463E-8065-109CC2B7EFAA}" type="datetimeFigureOut">
              <a:rPr lang="ar-SA" smtClean="0"/>
              <a:pPr/>
              <a:t>19/01/1445</a:t>
            </a:fld>
            <a:endParaRPr lang="ar-SA"/>
          </a:p>
        </p:txBody>
      </p:sp>
      <p:sp>
        <p:nvSpPr>
          <p:cNvPr id="19" name="عنصر نائب للتذييل 18"/>
          <p:cNvSpPr>
            <a:spLocks noGrp="1"/>
          </p:cNvSpPr>
          <p:nvPr>
            <p:ph type="ftr" sz="quarter" idx="11"/>
          </p:nvPr>
        </p:nvSpPr>
        <p:spPr/>
        <p:txBody>
          <a:bodyPr/>
          <a:lstStyle/>
          <a:p>
            <a:endParaRPr lang="ar-SA"/>
          </a:p>
        </p:txBody>
      </p:sp>
      <p:sp>
        <p:nvSpPr>
          <p:cNvPr id="27" name="عنصر نائب لرقم الشريحة 26"/>
          <p:cNvSpPr>
            <a:spLocks noGrp="1"/>
          </p:cNvSpPr>
          <p:nvPr>
            <p:ph type="sldNum" sz="quarter" idx="12"/>
          </p:nvPr>
        </p:nvSpPr>
        <p:spPr/>
        <p:txBody>
          <a:bodyPr/>
          <a:lstStyle/>
          <a:p>
            <a:fld id="{0B34F065-1154-456A-91E3-76DE8E75E17B}" type="slidenum">
              <a:rPr lang="ar-SA" smtClean="0"/>
              <a:pPr/>
              <a:t>‹#›</a:t>
            </a:fld>
            <a:endParaRPr lang="ar-SA"/>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محتوى 2"/>
          <p:cNvSpPr>
            <a:spLocks noGrp="1"/>
          </p:cNvSpPr>
          <p:nvPr>
            <p:ph idx="1"/>
          </p:nvPr>
        </p:nvSpPr>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19/01/1445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bg>
      <p:bgRef idx="1002">
        <a:schemeClr val="bg2"/>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19/01/1445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229600" cy="1143000"/>
          </a:xfrm>
        </p:spPr>
        <p:txBody>
          <a:bodyPr/>
          <a:lstStyle/>
          <a:p>
            <a:r>
              <a:rPr kumimoji="0" lang="ar-SA" smtClean="0"/>
              <a:t>انقر لتحرير نمط العنوان الرئيسي</a:t>
            </a:r>
            <a:endParaRPr kumimoji="0" lang="en-US"/>
          </a:p>
        </p:txBody>
      </p:sp>
      <p:sp>
        <p:nvSpPr>
          <p:cNvPr id="3" name="عنصر نائب للمحتوى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p>
            <a:fld id="{1B8ABB09-4A1D-463E-8065-109CC2B7EFAA}" type="datetimeFigureOut">
              <a:rPr lang="ar-SA" smtClean="0"/>
              <a:pPr/>
              <a:t>19/01/1445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229600" cy="1143000"/>
          </a:xfrm>
        </p:spPr>
        <p:txBody>
          <a:bodyPr tIns="45720" anchor="b"/>
          <a:lstStyle>
            <a:lvl1pPr>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0"/>
          </p:nvPr>
        </p:nvSpPr>
        <p:spPr/>
        <p:txBody>
          <a:bodyPr/>
          <a:lstStyle/>
          <a:p>
            <a:fld id="{1B8ABB09-4A1D-463E-8065-109CC2B7EFAA}" type="datetimeFigureOut">
              <a:rPr lang="ar-SA" smtClean="0"/>
              <a:pPr/>
              <a:t>19/01/1445</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p>
            <a:fld id="{1B8ABB09-4A1D-463E-8065-109CC2B7EFAA}" type="datetimeFigureOut">
              <a:rPr lang="ar-SA" smtClean="0"/>
              <a:pPr/>
              <a:t>19/01/1445</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pPr/>
              <a:t>19/01/1445</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p>
            <a:fld id="{1B8ABB09-4A1D-463E-8065-109CC2B7EFAA}" type="datetimeFigureOut">
              <a:rPr lang="ar-SA" smtClean="0"/>
              <a:pPr/>
              <a:t>19/01/1445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9" name="مستطيل ذو زاوية واحدة مخدوشة ودائرية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مثلث قائم الزاوية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عنوان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ar-SA" smtClean="0"/>
              <a:t>انقر لتحرير نمط العنوان الرئيسي</a:t>
            </a:r>
            <a:endParaRPr kumimoji="0" lang="en-US"/>
          </a:p>
        </p:txBody>
      </p:sp>
      <p:sp>
        <p:nvSpPr>
          <p:cNvPr id="4" name="عنصر نائب للنص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pPr/>
              <a:t>19/01/1445</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a:xfrm>
            <a:off x="8077200" y="6356350"/>
            <a:ext cx="609600" cy="365125"/>
          </a:xfrm>
        </p:spPr>
        <p:txBody>
          <a:bodyPr/>
          <a:lstStyle/>
          <a:p>
            <a:fld id="{0B34F065-1154-456A-91E3-76DE8E75E17B}" type="slidenum">
              <a:rPr lang="ar-SA" smtClean="0"/>
              <a:pPr/>
              <a:t>‹#›</a:t>
            </a:fld>
            <a:endParaRPr lang="ar-SA"/>
          </a:p>
        </p:txBody>
      </p:sp>
      <p:sp>
        <p:nvSpPr>
          <p:cNvPr id="3" name="عنصر نائب للصورة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ar-SA" smtClean="0"/>
              <a:t>انقر فوق الرمز لإضافة صورة</a:t>
            </a:r>
            <a:endParaRPr kumimoji="0" lang="en-US" dirty="0"/>
          </a:p>
        </p:txBody>
      </p:sp>
      <p:sp>
        <p:nvSpPr>
          <p:cNvPr id="10" name="شكل حر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شكل حر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19/01/1445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914401"/>
            <a:ext cx="2057400" cy="5211763"/>
          </a:xfrm>
        </p:spPr>
        <p:txBody>
          <a:bodyPr vert="eaVer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914401"/>
            <a:ext cx="6019800" cy="5211763"/>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19/01/1445</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شكل حر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شكل حر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عنصر نائب للعنوان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ar-SA" smtClean="0"/>
              <a:t>انقر لتحرير نمط العنوان الرئيسي</a:t>
            </a:r>
            <a:endParaRPr kumimoji="0" lang="en-US"/>
          </a:p>
        </p:txBody>
      </p:sp>
      <p:sp>
        <p:nvSpPr>
          <p:cNvPr id="30" name="عنصر نائب للنص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0" name="عنصر نائب للتاريخ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1B8ABB09-4A1D-463E-8065-109CC2B7EFAA}" type="datetimeFigureOut">
              <a:rPr lang="ar-SA" smtClean="0"/>
              <a:pPr/>
              <a:t>19/01/1445</a:t>
            </a:fld>
            <a:endParaRPr lang="ar-SA"/>
          </a:p>
        </p:txBody>
      </p:sp>
      <p:sp>
        <p:nvSpPr>
          <p:cNvPr id="22" name="عنصر نائب للتذييل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ar-SA"/>
          </a:p>
        </p:txBody>
      </p:sp>
      <p:sp>
        <p:nvSpPr>
          <p:cNvPr id="18" name="عنصر نائب لرقم الشريحة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0B34F065-1154-456A-91E3-76DE8E75E17B}" type="slidenum">
              <a:rPr lang="ar-SA" smtClean="0"/>
              <a:pPr/>
              <a:t>‹#›</a:t>
            </a:fld>
            <a:endParaRPr lang="ar-SA"/>
          </a:p>
        </p:txBody>
      </p:sp>
      <p:grpSp>
        <p:nvGrpSpPr>
          <p:cNvPr id="2" name="مجموعة 1"/>
          <p:cNvGrpSpPr/>
          <p:nvPr/>
        </p:nvGrpSpPr>
        <p:grpSpPr>
          <a:xfrm>
            <a:off x="-19017" y="202408"/>
            <a:ext cx="9180548" cy="649224"/>
            <a:chOff x="-19045" y="216550"/>
            <a:chExt cx="9180548" cy="649224"/>
          </a:xfrm>
        </p:grpSpPr>
        <p:sp>
          <p:nvSpPr>
            <p:cNvPr id="12" name="شكل حر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شكل حر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فرعي 2"/>
          <p:cNvSpPr>
            <a:spLocks noGrp="1"/>
          </p:cNvSpPr>
          <p:nvPr>
            <p:ph type="subTitle" idx="1"/>
          </p:nvPr>
        </p:nvSpPr>
        <p:spPr>
          <a:xfrm>
            <a:off x="1187624" y="2060848"/>
            <a:ext cx="6588224" cy="1916832"/>
          </a:xfrm>
        </p:spPr>
        <p:txBody>
          <a:bodyPr>
            <a:normAutofit/>
          </a:bodyPr>
          <a:lstStyle/>
          <a:p>
            <a:pPr algn="l"/>
            <a:endParaRPr lang="en-US" dirty="0"/>
          </a:p>
          <a:p>
            <a:pPr algn="ctr"/>
            <a:r>
              <a:rPr lang="en-US" sz="4400" b="1" smtClean="0">
                <a:solidFill>
                  <a:schemeClr val="tx2"/>
                </a:solidFill>
                <a:latin typeface="Cambria" pitchFamily="18" charset="0"/>
              </a:rPr>
              <a:t>Memory</a:t>
            </a:r>
            <a:endParaRPr lang="en-US" sz="4400" b="1" dirty="0">
              <a:solidFill>
                <a:schemeClr val="tx2"/>
              </a:solidFill>
              <a:latin typeface="Cambria" pitchFamily="18" charset="0"/>
            </a:endParaRPr>
          </a:p>
          <a:p>
            <a:pPr algn="ctr"/>
            <a:endParaRPr lang="ar-SA" b="1" dirty="0">
              <a:solidFill>
                <a:schemeClr val="tx2"/>
              </a:solidFill>
              <a:latin typeface="Cambria" pitchFamily="18" charset="0"/>
            </a:endParaRPr>
          </a:p>
          <a:p>
            <a:pPr algn="ctr"/>
            <a:endParaRPr lang="ar-SA" b="1" dirty="0">
              <a:solidFill>
                <a:schemeClr val="tx2"/>
              </a:solidFill>
              <a:latin typeface="Cambria" pitchFamily="18" charset="0"/>
            </a:endParaRPr>
          </a:p>
        </p:txBody>
      </p:sp>
      <p:sp>
        <p:nvSpPr>
          <p:cNvPr id="5" name="مستطيل 4"/>
          <p:cNvSpPr/>
          <p:nvPr/>
        </p:nvSpPr>
        <p:spPr>
          <a:xfrm>
            <a:off x="0" y="5157192"/>
            <a:ext cx="6552728" cy="954107"/>
          </a:xfrm>
          <a:prstGeom prst="rect">
            <a:avLst/>
          </a:prstGeom>
        </p:spPr>
        <p:txBody>
          <a:bodyPr wrap="square">
            <a:spAutoFit/>
          </a:bodyPr>
          <a:lstStyle/>
          <a:p>
            <a:pPr algn="l"/>
            <a:r>
              <a:rPr lang="en-US" sz="2800" b="1" dirty="0" smtClean="0">
                <a:solidFill>
                  <a:schemeClr val="tx2">
                    <a:lumMod val="20000"/>
                    <a:lumOff val="80000"/>
                  </a:schemeClr>
                </a:solidFill>
                <a:latin typeface="Arial Black" pitchFamily="34" charset="0"/>
                <a:cs typeface="Courier New" pitchFamily="49" charset="0"/>
              </a:rPr>
              <a:t>Abdullah Aljamal</a:t>
            </a:r>
          </a:p>
          <a:p>
            <a:pPr algn="l"/>
            <a:r>
              <a:rPr lang="en-US" sz="2800" b="1" dirty="0" smtClean="0">
                <a:solidFill>
                  <a:schemeClr val="tx2">
                    <a:lumMod val="20000"/>
                    <a:lumOff val="80000"/>
                  </a:schemeClr>
                </a:solidFill>
                <a:latin typeface="Arial Black" pitchFamily="34" charset="0"/>
                <a:cs typeface="Courier New" pitchFamily="49" charset="0"/>
              </a:rPr>
              <a:t>psychiatrist</a:t>
            </a:r>
            <a:endParaRPr lang="ar-SA" sz="2800" b="1" dirty="0">
              <a:solidFill>
                <a:schemeClr val="tx2">
                  <a:lumMod val="20000"/>
                  <a:lumOff val="80000"/>
                </a:schemeClr>
              </a:solidFill>
              <a:latin typeface="Arial Black" pitchFamily="34" charset="0"/>
              <a:cs typeface="Courier New" pitchFamily="49" charset="0"/>
            </a:endParaRPr>
          </a:p>
        </p:txBody>
      </p:sp>
    </p:spTree>
    <p:extLst>
      <p:ext uri="{BB962C8B-B14F-4D97-AF65-F5344CB8AC3E}">
        <p14:creationId xmlns:p14="http://schemas.microsoft.com/office/powerpoint/2010/main" xmlns="" val="3649870804"/>
      </p:ext>
    </p:extLst>
  </p:cSld>
  <p:clrMapOvr>
    <a:masterClrMapping/>
  </p:clrMapOvr>
  <p:transition spd="slow">
    <p:randomBar dir="vert"/>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10000" b="-10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23313006"/>
      </p:ext>
    </p:extLst>
  </p:cSld>
  <p:clrMapOvr>
    <a:masterClrMapping/>
  </p:clrMapOvr>
  <mc:AlternateContent xmlns:mc="http://schemas.openxmlformats.org/markup-compatibility/2006">
    <mc:Choice xmlns:p14="http://schemas.microsoft.com/office/powerpoint/2010/main" xmlns="" Requires="p14">
      <p:transition spd="slow" p14:dur="3400">
        <p14:reveal thruBlk="1" dir="r"/>
      </p:transition>
    </mc:Choice>
    <mc:Fallback>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827584" y="908720"/>
            <a:ext cx="7560840" cy="1512168"/>
          </a:xfrm>
        </p:spPr>
        <p:txBody>
          <a:bodyPr>
            <a:normAutofit/>
          </a:bodyPr>
          <a:lstStyle/>
          <a:p>
            <a:r>
              <a:rPr lang="en-US" sz="5400" dirty="0">
                <a:effectLst>
                  <a:outerShdw blurRad="38100" dist="38100" dir="2700000" algn="tl">
                    <a:srgbClr val="000000">
                      <a:alpha val="43137"/>
                    </a:srgbClr>
                  </a:outerShdw>
                </a:effectLst>
                <a:latin typeface="Segoe Script" pitchFamily="66" charset="0"/>
              </a:rPr>
              <a:t>Memory</a:t>
            </a:r>
            <a:endParaRPr lang="ar-SA" sz="5400" dirty="0">
              <a:effectLst>
                <a:outerShdw blurRad="38100" dist="38100" dir="2700000" algn="tl">
                  <a:srgbClr val="000000">
                    <a:alpha val="43137"/>
                  </a:srgbClr>
                </a:outerShdw>
              </a:effectLst>
              <a:latin typeface="Segoe Script" pitchFamily="66" charset="0"/>
            </a:endParaRPr>
          </a:p>
        </p:txBody>
      </p:sp>
      <p:sp>
        <p:nvSpPr>
          <p:cNvPr id="3" name="عنصر نائب للمحتوى 2"/>
          <p:cNvSpPr>
            <a:spLocks noGrp="1"/>
          </p:cNvSpPr>
          <p:nvPr>
            <p:ph idx="1"/>
          </p:nvPr>
        </p:nvSpPr>
        <p:spPr/>
        <p:txBody>
          <a:bodyPr/>
          <a:lstStyle/>
          <a:p>
            <a:pPr algn="l" rtl="0"/>
            <a:endParaRPr lang="en-US" dirty="0"/>
          </a:p>
          <a:p>
            <a:pPr algn="l" rtl="0"/>
            <a:endParaRPr lang="en-US" dirty="0"/>
          </a:p>
          <a:p>
            <a:pPr algn="l" rtl="0"/>
            <a:r>
              <a:rPr lang="en-US" dirty="0"/>
              <a:t>Definition:</a:t>
            </a:r>
          </a:p>
          <a:p>
            <a:pPr marL="45720" indent="0" algn="l" rtl="0">
              <a:buNone/>
            </a:pPr>
            <a:r>
              <a:rPr lang="en-US" dirty="0"/>
              <a:t> </a:t>
            </a:r>
          </a:p>
          <a:p>
            <a:pPr marL="45720" indent="0" algn="l" rtl="0">
              <a:buNone/>
            </a:pPr>
            <a:r>
              <a:rPr lang="en-US" dirty="0"/>
              <a:t> The persistence  of  learning over time through the storage </a:t>
            </a:r>
            <a:r>
              <a:rPr lang="en-US" dirty="0" smtClean="0"/>
              <a:t> and </a:t>
            </a:r>
            <a:r>
              <a:rPr lang="en-US" dirty="0"/>
              <a:t>retrieval of information.</a:t>
            </a:r>
            <a:endParaRPr lang="ar-SA" dirty="0"/>
          </a:p>
        </p:txBody>
      </p:sp>
    </p:spTree>
    <p:extLst>
      <p:ext uri="{BB962C8B-B14F-4D97-AF65-F5344CB8AC3E}">
        <p14:creationId xmlns:p14="http://schemas.microsoft.com/office/powerpoint/2010/main" xmlns="" val="2645240165"/>
      </p:ext>
    </p:extLst>
  </p:cSld>
  <p:clrMapOvr>
    <a:masterClrMapping/>
  </p:clrMapOvr>
  <p:transition spd="slow">
    <p:wipe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t>I</a:t>
            </a:r>
            <a:r>
              <a:rPr smtClean="0"/>
              <a:t>ntroduction </a:t>
            </a:r>
            <a:endParaRPr lang="en-US" dirty="0"/>
          </a:p>
        </p:txBody>
      </p:sp>
      <p:sp>
        <p:nvSpPr>
          <p:cNvPr id="3" name="عنصر نائب للنص 2"/>
          <p:cNvSpPr>
            <a:spLocks noGrp="1"/>
          </p:cNvSpPr>
          <p:nvPr>
            <p:ph type="body" idx="1"/>
          </p:nvPr>
        </p:nvSpPr>
        <p:spPr/>
        <p:txBody>
          <a:bodyPr/>
          <a:lstStyle/>
          <a:p>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a:buNone/>
            </a:pPr>
            <a:r>
              <a:rPr lang="en-US" dirty="0" smtClean="0"/>
              <a:t>Memory has been compared to a computer and defined by an information-processing model in which information goes through three discrete stages: (encoding, storage, and retrieval). </a:t>
            </a:r>
          </a:p>
          <a:p>
            <a:pPr>
              <a:buNone/>
            </a:pPr>
            <a:endParaRPr lang="en-US" dirty="0" smtClean="0"/>
          </a:p>
          <a:p>
            <a:pPr>
              <a:buNone/>
            </a:pPr>
            <a:r>
              <a:rPr lang="en-US" dirty="0" smtClean="0"/>
              <a:t>Atkinson </a:t>
            </a:r>
            <a:r>
              <a:rPr lang="en-US" dirty="0" smtClean="0"/>
              <a:t>and </a:t>
            </a:r>
            <a:r>
              <a:rPr lang="en-US" dirty="0" err="1" smtClean="0"/>
              <a:t>Shiffrin</a:t>
            </a:r>
            <a:r>
              <a:rPr lang="en-US" dirty="0" smtClean="0"/>
              <a:t> (1968) posited that information goes through three stages: </a:t>
            </a:r>
          </a:p>
          <a:p>
            <a:pPr>
              <a:buNone/>
            </a:pPr>
            <a:r>
              <a:rPr lang="en-US" dirty="0" smtClean="0"/>
              <a:t>(sensory, short-term memory, and long-term memory)</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a:buNone/>
            </a:pPr>
            <a:r>
              <a:rPr lang="en-US" dirty="0" smtClean="0"/>
              <a:t>Recently, researchers have integrated this model with findings from cognitive neuroscience to include the idea that memory has been found to be created by a collection of systems, working interdependently. </a:t>
            </a:r>
          </a:p>
          <a:p>
            <a:pPr>
              <a:buNone/>
            </a:pPr>
            <a:endParaRPr lang="en-US" dirty="0" smtClean="0"/>
          </a:p>
          <a:p>
            <a:pPr>
              <a:buNone/>
            </a:pPr>
            <a:r>
              <a:rPr lang="en-US" dirty="0" smtClean="0"/>
              <a:t>There </a:t>
            </a:r>
            <a:r>
              <a:rPr lang="en-US" dirty="0" smtClean="0"/>
              <a:t>is no one portion of the brain solely responsible for all memory, though there are certain regions related to specific memory subsystems.</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3"/>
          <p:cNvSpPr>
            <a:spLocks noGrp="1"/>
          </p:cNvSpPr>
          <p:nvPr>
            <p:ph type="title"/>
          </p:nvPr>
        </p:nvSpPr>
        <p:spPr/>
        <p:txBody>
          <a:bodyPr/>
          <a:lstStyle/>
          <a:p>
            <a:r>
              <a:rPr smtClean="0"/>
              <a:t>The multisystem model of memory</a:t>
            </a:r>
            <a:endParaRPr lang="en-US" dirty="0"/>
          </a:p>
        </p:txBody>
      </p:sp>
      <p:sp>
        <p:nvSpPr>
          <p:cNvPr id="5" name="عنصر نائب للنص 4"/>
          <p:cNvSpPr>
            <a:spLocks noGrp="1"/>
          </p:cNvSpPr>
          <p:nvPr>
            <p:ph type="body" idx="1"/>
          </p:nvPr>
        </p:nvSpPr>
        <p:spPr/>
        <p:txBody>
          <a:bodyPr/>
          <a:lstStyle/>
          <a:p>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r>
              <a:rPr lang="en-US" dirty="0" smtClean="0"/>
              <a:t>Multiple systems model posits that memory is not a single, unitary system that relies on one neuroanatomical circuit</a:t>
            </a:r>
          </a:p>
          <a:p>
            <a:r>
              <a:rPr lang="en-US" dirty="0" smtClean="0"/>
              <a:t>Memory is made up of multiple memory systems that can work independently of one another. </a:t>
            </a:r>
          </a:p>
          <a:p>
            <a:r>
              <a:rPr lang="en-US" dirty="0" smtClean="0"/>
              <a:t>The systems include declarative memory and nondeclarative memory. </a:t>
            </a:r>
          </a:p>
          <a:p>
            <a:r>
              <a:rPr lang="en-US" dirty="0" smtClean="0"/>
              <a:t>Each of these has several subsystems.</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3"/>
          <p:cNvSpPr>
            <a:spLocks noGrp="1"/>
          </p:cNvSpPr>
          <p:nvPr>
            <p:ph type="title"/>
          </p:nvPr>
        </p:nvSpPr>
        <p:spPr/>
        <p:txBody>
          <a:bodyPr/>
          <a:lstStyle/>
          <a:p>
            <a:r>
              <a:rPr smtClean="0"/>
              <a:t>Declarative memory or explicit memory </a:t>
            </a:r>
            <a:endParaRPr lang="en-US" dirty="0"/>
          </a:p>
        </p:txBody>
      </p:sp>
      <p:sp>
        <p:nvSpPr>
          <p:cNvPr id="5" name="عنصر نائب للنص 4"/>
          <p:cNvSpPr>
            <a:spLocks noGrp="1"/>
          </p:cNvSpPr>
          <p:nvPr>
            <p:ph type="body" idx="1"/>
          </p:nvPr>
        </p:nvSpPr>
        <p:spPr/>
        <p:txBody>
          <a:bodyPr/>
          <a:lstStyle/>
          <a:p>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endParaRPr lang="en-US" dirty="0"/>
          </a:p>
        </p:txBody>
      </p:sp>
      <p:sp>
        <p:nvSpPr>
          <p:cNvPr id="3" name="عنصر نائب للمحتوى 2"/>
          <p:cNvSpPr>
            <a:spLocks noGrp="1"/>
          </p:cNvSpPr>
          <p:nvPr>
            <p:ph idx="1"/>
          </p:nvPr>
        </p:nvSpPr>
        <p:spPr/>
        <p:txBody>
          <a:bodyPr/>
          <a:lstStyle/>
          <a:p>
            <a:r>
              <a:rPr lang="en-US" dirty="0" smtClean="0"/>
              <a:t>Declarative memory or explicit memory is a memory system that is controlled consciously, intentionally, and flexibly. </a:t>
            </a:r>
          </a:p>
          <a:p>
            <a:endParaRPr lang="en-US" dirty="0" smtClean="0"/>
          </a:p>
          <a:p>
            <a:r>
              <a:rPr lang="en-US" dirty="0" smtClean="0"/>
              <a:t>Declarative </a:t>
            </a:r>
            <a:r>
              <a:rPr lang="en-US" dirty="0" smtClean="0"/>
              <a:t>memory generally involves some effort and intention</a:t>
            </a:r>
          </a:p>
          <a:p>
            <a:endParaRPr lang="en-US" dirty="0" smtClean="0"/>
          </a:p>
          <a:p>
            <a:r>
              <a:rPr lang="en-US" dirty="0" smtClean="0"/>
              <a:t>We </a:t>
            </a:r>
            <a:r>
              <a:rPr lang="en-US" dirty="0" smtClean="0"/>
              <a:t>can employ memory strategies such as mnemonics to recall information</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normAutofit lnSpcReduction="10000"/>
          </a:bodyPr>
          <a:lstStyle/>
          <a:p>
            <a:pPr>
              <a:buFont typeface="Wingdings" pitchFamily="2" charset="2"/>
              <a:buChar char="v"/>
            </a:pPr>
            <a:r>
              <a:rPr lang="en-US" dirty="0" smtClean="0"/>
              <a:t>It is mediated by the hippocampus and frontal lobes, and, thus, damage to these areas may compromise declarative memory. </a:t>
            </a:r>
          </a:p>
          <a:p>
            <a:pPr>
              <a:buNone/>
            </a:pPr>
            <a:r>
              <a:rPr lang="en-US" dirty="0" smtClean="0"/>
              <a:t>For example, people with damage to the hippocampus have difficulty forming new long-term declarative memories, while those with frontal lobe damage may experience deficits in working memory. </a:t>
            </a:r>
          </a:p>
          <a:p>
            <a:pPr>
              <a:buFont typeface="Wingdings" pitchFamily="2" charset="2"/>
              <a:buChar char="v"/>
            </a:pPr>
            <a:r>
              <a:rPr lang="en-US" dirty="0" smtClean="0"/>
              <a:t>Explicit memory is measured with explicit memory tests, such as recall and recognition, in which an individual is fully aware that he or she is being tested. </a:t>
            </a:r>
          </a:p>
          <a:p>
            <a:pPr>
              <a:buFont typeface="Wingdings" pitchFamily="2" charset="2"/>
              <a:buChar char="v"/>
            </a:pPr>
            <a:r>
              <a:rPr lang="en-US" dirty="0" smtClean="0"/>
              <a:t>It generally declines with age.</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a:buNone/>
            </a:pPr>
            <a:endParaRPr lang="en-US" b="1" i="1" u="sng" dirty="0" smtClean="0">
              <a:solidFill>
                <a:srgbClr val="FF0000"/>
              </a:solidFill>
            </a:endParaRPr>
          </a:p>
          <a:p>
            <a:pPr>
              <a:buNone/>
            </a:pPr>
            <a:r>
              <a:rPr lang="en-US" b="1" i="1" u="sng" dirty="0" smtClean="0">
                <a:solidFill>
                  <a:srgbClr val="FF0000"/>
                </a:solidFill>
              </a:rPr>
              <a:t>Examples </a:t>
            </a:r>
            <a:r>
              <a:rPr lang="en-US" b="1" i="1" u="sng" dirty="0" smtClean="0">
                <a:solidFill>
                  <a:srgbClr val="FF0000"/>
                </a:solidFill>
              </a:rPr>
              <a:t>of declarative memory include:</a:t>
            </a:r>
          </a:p>
          <a:p>
            <a:pPr>
              <a:buNone/>
            </a:pPr>
            <a:r>
              <a:rPr lang="en-US" dirty="0" smtClean="0"/>
              <a:t>(recalling the name of an old friend, remembering a list of items to pick up at the store, remembering information for a test, learning a phone number, and recalling your ATM password). </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3"/>
          <p:cNvSpPr>
            <a:spLocks noGrp="1"/>
          </p:cNvSpPr>
          <p:nvPr>
            <p:ph type="title"/>
          </p:nvPr>
        </p:nvSpPr>
        <p:spPr/>
        <p:txBody>
          <a:bodyPr/>
          <a:lstStyle/>
          <a:p>
            <a:r>
              <a:rPr smtClean="0"/>
              <a:t>Declarative memory subsystems</a:t>
            </a:r>
            <a:endParaRPr lang="en-US" dirty="0"/>
          </a:p>
        </p:txBody>
      </p:sp>
      <p:sp>
        <p:nvSpPr>
          <p:cNvPr id="5" name="عنصر نائب للنص 4"/>
          <p:cNvSpPr>
            <a:spLocks noGrp="1"/>
          </p:cNvSpPr>
          <p:nvPr>
            <p:ph type="body" idx="1"/>
          </p:nvPr>
        </p:nvSpPr>
        <p:spPr/>
        <p:txBody>
          <a:bodyPr/>
          <a:lstStyle/>
          <a:p>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t>1) Working memory </a:t>
            </a:r>
            <a:endParaRPr lang="en-US" dirty="0"/>
          </a:p>
        </p:txBody>
      </p:sp>
      <p:sp>
        <p:nvSpPr>
          <p:cNvPr id="3" name="عنصر نائب للمحتوى 2"/>
          <p:cNvSpPr>
            <a:spLocks noGrp="1"/>
          </p:cNvSpPr>
          <p:nvPr>
            <p:ph idx="1"/>
          </p:nvPr>
        </p:nvSpPr>
        <p:spPr/>
        <p:txBody>
          <a:bodyPr>
            <a:normAutofit/>
          </a:bodyPr>
          <a:lstStyle/>
          <a:p>
            <a:r>
              <a:rPr lang="en-US" dirty="0" smtClean="0"/>
              <a:t>Is a short-term memory system that allows us to store and process limited amounts of immediate sense.</a:t>
            </a:r>
          </a:p>
          <a:p>
            <a:r>
              <a:rPr lang="en-US" dirty="0" smtClean="0"/>
              <a:t>Working memory lasts anywhere from 2 to 18 seconds. </a:t>
            </a:r>
          </a:p>
          <a:p>
            <a:r>
              <a:rPr lang="en-US" dirty="0" smtClean="0"/>
              <a:t>Working memory is used for mental calculations such as when dialing a phone number or when listening to a newscast. </a:t>
            </a:r>
          </a:p>
          <a:p>
            <a:r>
              <a:rPr lang="en-US" dirty="0" smtClean="0"/>
              <a:t>It also allows us to temporarily process information we have previously learned.</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t>2) Episodic memory</a:t>
            </a:r>
            <a:endParaRPr lang="en-US" dirty="0"/>
          </a:p>
        </p:txBody>
      </p:sp>
      <p:sp>
        <p:nvSpPr>
          <p:cNvPr id="3" name="عنصر نائب للمحتوى 2"/>
          <p:cNvSpPr>
            <a:spLocks noGrp="1"/>
          </p:cNvSpPr>
          <p:nvPr>
            <p:ph idx="1"/>
          </p:nvPr>
        </p:nvSpPr>
        <p:spPr/>
        <p:txBody>
          <a:bodyPr/>
          <a:lstStyle/>
          <a:p>
            <a:endParaRPr lang="en-US" dirty="0" smtClean="0"/>
          </a:p>
          <a:p>
            <a:r>
              <a:rPr lang="en-US" dirty="0" smtClean="0"/>
              <a:t>Is </a:t>
            </a:r>
            <a:r>
              <a:rPr lang="en-US" dirty="0" smtClean="0"/>
              <a:t>a long-term memory system that stores information about specific events or episodes related to one’s own life. </a:t>
            </a:r>
          </a:p>
          <a:p>
            <a:endParaRPr lang="en-US" dirty="0" smtClean="0"/>
          </a:p>
          <a:p>
            <a:r>
              <a:rPr lang="en-US" dirty="0" smtClean="0"/>
              <a:t>Episodic </a:t>
            </a:r>
            <a:r>
              <a:rPr lang="en-US" dirty="0" smtClean="0"/>
              <a:t>memory is used to recall past events, such as a movie you saw last week, the dinner you ate last night, the name of the book your friend recommended, or a birthday party you attended.</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t>3) Semantic memory</a:t>
            </a:r>
            <a:endParaRPr lang="en-US" dirty="0"/>
          </a:p>
        </p:txBody>
      </p:sp>
      <p:sp>
        <p:nvSpPr>
          <p:cNvPr id="3" name="عنصر نائب للمحتوى 2"/>
          <p:cNvSpPr>
            <a:spLocks noGrp="1"/>
          </p:cNvSpPr>
          <p:nvPr>
            <p:ph idx="1"/>
          </p:nvPr>
        </p:nvSpPr>
        <p:spPr/>
        <p:txBody>
          <a:bodyPr/>
          <a:lstStyle/>
          <a:p>
            <a:endParaRPr lang="en-US" dirty="0" smtClean="0"/>
          </a:p>
          <a:p>
            <a:r>
              <a:rPr lang="en-US" dirty="0" smtClean="0"/>
              <a:t>Is </a:t>
            </a:r>
            <a:r>
              <a:rPr lang="en-US" dirty="0" smtClean="0"/>
              <a:t>a long-term memory system that stores general knowledge. </a:t>
            </a:r>
          </a:p>
          <a:p>
            <a:endParaRPr lang="en-US" dirty="0" smtClean="0"/>
          </a:p>
          <a:p>
            <a:r>
              <a:rPr lang="en-US" dirty="0" smtClean="0"/>
              <a:t>Examples </a:t>
            </a:r>
            <a:r>
              <a:rPr lang="en-US" dirty="0" smtClean="0"/>
              <a:t>of what semantic memory stores are vocabulary or facts such as 2+2 = 4 and Jerusalem is the capital of Palestine.</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3"/>
          <p:cNvSpPr>
            <a:spLocks noGrp="1"/>
          </p:cNvSpPr>
          <p:nvPr>
            <p:ph type="title"/>
          </p:nvPr>
        </p:nvSpPr>
        <p:spPr/>
        <p:txBody>
          <a:bodyPr/>
          <a:lstStyle/>
          <a:p>
            <a:r>
              <a:rPr smtClean="0"/>
              <a:t>Nondeclarative memory or implicit memory</a:t>
            </a:r>
            <a:endParaRPr lang="en-US" dirty="0"/>
          </a:p>
        </p:txBody>
      </p:sp>
      <p:sp>
        <p:nvSpPr>
          <p:cNvPr id="5" name="عنصر نائب للنص 4"/>
          <p:cNvSpPr>
            <a:spLocks noGrp="1"/>
          </p:cNvSpPr>
          <p:nvPr>
            <p:ph type="body" idx="1"/>
          </p:nvPr>
        </p:nvSpPr>
        <p:spPr/>
        <p:txBody>
          <a:bodyPr/>
          <a:lstStyle/>
          <a:p>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r>
              <a:rPr lang="en-US" dirty="0" smtClean="0"/>
              <a:t>Nondeclarative memory or implicit memory is a memory system that influences our current perceptions and behavior without our knowledge, awareness, or intention. </a:t>
            </a:r>
          </a:p>
          <a:p>
            <a:r>
              <a:rPr lang="en-US" dirty="0" smtClean="0"/>
              <a:t>Nondeclarative memory is not used intentionally and involves no effort. </a:t>
            </a:r>
          </a:p>
          <a:p>
            <a:r>
              <a:rPr lang="en-US" dirty="0" smtClean="0"/>
              <a:t>It is assessed with an implicit memory test in which the individual is unaware she or he is taking a memory test.</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endParaRPr lang="en-US" dirty="0" smtClean="0"/>
          </a:p>
          <a:p>
            <a:r>
              <a:rPr lang="en-US" dirty="0" smtClean="0"/>
              <a:t>It is mediated by cortical areas, the cerebellum, and the basal ganglia. </a:t>
            </a:r>
          </a:p>
          <a:p>
            <a:endParaRPr lang="en-US" dirty="0" smtClean="0"/>
          </a:p>
          <a:p>
            <a:r>
              <a:rPr lang="en-US" dirty="0" smtClean="0"/>
              <a:t>Damage </a:t>
            </a:r>
            <a:r>
              <a:rPr lang="en-US" dirty="0" smtClean="0"/>
              <a:t>to the cerebellum and basal ganglia can impair classical conditioning and procedural </a:t>
            </a:r>
            <a:r>
              <a:rPr lang="en-US" dirty="0" smtClean="0"/>
              <a:t>(Non-Declarative</a:t>
            </a:r>
            <a:r>
              <a:rPr lang="en-US" dirty="0" smtClean="0"/>
              <a:t>) memory. </a:t>
            </a:r>
          </a:p>
          <a:p>
            <a:endParaRPr lang="en-US" dirty="0" smtClean="0"/>
          </a:p>
          <a:p>
            <a:r>
              <a:rPr lang="en-US" dirty="0" smtClean="0"/>
              <a:t>It </a:t>
            </a:r>
            <a:r>
              <a:rPr lang="en-US" dirty="0" smtClean="0"/>
              <a:t>remains relatively stable with normal aging.</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a:buNone/>
            </a:pPr>
            <a:endParaRPr lang="en-US" b="1" i="1" u="sng" dirty="0" smtClean="0">
              <a:solidFill>
                <a:srgbClr val="FF0000"/>
              </a:solidFill>
            </a:endParaRPr>
          </a:p>
          <a:p>
            <a:pPr>
              <a:buNone/>
            </a:pPr>
            <a:r>
              <a:rPr lang="en-US" b="1" i="1" u="sng" dirty="0" smtClean="0">
                <a:solidFill>
                  <a:srgbClr val="FF0000"/>
                </a:solidFill>
              </a:rPr>
              <a:t>Examples of nondeclarative memory: </a:t>
            </a:r>
          </a:p>
          <a:p>
            <a:pPr>
              <a:buNone/>
            </a:pPr>
            <a:endParaRPr lang="en-US" dirty="0" smtClean="0"/>
          </a:p>
          <a:p>
            <a:pPr>
              <a:buNone/>
            </a:pPr>
            <a:r>
              <a:rPr lang="en-US" dirty="0" smtClean="0"/>
              <a:t>R</a:t>
            </a:r>
            <a:r>
              <a:rPr lang="en-US" dirty="0" smtClean="0"/>
              <a:t>iding </a:t>
            </a:r>
            <a:r>
              <a:rPr lang="en-US" dirty="0" smtClean="0"/>
              <a:t>a bike, driving a car, swimming, using the same verbal patterns as friends (e.g., saying “like” repeatedly), and classical </a:t>
            </a:r>
            <a:r>
              <a:rPr lang="en-US" dirty="0" smtClean="0"/>
              <a:t>conditioning.</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3"/>
          <p:cNvSpPr>
            <a:spLocks noGrp="1"/>
          </p:cNvSpPr>
          <p:nvPr>
            <p:ph type="title"/>
          </p:nvPr>
        </p:nvSpPr>
        <p:spPr/>
        <p:txBody>
          <a:bodyPr/>
          <a:lstStyle/>
          <a:p>
            <a:r>
              <a:rPr smtClean="0"/>
              <a:t>Nondeclarative memory subsystems</a:t>
            </a:r>
            <a:endParaRPr lang="en-US" dirty="0"/>
          </a:p>
        </p:txBody>
      </p:sp>
      <p:sp>
        <p:nvSpPr>
          <p:cNvPr id="5" name="عنصر نائب للنص 4"/>
          <p:cNvSpPr>
            <a:spLocks noGrp="1"/>
          </p:cNvSpPr>
          <p:nvPr>
            <p:ph type="body" idx="1"/>
          </p:nvPr>
        </p:nvSpPr>
        <p:spPr/>
        <p:txBody>
          <a:bodyPr/>
          <a:lstStyle/>
          <a:p>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t>1) Priming</a:t>
            </a:r>
            <a:endParaRPr lang="en-US" dirty="0"/>
          </a:p>
        </p:txBody>
      </p:sp>
      <p:sp>
        <p:nvSpPr>
          <p:cNvPr id="3" name="عنصر نائب للمحتوى 2"/>
          <p:cNvSpPr>
            <a:spLocks noGrp="1"/>
          </p:cNvSpPr>
          <p:nvPr>
            <p:ph idx="1"/>
          </p:nvPr>
        </p:nvSpPr>
        <p:spPr/>
        <p:txBody>
          <a:bodyPr/>
          <a:lstStyle/>
          <a:p>
            <a:r>
              <a:rPr lang="en-US" dirty="0" smtClean="0"/>
              <a:t>Is an automatic or unconscious process that can enhance the speed and accuracy of a response as a result of past experience. </a:t>
            </a:r>
          </a:p>
          <a:p>
            <a:r>
              <a:rPr lang="en-US" dirty="0" smtClean="0"/>
              <a:t>Memories are stored as a series of connections that can be activated by different kinds of cues; there is </a:t>
            </a:r>
            <a:r>
              <a:rPr lang="en-US" dirty="0" smtClean="0"/>
              <a:t>no </a:t>
            </a:r>
            <a:r>
              <a:rPr lang="en-US" dirty="0" smtClean="0"/>
              <a:t>any single location in the brain associated with a specific memory trace.</a:t>
            </a:r>
          </a:p>
          <a:p>
            <a:r>
              <a:rPr lang="en-US" dirty="0" smtClean="0"/>
              <a:t>Priming helps trigger associated concepts or memories, making the retrieval process more efficient.</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endParaRPr lang="en-US" dirty="0" smtClean="0"/>
          </a:p>
          <a:p>
            <a:r>
              <a:rPr lang="en-US" dirty="0" smtClean="0"/>
              <a:t>An example of priming is repetition priming: </a:t>
            </a:r>
          </a:p>
          <a:p>
            <a:pPr>
              <a:buNone/>
            </a:pPr>
            <a:r>
              <a:rPr lang="en-US" dirty="0" smtClean="0"/>
              <a:t>You are faster reading the word “pretzel” aloud when you have just recently read it. </a:t>
            </a:r>
          </a:p>
          <a:p>
            <a:endParaRPr lang="en-US" dirty="0" smtClean="0"/>
          </a:p>
          <a:p>
            <a:r>
              <a:rPr lang="en-US" dirty="0" smtClean="0"/>
              <a:t>Another example is semantic priming: </a:t>
            </a:r>
          </a:p>
          <a:p>
            <a:pPr>
              <a:buNone/>
            </a:pPr>
            <a:r>
              <a:rPr lang="en-US" dirty="0" smtClean="0"/>
              <a:t>You are faster and more likely to say the word “nurse” when you have just recently read the word “doctor.”</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t>2) Procedural memory</a:t>
            </a:r>
            <a:endParaRPr lang="en-US" dirty="0"/>
          </a:p>
        </p:txBody>
      </p:sp>
      <p:sp>
        <p:nvSpPr>
          <p:cNvPr id="3" name="عنصر نائب للمحتوى 2"/>
          <p:cNvSpPr>
            <a:spLocks noGrp="1"/>
          </p:cNvSpPr>
          <p:nvPr>
            <p:ph idx="1"/>
          </p:nvPr>
        </p:nvSpPr>
        <p:spPr/>
        <p:txBody>
          <a:bodyPr/>
          <a:lstStyle/>
          <a:p>
            <a:endParaRPr lang="en-US" dirty="0" smtClean="0"/>
          </a:p>
          <a:p>
            <a:r>
              <a:rPr lang="en-US" dirty="0" smtClean="0"/>
              <a:t>Is the memory for the process involved in completing a task (e.g., motor memory) after the task is well learned and has become automatic. </a:t>
            </a:r>
          </a:p>
          <a:p>
            <a:endParaRPr lang="en-US" dirty="0" smtClean="0"/>
          </a:p>
          <a:p>
            <a:r>
              <a:rPr lang="en-US" dirty="0" smtClean="0"/>
              <a:t>Examples include playing the piano, typing, hitting a tennis ball.</a:t>
            </a: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t>3) Classical conditioning</a:t>
            </a:r>
            <a:endParaRPr lang="en-US" dirty="0"/>
          </a:p>
        </p:txBody>
      </p:sp>
      <p:sp>
        <p:nvSpPr>
          <p:cNvPr id="3" name="عنصر نائب للمحتوى 2"/>
          <p:cNvSpPr>
            <a:spLocks noGrp="1"/>
          </p:cNvSpPr>
          <p:nvPr>
            <p:ph idx="1"/>
          </p:nvPr>
        </p:nvSpPr>
        <p:spPr/>
        <p:txBody>
          <a:bodyPr/>
          <a:lstStyle/>
          <a:p>
            <a:r>
              <a:rPr lang="en-US" dirty="0" smtClean="0"/>
              <a:t>Is memory for associations formed between two stimuli. </a:t>
            </a:r>
          </a:p>
          <a:p>
            <a:r>
              <a:rPr lang="en-US" dirty="0" smtClean="0"/>
              <a:t>An example of classical conditioning is Pavlov’s classic experiment with dogs: Just before presenting a dog with food, the researcher rang a bell. Soon, the animal learned the bell indicated food was imminent and would salivate at the sound of the bell. </a:t>
            </a:r>
          </a:p>
          <a:p>
            <a:r>
              <a:rPr lang="en-US" dirty="0" smtClean="0"/>
              <a:t>Humans can also become conditioned to the sound of a ring tone consistently paired with a specific caller.</a:t>
            </a:r>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3"/>
          <p:cNvSpPr>
            <a:spLocks noGrp="1"/>
          </p:cNvSpPr>
          <p:nvPr>
            <p:ph type="title"/>
          </p:nvPr>
        </p:nvSpPr>
        <p:spPr/>
        <p:txBody>
          <a:bodyPr/>
          <a:lstStyle/>
          <a:p>
            <a:r>
              <a:rPr smtClean="0"/>
              <a:t>Sensory memory and working memory</a:t>
            </a:r>
            <a:endParaRPr lang="en-US" dirty="0"/>
          </a:p>
        </p:txBody>
      </p:sp>
      <p:sp>
        <p:nvSpPr>
          <p:cNvPr id="5" name="عنصر نائب للنص 4"/>
          <p:cNvSpPr>
            <a:spLocks noGrp="1"/>
          </p:cNvSpPr>
          <p:nvPr>
            <p:ph type="body" idx="1"/>
          </p:nvPr>
        </p:nvSpPr>
        <p:spPr/>
        <p:txBody>
          <a:bodyPr/>
          <a:lstStyle/>
          <a:p>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t>Sensory memory</a:t>
            </a:r>
            <a:endParaRPr lang="en-US" dirty="0"/>
          </a:p>
        </p:txBody>
      </p:sp>
      <p:sp>
        <p:nvSpPr>
          <p:cNvPr id="3" name="عنصر نائب للمحتوى 2"/>
          <p:cNvSpPr>
            <a:spLocks noGrp="1"/>
          </p:cNvSpPr>
          <p:nvPr>
            <p:ph idx="1"/>
          </p:nvPr>
        </p:nvSpPr>
        <p:spPr/>
        <p:txBody>
          <a:bodyPr/>
          <a:lstStyle/>
          <a:p>
            <a:endParaRPr lang="en-US" dirty="0" smtClean="0"/>
          </a:p>
          <a:p>
            <a:r>
              <a:rPr lang="en-US" dirty="0" smtClean="0"/>
              <a:t>The sensory register is a memory system that works for a very brief period of time that stores a record of information received by receptor cells until the information is selected for further processing or discarded</a:t>
            </a:r>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52400" y="838200"/>
            <a:ext cx="8763000" cy="5867400"/>
          </a:xfrm>
        </p:spPr>
        <p:txBody>
          <a:bodyPr>
            <a:normAutofit/>
          </a:bodyPr>
          <a:lstStyle/>
          <a:p>
            <a:pPr>
              <a:buNone/>
            </a:pPr>
            <a:r>
              <a:rPr lang="en-US" dirty="0" smtClean="0"/>
              <a:t>A. The sensory memory register is specific to individual senses: </a:t>
            </a:r>
          </a:p>
          <a:p>
            <a:r>
              <a:rPr lang="en-US" dirty="0" smtClean="0"/>
              <a:t>Iconic memory for visual information </a:t>
            </a:r>
          </a:p>
          <a:p>
            <a:r>
              <a:rPr lang="en-US" dirty="0" smtClean="0"/>
              <a:t>Echoic memory for auditory </a:t>
            </a:r>
            <a:r>
              <a:rPr lang="en-US" dirty="0" smtClean="0"/>
              <a:t>information</a:t>
            </a:r>
          </a:p>
          <a:p>
            <a:r>
              <a:rPr lang="en-US" dirty="0" err="1" smtClean="0"/>
              <a:t>Haptic</a:t>
            </a:r>
            <a:r>
              <a:rPr lang="en-US" dirty="0" smtClean="0"/>
              <a:t> memory for sensory information</a:t>
            </a:r>
            <a:r>
              <a:rPr lang="en-US" dirty="0" smtClean="0"/>
              <a:t> </a:t>
            </a:r>
            <a:endParaRPr lang="en-US" dirty="0" smtClean="0"/>
          </a:p>
          <a:p>
            <a:pPr>
              <a:buNone/>
            </a:pPr>
            <a:r>
              <a:rPr lang="en-US" dirty="0" smtClean="0"/>
              <a:t>B. Duration is very brief: </a:t>
            </a:r>
          </a:p>
          <a:p>
            <a:r>
              <a:rPr lang="en-US" dirty="0" smtClean="0"/>
              <a:t>150-500 </a:t>
            </a:r>
            <a:r>
              <a:rPr lang="en-US" dirty="0" err="1" smtClean="0"/>
              <a:t>msec</a:t>
            </a:r>
            <a:r>
              <a:rPr lang="en-US" dirty="0" smtClean="0"/>
              <a:t> for visual information </a:t>
            </a:r>
          </a:p>
          <a:p>
            <a:r>
              <a:rPr lang="en-US" dirty="0" smtClean="0"/>
              <a:t>1-2 sec for auditory information </a:t>
            </a:r>
          </a:p>
          <a:p>
            <a:pPr>
              <a:buNone/>
            </a:pPr>
            <a:r>
              <a:rPr lang="en-US" dirty="0" smtClean="0"/>
              <a:t>C. The capacity of the sensory register is believed to be large.</a:t>
            </a:r>
          </a:p>
          <a:p>
            <a:pPr>
              <a:buNone/>
            </a:pPr>
            <a:r>
              <a:rPr lang="en-US" dirty="0" smtClean="0"/>
              <a:t>D. Information in store is meaningless unless it is selected for further processing by being attended to in an effortful way.</a:t>
            </a:r>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t>Working memory</a:t>
            </a:r>
            <a:endParaRPr lang="en-US" dirty="0"/>
          </a:p>
        </p:txBody>
      </p:sp>
      <p:sp>
        <p:nvSpPr>
          <p:cNvPr id="3" name="عنصر نائب للمحتوى 2"/>
          <p:cNvSpPr>
            <a:spLocks noGrp="1"/>
          </p:cNvSpPr>
          <p:nvPr>
            <p:ph idx="1"/>
          </p:nvPr>
        </p:nvSpPr>
        <p:spPr/>
        <p:txBody>
          <a:bodyPr>
            <a:normAutofit/>
          </a:bodyPr>
          <a:lstStyle/>
          <a:p>
            <a:r>
              <a:rPr lang="en-US" dirty="0" smtClean="0"/>
              <a:t>Working memory (WM) is a short-term memory system we use to store and process information </a:t>
            </a:r>
          </a:p>
          <a:p>
            <a:r>
              <a:rPr lang="en-US" dirty="0" smtClean="0"/>
              <a:t>Whereas the capacity of sensory memory is large (e.g., everything in your visual field is stored in iconic memory, or everything that is sufficiently loud is stored in echoic memory), the capacity of WM is much smaller. </a:t>
            </a:r>
          </a:p>
          <a:p>
            <a:r>
              <a:rPr lang="en-US" dirty="0" smtClean="0"/>
              <a:t>Typically, some of the information in iconic memory is selected for further processing in WM. </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r>
              <a:rPr lang="en-US" dirty="0" smtClean="0"/>
              <a:t>While sensory memory operates (unconsciously), WM has been defined by some as the current contents of consciousness. </a:t>
            </a:r>
          </a:p>
          <a:p>
            <a:endParaRPr lang="en-US" dirty="0" smtClean="0"/>
          </a:p>
          <a:p>
            <a:r>
              <a:rPr lang="en-US" dirty="0" smtClean="0"/>
              <a:t>It </a:t>
            </a:r>
            <a:r>
              <a:rPr lang="en-US" dirty="0" smtClean="0"/>
              <a:t>operates like a sketchpad or desktop in the sense that it </a:t>
            </a:r>
            <a:r>
              <a:rPr lang="en-US" dirty="0" smtClean="0"/>
              <a:t>allows  </a:t>
            </a:r>
            <a:r>
              <a:rPr lang="en-US" dirty="0" smtClean="0"/>
              <a:t>a person to comprehend, retrieve, and manipulate information.</a:t>
            </a:r>
          </a:p>
          <a:p>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a:buNone/>
            </a:pPr>
            <a:r>
              <a:rPr lang="en-US" b="1" i="1" u="sng" dirty="0" smtClean="0">
                <a:solidFill>
                  <a:srgbClr val="FF0000"/>
                </a:solidFill>
              </a:rPr>
              <a:t>Characteristics of working memory</a:t>
            </a:r>
            <a:r>
              <a:rPr lang="en-US" b="1" i="1" u="sng" dirty="0" smtClean="0">
                <a:solidFill>
                  <a:srgbClr val="FF0000"/>
                </a:solidFill>
              </a:rPr>
              <a:t>:</a:t>
            </a:r>
          </a:p>
          <a:p>
            <a:pPr>
              <a:buNone/>
            </a:pPr>
            <a:endParaRPr lang="en-US" b="1" i="1" u="sng" dirty="0" smtClean="0">
              <a:solidFill>
                <a:srgbClr val="FF0000"/>
              </a:solidFill>
            </a:endParaRPr>
          </a:p>
          <a:p>
            <a:pPr marL="514350" indent="-514350">
              <a:buAutoNum type="alphaUcPeriod"/>
            </a:pPr>
            <a:r>
              <a:rPr lang="en-US" dirty="0" smtClean="0"/>
              <a:t>Storage capacity of working memory is small: around 7 plus or minus 2 items. </a:t>
            </a:r>
          </a:p>
          <a:p>
            <a:pPr marL="514350" indent="-514350">
              <a:buNone/>
            </a:pPr>
            <a:r>
              <a:rPr lang="en-US" dirty="0" smtClean="0"/>
              <a:t>Zip codes, phone numbers, and most passwords are consistent with 7+/-2 items.</a:t>
            </a:r>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normAutofit/>
          </a:bodyPr>
          <a:lstStyle/>
          <a:p>
            <a:pPr>
              <a:buNone/>
            </a:pPr>
            <a:endParaRPr lang="en-US" dirty="0" smtClean="0"/>
          </a:p>
          <a:p>
            <a:pPr>
              <a:buNone/>
            </a:pPr>
            <a:r>
              <a:rPr lang="en-US" dirty="0" smtClean="0"/>
              <a:t>B. Duration of working memory is limited (about 2-18 seconds). Original work was conducted by Brown (1958) and Peterson </a:t>
            </a:r>
            <a:r>
              <a:rPr lang="en-US" dirty="0" smtClean="0"/>
              <a:t>(</a:t>
            </a:r>
            <a:r>
              <a:rPr lang="en-US" dirty="0" smtClean="0"/>
              <a:t>1959) (now called Brown–Peterson paradigm). </a:t>
            </a:r>
          </a:p>
          <a:p>
            <a:pPr>
              <a:buNone/>
            </a:pPr>
            <a:endParaRPr lang="en-US" dirty="0" smtClean="0"/>
          </a:p>
          <a:p>
            <a:pPr>
              <a:buNone/>
            </a:pPr>
            <a:r>
              <a:rPr lang="en-US" dirty="0" smtClean="0"/>
              <a:t>When </a:t>
            </a:r>
            <a:r>
              <a:rPr lang="en-US" dirty="0" smtClean="0"/>
              <a:t>people cannot rehearse (practice), information dissipates from working memory in about 18 seconds. </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a:buNone/>
            </a:pPr>
            <a:endParaRPr lang="en-US" dirty="0" smtClean="0"/>
          </a:p>
          <a:p>
            <a:pPr>
              <a:buNone/>
            </a:pPr>
            <a:r>
              <a:rPr lang="en-US" dirty="0" smtClean="0"/>
              <a:t>C. Information is typically encoded acoustically (by sound) in working memory. </a:t>
            </a:r>
          </a:p>
          <a:p>
            <a:pPr>
              <a:buNone/>
            </a:pPr>
            <a:r>
              <a:rPr lang="en-US" dirty="0" smtClean="0"/>
              <a:t>Early work by Conrad (1964), </a:t>
            </a:r>
            <a:r>
              <a:rPr lang="en-US" dirty="0" err="1" smtClean="0"/>
              <a:t>Wickelgren</a:t>
            </a:r>
            <a:r>
              <a:rPr lang="en-US" dirty="0" smtClean="0"/>
              <a:t> (1965), and others demonstrated the phonological similarity effect: </a:t>
            </a:r>
            <a:endParaRPr lang="en-US" dirty="0" smtClean="0"/>
          </a:p>
          <a:p>
            <a:pPr>
              <a:buNone/>
            </a:pPr>
            <a:r>
              <a:rPr lang="en-US" dirty="0" smtClean="0"/>
              <a:t>It </a:t>
            </a:r>
            <a:r>
              <a:rPr lang="en-US" dirty="0" smtClean="0"/>
              <a:t>is more difficult to remember items that sound alike (e.g., T, C, B, V, E) than items that do not sound alike (e.g., T, L, X).</a:t>
            </a:r>
          </a:p>
          <a:p>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normAutofit/>
          </a:bodyPr>
          <a:lstStyle/>
          <a:p>
            <a:pPr>
              <a:buNone/>
            </a:pPr>
            <a:endParaRPr lang="en-US" dirty="0" smtClean="0"/>
          </a:p>
          <a:p>
            <a:pPr>
              <a:buNone/>
            </a:pPr>
            <a:endParaRPr lang="en-US" dirty="0" smtClean="0"/>
          </a:p>
          <a:p>
            <a:pPr>
              <a:buNone/>
            </a:pPr>
            <a:r>
              <a:rPr lang="en-US" dirty="0" smtClean="0"/>
              <a:t>D. Information can be chunked in working memory to increase capacity.</a:t>
            </a:r>
          </a:p>
          <a:p>
            <a:r>
              <a:rPr lang="en-US" dirty="0" smtClean="0"/>
              <a:t>Chunking is the organization of items into familiar or manageable units or chunks.</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endParaRPr lang="en-US" dirty="0" smtClean="0"/>
          </a:p>
          <a:p>
            <a:r>
              <a:rPr lang="en-US" dirty="0" smtClean="0"/>
              <a:t>For </a:t>
            </a:r>
            <a:r>
              <a:rPr lang="en-US" dirty="0" smtClean="0"/>
              <a:t>example, if a person is trying to remember a friend’s email address (CPM1995@email.com), the person will more likely remember the address if he or she sees the three letters as the friend’s initials and the numbers as the friend’s birth year</a:t>
            </a:r>
          </a:p>
          <a:p>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3"/>
          <p:cNvSpPr>
            <a:spLocks noGrp="1"/>
          </p:cNvSpPr>
          <p:nvPr>
            <p:ph type="title"/>
          </p:nvPr>
        </p:nvSpPr>
        <p:spPr/>
        <p:txBody>
          <a:bodyPr/>
          <a:lstStyle/>
          <a:p>
            <a:r>
              <a:rPr smtClean="0"/>
              <a:t>Interaction between working memory and long-term memory</a:t>
            </a:r>
            <a:endParaRPr lang="en-US" dirty="0"/>
          </a:p>
        </p:txBody>
      </p:sp>
      <p:sp>
        <p:nvSpPr>
          <p:cNvPr id="5" name="عنصر نائب للنص 4"/>
          <p:cNvSpPr>
            <a:spLocks noGrp="1"/>
          </p:cNvSpPr>
          <p:nvPr>
            <p:ph type="body" idx="1"/>
          </p:nvPr>
        </p:nvSpPr>
        <p:spPr/>
        <p:txBody>
          <a:bodyPr/>
          <a:lstStyle/>
          <a:p>
            <a:endParaRPr lang="en-US"/>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a:buNone/>
            </a:pPr>
            <a:r>
              <a:rPr lang="en-US" dirty="0" smtClean="0"/>
              <a:t>A. </a:t>
            </a:r>
            <a:r>
              <a:rPr lang="en-US" b="1" i="1" u="sng" dirty="0" smtClean="0">
                <a:solidFill>
                  <a:srgbClr val="FF0000"/>
                </a:solidFill>
              </a:rPr>
              <a:t>Serial position effect </a:t>
            </a:r>
            <a:r>
              <a:rPr lang="en-US" dirty="0" smtClean="0"/>
              <a:t>is the effect an item’s position on a list has on how well it is recalled. </a:t>
            </a:r>
          </a:p>
          <a:p>
            <a:r>
              <a:rPr lang="en-US" dirty="0" smtClean="0"/>
              <a:t>For example, when participants are given a long list of items to remember in an immediate memory task, they tend to remember best the items listed first on the list </a:t>
            </a:r>
            <a:r>
              <a:rPr lang="en-US" dirty="0" smtClean="0">
                <a:solidFill>
                  <a:srgbClr val="FF0000"/>
                </a:solidFill>
              </a:rPr>
              <a:t>(primacy effect) </a:t>
            </a:r>
            <a:r>
              <a:rPr lang="en-US" dirty="0" smtClean="0"/>
              <a:t>and the items listed last on the list </a:t>
            </a:r>
            <a:r>
              <a:rPr lang="en-US" dirty="0" smtClean="0">
                <a:solidFill>
                  <a:srgbClr val="FF0000"/>
                </a:solidFill>
              </a:rPr>
              <a:t>(</a:t>
            </a:r>
            <a:r>
              <a:rPr lang="en-US" dirty="0" err="1" smtClean="0">
                <a:solidFill>
                  <a:srgbClr val="FF0000"/>
                </a:solidFill>
              </a:rPr>
              <a:t>recency</a:t>
            </a:r>
            <a:r>
              <a:rPr lang="en-US" dirty="0" smtClean="0">
                <a:solidFill>
                  <a:srgbClr val="FF0000"/>
                </a:solidFill>
              </a:rPr>
              <a:t> effect).</a:t>
            </a:r>
            <a:endParaRPr lang="en-US" dirty="0">
              <a:solidFill>
                <a:srgbClr val="FF0000"/>
              </a:solidFill>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a:buNone/>
            </a:pPr>
            <a:r>
              <a:rPr lang="en-US" b="1" i="1" u="sng" dirty="0" smtClean="0">
                <a:solidFill>
                  <a:srgbClr val="FF0000"/>
                </a:solidFill>
              </a:rPr>
              <a:t>B. Prospective memory </a:t>
            </a:r>
            <a:r>
              <a:rPr lang="en-US" dirty="0" smtClean="0"/>
              <a:t>is the memory for tasks to be completed in the future (e.g., sending an email, paying a bill, taking medication).</a:t>
            </a:r>
          </a:p>
          <a:p>
            <a:pPr>
              <a:buNone/>
            </a:pPr>
            <a:r>
              <a:rPr lang="en-US" dirty="0" smtClean="0"/>
              <a:t>Prospective memory requires working memory because the intended action must enter consciousness at the appropriate time in order to be executed. </a:t>
            </a:r>
            <a:endParaRPr lang="en-US"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3"/>
          <p:cNvSpPr>
            <a:spLocks noGrp="1"/>
          </p:cNvSpPr>
          <p:nvPr>
            <p:ph type="title"/>
          </p:nvPr>
        </p:nvSpPr>
        <p:spPr/>
        <p:txBody>
          <a:bodyPr/>
          <a:lstStyle/>
          <a:p>
            <a:r>
              <a:rPr smtClean="0"/>
              <a:t>Long-term memory: Encoding</a:t>
            </a:r>
            <a:endParaRPr lang="en-US" dirty="0"/>
          </a:p>
        </p:txBody>
      </p:sp>
      <p:sp>
        <p:nvSpPr>
          <p:cNvPr id="5" name="عنصر نائب للنص 4"/>
          <p:cNvSpPr>
            <a:spLocks noGrp="1"/>
          </p:cNvSpPr>
          <p:nvPr>
            <p:ph type="body" idx="1"/>
          </p:nvPr>
        </p:nvSpPr>
        <p:spPr/>
        <p:txBody>
          <a:bodyPr/>
          <a:lstStyle/>
          <a:p>
            <a:endParaRPr lang="en-US"/>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t>Encoding</a:t>
            </a:r>
            <a:endParaRPr lang="en-US" dirty="0"/>
          </a:p>
        </p:txBody>
      </p:sp>
      <p:sp>
        <p:nvSpPr>
          <p:cNvPr id="3" name="عنصر نائب للمحتوى 2"/>
          <p:cNvSpPr>
            <a:spLocks noGrp="1"/>
          </p:cNvSpPr>
          <p:nvPr>
            <p:ph idx="1"/>
          </p:nvPr>
        </p:nvSpPr>
        <p:spPr/>
        <p:txBody>
          <a:bodyPr/>
          <a:lstStyle/>
          <a:p>
            <a:pPr>
              <a:buNone/>
            </a:pPr>
            <a:endParaRPr lang="en-US" dirty="0" smtClean="0"/>
          </a:p>
          <a:p>
            <a:pPr>
              <a:buNone/>
            </a:pPr>
            <a:r>
              <a:rPr lang="en-US" dirty="0" smtClean="0"/>
              <a:t>The </a:t>
            </a:r>
            <a:r>
              <a:rPr lang="en-US" dirty="0" smtClean="0"/>
              <a:t>information processing model posits that long-term memory is a system that encodes, stores, and retrieves information </a:t>
            </a:r>
            <a:endParaRPr lang="en-US" dirty="0" smtClean="0"/>
          </a:p>
          <a:p>
            <a:pPr>
              <a:buNone/>
            </a:pPr>
            <a:endParaRPr lang="en-US" dirty="0" smtClean="0"/>
          </a:p>
          <a:p>
            <a:pPr>
              <a:buNone/>
            </a:pPr>
            <a:r>
              <a:rPr lang="en-US" dirty="0" smtClean="0"/>
              <a:t>A. The way information is encoded critically influences later access to that information.</a:t>
            </a:r>
            <a:endParaRPr lang="en-US"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a:buNone/>
            </a:pPr>
            <a:endParaRPr lang="en-US" dirty="0" smtClean="0"/>
          </a:p>
          <a:p>
            <a:pPr>
              <a:buNone/>
            </a:pPr>
            <a:r>
              <a:rPr lang="en-US" dirty="0" smtClean="0"/>
              <a:t>B.   </a:t>
            </a:r>
            <a:r>
              <a:rPr lang="en-US" dirty="0" smtClean="0"/>
              <a:t>A number of factors, influence encoding. </a:t>
            </a:r>
          </a:p>
          <a:p>
            <a:pPr>
              <a:buNone/>
            </a:pPr>
            <a:endParaRPr lang="en-US" dirty="0" smtClean="0"/>
          </a:p>
          <a:p>
            <a:pPr>
              <a:buNone/>
            </a:pPr>
            <a:r>
              <a:rPr lang="en-US" dirty="0" smtClean="0"/>
              <a:t>These </a:t>
            </a:r>
            <a:r>
              <a:rPr lang="en-US" dirty="0" smtClean="0"/>
              <a:t>factors include level of processing (shallow or deep) , timing of practice (massed or spaced), how a person organizes information, a person’s reference to the self during learning, distinctiveness of an item, and testing during learning.</a:t>
            </a:r>
            <a:endParaRPr lang="en-US"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en-US" dirty="0" smtClean="0"/>
              <a:t>1) Levels of processing</a:t>
            </a:r>
            <a:br>
              <a:rPr lang="en-US" dirty="0" smtClean="0"/>
            </a:br>
            <a:r>
              <a:rPr lang="en-US" dirty="0" smtClean="0"/>
              <a:t>A) Shallow processing </a:t>
            </a:r>
            <a:endParaRPr lang="en-US" dirty="0"/>
          </a:p>
        </p:txBody>
      </p:sp>
      <p:sp>
        <p:nvSpPr>
          <p:cNvPr id="3" name="عنصر نائب للمحتوى 2"/>
          <p:cNvSpPr>
            <a:spLocks noGrp="1"/>
          </p:cNvSpPr>
          <p:nvPr>
            <p:ph idx="1"/>
          </p:nvPr>
        </p:nvSpPr>
        <p:spPr>
          <a:xfrm>
            <a:off x="0" y="1935480"/>
            <a:ext cx="9144000" cy="4693920"/>
          </a:xfrm>
        </p:spPr>
        <p:txBody>
          <a:bodyPr>
            <a:normAutofit/>
          </a:bodyPr>
          <a:lstStyle/>
          <a:p>
            <a:r>
              <a:rPr lang="en-US" dirty="0" smtClean="0"/>
              <a:t>Shallow processing or maintenance rehearsal focuses on the physical features of an item rather than its meaning. </a:t>
            </a:r>
          </a:p>
          <a:p>
            <a:pPr>
              <a:buNone/>
            </a:pPr>
            <a:r>
              <a:rPr lang="en-US" dirty="0" smtClean="0"/>
              <a:t>Examples of physical features include color, length, font, or sound of an item. </a:t>
            </a:r>
          </a:p>
          <a:p>
            <a:r>
              <a:rPr lang="en-US" dirty="0" smtClean="0"/>
              <a:t>Shallow processing involve the simple repetition of items. </a:t>
            </a:r>
          </a:p>
          <a:p>
            <a:pPr>
              <a:buNone/>
            </a:pPr>
            <a:r>
              <a:rPr lang="en-US" dirty="0" smtClean="0"/>
              <a:t>For example, we see pennies every day, but may have difficulty recalling the information on the front or back of a penny. </a:t>
            </a:r>
          </a:p>
          <a:p>
            <a:r>
              <a:rPr lang="en-US" dirty="0" smtClean="0"/>
              <a:t>Simply repeating an item over and over again for a test will not commit that item to memory for a long period of time.</a:t>
            </a:r>
            <a:endParaRPr lang="en-US"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t>B. Deep processing</a:t>
            </a:r>
            <a:endParaRPr lang="en-US" dirty="0"/>
          </a:p>
        </p:txBody>
      </p:sp>
      <p:sp>
        <p:nvSpPr>
          <p:cNvPr id="3" name="عنصر نائب للمحتوى 2"/>
          <p:cNvSpPr>
            <a:spLocks noGrp="1"/>
          </p:cNvSpPr>
          <p:nvPr>
            <p:ph idx="1"/>
          </p:nvPr>
        </p:nvSpPr>
        <p:spPr/>
        <p:txBody>
          <a:bodyPr/>
          <a:lstStyle/>
          <a:p>
            <a:r>
              <a:rPr lang="en-US" dirty="0" smtClean="0"/>
              <a:t>Deep processing or elaborative rehearsal focuses on the meaning of an item and involves forming associations between old and new information, with an effort on making elaborate connections with existing knowledge. </a:t>
            </a:r>
          </a:p>
          <a:p>
            <a:pPr>
              <a:buNone/>
            </a:pPr>
            <a:r>
              <a:rPr lang="en-US" dirty="0" smtClean="0"/>
              <a:t>Examples include processing that focuses on the pleasantness of an item, the definition of an item, and the item’s relationship to other items.</a:t>
            </a:r>
            <a:endParaRPr lang="en-US"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r>
              <a:rPr lang="en-US" dirty="0" smtClean="0"/>
              <a:t>When learning new vocabulary, it is best to associate the new item, a vocabulary word, with something you already know well. </a:t>
            </a:r>
          </a:p>
          <a:p>
            <a:r>
              <a:rPr lang="en-US" dirty="0" smtClean="0"/>
              <a:t>Recent work by </a:t>
            </a:r>
            <a:r>
              <a:rPr lang="en-US" dirty="0" err="1" smtClean="0"/>
              <a:t>Nairne</a:t>
            </a:r>
            <a:r>
              <a:rPr lang="en-US" dirty="0" smtClean="0"/>
              <a:t> and colleagues (2010) demonstrates that one effective way to process information to is to relate it to your survival. </a:t>
            </a:r>
          </a:p>
          <a:p>
            <a:r>
              <a:rPr lang="en-US" dirty="0" smtClean="0"/>
              <a:t>In preparing for a test, relating course material to information you already know or to something personal in your own life (self-referent) will enhance its retrieval.</a:t>
            </a:r>
            <a:endParaRPr lang="en-US"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t>2) Timing of practice</a:t>
            </a:r>
            <a:endParaRPr lang="en-US" dirty="0"/>
          </a:p>
        </p:txBody>
      </p:sp>
      <p:sp>
        <p:nvSpPr>
          <p:cNvPr id="3" name="عنصر نائب للمحتوى 2"/>
          <p:cNvSpPr>
            <a:spLocks noGrp="1"/>
          </p:cNvSpPr>
          <p:nvPr>
            <p:ph idx="1"/>
          </p:nvPr>
        </p:nvSpPr>
        <p:spPr/>
        <p:txBody>
          <a:bodyPr/>
          <a:lstStyle/>
          <a:p>
            <a:pPr>
              <a:buNone/>
            </a:pPr>
            <a:r>
              <a:rPr lang="en-US" b="1" i="1" u="sng" dirty="0" smtClean="0">
                <a:solidFill>
                  <a:srgbClr val="FF0000"/>
                </a:solidFill>
              </a:rPr>
              <a:t>Massed practice </a:t>
            </a:r>
          </a:p>
          <a:p>
            <a:r>
              <a:rPr lang="en-US" dirty="0" smtClean="0"/>
              <a:t>Massed practice occurs when an individual attempts to learn material all in one setting, with practice crammed into one or two long sessions. </a:t>
            </a:r>
          </a:p>
          <a:p>
            <a:endParaRPr lang="en-US" dirty="0" smtClean="0"/>
          </a:p>
          <a:p>
            <a:r>
              <a:rPr lang="en-US" dirty="0" smtClean="0"/>
              <a:t>Massed </a:t>
            </a:r>
            <a:r>
              <a:rPr lang="en-US" dirty="0" smtClean="0"/>
              <a:t>practice is not as effective as spaced or distributed practice for long-term retention.</a:t>
            </a:r>
            <a:endParaRPr lang="en-US"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a:buNone/>
            </a:pPr>
            <a:r>
              <a:rPr lang="en-US" b="1" i="1" u="sng" dirty="0" smtClean="0">
                <a:solidFill>
                  <a:srgbClr val="FF0000"/>
                </a:solidFill>
              </a:rPr>
              <a:t>Spaced practice </a:t>
            </a:r>
          </a:p>
          <a:p>
            <a:r>
              <a:rPr lang="en-US" dirty="0" smtClean="0"/>
              <a:t>Spaced practice, also referred to as distributed practice, involves repeated practice of multiple sessions that are spaced out in time. </a:t>
            </a:r>
          </a:p>
          <a:p>
            <a:endParaRPr lang="en-US" dirty="0" smtClean="0"/>
          </a:p>
          <a:p>
            <a:r>
              <a:rPr lang="en-US" dirty="0" smtClean="0"/>
              <a:t>Spaced </a:t>
            </a:r>
            <a:r>
              <a:rPr lang="en-US" dirty="0" smtClean="0"/>
              <a:t>practice is far more effective for long-term retention. </a:t>
            </a:r>
            <a:endParaRPr lang="en-US"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t>3) Self-referent encoding</a:t>
            </a:r>
            <a:endParaRPr lang="en-US" dirty="0"/>
          </a:p>
        </p:txBody>
      </p:sp>
      <p:sp>
        <p:nvSpPr>
          <p:cNvPr id="3" name="عنصر نائب للمحتوى 2"/>
          <p:cNvSpPr>
            <a:spLocks noGrp="1"/>
          </p:cNvSpPr>
          <p:nvPr>
            <p:ph idx="1"/>
          </p:nvPr>
        </p:nvSpPr>
        <p:spPr/>
        <p:txBody>
          <a:bodyPr>
            <a:normAutofit/>
          </a:bodyPr>
          <a:lstStyle/>
          <a:p>
            <a:endParaRPr lang="en-US" dirty="0" smtClean="0"/>
          </a:p>
          <a:p>
            <a:r>
              <a:rPr lang="en-US" dirty="0" smtClean="0"/>
              <a:t>When people organize material around their own lives and experiences, they can elaborate on material easily, and they always have access to the cues </a:t>
            </a:r>
          </a:p>
          <a:p>
            <a:pPr>
              <a:buNone/>
            </a:pPr>
            <a:endParaRPr lang="en-US" dirty="0" smtClean="0"/>
          </a:p>
          <a:p>
            <a:pPr>
              <a:buNone/>
            </a:pPr>
            <a:r>
              <a:rPr lang="en-US" dirty="0" smtClean="0"/>
              <a:t>For </a:t>
            </a:r>
            <a:r>
              <a:rPr lang="en-US" dirty="0" smtClean="0"/>
              <a:t>example, if you are learning state or country capitals, relating them to your own travels and experience can improve memory. </a:t>
            </a:r>
            <a:endParaRPr lang="en-US"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en-US" dirty="0" smtClean="0"/>
              <a:t>4) Distinctiveness and organization</a:t>
            </a:r>
            <a:endParaRPr lang="en-US" dirty="0"/>
          </a:p>
        </p:txBody>
      </p:sp>
      <p:sp>
        <p:nvSpPr>
          <p:cNvPr id="3" name="عنصر نائب للمحتوى 2"/>
          <p:cNvSpPr>
            <a:spLocks noGrp="1"/>
          </p:cNvSpPr>
          <p:nvPr>
            <p:ph idx="1"/>
          </p:nvPr>
        </p:nvSpPr>
        <p:spPr/>
        <p:txBody>
          <a:bodyPr/>
          <a:lstStyle/>
          <a:p>
            <a:pPr>
              <a:buNone/>
            </a:pPr>
            <a:r>
              <a:rPr lang="en-US" b="1" i="1" u="sng" dirty="0" smtClean="0">
                <a:solidFill>
                  <a:srgbClr val="FF0000"/>
                </a:solidFill>
              </a:rPr>
              <a:t>Distinctiveness: </a:t>
            </a:r>
          </a:p>
          <a:p>
            <a:pPr>
              <a:buNone/>
            </a:pPr>
            <a:r>
              <a:rPr lang="en-US" dirty="0" smtClean="0"/>
              <a:t>Items that are unique or distinct from others are often remembered best. </a:t>
            </a:r>
          </a:p>
          <a:p>
            <a:pPr>
              <a:buNone/>
            </a:pPr>
            <a:r>
              <a:rPr lang="en-US" dirty="0" smtClean="0"/>
              <a:t>When an item is naturally distinctive, as is a black swan in a lake filled with white swans, it will be remembered better than the other items that are similar to each other. This is known as the </a:t>
            </a:r>
            <a:r>
              <a:rPr lang="en-US" b="1" i="1" u="sng" dirty="0" smtClean="0">
                <a:solidFill>
                  <a:srgbClr val="FF0000"/>
                </a:solidFill>
              </a:rPr>
              <a:t>von </a:t>
            </a:r>
            <a:r>
              <a:rPr lang="en-US" b="1" i="1" u="sng" dirty="0" err="1" smtClean="0">
                <a:solidFill>
                  <a:srgbClr val="FF0000"/>
                </a:solidFill>
              </a:rPr>
              <a:t>Restorff</a:t>
            </a:r>
            <a:r>
              <a:rPr lang="en-US" b="1" i="1" u="sng" dirty="0" smtClean="0">
                <a:solidFill>
                  <a:srgbClr val="FF0000"/>
                </a:solidFill>
              </a:rPr>
              <a:t> effect</a:t>
            </a:r>
            <a:r>
              <a:rPr lang="en-US" dirty="0" smtClean="0"/>
              <a:t>. </a:t>
            </a:r>
            <a:endParaRPr lang="en-US"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normAutofit/>
          </a:bodyPr>
          <a:lstStyle/>
          <a:p>
            <a:pPr>
              <a:buNone/>
            </a:pPr>
            <a:endParaRPr lang="en-US" b="1" i="1" u="sng" dirty="0" smtClean="0">
              <a:solidFill>
                <a:srgbClr val="FF0000"/>
              </a:solidFill>
            </a:endParaRPr>
          </a:p>
          <a:p>
            <a:pPr>
              <a:buNone/>
            </a:pPr>
            <a:r>
              <a:rPr lang="en-US" b="1" i="1" u="sng" dirty="0" smtClean="0">
                <a:solidFill>
                  <a:srgbClr val="FF0000"/>
                </a:solidFill>
              </a:rPr>
              <a:t>Organization: </a:t>
            </a:r>
            <a:endParaRPr lang="en-US" dirty="0" smtClean="0"/>
          </a:p>
          <a:p>
            <a:pPr>
              <a:buNone/>
            </a:pPr>
            <a:r>
              <a:rPr lang="en-US" dirty="0" smtClean="0"/>
              <a:t>Organizing information also facilitates memory. </a:t>
            </a:r>
          </a:p>
          <a:p>
            <a:pPr>
              <a:buNone/>
            </a:pPr>
            <a:r>
              <a:rPr lang="en-US" dirty="0" smtClean="0"/>
              <a:t>If someone has a list of items that includes clothing, sporting equipment, food, and travel destinations all mixed together, organizing those items by category will improve recall. </a:t>
            </a: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a:buNone/>
            </a:pPr>
            <a:r>
              <a:rPr lang="en-US" b="1" i="1" u="sng" dirty="0" smtClean="0">
                <a:solidFill>
                  <a:srgbClr val="FF0000"/>
                </a:solidFill>
              </a:rPr>
              <a:t>Subjective organization: </a:t>
            </a:r>
          </a:p>
          <a:p>
            <a:pPr>
              <a:buNone/>
            </a:pPr>
            <a:endParaRPr lang="en-US" dirty="0" smtClean="0"/>
          </a:p>
          <a:p>
            <a:pPr>
              <a:buNone/>
            </a:pPr>
            <a:r>
              <a:rPr lang="en-US" dirty="0" smtClean="0"/>
              <a:t>For </a:t>
            </a:r>
            <a:r>
              <a:rPr lang="en-US" dirty="0" smtClean="0"/>
              <a:t>material that does not have an obvious structure, imposing some personal organizational strategy or structure on the material can enhance retention. Subjective organization involves developing a personal way to categorize and recall information.</a:t>
            </a:r>
            <a:endParaRPr lang="en-US" dirty="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t>5) </a:t>
            </a:r>
            <a:r>
              <a:rPr lang="en-US" dirty="0" smtClean="0"/>
              <a:t>Testing effect</a:t>
            </a:r>
            <a:endParaRPr lang="en-US" dirty="0"/>
          </a:p>
        </p:txBody>
      </p:sp>
      <p:sp>
        <p:nvSpPr>
          <p:cNvPr id="3" name="عنصر نائب للمحتوى 2"/>
          <p:cNvSpPr>
            <a:spLocks noGrp="1"/>
          </p:cNvSpPr>
          <p:nvPr>
            <p:ph idx="1"/>
          </p:nvPr>
        </p:nvSpPr>
        <p:spPr/>
        <p:txBody>
          <a:bodyPr>
            <a:normAutofit/>
          </a:bodyPr>
          <a:lstStyle/>
          <a:p>
            <a:pPr>
              <a:buNone/>
            </a:pPr>
            <a:r>
              <a:rPr lang="en-US" dirty="0" smtClean="0"/>
              <a:t>Recent experiments demonstrate that people who study and then are tested on material retain that information more effectively over long durations relative to people who study and then study some more (even though both groups spend the same amount of time with the material).</a:t>
            </a:r>
            <a:endParaRPr lang="en-US"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3"/>
          <p:cNvSpPr>
            <a:spLocks noGrp="1"/>
          </p:cNvSpPr>
          <p:nvPr>
            <p:ph type="title"/>
          </p:nvPr>
        </p:nvSpPr>
        <p:spPr/>
        <p:txBody>
          <a:bodyPr/>
          <a:lstStyle/>
          <a:p>
            <a:r>
              <a:rPr smtClean="0"/>
              <a:t>Long-term memory: Retrieval</a:t>
            </a:r>
            <a:endParaRPr lang="en-US" dirty="0"/>
          </a:p>
        </p:txBody>
      </p:sp>
      <p:sp>
        <p:nvSpPr>
          <p:cNvPr id="5" name="عنصر نائب للنص 4"/>
          <p:cNvSpPr>
            <a:spLocks noGrp="1"/>
          </p:cNvSpPr>
          <p:nvPr>
            <p:ph type="body" idx="1"/>
          </p:nvPr>
        </p:nvSpPr>
        <p:spPr/>
        <p:txBody>
          <a:bodyPr/>
          <a:lstStyle/>
          <a:p>
            <a:endParaRPr lang="en-US"/>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t> Retrieval</a:t>
            </a:r>
            <a:endParaRPr lang="en-US" dirty="0"/>
          </a:p>
        </p:txBody>
      </p:sp>
      <p:sp>
        <p:nvSpPr>
          <p:cNvPr id="3" name="عنصر نائب للمحتوى 2"/>
          <p:cNvSpPr>
            <a:spLocks noGrp="1"/>
          </p:cNvSpPr>
          <p:nvPr>
            <p:ph idx="1"/>
          </p:nvPr>
        </p:nvSpPr>
        <p:spPr/>
        <p:txBody>
          <a:bodyPr/>
          <a:lstStyle/>
          <a:p>
            <a:r>
              <a:rPr lang="en-US" b="1" i="1" u="sng" dirty="0" smtClean="0">
                <a:solidFill>
                  <a:srgbClr val="FF0000"/>
                </a:solidFill>
              </a:rPr>
              <a:t>Retrieval </a:t>
            </a:r>
            <a:r>
              <a:rPr lang="en-US" dirty="0" smtClean="0"/>
              <a:t>is the process of getting (“retrieving”) information out of memory storage. </a:t>
            </a:r>
          </a:p>
          <a:p>
            <a:r>
              <a:rPr lang="en-US" b="1" i="1" u="sng" dirty="0" smtClean="0">
                <a:solidFill>
                  <a:srgbClr val="FF0000"/>
                </a:solidFill>
              </a:rPr>
              <a:t>Forgetting </a:t>
            </a:r>
            <a:r>
              <a:rPr lang="en-US" dirty="0" smtClean="0"/>
              <a:t>does not occur at a constant rate.</a:t>
            </a:r>
          </a:p>
          <a:p>
            <a:pPr>
              <a:buNone/>
            </a:pPr>
            <a:r>
              <a:rPr lang="en-US" dirty="0" err="1" smtClean="0"/>
              <a:t>Ebbinghaus</a:t>
            </a:r>
            <a:r>
              <a:rPr lang="en-US" dirty="0" smtClean="0"/>
              <a:t> conducted experiments with nonsense syllabi. </a:t>
            </a:r>
            <a:endParaRPr lang="en-US" dirty="0" smtClean="0"/>
          </a:p>
          <a:p>
            <a:pPr>
              <a:buNone/>
            </a:pPr>
            <a:r>
              <a:rPr lang="en-US" dirty="0" smtClean="0"/>
              <a:t>In </a:t>
            </a:r>
            <a:r>
              <a:rPr lang="en-US" dirty="0" smtClean="0"/>
              <a:t>his studies, he demonstrated that most forgetting occurs early. The rate of forgetting slows over time.</a:t>
            </a:r>
            <a:endParaRPr lang="en-US" dirty="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en-US" dirty="0" smtClean="0"/>
              <a:t>Proactive and retroactive interference</a:t>
            </a:r>
            <a:endParaRPr lang="en-US" dirty="0"/>
          </a:p>
        </p:txBody>
      </p:sp>
      <p:sp>
        <p:nvSpPr>
          <p:cNvPr id="3" name="عنصر نائب للمحتوى 2"/>
          <p:cNvSpPr>
            <a:spLocks noGrp="1"/>
          </p:cNvSpPr>
          <p:nvPr>
            <p:ph idx="1"/>
          </p:nvPr>
        </p:nvSpPr>
        <p:spPr/>
        <p:txBody>
          <a:bodyPr/>
          <a:lstStyle/>
          <a:p>
            <a:pPr>
              <a:buNone/>
            </a:pPr>
            <a:endParaRPr lang="en-US" b="1" i="1" u="sng" dirty="0" smtClean="0">
              <a:solidFill>
                <a:srgbClr val="FF0000"/>
              </a:solidFill>
            </a:endParaRPr>
          </a:p>
          <a:p>
            <a:pPr>
              <a:buNone/>
            </a:pPr>
            <a:r>
              <a:rPr lang="en-US" b="1" i="1" u="sng" dirty="0" smtClean="0">
                <a:solidFill>
                  <a:srgbClr val="FF0000"/>
                </a:solidFill>
              </a:rPr>
              <a:t> Interference </a:t>
            </a:r>
            <a:r>
              <a:rPr lang="en-US" dirty="0" smtClean="0"/>
              <a:t>which occurs when some information blocks or disrupts the recall of other information, is believed to be a primary source of forgetting. </a:t>
            </a:r>
          </a:p>
          <a:p>
            <a:pPr>
              <a:buNone/>
            </a:pPr>
            <a:r>
              <a:rPr lang="en-US" dirty="0" smtClean="0"/>
              <a:t>There are two types of interference: retroactive and proactive</a:t>
            </a:r>
            <a:endParaRPr lang="en-US" dirty="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a:buNone/>
            </a:pPr>
            <a:r>
              <a:rPr lang="en-US" b="1" i="1" u="sng" dirty="0" smtClean="0">
                <a:solidFill>
                  <a:srgbClr val="FF0000"/>
                </a:solidFill>
              </a:rPr>
              <a:t>Retroactive interference </a:t>
            </a:r>
            <a:r>
              <a:rPr lang="en-US" dirty="0" smtClean="0"/>
              <a:t>occurs when new information blocks or disrupts retrieval of older information. </a:t>
            </a:r>
          </a:p>
          <a:p>
            <a:pPr>
              <a:buNone/>
            </a:pPr>
            <a:r>
              <a:rPr lang="en-US" dirty="0" smtClean="0"/>
              <a:t>For example, if you are trying to recall an old, obsolete password to an account but can only </a:t>
            </a:r>
            <a:r>
              <a:rPr lang="en-US" dirty="0" smtClean="0"/>
              <a:t>remember  </a:t>
            </a:r>
            <a:r>
              <a:rPr lang="en-US" dirty="0" smtClean="0"/>
              <a:t>your current password, you are experiencing retroactive interference</a:t>
            </a:r>
            <a:endParaRPr lang="en-US" dirty="0"/>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a:buNone/>
            </a:pPr>
            <a:r>
              <a:rPr lang="en-US" b="1" i="1" u="sng" dirty="0" smtClean="0">
                <a:solidFill>
                  <a:srgbClr val="FF0000"/>
                </a:solidFill>
              </a:rPr>
              <a:t>Proactive interference </a:t>
            </a:r>
            <a:r>
              <a:rPr lang="en-US" dirty="0" smtClean="0"/>
              <a:t>occurs when old, previously learned memories intrude with the recall of newer memories. </a:t>
            </a:r>
          </a:p>
          <a:p>
            <a:pPr>
              <a:buNone/>
            </a:pPr>
            <a:r>
              <a:rPr lang="en-US" dirty="0" smtClean="0"/>
              <a:t>For example, imagine your favorite pizza place moves across town and changes phone numbers. If you drive to the old location or call the old phone number, you are experiencing proactive interference.</a:t>
            </a:r>
            <a:endParaRPr lang="en-US" dirty="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04800" y="914400"/>
            <a:ext cx="8458200" cy="5791200"/>
          </a:xfrm>
        </p:spPr>
        <p:txBody>
          <a:bodyPr>
            <a:normAutofit/>
          </a:bodyPr>
          <a:lstStyle/>
          <a:p>
            <a:pPr>
              <a:buNone/>
            </a:pPr>
            <a:r>
              <a:rPr lang="en-US" b="1" i="1" u="sng" dirty="0" smtClean="0">
                <a:solidFill>
                  <a:srgbClr val="FF0000"/>
                </a:solidFill>
              </a:rPr>
              <a:t> The </a:t>
            </a:r>
            <a:r>
              <a:rPr lang="en-US" b="1" i="1" u="sng" dirty="0" smtClean="0">
                <a:solidFill>
                  <a:srgbClr val="FF0000"/>
                </a:solidFill>
              </a:rPr>
              <a:t>fan effect </a:t>
            </a:r>
            <a:r>
              <a:rPr lang="en-US" dirty="0" smtClean="0"/>
              <a:t>is another example in which remembering too much can cause forgetting. </a:t>
            </a:r>
          </a:p>
          <a:p>
            <a:pPr>
              <a:buNone/>
            </a:pPr>
            <a:endParaRPr lang="en-US" dirty="0" smtClean="0"/>
          </a:p>
          <a:p>
            <a:pPr>
              <a:buNone/>
            </a:pPr>
            <a:r>
              <a:rPr lang="en-US" dirty="0" smtClean="0"/>
              <a:t>When </a:t>
            </a:r>
            <a:r>
              <a:rPr lang="en-US" dirty="0" smtClean="0"/>
              <a:t>we associate a number of memories with one cue, we are less accurate in retrieving any one of those memories than we are if we associate only one memory with a cue. </a:t>
            </a:r>
          </a:p>
          <a:p>
            <a:pPr>
              <a:buNone/>
            </a:pPr>
            <a:endParaRPr lang="en-US" dirty="0" smtClean="0"/>
          </a:p>
          <a:p>
            <a:pPr>
              <a:buNone/>
            </a:pPr>
            <a:r>
              <a:rPr lang="en-US" dirty="0" smtClean="0"/>
              <a:t>For </a:t>
            </a:r>
            <a:r>
              <a:rPr lang="en-US" dirty="0" smtClean="0"/>
              <a:t>example, if we have to remember John’s office phone number, his cell phone number, his home phone number, and his wife’s phone number, we are less effective in recalling any one of those numbers than if we simply have to remember his cell number</a:t>
            </a:r>
            <a:endParaRPr lang="en-US" dirty="0"/>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a:buNone/>
            </a:pPr>
            <a:r>
              <a:rPr lang="en-US" b="1" i="1" u="sng" dirty="0" smtClean="0">
                <a:solidFill>
                  <a:srgbClr val="FF0000"/>
                </a:solidFill>
              </a:rPr>
              <a:t>Retrieval-induced </a:t>
            </a:r>
            <a:r>
              <a:rPr lang="en-US" b="1" i="1" u="sng" dirty="0" smtClean="0">
                <a:solidFill>
                  <a:srgbClr val="FF0000"/>
                </a:solidFill>
              </a:rPr>
              <a:t>forgetting </a:t>
            </a:r>
            <a:endParaRPr lang="en-US" b="1" i="1" u="sng" dirty="0" smtClean="0">
              <a:solidFill>
                <a:srgbClr val="FF0000"/>
              </a:solidFill>
            </a:endParaRPr>
          </a:p>
          <a:p>
            <a:pPr>
              <a:buNone/>
            </a:pPr>
            <a:endParaRPr lang="en-US" b="1" i="1" u="sng" dirty="0" smtClean="0">
              <a:solidFill>
                <a:srgbClr val="FF0000"/>
              </a:solidFill>
            </a:endParaRPr>
          </a:p>
          <a:p>
            <a:pPr>
              <a:buNone/>
            </a:pPr>
            <a:r>
              <a:rPr lang="en-US" dirty="0" smtClean="0"/>
              <a:t>occurs </a:t>
            </a:r>
            <a:r>
              <a:rPr lang="en-US" dirty="0" smtClean="0"/>
              <a:t>when we have many memories associated with a cue, and we selectively rehearse only one or two of those memories.</a:t>
            </a:r>
          </a:p>
          <a:p>
            <a:pPr>
              <a:buNone/>
            </a:pPr>
            <a:r>
              <a:rPr lang="en-US" dirty="0" smtClean="0"/>
              <a:t>For </a:t>
            </a:r>
            <a:r>
              <a:rPr lang="en-US" dirty="0" smtClean="0"/>
              <a:t>example, if we know John’s work, cell, and home numbers but repeatedly call only his cell, our memory for his other numbers will diminish.</a:t>
            </a:r>
            <a:endParaRPr lang="en-US" dirty="0"/>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en-US" dirty="0" smtClean="0"/>
              <a:t>Encoding specificity and retrieval cues</a:t>
            </a:r>
            <a:endParaRPr lang="en-US" dirty="0"/>
          </a:p>
        </p:txBody>
      </p:sp>
      <p:sp>
        <p:nvSpPr>
          <p:cNvPr id="3" name="عنصر نائب للمحتوى 2"/>
          <p:cNvSpPr>
            <a:spLocks noGrp="1"/>
          </p:cNvSpPr>
          <p:nvPr>
            <p:ph idx="1"/>
          </p:nvPr>
        </p:nvSpPr>
        <p:spPr/>
        <p:txBody>
          <a:bodyPr/>
          <a:lstStyle/>
          <a:p>
            <a:pPr>
              <a:buNone/>
            </a:pPr>
            <a:r>
              <a:rPr lang="en-US" b="1" i="1" u="sng" dirty="0" smtClean="0">
                <a:solidFill>
                  <a:srgbClr val="FF0000"/>
                </a:solidFill>
              </a:rPr>
              <a:t>Encoding specificity </a:t>
            </a:r>
            <a:r>
              <a:rPr lang="en-US" dirty="0" smtClean="0"/>
              <a:t>a concept introduced by </a:t>
            </a:r>
            <a:r>
              <a:rPr lang="en-US" dirty="0" err="1" smtClean="0"/>
              <a:t>Tulving</a:t>
            </a:r>
            <a:r>
              <a:rPr lang="en-US" dirty="0" smtClean="0"/>
              <a:t>, states that the most effective cues at retrieval are those that match the cues present at encoding. </a:t>
            </a:r>
          </a:p>
          <a:p>
            <a:pPr>
              <a:buNone/>
            </a:pPr>
            <a:r>
              <a:rPr lang="en-US" dirty="0" err="1" smtClean="0"/>
              <a:t>Tulving</a:t>
            </a:r>
            <a:r>
              <a:rPr lang="en-US" dirty="0" smtClean="0"/>
              <a:t> (1983) makes the case that much of our forgetting is due to problems in accessibility or the failure to retrieve memories that still reside in long-term memory. </a:t>
            </a:r>
            <a:endParaRPr lang="en-US" dirty="0"/>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a:buNone/>
            </a:pPr>
            <a:endParaRPr lang="en-US" dirty="0" smtClean="0"/>
          </a:p>
          <a:p>
            <a:pPr>
              <a:buNone/>
            </a:pPr>
            <a:r>
              <a:rPr lang="en-US" dirty="0" smtClean="0"/>
              <a:t>A practical example of a memory failure due to an accessibility problem occurs when we are in a tip-of-the tongue state. </a:t>
            </a:r>
          </a:p>
          <a:p>
            <a:pPr>
              <a:buNone/>
            </a:pPr>
            <a:endParaRPr lang="en-US" dirty="0" smtClean="0"/>
          </a:p>
          <a:p>
            <a:pPr>
              <a:buNone/>
            </a:pPr>
            <a:r>
              <a:rPr lang="en-US" dirty="0" smtClean="0"/>
              <a:t>In </a:t>
            </a:r>
            <a:r>
              <a:rPr lang="en-US" dirty="0" smtClean="0"/>
              <a:t>that case, we are aware we know the information that we are searching for, but we simply cannot access it</a:t>
            </a:r>
            <a:endParaRPr lang="en-US" dirty="0"/>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pPr>
              <a:buNone/>
            </a:pPr>
            <a:r>
              <a:rPr lang="en-US" b="1" i="1" u="sng" dirty="0" smtClean="0">
                <a:solidFill>
                  <a:srgbClr val="FF0000"/>
                </a:solidFill>
              </a:rPr>
              <a:t>Example:</a:t>
            </a:r>
          </a:p>
          <a:p>
            <a:pPr>
              <a:buNone/>
            </a:pPr>
            <a:r>
              <a:rPr lang="en-US" dirty="0" smtClean="0"/>
              <a:t>Consider the prospective memory task of walking into the kitchen from the bedroom and then forgetting why you were going to the kitchen. </a:t>
            </a:r>
          </a:p>
          <a:p>
            <a:pPr>
              <a:buNone/>
            </a:pPr>
            <a:endParaRPr lang="en-US" dirty="0" smtClean="0"/>
          </a:p>
          <a:p>
            <a:pPr>
              <a:buNone/>
            </a:pPr>
            <a:r>
              <a:rPr lang="en-US" dirty="0" smtClean="0"/>
              <a:t>A </a:t>
            </a:r>
            <a:r>
              <a:rPr lang="en-US" dirty="0" smtClean="0"/>
              <a:t>good way to </a:t>
            </a:r>
            <a:r>
              <a:rPr lang="en-US" dirty="0" smtClean="0"/>
              <a:t>remember  </a:t>
            </a:r>
            <a:r>
              <a:rPr lang="en-US" dirty="0" smtClean="0"/>
              <a:t>your intention is to get back to what you were doing when you formed the intention—that is, to walk back into the bedroom</a:t>
            </a:r>
            <a:endParaRPr lang="en-US" dirty="0"/>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t>Context effects</a:t>
            </a:r>
            <a:endParaRPr lang="en-US" dirty="0"/>
          </a:p>
        </p:txBody>
      </p:sp>
      <p:sp>
        <p:nvSpPr>
          <p:cNvPr id="3" name="عنصر نائب للمحتوى 2"/>
          <p:cNvSpPr>
            <a:spLocks noGrp="1"/>
          </p:cNvSpPr>
          <p:nvPr>
            <p:ph idx="1"/>
          </p:nvPr>
        </p:nvSpPr>
        <p:spPr/>
        <p:txBody>
          <a:bodyPr/>
          <a:lstStyle/>
          <a:p>
            <a:endParaRPr lang="en-US" dirty="0" smtClean="0"/>
          </a:p>
          <a:p>
            <a:endParaRPr lang="en-US" dirty="0" smtClean="0"/>
          </a:p>
          <a:p>
            <a:r>
              <a:rPr lang="en-US" dirty="0" smtClean="0"/>
              <a:t>Changing the physical context of the studying task from the physical context of the testing task can impair memory.</a:t>
            </a:r>
            <a:endParaRPr lang="en-US" dirty="0"/>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t>State-dependent memory</a:t>
            </a:r>
            <a:endParaRPr lang="en-US" dirty="0"/>
          </a:p>
        </p:txBody>
      </p:sp>
      <p:sp>
        <p:nvSpPr>
          <p:cNvPr id="3" name="عنصر نائب للمحتوى 2"/>
          <p:cNvSpPr>
            <a:spLocks noGrp="1"/>
          </p:cNvSpPr>
          <p:nvPr>
            <p:ph idx="1"/>
          </p:nvPr>
        </p:nvSpPr>
        <p:spPr/>
        <p:txBody>
          <a:bodyPr/>
          <a:lstStyle/>
          <a:p>
            <a:endParaRPr lang="en-US" dirty="0" smtClean="0"/>
          </a:p>
          <a:p>
            <a:r>
              <a:rPr lang="en-US" dirty="0" smtClean="0"/>
              <a:t>Memory is best when a person’s emotional or physiological state is the same when he/she is being tested as it was when he/she was learning. </a:t>
            </a:r>
          </a:p>
          <a:p>
            <a:endParaRPr lang="en-US" dirty="0" smtClean="0"/>
          </a:p>
          <a:p>
            <a:r>
              <a:rPr lang="en-US" dirty="0" smtClean="0"/>
              <a:t>As </a:t>
            </a:r>
            <a:r>
              <a:rPr lang="en-US" dirty="0" smtClean="0"/>
              <a:t>with context effects, the change in the person’s physiological state needs to be fairly significant to affect memory</a:t>
            </a:r>
            <a:endParaRPr lang="en-US" dirty="0"/>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39552" y="836712"/>
            <a:ext cx="7315200" cy="1154097"/>
          </a:xfrm>
        </p:spPr>
        <p:txBody>
          <a:bodyPr>
            <a:normAutofit/>
          </a:bodyPr>
          <a:lstStyle/>
          <a:p>
            <a:r>
              <a:rPr lang="en-US" sz="5400" dirty="0">
                <a:latin typeface="Segoe Script" pitchFamily="66" charset="0"/>
              </a:rPr>
              <a:t>Forgetting</a:t>
            </a:r>
            <a:endParaRPr lang="ar-SA" sz="5400" dirty="0">
              <a:latin typeface="Segoe Script" pitchFamily="66" charset="0"/>
            </a:endParaRPr>
          </a:p>
        </p:txBody>
      </p:sp>
      <p:sp>
        <p:nvSpPr>
          <p:cNvPr id="3" name="عنصر نائب للمحتوى 2"/>
          <p:cNvSpPr>
            <a:spLocks noGrp="1"/>
          </p:cNvSpPr>
          <p:nvPr>
            <p:ph idx="1"/>
          </p:nvPr>
        </p:nvSpPr>
        <p:spPr>
          <a:xfrm>
            <a:off x="899592" y="2420888"/>
            <a:ext cx="7315200" cy="3539527"/>
          </a:xfrm>
        </p:spPr>
        <p:txBody>
          <a:bodyPr>
            <a:normAutofit/>
          </a:bodyPr>
          <a:lstStyle/>
          <a:p>
            <a:pPr algn="l" rtl="0"/>
            <a:r>
              <a:rPr lang="en-US" dirty="0"/>
              <a:t>Is the failure to access information.</a:t>
            </a:r>
          </a:p>
          <a:p>
            <a:pPr algn="l" rtl="0"/>
            <a:endParaRPr lang="en-US" dirty="0"/>
          </a:p>
          <a:p>
            <a:pPr algn="l" rtl="0"/>
            <a:r>
              <a:rPr lang="en-US" dirty="0"/>
              <a:t>Hypotheses of forgetting:</a:t>
            </a:r>
          </a:p>
          <a:p>
            <a:pPr marL="514350" indent="-514350" algn="l" rtl="0">
              <a:buFont typeface="+mj-lt"/>
              <a:buAutoNum type="arabicPeriod"/>
            </a:pPr>
            <a:endParaRPr lang="en-US" dirty="0"/>
          </a:p>
        </p:txBody>
      </p:sp>
      <p:sp>
        <p:nvSpPr>
          <p:cNvPr id="4" name="مربع نص 3"/>
          <p:cNvSpPr txBox="1"/>
          <p:nvPr/>
        </p:nvSpPr>
        <p:spPr>
          <a:xfrm>
            <a:off x="2195736" y="3717032"/>
            <a:ext cx="3456384" cy="2831544"/>
          </a:xfrm>
          <a:prstGeom prst="rect">
            <a:avLst/>
          </a:prstGeom>
          <a:noFill/>
        </p:spPr>
        <p:txBody>
          <a:bodyPr wrap="square" rtlCol="1">
            <a:spAutoFit/>
          </a:bodyPr>
          <a:lstStyle/>
          <a:p>
            <a:pPr marL="285750" indent="-285750" algn="l" rtl="0">
              <a:buFont typeface="Wingdings" pitchFamily="2" charset="2"/>
              <a:buChar char="ü"/>
            </a:pPr>
            <a:endParaRPr lang="en-US" sz="2000" dirty="0"/>
          </a:p>
          <a:p>
            <a:pPr marL="285750" indent="-285750" algn="l" rtl="0">
              <a:buFont typeface="Wingdings" pitchFamily="2" charset="2"/>
              <a:buChar char="ü"/>
            </a:pPr>
            <a:r>
              <a:rPr lang="en-US" sz="2000" dirty="0"/>
              <a:t>Decay theory</a:t>
            </a:r>
          </a:p>
          <a:p>
            <a:pPr marL="285750" indent="-285750" algn="l" rtl="0">
              <a:buFont typeface="Wingdings" pitchFamily="2" charset="2"/>
              <a:buChar char="ü"/>
            </a:pPr>
            <a:endParaRPr lang="en-US" sz="2000" dirty="0"/>
          </a:p>
          <a:p>
            <a:pPr marL="285750" indent="-285750" algn="l" rtl="0">
              <a:buFont typeface="Wingdings" pitchFamily="2" charset="2"/>
              <a:buChar char="ü"/>
            </a:pPr>
            <a:r>
              <a:rPr lang="en-US" sz="2000" dirty="0"/>
              <a:t>Interference theory</a:t>
            </a:r>
          </a:p>
          <a:p>
            <a:pPr marL="285750" indent="-285750" algn="l" rtl="0">
              <a:buFont typeface="Wingdings" pitchFamily="2" charset="2"/>
              <a:buChar char="ü"/>
            </a:pPr>
            <a:endParaRPr lang="en-US" sz="2000" dirty="0"/>
          </a:p>
          <a:p>
            <a:pPr marL="285750" indent="-285750" algn="l" rtl="0">
              <a:buFont typeface="Wingdings" pitchFamily="2" charset="2"/>
              <a:buChar char="ü"/>
            </a:pPr>
            <a:r>
              <a:rPr lang="en-US" sz="2000" dirty="0"/>
              <a:t>Displacement</a:t>
            </a:r>
          </a:p>
          <a:p>
            <a:pPr marL="285750" indent="-285750" algn="l" rtl="0">
              <a:buFont typeface="Wingdings" pitchFamily="2" charset="2"/>
              <a:buChar char="ü"/>
            </a:pPr>
            <a:endParaRPr lang="en-US" sz="2000" dirty="0"/>
          </a:p>
          <a:p>
            <a:pPr marL="285750" indent="-285750" algn="l" rtl="0">
              <a:buFont typeface="Wingdings" pitchFamily="2" charset="2"/>
              <a:buChar char="ü"/>
            </a:pPr>
            <a:r>
              <a:rPr lang="en-US" sz="2000" dirty="0"/>
              <a:t>Repression</a:t>
            </a:r>
            <a:r>
              <a:rPr lang="en-US" dirty="0"/>
              <a:t>.</a:t>
            </a:r>
          </a:p>
          <a:p>
            <a:pPr marL="285750" indent="-285750">
              <a:buFont typeface="Arial" pitchFamily="34" charset="0"/>
              <a:buChar char="•"/>
            </a:pPr>
            <a:endParaRPr lang="ar-SA" dirty="0"/>
          </a:p>
        </p:txBody>
      </p:sp>
    </p:spTree>
    <p:extLst>
      <p:ext uri="{BB962C8B-B14F-4D97-AF65-F5344CB8AC3E}">
        <p14:creationId xmlns:p14="http://schemas.microsoft.com/office/powerpoint/2010/main" xmlns="" val="3682264461"/>
      </p:ext>
    </p:extLst>
  </p:cSld>
  <p:clrMapOvr>
    <a:masterClrMapping/>
  </p:clrMapOvr>
  <mc:AlternateContent xmlns:mc="http://schemas.openxmlformats.org/markup-compatibility/2006">
    <mc:Choice xmlns:p14="http://schemas.microsoft.com/office/powerpoint/2010/main" xmlns="" Requires="p14">
      <p:transition spd="slow" p14:dur="1400">
        <p14:doors/>
      </p:transition>
    </mc:Choice>
    <mc:Fallback>
      <p:transition spd="slow">
        <p:fade/>
      </p:transition>
    </mc:Fallback>
  </mc:AlternateContent>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LY"/>
          </a:p>
        </p:txBody>
      </p:sp>
      <p:sp>
        <p:nvSpPr>
          <p:cNvPr id="3" name="Content Placeholder 2"/>
          <p:cNvSpPr>
            <a:spLocks noGrp="1"/>
          </p:cNvSpPr>
          <p:nvPr>
            <p:ph idx="1"/>
          </p:nvPr>
        </p:nvSpPr>
        <p:spPr/>
        <p:txBody>
          <a:bodyPr/>
          <a:lstStyle/>
          <a:p>
            <a:pPr algn="l" rtl="0"/>
            <a:r>
              <a:rPr lang="en-US" b="1" u="sng" dirty="0"/>
              <a:t>Interference theory </a:t>
            </a:r>
            <a:endParaRPr lang="en-US" b="1" u="sng" dirty="0" smtClean="0"/>
          </a:p>
          <a:p>
            <a:pPr marL="45720" indent="0" algn="l" rtl="0">
              <a:buNone/>
            </a:pPr>
            <a:endParaRPr lang="en-US" b="1" u="sng" dirty="0"/>
          </a:p>
          <a:p>
            <a:pPr marL="45720" indent="0" algn="l" rtl="0">
              <a:buNone/>
            </a:pPr>
            <a:r>
              <a:rPr lang="en-US" dirty="0" smtClean="0"/>
              <a:t>New </a:t>
            </a:r>
            <a:r>
              <a:rPr lang="en-US" dirty="0"/>
              <a:t>learning disrupts the recall of a previously learned </a:t>
            </a:r>
            <a:r>
              <a:rPr lang="en-US" dirty="0" smtClean="0"/>
              <a:t>item because </a:t>
            </a:r>
            <a:r>
              <a:rPr lang="en-US" dirty="0"/>
              <a:t>it interferes with the consolidation of that item (retroactive inhibition</a:t>
            </a:r>
            <a:r>
              <a:rPr lang="en-US" dirty="0" smtClean="0"/>
              <a:t>).</a:t>
            </a:r>
          </a:p>
          <a:p>
            <a:pPr marL="45720" indent="0" algn="l" rtl="0">
              <a:buNone/>
            </a:pPr>
            <a:endParaRPr lang="en-US" dirty="0"/>
          </a:p>
          <a:p>
            <a:pPr marL="45720" indent="0" algn="l" rtl="0">
              <a:buNone/>
            </a:pPr>
            <a:r>
              <a:rPr lang="en-US" dirty="0" smtClean="0"/>
              <a:t>prior </a:t>
            </a:r>
            <a:r>
              <a:rPr lang="en-US" dirty="0"/>
              <a:t>learning can interfere with subsequent learning (proactive inhibition).</a:t>
            </a:r>
          </a:p>
          <a:p>
            <a:pPr marL="45720" indent="0" algn="l" rtl="0">
              <a:buNone/>
            </a:pPr>
            <a:r>
              <a:rPr lang="en-US" dirty="0"/>
              <a:t>Forgetting is item dependent</a:t>
            </a:r>
            <a:endParaRPr lang="ar-LY" dirty="0"/>
          </a:p>
        </p:txBody>
      </p:sp>
    </p:spTree>
    <p:extLst>
      <p:ext uri="{BB962C8B-B14F-4D97-AF65-F5344CB8AC3E}">
        <p14:creationId xmlns:p14="http://schemas.microsoft.com/office/powerpoint/2010/main" xmlns="" val="104212552"/>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LY"/>
          </a:p>
        </p:txBody>
      </p:sp>
      <p:sp>
        <p:nvSpPr>
          <p:cNvPr id="3" name="Content Placeholder 2"/>
          <p:cNvSpPr>
            <a:spLocks noGrp="1"/>
          </p:cNvSpPr>
          <p:nvPr>
            <p:ph idx="1"/>
          </p:nvPr>
        </p:nvSpPr>
        <p:spPr/>
        <p:txBody>
          <a:bodyPr/>
          <a:lstStyle/>
          <a:p>
            <a:pPr algn="l" rtl="0"/>
            <a:r>
              <a:rPr lang="en-US" b="1" u="sng" dirty="0"/>
              <a:t>Decay </a:t>
            </a:r>
            <a:r>
              <a:rPr lang="en-US" b="1" u="sng" dirty="0" smtClean="0"/>
              <a:t>theory</a:t>
            </a:r>
          </a:p>
          <a:p>
            <a:pPr marL="45720" indent="0" algn="l" rtl="0">
              <a:buNone/>
            </a:pPr>
            <a:r>
              <a:rPr lang="en-US" dirty="0" smtClean="0"/>
              <a:t>Memories </a:t>
            </a:r>
            <a:r>
              <a:rPr lang="en-US" dirty="0"/>
              <a:t>fade with time (trace-strength diminishes). Information </a:t>
            </a:r>
            <a:r>
              <a:rPr lang="en-US" dirty="0" smtClean="0"/>
              <a:t>in STM </a:t>
            </a:r>
            <a:r>
              <a:rPr lang="en-US" dirty="0"/>
              <a:t>is lost before being transferred to LTM, or information from LTM is lost if it </a:t>
            </a:r>
            <a:r>
              <a:rPr lang="en-US" dirty="0" smtClean="0"/>
              <a:t>is not </a:t>
            </a:r>
            <a:r>
              <a:rPr lang="en-US" dirty="0"/>
              <a:t>used for a long time.</a:t>
            </a:r>
            <a:endParaRPr lang="ar-LY" dirty="0"/>
          </a:p>
        </p:txBody>
      </p:sp>
    </p:spTree>
    <p:extLst>
      <p:ext uri="{BB962C8B-B14F-4D97-AF65-F5344CB8AC3E}">
        <p14:creationId xmlns:p14="http://schemas.microsoft.com/office/powerpoint/2010/main" xmlns="" val="2663105371"/>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LY"/>
          </a:p>
        </p:txBody>
      </p:sp>
      <p:sp>
        <p:nvSpPr>
          <p:cNvPr id="3" name="Content Placeholder 2"/>
          <p:cNvSpPr>
            <a:spLocks noGrp="1"/>
          </p:cNvSpPr>
          <p:nvPr>
            <p:ph idx="1"/>
          </p:nvPr>
        </p:nvSpPr>
        <p:spPr/>
        <p:txBody>
          <a:bodyPr/>
          <a:lstStyle/>
          <a:p>
            <a:pPr algn="l" rtl="0"/>
            <a:r>
              <a:rPr lang="en-US" b="1" u="sng" dirty="0"/>
              <a:t>Repression </a:t>
            </a:r>
            <a:endParaRPr lang="en-US" b="1" u="sng" dirty="0" smtClean="0"/>
          </a:p>
          <a:p>
            <a:pPr marL="45720" indent="0" algn="l" rtl="0">
              <a:buNone/>
            </a:pPr>
            <a:r>
              <a:rPr lang="en-US" dirty="0" smtClean="0"/>
              <a:t>Deliberate </a:t>
            </a:r>
            <a:r>
              <a:rPr lang="en-US" dirty="0"/>
              <a:t>(motivated) forgetting.</a:t>
            </a:r>
          </a:p>
          <a:p>
            <a:pPr algn="l" rtl="0"/>
            <a:endParaRPr lang="en-US" dirty="0" smtClean="0"/>
          </a:p>
          <a:p>
            <a:pPr algn="l" rtl="0"/>
            <a:endParaRPr lang="en-US" dirty="0"/>
          </a:p>
          <a:p>
            <a:pPr algn="l" rtl="0"/>
            <a:endParaRPr lang="en-US" dirty="0" smtClean="0"/>
          </a:p>
          <a:p>
            <a:pPr algn="l" rtl="0"/>
            <a:r>
              <a:rPr lang="en-US" b="1" u="sng" dirty="0" smtClean="0"/>
              <a:t>Displacement </a:t>
            </a:r>
          </a:p>
          <a:p>
            <a:pPr marL="45720" indent="0" algn="l" rtl="0">
              <a:buNone/>
            </a:pPr>
            <a:r>
              <a:rPr lang="en-US" dirty="0" smtClean="0"/>
              <a:t>If </a:t>
            </a:r>
            <a:r>
              <a:rPr lang="en-US" dirty="0"/>
              <a:t>the STM is ‘full’, new information displaces old information.</a:t>
            </a:r>
            <a:endParaRPr lang="ar-LY" dirty="0"/>
          </a:p>
        </p:txBody>
      </p:sp>
    </p:spTree>
    <p:extLst>
      <p:ext uri="{BB962C8B-B14F-4D97-AF65-F5344CB8AC3E}">
        <p14:creationId xmlns:p14="http://schemas.microsoft.com/office/powerpoint/2010/main" xmlns="" val="233452357"/>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95536" y="2060848"/>
            <a:ext cx="7315200" cy="3539527"/>
          </a:xfrm>
        </p:spPr>
        <p:txBody>
          <a:bodyPr/>
          <a:lstStyle/>
          <a:p>
            <a:pPr marL="45720" indent="0" algn="ctr">
              <a:buNone/>
            </a:pPr>
            <a:r>
              <a:rPr lang="en-US" sz="7200" dirty="0" smtClean="0">
                <a:solidFill>
                  <a:schemeClr val="tx2"/>
                </a:solidFill>
                <a:latin typeface="Showcard Gothic" pitchFamily="82" charset="0"/>
              </a:rPr>
              <a:t>Thanks </a:t>
            </a:r>
            <a:endParaRPr lang="en-US" sz="7200" dirty="0">
              <a:solidFill>
                <a:schemeClr val="tx2"/>
              </a:solidFill>
              <a:latin typeface="Showcard Gothic" pitchFamily="82" charset="0"/>
            </a:endParaRPr>
          </a:p>
        </p:txBody>
      </p:sp>
    </p:spTree>
    <p:extLst>
      <p:ext uri="{BB962C8B-B14F-4D97-AF65-F5344CB8AC3E}">
        <p14:creationId xmlns:p14="http://schemas.microsoft.com/office/powerpoint/2010/main" xmlns="" val="579325410"/>
      </p:ext>
    </p:extLst>
  </p:cSld>
  <p:clrMapOvr>
    <a:masterClrMapping/>
  </p:clrMapOvr>
  <mc:AlternateContent xmlns:mc="http://schemas.openxmlformats.org/markup-compatibility/2006">
    <mc:Choice xmlns:p14="http://schemas.microsoft.com/office/powerpoint/2010/main" xmlns="" Requires="p14">
      <p:transition spd="slow" p14:dur="4000">
        <p14:vortex/>
      </p:transition>
    </mc:Choice>
    <mc:Fallback>
      <p:transition spd="slow">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تدفق">
  <a:themeElements>
    <a:clrScheme name="تدفق">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تدفق">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تدفق">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1197</TotalTime>
  <Words>2912</Words>
  <Application>Microsoft Office PowerPoint</Application>
  <PresentationFormat>عرض على الشاشة (3:4)‏</PresentationFormat>
  <Paragraphs>249</Paragraphs>
  <Slides>68</Slides>
  <Notes>0</Notes>
  <HiddenSlides>0</HiddenSlides>
  <MMClips>0</MMClips>
  <ScaleCrop>false</ScaleCrop>
  <HeadingPairs>
    <vt:vector size="4" baseType="variant">
      <vt:variant>
        <vt:lpstr>سمة</vt:lpstr>
      </vt:variant>
      <vt:variant>
        <vt:i4>1</vt:i4>
      </vt:variant>
      <vt:variant>
        <vt:lpstr>عناوين الشرائح</vt:lpstr>
      </vt:variant>
      <vt:variant>
        <vt:i4>68</vt:i4>
      </vt:variant>
    </vt:vector>
  </HeadingPairs>
  <TitlesOfParts>
    <vt:vector size="69" baseType="lpstr">
      <vt:lpstr>تدفق</vt:lpstr>
      <vt:lpstr>الشريحة 1</vt:lpstr>
      <vt:lpstr>الشريحة 2</vt:lpstr>
      <vt:lpstr>Memory</vt:lpstr>
      <vt:lpstr>Introduction </vt:lpstr>
      <vt:lpstr>الشريحة 5</vt:lpstr>
      <vt:lpstr>الشريحة 6</vt:lpstr>
      <vt:lpstr>The multisystem model of memory</vt:lpstr>
      <vt:lpstr>الشريحة 8</vt:lpstr>
      <vt:lpstr>Declarative memory or explicit memory </vt:lpstr>
      <vt:lpstr>الشريحة 10</vt:lpstr>
      <vt:lpstr>الشريحة 11</vt:lpstr>
      <vt:lpstr>الشريحة 12</vt:lpstr>
      <vt:lpstr>Declarative memory subsystems</vt:lpstr>
      <vt:lpstr>1) Working memory </vt:lpstr>
      <vt:lpstr>2) Episodic memory</vt:lpstr>
      <vt:lpstr>3) Semantic memory</vt:lpstr>
      <vt:lpstr>Nondeclarative memory or implicit memory</vt:lpstr>
      <vt:lpstr>الشريحة 18</vt:lpstr>
      <vt:lpstr>الشريحة 19</vt:lpstr>
      <vt:lpstr>الشريحة 20</vt:lpstr>
      <vt:lpstr>Nondeclarative memory subsystems</vt:lpstr>
      <vt:lpstr>1) Priming</vt:lpstr>
      <vt:lpstr>الشريحة 23</vt:lpstr>
      <vt:lpstr>2) Procedural memory</vt:lpstr>
      <vt:lpstr>3) Classical conditioning</vt:lpstr>
      <vt:lpstr>Sensory memory and working memory</vt:lpstr>
      <vt:lpstr>Sensory memory</vt:lpstr>
      <vt:lpstr>الشريحة 28</vt:lpstr>
      <vt:lpstr>Working memory</vt:lpstr>
      <vt:lpstr>الشريحة 30</vt:lpstr>
      <vt:lpstr>الشريحة 31</vt:lpstr>
      <vt:lpstr>الشريحة 32</vt:lpstr>
      <vt:lpstr>الشريحة 33</vt:lpstr>
      <vt:lpstr>الشريحة 34</vt:lpstr>
      <vt:lpstr>الشريحة 35</vt:lpstr>
      <vt:lpstr>Interaction between working memory and long-term memory</vt:lpstr>
      <vt:lpstr>الشريحة 37</vt:lpstr>
      <vt:lpstr>الشريحة 38</vt:lpstr>
      <vt:lpstr>Long-term memory: Encoding</vt:lpstr>
      <vt:lpstr>Encoding</vt:lpstr>
      <vt:lpstr>الشريحة 41</vt:lpstr>
      <vt:lpstr>1) Levels of processing A) Shallow processing </vt:lpstr>
      <vt:lpstr>B. Deep processing</vt:lpstr>
      <vt:lpstr>الشريحة 44</vt:lpstr>
      <vt:lpstr>2) Timing of practice</vt:lpstr>
      <vt:lpstr>الشريحة 46</vt:lpstr>
      <vt:lpstr>3) Self-referent encoding</vt:lpstr>
      <vt:lpstr>4) Distinctiveness and organization</vt:lpstr>
      <vt:lpstr>الشريحة 49</vt:lpstr>
      <vt:lpstr>الشريحة 50</vt:lpstr>
      <vt:lpstr>5) Testing effect</vt:lpstr>
      <vt:lpstr>Long-term memory: Retrieval</vt:lpstr>
      <vt:lpstr> Retrieval</vt:lpstr>
      <vt:lpstr>Proactive and retroactive interference</vt:lpstr>
      <vt:lpstr>الشريحة 55</vt:lpstr>
      <vt:lpstr>الشريحة 56</vt:lpstr>
      <vt:lpstr>الشريحة 57</vt:lpstr>
      <vt:lpstr>الشريحة 58</vt:lpstr>
      <vt:lpstr>Encoding specificity and retrieval cues</vt:lpstr>
      <vt:lpstr>الشريحة 60</vt:lpstr>
      <vt:lpstr>الشريحة 61</vt:lpstr>
      <vt:lpstr>Context effects</vt:lpstr>
      <vt:lpstr>State-dependent memory</vt:lpstr>
      <vt:lpstr>Forgetting</vt:lpstr>
      <vt:lpstr>الشريحة 65</vt:lpstr>
      <vt:lpstr>الشريحة 66</vt:lpstr>
      <vt:lpstr>الشريحة 67</vt:lpstr>
      <vt:lpstr>الشريحة 68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الرعاية الاجتماعية</dc:creator>
  <cp:lastModifiedBy>My Computer</cp:lastModifiedBy>
  <cp:revision>90</cp:revision>
  <dcterms:created xsi:type="dcterms:W3CDTF">2020-07-08T12:26:21Z</dcterms:created>
  <dcterms:modified xsi:type="dcterms:W3CDTF">2023-08-05T05:47:06Z</dcterms:modified>
</cp:coreProperties>
</file>