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02" r:id="rId1"/>
    <p:sldMasterId id="2147483714" r:id="rId2"/>
  </p:sldMasterIdLst>
  <p:notesMasterIdLst>
    <p:notesMasterId r:id="rId45"/>
  </p:notesMasterIdLst>
  <p:sldIdLst>
    <p:sldId id="256" r:id="rId3"/>
    <p:sldId id="328" r:id="rId4"/>
    <p:sldId id="329" r:id="rId5"/>
    <p:sldId id="330" r:id="rId6"/>
    <p:sldId id="331" r:id="rId7"/>
    <p:sldId id="332" r:id="rId8"/>
    <p:sldId id="258" r:id="rId9"/>
    <p:sldId id="307" r:id="rId10"/>
    <p:sldId id="305" r:id="rId11"/>
    <p:sldId id="335" r:id="rId12"/>
    <p:sldId id="257" r:id="rId13"/>
    <p:sldId id="306" r:id="rId14"/>
    <p:sldId id="309" r:id="rId15"/>
    <p:sldId id="315" r:id="rId16"/>
    <p:sldId id="259" r:id="rId17"/>
    <p:sldId id="260" r:id="rId18"/>
    <p:sldId id="261" r:id="rId19"/>
    <p:sldId id="278" r:id="rId20"/>
    <p:sldId id="333" r:id="rId21"/>
    <p:sldId id="263" r:id="rId22"/>
    <p:sldId id="317" r:id="rId23"/>
    <p:sldId id="316" r:id="rId24"/>
    <p:sldId id="319" r:id="rId25"/>
    <p:sldId id="277" r:id="rId26"/>
    <p:sldId id="264" r:id="rId27"/>
    <p:sldId id="334" r:id="rId28"/>
    <p:sldId id="265" r:id="rId29"/>
    <p:sldId id="266" r:id="rId30"/>
    <p:sldId id="267" r:id="rId31"/>
    <p:sldId id="323" r:id="rId32"/>
    <p:sldId id="324" r:id="rId33"/>
    <p:sldId id="325" r:id="rId34"/>
    <p:sldId id="327" r:id="rId35"/>
    <p:sldId id="279" r:id="rId36"/>
    <p:sldId id="280" r:id="rId37"/>
    <p:sldId id="281" r:id="rId38"/>
    <p:sldId id="282" r:id="rId39"/>
    <p:sldId id="269" r:id="rId40"/>
    <p:sldId id="273" r:id="rId41"/>
    <p:sldId id="274" r:id="rId42"/>
    <p:sldId id="275" r:id="rId43"/>
    <p:sldId id="276" r:id="rId44"/>
  </p:sldIdLst>
  <p:sldSz cx="12192000" cy="6858000"/>
  <p:notesSz cx="6858000" cy="9144000"/>
  <p:photoAlbum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.Mohamad Abd Elmonem" initials="DAE" lastIdx="2" clrIdx="0">
    <p:extLst>
      <p:ext uri="{19B8F6BF-5375-455C-9EA6-DF929625EA0E}">
        <p15:presenceInfo xmlns:p15="http://schemas.microsoft.com/office/powerpoint/2012/main" userId="cb65adcb5d7ad36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868" autoAdjust="0"/>
    <p:restoredTop sz="94660"/>
  </p:normalViewPr>
  <p:slideViewPr>
    <p:cSldViewPr snapToGrid="0">
      <p:cViewPr varScale="1">
        <p:scale>
          <a:sx n="64" d="100"/>
          <a:sy n="64" d="100"/>
        </p:scale>
        <p:origin x="8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5-29T10:26:28.489" idx="2">
    <p:pos x="767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514BBF-97F0-4DFC-A754-5C702E1C56FB}" type="datetimeFigureOut">
              <a:rPr lang="ar-SA" smtClean="0"/>
              <a:t>16/12/44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2722898-6811-4F53-8CF1-6E24780309F0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83504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Rot="1" noChangeAspect="1" noChangeArrowheads="1"/>
          </p:cNvSpPr>
          <p:nvPr>
            <p:ph type="sldImg"/>
          </p:nvPr>
        </p:nvSpPr>
        <p:spPr/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>
              <a:lnSpc>
                <a:spcPct val="100000"/>
              </a:lnSpc>
              <a:defRPr/>
            </a:pPr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7BCAB4-5DA4-C94C-A476-7D3430EDA9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3179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Rot="1" noChangeAspect="1" noChangeArrowheads="1"/>
          </p:cNvSpPr>
          <p:nvPr>
            <p:ph type="sldImg"/>
          </p:nvPr>
        </p:nvSpPr>
        <p:spPr/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>
              <a:lnSpc>
                <a:spcPct val="100000"/>
              </a:lnSpc>
              <a:defRPr/>
            </a:pPr>
            <a:endParaRPr lang="en-US" sz="1100" u="sng" dirty="0">
              <a:solidFill>
                <a:srgbClr val="0000FF"/>
              </a:solidFill>
              <a:latin typeface="Tw Cen MT" charset="0"/>
              <a:cs typeface="Tw Cen MT" charset="0"/>
              <a:sym typeface="Tw Cen MT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2E1D73-AF98-9E4B-81EB-92E7262897B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0520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02124"/>
                </a:solidFill>
                <a:effectLst/>
                <a:cs typeface="Helvetica Neue"/>
              </a:rPr>
              <a:t>Hyperpolarization is when the membrane potential becomes more negative at a particular spot on the neuron's membrane, while depolarization is when the membrane potential becomes less negative (more positive).</a:t>
            </a:r>
          </a:p>
          <a:p>
            <a:pPr algn="l"/>
            <a:br>
              <a:rPr lang="en-US" b="0" i="0" dirty="0">
                <a:solidFill>
                  <a:srgbClr val="202124"/>
                </a:solidFill>
                <a:effectLst/>
                <a:latin typeface="Helvetica Neue"/>
              </a:rPr>
            </a:b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22898-6811-4F53-8CF1-6E24780309F0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24399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/>
              <a:t>Chemical synapse in one way while electrical in two way</a:t>
            </a:r>
          </a:p>
          <a:p>
            <a:pPr algn="l" rtl="0"/>
            <a:r>
              <a:rPr lang="en-US" dirty="0"/>
              <a:t>Electrical synapse faster than chemical because chemical synapse</a:t>
            </a:r>
          </a:p>
          <a:p>
            <a:pPr algn="l" rtl="0"/>
            <a:r>
              <a:rPr lang="en-US" dirty="0"/>
              <a:t> need receptor</a:t>
            </a:r>
          </a:p>
          <a:p>
            <a:pPr algn="l" rtl="0"/>
            <a:r>
              <a:rPr lang="en-US" dirty="0"/>
              <a:t>Electrical synapse always not sensitive to drugs while chemical sensitive</a:t>
            </a:r>
          </a:p>
          <a:p>
            <a:pPr algn="l" rtl="0"/>
            <a:r>
              <a:rPr lang="en-US" dirty="0"/>
              <a:t>Electrical synapse always excitatory while chemical synapse excitatory or inhibitory</a:t>
            </a:r>
          </a:p>
          <a:p>
            <a:pPr algn="l" rtl="0"/>
            <a:r>
              <a:rPr lang="en-US" dirty="0"/>
              <a:t> Electrical synapses are found in the retina</a:t>
            </a:r>
          </a:p>
          <a:p>
            <a:pPr algn="l" rtl="0"/>
            <a:endParaRPr lang="en-US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22898-6811-4F53-8CF1-6E24780309F0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4307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/>
              <a:t>Nitric oxide important in blood flow in the brain and regulation of blood pressure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22898-6811-4F53-8CF1-6E24780309F0}" type="slidenum">
              <a:rPr lang="ar-SA" smtClean="0"/>
              <a:t>17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41401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b="0" i="0" dirty="0">
                <a:solidFill>
                  <a:srgbClr val="202124"/>
                </a:solidFill>
                <a:effectLst/>
                <a:cs typeface="Helvetica Neue"/>
              </a:rPr>
              <a:t>Catecholamines are </a:t>
            </a:r>
            <a:r>
              <a:rPr lang="en-US" b="1" i="0" dirty="0">
                <a:solidFill>
                  <a:srgbClr val="202124"/>
                </a:solidFill>
                <a:effectLst/>
                <a:cs typeface="Helvetica Neue"/>
              </a:rPr>
              <a:t>hormones made by your adrenal glands</a:t>
            </a:r>
            <a:r>
              <a:rPr lang="en-US" b="0" i="0" dirty="0">
                <a:solidFill>
                  <a:srgbClr val="202124"/>
                </a:solidFill>
                <a:effectLst/>
                <a:cs typeface="Helvetica Neue"/>
              </a:rPr>
              <a:t>, These hormones are released into the body in response to physical or emotional stress. </a:t>
            </a:r>
            <a:br>
              <a:rPr lang="en-US" b="0" i="0" dirty="0">
                <a:solidFill>
                  <a:srgbClr val="202124"/>
                </a:solidFill>
                <a:effectLst/>
                <a:latin typeface="Helvetica Neue"/>
              </a:rPr>
            </a:br>
            <a:r>
              <a:rPr lang="en-US" b="1" i="0" dirty="0">
                <a:solidFill>
                  <a:srgbClr val="5F6368"/>
                </a:solidFill>
                <a:effectLst/>
                <a:latin typeface="Helvetica Neue"/>
              </a:rPr>
              <a:t>Melatonin</a:t>
            </a:r>
            <a:r>
              <a:rPr lang="en-US" b="0" i="0" dirty="0">
                <a:solidFill>
                  <a:srgbClr val="4D5156"/>
                </a:solidFill>
                <a:effectLst/>
                <a:latin typeface="Helvetica Neue"/>
              </a:rPr>
              <a:t> is a hormone made in the body. It regulates night and day cycles or sleep-wake cycles. 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22898-6811-4F53-8CF1-6E24780309F0}" type="slidenum">
              <a:rPr lang="ar-SA" smtClean="0"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26796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/>
              <a:t>Choline is a nutrient similar to B vitamins. It can be made in the liver. It is also found in foods such as meats, fish, nuts, beans, vegetables, and eggs.</a:t>
            </a:r>
          </a:p>
          <a:p>
            <a:pPr algn="l" rtl="0"/>
            <a:r>
              <a:rPr lang="en-US" dirty="0"/>
              <a:t>he autonomic nervous system is a component of the peripheral nervous system that regulates involuntary physiologic processes including heart rate, blood pressure, respiration, digestion, and sexual arousal. It contains three anatomically distinct divisions: sympathetic, parasympathetic, and enteric</a:t>
            </a:r>
          </a:p>
          <a:p>
            <a:pPr algn="l" rtl="0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22898-6811-4F53-8CF1-6E24780309F0}" type="slidenum">
              <a:rPr lang="ar-SA" smtClean="0"/>
              <a:t>20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1650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22898-6811-4F53-8CF1-6E24780309F0}" type="slidenum">
              <a:rPr lang="ar-SA" smtClean="0"/>
              <a:t>25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26355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22898-6811-4F53-8CF1-6E24780309F0}" type="slidenum">
              <a:rPr lang="ar-SA" smtClean="0"/>
              <a:t>26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906890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raphe nuclei :a line or ridge that separates two symmetrical parts of the body</a:t>
            </a:r>
          </a:p>
          <a:p>
            <a:pPr algn="l" rtl="0"/>
            <a:r>
              <a:rPr lang="en-US" sz="1800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Pons: The middle portion of the brainstem </a:t>
            </a:r>
            <a:r>
              <a:rPr lang="en-US" sz="1800" b="1" dirty="0">
                <a:solidFill>
                  <a:srgbClr val="202124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coordinates facial movements, hearing and balance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22898-6811-4F53-8CF1-6E24780309F0}" type="slidenum">
              <a:rPr lang="ar-SA" smtClean="0"/>
              <a:t>36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564792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722898-6811-4F53-8CF1-6E24780309F0}" type="slidenum">
              <a:rPr lang="ar-SA" smtClean="0"/>
              <a:t>40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7016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1C3BAB7-C767-7CA0-31C6-BAEE89C51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9913D9C-05D7-1270-3FB4-8B8B4F159A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1EF0DC2-519A-653B-C46D-1F9E16390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7DB0-F932-45D6-8A1E-20FBCD9F851C}" type="datetimeFigureOut">
              <a:rPr lang="ar-SA" smtClean="0"/>
              <a:t>16/12/44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09CC648-2A60-423D-FC38-C39BE0765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29B6FDB-1951-BAD7-3A5B-87444D208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D3BE-25CA-42C2-A5C5-3E511DB6728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02812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BFE97AA-5F38-989A-AFAC-A8EACA5FB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000FE75-8B25-81E6-F21F-BA678DD3E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7D93D47-6F33-CF50-D096-80659250F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7DB0-F932-45D6-8A1E-20FBCD9F851C}" type="datetimeFigureOut">
              <a:rPr lang="ar-SA" smtClean="0"/>
              <a:t>16/12/44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D0B6B13-CBF3-5CFC-C7FF-EE6AB5017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2A379DB-86A8-D7D5-0001-C8A52ED4B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D3BE-25CA-42C2-A5C5-3E511DB6728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3820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A5B111C-C641-910E-E4E8-05C2D200A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DABAD58-FC23-0602-4565-4898845B7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360B33A-2302-126B-508B-32A63D7F3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7DB0-F932-45D6-8A1E-20FBCD9F851C}" type="datetimeFigureOut">
              <a:rPr lang="ar-SA" smtClean="0"/>
              <a:t>16/12/44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1322D2E-9DB4-846C-BFDD-4C0B40438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3934EEA-D047-F520-4B1F-97044C6E7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D3BE-25CA-42C2-A5C5-3E511DB6728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0656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C8A84D9-89EC-3960-68BA-36860C2D7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5869BFB-50D8-F530-BF0C-B29160E59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52A0DF0-C203-8CDC-059D-5A4800C92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052ECD5-EAB3-9387-617C-F78C86C1F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7DB0-F932-45D6-8A1E-20FBCD9F851C}" type="datetimeFigureOut">
              <a:rPr lang="ar-SA" smtClean="0"/>
              <a:t>16/12/44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D41839F-8516-14BA-B90C-7767C8595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C9105DA-6135-44E5-AEC2-986343BFE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D3BE-25CA-42C2-A5C5-3E511DB6728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46966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23DD806-9A8E-7541-CE82-D494D56FB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FF68E157-AF8C-F6A8-AAB2-69E8AE291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0C1303D-7538-473C-7512-51A66DEA0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5B17CF8D-787F-303E-F872-00E1660BA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79F1FA1C-BC2C-C2D8-84A0-C413A309A5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EE8A9B32-AE46-12B2-5C7A-D0D3AEDDF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7DB0-F932-45D6-8A1E-20FBCD9F851C}" type="datetimeFigureOut">
              <a:rPr lang="ar-SA" smtClean="0"/>
              <a:t>16/12/44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0D97F619-EAA4-35D7-35BD-3E4DC6C6B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2099C54-2010-74CD-1814-BCEAAF38E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D3BE-25CA-42C2-A5C5-3E511DB6728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95917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587A0D7-E73E-F621-2BA3-F3EFB9F9B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3E56E386-3056-8CAC-8292-5F94F1ABD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7DB0-F932-45D6-8A1E-20FBCD9F851C}" type="datetimeFigureOut">
              <a:rPr lang="ar-SA" smtClean="0"/>
              <a:t>16/12/44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EDA51D0-4D35-E464-1D3A-376A19CC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7DBEEC21-94E7-C142-5D98-E8F1773CD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D3BE-25CA-42C2-A5C5-3E511DB6728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5632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4246BA90-056A-FB5C-ECE7-C9F630648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7DB0-F932-45D6-8A1E-20FBCD9F851C}" type="datetimeFigureOut">
              <a:rPr lang="ar-SA" smtClean="0"/>
              <a:t>16/12/44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AA83E21F-CE45-E380-A32B-1A95E406C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CB11756-FB83-3668-5DE0-9EB7197D4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D3BE-25CA-42C2-A5C5-3E511DB6728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1138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4095109-CAF5-B9B0-2F6B-06590D917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44EC63E-5098-7C62-F5B1-B8D539865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D2D87D9-F329-B240-BB9B-C0A62BDBEB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FA4A5C7-F945-F764-78B5-F2FB57CDA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7DB0-F932-45D6-8A1E-20FBCD9F851C}" type="datetimeFigureOut">
              <a:rPr lang="ar-SA" smtClean="0"/>
              <a:t>16/12/44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586BC22-8C05-69EF-4B44-78F0EA47E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9AC54EF-F1A3-0A24-E8BC-7E9160DC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D3BE-25CA-42C2-A5C5-3E511DB6728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88824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AFD5867-4E46-9925-D49A-C74749C2F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81299633-EB71-BFDB-DFF9-28EB241DCE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5915501-5D12-9298-8208-C64E049F62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30267DDF-A605-EEE7-1AB5-E90B6B07F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7DB0-F932-45D6-8A1E-20FBCD9F851C}" type="datetimeFigureOut">
              <a:rPr lang="ar-SA" smtClean="0"/>
              <a:t>16/12/44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113265F-D802-EBD6-B34C-158C33952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546D868-24A8-D10B-288F-F72F1CE69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D3BE-25CA-42C2-A5C5-3E511DB6728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842460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CE77752-5B53-9F1B-99EB-1D7CB2224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F01FB836-A584-2375-5741-50F90F9B98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91A8E3D-2FD0-A32F-9D47-CE912989A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7DB0-F932-45D6-8A1E-20FBCD9F851C}" type="datetimeFigureOut">
              <a:rPr lang="ar-SA" smtClean="0"/>
              <a:t>16/12/44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AC9122D-A818-C0CA-3F38-28CAE9A92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30591F4-A02C-824A-F341-899D8B96C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D3BE-25CA-42C2-A5C5-3E511DB6728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64146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81D335DD-5077-0AA8-660F-F2BBFF6119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7BFBC19-07D9-A432-A79A-CAD78BC904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9210CDD-8BB3-B83E-27A0-81AA50B10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07DB0-F932-45D6-8A1E-20FBCD9F851C}" type="datetimeFigureOut">
              <a:rPr lang="ar-SA" smtClean="0"/>
              <a:t>16/12/44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7214EB9-92F9-02F3-EF65-C52F3588F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AA383CC-60BC-296A-08BB-841DD3ABC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DD3BE-25CA-42C2-A5C5-3E511DB6728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84587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120904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9FF5-42D0-9E48-A22E-D049D4239074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DE57-D453-E04B-9A46-0CFC02305771}" type="slidenum">
              <a:rPr lang="en-US" smtClean="0"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6604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6401859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130426"/>
            <a:ext cx="58928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733800"/>
            <a:ext cx="58928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261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9FF5-42D0-9E48-A22E-D049D4239074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DE57-D453-E04B-9A46-0CFC02305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29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2" y="-30478"/>
            <a:ext cx="120903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12192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12192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12192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621365"/>
            <a:ext cx="110744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609600" y="4463568"/>
            <a:ext cx="11074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9FF5-42D0-9E48-A22E-D049D4239074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DE57-D453-E04B-9A46-0CFC02305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0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9FF5-42D0-9E48-A22E-D049D4239074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DE57-D453-E04B-9A46-0CFC02305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456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9FF5-42D0-9E48-A22E-D049D4239074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DE57-D453-E04B-9A46-0CFC02305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7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9FF5-42D0-9E48-A22E-D049D4239074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DE57-D453-E04B-9A46-0CFC02305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443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9FF5-42D0-9E48-A22E-D049D4239074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DE57-D453-E04B-9A46-0CFC02305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840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7200" y="273051"/>
            <a:ext cx="7315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9FF5-42D0-9E48-A22E-D049D4239074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DE57-D453-E04B-9A46-0CFC02305771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3681984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2007129" y="3221207"/>
            <a:ext cx="3017520" cy="1059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353568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353568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1901952"/>
            <a:ext cx="316992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200" y="3273552"/>
            <a:ext cx="316992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9892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67200" y="381000"/>
            <a:ext cx="74168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9FF5-42D0-9E48-A22E-D049D4239074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DE57-D453-E04B-9A46-0CFC02305771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3681984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2007129" y="3221207"/>
            <a:ext cx="3017520" cy="1059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353568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353568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264" y="1905000"/>
            <a:ext cx="316992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3200" y="3276600"/>
            <a:ext cx="316992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95655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9FF5-42D0-9E48-A22E-D049D4239074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DE57-D453-E04B-9A46-0CFC02305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316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39FF5-42D0-9E48-A22E-D049D4239074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4DE57-D453-E04B-9A46-0CFC02305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4432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237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7CAF0460-FF4D-DBA5-D250-EF546C813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B490356-F7A8-B87E-48EB-E9DA3807F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5D5BC23-A736-41CE-190E-4D6B5A4064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07DB0-F932-45D6-8A1E-20FBCD9F851C}" type="datetimeFigureOut">
              <a:rPr lang="ar-SA" smtClean="0"/>
              <a:t>16/12/44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821004B-784F-A84F-E9CD-1A94F2E6C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4BC2A89-61C1-8810-2FED-4DF82E138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DD3BE-25CA-42C2-A5C5-3E511DB6728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19502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99136" y="137160"/>
            <a:ext cx="1182624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1800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1240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2AD39FF5-42D0-9E48-A22E-D049D4239074}" type="datetimeFigureOut">
              <a:rPr lang="en-US" smtClean="0"/>
              <a:t>7/4/2023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74831" y="6312409"/>
            <a:ext cx="4642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1240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EF4DE57-D453-E04B-9A46-0CFC023057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3681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xStyles>
    <p:titleStyle>
      <a:lvl1pPr algn="ctr" defTabSz="914400" rtl="0" eaLnBrk="1" latinLnBrk="0" hangingPunct="1">
        <a:spcBef>
          <a:spcPct val="0"/>
        </a:spcBef>
        <a:buNone/>
        <a:tabLst>
          <a:tab pos="3830638" algn="l"/>
        </a:tabLst>
        <a:defRPr sz="4800" b="1" kern="1200" cap="none" spc="0">
          <a:ln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395662" y="368968"/>
            <a:ext cx="9272337" cy="2149643"/>
          </a:xfrm>
        </p:spPr>
        <p:txBody>
          <a:bodyPr/>
          <a:lstStyle/>
          <a:p>
            <a:r>
              <a:rPr lang="en-US" dirty="0"/>
              <a:t>Neurotransmitter :types &amp;life cycle</a:t>
            </a:r>
            <a:r>
              <a:rPr lang="ar-SA" dirty="0"/>
              <a:t> 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2935705"/>
            <a:ext cx="9144000" cy="2322095"/>
          </a:xfrm>
        </p:spPr>
        <p:txBody>
          <a:bodyPr/>
          <a:lstStyle/>
          <a:p>
            <a:r>
              <a:rPr lang="en-US" sz="3600" dirty="0">
                <a:latin typeface="Blackadder ITC" panose="04020505051007020D02" pitchFamily="82" charset="0"/>
              </a:rPr>
              <a:t>By</a:t>
            </a:r>
          </a:p>
          <a:p>
            <a:r>
              <a:rPr lang="en-US" sz="3600" dirty="0">
                <a:latin typeface="Blackadder ITC" panose="04020505051007020D02" pitchFamily="82" charset="0"/>
              </a:rPr>
              <a:t>Dr. </a:t>
            </a:r>
            <a:r>
              <a:rPr lang="en-US" sz="3600" dirty="0" err="1">
                <a:latin typeface="Blackadder ITC" panose="04020505051007020D02" pitchFamily="82" charset="0"/>
              </a:rPr>
              <a:t>Faten</a:t>
            </a:r>
            <a:r>
              <a:rPr lang="en-US" sz="3600" dirty="0">
                <a:latin typeface="Blackadder ITC" panose="04020505051007020D02" pitchFamily="82" charset="0"/>
              </a:rPr>
              <a:t> </a:t>
            </a:r>
            <a:r>
              <a:rPr lang="en-US" sz="3600" dirty="0" err="1">
                <a:latin typeface="Blackadder ITC" panose="04020505051007020D02" pitchFamily="82" charset="0"/>
              </a:rPr>
              <a:t>Allyan</a:t>
            </a:r>
            <a:endParaRPr lang="en-US" sz="3600" dirty="0">
              <a:latin typeface="Blackadder ITC" panose="04020505051007020D02" pitchFamily="82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649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/>
          </p:cNvSpPr>
          <p:nvPr>
            <p:ph type="title"/>
          </p:nvPr>
        </p:nvSpPr>
        <p:spPr bwMode="auto">
          <a:xfrm>
            <a:off x="2051050" y="309564"/>
            <a:ext cx="8229600" cy="1284993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24" tIns="91424" rIns="91424" bIns="91424" numCol="1" rtlCol="0" anchor="b" anchorCtr="0" compatLnSpc="1">
            <a:prstTxWarp prst="textNoShape">
              <a:avLst/>
            </a:prstTxWarp>
            <a:normAutofit/>
          </a:bodyPr>
          <a:lstStyle/>
          <a:p>
            <a:pPr marL="228600">
              <a:tabLst>
                <a:tab pos="3822700" algn="l"/>
              </a:tabLst>
              <a:defRPr/>
            </a:pPr>
            <a:r>
              <a:rPr lang="en-US" sz="7200" dirty="0">
                <a:solidFill>
                  <a:srgbClr val="FFFFFF"/>
                </a:solidFill>
                <a:cs typeface="Tw Cen MT" charset="0"/>
                <a:sym typeface="Tw Cen MT" charset="0"/>
              </a:rPr>
              <a:t>Neurons</a:t>
            </a:r>
            <a:endParaRPr lang="en-US" sz="5400" dirty="0"/>
          </a:p>
        </p:txBody>
      </p:sp>
      <p:sp>
        <p:nvSpPr>
          <p:cNvPr id="22530" name="AutoShape 2" descr="image.png"/>
          <p:cNvSpPr>
            <a:spLocks/>
          </p:cNvSpPr>
          <p:nvPr/>
        </p:nvSpPr>
        <p:spPr bwMode="auto">
          <a:xfrm>
            <a:off x="2335214" y="1885245"/>
            <a:ext cx="3348037" cy="43561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rtl="0">
              <a:defRPr/>
            </a:pPr>
            <a:endParaRPr lang="en-US">
              <a:solidFill>
                <a:srgbClr val="FFFFFF"/>
              </a:solidFill>
              <a:latin typeface="Calibri"/>
              <a:cs typeface="Tw Cen MT" charset="0"/>
            </a:endParaRP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 bwMode="auto">
          <a:xfrm>
            <a:off x="6200776" y="2420234"/>
            <a:ext cx="3775075" cy="2954337"/>
          </a:xfr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91424" tIns="91424" rIns="91424" bIns="91424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>
              <a:spcBef>
                <a:spcPts val="800"/>
              </a:spcBef>
              <a:buClr>
                <a:srgbClr val="ACC2C9"/>
              </a:buClr>
              <a:buNone/>
              <a:defRPr/>
            </a:pPr>
            <a:r>
              <a:rPr lang="en-US" sz="3600" dirty="0">
                <a:solidFill>
                  <a:srgbClr val="DFE6D0"/>
                </a:solidFill>
                <a:cs typeface="Tw Cen MT" charset="0"/>
                <a:sym typeface="Tw Cen MT" charset="0"/>
              </a:rPr>
              <a:t>Cells in the brain that carry messages through signals to other parts of the brain.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35209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0" y="804812"/>
            <a:ext cx="8128000" cy="51181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33481" y="1893082"/>
            <a:ext cx="1269960" cy="35274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33481" y="2668670"/>
            <a:ext cx="1269960" cy="35274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33481" y="3127239"/>
            <a:ext cx="1269960" cy="35274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85881" y="4925794"/>
            <a:ext cx="1588119" cy="35274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391682" y="4502499"/>
            <a:ext cx="1269960" cy="35274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55842" y="1809857"/>
            <a:ext cx="847105" cy="67934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709172" y="4114904"/>
            <a:ext cx="0" cy="328316"/>
          </a:xfrm>
          <a:prstGeom prst="line">
            <a:avLst/>
          </a:prstGeom>
          <a:ln>
            <a:solidFill>
              <a:schemeClr val="accent3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9" idx="0"/>
          </p:cNvCxnSpPr>
          <p:nvPr/>
        </p:nvCxnSpPr>
        <p:spPr>
          <a:xfrm>
            <a:off x="5674886" y="4056600"/>
            <a:ext cx="2351777" cy="445899"/>
          </a:xfrm>
          <a:prstGeom prst="line">
            <a:avLst/>
          </a:prstGeom>
          <a:ln w="3175" cmpd="sng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9" idx="0"/>
          </p:cNvCxnSpPr>
          <p:nvPr/>
        </p:nvCxnSpPr>
        <p:spPr>
          <a:xfrm flipV="1">
            <a:off x="8026663" y="3562754"/>
            <a:ext cx="740809" cy="939745"/>
          </a:xfrm>
          <a:prstGeom prst="line">
            <a:avLst/>
          </a:prstGeom>
          <a:ln w="317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8555345" y="1198888"/>
            <a:ext cx="1269960" cy="35274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rtl="0"/>
            <a:endParaRPr lang="en-US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9307914" y="1551638"/>
            <a:ext cx="0" cy="600125"/>
          </a:xfrm>
          <a:prstGeom prst="line">
            <a:avLst/>
          </a:prstGeom>
          <a:ln w="3175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277034" y="635535"/>
            <a:ext cx="6125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457200" rtl="0"/>
            <a:r>
              <a:rPr lang="en-US" sz="1600" dirty="0">
                <a:solidFill>
                  <a:prstClr val="black"/>
                </a:solidFill>
                <a:latin typeface="Calibri"/>
              </a:rPr>
              <a:t>1. Label the parts of the neuron.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69748" y="144988"/>
            <a:ext cx="4021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rtl="0"/>
            <a:r>
              <a:rPr lang="en-US" sz="2800" b="1" dirty="0">
                <a:solidFill>
                  <a:srgbClr val="000000"/>
                </a:solidFill>
                <a:latin typeface="Calibri"/>
              </a:rPr>
              <a:t>NEURON ACTIVITY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33482" y="1876496"/>
            <a:ext cx="125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457200" rtl="0"/>
            <a:r>
              <a:rPr lang="en-US" dirty="0">
                <a:solidFill>
                  <a:srgbClr val="000000"/>
                </a:solidFill>
                <a:latin typeface="Calibri"/>
              </a:rPr>
              <a:t>   Dendrite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33482" y="2652084"/>
            <a:ext cx="125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457200" rtl="0"/>
            <a:r>
              <a:rPr lang="en-US" dirty="0">
                <a:solidFill>
                  <a:srgbClr val="000000"/>
                </a:solidFill>
                <a:latin typeface="Calibri"/>
              </a:rPr>
              <a:t>  Cell body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45241" y="3127238"/>
            <a:ext cx="125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457200" rtl="0"/>
            <a:r>
              <a:rPr lang="en-US" dirty="0">
                <a:solidFill>
                  <a:srgbClr val="000000"/>
                </a:solidFill>
                <a:latin typeface="Calibri"/>
              </a:rPr>
              <a:t>  Nucleus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97641" y="4921783"/>
            <a:ext cx="1576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457200" rtl="0"/>
            <a:r>
              <a:rPr lang="en-US" dirty="0">
                <a:solidFill>
                  <a:srgbClr val="000000"/>
                </a:solidFill>
                <a:latin typeface="Calibri"/>
              </a:rPr>
              <a:t>Myelin Sheath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91683" y="4502498"/>
            <a:ext cx="125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457200" rtl="0"/>
            <a:r>
              <a:rPr lang="en-US" dirty="0">
                <a:solidFill>
                  <a:srgbClr val="000000"/>
                </a:solidFill>
                <a:latin typeface="Calibri"/>
              </a:rPr>
              <a:t>      Axon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09271" y="1809857"/>
            <a:ext cx="89367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457200" rtl="0"/>
            <a:r>
              <a:rPr lang="en-US" sz="1600" dirty="0">
                <a:solidFill>
                  <a:srgbClr val="000000"/>
                </a:solidFill>
                <a:latin typeface="Calibri"/>
              </a:rPr>
              <a:t>Axon terminal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55346" y="1182305"/>
            <a:ext cx="125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defTabSz="457200" rtl="0"/>
            <a:r>
              <a:rPr lang="en-US" dirty="0">
                <a:solidFill>
                  <a:srgbClr val="000000"/>
                </a:solidFill>
                <a:latin typeface="Calibri"/>
              </a:rPr>
              <a:t>    Synapse</a:t>
            </a:r>
          </a:p>
        </p:txBody>
      </p:sp>
    </p:spTree>
    <p:extLst>
      <p:ext uri="{BB962C8B-B14F-4D97-AF65-F5344CB8AC3E}">
        <p14:creationId xmlns:p14="http://schemas.microsoft.com/office/powerpoint/2010/main" val="366974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9" grpId="0" animBg="1"/>
      <p:bldP spid="27" grpId="0"/>
      <p:bldP spid="28" grpId="0"/>
      <p:bldP spid="3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AutoShape 1"/>
          <p:cNvSpPr>
            <a:spLocks/>
          </p:cNvSpPr>
          <p:nvPr/>
        </p:nvSpPr>
        <p:spPr bwMode="auto">
          <a:xfrm>
            <a:off x="5249333" y="5009444"/>
            <a:ext cx="5282142" cy="158644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24" tIns="91424" rIns="91424" bIns="91424"/>
          <a:lstStyle/>
          <a:p>
            <a:pPr algn="ctr" rtl="0">
              <a:defRPr/>
            </a:pPr>
            <a:r>
              <a:rPr lang="en-US" sz="3200" u="sng" dirty="0">
                <a:solidFill>
                  <a:srgbClr val="CFC60D"/>
                </a:solidFill>
                <a:latin typeface="Calibri"/>
                <a:cs typeface="Tw Cen MT" charset="0"/>
              </a:rPr>
              <a:t>Connections</a:t>
            </a:r>
            <a:r>
              <a:rPr lang="en-US" sz="3200" dirty="0">
                <a:solidFill>
                  <a:srgbClr val="CFC60D"/>
                </a:solidFill>
                <a:latin typeface="Calibri"/>
                <a:cs typeface="Tw Cen MT" charset="0"/>
              </a:rPr>
              <a:t> between neurons</a:t>
            </a:r>
          </a:p>
          <a:p>
            <a:pPr algn="ctr" rtl="0">
              <a:defRPr/>
            </a:pPr>
            <a:endParaRPr lang="en-US" sz="1200" dirty="0">
              <a:solidFill>
                <a:srgbClr val="DFE6D0"/>
              </a:solidFill>
              <a:latin typeface="Calibri"/>
              <a:cs typeface="Tw Cen MT" charset="0"/>
            </a:endParaRPr>
          </a:p>
          <a:p>
            <a:pPr algn="ctr" rtl="0">
              <a:defRPr/>
            </a:pPr>
            <a:r>
              <a:rPr lang="en-US" sz="2000" dirty="0">
                <a:solidFill>
                  <a:srgbClr val="DFE6D0"/>
                </a:solidFill>
                <a:latin typeface="Calibri"/>
                <a:cs typeface="Tw Cen MT" charset="0"/>
              </a:rPr>
              <a:t>Dendrites = </a:t>
            </a:r>
            <a:r>
              <a:rPr lang="en-US" sz="2000" i="1" dirty="0">
                <a:solidFill>
                  <a:srgbClr val="DFE6D0"/>
                </a:solidFill>
                <a:latin typeface="Calibri"/>
                <a:cs typeface="Tw Cen MT" charset="0"/>
              </a:rPr>
              <a:t>Take in information</a:t>
            </a:r>
          </a:p>
          <a:p>
            <a:pPr algn="ctr" rtl="0">
              <a:defRPr/>
            </a:pPr>
            <a:r>
              <a:rPr lang="en-US" sz="2000" dirty="0">
                <a:solidFill>
                  <a:srgbClr val="DFE6D0"/>
                </a:solidFill>
                <a:latin typeface="Calibri"/>
                <a:cs typeface="Tw Cen MT" charset="0"/>
              </a:rPr>
              <a:t>Axon = </a:t>
            </a:r>
            <a:r>
              <a:rPr lang="en-US" sz="2000" i="1" dirty="0">
                <a:solidFill>
                  <a:srgbClr val="DFE6D0"/>
                </a:solidFill>
                <a:latin typeface="Calibri"/>
                <a:cs typeface="Tw Cen MT" charset="0"/>
              </a:rPr>
              <a:t>Send out information</a:t>
            </a:r>
            <a:endParaRPr lang="en-US" dirty="0">
              <a:solidFill>
                <a:prstClr val="white"/>
              </a:solidFill>
              <a:latin typeface="Calibri"/>
              <a:cs typeface="Tw Cen MT" charset="0"/>
            </a:endParaRPr>
          </a:p>
        </p:txBody>
      </p:sp>
      <p:sp>
        <p:nvSpPr>
          <p:cNvPr id="34818" name="AutoShape 2" descr="image.jpg"/>
          <p:cNvSpPr>
            <a:spLocks/>
          </p:cNvSpPr>
          <p:nvPr/>
        </p:nvSpPr>
        <p:spPr bwMode="auto">
          <a:xfrm>
            <a:off x="5614988" y="2169758"/>
            <a:ext cx="4392612" cy="26733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 w="9525" cap="flat" cmpd="sng">
            <a:solidFill>
              <a:srgbClr val="FFFFFF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rtl="0">
              <a:defRPr/>
            </a:pPr>
            <a:endParaRPr lang="en-US">
              <a:solidFill>
                <a:srgbClr val="FFFFFF"/>
              </a:solidFill>
              <a:latin typeface="Calibri"/>
              <a:cs typeface="Tw Cen MT" charset="0"/>
            </a:endParaRPr>
          </a:p>
        </p:txBody>
      </p:sp>
      <p:sp>
        <p:nvSpPr>
          <p:cNvPr id="34819" name="AutoShape 3" descr="image.png"/>
          <p:cNvSpPr>
            <a:spLocks/>
          </p:cNvSpPr>
          <p:nvPr/>
        </p:nvSpPr>
        <p:spPr bwMode="auto">
          <a:xfrm>
            <a:off x="2032001" y="2169759"/>
            <a:ext cx="3046413" cy="41560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l" rtl="0">
              <a:defRPr/>
            </a:pPr>
            <a:endParaRPr lang="en-US">
              <a:solidFill>
                <a:srgbClr val="FFFFFF"/>
              </a:solidFill>
              <a:latin typeface="Calibri"/>
              <a:cs typeface="Tw Cen MT" charset="0"/>
            </a:endParaRPr>
          </a:p>
        </p:txBody>
      </p:sp>
      <p:sp>
        <p:nvSpPr>
          <p:cNvPr id="34820" name="AutoShape 4"/>
          <p:cNvSpPr>
            <a:spLocks/>
          </p:cNvSpPr>
          <p:nvPr/>
        </p:nvSpPr>
        <p:spPr bwMode="auto">
          <a:xfrm>
            <a:off x="1698625" y="329847"/>
            <a:ext cx="8832850" cy="16457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1424" tIns="91424" rIns="91424" bIns="91424" anchor="b"/>
          <a:lstStyle/>
          <a:p>
            <a:pPr marL="228600" algn="ctr" rtl="0">
              <a:tabLst>
                <a:tab pos="3822700" algn="l"/>
              </a:tabLst>
              <a:defRPr/>
            </a:pPr>
            <a:r>
              <a:rPr lang="en-US" sz="4800" b="1" dirty="0">
                <a:solidFill>
                  <a:srgbClr val="FFFFFF"/>
                </a:solidFill>
                <a:latin typeface="Calibri"/>
                <a:cs typeface="Tw Cen MT" charset="0"/>
              </a:rPr>
              <a:t>How does the brain work?</a:t>
            </a:r>
          </a:p>
          <a:p>
            <a:pPr marL="228600" algn="ctr" rtl="0">
              <a:tabLst>
                <a:tab pos="3822700" algn="l"/>
              </a:tabLst>
              <a:defRPr/>
            </a:pPr>
            <a:r>
              <a:rPr lang="en-US" sz="4800" b="1" dirty="0">
                <a:solidFill>
                  <a:srgbClr val="FFFFFF"/>
                </a:solidFill>
                <a:latin typeface="Calibri"/>
                <a:cs typeface="Tw Cen MT" charset="0"/>
              </a:rPr>
              <a:t>Synapses!</a:t>
            </a:r>
            <a:endParaRPr lang="en-US" dirty="0">
              <a:solidFill>
                <a:prstClr val="white"/>
              </a:solidFill>
              <a:latin typeface="Calibri"/>
              <a:cs typeface="Tw Cen MT" charset="0"/>
            </a:endParaRPr>
          </a:p>
        </p:txBody>
      </p:sp>
      <p:sp>
        <p:nvSpPr>
          <p:cNvPr id="34821" name="AutoShape 5"/>
          <p:cNvSpPr>
            <a:spLocks/>
          </p:cNvSpPr>
          <p:nvPr/>
        </p:nvSpPr>
        <p:spPr bwMode="auto">
          <a:xfrm>
            <a:off x="3443289" y="5503509"/>
            <a:ext cx="738187" cy="82232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 rtl="0">
              <a:defRPr/>
            </a:pPr>
            <a:endParaRPr lang="en-US">
              <a:solidFill>
                <a:prstClr val="white"/>
              </a:solidFill>
              <a:latin typeface="Calibri"/>
              <a:cs typeface="Tw Cen 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98802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1909389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Let’s go deeper…</a:t>
            </a:r>
            <a:br>
              <a:rPr lang="en-US" dirty="0"/>
            </a:br>
            <a:r>
              <a:rPr lang="en-US" sz="2200" dirty="0"/>
              <a:t> </a:t>
            </a:r>
            <a:br>
              <a:rPr lang="en-US" sz="2200" dirty="0"/>
            </a:br>
            <a:r>
              <a:rPr lang="en-US" dirty="0">
                <a:solidFill>
                  <a:schemeClr val="tx2"/>
                </a:solidFill>
              </a:rPr>
              <a:t>What’s happening at a synapse?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22723" y="2455386"/>
            <a:ext cx="4288077" cy="3271834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Chemical release from one neuron to another</a:t>
            </a:r>
          </a:p>
          <a:p>
            <a:pPr>
              <a:spcAft>
                <a:spcPts val="600"/>
              </a:spcAft>
            </a:pPr>
            <a:r>
              <a:rPr lang="en-US" dirty="0"/>
              <a:t>Packages of chemicals (vesicles of neurotransmitters) are released from one neuron</a:t>
            </a:r>
          </a:p>
          <a:p>
            <a:pPr>
              <a:spcAft>
                <a:spcPts val="600"/>
              </a:spcAft>
            </a:pPr>
            <a:r>
              <a:rPr lang="en-US" dirty="0"/>
              <a:t>Another neuron receives the chemicals (receptors)</a:t>
            </a:r>
          </a:p>
        </p:txBody>
      </p:sp>
      <p:sp>
        <p:nvSpPr>
          <p:cNvPr id="5" name="Shape 311"/>
          <p:cNvSpPr>
            <a:spLocks noChangeArrowheads="1"/>
          </p:cNvSpPr>
          <p:nvPr/>
        </p:nvSpPr>
        <p:spPr bwMode="auto">
          <a:xfrm>
            <a:off x="1981200" y="2759721"/>
            <a:ext cx="3585288" cy="270749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defTabSz="457200" rtl="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785315" y="5700157"/>
            <a:ext cx="4723981" cy="83643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4800" b="1" kern="1200" cap="none" spc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100" dirty="0">
                <a:solidFill>
                  <a:prstClr val="white"/>
                </a:solidFill>
                <a:latin typeface="Calibri"/>
              </a:rPr>
              <a:t>Neurotransmission</a:t>
            </a:r>
            <a:endParaRPr lang="en-US" dirty="0">
              <a:solidFill>
                <a:srgbClr val="DFE6D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842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/>
              <a:t>Neurotransmission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981200" y="1548957"/>
            <a:ext cx="4040188" cy="8519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Neuron 1 NEUROTRANSMITTERS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981200" y="2586756"/>
            <a:ext cx="4040188" cy="3539407"/>
          </a:xfrm>
        </p:spPr>
        <p:txBody>
          <a:bodyPr/>
          <a:lstStyle/>
          <a:p>
            <a:r>
              <a:rPr lang="en-US" dirty="0"/>
              <a:t>Chemicals in vesicles that get released</a:t>
            </a:r>
          </a:p>
          <a:p>
            <a:r>
              <a:rPr lang="en-US" dirty="0"/>
              <a:t>Examples:  dopamine, serotonin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69026" y="1519624"/>
            <a:ext cx="4041775" cy="83643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dirty="0">
                <a:solidFill>
                  <a:srgbClr val="CFC60D"/>
                </a:solidFill>
              </a:rPr>
              <a:t>Neuron 2 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rgbClr val="CFC60D"/>
                </a:solidFill>
              </a:rPr>
              <a:t>RECEPTORS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169026" y="2586755"/>
            <a:ext cx="4041775" cy="3539408"/>
          </a:xfrm>
        </p:spPr>
        <p:txBody>
          <a:bodyPr/>
          <a:lstStyle/>
          <a:p>
            <a:r>
              <a:rPr lang="en-US" dirty="0"/>
              <a:t>Receivers for specific chemicals</a:t>
            </a:r>
          </a:p>
          <a:p>
            <a:r>
              <a:rPr lang="en-US" dirty="0"/>
              <a:t>Examples:  dopamine receptor, serotonin receptor</a:t>
            </a:r>
          </a:p>
        </p:txBody>
      </p:sp>
      <p:sp>
        <p:nvSpPr>
          <p:cNvPr id="8" name="Pie 7"/>
          <p:cNvSpPr/>
          <p:nvPr/>
        </p:nvSpPr>
        <p:spPr>
          <a:xfrm rot="16200000">
            <a:off x="7035873" y="4416686"/>
            <a:ext cx="1055945" cy="1175812"/>
          </a:xfrm>
          <a:prstGeom prst="pie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rtl="0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34792" y="4384316"/>
            <a:ext cx="664349" cy="565476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rtl="0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Moon 9"/>
          <p:cNvSpPr/>
          <p:nvPr/>
        </p:nvSpPr>
        <p:spPr>
          <a:xfrm rot="10800000">
            <a:off x="8276968" y="5405854"/>
            <a:ext cx="911729" cy="1154195"/>
          </a:xfrm>
          <a:prstGeom prst="mo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rtl="0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130855" y="5540266"/>
            <a:ext cx="942838" cy="846602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rtl="0">
              <a:defRPr/>
            </a:pPr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179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276E-6 -6.29338E-7 L 0.39298 0.0004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4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7144E-6 -2.11013E-6 L 0.50244 -2.11013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" grpId="0" build="p"/>
      <p:bldP spid="8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189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8964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2022-05-17 (3)">
            <a:extLst>
              <a:ext uri="{FF2B5EF4-FFF2-40B4-BE49-F238E27FC236}">
                <a16:creationId xmlns:a16="http://schemas.microsoft.com/office/drawing/2014/main" id="{1731962E-0EAD-C8FE-22BD-B18878BFA3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90"/>
            <a:ext cx="12192000" cy="8430118"/>
          </a:xfrm>
          <a:prstGeom prst="rect">
            <a:avLst/>
          </a:prstGeom>
        </p:spPr>
      </p:pic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17541F95-86C4-827C-B73B-604D82ABC6FE}"/>
              </a:ext>
            </a:extLst>
          </p:cNvPr>
          <p:cNvCxnSpPr/>
          <p:nvPr/>
        </p:nvCxnSpPr>
        <p:spPr>
          <a:xfrm>
            <a:off x="2486789" y="3611511"/>
            <a:ext cx="6930189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95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745CA41F-714A-0F29-EFB0-FCD040D238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947" y="16042"/>
            <a:ext cx="9946106" cy="6858000"/>
          </a:xfrm>
          <a:prstGeom prst="rect">
            <a:avLst/>
          </a:prstGeom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6046FF29-3332-0A1F-F6E5-2AC051F34831}"/>
              </a:ext>
            </a:extLst>
          </p:cNvPr>
          <p:cNvSpPr txBox="1"/>
          <p:nvPr/>
        </p:nvSpPr>
        <p:spPr>
          <a:xfrm>
            <a:off x="3320716" y="4331368"/>
            <a:ext cx="887128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700" dirty="0"/>
              <a:t>Na ions to the </a:t>
            </a:r>
            <a:r>
              <a:rPr lang="en-US" sz="2700" dirty="0">
                <a:cs typeface="+mj-cs"/>
              </a:rPr>
              <a:t>neurons “entry of positive charge of ions”</a:t>
            </a:r>
            <a:r>
              <a:rPr lang="en-US" sz="2700" dirty="0"/>
              <a:t> </a:t>
            </a:r>
            <a:endParaRPr lang="ar-SA" sz="2700" dirty="0"/>
          </a:p>
        </p:txBody>
      </p:sp>
    </p:spTree>
    <p:extLst>
      <p:ext uri="{BB962C8B-B14F-4D97-AF65-F5344CB8AC3E}">
        <p14:creationId xmlns:p14="http://schemas.microsoft.com/office/powerpoint/2010/main" val="578852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5439" y="142852"/>
            <a:ext cx="8501122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D7F0D03A-D0F2-8710-AACB-CE00CACD5ACE}"/>
              </a:ext>
            </a:extLst>
          </p:cNvPr>
          <p:cNvSpPr txBox="1"/>
          <p:nvPr/>
        </p:nvSpPr>
        <p:spPr>
          <a:xfrm>
            <a:off x="3287688" y="4077072"/>
            <a:ext cx="237626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/>
              <a:t>Na or Ca enter neuron </a:t>
            </a:r>
            <a:endParaRPr lang="ar-SA" dirty="0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D3B11AC-758D-64F8-9507-AAFB243685AE}"/>
              </a:ext>
            </a:extLst>
          </p:cNvPr>
          <p:cNvSpPr txBox="1"/>
          <p:nvPr/>
        </p:nvSpPr>
        <p:spPr>
          <a:xfrm>
            <a:off x="6816080" y="3429001"/>
            <a:ext cx="259228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dirty="0"/>
              <a:t>K out of nerve or Cl enter nerve</a:t>
            </a:r>
            <a:endParaRPr lang="ar-SA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2022-05-17 (1)">
            <a:extLst>
              <a:ext uri="{FF2B5EF4-FFF2-40B4-BE49-F238E27FC236}">
                <a16:creationId xmlns:a16="http://schemas.microsoft.com/office/drawing/2014/main" id="{2D8C0314-D196-8C3B-2359-2AA1681DA5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49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773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2022-05-17 (2)">
            <a:extLst>
              <a:ext uri="{FF2B5EF4-FFF2-40B4-BE49-F238E27FC236}">
                <a16:creationId xmlns:a16="http://schemas.microsoft.com/office/drawing/2014/main" id="{E2D984AA-970F-222B-4772-0EF8519968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892"/>
            <a:ext cx="12192000" cy="889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65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2022-05-17 (5)">
            <a:extLst>
              <a:ext uri="{FF2B5EF4-FFF2-40B4-BE49-F238E27FC236}">
                <a16:creationId xmlns:a16="http://schemas.microsoft.com/office/drawing/2014/main" id="{F071ECC9-1707-CF7D-3D06-9C672153FE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626434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9E0BD5B-66E3-685E-35E1-4D00BC8D7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2442" y="3192124"/>
            <a:ext cx="2579558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468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E40DC44-CB8B-4814-71CB-B26E6ABF7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779" y="1223962"/>
            <a:ext cx="11004884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13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190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1448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191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7852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192)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6919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7265BD0-FA2B-084D-0CD7-B6AE40DBE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05" y="705852"/>
            <a:ext cx="11277600" cy="567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18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193)">
            <a:extLst>
              <a:ext uri="{FF2B5EF4-FFF2-40B4-BE49-F238E27FC236}">
                <a16:creationId xmlns:a16="http://schemas.microsoft.com/office/drawing/2014/main" id="{8061E6E2-EB32-1241-D127-0B73511E9A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09"/>
            <a:ext cx="12192000" cy="685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0978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194)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02263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2022-05-17 (16)">
            <a:extLst>
              <a:ext uri="{FF2B5EF4-FFF2-40B4-BE49-F238E27FC236}">
                <a16:creationId xmlns:a16="http://schemas.microsoft.com/office/drawing/2014/main" id="{3E8A43BB-8238-343D-5555-CD466F3393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48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33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0B128AE1-F0A3-4011-0898-180FF429D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976" y="3771472"/>
            <a:ext cx="10147662" cy="199974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7B18A1B-A153-835D-3B3E-40BEB6E62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976" y="779643"/>
            <a:ext cx="10147662" cy="2991829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68134490-5EF9-5D69-E0D1-AB436E1DDB0D}"/>
              </a:ext>
            </a:extLst>
          </p:cNvPr>
          <p:cNvSpPr txBox="1"/>
          <p:nvPr/>
        </p:nvSpPr>
        <p:spPr>
          <a:xfrm>
            <a:off x="6850505" y="4856813"/>
            <a:ext cx="382249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2400" dirty="0"/>
              <a:t>Rapid Eye movement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9604120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2022-05-17 (20)">
            <a:extLst>
              <a:ext uri="{FF2B5EF4-FFF2-40B4-BE49-F238E27FC236}">
                <a16:creationId xmlns:a16="http://schemas.microsoft.com/office/drawing/2014/main" id="{97FE7F95-1282-16A8-661E-3306160F8E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753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066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2022-05-17 (21)">
            <a:extLst>
              <a:ext uri="{FF2B5EF4-FFF2-40B4-BE49-F238E27FC236}">
                <a16:creationId xmlns:a16="http://schemas.microsoft.com/office/drawing/2014/main" id="{4154393F-4046-CE17-303F-4E3324CEC4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751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149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195)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0" y="1588"/>
            <a:ext cx="12192000" cy="685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 descr="box 04-01">
            <a:extLst>
              <a:ext uri="{FF2B5EF4-FFF2-40B4-BE49-F238E27FC236}">
                <a16:creationId xmlns:a16="http://schemas.microsoft.com/office/drawing/2014/main" id="{79860E52-2E4B-73F6-F9A6-9DD9ABB27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7" r="7349" b="39905"/>
          <a:stretch>
            <a:fillRect/>
          </a:stretch>
        </p:blipFill>
        <p:spPr>
          <a:xfrm>
            <a:off x="9601150" y="3043002"/>
            <a:ext cx="2331020" cy="3814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98946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D297B516-57DD-0DFE-EA9E-E10F120EF2B1}"/>
              </a:ext>
            </a:extLst>
          </p:cNvPr>
          <p:cNvSpPr txBox="1"/>
          <p:nvPr/>
        </p:nvSpPr>
        <p:spPr>
          <a:xfrm>
            <a:off x="1155032" y="866274"/>
            <a:ext cx="1089258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3200" b="1" i="0" dirty="0">
                <a:solidFill>
                  <a:srgbClr val="4D5156"/>
                </a:solidFill>
                <a:effectLst/>
                <a:latin typeface="Helvetica Neue"/>
              </a:rPr>
              <a:t>Schizophrenia</a:t>
            </a:r>
            <a:r>
              <a:rPr lang="ar-SA" sz="3200" b="1" i="0" dirty="0">
                <a:solidFill>
                  <a:srgbClr val="4D5156"/>
                </a:solidFill>
                <a:effectLst/>
                <a:latin typeface="Helvetica Neue"/>
              </a:rPr>
              <a:t>:</a:t>
            </a:r>
            <a:r>
              <a:rPr lang="en-US" sz="3200" dirty="0"/>
              <a:t>These simply mean experiences that someone with schizophrenia has, such as hallucinations, unusual physical movements, and illogical thoughts.</a:t>
            </a:r>
          </a:p>
          <a:p>
            <a:pPr algn="l" rtl="0"/>
            <a:endParaRPr lang="en-US" sz="3200" dirty="0"/>
          </a:p>
          <a:p>
            <a:pPr algn="l" rtl="0"/>
            <a:r>
              <a:rPr lang="en-US" sz="3200" dirty="0"/>
              <a:t> </a:t>
            </a:r>
            <a:endParaRPr lang="ar-SA" sz="3200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695BDC1C-5B72-709D-4D64-A7BD05189813}"/>
              </a:ext>
            </a:extLst>
          </p:cNvPr>
          <p:cNvSpPr txBox="1"/>
          <p:nvPr/>
        </p:nvSpPr>
        <p:spPr>
          <a:xfrm>
            <a:off x="1155032" y="2417348"/>
            <a:ext cx="1041132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ar-SA" i="0" dirty="0">
              <a:solidFill>
                <a:srgbClr val="202124"/>
              </a:solidFill>
              <a:effectLst/>
              <a:cs typeface="Helvetica Neue"/>
            </a:endParaRPr>
          </a:p>
          <a:p>
            <a:pPr algn="r"/>
            <a:endParaRPr lang="ar-SA" dirty="0">
              <a:solidFill>
                <a:srgbClr val="202124"/>
              </a:solidFill>
              <a:cs typeface="Helvetica Neue"/>
            </a:endParaRPr>
          </a:p>
          <a:p>
            <a:pPr algn="l" rtl="0"/>
            <a:r>
              <a:rPr lang="en-US" sz="3200" b="1" dirty="0">
                <a:solidFill>
                  <a:srgbClr val="4D5156"/>
                </a:solidFill>
                <a:latin typeface="Helvetica Neue"/>
              </a:rPr>
              <a:t>Parkinson's disease: </a:t>
            </a:r>
            <a:r>
              <a:rPr lang="en-US" sz="3200" dirty="0">
                <a:solidFill>
                  <a:srgbClr val="4D5156"/>
                </a:solidFill>
                <a:latin typeface="Helvetica Neue"/>
              </a:rPr>
              <a:t>is a brain disorder that causes uncontrollable movements, such as shaking, stiffness, and difficulty with balance and coordination. Symptoms usually begin gradually and worsen over time. </a:t>
            </a:r>
            <a:br>
              <a:rPr lang="en-US" sz="3200" dirty="0">
                <a:solidFill>
                  <a:srgbClr val="4D5156"/>
                </a:solidFill>
                <a:latin typeface="Helvetica Neue"/>
              </a:rPr>
            </a:br>
            <a:endParaRPr lang="ar-SA" sz="3200" dirty="0">
              <a:solidFill>
                <a:srgbClr val="4D5156"/>
              </a:solidFill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2683536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196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 descr="box 04-01">
            <a:extLst>
              <a:ext uri="{FF2B5EF4-FFF2-40B4-BE49-F238E27FC236}">
                <a16:creationId xmlns:a16="http://schemas.microsoft.com/office/drawing/2014/main" id="{CC124DE7-9F5A-581C-449D-A088DD0B1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7" r="7349" b="39905"/>
          <a:stretch>
            <a:fillRect/>
          </a:stretch>
        </p:blipFill>
        <p:spPr>
          <a:xfrm>
            <a:off x="9151442" y="-14990"/>
            <a:ext cx="3160713" cy="35526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9270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197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83949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198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75359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EBEC1DA-0310-8421-D0A5-43276FCB3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075" y="401053"/>
            <a:ext cx="8898104" cy="616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082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74133F7A-CF5E-678B-3163-633084E83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1" y="449179"/>
            <a:ext cx="10459452" cy="593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6368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E377F7EE-21CB-F7EF-314A-60CA912D0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285" y="208547"/>
            <a:ext cx="9545052" cy="606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863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2022-05-17 (22)">
            <a:extLst>
              <a:ext uri="{FF2B5EF4-FFF2-40B4-BE49-F238E27FC236}">
                <a16:creationId xmlns:a16="http://schemas.microsoft.com/office/drawing/2014/main" id="{EA467368-93B7-F350-DB80-8E12BB5A90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9159" y="14990"/>
            <a:ext cx="13363073" cy="7947277"/>
          </a:xfrm>
          <a:prstGeom prst="rect">
            <a:avLst/>
          </a:prstGeom>
        </p:spPr>
      </p:pic>
      <p:pic>
        <p:nvPicPr>
          <p:cNvPr id="2" name="Picture 4" descr="box 04-01">
            <a:extLst>
              <a:ext uri="{FF2B5EF4-FFF2-40B4-BE49-F238E27FC236}">
                <a16:creationId xmlns:a16="http://schemas.microsoft.com/office/drawing/2014/main" id="{D68E4580-454E-F4B7-D475-664DD2517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42" t="61623" r="826" b="3360"/>
          <a:stretch>
            <a:fillRect/>
          </a:stretch>
        </p:blipFill>
        <p:spPr>
          <a:xfrm>
            <a:off x="8142990" y="14990"/>
            <a:ext cx="2370138" cy="22635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49253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2022-05-17 (23)">
            <a:extLst>
              <a:ext uri="{FF2B5EF4-FFF2-40B4-BE49-F238E27FC236}">
                <a16:creationId xmlns:a16="http://schemas.microsoft.com/office/drawing/2014/main" id="{DF705471-9645-8C61-AEFF-555FB66AD2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6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344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2022-05-17 (24)">
            <a:extLst>
              <a:ext uri="{FF2B5EF4-FFF2-40B4-BE49-F238E27FC236}">
                <a16:creationId xmlns:a16="http://schemas.microsoft.com/office/drawing/2014/main" id="{76F5F6EE-8979-1091-0ACE-2BD8048D8A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91"/>
            <a:ext cx="12192000" cy="812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920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2022-05-17 (25)">
            <a:extLst>
              <a:ext uri="{FF2B5EF4-FFF2-40B4-BE49-F238E27FC236}">
                <a16:creationId xmlns:a16="http://schemas.microsoft.com/office/drawing/2014/main" id="{12834E85-ADF7-1C7C-E4EC-2AAE0F64E2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05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8626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2022-05-17 (26)">
            <a:extLst>
              <a:ext uri="{FF2B5EF4-FFF2-40B4-BE49-F238E27FC236}">
                <a16:creationId xmlns:a16="http://schemas.microsoft.com/office/drawing/2014/main" id="{AECEB16A-57CB-4C0E-F9FD-CA1D027F93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80"/>
            <a:ext cx="12326912" cy="811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6273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201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43006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205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94114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206)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717ED109-FFCB-1063-F647-31F5AF57FF3B}"/>
              </a:ext>
            </a:extLst>
          </p:cNvPr>
          <p:cNvSpPr txBox="1"/>
          <p:nvPr/>
        </p:nvSpPr>
        <p:spPr>
          <a:xfrm>
            <a:off x="7165298" y="4422098"/>
            <a:ext cx="158895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1600" dirty="0"/>
              <a:t>A tension defect disorder</a:t>
            </a:r>
            <a:endParaRPr lang="ar-SA" sz="1600" dirty="0"/>
          </a:p>
        </p:txBody>
      </p:sp>
    </p:spTree>
    <p:extLst>
      <p:ext uri="{BB962C8B-B14F-4D97-AF65-F5344CB8AC3E}">
        <p14:creationId xmlns:p14="http://schemas.microsoft.com/office/powerpoint/2010/main" val="28225097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207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95925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‏‏لقطة الشاشة (208)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"/>
            <a:ext cx="12192000" cy="6854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0524517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a lagoon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2491</TotalTime>
  <Words>503</Words>
  <Application>Microsoft Office PowerPoint</Application>
  <PresentationFormat>شاشة عريضة</PresentationFormat>
  <Paragraphs>69</Paragraphs>
  <Slides>42</Slides>
  <Notes>13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42</vt:i4>
      </vt:variant>
    </vt:vector>
  </HeadingPairs>
  <TitlesOfParts>
    <vt:vector size="50" baseType="lpstr">
      <vt:lpstr>Arial</vt:lpstr>
      <vt:lpstr>Blackadder ITC</vt:lpstr>
      <vt:lpstr>Calibri</vt:lpstr>
      <vt:lpstr>Calibri Light</vt:lpstr>
      <vt:lpstr>Helvetica Neue</vt:lpstr>
      <vt:lpstr>Tw Cen MT</vt:lpstr>
      <vt:lpstr>نسق Office</vt:lpstr>
      <vt:lpstr>sea lagoon</vt:lpstr>
      <vt:lpstr>Neurotransmitter :types &amp;life cycle </vt:lpstr>
      <vt:lpstr>Neurons</vt:lpstr>
      <vt:lpstr>عرض تقديمي في PowerPoint</vt:lpstr>
      <vt:lpstr>عرض تقديمي في PowerPoint</vt:lpstr>
      <vt:lpstr>Let’s go deeper…   What’s happening at a synapse?</vt:lpstr>
      <vt:lpstr>Neurotransmission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ألبوم صور فوتوغرافية</dc:title>
  <dc:creator>HP</dc:creator>
  <cp:lastModifiedBy>M</cp:lastModifiedBy>
  <cp:revision>25</cp:revision>
  <dcterms:created xsi:type="dcterms:W3CDTF">2022-05-17T16:39:29Z</dcterms:created>
  <dcterms:modified xsi:type="dcterms:W3CDTF">2023-07-04T17:36:05Z</dcterms:modified>
</cp:coreProperties>
</file>