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334" r:id="rId3"/>
    <p:sldId id="308" r:id="rId4"/>
    <p:sldId id="309" r:id="rId5"/>
    <p:sldId id="310" r:id="rId6"/>
    <p:sldId id="311" r:id="rId7"/>
    <p:sldId id="312" r:id="rId8"/>
    <p:sldId id="313" r:id="rId9"/>
    <p:sldId id="314" r:id="rId10"/>
    <p:sldId id="315" r:id="rId11"/>
    <p:sldId id="316" r:id="rId12"/>
    <p:sldId id="318" r:id="rId13"/>
    <p:sldId id="319" r:id="rId14"/>
    <p:sldId id="320" r:id="rId15"/>
    <p:sldId id="321" r:id="rId16"/>
    <p:sldId id="322" r:id="rId17"/>
    <p:sldId id="323" r:id="rId18"/>
    <p:sldId id="324" r:id="rId19"/>
    <p:sldId id="325" r:id="rId20"/>
    <p:sldId id="326" r:id="rId21"/>
    <p:sldId id="327" r:id="rId22"/>
    <p:sldId id="337" r:id="rId23"/>
    <p:sldId id="328" r:id="rId24"/>
    <p:sldId id="329" r:id="rId25"/>
    <p:sldId id="330" r:id="rId26"/>
    <p:sldId id="331" r:id="rId27"/>
    <p:sldId id="332" r:id="rId28"/>
    <p:sldId id="333" r:id="rId29"/>
    <p:sldId id="338" r:id="rId30"/>
    <p:sldId id="336" r:id="rId31"/>
    <p:sldId id="258" r:id="rId32"/>
    <p:sldId id="300" r:id="rId33"/>
    <p:sldId id="299" r:id="rId34"/>
    <p:sldId id="259" r:id="rId35"/>
    <p:sldId id="260" r:id="rId36"/>
    <p:sldId id="261" r:id="rId37"/>
    <p:sldId id="303" r:id="rId38"/>
    <p:sldId id="304" r:id="rId39"/>
    <p:sldId id="264" r:id="rId40"/>
    <p:sldId id="265" r:id="rId41"/>
    <p:sldId id="266" r:id="rId42"/>
    <p:sldId id="298" r:id="rId43"/>
    <p:sldId id="267" r:id="rId44"/>
    <p:sldId id="268" r:id="rId45"/>
    <p:sldId id="269" r:id="rId46"/>
    <p:sldId id="278" r:id="rId47"/>
    <p:sldId id="279" r:id="rId48"/>
    <p:sldId id="283" r:id="rId4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44A4F376-58AD-45B6-A742-E3184A8CB94B}" type="datetimeFigureOut">
              <a:rPr lang="ar-SA" smtClean="0"/>
              <a:t>08/12/1442</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731F04-A10F-410F-814F-515AAE424FE4}"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44A4F376-58AD-45B6-A742-E3184A8CB94B}" type="datetimeFigureOut">
              <a:rPr lang="ar-SA" smtClean="0"/>
              <a:t>08/12/1442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731F04-A10F-410F-814F-515AAE424FE4}" type="slidenum">
              <a:rPr lang="ar-SA" smtClean="0"/>
              <a:t>‹#›</a:t>
            </a:fld>
            <a:endParaRPr lang="ar-SA"/>
          </a:p>
        </p:txBody>
      </p:sp>
      <p:sp>
        <p:nvSpPr>
          <p:cNvPr id="7" name="عنوان 6"/>
          <p:cNvSpPr>
            <a:spLocks noGrp="1"/>
          </p:cNvSpPr>
          <p:nvPr>
            <p:ph type="title"/>
          </p:nvPr>
        </p:nvSpPr>
        <p:spPr/>
        <p:txBody>
          <a:bodyPr rtlCol="0"/>
          <a:lstStyle/>
          <a:p>
            <a:r>
              <a:rPr kumimoji="0" lang="ar-SA"/>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a:t>انقر لتحرير أنماط النص الرئيسي</a:t>
            </a:r>
          </a:p>
        </p:txBody>
      </p:sp>
      <p:sp>
        <p:nvSpPr>
          <p:cNvPr id="4" name="عنصر نائب للتاريخ 3"/>
          <p:cNvSpPr>
            <a:spLocks noGrp="1"/>
          </p:cNvSpPr>
          <p:nvPr>
            <p:ph type="dt" sz="half" idx="10"/>
          </p:nvPr>
        </p:nvSpPr>
        <p:spPr/>
        <p:txBody>
          <a:bodyPr/>
          <a:lstStyle/>
          <a:p>
            <a:fld id="{44A4F376-58AD-45B6-A742-E3184A8CB94B}" type="datetimeFigureOut">
              <a:rPr lang="ar-SA" smtClean="0"/>
              <a:t>08/12/1442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731F04-A10F-410F-814F-515AAE424FE4}"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عنصر نائب للتاريخ 4"/>
          <p:cNvSpPr>
            <a:spLocks noGrp="1"/>
          </p:cNvSpPr>
          <p:nvPr>
            <p:ph type="dt" sz="half" idx="10"/>
          </p:nvPr>
        </p:nvSpPr>
        <p:spPr/>
        <p:txBody>
          <a:bodyPr/>
          <a:lstStyle/>
          <a:p>
            <a:fld id="{44A4F376-58AD-45B6-A742-E3184A8CB94B}" type="datetimeFigureOut">
              <a:rPr lang="ar-SA" smtClean="0"/>
              <a:t>08/12/1442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731F04-A10F-410F-814F-515AAE424FE4}" type="slidenum">
              <a:rPr lang="ar-SA" smtClean="0"/>
              <a:t>‹#›</a:t>
            </a:fld>
            <a:endParaRPr lang="ar-SA"/>
          </a:p>
        </p:txBody>
      </p:sp>
      <p:sp>
        <p:nvSpPr>
          <p:cNvPr id="8" name="عنوان 7"/>
          <p:cNvSpPr>
            <a:spLocks noGrp="1"/>
          </p:cNvSpPr>
          <p:nvPr>
            <p:ph type="title"/>
          </p:nvPr>
        </p:nvSpPr>
        <p:spPr/>
        <p:txBody>
          <a:bodyPr rtlCol="0"/>
          <a:lstStyle/>
          <a:p>
            <a:r>
              <a:rPr kumimoji="0" lang="ar-SA"/>
              <a:t>انقر لتحرير نمط العنوان الرئيسي</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7" name="عنصر نائب للتاريخ 6"/>
          <p:cNvSpPr>
            <a:spLocks noGrp="1"/>
          </p:cNvSpPr>
          <p:nvPr>
            <p:ph type="dt" sz="half" idx="10"/>
          </p:nvPr>
        </p:nvSpPr>
        <p:spPr/>
        <p:txBody>
          <a:bodyPr/>
          <a:lstStyle/>
          <a:p>
            <a:fld id="{44A4F376-58AD-45B6-A742-E3184A8CB94B}" type="datetimeFigureOut">
              <a:rPr lang="ar-SA" smtClean="0"/>
              <a:t>08/12/1442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731F04-A10F-410F-814F-515AAE424FE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44A4F376-58AD-45B6-A742-E3184A8CB94B}" type="datetimeFigureOut">
              <a:rPr lang="ar-SA" smtClean="0"/>
              <a:t>08/12/1442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731F04-A10F-410F-814F-515AAE424FE4}" type="slidenum">
              <a:rPr lang="ar-SA" smtClean="0"/>
              <a:t>‹#›</a:t>
            </a:fld>
            <a:endParaRPr lang="ar-SA"/>
          </a:p>
        </p:txBody>
      </p:sp>
      <p:sp>
        <p:nvSpPr>
          <p:cNvPr id="6" name="عنوان 5"/>
          <p:cNvSpPr>
            <a:spLocks noGrp="1"/>
          </p:cNvSpPr>
          <p:nvPr>
            <p:ph type="title"/>
          </p:nvPr>
        </p:nvSpPr>
        <p:spPr/>
        <p:txBody>
          <a:bodyPr rtlCol="0"/>
          <a:lstStyle/>
          <a:p>
            <a:r>
              <a:rPr kumimoji="0" lang="ar-SA"/>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4A4F376-58AD-45B6-A742-E3184A8CB94B}" type="datetimeFigureOut">
              <a:rPr lang="ar-SA" smtClean="0"/>
              <a:t>08/12/1442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731F04-A10F-410F-814F-515AAE424FE4}"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p>
            <a:fld id="{44A4F376-58AD-45B6-A742-E3184A8CB94B}" type="datetimeFigureOut">
              <a:rPr lang="ar-SA" smtClean="0"/>
              <a:t>08/12/1442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731F04-A10F-410F-814F-515AAE424FE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a:t>انقر فوق الرمز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44A4F376-58AD-45B6-A742-E3184A8CB94B}" type="datetimeFigureOut">
              <a:rPr lang="ar-SA" smtClean="0"/>
              <a:t>08/12/1442</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731F04-A10F-410F-814F-515AAE424FE4}"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a:t>انقر لتحرير نمط العنوان الرئيسي</a:t>
            </a:r>
            <a:endParaRPr kumimoji="0" lang="en-US"/>
          </a:p>
        </p:txBody>
      </p:sp>
      <p:sp>
        <p:nvSpPr>
          <p:cNvPr id="8" name="شكل حر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شكل حر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44A4F376-58AD-45B6-A742-E3184A8CB94B}" type="datetimeFigureOut">
              <a:rPr lang="ar-SA" smtClean="0"/>
              <a:t>08/12/1442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731F04-A10F-410F-814F-515AAE424FE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p>
            <a:r>
              <a:rPr kumimoji="0" lang="ar-SA"/>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p>
            <a:pPr lvl="0" eaLnBrk="1" latinLnBrk="0" hangingPunct="1"/>
            <a:r>
              <a:rPr lang="ar-SA"/>
              <a:t>انقر لتحرير أنماط النص الرئيسي</a:t>
            </a:r>
          </a:p>
          <a:p>
            <a:pPr lvl="1" eaLnBrk="1" latinLnBrk="0" hangingPunct="1"/>
            <a:r>
              <a:rPr lang="ar-SA"/>
              <a:t>المستوى الثاني</a:t>
            </a:r>
          </a:p>
          <a:p>
            <a:pPr lvl="2" eaLnBrk="1" latinLnBrk="0" hangingPunct="1"/>
            <a:r>
              <a:rPr lang="ar-SA"/>
              <a:t>المستوى الثالث</a:t>
            </a:r>
          </a:p>
          <a:p>
            <a:pPr lvl="3" eaLnBrk="1" latinLnBrk="0" hangingPunct="1"/>
            <a:r>
              <a:rPr lang="ar-SA"/>
              <a:t>المستوى الرابع</a:t>
            </a:r>
          </a:p>
          <a:p>
            <a:pPr lvl="4" eaLnBrk="1" latinLnBrk="0" hangingPunct="1"/>
            <a:r>
              <a:rPr lang="ar-SA"/>
              <a:t>المستوى الخامس</a:t>
            </a:r>
            <a:endParaRPr kumimoji="0" lang="en-US"/>
          </a:p>
        </p:txBody>
      </p:sp>
      <p:sp>
        <p:nvSpPr>
          <p:cNvPr id="4" name="عنصر نائب للتاريخ 3"/>
          <p:cNvSpPr>
            <a:spLocks noGrp="1"/>
          </p:cNvSpPr>
          <p:nvPr>
            <p:ph type="dt" sz="half" idx="10"/>
          </p:nvPr>
        </p:nvSpPr>
        <p:spPr/>
        <p:txBody>
          <a:bodyPr/>
          <a:lstStyle/>
          <a:p>
            <a:fld id="{44A4F376-58AD-45B6-A742-E3184A8CB94B}" type="datetimeFigureOut">
              <a:rPr lang="ar-SA" smtClean="0"/>
              <a:t>08/12/1442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731F04-A10F-410F-814F-515AAE424FE4}"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حر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ar-SA"/>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A4F376-58AD-45B6-A742-E3184A8CB94B}" type="datetimeFigureOut">
              <a:rPr lang="ar-SA" smtClean="0"/>
              <a:t>08/12/1442</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731F04-A10F-410F-814F-515AAE424FE4}"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smtClean="0"/>
              <a:t>Learning, understanding and speech</a:t>
            </a:r>
            <a:endParaRPr lang="ar-SA" dirty="0"/>
          </a:p>
        </p:txBody>
      </p:sp>
      <p:sp>
        <p:nvSpPr>
          <p:cNvPr id="3" name="عنوان فرعي 2"/>
          <p:cNvSpPr>
            <a:spLocks noGrp="1"/>
          </p:cNvSpPr>
          <p:nvPr>
            <p:ph type="subTitle" idx="1"/>
          </p:nvPr>
        </p:nvSpPr>
        <p:spPr>
          <a:xfrm>
            <a:off x="685800" y="4214818"/>
            <a:ext cx="7772400" cy="1071569"/>
          </a:xfrm>
        </p:spPr>
        <p:txBody>
          <a:bodyPr>
            <a:normAutofit lnSpcReduction="10000"/>
          </a:bodyPr>
          <a:lstStyle/>
          <a:p>
            <a:pPr rtl="0"/>
            <a:endParaRPr lang="en-US" sz="2000" dirty="0"/>
          </a:p>
          <a:p>
            <a:pPr rtl="0"/>
            <a:r>
              <a:rPr lang="en-US" sz="2000" dirty="0"/>
              <a:t>Abdullah Al Jamal</a:t>
            </a:r>
          </a:p>
          <a:p>
            <a:pPr rtl="0"/>
            <a:r>
              <a:rPr lang="en-US" sz="2000" dirty="0"/>
              <a:t>psychiatrist</a:t>
            </a:r>
            <a:endParaRPr lang="ar-SA"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Speech</a:t>
            </a:r>
            <a:endParaRPr lang="ar-LY" dirty="0"/>
          </a:p>
        </p:txBody>
      </p:sp>
      <p:sp>
        <p:nvSpPr>
          <p:cNvPr id="5" name="Subtitle 4"/>
          <p:cNvSpPr>
            <a:spLocks noGrp="1"/>
          </p:cNvSpPr>
          <p:nvPr>
            <p:ph type="subTitle" idx="1"/>
          </p:nvPr>
        </p:nvSpPr>
        <p:spPr/>
        <p:txBody>
          <a:bodyPr/>
          <a:lstStyle/>
          <a:p>
            <a:endParaRPr lang="ar-LY"/>
          </a:p>
        </p:txBody>
      </p:sp>
    </p:spTree>
    <p:extLst>
      <p:ext uri="{BB962C8B-B14F-4D97-AF65-F5344CB8AC3E}">
        <p14:creationId xmlns:p14="http://schemas.microsoft.com/office/powerpoint/2010/main" val="3548390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507288" cy="4683976"/>
          </a:xfrm>
        </p:spPr>
        <p:txBody>
          <a:bodyPr>
            <a:normAutofit/>
          </a:bodyPr>
          <a:lstStyle/>
          <a:p>
            <a:pPr algn="l" rtl="0"/>
            <a:r>
              <a:rPr lang="en-US" sz="2800" dirty="0" smtClean="0">
                <a:latin typeface="Georgia" panose="02040502050405020303" pitchFamily="18" charset="0"/>
              </a:rPr>
              <a:t>It’s </a:t>
            </a:r>
            <a:r>
              <a:rPr lang="en-US" sz="2800" dirty="0">
                <a:latin typeface="Georgia" panose="02040502050405020303" pitchFamily="18" charset="0"/>
              </a:rPr>
              <a:t>the means of communication </a:t>
            </a:r>
            <a:r>
              <a:rPr lang="en-US" sz="2800" dirty="0" smtClean="0">
                <a:latin typeface="Georgia" panose="02040502050405020303" pitchFamily="18" charset="0"/>
              </a:rPr>
              <a:t>between two individuals </a:t>
            </a:r>
            <a:r>
              <a:rPr lang="en-US" sz="2800" dirty="0">
                <a:latin typeface="Georgia" panose="02040502050405020303" pitchFamily="18" charset="0"/>
              </a:rPr>
              <a:t>or group of individuals.</a:t>
            </a:r>
          </a:p>
          <a:p>
            <a:pPr algn="l" rtl="0"/>
            <a:r>
              <a:rPr lang="en-US" sz="2800" dirty="0">
                <a:latin typeface="Georgia" panose="02040502050405020303" pitchFamily="18" charset="0"/>
              </a:rPr>
              <a:t>Speech and other intellectual functions are especially well developed in </a:t>
            </a:r>
            <a:r>
              <a:rPr lang="en-US" sz="2800" dirty="0" smtClean="0">
                <a:latin typeface="Georgia" panose="02040502050405020303" pitchFamily="18" charset="0"/>
              </a:rPr>
              <a:t>humans</a:t>
            </a:r>
          </a:p>
          <a:p>
            <a:pPr marL="109728" indent="0" algn="l" rtl="0">
              <a:buNone/>
            </a:pPr>
            <a:r>
              <a:rPr lang="en-US" sz="2800" dirty="0" smtClean="0">
                <a:solidFill>
                  <a:srgbClr val="FF0000"/>
                </a:solidFill>
                <a:latin typeface="Georgia" panose="02040502050405020303" pitchFamily="18" charset="0"/>
              </a:rPr>
              <a:t>Speech is controlled </a:t>
            </a:r>
            <a:r>
              <a:rPr lang="en-US" sz="2800" dirty="0">
                <a:solidFill>
                  <a:srgbClr val="FF0000"/>
                </a:solidFill>
                <a:latin typeface="Georgia" panose="02040502050405020303" pitchFamily="18" charset="0"/>
              </a:rPr>
              <a:t>by three centers:</a:t>
            </a:r>
          </a:p>
          <a:p>
            <a:pPr algn="l" rtl="0"/>
            <a:r>
              <a:rPr lang="en-US" sz="2800" dirty="0" smtClean="0">
                <a:latin typeface="Georgia" panose="02040502050405020303" pitchFamily="18" charset="0"/>
              </a:rPr>
              <a:t>specific </a:t>
            </a:r>
            <a:r>
              <a:rPr lang="en-US" sz="2800" dirty="0">
                <a:latin typeface="Georgia" panose="02040502050405020303" pitchFamily="18" charset="0"/>
              </a:rPr>
              <a:t>speech nervous control centers in the cerebral cortex</a:t>
            </a:r>
          </a:p>
          <a:p>
            <a:pPr algn="l" rtl="0"/>
            <a:r>
              <a:rPr lang="en-US" sz="2800" dirty="0" smtClean="0">
                <a:latin typeface="Georgia" panose="02040502050405020303" pitchFamily="18" charset="0"/>
              </a:rPr>
              <a:t>respiratory </a:t>
            </a:r>
            <a:r>
              <a:rPr lang="en-US" sz="2800" dirty="0">
                <a:latin typeface="Georgia" panose="02040502050405020303" pitchFamily="18" charset="0"/>
              </a:rPr>
              <a:t>control centers of the brain</a:t>
            </a:r>
          </a:p>
          <a:p>
            <a:pPr algn="l" rtl="0"/>
            <a:r>
              <a:rPr lang="en-US" sz="2800" dirty="0" smtClean="0">
                <a:latin typeface="Georgia" panose="02040502050405020303" pitchFamily="18" charset="0"/>
              </a:rPr>
              <a:t>the </a:t>
            </a:r>
            <a:r>
              <a:rPr lang="en-US" sz="2800" dirty="0">
                <a:latin typeface="Georgia" panose="02040502050405020303" pitchFamily="18" charset="0"/>
              </a:rPr>
              <a:t>articulation and resonance structures of the mouth and nasal cavities.</a:t>
            </a:r>
            <a:endParaRPr lang="ar-LY" dirty="0"/>
          </a:p>
        </p:txBody>
      </p:sp>
      <p:sp>
        <p:nvSpPr>
          <p:cNvPr id="3" name="Title 2"/>
          <p:cNvSpPr>
            <a:spLocks noGrp="1"/>
          </p:cNvSpPr>
          <p:nvPr>
            <p:ph type="title"/>
          </p:nvPr>
        </p:nvSpPr>
        <p:spPr/>
        <p:txBody>
          <a:bodyPr>
            <a:normAutofit/>
          </a:bodyPr>
          <a:lstStyle/>
          <a:p>
            <a:pPr algn="ctr"/>
            <a:r>
              <a:rPr lang="af-ZA" sz="4400" dirty="0" smtClean="0">
                <a:solidFill>
                  <a:srgbClr val="FF0000"/>
                </a:solidFill>
                <a:latin typeface="Merriweather-Regular"/>
              </a:rPr>
              <a:t>Speech</a:t>
            </a:r>
            <a:endParaRPr lang="ar-LY" dirty="0">
              <a:solidFill>
                <a:srgbClr val="FF0000"/>
              </a:solidFill>
            </a:endParaRPr>
          </a:p>
        </p:txBody>
      </p:sp>
    </p:spTree>
    <p:extLst>
      <p:ext uri="{BB962C8B-B14F-4D97-AF65-F5344CB8AC3E}">
        <p14:creationId xmlns:p14="http://schemas.microsoft.com/office/powerpoint/2010/main" val="2877040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endParaRPr lang="en-US" dirty="0" smtClean="0">
              <a:solidFill>
                <a:srgbClr val="FF0000"/>
              </a:solidFill>
            </a:endParaRPr>
          </a:p>
          <a:p>
            <a:pPr marL="109728" indent="0" algn="l" rtl="0">
              <a:buNone/>
            </a:pPr>
            <a:r>
              <a:rPr lang="en-US" dirty="0" smtClean="0">
                <a:solidFill>
                  <a:srgbClr val="FF0000"/>
                </a:solidFill>
              </a:rPr>
              <a:t>There are </a:t>
            </a:r>
            <a:r>
              <a:rPr lang="en-US" dirty="0">
                <a:solidFill>
                  <a:srgbClr val="FF0000"/>
                </a:solidFill>
              </a:rPr>
              <a:t>two means of communication:</a:t>
            </a:r>
          </a:p>
          <a:p>
            <a:pPr algn="l" rtl="0"/>
            <a:endParaRPr lang="en-US" dirty="0" smtClean="0"/>
          </a:p>
          <a:p>
            <a:pPr algn="l" rtl="0"/>
            <a:r>
              <a:rPr lang="en-US" dirty="0" smtClean="0"/>
              <a:t>Sensory </a:t>
            </a:r>
            <a:r>
              <a:rPr lang="en-US" dirty="0"/>
              <a:t>Communication</a:t>
            </a:r>
            <a:r>
              <a:rPr lang="en-US" dirty="0">
                <a:solidFill>
                  <a:srgbClr val="FF0000"/>
                </a:solidFill>
              </a:rPr>
              <a:t>“Language input”</a:t>
            </a:r>
          </a:p>
          <a:p>
            <a:pPr marL="109728" indent="0" algn="l" rtl="0">
              <a:buNone/>
            </a:pPr>
            <a:r>
              <a:rPr lang="en-US" dirty="0"/>
              <a:t>Auditory communication &amp; </a:t>
            </a:r>
            <a:r>
              <a:rPr lang="en-US" dirty="0" smtClean="0"/>
              <a:t>Visual communication</a:t>
            </a:r>
            <a:endParaRPr lang="en-US" dirty="0"/>
          </a:p>
          <a:p>
            <a:pPr algn="l" rtl="0"/>
            <a:endParaRPr lang="en-US" dirty="0" smtClean="0"/>
          </a:p>
          <a:p>
            <a:pPr algn="l" rtl="0"/>
            <a:r>
              <a:rPr lang="en-US" dirty="0" smtClean="0"/>
              <a:t>Motor </a:t>
            </a:r>
            <a:r>
              <a:rPr lang="en-US" dirty="0"/>
              <a:t>Communications </a:t>
            </a:r>
            <a:r>
              <a:rPr lang="en-US" dirty="0">
                <a:solidFill>
                  <a:srgbClr val="FF0000"/>
                </a:solidFill>
              </a:rPr>
              <a:t>“Language </a:t>
            </a:r>
            <a:r>
              <a:rPr lang="en-US" dirty="0" smtClean="0">
                <a:solidFill>
                  <a:srgbClr val="FF0000"/>
                </a:solidFill>
              </a:rPr>
              <a:t>output” </a:t>
            </a:r>
            <a:r>
              <a:rPr lang="en-US" dirty="0" smtClean="0"/>
              <a:t>Talking </a:t>
            </a:r>
            <a:r>
              <a:rPr lang="en-US" dirty="0"/>
              <a:t>&amp; Writing</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421361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en-US" dirty="0">
                <a:solidFill>
                  <a:srgbClr val="FF0000"/>
                </a:solidFill>
              </a:rPr>
              <a:t>Steps of communication :</a:t>
            </a:r>
          </a:p>
          <a:p>
            <a:pPr algn="l" rtl="0"/>
            <a:endParaRPr lang="en-US" dirty="0" smtClean="0"/>
          </a:p>
          <a:p>
            <a:pPr algn="l" rtl="0"/>
            <a:r>
              <a:rPr lang="en-US" dirty="0" smtClean="0"/>
              <a:t>Collection </a:t>
            </a:r>
            <a:r>
              <a:rPr lang="en-US" dirty="0"/>
              <a:t>of sensory </a:t>
            </a:r>
            <a:r>
              <a:rPr lang="en-US" dirty="0" smtClean="0"/>
              <a:t>input </a:t>
            </a:r>
            <a:r>
              <a:rPr lang="en-US" dirty="0" smtClean="0">
                <a:solidFill>
                  <a:srgbClr val="FF0000"/>
                </a:solidFill>
              </a:rPr>
              <a:t>“Auditory </a:t>
            </a:r>
            <a:r>
              <a:rPr lang="en-US" dirty="0">
                <a:solidFill>
                  <a:srgbClr val="FF0000"/>
                </a:solidFill>
              </a:rPr>
              <a:t>and visual”</a:t>
            </a:r>
          </a:p>
          <a:p>
            <a:pPr algn="l" rtl="0"/>
            <a:endParaRPr lang="en-US" dirty="0" smtClean="0"/>
          </a:p>
          <a:p>
            <a:pPr algn="l" rtl="0"/>
            <a:r>
              <a:rPr lang="en-US" dirty="0" smtClean="0"/>
              <a:t>Integration </a:t>
            </a:r>
            <a:r>
              <a:rPr lang="en-US" dirty="0" smtClean="0">
                <a:solidFill>
                  <a:srgbClr val="FF0000"/>
                </a:solidFill>
              </a:rPr>
              <a:t>“Hearing </a:t>
            </a:r>
            <a:r>
              <a:rPr lang="en-US" dirty="0">
                <a:solidFill>
                  <a:srgbClr val="FF0000"/>
                </a:solidFill>
              </a:rPr>
              <a:t>and articulation mechanism”</a:t>
            </a:r>
          </a:p>
          <a:p>
            <a:pPr algn="l" rtl="0"/>
            <a:endParaRPr lang="en-US" dirty="0" smtClean="0"/>
          </a:p>
          <a:p>
            <a:pPr algn="l" rtl="0"/>
            <a:r>
              <a:rPr lang="en-US" dirty="0" smtClean="0"/>
              <a:t>Motor </a:t>
            </a:r>
            <a:r>
              <a:rPr lang="en-US" dirty="0"/>
              <a:t>execution</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9655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lgn="l" rtl="0">
              <a:buNone/>
            </a:pPr>
            <a:r>
              <a:rPr lang="en-US" dirty="0">
                <a:solidFill>
                  <a:srgbClr val="FF0000"/>
                </a:solidFill>
              </a:rPr>
              <a:t>Brain Areas Concerned with Speech and Language:</a:t>
            </a:r>
          </a:p>
          <a:p>
            <a:pPr algn="l" rtl="0"/>
            <a:r>
              <a:rPr lang="en-US" dirty="0" smtClean="0"/>
              <a:t>Wernicke's </a:t>
            </a:r>
            <a:r>
              <a:rPr lang="en-US" dirty="0"/>
              <a:t>Area</a:t>
            </a:r>
          </a:p>
          <a:p>
            <a:pPr algn="l" rtl="0"/>
            <a:r>
              <a:rPr lang="en-US" dirty="0" smtClean="0"/>
              <a:t>Broca's </a:t>
            </a:r>
            <a:r>
              <a:rPr lang="en-US" dirty="0"/>
              <a:t>Area</a:t>
            </a:r>
          </a:p>
          <a:p>
            <a:pPr algn="l" rtl="0"/>
            <a:r>
              <a:rPr lang="en-US" dirty="0" smtClean="0"/>
              <a:t>Speech </a:t>
            </a:r>
            <a:r>
              <a:rPr lang="en-US" dirty="0"/>
              <a:t>articulation </a:t>
            </a:r>
            <a:endParaRPr lang="en-US" dirty="0" smtClean="0"/>
          </a:p>
          <a:p>
            <a:pPr marL="109728" indent="0" algn="l" rtl="0">
              <a:buNone/>
            </a:pPr>
            <a:r>
              <a:rPr lang="en-US" dirty="0" smtClean="0"/>
              <a:t>Area </a:t>
            </a:r>
            <a:r>
              <a:rPr lang="en-US" dirty="0"/>
              <a:t>in Insula</a:t>
            </a:r>
          </a:p>
          <a:p>
            <a:pPr algn="l" rtl="0"/>
            <a:r>
              <a:rPr lang="en-US" dirty="0" smtClean="0"/>
              <a:t>Motor </a:t>
            </a:r>
            <a:r>
              <a:rPr lang="en-US" dirty="0"/>
              <a:t>Cortex</a:t>
            </a:r>
          </a:p>
          <a:p>
            <a:pPr algn="l" rtl="0"/>
            <a:r>
              <a:rPr lang="en-US" dirty="0" smtClean="0"/>
              <a:t>Angular </a:t>
            </a:r>
            <a:r>
              <a:rPr lang="en-US" dirty="0"/>
              <a:t>Gyrus</a:t>
            </a:r>
          </a:p>
          <a:p>
            <a:pPr algn="l" rtl="0"/>
            <a:r>
              <a:rPr lang="en-US" dirty="0" smtClean="0"/>
              <a:t>Auditory association</a:t>
            </a:r>
          </a:p>
          <a:p>
            <a:pPr marL="109728" indent="0" algn="l" rtl="0">
              <a:buNone/>
            </a:pPr>
            <a:r>
              <a:rPr lang="en-US" dirty="0" smtClean="0"/>
              <a:t>area</a:t>
            </a:r>
            <a:endParaRPr lang="ar-LY" dirty="0"/>
          </a:p>
        </p:txBody>
      </p:sp>
      <p:sp>
        <p:nvSpPr>
          <p:cNvPr id="3" name="Title 2"/>
          <p:cNvSpPr>
            <a:spLocks noGrp="1"/>
          </p:cNvSpPr>
          <p:nvPr>
            <p:ph type="title"/>
          </p:nvPr>
        </p:nvSpPr>
        <p:spPr/>
        <p:txBody>
          <a:bodyPr/>
          <a:lstStyle/>
          <a:p>
            <a:endParaRPr lang="ar-LY"/>
          </a:p>
        </p:txBody>
      </p:sp>
      <p:pic>
        <p:nvPicPr>
          <p:cNvPr id="5" name="Picture 4"/>
          <p:cNvPicPr>
            <a:picLocks noChangeAspect="1"/>
          </p:cNvPicPr>
          <p:nvPr/>
        </p:nvPicPr>
        <p:blipFill>
          <a:blip r:embed="rId2"/>
          <a:stretch>
            <a:fillRect/>
          </a:stretch>
        </p:blipFill>
        <p:spPr>
          <a:xfrm>
            <a:off x="4355976" y="1916832"/>
            <a:ext cx="5472608" cy="4941168"/>
          </a:xfrm>
          <a:prstGeom prst="rect">
            <a:avLst/>
          </a:prstGeom>
        </p:spPr>
      </p:pic>
    </p:spTree>
    <p:extLst>
      <p:ext uri="{BB962C8B-B14F-4D97-AF65-F5344CB8AC3E}">
        <p14:creationId xmlns:p14="http://schemas.microsoft.com/office/powerpoint/2010/main" val="824419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af-ZA" dirty="0">
                <a:solidFill>
                  <a:srgbClr val="FF0000"/>
                </a:solidFill>
              </a:rPr>
              <a:t>Speech structure:</a:t>
            </a:r>
          </a:p>
          <a:p>
            <a:pPr algn="l" rtl="0"/>
            <a:r>
              <a:rPr lang="af-ZA" dirty="0" smtClean="0"/>
              <a:t>Oral </a:t>
            </a:r>
            <a:r>
              <a:rPr lang="af-ZA" dirty="0"/>
              <a:t>Cavity</a:t>
            </a:r>
          </a:p>
          <a:p>
            <a:pPr algn="l" rtl="0"/>
            <a:r>
              <a:rPr lang="af-ZA" dirty="0" smtClean="0"/>
              <a:t>Nasal </a:t>
            </a:r>
            <a:r>
              <a:rPr lang="af-ZA" dirty="0"/>
              <a:t>Cavity</a:t>
            </a:r>
          </a:p>
          <a:p>
            <a:pPr algn="l" rtl="0"/>
            <a:r>
              <a:rPr lang="af-ZA" dirty="0" smtClean="0"/>
              <a:t>Pharynx</a:t>
            </a:r>
            <a:endParaRPr lang="af-ZA" dirty="0"/>
          </a:p>
          <a:p>
            <a:pPr algn="l" rtl="0"/>
            <a:r>
              <a:rPr lang="af-ZA" dirty="0" smtClean="0"/>
              <a:t>Larynx</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640724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u="sng" dirty="0" smtClean="0">
                <a:solidFill>
                  <a:srgbClr val="FF0000"/>
                </a:solidFill>
              </a:rPr>
              <a:t>1) Speech Initiation</a:t>
            </a:r>
            <a:endParaRPr lang="en-US" u="sng" dirty="0">
              <a:solidFill>
                <a:srgbClr val="FF0000"/>
              </a:solidFill>
            </a:endParaRPr>
          </a:p>
          <a:p>
            <a:pPr algn="l" rtl="0"/>
            <a:endParaRPr lang="en-US" dirty="0" smtClean="0"/>
          </a:p>
          <a:p>
            <a:pPr algn="l" rtl="0"/>
            <a:r>
              <a:rPr lang="en-US" dirty="0" smtClean="0"/>
              <a:t>Action </a:t>
            </a:r>
            <a:r>
              <a:rPr lang="en-US" dirty="0"/>
              <a:t>that initiates the flow of air which is achieved by the Lung and </a:t>
            </a:r>
            <a:r>
              <a:rPr lang="en-US" dirty="0" smtClean="0"/>
              <a:t>glottis and </a:t>
            </a:r>
            <a:r>
              <a:rPr lang="en-US" dirty="0"/>
              <a:t>velum.</a:t>
            </a:r>
          </a:p>
          <a:p>
            <a:pPr algn="l" rtl="0"/>
            <a:endParaRPr lang="en-US" dirty="0" smtClean="0"/>
          </a:p>
          <a:p>
            <a:pPr algn="l" rtl="0"/>
            <a:r>
              <a:rPr lang="en-US" dirty="0" smtClean="0"/>
              <a:t>Initiation </a:t>
            </a:r>
            <a:r>
              <a:rPr lang="en-US" dirty="0"/>
              <a:t>will Set the airstream in motion, Creating airstream is an </a:t>
            </a:r>
            <a:r>
              <a:rPr lang="en-US" dirty="0" smtClean="0"/>
              <a:t>essential process </a:t>
            </a:r>
            <a:r>
              <a:rPr lang="en-US" dirty="0"/>
              <a:t>of sound production due to Change in pressure</a:t>
            </a:r>
            <a:r>
              <a:rPr lang="en-US" dirty="0" smtClean="0"/>
              <a:t>.</a:t>
            </a:r>
            <a:endParaRPr lang="en-US" dirty="0"/>
          </a:p>
        </p:txBody>
      </p:sp>
      <p:sp>
        <p:nvSpPr>
          <p:cNvPr id="3" name="Title 2"/>
          <p:cNvSpPr>
            <a:spLocks noGrp="1"/>
          </p:cNvSpPr>
          <p:nvPr>
            <p:ph type="title"/>
          </p:nvPr>
        </p:nvSpPr>
        <p:spPr/>
        <p:txBody>
          <a:bodyPr/>
          <a:lstStyle/>
          <a:p>
            <a:r>
              <a:rPr lang="af-ZA" dirty="0"/>
              <a:t>Speech production</a:t>
            </a:r>
            <a:endParaRPr lang="ar-LY" dirty="0"/>
          </a:p>
        </p:txBody>
      </p:sp>
    </p:spTree>
    <p:extLst>
      <p:ext uri="{BB962C8B-B14F-4D97-AF65-F5344CB8AC3E}">
        <p14:creationId xmlns:p14="http://schemas.microsoft.com/office/powerpoint/2010/main" val="86130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lgn="l" rtl="0">
              <a:buNone/>
            </a:pPr>
            <a:r>
              <a:rPr lang="en-US" dirty="0">
                <a:solidFill>
                  <a:srgbClr val="FF0000"/>
                </a:solidFill>
              </a:rPr>
              <a:t>there are three mechanisms of initiation:</a:t>
            </a:r>
          </a:p>
          <a:p>
            <a:pPr algn="l" rtl="0"/>
            <a:endParaRPr lang="en-US" dirty="0" smtClean="0"/>
          </a:p>
          <a:p>
            <a:pPr algn="l" rtl="0"/>
            <a:r>
              <a:rPr lang="en-US" dirty="0" smtClean="0">
                <a:solidFill>
                  <a:srgbClr val="FF0000"/>
                </a:solidFill>
              </a:rPr>
              <a:t>Pulmonic</a:t>
            </a:r>
            <a:r>
              <a:rPr lang="en-US" dirty="0">
                <a:solidFill>
                  <a:srgbClr val="FF0000"/>
                </a:solidFill>
              </a:rPr>
              <a:t>: </a:t>
            </a:r>
            <a:r>
              <a:rPr lang="en-US" dirty="0"/>
              <a:t>Pulmonic airstream </a:t>
            </a:r>
            <a:r>
              <a:rPr lang="en-US" dirty="0" smtClean="0"/>
              <a:t>mechanism </a:t>
            </a:r>
            <a:r>
              <a:rPr lang="en-US" dirty="0" smtClean="0">
                <a:solidFill>
                  <a:srgbClr val="FF0000"/>
                </a:solidFill>
              </a:rPr>
              <a:t>Lungs </a:t>
            </a:r>
          </a:p>
          <a:p>
            <a:pPr marL="109728" indent="0" algn="l" rtl="0">
              <a:buNone/>
            </a:pPr>
            <a:r>
              <a:rPr lang="en-US" dirty="0" smtClean="0"/>
              <a:t>95</a:t>
            </a:r>
            <a:r>
              <a:rPr lang="en-US" dirty="0"/>
              <a:t>% of human speech sounds are produced in this way</a:t>
            </a:r>
          </a:p>
          <a:p>
            <a:pPr algn="l" rtl="0"/>
            <a:endParaRPr lang="en-US" dirty="0" smtClean="0"/>
          </a:p>
          <a:p>
            <a:pPr algn="l" rtl="0"/>
            <a:r>
              <a:rPr lang="en-US" dirty="0" smtClean="0">
                <a:solidFill>
                  <a:srgbClr val="FF0000"/>
                </a:solidFill>
              </a:rPr>
              <a:t>Glottalic</a:t>
            </a:r>
            <a:r>
              <a:rPr lang="en-US" dirty="0">
                <a:solidFill>
                  <a:srgbClr val="FF0000"/>
                </a:solidFill>
              </a:rPr>
              <a:t>: </a:t>
            </a:r>
            <a:r>
              <a:rPr lang="en-US" dirty="0"/>
              <a:t>Airstream mechanism via glottis</a:t>
            </a:r>
          </a:p>
          <a:p>
            <a:pPr algn="l" rtl="0"/>
            <a:endParaRPr lang="en-US" dirty="0" smtClean="0"/>
          </a:p>
          <a:p>
            <a:pPr algn="l" rtl="0"/>
            <a:r>
              <a:rPr lang="en-US" dirty="0" err="1" smtClean="0">
                <a:solidFill>
                  <a:srgbClr val="FF0000"/>
                </a:solidFill>
              </a:rPr>
              <a:t>Velaric</a:t>
            </a:r>
            <a:r>
              <a:rPr lang="en-US" dirty="0">
                <a:solidFill>
                  <a:srgbClr val="FF0000"/>
                </a:solidFill>
              </a:rPr>
              <a:t>: </a:t>
            </a:r>
            <a:r>
              <a:rPr lang="en-US" dirty="0"/>
              <a:t>Airstream mechanism via Velum</a:t>
            </a:r>
            <a:endParaRPr lang="ar-LY" dirty="0"/>
          </a:p>
          <a:p>
            <a:pPr algn="l" rtl="0"/>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28959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en-US" dirty="0">
                <a:solidFill>
                  <a:srgbClr val="FF0000"/>
                </a:solidFill>
              </a:rPr>
              <a:t>DIRECTION OF AIR FLOW</a:t>
            </a:r>
          </a:p>
          <a:p>
            <a:pPr algn="l" rtl="0"/>
            <a:endParaRPr lang="en-US" dirty="0" smtClean="0"/>
          </a:p>
          <a:p>
            <a:pPr algn="l" rtl="0"/>
            <a:r>
              <a:rPr lang="en-US" dirty="0" err="1" smtClean="0"/>
              <a:t>Egressive</a:t>
            </a:r>
            <a:r>
              <a:rPr lang="en-US" dirty="0" smtClean="0"/>
              <a:t>/pressure Sound</a:t>
            </a:r>
          </a:p>
          <a:p>
            <a:pPr marL="109728" indent="0" algn="l" rtl="0">
              <a:buNone/>
            </a:pPr>
            <a:r>
              <a:rPr lang="en-US" dirty="0" smtClean="0"/>
              <a:t>Exhalation</a:t>
            </a:r>
            <a:r>
              <a:rPr lang="en-US" dirty="0"/>
              <a:t>: Deflation of lungs and </a:t>
            </a:r>
            <a:r>
              <a:rPr lang="en-US" dirty="0" smtClean="0"/>
              <a:t>consequent compression </a:t>
            </a:r>
            <a:r>
              <a:rPr lang="en-US" dirty="0"/>
              <a:t>of the </a:t>
            </a:r>
            <a:r>
              <a:rPr lang="en-US" dirty="0" smtClean="0"/>
              <a:t>air</a:t>
            </a:r>
          </a:p>
          <a:p>
            <a:pPr marL="109728" indent="0" algn="l" rtl="0">
              <a:buNone/>
            </a:pPr>
            <a:endParaRPr lang="en-US" dirty="0" smtClean="0"/>
          </a:p>
          <a:p>
            <a:pPr algn="l" rtl="0"/>
            <a:r>
              <a:rPr lang="en-US" dirty="0" smtClean="0"/>
              <a:t>Ingressive/suction Sound</a:t>
            </a:r>
          </a:p>
          <a:p>
            <a:pPr marL="109728" indent="0" algn="l" rtl="0">
              <a:buNone/>
            </a:pPr>
            <a:r>
              <a:rPr lang="en-US" dirty="0" smtClean="0"/>
              <a:t>Inhalation</a:t>
            </a:r>
            <a:r>
              <a:rPr lang="en-US" dirty="0"/>
              <a:t>: Sucking air into the </a:t>
            </a:r>
            <a:r>
              <a:rPr lang="en-US" dirty="0" smtClean="0"/>
              <a:t>lungs</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54327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27992"/>
          </a:xfrm>
        </p:spPr>
        <p:txBody>
          <a:bodyPr>
            <a:normAutofit/>
          </a:bodyPr>
          <a:lstStyle/>
          <a:p>
            <a:pPr marL="109728" indent="0" algn="l" rtl="0">
              <a:buNone/>
            </a:pPr>
            <a:r>
              <a:rPr lang="en-US" u="sng" dirty="0" smtClean="0">
                <a:solidFill>
                  <a:srgbClr val="FF0000"/>
                </a:solidFill>
              </a:rPr>
              <a:t>2) Speech phonation</a:t>
            </a:r>
            <a:endParaRPr lang="en-US" u="sng" dirty="0">
              <a:solidFill>
                <a:srgbClr val="FF0000"/>
              </a:solidFill>
            </a:endParaRPr>
          </a:p>
          <a:p>
            <a:pPr algn="l" rtl="0"/>
            <a:endParaRPr lang="en-US" dirty="0" smtClean="0"/>
          </a:p>
          <a:p>
            <a:pPr algn="l" rtl="0"/>
            <a:r>
              <a:rPr lang="en-US" dirty="0" smtClean="0"/>
              <a:t>Action </a:t>
            </a:r>
            <a:r>
              <a:rPr lang="en-US" dirty="0"/>
              <a:t>that modulates the quality of sounds which is achieved by </a:t>
            </a:r>
            <a:r>
              <a:rPr lang="en-US" dirty="0" smtClean="0"/>
              <a:t>the larynx </a:t>
            </a:r>
            <a:r>
              <a:rPr lang="en-US" dirty="0"/>
              <a:t>and vocal cords</a:t>
            </a:r>
            <a:r>
              <a:rPr lang="en-US" dirty="0" smtClean="0"/>
              <a:t>.</a:t>
            </a:r>
          </a:p>
          <a:p>
            <a:pPr algn="l" rtl="0"/>
            <a:r>
              <a:rPr lang="en-US" dirty="0" smtClean="0"/>
              <a:t>Phonation </a:t>
            </a:r>
            <a:r>
              <a:rPr lang="en-US" dirty="0"/>
              <a:t>is a process of changing air stream Sound production </a:t>
            </a:r>
            <a:r>
              <a:rPr lang="en-US" dirty="0" smtClean="0"/>
              <a:t>by passage </a:t>
            </a:r>
            <a:r>
              <a:rPr lang="en-US" dirty="0"/>
              <a:t>of air over the vocal cord Produce speech sounds, air </a:t>
            </a:r>
            <a:r>
              <a:rPr lang="en-US" dirty="0" smtClean="0"/>
              <a:t>stream distorted </a:t>
            </a:r>
            <a:r>
              <a:rPr lang="en-US" dirty="0"/>
              <a:t>in one way or another Phonation is mainly achieved at </a:t>
            </a:r>
            <a:r>
              <a:rPr lang="en-US" dirty="0" smtClean="0"/>
              <a:t>Larynx and Vocal cords</a:t>
            </a:r>
            <a:endParaRPr lang="en-US"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5629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579296" cy="4900000"/>
          </a:xfrm>
        </p:spPr>
        <p:txBody>
          <a:bodyPr>
            <a:normAutofit/>
          </a:bodyPr>
          <a:lstStyle/>
          <a:p>
            <a:pPr marL="109728" indent="0" algn="l" rtl="0">
              <a:buNone/>
            </a:pPr>
            <a:r>
              <a:rPr lang="en-US" u="sng" dirty="0" smtClean="0">
                <a:solidFill>
                  <a:srgbClr val="FF0000"/>
                </a:solidFill>
              </a:rPr>
              <a:t>3) Speech articulation</a:t>
            </a:r>
            <a:endParaRPr lang="en-US" u="sng" dirty="0">
              <a:solidFill>
                <a:srgbClr val="FF0000"/>
              </a:solidFill>
            </a:endParaRPr>
          </a:p>
          <a:p>
            <a:pPr algn="l" rtl="0"/>
            <a:r>
              <a:rPr lang="en-US" dirty="0"/>
              <a:t>Action that modulates or articulates which is achieved by the structures </a:t>
            </a:r>
            <a:r>
              <a:rPr lang="en-US" dirty="0" smtClean="0"/>
              <a:t>of the </a:t>
            </a:r>
            <a:r>
              <a:rPr lang="en-US" dirty="0"/>
              <a:t>mouth.</a:t>
            </a:r>
          </a:p>
          <a:p>
            <a:pPr algn="l" rtl="0"/>
            <a:r>
              <a:rPr lang="en-US" dirty="0" smtClean="0"/>
              <a:t>A </a:t>
            </a:r>
            <a:r>
              <a:rPr lang="en-US" dirty="0"/>
              <a:t>variety of speech sounds </a:t>
            </a:r>
            <a:r>
              <a:rPr lang="en-US" dirty="0" smtClean="0"/>
              <a:t>can be </a:t>
            </a:r>
            <a:r>
              <a:rPr lang="en-US" dirty="0"/>
              <a:t>produced in terms of another way of air stream change Articulation</a:t>
            </a:r>
          </a:p>
          <a:p>
            <a:pPr algn="l" rtl="0"/>
            <a:r>
              <a:rPr lang="en-US" dirty="0"/>
              <a:t>Articulation is done mainly at vocal cord.</a:t>
            </a:r>
          </a:p>
          <a:p>
            <a:pPr algn="l" rtl="0"/>
            <a:r>
              <a:rPr lang="en-US" dirty="0"/>
              <a:t>specific part of the vocal apparatus involved in the production of a </a:t>
            </a:r>
            <a:r>
              <a:rPr lang="en-US" dirty="0" smtClean="0"/>
              <a:t>speech sound </a:t>
            </a:r>
            <a:r>
              <a:rPr lang="en-US" dirty="0"/>
              <a:t>Active articulators</a:t>
            </a:r>
          </a:p>
          <a:p>
            <a:pPr marL="109728" indent="0" algn="l" rtl="0">
              <a:buNone/>
            </a:pPr>
            <a:r>
              <a:rPr lang="en-US" dirty="0">
                <a:solidFill>
                  <a:srgbClr val="FF0000"/>
                </a:solidFill>
              </a:rPr>
              <a:t>Lips, tongue, lower jaw, </a:t>
            </a:r>
            <a:r>
              <a:rPr lang="en-US" dirty="0" smtClean="0">
                <a:solidFill>
                  <a:srgbClr val="FF0000"/>
                </a:solidFill>
              </a:rPr>
              <a:t>velum</a:t>
            </a:r>
            <a:endParaRPr lang="en-US" dirty="0">
              <a:solidFill>
                <a:srgbClr val="FF0000"/>
              </a:solidFill>
            </a:endParaRPr>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147896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endParaRPr lang="en-US" dirty="0" smtClean="0"/>
          </a:p>
          <a:p>
            <a:pPr algn="l" rtl="0"/>
            <a:r>
              <a:rPr lang="en-US" dirty="0" smtClean="0"/>
              <a:t>Muscular </a:t>
            </a:r>
            <a:r>
              <a:rPr lang="en-US" dirty="0"/>
              <a:t>movements of the </a:t>
            </a:r>
            <a:r>
              <a:rPr lang="en-US" dirty="0">
                <a:solidFill>
                  <a:srgbClr val="FF0000"/>
                </a:solidFill>
              </a:rPr>
              <a:t>mouth, tongue, larynx, vocal cords</a:t>
            </a:r>
            <a:r>
              <a:rPr lang="en-US" dirty="0"/>
              <a:t> are responsible for the intonations, timing, and rapid changes in intensities of the sequential sounds.</a:t>
            </a:r>
          </a:p>
          <a:p>
            <a:pPr algn="l" rtl="0"/>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545929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u="sng" dirty="0" smtClean="0">
                <a:solidFill>
                  <a:srgbClr val="FF0000"/>
                </a:solidFill>
              </a:rPr>
              <a:t>1) </a:t>
            </a:r>
            <a:r>
              <a:rPr lang="en-US" u="sng" dirty="0" err="1" smtClean="0">
                <a:solidFill>
                  <a:srgbClr val="FF0000"/>
                </a:solidFill>
              </a:rPr>
              <a:t>Wernick’s</a:t>
            </a:r>
            <a:r>
              <a:rPr lang="en-US" u="sng" dirty="0" smtClean="0">
                <a:solidFill>
                  <a:srgbClr val="FF0000"/>
                </a:solidFill>
              </a:rPr>
              <a:t> </a:t>
            </a:r>
            <a:r>
              <a:rPr lang="en-US" u="sng" dirty="0">
                <a:solidFill>
                  <a:srgbClr val="FF0000"/>
                </a:solidFill>
              </a:rPr>
              <a:t>Area:</a:t>
            </a:r>
          </a:p>
          <a:p>
            <a:pPr marL="109728" indent="0" algn="l" rtl="0">
              <a:buNone/>
            </a:pPr>
            <a:r>
              <a:rPr lang="en-US" dirty="0">
                <a:solidFill>
                  <a:srgbClr val="FF0000"/>
                </a:solidFill>
              </a:rPr>
              <a:t>Location:</a:t>
            </a:r>
          </a:p>
          <a:p>
            <a:pPr marL="109728" indent="0" algn="l" rtl="0">
              <a:buNone/>
            </a:pPr>
            <a:r>
              <a:rPr lang="en-US" dirty="0"/>
              <a:t>at the posterior end of the superior temporal gyres</a:t>
            </a:r>
            <a:r>
              <a:rPr lang="en-US" dirty="0" smtClean="0"/>
              <a:t>.</a:t>
            </a:r>
            <a:endParaRPr lang="en-US" dirty="0">
              <a:solidFill>
                <a:srgbClr val="FF0000"/>
              </a:solidFill>
            </a:endParaRPr>
          </a:p>
          <a:p>
            <a:pPr marL="109728" indent="0" algn="l" rtl="0">
              <a:buNone/>
            </a:pPr>
            <a:r>
              <a:rPr lang="en-US" dirty="0" smtClean="0">
                <a:solidFill>
                  <a:srgbClr val="FF0000"/>
                </a:solidFill>
              </a:rPr>
              <a:t>Function</a:t>
            </a:r>
            <a:r>
              <a:rPr lang="en-US" dirty="0">
                <a:solidFill>
                  <a:srgbClr val="FF0000"/>
                </a:solidFill>
              </a:rPr>
              <a:t>:</a:t>
            </a:r>
          </a:p>
          <a:p>
            <a:pPr algn="l" rtl="0"/>
            <a:r>
              <a:rPr lang="en-US" dirty="0" smtClean="0"/>
              <a:t>concerned </a:t>
            </a:r>
            <a:r>
              <a:rPr lang="en-US" dirty="0"/>
              <a:t>with comprehension of auditory </a:t>
            </a:r>
            <a:r>
              <a:rPr lang="en-US" dirty="0" smtClean="0"/>
              <a:t>and visual </a:t>
            </a:r>
            <a:r>
              <a:rPr lang="en-US" dirty="0"/>
              <a:t>information.</a:t>
            </a:r>
          </a:p>
          <a:p>
            <a:pPr algn="l" rtl="0"/>
            <a:r>
              <a:rPr lang="en-US" dirty="0" smtClean="0"/>
              <a:t>Interpretations </a:t>
            </a:r>
            <a:r>
              <a:rPr lang="en-US" dirty="0"/>
              <a:t>of sensory experience.</a:t>
            </a:r>
          </a:p>
          <a:p>
            <a:pPr algn="l" rtl="0"/>
            <a:r>
              <a:rPr lang="en-US" dirty="0" smtClean="0"/>
              <a:t>Formation </a:t>
            </a:r>
            <a:r>
              <a:rPr lang="en-US" dirty="0"/>
              <a:t>of thought in response to </a:t>
            </a:r>
            <a:r>
              <a:rPr lang="en-US" dirty="0" smtClean="0"/>
              <a:t>sensory experience.</a:t>
            </a:r>
            <a:endParaRPr lang="en-US" dirty="0"/>
          </a:p>
        </p:txBody>
      </p:sp>
      <p:sp>
        <p:nvSpPr>
          <p:cNvPr id="3" name="Title 2"/>
          <p:cNvSpPr>
            <a:spLocks noGrp="1"/>
          </p:cNvSpPr>
          <p:nvPr>
            <p:ph type="title"/>
          </p:nvPr>
        </p:nvSpPr>
        <p:spPr/>
        <p:txBody>
          <a:bodyPr/>
          <a:lstStyle/>
          <a:p>
            <a:r>
              <a:rPr lang="af-ZA" dirty="0"/>
              <a:t>Speech centers</a:t>
            </a:r>
            <a:endParaRPr lang="ar-LY" dirty="0"/>
          </a:p>
        </p:txBody>
      </p:sp>
    </p:spTree>
    <p:extLst>
      <p:ext uri="{BB962C8B-B14F-4D97-AF65-F5344CB8AC3E}">
        <p14:creationId xmlns:p14="http://schemas.microsoft.com/office/powerpoint/2010/main" val="2262562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lgn="l" rtl="0">
              <a:buNone/>
            </a:pPr>
            <a:r>
              <a:rPr lang="en-US" u="sng" dirty="0">
                <a:solidFill>
                  <a:srgbClr val="FF0000"/>
                </a:solidFill>
              </a:rPr>
              <a:t>course:</a:t>
            </a:r>
          </a:p>
          <a:p>
            <a:pPr algn="l" rtl="0"/>
            <a:r>
              <a:rPr lang="en-US" dirty="0" smtClean="0"/>
              <a:t>It </a:t>
            </a:r>
            <a:r>
              <a:rPr lang="en-US" dirty="0"/>
              <a:t>projects via the arcuate fasciculus to Broca’s area (area 44) in the </a:t>
            </a:r>
            <a:r>
              <a:rPr lang="en-US" dirty="0" smtClean="0"/>
              <a:t>frontal lobe </a:t>
            </a:r>
            <a:r>
              <a:rPr lang="en-US" dirty="0"/>
              <a:t>immediately in front of the inferior end of the motor cortex.</a:t>
            </a:r>
          </a:p>
          <a:p>
            <a:pPr marL="109728" indent="0" algn="l" rtl="0">
              <a:buNone/>
            </a:pPr>
            <a:r>
              <a:rPr lang="en-US" dirty="0" smtClean="0">
                <a:solidFill>
                  <a:srgbClr val="FF0000"/>
                </a:solidFill>
              </a:rPr>
              <a:t>Damage</a:t>
            </a:r>
            <a:r>
              <a:rPr lang="en-US" dirty="0">
                <a:solidFill>
                  <a:srgbClr val="FF0000"/>
                </a:solidFill>
              </a:rPr>
              <a:t>:</a:t>
            </a:r>
          </a:p>
          <a:p>
            <a:pPr marL="109728" indent="0" algn="l" rtl="0">
              <a:buNone/>
            </a:pPr>
            <a:r>
              <a:rPr lang="en-US" dirty="0"/>
              <a:t>Wernicke's Aphasia: </a:t>
            </a:r>
            <a:r>
              <a:rPr lang="en-US" dirty="0">
                <a:solidFill>
                  <a:srgbClr val="FF0000"/>
                </a:solidFill>
              </a:rPr>
              <a:t>“Conduction aphasia”</a:t>
            </a:r>
          </a:p>
          <a:p>
            <a:pPr algn="l" rtl="0"/>
            <a:r>
              <a:rPr lang="en-US" dirty="0" smtClean="0"/>
              <a:t>Unable </a:t>
            </a:r>
            <a:r>
              <a:rPr lang="en-US" dirty="0"/>
              <a:t>to interpret the thought.</a:t>
            </a:r>
          </a:p>
          <a:p>
            <a:pPr algn="l" rtl="0"/>
            <a:r>
              <a:rPr lang="en-US" dirty="0" smtClean="0"/>
              <a:t>Meaningless </a:t>
            </a:r>
            <a:r>
              <a:rPr lang="en-US" dirty="0"/>
              <a:t>words with loss </a:t>
            </a:r>
            <a:r>
              <a:rPr lang="en-US" dirty="0" smtClean="0"/>
              <a:t>of comprehension </a:t>
            </a:r>
            <a:r>
              <a:rPr lang="en-US" dirty="0"/>
              <a:t>/ understanding </a:t>
            </a:r>
            <a:r>
              <a:rPr lang="en-US" dirty="0" smtClean="0">
                <a:solidFill>
                  <a:srgbClr val="FF0000"/>
                </a:solidFill>
              </a:rPr>
              <a:t>(fluent aphasia)</a:t>
            </a:r>
            <a:endParaRPr lang="ar-LY" dirty="0">
              <a:solidFill>
                <a:srgbClr val="FF0000"/>
              </a:solidFill>
            </a:endParaRPr>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000973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51520" y="274638"/>
            <a:ext cx="8208912" cy="5962674"/>
          </a:xfrm>
          <a:prstGeom prst="rect">
            <a:avLst/>
          </a:prstGeom>
        </p:spPr>
      </p:pic>
    </p:spTree>
    <p:extLst>
      <p:ext uri="{BB962C8B-B14F-4D97-AF65-F5344CB8AC3E}">
        <p14:creationId xmlns:p14="http://schemas.microsoft.com/office/powerpoint/2010/main" val="4130212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481328"/>
            <a:ext cx="8712968" cy="4972008"/>
          </a:xfrm>
        </p:spPr>
        <p:txBody>
          <a:bodyPr>
            <a:normAutofit fontScale="85000" lnSpcReduction="20000"/>
          </a:bodyPr>
          <a:lstStyle/>
          <a:p>
            <a:pPr marL="109728" indent="0" algn="l" rtl="0">
              <a:buNone/>
            </a:pPr>
            <a:r>
              <a:rPr lang="en-US" u="sng" dirty="0" smtClean="0">
                <a:solidFill>
                  <a:srgbClr val="FF0000"/>
                </a:solidFill>
              </a:rPr>
              <a:t>2) Broca's </a:t>
            </a:r>
            <a:r>
              <a:rPr lang="en-US" u="sng" dirty="0">
                <a:solidFill>
                  <a:srgbClr val="FF0000"/>
                </a:solidFill>
              </a:rPr>
              <a:t>Area</a:t>
            </a:r>
          </a:p>
          <a:p>
            <a:pPr marL="109728" indent="0" algn="l" rtl="0">
              <a:buNone/>
            </a:pPr>
            <a:r>
              <a:rPr lang="en-US" dirty="0">
                <a:solidFill>
                  <a:srgbClr val="FF0000"/>
                </a:solidFill>
              </a:rPr>
              <a:t>Location:</a:t>
            </a:r>
          </a:p>
          <a:p>
            <a:pPr algn="l" rtl="0"/>
            <a:r>
              <a:rPr lang="en-US" dirty="0"/>
              <a:t>in the frontal cortex at the lower end of premotor area lying </a:t>
            </a:r>
            <a:r>
              <a:rPr lang="en-US" dirty="0" smtClean="0"/>
              <a:t>immediately </a:t>
            </a:r>
            <a:r>
              <a:rPr lang="en-US" dirty="0" smtClean="0"/>
              <a:t>anterior </a:t>
            </a:r>
            <a:r>
              <a:rPr lang="en-US" dirty="0"/>
              <a:t>to the primary motor cortex and </a:t>
            </a:r>
            <a:r>
              <a:rPr lang="en-US" dirty="0" smtClean="0"/>
              <a:t>immediately </a:t>
            </a:r>
            <a:r>
              <a:rPr lang="en-US" dirty="0"/>
              <a:t>above the </a:t>
            </a:r>
            <a:r>
              <a:rPr lang="en-US" dirty="0" smtClean="0"/>
              <a:t>Sylvain </a:t>
            </a:r>
            <a:r>
              <a:rPr lang="en-US" dirty="0" smtClean="0"/>
              <a:t>fissure.   </a:t>
            </a:r>
            <a:r>
              <a:rPr lang="en-US" dirty="0" smtClean="0">
                <a:solidFill>
                  <a:srgbClr val="FF0000"/>
                </a:solidFill>
              </a:rPr>
              <a:t>“</a:t>
            </a:r>
            <a:r>
              <a:rPr lang="en-US" dirty="0">
                <a:solidFill>
                  <a:srgbClr val="FF0000"/>
                </a:solidFill>
              </a:rPr>
              <a:t>Motor Speech Area”</a:t>
            </a:r>
          </a:p>
          <a:p>
            <a:pPr marL="109728" indent="0" algn="l" rtl="0">
              <a:buNone/>
            </a:pPr>
            <a:r>
              <a:rPr lang="en-US" dirty="0">
                <a:solidFill>
                  <a:srgbClr val="FF0000"/>
                </a:solidFill>
              </a:rPr>
              <a:t>course:</a:t>
            </a:r>
          </a:p>
          <a:p>
            <a:pPr algn="l" rtl="0"/>
            <a:r>
              <a:rPr lang="en-US" dirty="0"/>
              <a:t>Then project it to motor cortex to initiate the appropriate movement </a:t>
            </a:r>
            <a:r>
              <a:rPr lang="en-US" dirty="0" smtClean="0"/>
              <a:t>of the </a:t>
            </a:r>
            <a:r>
              <a:rPr lang="en-US" dirty="0"/>
              <a:t>lips &amp; larynx to produces speech.</a:t>
            </a:r>
          </a:p>
          <a:p>
            <a:pPr marL="109728" indent="0" algn="l" rtl="0">
              <a:buNone/>
            </a:pPr>
            <a:r>
              <a:rPr lang="en-US" dirty="0">
                <a:solidFill>
                  <a:srgbClr val="FF0000"/>
                </a:solidFill>
              </a:rPr>
              <a:t>Function:</a:t>
            </a:r>
          </a:p>
          <a:p>
            <a:pPr algn="l" rtl="0"/>
            <a:r>
              <a:rPr lang="en-US" dirty="0" smtClean="0"/>
              <a:t>Process </a:t>
            </a:r>
            <a:r>
              <a:rPr lang="en-US" dirty="0"/>
              <a:t>information received from </a:t>
            </a:r>
            <a:r>
              <a:rPr lang="en-US" dirty="0" smtClean="0"/>
              <a:t>Wernicke's </a:t>
            </a:r>
            <a:r>
              <a:rPr lang="en-US" dirty="0"/>
              <a:t>Area into detailed </a:t>
            </a:r>
            <a:r>
              <a:rPr lang="en-US" dirty="0" smtClean="0"/>
              <a:t>&amp; </a:t>
            </a:r>
            <a:r>
              <a:rPr lang="en-US" dirty="0" smtClean="0"/>
              <a:t>coordinated </a:t>
            </a:r>
            <a:r>
              <a:rPr lang="en-US" dirty="0"/>
              <a:t>pattern for vocalization.</a:t>
            </a:r>
          </a:p>
          <a:p>
            <a:pPr algn="l" rtl="0"/>
            <a:r>
              <a:rPr lang="en-US" dirty="0" smtClean="0"/>
              <a:t>provides </a:t>
            </a:r>
            <a:r>
              <a:rPr lang="en-US" dirty="0"/>
              <a:t>the neural circuitry for word formation</a:t>
            </a:r>
            <a:r>
              <a:rPr lang="en-US" dirty="0" smtClean="0"/>
              <a:t>.</a:t>
            </a:r>
          </a:p>
          <a:p>
            <a:pPr algn="l" rtl="0"/>
            <a:r>
              <a:rPr lang="en-US" dirty="0" smtClean="0"/>
              <a:t>It </a:t>
            </a:r>
            <a:r>
              <a:rPr lang="en-US" dirty="0"/>
              <a:t>is </a:t>
            </a:r>
            <a:r>
              <a:rPr lang="en-US" dirty="0" smtClean="0"/>
              <a:t>the area that plan motor </a:t>
            </a:r>
            <a:r>
              <a:rPr lang="en-US" dirty="0"/>
              <a:t>patterns for expressing individual words </a:t>
            </a:r>
            <a:r>
              <a:rPr lang="en-US" dirty="0" smtClean="0"/>
              <a:t>or even </a:t>
            </a:r>
            <a:r>
              <a:rPr lang="en-US" dirty="0"/>
              <a:t>short </a:t>
            </a:r>
            <a:r>
              <a:rPr lang="en-US" dirty="0" smtClean="0"/>
              <a:t>phrases.</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1804019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en-US" dirty="0">
                <a:solidFill>
                  <a:srgbClr val="FF0000"/>
                </a:solidFill>
              </a:rPr>
              <a:t>course:</a:t>
            </a:r>
          </a:p>
          <a:p>
            <a:pPr algn="l" rtl="0"/>
            <a:r>
              <a:rPr lang="en-US" dirty="0" smtClean="0"/>
              <a:t>Projects to </a:t>
            </a:r>
            <a:r>
              <a:rPr lang="en-US" dirty="0"/>
              <a:t>motor cortex to initiate the appropriate movement </a:t>
            </a:r>
            <a:r>
              <a:rPr lang="en-US" dirty="0" smtClean="0"/>
              <a:t>of the </a:t>
            </a:r>
            <a:r>
              <a:rPr lang="en-US" dirty="0"/>
              <a:t>lips &amp; larynx to produces speech</a:t>
            </a:r>
            <a:r>
              <a:rPr lang="en-US" dirty="0" smtClean="0"/>
              <a:t>.</a:t>
            </a:r>
          </a:p>
          <a:p>
            <a:pPr marL="109728" indent="0" algn="l" rtl="0">
              <a:buNone/>
            </a:pPr>
            <a:r>
              <a:rPr lang="en-US" dirty="0">
                <a:solidFill>
                  <a:srgbClr val="FF0000"/>
                </a:solidFill>
              </a:rPr>
              <a:t>Damage:</a:t>
            </a:r>
          </a:p>
          <a:p>
            <a:pPr marL="109728" indent="0" algn="l" rtl="0">
              <a:buNone/>
            </a:pPr>
            <a:r>
              <a:rPr lang="en-US" dirty="0"/>
              <a:t>Motor Aphasia:</a:t>
            </a:r>
          </a:p>
          <a:p>
            <a:pPr algn="l" rtl="0"/>
            <a:r>
              <a:rPr lang="en-US" dirty="0"/>
              <a:t>- </a:t>
            </a:r>
            <a:r>
              <a:rPr lang="en-US" dirty="0" smtClean="0"/>
              <a:t>Non-Fluent</a:t>
            </a:r>
            <a:r>
              <a:rPr lang="en-US" dirty="0"/>
              <a:t>.</a:t>
            </a:r>
          </a:p>
          <a:p>
            <a:pPr algn="l" rtl="0"/>
            <a:r>
              <a:rPr lang="en-US" dirty="0"/>
              <a:t>- Understanding normal but Voice production defective.</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697547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dirty="0" smtClean="0">
                <a:solidFill>
                  <a:srgbClr val="FF0000"/>
                </a:solidFill>
              </a:rPr>
              <a:t>3) Angular </a:t>
            </a:r>
            <a:r>
              <a:rPr lang="en-US" dirty="0">
                <a:solidFill>
                  <a:srgbClr val="FF0000"/>
                </a:solidFill>
              </a:rPr>
              <a:t>Gyrus</a:t>
            </a:r>
          </a:p>
          <a:p>
            <a:pPr marL="109728" indent="0" algn="l" rtl="0">
              <a:buNone/>
            </a:pPr>
            <a:r>
              <a:rPr lang="en-US" dirty="0">
                <a:solidFill>
                  <a:srgbClr val="FF0000"/>
                </a:solidFill>
              </a:rPr>
              <a:t>Location:</a:t>
            </a:r>
          </a:p>
          <a:p>
            <a:pPr algn="l" rtl="0"/>
            <a:r>
              <a:rPr lang="en-US" dirty="0"/>
              <a:t>is the most inferior portion of the posterior parietal lobe, </a:t>
            </a:r>
            <a:r>
              <a:rPr lang="en-US" dirty="0" smtClean="0"/>
              <a:t>lying immediately </a:t>
            </a:r>
            <a:r>
              <a:rPr lang="en-US" dirty="0"/>
              <a:t>behind </a:t>
            </a:r>
            <a:r>
              <a:rPr lang="en-US" dirty="0" smtClean="0"/>
              <a:t>Wernicke's </a:t>
            </a:r>
            <a:r>
              <a:rPr lang="en-US" dirty="0"/>
              <a:t>area fused posteriorly into the visual cortex</a:t>
            </a:r>
          </a:p>
          <a:p>
            <a:pPr marL="109728" indent="0" algn="l" rtl="0">
              <a:buNone/>
            </a:pPr>
            <a:r>
              <a:rPr lang="en-US" dirty="0">
                <a:solidFill>
                  <a:srgbClr val="FF0000"/>
                </a:solidFill>
              </a:rPr>
              <a:t>Function:</a:t>
            </a:r>
          </a:p>
          <a:p>
            <a:pPr algn="l" rtl="0"/>
            <a:r>
              <a:rPr lang="en-US" dirty="0"/>
              <a:t>interpretation of information obtained from reading from visual </a:t>
            </a:r>
            <a:r>
              <a:rPr lang="en-US" dirty="0" smtClean="0"/>
              <a:t>cortex</a:t>
            </a:r>
            <a:endParaRPr lang="en-US"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415745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en-US" dirty="0">
                <a:solidFill>
                  <a:srgbClr val="FF0000"/>
                </a:solidFill>
              </a:rPr>
              <a:t>Damage:</a:t>
            </a:r>
          </a:p>
          <a:p>
            <a:pPr algn="l" rtl="0"/>
            <a:r>
              <a:rPr lang="en-US" dirty="0"/>
              <a:t>Anomic: the patient is unable to name objects.</a:t>
            </a:r>
          </a:p>
          <a:p>
            <a:pPr algn="l" rtl="0"/>
            <a:r>
              <a:rPr lang="en-US" dirty="0"/>
              <a:t>dyslexia </a:t>
            </a:r>
            <a:r>
              <a:rPr lang="en-US" dirty="0">
                <a:solidFill>
                  <a:srgbClr val="FF0000"/>
                </a:solidFill>
              </a:rPr>
              <a:t>“Word blindness”</a:t>
            </a:r>
          </a:p>
          <a:p>
            <a:pPr algn="l" rtl="0"/>
            <a:r>
              <a:rPr lang="en-US" dirty="0"/>
              <a:t>the stream of visual experiences passing into Wernicke’s area from the visual cortex is mainly blocked. the person may be able to see words and even know that they are words but not be able to interpret it </a:t>
            </a:r>
          </a:p>
          <a:p>
            <a:pPr algn="l" rtl="0"/>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38890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u="sng" dirty="0" smtClean="0">
                <a:solidFill>
                  <a:srgbClr val="FF0000"/>
                </a:solidFill>
              </a:rPr>
              <a:t>4) Insula</a:t>
            </a:r>
            <a:endParaRPr lang="en-US" u="sng" dirty="0">
              <a:solidFill>
                <a:srgbClr val="FF0000"/>
              </a:solidFill>
            </a:endParaRPr>
          </a:p>
          <a:p>
            <a:pPr marL="109728" indent="0" algn="l" rtl="0">
              <a:buNone/>
            </a:pPr>
            <a:r>
              <a:rPr lang="en-US" dirty="0">
                <a:solidFill>
                  <a:srgbClr val="FF0000"/>
                </a:solidFill>
              </a:rPr>
              <a:t>Location:</a:t>
            </a:r>
          </a:p>
          <a:p>
            <a:pPr algn="l" rtl="0"/>
            <a:r>
              <a:rPr lang="en-US" dirty="0"/>
              <a:t>a portion of the cerebral cortex folded deep within the lateral sulcus.</a:t>
            </a:r>
          </a:p>
          <a:p>
            <a:pPr marL="109728" indent="0" algn="l" rtl="0">
              <a:buNone/>
            </a:pPr>
            <a:r>
              <a:rPr lang="en-US" dirty="0">
                <a:solidFill>
                  <a:srgbClr val="FF0000"/>
                </a:solidFill>
              </a:rPr>
              <a:t>Function:</a:t>
            </a:r>
          </a:p>
          <a:p>
            <a:pPr algn="l" rtl="0"/>
            <a:r>
              <a:rPr lang="en-US" dirty="0" smtClean="0"/>
              <a:t>Contains </a:t>
            </a:r>
            <a:r>
              <a:rPr lang="en-US" dirty="0"/>
              <a:t>Speech articulation Area.</a:t>
            </a:r>
          </a:p>
          <a:p>
            <a:pPr algn="l" rtl="0"/>
            <a:r>
              <a:rPr lang="en-US" dirty="0" smtClean="0"/>
              <a:t>Hand </a:t>
            </a:r>
            <a:r>
              <a:rPr lang="en-US" dirty="0"/>
              <a:t>and eye motor function.</a:t>
            </a:r>
          </a:p>
          <a:p>
            <a:pPr algn="l" rtl="0"/>
            <a:r>
              <a:rPr lang="en-US" dirty="0" smtClean="0"/>
              <a:t>initiates </a:t>
            </a:r>
            <a:r>
              <a:rPr lang="en-US" dirty="0"/>
              <a:t>the appropriate movements of the lips, tongue, and larynx </a:t>
            </a:r>
            <a:r>
              <a:rPr lang="en-US" dirty="0" smtClean="0"/>
              <a:t>to produce </a:t>
            </a:r>
            <a:r>
              <a:rPr lang="en-US" dirty="0"/>
              <a:t>speech.</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1776095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Speech disorders</a:t>
            </a:r>
            <a:endParaRPr lang="ar-LY" dirty="0"/>
          </a:p>
        </p:txBody>
      </p:sp>
      <p:sp>
        <p:nvSpPr>
          <p:cNvPr id="5" name="Subtitle 4"/>
          <p:cNvSpPr>
            <a:spLocks noGrp="1"/>
          </p:cNvSpPr>
          <p:nvPr>
            <p:ph type="subTitle" idx="1"/>
          </p:nvPr>
        </p:nvSpPr>
        <p:spPr/>
        <p:txBody>
          <a:bodyPr/>
          <a:lstStyle/>
          <a:p>
            <a:endParaRPr lang="ar-LY" dirty="0"/>
          </a:p>
        </p:txBody>
      </p:sp>
    </p:spTree>
    <p:extLst>
      <p:ext uri="{BB962C8B-B14F-4D97-AF65-F5344CB8AC3E}">
        <p14:creationId xmlns:p14="http://schemas.microsoft.com/office/powerpoint/2010/main" val="671931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7200" y="1417638"/>
            <a:ext cx="8291264" cy="4531642"/>
          </a:xfrm>
          <a:prstGeom prst="rect">
            <a:avLst/>
          </a:prstGeom>
        </p:spPr>
      </p:pic>
      <p:sp>
        <p:nvSpPr>
          <p:cNvPr id="3" name="Title 2"/>
          <p:cNvSpPr>
            <a:spLocks noGrp="1"/>
          </p:cNvSpPr>
          <p:nvPr>
            <p:ph type="title"/>
          </p:nvPr>
        </p:nvSpPr>
        <p:spPr/>
        <p:txBody>
          <a:bodyPr/>
          <a:lstStyle/>
          <a:p>
            <a:r>
              <a:rPr lang="af-ZA" dirty="0"/>
              <a:t>Speech disorders</a:t>
            </a:r>
            <a:endParaRPr lang="ar-LY" dirty="0"/>
          </a:p>
        </p:txBody>
      </p:sp>
    </p:spTree>
    <p:extLst>
      <p:ext uri="{BB962C8B-B14F-4D97-AF65-F5344CB8AC3E}">
        <p14:creationId xmlns:p14="http://schemas.microsoft.com/office/powerpoint/2010/main" val="1699772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algn="l" rtl="0">
              <a:buNone/>
            </a:pPr>
            <a:r>
              <a:rPr lang="en-US" dirty="0">
                <a:solidFill>
                  <a:srgbClr val="FF0000"/>
                </a:solidFill>
              </a:rPr>
              <a:t>Dysphasia:</a:t>
            </a:r>
          </a:p>
          <a:p>
            <a:pPr algn="l" rtl="0"/>
            <a:r>
              <a:rPr lang="en-US" dirty="0"/>
              <a:t>is an acquired loss of production or comprehension of spoken and/or written language</a:t>
            </a:r>
          </a:p>
          <a:p>
            <a:pPr algn="l" rtl="0"/>
            <a:r>
              <a:rPr lang="en-US" dirty="0"/>
              <a:t>secondary to brain damage.</a:t>
            </a:r>
          </a:p>
          <a:p>
            <a:pPr marL="109728" indent="0" algn="l" rtl="0">
              <a:buNone/>
            </a:pPr>
            <a:r>
              <a:rPr lang="en-US" dirty="0">
                <a:solidFill>
                  <a:srgbClr val="FF0000"/>
                </a:solidFill>
              </a:rPr>
              <a:t>Dysarthria:</a:t>
            </a:r>
          </a:p>
          <a:p>
            <a:pPr algn="l" rtl="0"/>
            <a:r>
              <a:rPr lang="en-US" dirty="0"/>
              <a:t>Disorder in articulation. </a:t>
            </a:r>
            <a:r>
              <a:rPr lang="en-US" dirty="0" err="1"/>
              <a:t>E.g</a:t>
            </a:r>
            <a:r>
              <a:rPr lang="en-US" dirty="0"/>
              <a:t>, Slurred Speech</a:t>
            </a:r>
          </a:p>
          <a:p>
            <a:pPr algn="l" rtl="0"/>
            <a:r>
              <a:rPr lang="en-US" dirty="0" smtClean="0"/>
              <a:t>It </a:t>
            </a:r>
            <a:r>
              <a:rPr lang="en-US" dirty="0"/>
              <a:t>happens In some individuals who has no abnormality in </a:t>
            </a:r>
            <a:r>
              <a:rPr lang="en-US" dirty="0" smtClean="0"/>
              <a:t>the speech center </a:t>
            </a:r>
            <a:r>
              <a:rPr lang="en-US" dirty="0"/>
              <a:t>or in its </a:t>
            </a:r>
            <a:r>
              <a:rPr lang="en-US" dirty="0" smtClean="0"/>
              <a:t>pathways.</a:t>
            </a:r>
            <a:endParaRPr lang="en-US" dirty="0"/>
          </a:p>
          <a:p>
            <a:pPr algn="l" rtl="0"/>
            <a:r>
              <a:rPr lang="en-US" dirty="0" smtClean="0"/>
              <a:t>Language </a:t>
            </a:r>
            <a:r>
              <a:rPr lang="en-US" dirty="0"/>
              <a:t>is intact, Paralysis, slowing or in coordination of muscles </a:t>
            </a:r>
            <a:r>
              <a:rPr lang="en-US" dirty="0" smtClean="0"/>
              <a:t>of articulation </a:t>
            </a:r>
            <a:r>
              <a:rPr lang="en-US" dirty="0"/>
              <a:t>or local discomfort causes various different patterns </a:t>
            </a:r>
            <a:r>
              <a:rPr lang="en-US" dirty="0" smtClean="0"/>
              <a:t>of dysarthria</a:t>
            </a:r>
            <a:r>
              <a:rPr lang="en-US" dirty="0"/>
              <a:t>.</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3438701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lgn="l" rtl="0">
              <a:buNone/>
            </a:pPr>
            <a:r>
              <a:rPr lang="en-US" u="sng" dirty="0">
                <a:solidFill>
                  <a:srgbClr val="FF0000"/>
                </a:solidFill>
              </a:rPr>
              <a:t>“Slurred" speech</a:t>
            </a:r>
          </a:p>
          <a:p>
            <a:pPr algn="l" rtl="0"/>
            <a:r>
              <a:rPr lang="en-US" dirty="0" smtClean="0"/>
              <a:t>Speaking </a:t>
            </a:r>
            <a:r>
              <a:rPr lang="en-US" dirty="0"/>
              <a:t>softly or barely able to whisper</a:t>
            </a:r>
          </a:p>
          <a:p>
            <a:pPr algn="l" rtl="0"/>
            <a:r>
              <a:rPr lang="en-US" dirty="0" smtClean="0"/>
              <a:t>Slow </a:t>
            </a:r>
            <a:r>
              <a:rPr lang="en-US" dirty="0"/>
              <a:t>rate of speech</a:t>
            </a:r>
          </a:p>
          <a:p>
            <a:pPr algn="l" rtl="0"/>
            <a:r>
              <a:rPr lang="en-US" dirty="0" smtClean="0"/>
              <a:t>Rapid </a:t>
            </a:r>
            <a:r>
              <a:rPr lang="en-US" dirty="0"/>
              <a:t>rate of speech with a "mumbling" quality</a:t>
            </a:r>
          </a:p>
          <a:p>
            <a:pPr algn="l" rtl="0"/>
            <a:r>
              <a:rPr lang="en-US" dirty="0" smtClean="0"/>
              <a:t>Limited </a:t>
            </a:r>
            <a:r>
              <a:rPr lang="en-US" dirty="0"/>
              <a:t>tongue, lip, and jaw movement</a:t>
            </a:r>
          </a:p>
          <a:p>
            <a:pPr algn="l" rtl="0"/>
            <a:r>
              <a:rPr lang="en-US" dirty="0" smtClean="0"/>
              <a:t>Abnormal </a:t>
            </a:r>
            <a:r>
              <a:rPr lang="en-US" dirty="0"/>
              <a:t>intonation (rhythm) when speaking</a:t>
            </a:r>
          </a:p>
          <a:p>
            <a:pPr algn="l" rtl="0"/>
            <a:r>
              <a:rPr lang="en-US" dirty="0" smtClean="0"/>
              <a:t>Changes </a:t>
            </a:r>
            <a:r>
              <a:rPr lang="en-US" dirty="0"/>
              <a:t>in vocal quality ("nasal" speech or sounding "stuffy")</a:t>
            </a:r>
          </a:p>
          <a:p>
            <a:pPr algn="l" rtl="0"/>
            <a:r>
              <a:rPr lang="en-US" dirty="0" smtClean="0"/>
              <a:t>Hoarseness</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4108611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481328"/>
            <a:ext cx="8640960" cy="5044016"/>
          </a:xfrm>
        </p:spPr>
        <p:txBody>
          <a:bodyPr>
            <a:normAutofit fontScale="92500"/>
          </a:bodyPr>
          <a:lstStyle/>
          <a:p>
            <a:pPr marL="109728" indent="0" algn="l" rtl="0">
              <a:buNone/>
            </a:pPr>
            <a:r>
              <a:rPr lang="en-US" u="sng" dirty="0">
                <a:solidFill>
                  <a:srgbClr val="FF0000"/>
                </a:solidFill>
              </a:rPr>
              <a:t>Stuttering</a:t>
            </a:r>
          </a:p>
          <a:p>
            <a:pPr algn="l" rtl="0"/>
            <a:r>
              <a:rPr lang="en-US" dirty="0" smtClean="0"/>
              <a:t>Stuttering </a:t>
            </a:r>
            <a:r>
              <a:rPr lang="en-US" dirty="0"/>
              <a:t>affects the fluency of speech.</a:t>
            </a:r>
          </a:p>
          <a:p>
            <a:pPr algn="l" rtl="0"/>
            <a:r>
              <a:rPr lang="en-US" dirty="0" smtClean="0"/>
              <a:t>Talking </a:t>
            </a:r>
            <a:r>
              <a:rPr lang="en-US" dirty="0"/>
              <a:t>with involuntary repetition of sounds, especially initial consonants </a:t>
            </a:r>
            <a:r>
              <a:rPr lang="en-US" dirty="0" smtClean="0"/>
              <a:t>It begins </a:t>
            </a:r>
            <a:r>
              <a:rPr lang="en-US" dirty="0"/>
              <a:t>during childhood and, in some cases, lasts throughout life.</a:t>
            </a:r>
          </a:p>
          <a:p>
            <a:pPr algn="l" rtl="0"/>
            <a:r>
              <a:rPr lang="en-US" dirty="0" smtClean="0"/>
              <a:t>The </a:t>
            </a:r>
            <a:r>
              <a:rPr lang="en-US" dirty="0"/>
              <a:t>disorder is characterized by disruptions in the production of </a:t>
            </a:r>
            <a:r>
              <a:rPr lang="en-US" dirty="0" smtClean="0"/>
              <a:t>speech sounds</a:t>
            </a:r>
            <a:r>
              <a:rPr lang="en-US" dirty="0"/>
              <a:t>, also called “disfluencies”</a:t>
            </a:r>
          </a:p>
          <a:p>
            <a:pPr algn="l" rtl="0"/>
            <a:r>
              <a:rPr lang="en-US" dirty="0" smtClean="0"/>
              <a:t>Have </a:t>
            </a:r>
            <a:r>
              <a:rPr lang="en-US" dirty="0"/>
              <a:t>right cerebral dominance and widespread </a:t>
            </a:r>
            <a:r>
              <a:rPr lang="en-US" dirty="0" smtClean="0"/>
              <a:t>over activity </a:t>
            </a:r>
            <a:r>
              <a:rPr lang="en-US" dirty="0"/>
              <a:t>in </a:t>
            </a:r>
            <a:r>
              <a:rPr lang="en-US" dirty="0" smtClean="0"/>
              <a:t>the cerebral </a:t>
            </a:r>
            <a:r>
              <a:rPr lang="en-US" dirty="0"/>
              <a:t>cortex and cerebellum. This includes increased activity of </a:t>
            </a:r>
            <a:r>
              <a:rPr lang="en-US" dirty="0" smtClean="0"/>
              <a:t>the supplementary </a:t>
            </a:r>
            <a:r>
              <a:rPr lang="en-US" dirty="0"/>
              <a:t>motor area.</a:t>
            </a:r>
            <a:endParaRPr lang="ar-LY" dirty="0"/>
          </a:p>
        </p:txBody>
      </p:sp>
      <p:sp>
        <p:nvSpPr>
          <p:cNvPr id="3" name="Title 2"/>
          <p:cNvSpPr>
            <a:spLocks noGrp="1"/>
          </p:cNvSpPr>
          <p:nvPr>
            <p:ph type="title"/>
          </p:nvPr>
        </p:nvSpPr>
        <p:spPr/>
        <p:txBody>
          <a:bodyPr/>
          <a:lstStyle/>
          <a:p>
            <a:endParaRPr lang="ar-LY" dirty="0"/>
          </a:p>
        </p:txBody>
      </p:sp>
    </p:spTree>
    <p:extLst>
      <p:ext uri="{BB962C8B-B14F-4D97-AF65-F5344CB8AC3E}">
        <p14:creationId xmlns:p14="http://schemas.microsoft.com/office/powerpoint/2010/main" val="1743366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u="sng" dirty="0">
                <a:solidFill>
                  <a:srgbClr val="FF0000"/>
                </a:solidFill>
              </a:rPr>
              <a:t>Dysphonia:</a:t>
            </a:r>
          </a:p>
          <a:p>
            <a:pPr algn="l" rtl="0"/>
            <a:r>
              <a:rPr lang="en-US" dirty="0"/>
              <a:t>Abnormal sound production due to problem in vocal </a:t>
            </a:r>
            <a:r>
              <a:rPr lang="en-US" dirty="0" smtClean="0"/>
              <a:t>cord e.g</a:t>
            </a:r>
            <a:r>
              <a:rPr lang="en-US" dirty="0"/>
              <a:t>., paralysis, Stroke “CVS”, other causes</a:t>
            </a:r>
          </a:p>
          <a:p>
            <a:pPr marL="109728" indent="0" algn="l" rtl="0">
              <a:buNone/>
            </a:pPr>
            <a:r>
              <a:rPr lang="en-US" dirty="0"/>
              <a:t>Causes:</a:t>
            </a:r>
          </a:p>
          <a:p>
            <a:pPr algn="l" rtl="0"/>
            <a:r>
              <a:rPr lang="en-US" dirty="0" smtClean="0"/>
              <a:t>Paralysis </a:t>
            </a:r>
            <a:r>
              <a:rPr lang="en-US" dirty="0"/>
              <a:t>of both vocal cord </a:t>
            </a:r>
            <a:r>
              <a:rPr lang="en-US" dirty="0" err="1"/>
              <a:t>e.g</a:t>
            </a:r>
            <a:r>
              <a:rPr lang="en-US" dirty="0"/>
              <a:t> whispering sound </a:t>
            </a:r>
            <a:r>
              <a:rPr lang="en-US" dirty="0" smtClean="0"/>
              <a:t>and inspiratory </a:t>
            </a:r>
            <a:r>
              <a:rPr lang="en-US" dirty="0"/>
              <a:t>stridor.</a:t>
            </a:r>
          </a:p>
          <a:p>
            <a:pPr algn="l" rtl="0"/>
            <a:r>
              <a:rPr lang="en-US" dirty="0" smtClean="0"/>
              <a:t>Paralysis </a:t>
            </a:r>
            <a:r>
              <a:rPr lang="en-US" dirty="0"/>
              <a:t>of left vocal cord: The voice becomes weak and </a:t>
            </a:r>
            <a:r>
              <a:rPr lang="en-US" dirty="0" smtClean="0"/>
              <a:t>cough bovine</a:t>
            </a:r>
            <a:r>
              <a:rPr lang="en-US" dirty="0"/>
              <a:t>. Mainly due to recurrent laryngeal palsy</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054522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l" rtl="0">
              <a:buNone/>
            </a:pPr>
            <a:r>
              <a:rPr lang="en-US" u="sng" dirty="0">
                <a:solidFill>
                  <a:srgbClr val="FF0000"/>
                </a:solidFill>
              </a:rPr>
              <a:t>Global </a:t>
            </a:r>
            <a:r>
              <a:rPr lang="en-US" u="sng" dirty="0" err="1" smtClean="0">
                <a:solidFill>
                  <a:srgbClr val="FF0000"/>
                </a:solidFill>
              </a:rPr>
              <a:t>Aphasia</a:t>
            </a:r>
            <a:r>
              <a:rPr lang="en-US" dirty="0" err="1" smtClean="0">
                <a:solidFill>
                  <a:srgbClr val="FF0000"/>
                </a:solidFill>
              </a:rPr>
              <a:t>“Central</a:t>
            </a:r>
            <a:r>
              <a:rPr lang="en-US" dirty="0" smtClean="0">
                <a:solidFill>
                  <a:srgbClr val="FF0000"/>
                </a:solidFill>
              </a:rPr>
              <a:t> </a:t>
            </a:r>
            <a:r>
              <a:rPr lang="en-US" dirty="0">
                <a:solidFill>
                  <a:srgbClr val="FF0000"/>
                </a:solidFill>
              </a:rPr>
              <a:t>Aphasia”</a:t>
            </a:r>
          </a:p>
          <a:p>
            <a:pPr algn="l" rtl="0"/>
            <a:r>
              <a:rPr lang="en-US" dirty="0" smtClean="0"/>
              <a:t>This </a:t>
            </a:r>
            <a:r>
              <a:rPr lang="en-US" dirty="0"/>
              <a:t>means the combination of the expressive </a:t>
            </a:r>
            <a:r>
              <a:rPr lang="en-US" dirty="0" smtClean="0"/>
              <a:t>problems of </a:t>
            </a:r>
            <a:r>
              <a:rPr lang="en-US" dirty="0"/>
              <a:t>Broca's aphasia and the loss of comprehension </a:t>
            </a:r>
            <a:r>
              <a:rPr lang="en-US" dirty="0" smtClean="0"/>
              <a:t>of Wernicke's</a:t>
            </a:r>
            <a:r>
              <a:rPr lang="en-US" dirty="0"/>
              <a:t>.</a:t>
            </a:r>
          </a:p>
          <a:p>
            <a:pPr algn="l" rtl="0"/>
            <a:r>
              <a:rPr lang="en-US" dirty="0" smtClean="0"/>
              <a:t>The </a:t>
            </a:r>
            <a:r>
              <a:rPr lang="en-US" dirty="0"/>
              <a:t>patient can neither speak nor understand language.</a:t>
            </a:r>
          </a:p>
          <a:p>
            <a:pPr algn="l" rtl="0"/>
            <a:r>
              <a:rPr lang="en-US" dirty="0" smtClean="0"/>
              <a:t>It </a:t>
            </a:r>
            <a:r>
              <a:rPr lang="en-US" dirty="0"/>
              <a:t>is due to widespread damage to speech areas and </a:t>
            </a:r>
            <a:r>
              <a:rPr lang="en-US" dirty="0" smtClean="0"/>
              <a:t>is the </a:t>
            </a:r>
            <a:r>
              <a:rPr lang="en-US" dirty="0"/>
              <a:t>commonest aphasia after a severe left </a:t>
            </a:r>
            <a:r>
              <a:rPr lang="en-US" dirty="0" smtClean="0"/>
              <a:t>hemisphere infarct</a:t>
            </a:r>
            <a:r>
              <a:rPr lang="en-US" dirty="0"/>
              <a:t>. </a:t>
            </a:r>
          </a:p>
          <a:p>
            <a:pPr algn="l" rtl="0"/>
            <a:r>
              <a:rPr lang="en-US" dirty="0" smtClean="0"/>
              <a:t>Writing </a:t>
            </a:r>
            <a:r>
              <a:rPr lang="en-US" dirty="0"/>
              <a:t>and reading are also affected.</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2048801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learning</a:t>
            </a:r>
            <a:endParaRPr lang="ar-LY" dirty="0"/>
          </a:p>
        </p:txBody>
      </p:sp>
      <p:sp>
        <p:nvSpPr>
          <p:cNvPr id="5" name="Subtitle 4"/>
          <p:cNvSpPr>
            <a:spLocks noGrp="1"/>
          </p:cNvSpPr>
          <p:nvPr>
            <p:ph type="subTitle" idx="1"/>
          </p:nvPr>
        </p:nvSpPr>
        <p:spPr/>
        <p:txBody>
          <a:bodyPr/>
          <a:lstStyle/>
          <a:p>
            <a:endParaRPr lang="ar-LY"/>
          </a:p>
        </p:txBody>
      </p:sp>
    </p:spTree>
    <p:extLst>
      <p:ext uri="{BB962C8B-B14F-4D97-AF65-F5344CB8AC3E}">
        <p14:creationId xmlns:p14="http://schemas.microsoft.com/office/powerpoint/2010/main" val="1632664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gn="l" rtl="0">
              <a:buNone/>
            </a:pPr>
            <a:r>
              <a:rPr lang="en-US" dirty="0"/>
              <a:t>Learning is the acquisition of knowledge or skill that is not the result of </a:t>
            </a:r>
            <a:r>
              <a:rPr lang="en-US" dirty="0" smtClean="0"/>
              <a:t>maturation and it can </a:t>
            </a:r>
            <a:r>
              <a:rPr lang="en-US" dirty="0"/>
              <a:t>take place through association, understanding or observation.</a:t>
            </a:r>
          </a:p>
          <a:p>
            <a:pPr algn="l" rtl="0"/>
            <a:r>
              <a:rPr lang="en-US" dirty="0" smtClean="0"/>
              <a:t>Associative </a:t>
            </a:r>
            <a:r>
              <a:rPr lang="en-US" dirty="0"/>
              <a:t>learning includes classical and operant conditioning.</a:t>
            </a:r>
          </a:p>
          <a:p>
            <a:pPr algn="l" rtl="0"/>
            <a:r>
              <a:rPr lang="en-US" dirty="0" smtClean="0"/>
              <a:t>Cognitive </a:t>
            </a:r>
            <a:r>
              <a:rPr lang="en-US" dirty="0"/>
              <a:t>learning involves understanding and uses cognitive strategies to </a:t>
            </a:r>
            <a:r>
              <a:rPr lang="en-US" dirty="0" smtClean="0"/>
              <a:t>process information</a:t>
            </a:r>
            <a:r>
              <a:rPr lang="en-US" dirty="0"/>
              <a:t>.</a:t>
            </a:r>
          </a:p>
          <a:p>
            <a:pPr algn="l" rtl="0"/>
            <a:r>
              <a:rPr lang="en-US" dirty="0" smtClean="0"/>
              <a:t>Observational </a:t>
            </a:r>
            <a:r>
              <a:rPr lang="en-US" dirty="0"/>
              <a:t>learning involves modelling.</a:t>
            </a:r>
            <a:endParaRPr lang="ar-LY" dirty="0"/>
          </a:p>
        </p:txBody>
      </p:sp>
      <p:sp>
        <p:nvSpPr>
          <p:cNvPr id="3" name="Title 2"/>
          <p:cNvSpPr>
            <a:spLocks noGrp="1"/>
          </p:cNvSpPr>
          <p:nvPr>
            <p:ph type="title"/>
          </p:nvPr>
        </p:nvSpPr>
        <p:spPr/>
        <p:txBody>
          <a:bodyPr/>
          <a:lstStyle/>
          <a:p>
            <a:endParaRPr lang="ar-LY"/>
          </a:p>
        </p:txBody>
      </p:sp>
    </p:spTree>
    <p:extLst>
      <p:ext uri="{BB962C8B-B14F-4D97-AF65-F5344CB8AC3E}">
        <p14:creationId xmlns:p14="http://schemas.microsoft.com/office/powerpoint/2010/main" val="605122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fontScale="90000"/>
          </a:bodyPr>
          <a:lstStyle/>
          <a:p>
            <a:r>
              <a:rPr lang="en-US" dirty="0"/>
              <a:t>Associative learning</a:t>
            </a:r>
            <a:br>
              <a:rPr lang="en-US" dirty="0"/>
            </a:br>
            <a:r>
              <a:rPr lang="en-US" dirty="0"/>
              <a:t>classical conditioning</a:t>
            </a:r>
            <a:endParaRPr lang="ar-SA" dirty="0"/>
          </a:p>
        </p:txBody>
      </p:sp>
      <p:sp>
        <p:nvSpPr>
          <p:cNvPr id="4" name="Content Placeholder 3"/>
          <p:cNvSpPr>
            <a:spLocks noGrp="1"/>
          </p:cNvSpPr>
          <p:nvPr>
            <p:ph sz="quarter" idx="2"/>
          </p:nvPr>
        </p:nvSpPr>
        <p:spPr/>
        <p:txBody>
          <a:bodyPr/>
          <a:lstStyle/>
          <a:p>
            <a:pPr algn="l" rtl="0"/>
            <a:endParaRPr lang="en-US" dirty="0" smtClean="0"/>
          </a:p>
          <a:p>
            <a:pPr algn="l" rtl="0"/>
            <a:r>
              <a:rPr lang="en-US" dirty="0" smtClean="0"/>
              <a:t>Described </a:t>
            </a:r>
            <a:r>
              <a:rPr lang="en-US" dirty="0"/>
              <a:t>by Pavlov (1849–1936) in 1927, who trained dogs to salivate in response to a light or bell by associating it with food.</a:t>
            </a:r>
          </a:p>
          <a:p>
            <a:pPr algn="l" rtl="0"/>
            <a:endParaRPr lang="en-US" dirty="0"/>
          </a:p>
        </p:txBody>
      </p:sp>
      <p:pic>
        <p:nvPicPr>
          <p:cNvPr id="7" name="Content Placeholder 6"/>
          <p:cNvPicPr>
            <a:picLocks noGrp="1" noChangeAspect="1"/>
          </p:cNvPicPr>
          <p:nvPr>
            <p:ph sz="quarter" idx="4"/>
          </p:nvPr>
        </p:nvPicPr>
        <p:blipFill>
          <a:blip r:embed="rId2"/>
          <a:stretch>
            <a:fillRect/>
          </a:stretch>
        </p:blipFill>
        <p:spPr>
          <a:xfrm>
            <a:off x="4695031" y="1444625"/>
            <a:ext cx="3941763" cy="394176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21720008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l" rtl="0">
              <a:buClr>
                <a:srgbClr val="2DA2BF"/>
              </a:buClr>
              <a:buNone/>
            </a:pPr>
            <a:endParaRPr lang="en-US" sz="2400" dirty="0" smtClean="0">
              <a:solidFill>
                <a:prstClr val="black"/>
              </a:solidFill>
            </a:endParaRPr>
          </a:p>
          <a:p>
            <a:pPr lvl="0" algn="l" rtl="0">
              <a:buClr>
                <a:srgbClr val="2DA2BF"/>
              </a:buClr>
              <a:buNone/>
            </a:pPr>
            <a:endParaRPr lang="en-US" sz="2400" dirty="0">
              <a:solidFill>
                <a:prstClr val="black"/>
              </a:solidFill>
            </a:endParaRPr>
          </a:p>
          <a:p>
            <a:pPr lvl="0" algn="l" rtl="0">
              <a:buClr>
                <a:srgbClr val="2DA2BF"/>
              </a:buClr>
              <a:buNone/>
            </a:pPr>
            <a:r>
              <a:rPr lang="en-US" sz="2400" dirty="0" smtClean="0">
                <a:solidFill>
                  <a:prstClr val="black"/>
                </a:solidFill>
              </a:rPr>
              <a:t>Classical conditioning </a:t>
            </a:r>
            <a:r>
              <a:rPr lang="en-US" sz="2400" dirty="0">
                <a:solidFill>
                  <a:prstClr val="black"/>
                </a:solidFill>
              </a:rPr>
              <a:t>involves repeated administration of a new stimulus (bell) together with an</a:t>
            </a:r>
          </a:p>
          <a:p>
            <a:pPr lvl="0" algn="l" rtl="0">
              <a:buClr>
                <a:srgbClr val="2DA2BF"/>
              </a:buClr>
              <a:buNone/>
            </a:pPr>
            <a:r>
              <a:rPr lang="en-US" sz="2400" b="1" dirty="0">
                <a:solidFill>
                  <a:srgbClr val="FF0000"/>
                </a:solidFill>
              </a:rPr>
              <a:t>unconditioned stimulus (UCS) (food).</a:t>
            </a:r>
          </a:p>
          <a:p>
            <a:pPr lvl="0" algn="l" rtl="0">
              <a:buClr>
                <a:srgbClr val="2DA2BF"/>
              </a:buClr>
              <a:buNone/>
            </a:pPr>
            <a:r>
              <a:rPr lang="en-US" sz="2400" dirty="0">
                <a:solidFill>
                  <a:prstClr val="black"/>
                </a:solidFill>
              </a:rPr>
              <a:t>The UCS (food) is known to elicit a specific </a:t>
            </a:r>
            <a:r>
              <a:rPr lang="en-US" sz="2400" b="1" dirty="0">
                <a:solidFill>
                  <a:srgbClr val="FF0000"/>
                </a:solidFill>
              </a:rPr>
              <a:t>unconditioned response (UCR) </a:t>
            </a:r>
            <a:r>
              <a:rPr lang="en-US" sz="2400" dirty="0">
                <a:solidFill>
                  <a:prstClr val="black"/>
                </a:solidFill>
              </a:rPr>
              <a:t>(salivation).</a:t>
            </a:r>
            <a:endParaRPr lang="ar-SA" sz="2400" dirty="0">
              <a:solidFill>
                <a:prstClr val="black"/>
              </a:solidFill>
            </a:endParaRPr>
          </a:p>
          <a:p>
            <a:pPr algn="l" rtl="0"/>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9691581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l" rtl="0">
              <a:buNone/>
            </a:pPr>
            <a:endParaRPr lang="en-US" sz="2400" dirty="0" smtClean="0"/>
          </a:p>
          <a:p>
            <a:pPr algn="l" rtl="0">
              <a:buNone/>
            </a:pPr>
            <a:r>
              <a:rPr lang="en-US" sz="2400" dirty="0" smtClean="0"/>
              <a:t>This </a:t>
            </a:r>
            <a:r>
              <a:rPr lang="en-US" sz="2400" dirty="0"/>
              <a:t>repeated association results in the new stimulus (bell) being able to produce the same response (salivation), eventually without the UCS (food).</a:t>
            </a:r>
          </a:p>
          <a:p>
            <a:pPr algn="l" rtl="0">
              <a:buNone/>
            </a:pPr>
            <a:r>
              <a:rPr lang="en-US" sz="2400" dirty="0"/>
              <a:t>The </a:t>
            </a:r>
            <a:r>
              <a:rPr lang="en-US" sz="2400" dirty="0">
                <a:solidFill>
                  <a:srgbClr val="FF0000"/>
                </a:solidFill>
              </a:rPr>
              <a:t>new stimulus (bell) is the </a:t>
            </a:r>
            <a:r>
              <a:rPr lang="en-US" sz="2400" b="1" dirty="0">
                <a:solidFill>
                  <a:srgbClr val="FF0000"/>
                </a:solidFill>
              </a:rPr>
              <a:t>conditioned stimulus (CS) </a:t>
            </a:r>
            <a:r>
              <a:rPr lang="en-US" sz="2400" b="1" dirty="0"/>
              <a:t>and the learned response</a:t>
            </a:r>
          </a:p>
          <a:p>
            <a:pPr algn="l" rtl="0">
              <a:buNone/>
            </a:pPr>
            <a:r>
              <a:rPr lang="en-US" sz="2400" dirty="0"/>
              <a:t>it produces </a:t>
            </a:r>
            <a:r>
              <a:rPr lang="en-US" sz="2400" dirty="0">
                <a:solidFill>
                  <a:srgbClr val="FF0000"/>
                </a:solidFill>
              </a:rPr>
              <a:t>(salivation) is now termed the </a:t>
            </a:r>
            <a:r>
              <a:rPr lang="en-US" sz="2400" b="1" dirty="0">
                <a:solidFill>
                  <a:srgbClr val="FF0000"/>
                </a:solidFill>
              </a:rPr>
              <a:t>conditioned response (CR), </a:t>
            </a:r>
            <a:r>
              <a:rPr lang="en-US" sz="2400" b="1" dirty="0"/>
              <a:t>once the association</a:t>
            </a:r>
          </a:p>
          <a:p>
            <a:pPr algn="l" rtl="0">
              <a:buNone/>
            </a:pPr>
            <a:r>
              <a:rPr lang="en-US" sz="2400" dirty="0"/>
              <a:t>has been acquired.</a:t>
            </a:r>
            <a:endParaRPr lang="ar-SA" sz="2400" dirty="0"/>
          </a:p>
        </p:txBody>
      </p:sp>
      <p:sp>
        <p:nvSpPr>
          <p:cNvPr id="3" name="عنوان 2"/>
          <p:cNvSpPr>
            <a:spLocks noGrp="1"/>
          </p:cNvSpPr>
          <p:nvPr>
            <p:ph type="title"/>
          </p:nvPr>
        </p:nvSpPr>
        <p:spPr/>
        <p:txBody>
          <a:bodyPr/>
          <a:lstStyle/>
          <a:p>
            <a:endParaRPr lang="ar-S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dirty="0"/>
              <a:t>The forming of an association is an </a:t>
            </a:r>
            <a:r>
              <a:rPr lang="en-US" b="1" dirty="0">
                <a:solidFill>
                  <a:srgbClr val="FF0000"/>
                </a:solidFill>
              </a:rPr>
              <a:t>automatic behavior (passive process) </a:t>
            </a:r>
            <a:r>
              <a:rPr lang="en-US" b="1" dirty="0"/>
              <a:t>and </a:t>
            </a:r>
            <a:r>
              <a:rPr lang="en-US" dirty="0"/>
              <a:t>does not require understanding.</a:t>
            </a:r>
          </a:p>
          <a:p>
            <a:pPr algn="l" rtl="0">
              <a:buNone/>
            </a:pPr>
            <a:endParaRPr lang="en-US" dirty="0"/>
          </a:p>
          <a:p>
            <a:pPr algn="l" rtl="0">
              <a:buNone/>
            </a:pPr>
            <a:r>
              <a:rPr lang="en-US" dirty="0"/>
              <a:t>The period of pairing required between an UCS and a CS for the association to be learned and the conditioned response to occur is called the </a:t>
            </a:r>
            <a:r>
              <a:rPr lang="en-US" b="1" dirty="0">
                <a:solidFill>
                  <a:srgbClr val="FF0000"/>
                </a:solidFill>
              </a:rPr>
              <a:t>acquisition stage.</a:t>
            </a:r>
            <a:endParaRPr lang="ar-SA" dirty="0">
              <a:solidFill>
                <a:srgbClr val="FF0000"/>
              </a:solidFill>
            </a:endParaRPr>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dirty="0">
                <a:solidFill>
                  <a:srgbClr val="FF0000"/>
                </a:solidFill>
              </a:rPr>
              <a:t>delayed conditioning</a:t>
            </a:r>
            <a:r>
              <a:rPr lang="en-US" dirty="0"/>
              <a:t>, in which the start of the CS precedes the start of UCS (optimal delay is less than 1 s) is the best method for learning.</a:t>
            </a:r>
          </a:p>
          <a:p>
            <a:pPr algn="l" rtl="0">
              <a:buNone/>
            </a:pPr>
            <a:endParaRPr lang="en-US" dirty="0"/>
          </a:p>
          <a:p>
            <a:pPr algn="l" rtl="0">
              <a:buNone/>
            </a:pPr>
            <a:r>
              <a:rPr lang="en-US" dirty="0"/>
              <a:t>If the CS is repeatedly presented without the UCS then the CR gradually disappears,</a:t>
            </a:r>
          </a:p>
          <a:p>
            <a:pPr algn="l" rtl="0">
              <a:buNone/>
            </a:pPr>
            <a:r>
              <a:rPr lang="en-US" dirty="0"/>
              <a:t>This is called </a:t>
            </a:r>
            <a:r>
              <a:rPr lang="en-US" b="1" dirty="0">
                <a:solidFill>
                  <a:srgbClr val="FF0000"/>
                </a:solidFill>
              </a:rPr>
              <a:t>extinction.</a:t>
            </a:r>
            <a:endParaRPr lang="ar-SA" dirty="0">
              <a:solidFill>
                <a:srgbClr val="FF0000"/>
              </a:solidFill>
            </a:endParaRPr>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Operant conditioning (OC)</a:t>
            </a:r>
          </a:p>
        </p:txBody>
      </p:sp>
      <p:sp>
        <p:nvSpPr>
          <p:cNvPr id="6" name="Content Placeholder 5"/>
          <p:cNvSpPr>
            <a:spLocks noGrp="1"/>
          </p:cNvSpPr>
          <p:nvPr>
            <p:ph sz="quarter" idx="2"/>
          </p:nvPr>
        </p:nvSpPr>
        <p:spPr>
          <a:xfrm>
            <a:off x="457200" y="1444294"/>
            <a:ext cx="4040188" cy="4649002"/>
          </a:xfrm>
        </p:spPr>
        <p:txBody>
          <a:bodyPr>
            <a:normAutofit fontScale="85000" lnSpcReduction="20000"/>
          </a:bodyPr>
          <a:lstStyle/>
          <a:p>
            <a:pPr algn="l" rtl="0"/>
            <a:endParaRPr lang="en-US" dirty="0" smtClean="0"/>
          </a:p>
          <a:p>
            <a:pPr lvl="0" algn="l" rtl="0">
              <a:buClr>
                <a:srgbClr val="2DA2BF"/>
              </a:buClr>
              <a:buNone/>
            </a:pPr>
            <a:r>
              <a:rPr lang="en-US" sz="2700" dirty="0">
                <a:solidFill>
                  <a:srgbClr val="FF0000"/>
                </a:solidFill>
              </a:rPr>
              <a:t>Skinner </a:t>
            </a:r>
            <a:r>
              <a:rPr lang="en-US" sz="2700" dirty="0">
                <a:solidFill>
                  <a:prstClr val="black"/>
                </a:solidFill>
              </a:rPr>
              <a:t>(1904–1990) proposed </a:t>
            </a:r>
            <a:r>
              <a:rPr lang="en-US" sz="2700" dirty="0">
                <a:solidFill>
                  <a:srgbClr val="FF0000"/>
                </a:solidFill>
              </a:rPr>
              <a:t>an associative learning theory </a:t>
            </a:r>
            <a:r>
              <a:rPr lang="en-US" sz="2700" dirty="0">
                <a:solidFill>
                  <a:prstClr val="black"/>
                </a:solidFill>
              </a:rPr>
              <a:t>based on </a:t>
            </a:r>
          </a:p>
          <a:p>
            <a:pPr lvl="0" algn="l" rtl="0">
              <a:buClr>
                <a:srgbClr val="2DA2BF"/>
              </a:buClr>
              <a:buNone/>
            </a:pPr>
            <a:endParaRPr lang="en-US" sz="2700" dirty="0">
              <a:solidFill>
                <a:srgbClr val="FF0000"/>
              </a:solidFill>
            </a:endParaRPr>
          </a:p>
          <a:p>
            <a:pPr lvl="0" algn="l" rtl="0">
              <a:buClr>
                <a:srgbClr val="2DA2BF"/>
              </a:buClr>
              <a:buNone/>
            </a:pPr>
            <a:r>
              <a:rPr lang="en-US" sz="2700" dirty="0">
                <a:solidFill>
                  <a:srgbClr val="FF0000"/>
                </a:solidFill>
              </a:rPr>
              <a:t>Thorndike’s (1874–1949) law of effect</a:t>
            </a:r>
          </a:p>
          <a:p>
            <a:pPr lvl="0" algn="l" rtl="0">
              <a:buClr>
                <a:srgbClr val="2DA2BF"/>
              </a:buClr>
              <a:buNone/>
            </a:pPr>
            <a:r>
              <a:rPr lang="en-US" sz="2700" dirty="0">
                <a:solidFill>
                  <a:prstClr val="black"/>
                </a:solidFill>
              </a:rPr>
              <a:t>This states that if a voluntary behavior (operating on trial and error) is rewarded it will be repeated, and vice versa.</a:t>
            </a:r>
            <a:endParaRPr lang="ar-SA" sz="2700" dirty="0">
              <a:solidFill>
                <a:prstClr val="black"/>
              </a:solidFill>
            </a:endParaRPr>
          </a:p>
          <a:p>
            <a:pPr algn="l" rtl="0"/>
            <a:endParaRPr lang="en-US" dirty="0"/>
          </a:p>
        </p:txBody>
      </p:sp>
      <p:pic>
        <p:nvPicPr>
          <p:cNvPr id="9" name="Content Placeholder 8"/>
          <p:cNvPicPr>
            <a:picLocks noGrp="1" noChangeAspect="1"/>
          </p:cNvPicPr>
          <p:nvPr>
            <p:ph sz="quarter" idx="4"/>
          </p:nvPr>
        </p:nvPicPr>
        <p:blipFill>
          <a:blip r:embed="rId2"/>
          <a:stretch>
            <a:fillRect/>
          </a:stretch>
        </p:blipFill>
        <p:spPr>
          <a:xfrm>
            <a:off x="5332412" y="1510506"/>
            <a:ext cx="2667000" cy="3810000"/>
          </a:xfrm>
          <a:prstGeom prst="rect">
            <a:avLst/>
          </a:prstGeom>
        </p:spPr>
      </p:pic>
    </p:spTree>
    <p:extLst>
      <p:ext uri="{BB962C8B-B14F-4D97-AF65-F5344CB8AC3E}">
        <p14:creationId xmlns:p14="http://schemas.microsoft.com/office/powerpoint/2010/main" val="1431994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sp>
        <p:nvSpPr>
          <p:cNvPr id="11" name="Content Placeholder 10"/>
          <p:cNvSpPr>
            <a:spLocks noGrp="1"/>
          </p:cNvSpPr>
          <p:nvPr>
            <p:ph sz="quarter" idx="2"/>
          </p:nvPr>
        </p:nvSpPr>
        <p:spPr>
          <a:xfrm>
            <a:off x="457200" y="1444294"/>
            <a:ext cx="4040188" cy="4865026"/>
          </a:xfrm>
        </p:spPr>
        <p:txBody>
          <a:bodyPr/>
          <a:lstStyle/>
          <a:p>
            <a:pPr algn="l" rtl="0"/>
            <a:endParaRPr lang="en-US" dirty="0" smtClean="0"/>
          </a:p>
          <a:p>
            <a:pPr algn="l" rtl="0"/>
            <a:r>
              <a:rPr lang="en-US" dirty="0" smtClean="0"/>
              <a:t>A </a:t>
            </a:r>
            <a:r>
              <a:rPr lang="en-US" dirty="0"/>
              <a:t>hungry rat placed in a Skinner box (contains a lever which releases food pellets)</a:t>
            </a:r>
          </a:p>
          <a:p>
            <a:pPr algn="l" rtl="0"/>
            <a:endParaRPr lang="en-US" dirty="0" smtClean="0"/>
          </a:p>
          <a:p>
            <a:pPr algn="l" rtl="0"/>
            <a:r>
              <a:rPr lang="en-US" dirty="0" smtClean="0"/>
              <a:t>The rat learns </a:t>
            </a:r>
            <a:r>
              <a:rPr lang="en-US" dirty="0"/>
              <a:t>to press the lever in order to receive food. </a:t>
            </a:r>
          </a:p>
          <a:p>
            <a:pPr algn="l" rtl="0"/>
            <a:endParaRPr lang="en-US" dirty="0"/>
          </a:p>
        </p:txBody>
      </p:sp>
      <p:pic>
        <p:nvPicPr>
          <p:cNvPr id="14" name="Content Placeholder 13"/>
          <p:cNvPicPr>
            <a:picLocks noGrp="1" noChangeAspect="1"/>
          </p:cNvPicPr>
          <p:nvPr>
            <p:ph sz="quarter" idx="4"/>
          </p:nvPr>
        </p:nvPicPr>
        <p:blipFill>
          <a:blip r:embed="rId2"/>
          <a:stretch>
            <a:fillRect/>
          </a:stretch>
        </p:blipFill>
        <p:spPr>
          <a:xfrm>
            <a:off x="4645025" y="1772816"/>
            <a:ext cx="4391471" cy="3816424"/>
          </a:xfrm>
          <a:prstGeom prst="rect">
            <a:avLst/>
          </a:prstGeom>
        </p:spPr>
      </p:pic>
    </p:spTree>
    <p:extLst>
      <p:ext uri="{BB962C8B-B14F-4D97-AF65-F5344CB8AC3E}">
        <p14:creationId xmlns:p14="http://schemas.microsoft.com/office/powerpoint/2010/main" val="27803759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endParaRPr lang="en-US" dirty="0" smtClean="0"/>
          </a:p>
          <a:p>
            <a:pPr algn="l" rtl="0">
              <a:buNone/>
            </a:pPr>
            <a:r>
              <a:rPr lang="en-US" dirty="0" smtClean="0"/>
              <a:t>In </a:t>
            </a:r>
            <a:r>
              <a:rPr lang="en-US" dirty="0"/>
              <a:t>this way the </a:t>
            </a:r>
            <a:r>
              <a:rPr lang="en-US" dirty="0" smtClean="0"/>
              <a:t>conditioned response </a:t>
            </a:r>
            <a:r>
              <a:rPr lang="en-US" dirty="0"/>
              <a:t>(pressing the </a:t>
            </a:r>
            <a:r>
              <a:rPr lang="en-US" dirty="0" smtClean="0"/>
              <a:t>lever) is </a:t>
            </a:r>
            <a:r>
              <a:rPr lang="en-US" dirty="0"/>
              <a:t>reinforced. </a:t>
            </a:r>
          </a:p>
          <a:p>
            <a:pPr algn="l" rtl="0">
              <a:buNone/>
            </a:pPr>
            <a:endParaRPr lang="en-US" dirty="0" smtClean="0"/>
          </a:p>
          <a:p>
            <a:pPr algn="l" rtl="0">
              <a:buNone/>
            </a:pPr>
            <a:r>
              <a:rPr lang="en-US" dirty="0" smtClean="0"/>
              <a:t>Operant </a:t>
            </a:r>
            <a:r>
              <a:rPr lang="en-US" dirty="0"/>
              <a:t>conditioning is thus an active form of learning (the rat must act in order for conditioning to occur).</a:t>
            </a:r>
            <a:endParaRPr lang="ar-SA" dirty="0"/>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endParaRPr lang="en-US" i="1" dirty="0" smtClean="0">
              <a:solidFill>
                <a:srgbClr val="FF0000"/>
              </a:solidFill>
            </a:endParaRPr>
          </a:p>
          <a:p>
            <a:pPr algn="l" rtl="0">
              <a:buNone/>
            </a:pPr>
            <a:r>
              <a:rPr lang="en-US" i="1" dirty="0" smtClean="0">
                <a:solidFill>
                  <a:srgbClr val="FF0000"/>
                </a:solidFill>
              </a:rPr>
              <a:t>Primary </a:t>
            </a:r>
            <a:r>
              <a:rPr lang="en-US" i="1" dirty="0">
                <a:solidFill>
                  <a:srgbClr val="FF0000"/>
                </a:solidFill>
              </a:rPr>
              <a:t>reinforcement </a:t>
            </a:r>
            <a:r>
              <a:rPr lang="en-US" i="1" dirty="0"/>
              <a:t>rewards basic drives (e.g. nourishment, sex) and is independent</a:t>
            </a:r>
          </a:p>
          <a:p>
            <a:pPr algn="l" rtl="0">
              <a:buNone/>
            </a:pPr>
            <a:r>
              <a:rPr lang="en-US" dirty="0"/>
              <a:t>of prior learning.</a:t>
            </a:r>
          </a:p>
          <a:p>
            <a:pPr algn="l" rtl="0">
              <a:buNone/>
            </a:pPr>
            <a:endParaRPr lang="en-US" dirty="0"/>
          </a:p>
          <a:p>
            <a:pPr algn="l" rtl="0">
              <a:buNone/>
            </a:pPr>
            <a:r>
              <a:rPr lang="en-US" i="1" dirty="0">
                <a:solidFill>
                  <a:srgbClr val="FF0000"/>
                </a:solidFill>
              </a:rPr>
              <a:t>Secondary reinforcement </a:t>
            </a:r>
            <a:r>
              <a:rPr lang="en-US" i="1" dirty="0"/>
              <a:t>rewards learned drives (e.g. money, praise) and is more</a:t>
            </a:r>
          </a:p>
          <a:p>
            <a:pPr algn="l" rtl="0">
              <a:buNone/>
            </a:pPr>
            <a:r>
              <a:rPr lang="en-US" dirty="0"/>
              <a:t>subjective.</a:t>
            </a:r>
            <a:endParaRPr lang="ar-SA" dirty="0"/>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l" rtl="0">
              <a:buNone/>
            </a:pPr>
            <a:endParaRPr lang="en-US" dirty="0" smtClean="0"/>
          </a:p>
          <a:p>
            <a:pPr algn="l" rtl="0">
              <a:buNone/>
            </a:pPr>
            <a:r>
              <a:rPr lang="en-US" dirty="0" smtClean="0"/>
              <a:t>Reinforcement </a:t>
            </a:r>
            <a:r>
              <a:rPr lang="en-US" dirty="0"/>
              <a:t>can be </a:t>
            </a:r>
            <a:r>
              <a:rPr lang="en-US" dirty="0">
                <a:solidFill>
                  <a:srgbClr val="FF0000"/>
                </a:solidFill>
              </a:rPr>
              <a:t>positive</a:t>
            </a:r>
            <a:r>
              <a:rPr lang="en-US" dirty="0"/>
              <a:t>, whereby a reward reinforces a response and increases the likelihood of its occurrence</a:t>
            </a:r>
          </a:p>
          <a:p>
            <a:pPr algn="l" rtl="0">
              <a:buNone/>
            </a:pPr>
            <a:endParaRPr lang="en-US" dirty="0" smtClean="0"/>
          </a:p>
          <a:p>
            <a:pPr algn="l" rtl="0">
              <a:buNone/>
            </a:pPr>
            <a:r>
              <a:rPr lang="en-US" dirty="0" smtClean="0"/>
              <a:t>or </a:t>
            </a:r>
            <a:r>
              <a:rPr lang="en-US" dirty="0">
                <a:solidFill>
                  <a:srgbClr val="FF0000"/>
                </a:solidFill>
              </a:rPr>
              <a:t>negative</a:t>
            </a:r>
            <a:r>
              <a:rPr lang="en-US" dirty="0"/>
              <a:t>, whereby an unpleasant condition</a:t>
            </a:r>
          </a:p>
          <a:p>
            <a:pPr algn="l" rtl="0">
              <a:buNone/>
            </a:pPr>
            <a:r>
              <a:rPr lang="en-US" dirty="0"/>
              <a:t>is removed and again increases the likelihood of the response (e.g. patient-controlled</a:t>
            </a:r>
          </a:p>
          <a:p>
            <a:pPr algn="l" rtl="0">
              <a:buNone/>
            </a:pPr>
            <a:r>
              <a:rPr lang="en-US" dirty="0"/>
              <a:t>analgesia). </a:t>
            </a:r>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buNone/>
            </a:pPr>
            <a:endParaRPr lang="en-US" dirty="0" smtClean="0">
              <a:solidFill>
                <a:srgbClr val="FF0000"/>
              </a:solidFill>
            </a:endParaRPr>
          </a:p>
          <a:p>
            <a:pPr algn="l" rtl="0">
              <a:buNone/>
            </a:pPr>
            <a:r>
              <a:rPr lang="en-US" dirty="0" smtClean="0">
                <a:solidFill>
                  <a:srgbClr val="FF0000"/>
                </a:solidFill>
              </a:rPr>
              <a:t>Punishment </a:t>
            </a:r>
            <a:r>
              <a:rPr lang="en-US" dirty="0"/>
              <a:t>is an aversive consequence that is intended to reduce the likelihood of recurrence, and is most effective when given promptly. </a:t>
            </a:r>
          </a:p>
          <a:p>
            <a:pPr algn="l" rtl="0">
              <a:buNone/>
            </a:pPr>
            <a:r>
              <a:rPr lang="en-US" dirty="0"/>
              <a:t>The removal of a punitive measure may allow it to act as a negative re </a:t>
            </a:r>
            <a:r>
              <a:rPr lang="en-US" dirty="0" smtClean="0"/>
              <a:t>enforcer.</a:t>
            </a:r>
            <a:endParaRPr lang="ar-SA" dirty="0"/>
          </a:p>
          <a:p>
            <a:pPr algn="l" rtl="0"/>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4467903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dirty="0">
                <a:solidFill>
                  <a:srgbClr val="FF0000"/>
                </a:solidFill>
              </a:rPr>
              <a:t>continuous reinforcement </a:t>
            </a:r>
            <a:r>
              <a:rPr lang="en-US" dirty="0"/>
              <a:t>every positive response is rewarded. </a:t>
            </a:r>
            <a:endParaRPr lang="en-US" dirty="0" smtClean="0"/>
          </a:p>
          <a:p>
            <a:pPr algn="l" rtl="0">
              <a:buNone/>
            </a:pPr>
            <a:r>
              <a:rPr lang="en-US" dirty="0" smtClean="0"/>
              <a:t>The behavior </a:t>
            </a:r>
            <a:r>
              <a:rPr lang="en-US" dirty="0"/>
              <a:t>is quickly acquired and the response rate is at its maximum.</a:t>
            </a:r>
          </a:p>
          <a:p>
            <a:pPr algn="l" rtl="0">
              <a:buNone/>
            </a:pPr>
            <a:endParaRPr lang="en-US" dirty="0" smtClean="0">
              <a:solidFill>
                <a:srgbClr val="FF0000"/>
              </a:solidFill>
            </a:endParaRPr>
          </a:p>
          <a:p>
            <a:pPr algn="l" rtl="0">
              <a:buNone/>
            </a:pPr>
            <a:r>
              <a:rPr lang="en-US" dirty="0" smtClean="0">
                <a:solidFill>
                  <a:srgbClr val="FF0000"/>
                </a:solidFill>
              </a:rPr>
              <a:t>partial </a:t>
            </a:r>
            <a:r>
              <a:rPr lang="en-US" dirty="0">
                <a:solidFill>
                  <a:srgbClr val="FF0000"/>
                </a:solidFill>
              </a:rPr>
              <a:t>reinforcement </a:t>
            </a:r>
            <a:r>
              <a:rPr lang="en-US" dirty="0"/>
              <a:t>only a fraction of the responses are reinforced. </a:t>
            </a:r>
            <a:endParaRPr lang="en-US" dirty="0" smtClean="0"/>
          </a:p>
          <a:p>
            <a:pPr algn="l" rtl="0">
              <a:buNone/>
            </a:pPr>
            <a:r>
              <a:rPr lang="en-US" dirty="0" smtClean="0"/>
              <a:t>Behaviors</a:t>
            </a:r>
            <a:r>
              <a:rPr lang="en-US" dirty="0"/>
              <a:t> </a:t>
            </a:r>
            <a:r>
              <a:rPr lang="en-US" dirty="0" smtClean="0"/>
              <a:t>learned </a:t>
            </a:r>
            <a:r>
              <a:rPr lang="en-US" dirty="0"/>
              <a:t>by this method can be very resistant to extinction</a:t>
            </a:r>
            <a:endParaRPr lang="ar-SA" dirty="0"/>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i="1" dirty="0">
                <a:solidFill>
                  <a:srgbClr val="FF0000"/>
                </a:solidFill>
              </a:rPr>
              <a:t>fixed interval reinforcement </a:t>
            </a:r>
            <a:r>
              <a:rPr lang="en-US" i="1" dirty="0"/>
              <a:t>(reward follows a fixed amount of time) is relatively</a:t>
            </a:r>
          </a:p>
          <a:p>
            <a:pPr algn="l" rtl="0">
              <a:buNone/>
            </a:pPr>
            <a:r>
              <a:rPr lang="en-US" dirty="0"/>
              <a:t>poor at maintaining a CR and the response rate only increases at expected time of reward</a:t>
            </a:r>
          </a:p>
          <a:p>
            <a:pPr algn="l" rtl="0">
              <a:buNone/>
            </a:pPr>
            <a:r>
              <a:rPr lang="en-US" dirty="0"/>
              <a:t> </a:t>
            </a:r>
          </a:p>
          <a:p>
            <a:pPr algn="l" rtl="0">
              <a:buNone/>
            </a:pPr>
            <a:r>
              <a:rPr lang="en-US" i="1" dirty="0">
                <a:solidFill>
                  <a:srgbClr val="FF0000"/>
                </a:solidFill>
              </a:rPr>
              <a:t>fixed ratio reinforcement </a:t>
            </a:r>
            <a:r>
              <a:rPr lang="en-US" i="1" dirty="0"/>
              <a:t>(reward follows fixed number of responses) is effective in</a:t>
            </a:r>
          </a:p>
          <a:p>
            <a:pPr algn="l" rtl="0">
              <a:buNone/>
            </a:pPr>
            <a:r>
              <a:rPr lang="en-US" dirty="0"/>
              <a:t>maintaining rapid response rate</a:t>
            </a:r>
            <a:endParaRPr lang="ar-SA" dirty="0"/>
          </a:p>
        </p:txBody>
      </p:sp>
      <p:sp>
        <p:nvSpPr>
          <p:cNvPr id="3" name="عنوان 2"/>
          <p:cNvSpPr>
            <a:spLocks noGrp="1"/>
          </p:cNvSpPr>
          <p:nvPr>
            <p:ph type="title"/>
          </p:nvPr>
        </p:nvSpPr>
        <p:spPr/>
        <p:txBody>
          <a:bodyPr/>
          <a:lstStyle/>
          <a:p>
            <a:r>
              <a:rPr lang="en-US" dirty="0"/>
              <a:t>Types of partial reinforcement</a:t>
            </a:r>
            <a:endParaRPr lang="ar-S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i="1" dirty="0">
                <a:solidFill>
                  <a:srgbClr val="FF0000"/>
                </a:solidFill>
              </a:rPr>
              <a:t>variable interval reinforcement </a:t>
            </a:r>
            <a:r>
              <a:rPr lang="en-US" i="1" dirty="0"/>
              <a:t>(reward follows a continually varying amount of </a:t>
            </a:r>
            <a:r>
              <a:rPr lang="en-US" dirty="0"/>
              <a:t>time regardless of the number of responses) is effective in maintaining a CR</a:t>
            </a:r>
          </a:p>
          <a:p>
            <a:pPr algn="l" rtl="0">
              <a:buNone/>
            </a:pPr>
            <a:endParaRPr lang="en-US" i="1" dirty="0" smtClean="0">
              <a:solidFill>
                <a:srgbClr val="FF0000"/>
              </a:solidFill>
            </a:endParaRPr>
          </a:p>
          <a:p>
            <a:pPr algn="l" rtl="0">
              <a:buNone/>
            </a:pPr>
            <a:r>
              <a:rPr lang="en-US" i="1" dirty="0" smtClean="0">
                <a:solidFill>
                  <a:srgbClr val="FF0000"/>
                </a:solidFill>
              </a:rPr>
              <a:t>variable </a:t>
            </a:r>
            <a:r>
              <a:rPr lang="en-US" i="1" dirty="0">
                <a:solidFill>
                  <a:srgbClr val="FF0000"/>
                </a:solidFill>
              </a:rPr>
              <a:t>ratio reinforcement </a:t>
            </a:r>
            <a:r>
              <a:rPr lang="en-US" i="1" dirty="0"/>
              <a:t>(reward follows a continually varying number of </a:t>
            </a:r>
            <a:r>
              <a:rPr lang="en-US" dirty="0"/>
              <a:t>responses) produces a relatively constant rate of response.</a:t>
            </a:r>
            <a:endParaRPr lang="ar-SA" dirty="0"/>
          </a:p>
        </p:txBody>
      </p:sp>
      <p:sp>
        <p:nvSpPr>
          <p:cNvPr id="3" name="عنوان 2"/>
          <p:cNvSpPr>
            <a:spLocks noGrp="1"/>
          </p:cNvSpPr>
          <p:nvPr>
            <p:ph type="title"/>
          </p:nvPr>
        </p:nvSpPr>
        <p:spPr/>
        <p:txBody>
          <a:bodyPr/>
          <a:lstStyle/>
          <a:p>
            <a:endParaRPr lang="ar-SA"/>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algn="l" rtl="0">
              <a:buNone/>
            </a:pPr>
            <a:r>
              <a:rPr lang="en-US" dirty="0"/>
              <a:t>This is an active form of learning that involves the creation of cognitive maps and the</a:t>
            </a:r>
          </a:p>
          <a:p>
            <a:pPr algn="l" rtl="0">
              <a:buNone/>
            </a:pPr>
            <a:r>
              <a:rPr lang="en-US" dirty="0"/>
              <a:t>development of structure and meaning.</a:t>
            </a:r>
          </a:p>
          <a:p>
            <a:pPr algn="l" rtl="0">
              <a:buNone/>
            </a:pPr>
            <a:r>
              <a:rPr lang="en-US" dirty="0"/>
              <a:t>Cognitive learning takes place either as </a:t>
            </a:r>
            <a:r>
              <a:rPr lang="en-US" b="1" dirty="0">
                <a:solidFill>
                  <a:srgbClr val="FF0000"/>
                </a:solidFill>
              </a:rPr>
              <a:t>insight learning</a:t>
            </a:r>
            <a:r>
              <a:rPr lang="en-US" b="1" dirty="0"/>
              <a:t> </a:t>
            </a:r>
            <a:r>
              <a:rPr lang="en-US" dirty="0"/>
              <a:t>(spontaneous </a:t>
            </a:r>
            <a:r>
              <a:rPr lang="en-US" dirty="0" smtClean="0"/>
              <a:t>cognitive remodeling </a:t>
            </a:r>
            <a:r>
              <a:rPr lang="en-US" dirty="0"/>
              <a:t>that provides a sudden insight or solution to a problem) </a:t>
            </a:r>
            <a:endParaRPr lang="en-US" dirty="0" smtClean="0"/>
          </a:p>
          <a:p>
            <a:pPr algn="l" rtl="0">
              <a:buNone/>
            </a:pPr>
            <a:r>
              <a:rPr lang="en-US" dirty="0" smtClean="0"/>
              <a:t>or </a:t>
            </a:r>
            <a:r>
              <a:rPr lang="en-US" b="1" dirty="0">
                <a:solidFill>
                  <a:srgbClr val="FF0000"/>
                </a:solidFill>
              </a:rPr>
              <a:t>latent </a:t>
            </a:r>
            <a:r>
              <a:rPr lang="en-US" b="1" dirty="0" smtClean="0">
                <a:solidFill>
                  <a:srgbClr val="FF0000"/>
                </a:solidFill>
              </a:rPr>
              <a:t>learning </a:t>
            </a:r>
            <a:r>
              <a:rPr lang="en-US" dirty="0" smtClean="0"/>
              <a:t>(learning </a:t>
            </a:r>
            <a:r>
              <a:rPr lang="en-US" dirty="0"/>
              <a:t>occurs but is not immediately apparent).</a:t>
            </a:r>
            <a:endParaRPr lang="ar-SA" dirty="0"/>
          </a:p>
        </p:txBody>
      </p:sp>
      <p:sp>
        <p:nvSpPr>
          <p:cNvPr id="3" name="عنوان 2"/>
          <p:cNvSpPr>
            <a:spLocks noGrp="1"/>
          </p:cNvSpPr>
          <p:nvPr>
            <p:ph type="title"/>
          </p:nvPr>
        </p:nvSpPr>
        <p:spPr/>
        <p:txBody>
          <a:bodyPr/>
          <a:lstStyle/>
          <a:p>
            <a:r>
              <a:rPr lang="en-US" dirty="0"/>
              <a:t>Cognitive learning</a:t>
            </a:r>
            <a:endParaRPr lang="ar-S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normAutofit/>
          </a:bodyPr>
          <a:lstStyle/>
          <a:p>
            <a:pPr algn="l" rtl="0">
              <a:buNone/>
            </a:pPr>
            <a:r>
              <a:rPr lang="en-US" dirty="0"/>
              <a:t>This is an active form of learning that takes place through observation. there is no direct</a:t>
            </a:r>
          </a:p>
          <a:p>
            <a:pPr algn="l" rtl="0">
              <a:buNone/>
            </a:pPr>
            <a:r>
              <a:rPr lang="en-US" dirty="0"/>
              <a:t>reinforcement.</a:t>
            </a:r>
          </a:p>
          <a:p>
            <a:pPr algn="l" rtl="0">
              <a:buNone/>
            </a:pPr>
            <a:r>
              <a:rPr lang="en-US" u="sng" dirty="0"/>
              <a:t>Relevant characteristics of those being observed</a:t>
            </a:r>
            <a:r>
              <a:rPr lang="en-US" dirty="0"/>
              <a:t>:</a:t>
            </a:r>
          </a:p>
          <a:p>
            <a:pPr algn="l" rtl="0">
              <a:buNone/>
            </a:pPr>
            <a:r>
              <a:rPr lang="en-US" dirty="0"/>
              <a:t>• share features with observer (similarity)</a:t>
            </a:r>
          </a:p>
          <a:p>
            <a:pPr algn="l" rtl="0">
              <a:buNone/>
            </a:pPr>
            <a:r>
              <a:rPr lang="en-US" dirty="0"/>
              <a:t>• have a high status</a:t>
            </a:r>
          </a:p>
          <a:p>
            <a:pPr algn="l" rtl="0">
              <a:buNone/>
            </a:pPr>
            <a:r>
              <a:rPr lang="en-US" dirty="0"/>
              <a:t>• perceived competence</a:t>
            </a:r>
          </a:p>
          <a:p>
            <a:pPr algn="l" rtl="0">
              <a:buNone/>
            </a:pPr>
            <a:r>
              <a:rPr lang="en-US" dirty="0"/>
              <a:t>• their behavior is seen to be rewarded.</a:t>
            </a:r>
          </a:p>
          <a:p>
            <a:pPr algn="l" rtl="0">
              <a:buNone/>
            </a:pPr>
            <a:endParaRPr lang="ar-SA" dirty="0"/>
          </a:p>
        </p:txBody>
      </p:sp>
      <p:sp>
        <p:nvSpPr>
          <p:cNvPr id="3" name="عنوان 2"/>
          <p:cNvSpPr>
            <a:spLocks noGrp="1"/>
          </p:cNvSpPr>
          <p:nvPr>
            <p:ph type="title"/>
          </p:nvPr>
        </p:nvSpPr>
        <p:spPr/>
        <p:txBody>
          <a:bodyPr/>
          <a:lstStyle/>
          <a:p>
            <a:r>
              <a:rPr lang="en-US" dirty="0"/>
              <a:t>Observational learning</a:t>
            </a:r>
            <a:endParaRPr lang="ar-SA"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lstStyle/>
          <a:p>
            <a:r>
              <a:rPr lang="en-US"/>
              <a:t> </a:t>
            </a:r>
            <a:endParaRPr lang="ar-SA"/>
          </a:p>
        </p:txBody>
      </p:sp>
      <p:pic>
        <p:nvPicPr>
          <p:cNvPr id="4" name="Picture 2"/>
          <p:cNvPicPr>
            <a:picLocks noGrp="1" noChangeAspect="1" noChangeArrowheads="1"/>
          </p:cNvPicPr>
          <p:nvPr>
            <p:ph idx="1"/>
          </p:nvPr>
        </p:nvPicPr>
        <p:blipFill>
          <a:blip r:embed="rId2"/>
          <a:srcRect/>
          <a:stretch>
            <a:fillRect/>
          </a:stretch>
        </p:blipFill>
        <p:spPr>
          <a:xfrm>
            <a:off x="0" y="0"/>
            <a:ext cx="9143999" cy="6858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2693</TotalTime>
  <Words>1895</Words>
  <Application>Microsoft Office PowerPoint</Application>
  <PresentationFormat>On-screen Show (4:3)</PresentationFormat>
  <Paragraphs>232</Paragraphs>
  <Slides>48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Georgia</vt:lpstr>
      <vt:lpstr>Lucida Sans Unicode</vt:lpstr>
      <vt:lpstr>Merriweather-Regular</vt:lpstr>
      <vt:lpstr>Verdana</vt:lpstr>
      <vt:lpstr>Wingdings 2</vt:lpstr>
      <vt:lpstr>Wingdings 3</vt:lpstr>
      <vt:lpstr>ملتقى</vt:lpstr>
      <vt:lpstr>Learning, understanding and speech</vt:lpstr>
      <vt:lpstr>Speech</vt:lpstr>
      <vt:lpstr>Speech</vt:lpstr>
      <vt:lpstr>PowerPoint Presentation</vt:lpstr>
      <vt:lpstr>PowerPoint Presentation</vt:lpstr>
      <vt:lpstr>PowerPoint Presentation</vt:lpstr>
      <vt:lpstr>PowerPoint Presentation</vt:lpstr>
      <vt:lpstr>Speech production</vt:lpstr>
      <vt:lpstr>PowerPoint Presentation</vt:lpstr>
      <vt:lpstr>PowerPoint Presentation</vt:lpstr>
      <vt:lpstr>PowerPoint Presentation</vt:lpstr>
      <vt:lpstr>PowerPoint Presentation</vt:lpstr>
      <vt:lpstr>PowerPoint Presentation</vt:lpstr>
      <vt:lpstr>Speech centers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Speech disorders</vt:lpstr>
      <vt:lpstr>Speech disorders</vt:lpstr>
      <vt:lpstr>PowerPoint Presentation</vt:lpstr>
      <vt:lpstr>PowerPoint Presentation</vt:lpstr>
      <vt:lpstr>PowerPoint Presentation</vt:lpstr>
      <vt:lpstr>PowerPoint Presentation</vt:lpstr>
      <vt:lpstr>PowerPoint Presentation</vt:lpstr>
      <vt:lpstr>learning</vt:lpstr>
      <vt:lpstr>PowerPoint Presentation</vt:lpstr>
      <vt:lpstr>Associative learning classical conditioning</vt:lpstr>
      <vt:lpstr>PowerPoint Presentation</vt:lpstr>
      <vt:lpstr>PowerPoint Presentation</vt:lpstr>
      <vt:lpstr>PowerPoint Presentation</vt:lpstr>
      <vt:lpstr>PowerPoint Presentation</vt:lpstr>
      <vt:lpstr>PowerPoint Presentation</vt:lpstr>
      <vt:lpstr>Operant conditioning (OC)</vt:lpstr>
      <vt:lpstr>PowerPoint Presentation</vt:lpstr>
      <vt:lpstr>PowerPoint Presentation</vt:lpstr>
      <vt:lpstr>PowerPoint Presentation</vt:lpstr>
      <vt:lpstr>PowerPoint Presentation</vt:lpstr>
      <vt:lpstr>PowerPoint Presentation</vt:lpstr>
      <vt:lpstr>PowerPoint Presentation</vt:lpstr>
      <vt:lpstr>Types of partial reinforcement</vt:lpstr>
      <vt:lpstr>PowerPoint Presentation</vt:lpstr>
      <vt:lpstr>Cognitive learning</vt:lpstr>
      <vt:lpstr>Observational learning</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Learning and Behavioral Modification</dc:title>
  <dc:creator>الجمل</dc:creator>
  <cp:lastModifiedBy>AbedAllah</cp:lastModifiedBy>
  <cp:revision>57</cp:revision>
  <dcterms:created xsi:type="dcterms:W3CDTF">2019-02-11T04:16:49Z</dcterms:created>
  <dcterms:modified xsi:type="dcterms:W3CDTF">2021-07-17T09:59:33Z</dcterms:modified>
</cp:coreProperties>
</file>