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4"/>
  </p:notesMasterIdLst>
  <p:handoutMasterIdLst>
    <p:handoutMasterId r:id="rId35"/>
  </p:handoutMasterIdLst>
  <p:sldIdLst>
    <p:sldId id="259" r:id="rId2"/>
    <p:sldId id="385" r:id="rId3"/>
    <p:sldId id="386" r:id="rId4"/>
    <p:sldId id="387" r:id="rId5"/>
    <p:sldId id="388" r:id="rId6"/>
    <p:sldId id="389" r:id="rId7"/>
    <p:sldId id="404" r:id="rId8"/>
    <p:sldId id="390" r:id="rId9"/>
    <p:sldId id="395" r:id="rId10"/>
    <p:sldId id="396" r:id="rId11"/>
    <p:sldId id="397" r:id="rId12"/>
    <p:sldId id="398" r:id="rId13"/>
    <p:sldId id="399" r:id="rId14"/>
    <p:sldId id="400" r:id="rId15"/>
    <p:sldId id="401" r:id="rId16"/>
    <p:sldId id="402" r:id="rId17"/>
    <p:sldId id="403" r:id="rId18"/>
    <p:sldId id="405" r:id="rId19"/>
    <p:sldId id="406" r:id="rId20"/>
    <p:sldId id="407" r:id="rId21"/>
    <p:sldId id="408" r:id="rId22"/>
    <p:sldId id="391" r:id="rId23"/>
    <p:sldId id="392" r:id="rId24"/>
    <p:sldId id="393" r:id="rId25"/>
    <p:sldId id="394" r:id="rId26"/>
    <p:sldId id="343" r:id="rId27"/>
    <p:sldId id="362" r:id="rId28"/>
    <p:sldId id="364" r:id="rId29"/>
    <p:sldId id="365" r:id="rId30"/>
    <p:sldId id="344" r:id="rId31"/>
    <p:sldId id="363" r:id="rId32"/>
    <p:sldId id="36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The Pennsylvania Child Welfare Resource Center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382000"/>
            <a:ext cx="2971800" cy="7604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en-US" dirty="0"/>
              <a:t>921: Childhood Mental Health Issues: An Introduction for Resource Parents</a:t>
            </a:r>
          </a:p>
          <a:p>
            <a:r>
              <a:rPr lang="en-US" dirty="0"/>
              <a:t>Handout # 3 </a:t>
            </a:r>
          </a:p>
          <a:p>
            <a:r>
              <a:rPr lang="en-US" dirty="0"/>
              <a:t>Page </a:t>
            </a:r>
            <a:fld id="{035C013F-CA19-44BF-9B2A-D38549640705}" type="slidenum">
              <a:rPr lang="en-US" smtClean="0"/>
              <a:pPr/>
              <a:t>‹#›</a:t>
            </a:fld>
            <a:r>
              <a:rPr lang="en-US" dirty="0"/>
              <a:t> of 17</a:t>
            </a:r>
          </a:p>
        </p:txBody>
      </p:sp>
      <p:sp>
        <p:nvSpPr>
          <p:cNvPr id="7" name="Header Placeholder 1"/>
          <p:cNvSpPr txBox="1">
            <a:spLocks/>
          </p:cNvSpPr>
          <p:nvPr/>
        </p:nvSpPr>
        <p:spPr>
          <a:xfrm>
            <a:off x="0" y="0"/>
            <a:ext cx="3623733" cy="640080"/>
          </a:xfrm>
          <a:prstGeom prst="rect">
            <a:avLst/>
          </a:prstGeom>
          <a:ln w="6350">
            <a:solidFill>
              <a:schemeClr val="tx1"/>
            </a:solidFill>
            <a:prstDash val="solid"/>
          </a:ln>
        </p:spPr>
        <p:txBody>
          <a:bodyPr vert="horz" lIns="96661" tIns="48331" rIns="96661" bIns="48331" rtlCol="0" anchor="ctr"/>
          <a:lstStyle>
            <a:defPPr>
              <a:defRPr lang="en-US"/>
            </a:defPPr>
            <a:lvl1pPr marL="0" algn="l" defTabSz="914400" rtl="0" eaLnBrk="1" latinLnBrk="0" hangingPunct="1">
              <a:tabLst>
                <a:tab pos="659512" algn="l"/>
              </a:tabLst>
              <a:defRPr sz="13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/>
              <a:t>	    </a:t>
            </a:r>
            <a:r>
              <a:rPr lang="en-US" sz="1700" dirty="0"/>
              <a:t>University of Pittsburgh</a:t>
            </a:r>
          </a:p>
        </p:txBody>
      </p:sp>
      <p:pic>
        <p:nvPicPr>
          <p:cNvPr id="8" name="Picture 2" descr="pittseal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71027" y="100013"/>
            <a:ext cx="513079" cy="4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3623733" y="0"/>
            <a:ext cx="3234267" cy="64008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661" tIns="48331" rIns="96661" bIns="48331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667761" y="33337"/>
            <a:ext cx="1940560" cy="661750"/>
          </a:xfrm>
          <a:prstGeom prst="rect">
            <a:avLst/>
          </a:prstGeom>
          <a:noFill/>
        </p:spPr>
        <p:txBody>
          <a:bodyPr lIns="96661" tIns="48331" rIns="96661" bIns="48331">
            <a:spAutoFit/>
          </a:bodyPr>
          <a:lstStyle/>
          <a:p>
            <a:pPr>
              <a:defRPr/>
            </a:pPr>
            <a:r>
              <a:rPr lang="en-US" sz="1200" dirty="0">
                <a:latin typeface="Georgia" pitchFamily="18" charset="0"/>
              </a:rPr>
              <a:t>SCHOOL OF</a:t>
            </a:r>
          </a:p>
          <a:p>
            <a:pPr>
              <a:defRPr/>
            </a:pPr>
            <a:r>
              <a:rPr lang="en-US" dirty="0">
                <a:latin typeface="Georgia" pitchFamily="18" charset="0"/>
              </a:rPr>
              <a:t>Social Work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40866" y="16329"/>
            <a:ext cx="1706880" cy="655082"/>
          </a:xfrm>
          <a:prstGeom prst="rect">
            <a:avLst/>
          </a:prstGeom>
          <a:noFill/>
        </p:spPr>
        <p:txBody>
          <a:bodyPr lIns="96661" tIns="48331" rIns="96661" bIns="48331">
            <a:spAutoFit/>
          </a:bodyPr>
          <a:lstStyle/>
          <a:p>
            <a:pPr>
              <a:defRPr/>
            </a:pPr>
            <a:r>
              <a:rPr lang="en-US" sz="1200" i="1" dirty="0">
                <a:latin typeface="Georgia" pitchFamily="18" charset="0"/>
              </a:rPr>
              <a:t>Empower People</a:t>
            </a:r>
          </a:p>
          <a:p>
            <a:pPr>
              <a:defRPr/>
            </a:pPr>
            <a:r>
              <a:rPr lang="en-US" sz="1200" i="1" dirty="0">
                <a:latin typeface="Georgia" pitchFamily="18" charset="0"/>
              </a:rPr>
              <a:t>Lead Organizations</a:t>
            </a:r>
          </a:p>
          <a:p>
            <a:pPr>
              <a:defRPr/>
            </a:pPr>
            <a:r>
              <a:rPr lang="en-US" sz="1200" i="1" dirty="0">
                <a:latin typeface="Georgia" pitchFamily="18" charset="0"/>
              </a:rPr>
              <a:t>Grow Communities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4970352" y="343870"/>
            <a:ext cx="51006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08250" y="658348"/>
            <a:ext cx="3234268" cy="29766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96661" tIns="48331" rIns="96661" bIns="48331">
            <a:spAutoFit/>
          </a:bodyPr>
          <a:lstStyle/>
          <a:p>
            <a:pPr>
              <a:defRPr/>
            </a:pPr>
            <a:r>
              <a:rPr lang="en-US" sz="1100" dirty="0">
                <a:latin typeface="Georgia" pitchFamily="18" charset="0"/>
              </a:rPr>
              <a:t>The Pennsylvania Child Welfare Resource Center</a:t>
            </a:r>
          </a:p>
          <a:p>
            <a:pPr>
              <a:defRPr/>
            </a:pPr>
            <a:endParaRPr lang="en-US" sz="2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7876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EE60C-5340-413D-BD6E-E2191DCA0716}" type="datetimeFigureOut">
              <a:rPr lang="en-US" smtClean="0"/>
              <a:pPr/>
              <a:t>7/7/2022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D1C3DA-E005-4ED5-8347-385B94C3DA7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650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ar-SA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مستطيل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مستطيل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ar-SA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7C3A134-F1C3-464B-BF47-54DC2DE08F52}" type="datetimeFigureOut">
              <a:rPr lang="en-US" smtClean="0"/>
              <a:pPr/>
              <a:t>7/7/2022</a:t>
            </a:fld>
            <a:endParaRPr lang="en-US" dirty="0"/>
          </a:p>
        </p:txBody>
      </p:sp>
      <p:sp>
        <p:nvSpPr>
          <p:cNvPr id="11" name="مستطيل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647" y="793376"/>
            <a:ext cx="8229600" cy="5916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645" y="2094807"/>
            <a:ext cx="8247888" cy="42253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E0BD697-C650-4553-8269-3DAFA0DE6D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5888" y="1429674"/>
            <a:ext cx="8229600" cy="594360"/>
          </a:xfrm>
        </p:spPr>
        <p:txBody>
          <a:bodyPr/>
          <a:lstStyle>
            <a:lvl1pPr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551337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with Two-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79425" y="1437371"/>
            <a:ext cx="8229600" cy="60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104176"/>
            <a:ext cx="4040188" cy="4165995"/>
          </a:xfrm>
        </p:spPr>
        <p:txBody>
          <a:bodyPr/>
          <a:lstStyle>
            <a:lvl1pPr>
              <a:defRPr sz="25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4673600" y="2111433"/>
            <a:ext cx="4040188" cy="4165995"/>
          </a:xfrm>
        </p:spPr>
        <p:txBody>
          <a:bodyPr/>
          <a:lstStyle>
            <a:lvl1pPr>
              <a:defRPr sz="25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622100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itle 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58E50-2BAF-4EEB-9A5B-318E6BB72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sz="14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881063" y="980902"/>
            <a:ext cx="7348537" cy="51706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6425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مستطيل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  <a:p>
            <a:pPr lvl="1" eaLnBrk="1" latinLnBrk="0" hangingPunct="1"/>
            <a:r>
              <a:rPr kumimoji="0" lang="ar-SA"/>
              <a:t>المستوى الثاني</a:t>
            </a:r>
          </a:p>
          <a:p>
            <a:pPr lvl="2" eaLnBrk="1" latinLnBrk="0" hangingPunct="1"/>
            <a:r>
              <a:rPr kumimoji="0" lang="ar-SA"/>
              <a:t>المستوى الثالث</a:t>
            </a:r>
          </a:p>
          <a:p>
            <a:pPr lvl="3" eaLnBrk="1" latinLnBrk="0" hangingPunct="1"/>
            <a:r>
              <a:rPr kumimoji="0" lang="ar-SA"/>
              <a:t>المستوى الرابع</a:t>
            </a:r>
          </a:p>
          <a:p>
            <a:pPr lvl="4" eaLnBrk="1" latinLnBrk="0" hangingPunct="1"/>
            <a:r>
              <a:rPr kumimoji="0"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7C3A134-F1C3-464B-BF47-54DC2DE08F52}" type="datetimeFigureOut">
              <a:rPr lang="en-US" smtClean="0"/>
              <a:pPr/>
              <a:t>7/7/2022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63" r:id="rId12"/>
    <p:sldLayoutId id="2147483666" r:id="rId13"/>
    <p:sldLayoutId id="2147483669" r:id="rId14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r" rtl="1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r" rtl="1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r" rtl="1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r" rtl="1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r" rtl="1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r" rtl="1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r" rtl="1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r" rtl="1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r" rtl="1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Emotions</a:t>
            </a:r>
            <a:endParaRPr lang="ar-JO" dirty="0"/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Done by</a:t>
            </a:r>
          </a:p>
          <a:p>
            <a:r>
              <a:rPr lang="en-US" dirty="0"/>
              <a:t>Abdullah Al Jamal</a:t>
            </a:r>
          </a:p>
          <a:p>
            <a:r>
              <a:rPr lang="en-US" dirty="0"/>
              <a:t>Psychiatrist</a:t>
            </a:r>
          </a:p>
          <a:p>
            <a:endParaRPr lang="en-US" dirty="0"/>
          </a:p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0BD697-C650-4553-8269-3DAFA0DE6DB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822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ar-L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en-US" dirty="0"/>
              <a:t>According to the </a:t>
            </a:r>
            <a:r>
              <a:rPr lang="en-US" smtClean="0"/>
              <a:t>American psychiatric </a:t>
            </a:r>
            <a:r>
              <a:rPr lang="en-US" dirty="0"/>
              <a:t>Association (APA), emotion is defined as “a </a:t>
            </a:r>
            <a:r>
              <a:rPr lang="en-US" dirty="0" smtClean="0"/>
              <a:t>complex reaction </a:t>
            </a:r>
            <a:r>
              <a:rPr lang="en-US" dirty="0"/>
              <a:t>pattern, involving experiential, behavioral and </a:t>
            </a:r>
            <a:r>
              <a:rPr lang="en-US" dirty="0" smtClean="0"/>
              <a:t>physiological elements</a:t>
            </a:r>
            <a:r>
              <a:rPr lang="en-US" dirty="0"/>
              <a:t>.” </a:t>
            </a:r>
            <a:endParaRPr lang="en-US" dirty="0" smtClean="0"/>
          </a:p>
          <a:p>
            <a:pPr algn="l" rtl="0"/>
            <a:r>
              <a:rPr lang="en-US" dirty="0" smtClean="0"/>
              <a:t>Emotions </a:t>
            </a:r>
            <a:r>
              <a:rPr lang="en-US" dirty="0"/>
              <a:t>are how individuals deal with matters </a:t>
            </a:r>
            <a:r>
              <a:rPr lang="en-US" dirty="0" smtClean="0"/>
              <a:t>or situations </a:t>
            </a:r>
            <a:r>
              <a:rPr lang="en-US" dirty="0"/>
              <a:t>they find personally significant. </a:t>
            </a:r>
            <a:endParaRPr lang="en-US" dirty="0" smtClean="0"/>
          </a:p>
          <a:p>
            <a:pPr algn="l" rtl="0"/>
            <a:r>
              <a:rPr lang="en-US" dirty="0" smtClean="0"/>
              <a:t>Emotional experiences have </a:t>
            </a:r>
            <a:r>
              <a:rPr lang="en-US" dirty="0"/>
              <a:t>three components: </a:t>
            </a:r>
            <a:r>
              <a:rPr lang="en-US" dirty="0" smtClean="0">
                <a:solidFill>
                  <a:srgbClr val="FF0000"/>
                </a:solidFill>
              </a:rPr>
              <a:t>(a </a:t>
            </a:r>
            <a:r>
              <a:rPr lang="en-US" dirty="0">
                <a:solidFill>
                  <a:srgbClr val="FF0000"/>
                </a:solidFill>
              </a:rPr>
              <a:t>subjective experience, a </a:t>
            </a:r>
            <a:r>
              <a:rPr lang="en-US" dirty="0" smtClean="0">
                <a:solidFill>
                  <a:srgbClr val="FF0000"/>
                </a:solidFill>
              </a:rPr>
              <a:t>physiological response </a:t>
            </a:r>
            <a:r>
              <a:rPr lang="en-US" dirty="0">
                <a:solidFill>
                  <a:srgbClr val="FF0000"/>
                </a:solidFill>
              </a:rPr>
              <a:t>and a behavioral or expressive </a:t>
            </a:r>
            <a:r>
              <a:rPr lang="en-US" dirty="0" smtClean="0">
                <a:solidFill>
                  <a:srgbClr val="FF0000"/>
                </a:solidFill>
              </a:rPr>
              <a:t>response).</a:t>
            </a:r>
            <a:endParaRPr lang="ar-LY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379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A mood is described by the APA as “any short-lived emotional </a:t>
            </a:r>
            <a:r>
              <a:rPr lang="en-US" dirty="0" smtClean="0"/>
              <a:t>state, usually </a:t>
            </a:r>
            <a:r>
              <a:rPr lang="en-US" dirty="0"/>
              <a:t>of low intensity.” Moods differ from emotions because </a:t>
            </a:r>
            <a:r>
              <a:rPr lang="en-US" dirty="0" smtClean="0"/>
              <a:t>they lack </a:t>
            </a:r>
            <a:r>
              <a:rPr lang="en-US" dirty="0"/>
              <a:t>stimuli and have no clear starting point. </a:t>
            </a:r>
            <a:endParaRPr lang="en-US" dirty="0" smtClean="0"/>
          </a:p>
          <a:p>
            <a:pPr algn="l" rtl="0"/>
            <a:r>
              <a:rPr lang="en-US" dirty="0" smtClean="0"/>
              <a:t>For </a:t>
            </a:r>
            <a:r>
              <a:rPr lang="en-US" dirty="0"/>
              <a:t>example, insults </a:t>
            </a:r>
            <a:r>
              <a:rPr lang="en-US" dirty="0" smtClean="0"/>
              <a:t>can trigger </a:t>
            </a:r>
            <a:r>
              <a:rPr lang="en-US" dirty="0"/>
              <a:t>the emotion of anger while an angry mood may arise </a:t>
            </a:r>
            <a:r>
              <a:rPr lang="en-US" dirty="0" smtClean="0"/>
              <a:t>without apparent </a:t>
            </a:r>
            <a:r>
              <a:rPr lang="en-US" dirty="0"/>
              <a:t>cause.</a:t>
            </a:r>
            <a:endParaRPr lang="ar-L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65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f-ZA" dirty="0"/>
              <a:t>THE PROCESS OF EMOTION</a:t>
            </a:r>
            <a:endParaRPr lang="ar-LY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166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f-ZA" dirty="0"/>
              <a:t>Subjective Experiences</a:t>
            </a:r>
            <a:endParaRPr lang="ar-L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All emotions begin with a subjective experience, also referred </a:t>
            </a:r>
            <a:r>
              <a:rPr lang="en-US" dirty="0" smtClean="0"/>
              <a:t>to as </a:t>
            </a:r>
            <a:r>
              <a:rPr lang="en-US" dirty="0"/>
              <a:t>a stimulus, but what does that mean? </a:t>
            </a:r>
            <a:endParaRPr lang="en-US" dirty="0" smtClean="0"/>
          </a:p>
          <a:p>
            <a:pPr algn="l" rtl="0"/>
            <a:r>
              <a:rPr lang="en-US" dirty="0" smtClean="0"/>
              <a:t>While </a:t>
            </a:r>
            <a:r>
              <a:rPr lang="en-US" dirty="0"/>
              <a:t>basic emotions </a:t>
            </a:r>
            <a:r>
              <a:rPr lang="en-US" dirty="0" smtClean="0"/>
              <a:t>are expressed </a:t>
            </a:r>
            <a:r>
              <a:rPr lang="en-US" dirty="0"/>
              <a:t>by all individuals regardless of culture or upbringing, </a:t>
            </a:r>
            <a:r>
              <a:rPr lang="en-US" dirty="0" smtClean="0"/>
              <a:t>the experience </a:t>
            </a:r>
            <a:r>
              <a:rPr lang="en-US" dirty="0"/>
              <a:t>that produces them can he highly subjective.</a:t>
            </a:r>
            <a:endParaRPr lang="ar-L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6601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No matter how intense the </a:t>
            </a:r>
            <a:r>
              <a:rPr lang="en-US" dirty="0" smtClean="0"/>
              <a:t>experience (stimuli) </a:t>
            </a:r>
            <a:r>
              <a:rPr lang="en-US" dirty="0"/>
              <a:t>is, it can provoke many </a:t>
            </a:r>
            <a:r>
              <a:rPr lang="en-US" dirty="0" smtClean="0"/>
              <a:t>emotions in </a:t>
            </a:r>
            <a:r>
              <a:rPr lang="en-US" dirty="0"/>
              <a:t>a single individual and the emotions each individual feel may </a:t>
            </a:r>
            <a:r>
              <a:rPr lang="en-US" dirty="0" smtClean="0"/>
              <a:t>be different</a:t>
            </a:r>
            <a:r>
              <a:rPr lang="en-US" dirty="0"/>
              <a:t>. </a:t>
            </a:r>
            <a:endParaRPr lang="en-US" dirty="0" smtClean="0"/>
          </a:p>
          <a:p>
            <a:pPr algn="l" rtl="0"/>
            <a:r>
              <a:rPr lang="en-US" dirty="0" smtClean="0"/>
              <a:t>For </a:t>
            </a:r>
            <a:r>
              <a:rPr lang="en-US" dirty="0"/>
              <a:t>example, one person may feel anger and regret at </a:t>
            </a:r>
            <a:r>
              <a:rPr lang="en-US" dirty="0" smtClean="0"/>
              <a:t>the loss </a:t>
            </a:r>
            <a:r>
              <a:rPr lang="en-US" dirty="0"/>
              <a:t>of a loved one while another may experience intense sadness.</a:t>
            </a:r>
            <a:endParaRPr lang="ar-L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0957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f-ZA" dirty="0"/>
              <a:t>Physiological Responses</a:t>
            </a:r>
            <a:endParaRPr lang="ar-L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We all know how it feels to have our heart beat fast with fear. </a:t>
            </a:r>
            <a:r>
              <a:rPr lang="en-US" dirty="0" smtClean="0"/>
              <a:t>This physiological </a:t>
            </a:r>
            <a:r>
              <a:rPr lang="en-US" dirty="0"/>
              <a:t>response is the result of the autonomic nervous </a:t>
            </a:r>
            <a:r>
              <a:rPr lang="en-US" dirty="0" smtClean="0"/>
              <a:t>system’s reaction </a:t>
            </a:r>
            <a:r>
              <a:rPr lang="en-US" dirty="0"/>
              <a:t>to the emotion we’re experiencing. </a:t>
            </a:r>
            <a:endParaRPr lang="en-US" dirty="0" smtClean="0"/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autonomic </a:t>
            </a:r>
            <a:r>
              <a:rPr lang="en-US" dirty="0" smtClean="0"/>
              <a:t>nervous system </a:t>
            </a:r>
            <a:r>
              <a:rPr lang="en-US" dirty="0"/>
              <a:t>controls our involuntary bodily responses and regulates </a:t>
            </a:r>
            <a:r>
              <a:rPr lang="en-US" dirty="0" smtClean="0"/>
              <a:t>our fight-or-flight </a:t>
            </a:r>
            <a:r>
              <a:rPr lang="en-US" dirty="0"/>
              <a:t>response.</a:t>
            </a:r>
            <a:endParaRPr lang="ar-L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6907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f-ZA" dirty="0"/>
              <a:t>Behavioral Responses</a:t>
            </a:r>
            <a:endParaRPr lang="ar-L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/>
            <a:r>
              <a:rPr lang="en-US" dirty="0"/>
              <a:t>The behavioral response aspect of </a:t>
            </a:r>
            <a:r>
              <a:rPr lang="en-US" dirty="0" smtClean="0"/>
              <a:t>the emotional </a:t>
            </a:r>
            <a:r>
              <a:rPr lang="en-US" dirty="0"/>
              <a:t>response is </a:t>
            </a:r>
            <a:r>
              <a:rPr lang="en-US" dirty="0" smtClean="0"/>
              <a:t>the actual </a:t>
            </a:r>
            <a:r>
              <a:rPr lang="en-US" dirty="0"/>
              <a:t>expression of the emotion. </a:t>
            </a:r>
            <a:endParaRPr lang="en-US" dirty="0" smtClean="0"/>
          </a:p>
          <a:p>
            <a:pPr algn="l" rtl="0"/>
            <a:r>
              <a:rPr lang="en-US" dirty="0" smtClean="0"/>
              <a:t>Behavioral </a:t>
            </a:r>
            <a:r>
              <a:rPr lang="en-US" dirty="0"/>
              <a:t>responses can include </a:t>
            </a:r>
            <a:r>
              <a:rPr lang="en-US" dirty="0" smtClean="0"/>
              <a:t>a smile</a:t>
            </a:r>
            <a:r>
              <a:rPr lang="en-US" dirty="0"/>
              <a:t>, a grimace, a laugh or a sigh, along with many other </a:t>
            </a:r>
            <a:r>
              <a:rPr lang="en-US" dirty="0" smtClean="0"/>
              <a:t>reactions depending </a:t>
            </a:r>
            <a:r>
              <a:rPr lang="en-US" dirty="0"/>
              <a:t>on societal norms and personality.</a:t>
            </a:r>
          </a:p>
          <a:p>
            <a:pPr algn="l" rtl="0"/>
            <a:r>
              <a:rPr lang="en-US" dirty="0" smtClean="0"/>
              <a:t>For </a:t>
            </a:r>
            <a:r>
              <a:rPr lang="en-US" dirty="0"/>
              <a:t>example, how love is expressed is different both from person </a:t>
            </a:r>
            <a:r>
              <a:rPr lang="en-US" dirty="0" smtClean="0"/>
              <a:t>to person </a:t>
            </a:r>
            <a:r>
              <a:rPr lang="en-US" dirty="0"/>
              <a:t>and across cultures.</a:t>
            </a:r>
            <a:endParaRPr lang="ar-L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284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L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The physiological and behavioral responses associated with </a:t>
            </a:r>
            <a:r>
              <a:rPr lang="en-US" dirty="0" smtClean="0"/>
              <a:t>emotions illustrate </a:t>
            </a:r>
            <a:r>
              <a:rPr lang="en-US" dirty="0"/>
              <a:t>that emotion is much more than a mental state. </a:t>
            </a:r>
            <a:endParaRPr lang="en-US" dirty="0" smtClean="0"/>
          </a:p>
          <a:p>
            <a:pPr algn="l" rtl="0"/>
            <a:r>
              <a:rPr lang="en-US" dirty="0" smtClean="0"/>
              <a:t>Emotion affects </a:t>
            </a:r>
            <a:r>
              <a:rPr lang="en-US" dirty="0"/>
              <a:t>our whole demeanor and our health. </a:t>
            </a:r>
            <a:endParaRPr lang="en-US" dirty="0" smtClean="0"/>
          </a:p>
          <a:p>
            <a:pPr algn="l" rtl="0"/>
            <a:r>
              <a:rPr lang="en-US" dirty="0" smtClean="0"/>
              <a:t>Furthermore</a:t>
            </a:r>
            <a:r>
              <a:rPr lang="en-US" dirty="0"/>
              <a:t>, our </a:t>
            </a:r>
            <a:r>
              <a:rPr lang="en-US" dirty="0" smtClean="0"/>
              <a:t>ability to </a:t>
            </a:r>
            <a:r>
              <a:rPr lang="en-US" dirty="0"/>
              <a:t>understand others’ behavioral responses plays a huge role in </a:t>
            </a:r>
            <a:r>
              <a:rPr lang="en-US" dirty="0" smtClean="0"/>
              <a:t>our emotional </a:t>
            </a:r>
            <a:r>
              <a:rPr lang="en-US" dirty="0" smtClean="0"/>
              <a:t>intelligence.</a:t>
            </a:r>
            <a:endParaRPr lang="ar-L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263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Brain mechanisms of emotional recognition and experience</a:t>
            </a:r>
            <a:endParaRPr lang="ar-LY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975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f-ZA" dirty="0"/>
              <a:t>Brain systems important in emotion</a:t>
            </a:r>
            <a:endParaRPr lang="ar-L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Many </a:t>
            </a:r>
            <a:r>
              <a:rPr lang="en-US" dirty="0"/>
              <a:t>interrelated brain structures are involved in </a:t>
            </a:r>
            <a:r>
              <a:rPr lang="en-US" dirty="0" smtClean="0"/>
              <a:t>the recognition </a:t>
            </a:r>
            <a:r>
              <a:rPr lang="en-US" dirty="0"/>
              <a:t>and experience of various emotions, often </a:t>
            </a:r>
            <a:r>
              <a:rPr lang="en-US" dirty="0" smtClean="0"/>
              <a:t>loosely defined </a:t>
            </a:r>
            <a:r>
              <a:rPr lang="en-US" dirty="0"/>
              <a:t>as the </a:t>
            </a:r>
            <a:r>
              <a:rPr lang="en-US" dirty="0">
                <a:solidFill>
                  <a:srgbClr val="FF0000"/>
                </a:solidFill>
              </a:rPr>
              <a:t>limbic </a:t>
            </a:r>
            <a:r>
              <a:rPr lang="en-US" dirty="0" smtClean="0">
                <a:solidFill>
                  <a:srgbClr val="FF0000"/>
                </a:solidFill>
              </a:rPr>
              <a:t>system</a:t>
            </a:r>
          </a:p>
          <a:p>
            <a:pPr marL="118872" indent="0" algn="l" rtl="0">
              <a:buNone/>
            </a:pPr>
            <a:endParaRPr lang="ar-LY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6581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 algn="l" rtl="0">
              <a:buNone/>
            </a:pPr>
            <a:r>
              <a:rPr lang="en-US" dirty="0"/>
              <a:t>Several subcortical structures are important in emotion.</a:t>
            </a:r>
          </a:p>
          <a:p>
            <a:pPr algn="l" rtl="0"/>
            <a:r>
              <a:rPr lang="en-US" dirty="0" smtClean="0"/>
              <a:t>Damage </a:t>
            </a:r>
            <a:r>
              <a:rPr lang="en-US" dirty="0"/>
              <a:t>to the amygdala impairs recognition </a:t>
            </a:r>
            <a:r>
              <a:rPr lang="en-US" dirty="0" smtClean="0"/>
              <a:t>and expression </a:t>
            </a:r>
            <a:r>
              <a:rPr lang="en-US" dirty="0"/>
              <a:t>of fear, anger, and happiness.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Damage </a:t>
            </a:r>
            <a:r>
              <a:rPr lang="en-US" dirty="0"/>
              <a:t>to the basal ganglia </a:t>
            </a:r>
            <a:r>
              <a:rPr lang="en-US" dirty="0" smtClean="0"/>
              <a:t>impairs recognition and expression </a:t>
            </a:r>
            <a:r>
              <a:rPr lang="en-US" dirty="0"/>
              <a:t>of disgust.</a:t>
            </a:r>
            <a:endParaRPr lang="ar-L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1560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Several </a:t>
            </a:r>
            <a:r>
              <a:rPr lang="en-US" dirty="0"/>
              <a:t>areas of the cortex also are important in </a:t>
            </a:r>
            <a:r>
              <a:rPr lang="en-US" dirty="0" smtClean="0"/>
              <a:t>emotion, including </a:t>
            </a:r>
            <a:r>
              <a:rPr lang="en-US" dirty="0"/>
              <a:t>the prefrontal cortex, posterior cortex, and insula</a:t>
            </a:r>
            <a:endParaRPr lang="ar-L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2634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Lateralized function of cerebral hemispheres</a:t>
            </a:r>
            <a:endParaRPr lang="ar-L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8872" indent="0"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Right </a:t>
            </a:r>
            <a:r>
              <a:rPr lang="en-US" dirty="0">
                <a:solidFill>
                  <a:srgbClr val="FF0000"/>
                </a:solidFill>
              </a:rPr>
              <a:t>hemisphere</a:t>
            </a:r>
          </a:p>
          <a:p>
            <a:pPr algn="l" rtl="0"/>
            <a:r>
              <a:rPr lang="en-US" dirty="0" smtClean="0"/>
              <a:t>High </a:t>
            </a:r>
            <a:r>
              <a:rPr lang="en-US" dirty="0"/>
              <a:t>activity is associated with </a:t>
            </a:r>
            <a:r>
              <a:rPr lang="en-US" dirty="0" smtClean="0"/>
              <a:t>depression and </a:t>
            </a:r>
            <a:r>
              <a:rPr lang="en-US" dirty="0" smtClean="0"/>
              <a:t>flexion (</a:t>
            </a:r>
            <a:r>
              <a:rPr lang="en-US" dirty="0" smtClean="0"/>
              <a:t>avoidant</a:t>
            </a:r>
            <a:r>
              <a:rPr lang="en-US" dirty="0"/>
              <a:t>) </a:t>
            </a:r>
            <a:r>
              <a:rPr lang="en-US" dirty="0" smtClean="0"/>
              <a:t>emotions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More </a:t>
            </a:r>
            <a:r>
              <a:rPr lang="en-US" dirty="0"/>
              <a:t>active than left hemisphere during displays </a:t>
            </a:r>
            <a:r>
              <a:rPr lang="en-US" dirty="0" smtClean="0"/>
              <a:t>of many </a:t>
            </a:r>
            <a:r>
              <a:rPr lang="en-US" dirty="0"/>
              <a:t>emotions.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Damage </a:t>
            </a:r>
            <a:r>
              <a:rPr lang="en-US" dirty="0"/>
              <a:t>often leaves individuals </a:t>
            </a:r>
            <a:r>
              <a:rPr lang="en-US" dirty="0" smtClean="0"/>
              <a:t>emotionally indifferent </a:t>
            </a:r>
            <a:r>
              <a:rPr lang="en-US" dirty="0"/>
              <a:t>and unable to read many emotions.</a:t>
            </a:r>
            <a:endParaRPr lang="ar-L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4933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 algn="l" rtl="0">
              <a:buNone/>
            </a:pPr>
            <a:r>
              <a:rPr lang="en-US" dirty="0">
                <a:solidFill>
                  <a:srgbClr val="FF0000"/>
                </a:solidFill>
              </a:rPr>
              <a:t>Left hemisphere</a:t>
            </a:r>
          </a:p>
          <a:p>
            <a:pPr algn="l" rtl="0"/>
            <a:r>
              <a:rPr lang="en-US" dirty="0" smtClean="0"/>
              <a:t>More </a:t>
            </a:r>
            <a:r>
              <a:rPr lang="en-US" dirty="0"/>
              <a:t>active than right during </a:t>
            </a:r>
            <a:r>
              <a:rPr lang="en-US" dirty="0" smtClean="0"/>
              <a:t>smiling, positive emotions, and extension (approach) motions.</a:t>
            </a:r>
            <a:endParaRPr lang="en-US" dirty="0"/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Relatively </a:t>
            </a:r>
            <a:r>
              <a:rPr lang="en-US" dirty="0"/>
              <a:t>low activity in the left frontal lobe </a:t>
            </a:r>
            <a:r>
              <a:rPr lang="en-US" dirty="0" smtClean="0"/>
              <a:t>is associated </a:t>
            </a:r>
            <a:r>
              <a:rPr lang="en-US" dirty="0"/>
              <a:t>with depression</a:t>
            </a:r>
            <a:endParaRPr lang="ar-L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9153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f-ZA" dirty="0"/>
              <a:t>Neuroendocrine arousal mechanisms</a:t>
            </a:r>
            <a:endParaRPr lang="ar-L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568952" cy="5194527"/>
          </a:xfrm>
        </p:spPr>
        <p:txBody>
          <a:bodyPr>
            <a:normAutofit fontScale="92500" lnSpcReduction="10000"/>
          </a:bodyPr>
          <a:lstStyle/>
          <a:p>
            <a:pPr marL="118872" indent="0" algn="l" rtl="0">
              <a:buNone/>
            </a:pPr>
            <a:r>
              <a:rPr lang="af-ZA" dirty="0"/>
              <a:t>The hypothalamic-pituitary-adrenal system controls stress </a:t>
            </a:r>
            <a:r>
              <a:rPr lang="af-ZA" dirty="0" smtClean="0"/>
              <a:t>hormones that </a:t>
            </a:r>
            <a:r>
              <a:rPr lang="af-ZA" dirty="0"/>
              <a:t>facilitate short-term coping with emotional events.</a:t>
            </a:r>
          </a:p>
          <a:p>
            <a:pPr algn="l" rtl="0"/>
            <a:r>
              <a:rPr lang="af-ZA" dirty="0" smtClean="0"/>
              <a:t>Hypothalamus</a:t>
            </a:r>
            <a:r>
              <a:rPr lang="af-ZA" dirty="0"/>
              <a:t>: Brain region that regulates hormonal </a:t>
            </a:r>
            <a:r>
              <a:rPr lang="af-ZA" dirty="0" smtClean="0"/>
              <a:t>functions via </a:t>
            </a:r>
            <a:r>
              <a:rPr lang="af-ZA" dirty="0"/>
              <a:t>the pituitary gland.</a:t>
            </a:r>
          </a:p>
          <a:p>
            <a:pPr algn="l" rtl="0"/>
            <a:r>
              <a:rPr lang="af-ZA" dirty="0" smtClean="0"/>
              <a:t>Pituitary </a:t>
            </a:r>
            <a:r>
              <a:rPr lang="af-ZA" dirty="0"/>
              <a:t>gland: “Master gland” that receives messages </a:t>
            </a:r>
            <a:r>
              <a:rPr lang="af-ZA" dirty="0" smtClean="0"/>
              <a:t>from hypothalamus </a:t>
            </a:r>
            <a:r>
              <a:rPr lang="af-ZA" dirty="0"/>
              <a:t>and relays signals to endocrine glands </a:t>
            </a:r>
            <a:r>
              <a:rPr lang="af-ZA" dirty="0" smtClean="0"/>
              <a:t>to regulate </a:t>
            </a:r>
            <a:r>
              <a:rPr lang="af-ZA" dirty="0"/>
              <a:t>hormones.</a:t>
            </a:r>
          </a:p>
          <a:p>
            <a:pPr algn="l" rtl="0"/>
            <a:r>
              <a:rPr lang="af-ZA" dirty="0" smtClean="0"/>
              <a:t>Adrenal </a:t>
            </a:r>
            <a:r>
              <a:rPr lang="af-ZA" dirty="0"/>
              <a:t>glands: Located atop the kidneys; top part (</a:t>
            </a:r>
            <a:r>
              <a:rPr lang="af-ZA" dirty="0" smtClean="0"/>
              <a:t>adrenal cortex</a:t>
            </a:r>
            <a:r>
              <a:rPr lang="af-ZA" dirty="0"/>
              <a:t>) responds to signals from pituitary by releasing </a:t>
            </a:r>
            <a:r>
              <a:rPr lang="af-ZA" dirty="0" smtClean="0"/>
              <a:t>stress hormones </a:t>
            </a:r>
            <a:r>
              <a:rPr lang="af-ZA" dirty="0"/>
              <a:t>such as cortisol into the blood.</a:t>
            </a:r>
            <a:endParaRPr lang="ar-L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522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f-ZA" dirty="0"/>
              <a:t>The Autonomic Nervous System</a:t>
            </a:r>
            <a:endParaRPr lang="ar-L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75191"/>
            <a:ext cx="8758748" cy="4976128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The </a:t>
            </a:r>
            <a:r>
              <a:rPr lang="en-US" dirty="0"/>
              <a:t>sympathetic nervous system releases </a:t>
            </a:r>
            <a:r>
              <a:rPr lang="en-US" dirty="0" smtClean="0"/>
              <a:t>norepinephrine onto </a:t>
            </a:r>
            <a:r>
              <a:rPr lang="en-US" dirty="0"/>
              <a:t>peripheral targets (i.e., organs, glands, or </a:t>
            </a:r>
            <a:r>
              <a:rPr lang="en-US" dirty="0" smtClean="0"/>
              <a:t>muscles) to </a:t>
            </a:r>
            <a:r>
              <a:rPr lang="en-US" dirty="0"/>
              <a:t>prepare the body for vigorous activity (e.g., </a:t>
            </a:r>
            <a:r>
              <a:rPr lang="en-US" dirty="0" smtClean="0"/>
              <a:t>increased respiration</a:t>
            </a:r>
            <a:r>
              <a:rPr lang="en-US" dirty="0"/>
              <a:t>, sweating, and heartbeat).</a:t>
            </a:r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parasympathetic nervous system releases </a:t>
            </a:r>
            <a:r>
              <a:rPr lang="en-US" dirty="0" smtClean="0"/>
              <a:t>acetylcholine onto </a:t>
            </a:r>
            <a:r>
              <a:rPr lang="en-US" dirty="0"/>
              <a:t>peripheral targets (i.e., organs, glands, or muscles) </a:t>
            </a:r>
            <a:r>
              <a:rPr lang="en-US" dirty="0" smtClean="0"/>
              <a:t>to relax </a:t>
            </a:r>
            <a:r>
              <a:rPr lang="en-US" dirty="0"/>
              <a:t>the body after the activity is over (e.g., slows heartbeat).</a:t>
            </a:r>
            <a:endParaRPr lang="ar-L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8565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Emotional expressions</a:t>
            </a:r>
            <a:endParaRPr lang="ar-LY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9375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Basic emotions are associated with recognizable facial </a:t>
            </a:r>
            <a:r>
              <a:rPr lang="en-US" dirty="0" smtClean="0"/>
              <a:t>expressions and </a:t>
            </a:r>
            <a:r>
              <a:rPr lang="en-US" dirty="0"/>
              <a:t>tend to happen automatically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/>
              <a:t>Basic emotions are likely to have played a role in </a:t>
            </a:r>
            <a:r>
              <a:rPr lang="en-US" dirty="0" smtClean="0"/>
              <a:t>our survival </a:t>
            </a:r>
            <a:r>
              <a:rPr lang="en-US" dirty="0"/>
              <a:t>throughout human evolution, signaling to those around us </a:t>
            </a:r>
            <a:r>
              <a:rPr lang="en-US" dirty="0" smtClean="0"/>
              <a:t>to react </a:t>
            </a:r>
            <a:r>
              <a:rPr lang="en-US" dirty="0"/>
              <a:t>accordingly.</a:t>
            </a:r>
            <a:endParaRPr lang="ar-L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9721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Emotional psychologist Paul Ekman identified six basic </a:t>
            </a:r>
            <a:r>
              <a:rPr lang="en-US" dirty="0" smtClean="0"/>
              <a:t>emotions that </a:t>
            </a:r>
            <a:r>
              <a:rPr lang="en-US" dirty="0"/>
              <a:t>could be interpreted through facial expressions. </a:t>
            </a:r>
            <a:endParaRPr lang="en-US" dirty="0" smtClean="0"/>
          </a:p>
          <a:p>
            <a:pPr algn="l" rtl="0"/>
            <a:r>
              <a:rPr lang="en-US" dirty="0" smtClean="0"/>
              <a:t>They included </a:t>
            </a:r>
            <a:r>
              <a:rPr lang="en-US" dirty="0" smtClean="0">
                <a:solidFill>
                  <a:srgbClr val="FF0000"/>
                </a:solidFill>
              </a:rPr>
              <a:t>(happiness</a:t>
            </a:r>
            <a:r>
              <a:rPr lang="en-US" dirty="0">
                <a:solidFill>
                  <a:srgbClr val="FF0000"/>
                </a:solidFill>
              </a:rPr>
              <a:t>, sadness, fear, anger, surprise and </a:t>
            </a:r>
            <a:r>
              <a:rPr lang="en-US" dirty="0" smtClean="0">
                <a:solidFill>
                  <a:srgbClr val="FF0000"/>
                </a:solidFill>
              </a:rPr>
              <a:t>disgust).</a:t>
            </a:r>
            <a:endParaRPr lang="ar-LY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3027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psychologist Robert </a:t>
            </a:r>
            <a:r>
              <a:rPr lang="en-US" dirty="0" err="1"/>
              <a:t>Plutchik</a:t>
            </a:r>
            <a:r>
              <a:rPr lang="en-US" dirty="0"/>
              <a:t> identified </a:t>
            </a:r>
            <a:r>
              <a:rPr lang="en-US" dirty="0" smtClean="0"/>
              <a:t>eight basic </a:t>
            </a:r>
            <a:r>
              <a:rPr lang="en-US" dirty="0"/>
              <a:t>emotions which he grouped into pairs of opposites, </a:t>
            </a:r>
            <a:r>
              <a:rPr lang="en-US" dirty="0" smtClean="0"/>
              <a:t>including </a:t>
            </a:r>
            <a:r>
              <a:rPr lang="en-US" dirty="0" smtClean="0">
                <a:solidFill>
                  <a:srgbClr val="FF0000"/>
                </a:solidFill>
              </a:rPr>
              <a:t>(joy </a:t>
            </a:r>
            <a:r>
              <a:rPr lang="en-US" dirty="0">
                <a:solidFill>
                  <a:srgbClr val="FF0000"/>
                </a:solidFill>
              </a:rPr>
              <a:t>and sadness, anger and fear, trust and disgust, and surprise </a:t>
            </a:r>
            <a:r>
              <a:rPr lang="en-US" dirty="0" smtClean="0">
                <a:solidFill>
                  <a:srgbClr val="FF0000"/>
                </a:solidFill>
              </a:rPr>
              <a:t>and anticipation). </a:t>
            </a:r>
          </a:p>
          <a:p>
            <a:pPr algn="l" rtl="0"/>
            <a:r>
              <a:rPr lang="en-US" dirty="0" smtClean="0"/>
              <a:t>This </a:t>
            </a:r>
            <a:r>
              <a:rPr lang="en-US" dirty="0"/>
              <a:t>classification is known as a wheel of emotions </a:t>
            </a:r>
            <a:r>
              <a:rPr lang="en-US" dirty="0" smtClean="0"/>
              <a:t>and can </a:t>
            </a:r>
            <a:r>
              <a:rPr lang="en-US" dirty="0"/>
              <a:t>be compared to a color wheel in that certain emotions </a:t>
            </a:r>
            <a:r>
              <a:rPr lang="en-US" dirty="0" smtClean="0"/>
              <a:t>mixed together </a:t>
            </a:r>
            <a:r>
              <a:rPr lang="en-US" dirty="0"/>
              <a:t>can create new complex emotions.</a:t>
            </a:r>
            <a:endParaRPr lang="ar-L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7713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degree of emotion is variable (</a:t>
            </a:r>
            <a:r>
              <a:rPr lang="en-US" dirty="0" smtClean="0"/>
              <a:t>represented by </a:t>
            </a:r>
            <a:r>
              <a:rPr lang="en-US" dirty="0"/>
              <a:t>the arrows), and combining any two adjacent primary emotions gives rise to </a:t>
            </a:r>
            <a:r>
              <a:rPr lang="en-US" dirty="0" smtClean="0"/>
              <a:t>a secondary </a:t>
            </a:r>
            <a:r>
              <a:rPr lang="en-US" dirty="0"/>
              <a:t>emotion (e.g. </a:t>
            </a:r>
            <a:r>
              <a:rPr lang="en-US" dirty="0" smtClean="0"/>
              <a:t>surprise + sadness = disappointment</a:t>
            </a:r>
            <a:r>
              <a:rPr lang="en-US" dirty="0"/>
              <a:t>). </a:t>
            </a:r>
            <a:endParaRPr lang="ar-L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8460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LY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08176"/>
            <a:ext cx="9143999" cy="544982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698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Complex emotions have </a:t>
            </a:r>
            <a:r>
              <a:rPr lang="en-US" dirty="0" smtClean="0"/>
              <a:t>differing appearances </a:t>
            </a:r>
            <a:r>
              <a:rPr lang="en-US" dirty="0"/>
              <a:t>and may not be as </a:t>
            </a:r>
            <a:r>
              <a:rPr lang="en-US" dirty="0" smtClean="0"/>
              <a:t>easily recognizable</a:t>
            </a:r>
            <a:r>
              <a:rPr lang="en-US" dirty="0"/>
              <a:t>, such as grief, jealousy or regret. </a:t>
            </a:r>
            <a:endParaRPr lang="en-US" dirty="0" smtClean="0"/>
          </a:p>
          <a:p>
            <a:pPr algn="l" rtl="0"/>
            <a:r>
              <a:rPr lang="en-US" dirty="0" smtClean="0"/>
              <a:t>Complex </a:t>
            </a:r>
            <a:r>
              <a:rPr lang="en-US" dirty="0"/>
              <a:t>emotions </a:t>
            </a:r>
            <a:r>
              <a:rPr lang="en-US" dirty="0" smtClean="0"/>
              <a:t>are defined </a:t>
            </a:r>
            <a:r>
              <a:rPr lang="en-US" dirty="0"/>
              <a:t>as “any emotion that is an aggregate of two or more others.”</a:t>
            </a:r>
          </a:p>
          <a:p>
            <a:pPr algn="l" rtl="0"/>
            <a:r>
              <a:rPr lang="en-US" dirty="0"/>
              <a:t>The APA uses the example of hate being a fusion of fear, </a:t>
            </a:r>
            <a:r>
              <a:rPr lang="en-US" dirty="0" smtClean="0"/>
              <a:t>anger and </a:t>
            </a:r>
            <a:r>
              <a:rPr lang="en-US" dirty="0"/>
              <a:t>disgust.</a:t>
            </a:r>
            <a:endParaRPr lang="ar-L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33544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Theories of emotions</a:t>
            </a:r>
            <a:endParaRPr lang="ar-LY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813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JAM</a:t>
            </a:r>
            <a:r>
              <a:rPr lang="en-US" i="1" dirty="0"/>
              <a:t>ES–LANGE THEORY (1922)</a:t>
            </a:r>
            <a:br>
              <a:rPr lang="en-US" i="1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Perception of an emotion-arousing stimulus causes physiological changes which are then mentally interpreted and experienced as the relevant emotion. </a:t>
            </a:r>
          </a:p>
          <a:p>
            <a:pPr algn="l" rtl="0"/>
            <a:r>
              <a:rPr lang="en-US" dirty="0"/>
              <a:t>The </a:t>
            </a:r>
            <a:r>
              <a:rPr lang="en-US" i="1" dirty="0"/>
              <a:t>emotion is </a:t>
            </a:r>
            <a:r>
              <a:rPr lang="en-US" dirty="0"/>
              <a:t>therefore </a:t>
            </a:r>
            <a:r>
              <a:rPr lang="en-US" i="1" dirty="0"/>
              <a:t>secondary to physiological response.</a:t>
            </a:r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53162F4D-8F82-4DF0-AEB8-16E93A1D6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6" name="عنصر نائب للمحتوى 5">
            <a:extLst>
              <a:ext uri="{FF2B5EF4-FFF2-40B4-BE49-F238E27FC236}">
                <a16:creationId xmlns:a16="http://schemas.microsoft.com/office/drawing/2014/main" xmlns="" id="{59078B39-F264-4A59-9B57-1E0103ABC1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16832"/>
            <a:ext cx="8229600" cy="4176464"/>
          </a:xfrm>
          <a:prstGeom prst="rect">
            <a:avLst/>
          </a:prstGeom>
        </p:spPr>
      </p:pic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xmlns="" id="{00BE86DE-3486-4A9E-80A8-B2B53000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32746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0DF70F9E-2B29-496D-9D62-9C01C6B96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SCHACTER’S COGNITIVE LABELLING THEORY</a:t>
            </a:r>
            <a:endParaRPr lang="x-none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4200008F-5831-42C1-8191-9C6C81A8E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56793"/>
            <a:ext cx="9144000" cy="5301208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Schacter also believed emotions were secondary to physical arousal, but that their nature was determined by cognitive appraisal. </a:t>
            </a:r>
          </a:p>
          <a:p>
            <a:pPr algn="l" rtl="0"/>
            <a:r>
              <a:rPr lang="en-US" dirty="0"/>
              <a:t>In other words, physiology merely generates the ‘energy’ of emotion, which must then be directed (or labelled) by thought.</a:t>
            </a:r>
          </a:p>
          <a:p>
            <a:pPr algn="l" rtl="0"/>
            <a:r>
              <a:rPr lang="en-US" dirty="0"/>
              <a:t>Studies have shown that similar circumstances and physiological reactions can be variously emotive according to the cognitive appraisal of the situation</a:t>
            </a:r>
            <a:endParaRPr lang="x-none" dirty="0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xmlns="" id="{CBA9BA56-CF71-404D-BE64-396315A1B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9492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A2F8B4EE-D152-4C2B-83E1-503B68D68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6" name="عنصر نائب للمحتوى 5">
            <a:extLst>
              <a:ext uri="{FF2B5EF4-FFF2-40B4-BE49-F238E27FC236}">
                <a16:creationId xmlns:a16="http://schemas.microsoft.com/office/drawing/2014/main" xmlns="" id="{8CF1DEF4-1436-486E-B199-54317E63E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2060849"/>
            <a:ext cx="8758748" cy="3960440"/>
          </a:xfrm>
          <a:prstGeom prst="rect">
            <a:avLst/>
          </a:prstGeom>
        </p:spPr>
      </p:pic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xmlns="" id="{68942749-9677-4DED-B3C4-64C1B50E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78584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CANNON–BARD (THALAMIC) THEORY</a:t>
            </a:r>
            <a:br>
              <a:rPr lang="en-US" i="1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625609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Perception of an emotion-arousing stimulus leads to the </a:t>
            </a:r>
            <a:r>
              <a:rPr lang="en-US" i="1" dirty="0"/>
              <a:t>concurrent experience of </a:t>
            </a:r>
            <a:r>
              <a:rPr lang="en-US" dirty="0"/>
              <a:t>emotion and physiological response. </a:t>
            </a:r>
          </a:p>
          <a:p>
            <a:pPr algn="l" rtl="0"/>
            <a:r>
              <a:rPr lang="en-US" dirty="0"/>
              <a:t>Thalamus controls processing of sensory information and stimulates both the cortex (to produce the appropriate feeling) and the viscera (via hypothalamus, to produce the relevant physical reaction).</a:t>
            </a:r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14B452F8-0E1C-40CB-91B4-C0EA7364B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6" name="عنصر نائب للمحتوى 5">
            <a:extLst>
              <a:ext uri="{FF2B5EF4-FFF2-40B4-BE49-F238E27FC236}">
                <a16:creationId xmlns:a16="http://schemas.microsoft.com/office/drawing/2014/main" xmlns="" id="{A291F949-92D2-4B51-A662-26D11E285F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774825"/>
            <a:ext cx="7799396" cy="4625975"/>
          </a:xfrm>
          <a:prstGeom prst="rect">
            <a:avLst/>
          </a:prstGeom>
        </p:spPr>
      </p:pic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xmlns="" id="{6419D15B-5247-49E8-8955-ABD048960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0864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4624807-03D1-4D82-87D2-E5151F74A2DA}" type="slidenum">
              <a:rPr lang="en-US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عنصر نائب للمحتوى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786" y="1428737"/>
            <a:ext cx="7715303" cy="5429264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حدة نمطية">
  <a:themeElements>
    <a:clrScheme name="دبوس تثبيت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وحدة نمطية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حدة نمطي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3506</TotalTime>
  <Words>1130</Words>
  <Application>Microsoft Office PowerPoint</Application>
  <PresentationFormat>عرض على الشاشة (3:4)‏</PresentationFormat>
  <Paragraphs>109</Paragraphs>
  <Slides>32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32</vt:i4>
      </vt:variant>
    </vt:vector>
  </HeadingPairs>
  <TitlesOfParts>
    <vt:vector size="33" baseType="lpstr">
      <vt:lpstr>وحدة نمطية</vt:lpstr>
      <vt:lpstr>Emotions</vt:lpstr>
      <vt:lpstr>Definition</vt:lpstr>
      <vt:lpstr>الشريحة 3</vt:lpstr>
      <vt:lpstr>THE PROCESS OF EMOTION</vt:lpstr>
      <vt:lpstr>Subjective Experiences</vt:lpstr>
      <vt:lpstr>الشريحة 6</vt:lpstr>
      <vt:lpstr>Physiological Responses</vt:lpstr>
      <vt:lpstr>Behavioral Responses</vt:lpstr>
      <vt:lpstr>الشريحة 9</vt:lpstr>
      <vt:lpstr>Brain mechanisms of emotional recognition and experience</vt:lpstr>
      <vt:lpstr>Brain systems important in emotion</vt:lpstr>
      <vt:lpstr>الشريحة 12</vt:lpstr>
      <vt:lpstr>الشريحة 13</vt:lpstr>
      <vt:lpstr>Lateralized function of cerebral hemispheres</vt:lpstr>
      <vt:lpstr>الشريحة 15</vt:lpstr>
      <vt:lpstr>Neuroendocrine arousal mechanisms</vt:lpstr>
      <vt:lpstr>The Autonomic Nervous System</vt:lpstr>
      <vt:lpstr>Emotional expressions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Theories of emotions</vt:lpstr>
      <vt:lpstr>JAMES–LANGE THEORY (1922) </vt:lpstr>
      <vt:lpstr>الشريحة 27</vt:lpstr>
      <vt:lpstr>SCHACTER’S COGNITIVE LABELLING THEORY</vt:lpstr>
      <vt:lpstr>الشريحة 29</vt:lpstr>
      <vt:lpstr>CANNON–BARD (THALAMIC) THEORY </vt:lpstr>
      <vt:lpstr>الشريحة 31</vt:lpstr>
      <vt:lpstr>الشريحة 32</vt:lpstr>
    </vt:vector>
  </TitlesOfParts>
  <Company>Elizabethtown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Coyle, H. Elizabeth</dc:creator>
  <cp:lastModifiedBy>My Computer</cp:lastModifiedBy>
  <cp:revision>142</cp:revision>
  <dcterms:created xsi:type="dcterms:W3CDTF">2013-07-12T20:26:22Z</dcterms:created>
  <dcterms:modified xsi:type="dcterms:W3CDTF">2022-07-07T03:52:33Z</dcterms:modified>
</cp:coreProperties>
</file>