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317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318" r:id="rId24"/>
    <p:sldId id="323" r:id="rId25"/>
    <p:sldId id="320" r:id="rId26"/>
    <p:sldId id="321" r:id="rId27"/>
    <p:sldId id="314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3D7D3-4D55-4275-B338-C7FCA3541C8B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DC1B8-F4EC-41B7-86F2-5550B56C50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58D567E-15A3-4E60-A8DA-C9217A99FB81}" type="slidenum">
              <a:rPr lang="en-US" altLang="ar-LY">
                <a:latin typeface="Times New Roman" pitchFamily="18" charset="0"/>
              </a:rPr>
              <a:pPr/>
              <a:t>24</a:t>
            </a:fld>
            <a:endParaRPr lang="en-US" altLang="ar-LY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1FAD2-680F-4BC7-94B8-D851E84C8ED4}" type="datetimeFigureOut">
              <a:rPr lang="ar-SA" smtClean="0"/>
              <a:pPr/>
              <a:t>08/12/1443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B1F24-EF5A-44E9-AB4C-BA6BECE61138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Motivation</a:t>
            </a:r>
            <a:endParaRPr lang="ar-SA" sz="4800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S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Defining Motivation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Motivation </a:t>
            </a:r>
            <a:r>
              <a:rPr lang="en-US" dirty="0"/>
              <a:t>is the process by which activities are </a:t>
            </a:r>
            <a:r>
              <a:rPr lang="en-US" dirty="0">
                <a:solidFill>
                  <a:srgbClr val="FF0000"/>
                </a:solidFill>
              </a:rPr>
              <a:t>started, directed, and continued </a:t>
            </a:r>
            <a:r>
              <a:rPr lang="en-US" dirty="0"/>
              <a:t>so </a:t>
            </a:r>
            <a:r>
              <a:rPr lang="en-US" dirty="0" smtClean="0"/>
              <a:t>that physical </a:t>
            </a:r>
            <a:r>
              <a:rPr lang="en-US" dirty="0"/>
              <a:t>or psychological needs or wants are met (Petri, 1996</a:t>
            </a:r>
            <a:r>
              <a:rPr lang="en-US" dirty="0" smtClean="0"/>
              <a:t>).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word itself </a:t>
            </a:r>
            <a:r>
              <a:rPr lang="en-US" dirty="0" smtClean="0"/>
              <a:t>comes from </a:t>
            </a:r>
            <a:r>
              <a:rPr lang="en-US" dirty="0"/>
              <a:t>the Latin word </a:t>
            </a:r>
            <a:r>
              <a:rPr lang="en-US" i="1" dirty="0" err="1"/>
              <a:t>movere</a:t>
            </a:r>
            <a:r>
              <a:rPr lang="en-US" i="1" dirty="0"/>
              <a:t>, which means “to move</a:t>
            </a:r>
            <a:r>
              <a:rPr lang="en-US" i="1" dirty="0" smtClean="0"/>
              <a:t>.”</a:t>
            </a:r>
          </a:p>
          <a:p>
            <a:pPr algn="l" rtl="0"/>
            <a:r>
              <a:rPr lang="en-US" dirty="0"/>
              <a:t>Motivation is what “moves” </a:t>
            </a:r>
            <a:r>
              <a:rPr lang="en-US" dirty="0" smtClean="0"/>
              <a:t>people to </a:t>
            </a:r>
            <a:r>
              <a:rPr lang="en-US" dirty="0"/>
              <a:t>do the things</a:t>
            </a:r>
            <a:endParaRPr lang="en-US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Defining Motivation  - Examples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Autofit/>
          </a:bodyPr>
          <a:lstStyle/>
          <a:p>
            <a:pPr algn="l" rtl="0"/>
            <a:endParaRPr lang="en-US" sz="2800" dirty="0" smtClean="0"/>
          </a:p>
          <a:p>
            <a:pPr algn="l" rtl="0"/>
            <a:endParaRPr lang="en-US" sz="2800" dirty="0" smtClean="0"/>
          </a:p>
          <a:p>
            <a:pPr algn="l" rtl="0"/>
            <a:r>
              <a:rPr lang="en-US" sz="2800" dirty="0" smtClean="0"/>
              <a:t>For </a:t>
            </a:r>
            <a:r>
              <a:rPr lang="en-US" sz="2800" dirty="0"/>
              <a:t>example, when a person is relaxing in front of the </a:t>
            </a:r>
            <a:r>
              <a:rPr lang="en-US" sz="2800" dirty="0" smtClean="0"/>
              <a:t>television and </a:t>
            </a:r>
            <a:r>
              <a:rPr lang="en-US" sz="2800" dirty="0"/>
              <a:t>begins to feel hungry, the physical need for food might cause the person to get up, </a:t>
            </a:r>
            <a:r>
              <a:rPr lang="en-US" sz="2800" dirty="0" smtClean="0"/>
              <a:t>go into </a:t>
            </a:r>
            <a:r>
              <a:rPr lang="en-US" sz="2800" dirty="0"/>
              <a:t>the kitchen, and search for something to eat</a:t>
            </a:r>
            <a:r>
              <a:rPr lang="en-US" sz="2800" dirty="0" smtClean="0"/>
              <a:t>.</a:t>
            </a:r>
            <a:endParaRPr lang="en-US" sz="2800" dirty="0"/>
          </a:p>
          <a:p>
            <a:pPr algn="l" rtl="0"/>
            <a:r>
              <a:rPr lang="en-US" sz="2800" dirty="0"/>
              <a:t>Hunger is </a:t>
            </a:r>
            <a:r>
              <a:rPr lang="en-US" sz="2800" dirty="0" smtClean="0"/>
              <a:t>here an example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Defining Motivation - Types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sz="2800" dirty="0"/>
              <a:t>There are different types of motivation</a:t>
            </a:r>
            <a:r>
              <a:rPr lang="en-US" sz="2800" dirty="0" smtClean="0"/>
              <a:t>.</a:t>
            </a:r>
          </a:p>
          <a:p>
            <a:pPr algn="l" rtl="0"/>
            <a:r>
              <a:rPr lang="en-US" sz="2800" dirty="0" smtClean="0"/>
              <a:t>Sometimes </a:t>
            </a:r>
            <a:r>
              <a:rPr lang="en-US" sz="2800" dirty="0"/>
              <a:t>people are driven to do </a:t>
            </a:r>
            <a:r>
              <a:rPr lang="en-US" sz="2800" dirty="0" smtClean="0"/>
              <a:t>something because </a:t>
            </a:r>
            <a:r>
              <a:rPr lang="en-US" sz="2800" dirty="0"/>
              <a:t>of </a:t>
            </a:r>
            <a:r>
              <a:rPr lang="en-US" sz="2800" dirty="0">
                <a:solidFill>
                  <a:srgbClr val="FF0000"/>
                </a:solidFill>
              </a:rPr>
              <a:t>an external </a:t>
            </a:r>
            <a:r>
              <a:rPr lang="en-US" sz="2800" dirty="0" smtClean="0">
                <a:solidFill>
                  <a:srgbClr val="FF0000"/>
                </a:solidFill>
              </a:rPr>
              <a:t>reward. </a:t>
            </a:r>
            <a:endParaRPr lang="en-US" sz="2800" dirty="0" smtClean="0"/>
          </a:p>
          <a:p>
            <a:pPr algn="l" rtl="0"/>
            <a:r>
              <a:rPr lang="en-US" sz="2800" dirty="0" smtClean="0"/>
              <a:t>A </a:t>
            </a:r>
            <a:r>
              <a:rPr lang="en-US" sz="2800" dirty="0"/>
              <a:t>person performs an action because it leads to an outcome that is </a:t>
            </a:r>
            <a:r>
              <a:rPr lang="en-US" sz="2800" dirty="0" smtClean="0">
                <a:solidFill>
                  <a:srgbClr val="FF0000"/>
                </a:solidFill>
              </a:rPr>
              <a:t>separate from </a:t>
            </a:r>
            <a:r>
              <a:rPr lang="en-US" sz="2800" dirty="0">
                <a:solidFill>
                  <a:srgbClr val="FF0000"/>
                </a:solidFill>
              </a:rPr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person.</a:t>
            </a:r>
          </a:p>
          <a:p>
            <a:pPr algn="l" rtl="0"/>
            <a:r>
              <a:rPr lang="en-US" sz="2800" dirty="0" smtClean="0"/>
              <a:t>Examples would be: </a:t>
            </a:r>
          </a:p>
          <a:p>
            <a:pPr algn="l" rtl="0"/>
            <a:r>
              <a:rPr lang="en-US" sz="2800" dirty="0" smtClean="0"/>
              <a:t>giving </a:t>
            </a:r>
            <a:r>
              <a:rPr lang="en-US" sz="2800" dirty="0"/>
              <a:t>a child </a:t>
            </a:r>
            <a:r>
              <a:rPr lang="en-US" sz="2800" dirty="0" smtClean="0"/>
              <a:t>a toy for </a:t>
            </a:r>
            <a:r>
              <a:rPr lang="en-US" sz="2800" dirty="0"/>
              <a:t>every A received </a:t>
            </a:r>
            <a:r>
              <a:rPr lang="en-US" sz="2800" dirty="0" smtClean="0"/>
              <a:t>in school, </a:t>
            </a:r>
          </a:p>
          <a:p>
            <a:pPr algn="l" rtl="0"/>
            <a:r>
              <a:rPr lang="en-US" sz="2800" dirty="0" smtClean="0"/>
              <a:t>offering </a:t>
            </a:r>
            <a:r>
              <a:rPr lang="en-US" sz="2800" dirty="0"/>
              <a:t>a bonus to </a:t>
            </a:r>
            <a:r>
              <a:rPr lang="en-US" sz="2800" dirty="0" smtClean="0"/>
              <a:t>an employee </a:t>
            </a:r>
            <a:r>
              <a:rPr lang="en-US" sz="2800" dirty="0"/>
              <a:t>for increased </a:t>
            </a:r>
            <a:r>
              <a:rPr lang="en-US" sz="2800" dirty="0" smtClean="0"/>
              <a:t>performance.</a:t>
            </a:r>
          </a:p>
          <a:p>
            <a:pPr algn="l" rtl="0"/>
            <a:r>
              <a:rPr lang="en-US" sz="2800" dirty="0" smtClean="0"/>
              <a:t>This is called </a:t>
            </a:r>
            <a:r>
              <a:rPr lang="en-US" sz="2800" dirty="0" smtClean="0">
                <a:solidFill>
                  <a:srgbClr val="FF0000"/>
                </a:solidFill>
              </a:rPr>
              <a:t>“Extrinsic Motivation”</a:t>
            </a:r>
            <a:r>
              <a:rPr lang="en-US" sz="2800" dirty="0" smtClean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Defining Motivation - Types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In contrast, </a:t>
            </a:r>
            <a:r>
              <a:rPr lang="en-US" dirty="0" smtClean="0"/>
              <a:t>another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type </a:t>
            </a:r>
            <a:r>
              <a:rPr lang="en-US" dirty="0"/>
              <a:t>of motivation in which a </a:t>
            </a:r>
            <a:r>
              <a:rPr lang="en-US" dirty="0" smtClean="0"/>
              <a:t>person performs </a:t>
            </a:r>
            <a:r>
              <a:rPr lang="en-US" dirty="0"/>
              <a:t>an action because the act itself is </a:t>
            </a:r>
            <a:r>
              <a:rPr lang="en-US" dirty="0">
                <a:solidFill>
                  <a:srgbClr val="FF0000"/>
                </a:solidFill>
              </a:rPr>
              <a:t>fun, rewarding, challenging, or satisfying </a:t>
            </a:r>
            <a:r>
              <a:rPr lang="en-US" dirty="0" smtClean="0">
                <a:solidFill>
                  <a:srgbClr val="FF0000"/>
                </a:solidFill>
              </a:rPr>
              <a:t>in some </a:t>
            </a:r>
            <a:r>
              <a:rPr lang="en-US" dirty="0">
                <a:solidFill>
                  <a:srgbClr val="FF0000"/>
                </a:solidFill>
              </a:rPr>
              <a:t>internal manner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(Moral, non – materialistic gain)</a:t>
            </a:r>
          </a:p>
          <a:p>
            <a:pPr algn="l" rtl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algn="l" rtl="0"/>
            <a:r>
              <a:rPr lang="en-US" dirty="0" smtClean="0"/>
              <a:t>This is called </a:t>
            </a:r>
            <a:r>
              <a:rPr lang="en-US" dirty="0" smtClean="0">
                <a:solidFill>
                  <a:srgbClr val="FF0000"/>
                </a:solidFill>
              </a:rPr>
              <a:t>“Intrinsic Motivation”.</a:t>
            </a: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Early Approaches to understand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Instincts </a:t>
            </a:r>
            <a:r>
              <a:rPr lang="en-US" dirty="0" smtClean="0">
                <a:solidFill>
                  <a:srgbClr val="FF0000"/>
                </a:solidFill>
              </a:rPr>
              <a:t>Approach: </a:t>
            </a:r>
          </a:p>
          <a:p>
            <a:pPr algn="l" rtl="0"/>
            <a:r>
              <a:rPr lang="en-US" dirty="0" smtClean="0"/>
              <a:t>Early attempts to study motivation shed the light on </a:t>
            </a:r>
            <a:r>
              <a:rPr lang="en-US" dirty="0" smtClean="0"/>
              <a:t>instincts.</a:t>
            </a:r>
            <a:endParaRPr lang="en-US" dirty="0" smtClean="0"/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Instinct: </a:t>
            </a:r>
            <a:r>
              <a:rPr lang="en-US" dirty="0" smtClean="0"/>
              <a:t>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the biologically determined and </a:t>
            </a:r>
            <a:r>
              <a:rPr lang="en-US" dirty="0" smtClean="0"/>
              <a:t>innate patterns </a:t>
            </a:r>
            <a:r>
              <a:rPr lang="en-US" dirty="0"/>
              <a:t>of behavior that exist in </a:t>
            </a:r>
            <a:r>
              <a:rPr lang="en-US" dirty="0" smtClean="0"/>
              <a:t>both people </a:t>
            </a:r>
            <a:r>
              <a:rPr lang="en-US" dirty="0"/>
              <a:t>and </a:t>
            </a:r>
            <a:r>
              <a:rPr lang="en-US" dirty="0" smtClean="0"/>
              <a:t>animals.</a:t>
            </a:r>
          </a:p>
          <a:p>
            <a:pPr algn="l" rtl="0"/>
            <a:r>
              <a:rPr lang="en-US" dirty="0" smtClean="0"/>
              <a:t>Just </a:t>
            </a:r>
            <a:r>
              <a:rPr lang="en-US" dirty="0"/>
              <a:t>as animals are governed by </a:t>
            </a:r>
            <a:r>
              <a:rPr lang="en-US" dirty="0" smtClean="0"/>
              <a:t>their instincts </a:t>
            </a:r>
            <a:r>
              <a:rPr lang="en-US" dirty="0"/>
              <a:t>to perform activities such as migrating, nest building, mating, and </a:t>
            </a:r>
            <a:r>
              <a:rPr lang="en-US" dirty="0" smtClean="0"/>
              <a:t>protecting their territory. </a:t>
            </a:r>
          </a:p>
          <a:p>
            <a:pPr algn="l" rtl="0"/>
            <a:r>
              <a:rPr lang="en-US" dirty="0" smtClean="0"/>
              <a:t>Theorists proposed </a:t>
            </a:r>
            <a:r>
              <a:rPr lang="en-US" dirty="0"/>
              <a:t>that human beings may also be </a:t>
            </a:r>
            <a:r>
              <a:rPr lang="en-US" dirty="0" smtClean="0"/>
              <a:t>governed by </a:t>
            </a:r>
            <a:r>
              <a:rPr lang="en-US" dirty="0"/>
              <a:t>similar </a:t>
            </a:r>
            <a:r>
              <a:rPr lang="en-US" dirty="0" smtClean="0"/>
              <a:t>instincts.</a:t>
            </a:r>
            <a:endParaRPr lang="ar-SA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Instincts </a:t>
            </a:r>
            <a:r>
              <a:rPr lang="en-US" dirty="0" smtClean="0">
                <a:solidFill>
                  <a:srgbClr val="FF0000"/>
                </a:solidFill>
              </a:rPr>
              <a:t>Theory to Understand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For instance, according </a:t>
            </a:r>
            <a:r>
              <a:rPr lang="en-US" dirty="0" smtClean="0"/>
              <a:t>to these </a:t>
            </a:r>
            <a:r>
              <a:rPr lang="en-US" dirty="0"/>
              <a:t>theorists, the human instinct to reproduce is responsible for sexual behavior, and</a:t>
            </a:r>
          </a:p>
          <a:p>
            <a:pPr algn="l" rtl="0"/>
            <a:r>
              <a:rPr lang="en-US" dirty="0"/>
              <a:t>the human instinct for territorial protection may be related to aggressive behavior</a:t>
            </a:r>
            <a:r>
              <a:rPr lang="en-US" dirty="0" smtClean="0"/>
              <a:t>.</a:t>
            </a:r>
          </a:p>
          <a:p>
            <a:pPr algn="l" rtl="0"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motivation</a:t>
            </a:r>
            <a:endParaRPr lang="en-US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Drive Reduction Theory -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This approach of understanding motivation includes the concepts of </a:t>
            </a:r>
            <a:r>
              <a:rPr lang="en-US" dirty="0" smtClean="0">
                <a:solidFill>
                  <a:srgbClr val="FF0000"/>
                </a:solidFill>
              </a:rPr>
              <a:t>needs and drives</a:t>
            </a:r>
            <a:r>
              <a:rPr lang="en-US" dirty="0" smtClean="0"/>
              <a:t>.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eed: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a requirement of some material (such as food or water) that is essential for the survival of the organism. </a:t>
            </a:r>
          </a:p>
          <a:p>
            <a:pPr algn="l" rtl="0"/>
            <a:r>
              <a:rPr lang="en-US" dirty="0"/>
              <a:t>When an organism has a need, it </a:t>
            </a:r>
            <a:r>
              <a:rPr lang="en-US" dirty="0" smtClean="0"/>
              <a:t>leads to </a:t>
            </a:r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psychological tension </a:t>
            </a:r>
            <a:r>
              <a:rPr lang="en-US" dirty="0"/>
              <a:t>as well as a </a:t>
            </a:r>
            <a:r>
              <a:rPr lang="en-US" dirty="0">
                <a:solidFill>
                  <a:srgbClr val="FF0000"/>
                </a:solidFill>
              </a:rPr>
              <a:t>physical arousal </a:t>
            </a:r>
            <a:r>
              <a:rPr lang="en-US" dirty="0"/>
              <a:t>that motivates the organism to </a:t>
            </a:r>
            <a:r>
              <a:rPr lang="en-US" dirty="0" smtClean="0"/>
              <a:t>act in </a:t>
            </a:r>
            <a:r>
              <a:rPr lang="en-US" dirty="0"/>
              <a:t>order to fulfill the need and reduce the tension. This tension is called </a:t>
            </a:r>
            <a:r>
              <a:rPr lang="en-US" dirty="0" smtClean="0"/>
              <a:t>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Drive </a:t>
            </a:r>
            <a:r>
              <a:rPr lang="en-US" b="1" dirty="0"/>
              <a:t>(Hull, 1943).</a:t>
            </a:r>
            <a:endParaRPr lang="ar-S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Drive Reduction Theory -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/>
            <a:r>
              <a:rPr lang="en-US" dirty="0" smtClean="0"/>
              <a:t>According to </a:t>
            </a:r>
            <a:r>
              <a:rPr lang="en-US" i="1" dirty="0" smtClean="0"/>
              <a:t>Clark Hull</a:t>
            </a:r>
            <a:r>
              <a:rPr lang="en-US" dirty="0" smtClean="0"/>
              <a:t>, Drive Reduction Theory suggests that motivation is based on desire to reduce tension within the body that is caused by biological needs as indicated by homeostasis.</a:t>
            </a:r>
          </a:p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Drive-reduction theory: </a:t>
            </a:r>
            <a:r>
              <a:rPr lang="en-US" dirty="0" smtClean="0"/>
              <a:t>an</a:t>
            </a:r>
            <a:r>
              <a:rPr lang="en-US" b="1" dirty="0" smtClean="0"/>
              <a:t> </a:t>
            </a:r>
            <a:r>
              <a:rPr lang="en-US" dirty="0" smtClean="0"/>
              <a:t>approach </a:t>
            </a:r>
            <a:r>
              <a:rPr lang="en-US" dirty="0"/>
              <a:t>to motivation that </a:t>
            </a:r>
            <a:r>
              <a:rPr lang="en-US" dirty="0" smtClean="0"/>
              <a:t>assumes behavior </a:t>
            </a:r>
            <a:r>
              <a:rPr lang="en-US" dirty="0"/>
              <a:t>arises from </a:t>
            </a:r>
            <a:r>
              <a:rPr lang="en-US" dirty="0" smtClean="0"/>
              <a:t>physiological needs </a:t>
            </a:r>
            <a:r>
              <a:rPr lang="en-US" dirty="0"/>
              <a:t>that cause internal drives </a:t>
            </a:r>
            <a:r>
              <a:rPr lang="en-US" dirty="0" smtClean="0"/>
              <a:t>to push </a:t>
            </a:r>
            <a:r>
              <a:rPr lang="en-US" dirty="0"/>
              <a:t>the organism to satisfy the </a:t>
            </a:r>
            <a:r>
              <a:rPr lang="en-US" dirty="0" smtClean="0"/>
              <a:t>need and </a:t>
            </a:r>
            <a:r>
              <a:rPr lang="en-US" dirty="0"/>
              <a:t>reduce tension and arousal.</a:t>
            </a:r>
            <a:endParaRPr lang="en-US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Drive Reduction Theory - Motivation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b="1" dirty="0"/>
              <a:t>Drive-reduction theory </a:t>
            </a:r>
            <a:r>
              <a:rPr lang="en-US" dirty="0"/>
              <a:t>proposes just this connection </a:t>
            </a:r>
            <a:r>
              <a:rPr lang="en-US" dirty="0">
                <a:solidFill>
                  <a:srgbClr val="FF0000"/>
                </a:solidFill>
              </a:rPr>
              <a:t>between internal </a:t>
            </a:r>
            <a:r>
              <a:rPr lang="en-US" dirty="0" smtClean="0">
                <a:solidFill>
                  <a:srgbClr val="FF0000"/>
                </a:solidFill>
              </a:rPr>
              <a:t>physiological states </a:t>
            </a:r>
            <a:r>
              <a:rPr lang="en-US" dirty="0">
                <a:solidFill>
                  <a:srgbClr val="FF0000"/>
                </a:solidFill>
              </a:rPr>
              <a:t>and outward behavior. </a:t>
            </a:r>
            <a:endParaRPr lang="en-US" dirty="0" smtClean="0">
              <a:solidFill>
                <a:srgbClr val="FF0000"/>
              </a:solidFill>
            </a:endParaRPr>
          </a:p>
          <a:p>
            <a:pPr algn="l" rtl="0"/>
            <a:r>
              <a:rPr lang="en-US" dirty="0" smtClean="0"/>
              <a:t>In </a:t>
            </a:r>
            <a:r>
              <a:rPr lang="en-US" dirty="0"/>
              <a:t>this theory, there are two kinds of drives. </a:t>
            </a:r>
            <a:endParaRPr lang="en-US" dirty="0" smtClean="0"/>
          </a:p>
          <a:p>
            <a:pPr algn="l" rtl="0"/>
            <a:r>
              <a:rPr lang="en-US" b="1" dirty="0" smtClean="0"/>
              <a:t>Primary drives </a:t>
            </a:r>
            <a:r>
              <a:rPr lang="en-US" dirty="0"/>
              <a:t>are those that involve survival needs of the </a:t>
            </a:r>
            <a:r>
              <a:rPr lang="en-US" dirty="0">
                <a:solidFill>
                  <a:srgbClr val="FF0000"/>
                </a:solidFill>
              </a:rPr>
              <a:t>body</a:t>
            </a:r>
            <a:r>
              <a:rPr lang="en-US" dirty="0"/>
              <a:t> such as hunger and </a:t>
            </a:r>
            <a:r>
              <a:rPr lang="en-US" dirty="0" smtClean="0"/>
              <a:t>thirst.</a:t>
            </a:r>
            <a:endParaRPr lang="en-US" dirty="0"/>
          </a:p>
          <a:p>
            <a:pPr algn="l" rtl="0"/>
            <a:r>
              <a:rPr lang="en-US" b="1" dirty="0" smtClean="0"/>
              <a:t>Secondary </a:t>
            </a:r>
            <a:r>
              <a:rPr lang="en-US" b="1" dirty="0"/>
              <a:t>drives </a:t>
            </a:r>
            <a:r>
              <a:rPr lang="en-US" dirty="0"/>
              <a:t>are those that are learned through </a:t>
            </a:r>
            <a:r>
              <a:rPr lang="en-US" dirty="0">
                <a:solidFill>
                  <a:srgbClr val="FF0000"/>
                </a:solidFill>
              </a:rPr>
              <a:t>experience</a:t>
            </a:r>
            <a:r>
              <a:rPr lang="en-US" dirty="0"/>
              <a:t> </a:t>
            </a:r>
            <a:r>
              <a:rPr lang="en-US" dirty="0" smtClean="0"/>
              <a:t>or through conditioning</a:t>
            </a:r>
            <a:r>
              <a:rPr lang="en-US" dirty="0"/>
              <a:t>, such as the need for </a:t>
            </a:r>
            <a:r>
              <a:rPr lang="en-US" dirty="0" smtClean="0">
                <a:solidFill>
                  <a:srgbClr val="FF0000"/>
                </a:solidFill>
              </a:rPr>
              <a:t>money</a:t>
            </a:r>
            <a:r>
              <a:rPr lang="en-US" dirty="0" smtClean="0"/>
              <a:t> or social approval.</a:t>
            </a:r>
            <a:endParaRPr lang="ar-S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Drive Reduction Theory - Motivation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This theory also includes the concept of </a:t>
            </a:r>
            <a:r>
              <a:rPr lang="en-US" b="1" dirty="0">
                <a:solidFill>
                  <a:srgbClr val="FF0000"/>
                </a:solidFill>
              </a:rPr>
              <a:t>homeostasis</a:t>
            </a:r>
            <a:r>
              <a:rPr lang="en-US" dirty="0"/>
              <a:t>, </a:t>
            </a:r>
            <a:r>
              <a:rPr lang="en-US" dirty="0" smtClean="0"/>
              <a:t>which is the </a:t>
            </a:r>
            <a:r>
              <a:rPr lang="en-US" dirty="0"/>
              <a:t>tendency of the body </a:t>
            </a:r>
            <a:r>
              <a:rPr lang="en-US" dirty="0" smtClean="0"/>
              <a:t>to maintain </a:t>
            </a:r>
            <a:r>
              <a:rPr lang="en-US" dirty="0"/>
              <a:t>a </a:t>
            </a:r>
            <a:r>
              <a:rPr lang="en-US" dirty="0" smtClean="0"/>
              <a:t>steady physiological </a:t>
            </a:r>
            <a:r>
              <a:rPr lang="en-US" dirty="0"/>
              <a:t>state</a:t>
            </a:r>
            <a:r>
              <a:rPr lang="en-US" dirty="0" smtClean="0"/>
              <a:t>.</a:t>
            </a:r>
          </a:p>
          <a:p>
            <a:pPr algn="l" rtl="0">
              <a:buNone/>
            </a:pPr>
            <a:endParaRPr lang="ar-SA" dirty="0"/>
          </a:p>
        </p:txBody>
      </p:sp>
      <p:pic>
        <p:nvPicPr>
          <p:cNvPr id="4" name="صورة 3" descr="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3284984"/>
            <a:ext cx="6799000" cy="31976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Drive Reduction Theory - Pitfalls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dirty="0"/>
              <a:t>Although drive-reduction theory works well to explain the actions people </a:t>
            </a:r>
            <a:r>
              <a:rPr lang="en-US" dirty="0" smtClean="0"/>
              <a:t>take to </a:t>
            </a:r>
            <a:r>
              <a:rPr lang="en-US" dirty="0"/>
              <a:t>reduce tension created by needs, it does not explain all human motivation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</a:t>
            </a:r>
            <a:r>
              <a:rPr lang="en-US" dirty="0"/>
              <a:t>Why </a:t>
            </a:r>
            <a:r>
              <a:rPr lang="en-US" dirty="0" smtClean="0"/>
              <a:t>can people </a:t>
            </a:r>
            <a:r>
              <a:rPr lang="en-US" dirty="0"/>
              <a:t>eat when they are not really hungry</a:t>
            </a:r>
            <a:r>
              <a:rPr lang="en-US" dirty="0" smtClean="0"/>
              <a:t>?</a:t>
            </a:r>
          </a:p>
          <a:p>
            <a:pPr algn="l" rtl="0"/>
            <a:r>
              <a:rPr lang="en-US" dirty="0"/>
              <a:t>People don’t always seek to reduce </a:t>
            </a:r>
            <a:r>
              <a:rPr lang="en-US" dirty="0" smtClean="0"/>
              <a:t>their inner </a:t>
            </a:r>
            <a:r>
              <a:rPr lang="en-US" dirty="0"/>
              <a:t>arousal either—sometimes they seek to increase it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Why would </a:t>
            </a:r>
            <a:r>
              <a:rPr lang="en-US" dirty="0"/>
              <a:t>people do such things if they don’t reduce some need or restore homeostasis?</a:t>
            </a:r>
            <a:endParaRPr lang="ar-S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Drive Reduction Theory - Pitfalls</a:t>
            </a:r>
            <a:endParaRPr lang="ar-SA" dirty="0"/>
          </a:p>
        </p:txBody>
      </p:sp>
      <p:pic>
        <p:nvPicPr>
          <p:cNvPr id="4" name="عنصر نائب للمحتوى 3" descr="H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196752"/>
            <a:ext cx="6504549" cy="519736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Mcclelland’s</a:t>
            </a:r>
            <a:r>
              <a:rPr lang="en-US" dirty="0">
                <a:solidFill>
                  <a:srgbClr val="FF0000"/>
                </a:solidFill>
              </a:rPr>
              <a:t> Theory: Affiliation, Power, and Achievement Needs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/>
            <a:r>
              <a:rPr lang="en-US" dirty="0"/>
              <a:t>According to McClelland, human beings have a psychological need for </a:t>
            </a:r>
            <a:r>
              <a:rPr lang="en-US" dirty="0" smtClean="0"/>
              <a:t>friendly social </a:t>
            </a:r>
            <a:r>
              <a:rPr lang="en-US" dirty="0"/>
              <a:t>interactions and relationships with </a:t>
            </a:r>
            <a:r>
              <a:rPr lang="en-US" dirty="0" smtClean="0"/>
              <a:t>others, called </a:t>
            </a:r>
            <a:r>
              <a:rPr lang="en-US" dirty="0"/>
              <a:t>the </a:t>
            </a:r>
            <a:r>
              <a:rPr lang="en-US" b="1" dirty="0"/>
              <a:t>need for </a:t>
            </a:r>
            <a:r>
              <a:rPr lang="en-US" b="1" dirty="0" smtClean="0"/>
              <a:t>affiliation (</a:t>
            </a:r>
            <a:r>
              <a:rPr lang="en-US" b="1" dirty="0" err="1" smtClean="0"/>
              <a:t>nAff</a:t>
            </a:r>
            <a:r>
              <a:rPr lang="en-US" b="1" dirty="0" smtClean="0"/>
              <a:t>). </a:t>
            </a:r>
          </a:p>
          <a:p>
            <a:pPr algn="l" rtl="0"/>
            <a:r>
              <a:rPr lang="en-US" dirty="0"/>
              <a:t>A second psychological need proposed by McClelland is the </a:t>
            </a:r>
            <a:r>
              <a:rPr lang="en-US" b="1" dirty="0"/>
              <a:t>need for </a:t>
            </a:r>
            <a:r>
              <a:rPr lang="en-US" b="1" dirty="0" smtClean="0"/>
              <a:t>power (</a:t>
            </a:r>
            <a:r>
              <a:rPr lang="en-US" b="1" dirty="0" err="1" smtClean="0"/>
              <a:t>nPow</a:t>
            </a:r>
            <a:r>
              <a:rPr lang="en-US" b="1" dirty="0"/>
              <a:t>). </a:t>
            </a:r>
            <a:endParaRPr lang="en-US" b="1" dirty="0" smtClean="0"/>
          </a:p>
          <a:p>
            <a:pPr algn="l" rtl="0"/>
            <a:r>
              <a:rPr lang="en-US" dirty="0" smtClean="0"/>
              <a:t>Power </a:t>
            </a:r>
            <a:r>
              <a:rPr lang="en-US" dirty="0"/>
              <a:t>is not about reaching a goal but about having control over other </a:t>
            </a:r>
            <a:r>
              <a:rPr lang="en-US" dirty="0" smtClean="0"/>
              <a:t>people. People </a:t>
            </a:r>
            <a:r>
              <a:rPr lang="en-US" dirty="0"/>
              <a:t>high in this need would want to have influence over others and make an </a:t>
            </a:r>
            <a:r>
              <a:rPr lang="en-US" dirty="0" smtClean="0"/>
              <a:t>impact on them.</a:t>
            </a:r>
          </a:p>
          <a:p>
            <a:pPr algn="l" rtl="0">
              <a:buNone/>
            </a:pPr>
            <a:endParaRPr lang="en-US" dirty="0" smtClean="0"/>
          </a:p>
          <a:p>
            <a:pPr algn="l" rtl="0"/>
            <a:r>
              <a:rPr lang="en-US" dirty="0"/>
              <a:t>The </a:t>
            </a:r>
            <a:r>
              <a:rPr lang="en-US" b="1" dirty="0"/>
              <a:t>need for achievement (</a:t>
            </a:r>
            <a:r>
              <a:rPr lang="en-US" b="1" dirty="0" err="1"/>
              <a:t>nAch</a:t>
            </a:r>
            <a:r>
              <a:rPr lang="en-US" b="1" dirty="0"/>
              <a:t>) </a:t>
            </a:r>
            <a:r>
              <a:rPr lang="en-US" dirty="0"/>
              <a:t>involves a strong desire to succeed in </a:t>
            </a:r>
            <a:r>
              <a:rPr lang="en-US" dirty="0" smtClean="0"/>
              <a:t>attaining goals</a:t>
            </a:r>
            <a:r>
              <a:rPr lang="en-US" dirty="0"/>
              <a:t>, not only realistic ones but also challenging ones.</a:t>
            </a:r>
            <a:endParaRPr lang="en-US" dirty="0" smtClean="0"/>
          </a:p>
          <a:p>
            <a:pPr algn="l" rtl="0"/>
            <a:endParaRPr lang="ar-S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Mcclelland’s</a:t>
            </a:r>
            <a:r>
              <a:rPr lang="en-US" dirty="0" smtClean="0">
                <a:solidFill>
                  <a:srgbClr val="FF0000"/>
                </a:solidFill>
              </a:rPr>
              <a:t> Theory: Affiliation, Power, and Achievement Needs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b="1" dirty="0"/>
              <a:t>need for affiliation (</a:t>
            </a:r>
            <a:r>
              <a:rPr lang="en-US" b="1" dirty="0" err="1"/>
              <a:t>nAff</a:t>
            </a:r>
            <a:r>
              <a:rPr lang="en-US" b="1" dirty="0" smtClean="0"/>
              <a:t>):</a:t>
            </a:r>
            <a:endParaRPr lang="en-US" b="1" dirty="0"/>
          </a:p>
          <a:p>
            <a:pPr algn="l" rtl="0">
              <a:buNone/>
            </a:pPr>
            <a:r>
              <a:rPr lang="en-US" dirty="0"/>
              <a:t>the need for friendly social </a:t>
            </a:r>
            <a:r>
              <a:rPr lang="en-US" dirty="0" smtClean="0"/>
              <a:t>interactions and </a:t>
            </a:r>
            <a:r>
              <a:rPr lang="en-US" dirty="0"/>
              <a:t>relationships with others.</a:t>
            </a:r>
          </a:p>
          <a:p>
            <a:pPr algn="l" rtl="0"/>
            <a:r>
              <a:rPr lang="en-US" b="1" dirty="0"/>
              <a:t>need for power (</a:t>
            </a:r>
            <a:r>
              <a:rPr lang="en-US" b="1" dirty="0" err="1"/>
              <a:t>nPow</a:t>
            </a:r>
            <a:r>
              <a:rPr lang="en-US" b="1" dirty="0" smtClean="0"/>
              <a:t>): </a:t>
            </a:r>
            <a:r>
              <a:rPr lang="en-US" dirty="0" smtClean="0"/>
              <a:t>the </a:t>
            </a:r>
            <a:r>
              <a:rPr lang="en-US" dirty="0"/>
              <a:t>need to have control or </a:t>
            </a:r>
            <a:r>
              <a:rPr lang="en-US" dirty="0" smtClean="0"/>
              <a:t>influence over </a:t>
            </a:r>
            <a:r>
              <a:rPr lang="en-US" dirty="0"/>
              <a:t>others.</a:t>
            </a:r>
          </a:p>
          <a:p>
            <a:pPr algn="l" rtl="0"/>
            <a:r>
              <a:rPr lang="en-US" b="1" dirty="0" smtClean="0"/>
              <a:t>need </a:t>
            </a:r>
            <a:r>
              <a:rPr lang="en-US" b="1" dirty="0"/>
              <a:t>for achievement (</a:t>
            </a:r>
            <a:r>
              <a:rPr lang="en-US" b="1" dirty="0" err="1"/>
              <a:t>nAch</a:t>
            </a:r>
            <a:r>
              <a:rPr lang="en-US" b="1" dirty="0" smtClean="0"/>
              <a:t>): </a:t>
            </a:r>
            <a:r>
              <a:rPr lang="en-US" dirty="0" smtClean="0"/>
              <a:t>a </a:t>
            </a:r>
            <a:r>
              <a:rPr lang="en-US" dirty="0"/>
              <a:t>need that involves a strong </a:t>
            </a:r>
            <a:r>
              <a:rPr lang="en-US" dirty="0" smtClean="0"/>
              <a:t>desire, to </a:t>
            </a:r>
            <a:r>
              <a:rPr lang="en-US" dirty="0"/>
              <a:t>succeed in attaining goals, not </a:t>
            </a:r>
            <a:r>
              <a:rPr lang="en-US" dirty="0" smtClean="0"/>
              <a:t>only realistic </a:t>
            </a:r>
            <a:r>
              <a:rPr lang="en-US" dirty="0"/>
              <a:t>ones but also challenging ones.</a:t>
            </a:r>
            <a:endParaRPr lang="ar-S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Optimum Arousal Theory-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An explanation </a:t>
            </a:r>
            <a:r>
              <a:rPr lang="en-US" dirty="0"/>
              <a:t>for human motivation involves the recognition of yet </a:t>
            </a:r>
            <a:r>
              <a:rPr lang="en-US" dirty="0" smtClean="0"/>
              <a:t>another type </a:t>
            </a:r>
            <a:r>
              <a:rPr lang="en-US" dirty="0"/>
              <a:t>of need, the need for stimulation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A </a:t>
            </a:r>
            <a:r>
              <a:rPr lang="en-US" b="1" dirty="0"/>
              <a:t>stimulus motive </a:t>
            </a:r>
            <a:r>
              <a:rPr lang="en-US" dirty="0"/>
              <a:t>is one that appears to </a:t>
            </a:r>
            <a:r>
              <a:rPr lang="en-US" dirty="0" smtClean="0"/>
              <a:t>be unlearned, </a:t>
            </a:r>
            <a:r>
              <a:rPr lang="en-US" dirty="0"/>
              <a:t>but causes an increase in stimulation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Examples would be curiosity, </a:t>
            </a:r>
            <a:r>
              <a:rPr lang="en-US" dirty="0" smtClean="0"/>
              <a:t>playing, and </a:t>
            </a:r>
            <a:r>
              <a:rPr lang="en-US" dirty="0"/>
              <a:t>exploration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Eating </a:t>
            </a:r>
            <a:r>
              <a:rPr lang="en-US" dirty="0"/>
              <a:t>food even when we </a:t>
            </a:r>
            <a:r>
              <a:rPr lang="en-US" dirty="0" smtClean="0"/>
              <a:t>are not </a:t>
            </a:r>
            <a:r>
              <a:rPr lang="en-US" dirty="0"/>
              <a:t>hungry just because it tastes so good—an example of learned behavior.</a:t>
            </a: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Optimum Arousal Theory -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Arousal theory: </a:t>
            </a:r>
            <a:r>
              <a:rPr lang="en-US" dirty="0" smtClean="0"/>
              <a:t>theory </a:t>
            </a:r>
            <a:r>
              <a:rPr lang="en-US" dirty="0"/>
              <a:t>of motivation in which </a:t>
            </a:r>
            <a:r>
              <a:rPr lang="en-US" dirty="0" smtClean="0"/>
              <a:t>people are </a:t>
            </a:r>
            <a:r>
              <a:rPr lang="en-US" dirty="0"/>
              <a:t>said to have an optimal (best </a:t>
            </a:r>
            <a:r>
              <a:rPr lang="en-US" dirty="0" smtClean="0"/>
              <a:t>or ideal</a:t>
            </a:r>
            <a:r>
              <a:rPr lang="en-US" dirty="0"/>
              <a:t>) level of tension that they seek </a:t>
            </a:r>
            <a:r>
              <a:rPr lang="en-US" dirty="0" smtClean="0"/>
              <a:t>to maintain </a:t>
            </a:r>
            <a:r>
              <a:rPr lang="en-US" dirty="0"/>
              <a:t>by increasing or </a:t>
            </a:r>
            <a:r>
              <a:rPr lang="en-US" dirty="0" smtClean="0"/>
              <a:t>decreasing stimulation.</a:t>
            </a:r>
          </a:p>
          <a:p>
            <a:pPr algn="l" rtl="0"/>
            <a:r>
              <a:rPr lang="en-US" dirty="0" smtClean="0"/>
              <a:t>In </a:t>
            </a:r>
            <a:r>
              <a:rPr lang="en-US" b="1" dirty="0"/>
              <a:t>arousal theory, </a:t>
            </a:r>
            <a:r>
              <a:rPr lang="en-US" dirty="0"/>
              <a:t>people are said to have an </a:t>
            </a:r>
            <a:r>
              <a:rPr lang="en-US" dirty="0" smtClean="0"/>
              <a:t>optimal level </a:t>
            </a:r>
            <a:r>
              <a:rPr lang="en-US" dirty="0"/>
              <a:t>of tension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</a:t>
            </a:r>
            <a:r>
              <a:rPr lang="en-US" dirty="0"/>
              <a:t>Task performances, for example, </a:t>
            </a:r>
            <a:r>
              <a:rPr lang="en-US" dirty="0" smtClean="0"/>
              <a:t>one may </a:t>
            </a:r>
            <a:r>
              <a:rPr lang="en-US" dirty="0"/>
              <a:t>suffer if the </a:t>
            </a:r>
            <a:r>
              <a:rPr lang="en-US" dirty="0" smtClean="0"/>
              <a:t>level of </a:t>
            </a:r>
            <a:r>
              <a:rPr lang="en-US" dirty="0"/>
              <a:t>arousal is too high (such as severe test anxiety) or even if the level of arousal </a:t>
            </a:r>
            <a:r>
              <a:rPr lang="en-US" dirty="0" smtClean="0"/>
              <a:t>is too </a:t>
            </a:r>
            <a:r>
              <a:rPr lang="en-US" dirty="0"/>
              <a:t>low (such as boredom). </a:t>
            </a:r>
            <a:endParaRPr lang="en-US" dirty="0" smtClean="0"/>
          </a:p>
          <a:p>
            <a:pPr algn="l" rtl="0"/>
            <a:r>
              <a:rPr lang="en-US" dirty="0" smtClean="0"/>
              <a:t>For </a:t>
            </a:r>
            <a:r>
              <a:rPr lang="en-US" dirty="0"/>
              <a:t>many kinds of tasks, a </a:t>
            </a:r>
            <a:r>
              <a:rPr lang="en-US" dirty="0">
                <a:solidFill>
                  <a:srgbClr val="FF0000"/>
                </a:solidFill>
              </a:rPr>
              <a:t>moderate level of </a:t>
            </a:r>
            <a:r>
              <a:rPr lang="en-US" dirty="0" smtClean="0">
                <a:solidFill>
                  <a:srgbClr val="FF0000"/>
                </a:solidFill>
              </a:rPr>
              <a:t>arousal </a:t>
            </a:r>
            <a:r>
              <a:rPr lang="en-US" dirty="0" smtClean="0"/>
              <a:t>seems </a:t>
            </a:r>
            <a:r>
              <a:rPr lang="en-US" dirty="0"/>
              <a:t>to be best.</a:t>
            </a:r>
            <a:endParaRPr lang="ar-S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Incentive Approach -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b="1" dirty="0"/>
              <a:t>Incentives </a:t>
            </a:r>
            <a:r>
              <a:rPr lang="en-US" dirty="0"/>
              <a:t>are things that attract or lure people into action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In </a:t>
            </a:r>
            <a:r>
              <a:rPr lang="en-US" b="1" dirty="0"/>
              <a:t>incentive approaches, </a:t>
            </a:r>
            <a:r>
              <a:rPr lang="en-US" dirty="0"/>
              <a:t>behavior is explained in terms of the external </a:t>
            </a:r>
            <a:r>
              <a:rPr lang="en-US" dirty="0" smtClean="0"/>
              <a:t>stimulus and </a:t>
            </a:r>
            <a:r>
              <a:rPr lang="en-US" dirty="0"/>
              <a:t>its rewarding </a:t>
            </a:r>
            <a:r>
              <a:rPr lang="en-US" dirty="0" smtClean="0"/>
              <a:t>properties.</a:t>
            </a:r>
          </a:p>
          <a:p>
            <a:pPr algn="l" rtl="0"/>
            <a:r>
              <a:rPr lang="en-US" b="1" dirty="0"/>
              <a:t>I</a:t>
            </a:r>
            <a:r>
              <a:rPr lang="en-US" b="1" dirty="0" smtClean="0"/>
              <a:t>ncentive approaches: </a:t>
            </a:r>
            <a:r>
              <a:rPr lang="en-US" dirty="0" smtClean="0"/>
              <a:t>theories </a:t>
            </a:r>
            <a:r>
              <a:rPr lang="en-US" dirty="0"/>
              <a:t>of motivation in which </a:t>
            </a:r>
            <a:r>
              <a:rPr lang="en-US" dirty="0" smtClean="0"/>
              <a:t>behavior is </a:t>
            </a:r>
            <a:r>
              <a:rPr lang="en-US" dirty="0"/>
              <a:t>explained as a response to </a:t>
            </a:r>
            <a:r>
              <a:rPr lang="en-US" dirty="0" smtClean="0"/>
              <a:t>the external </a:t>
            </a:r>
            <a:r>
              <a:rPr lang="en-US" dirty="0"/>
              <a:t>stimulus and its </a:t>
            </a:r>
            <a:r>
              <a:rPr lang="en-US" dirty="0" smtClean="0"/>
              <a:t>rewarding properties.</a:t>
            </a:r>
          </a:p>
          <a:p>
            <a:pPr algn="l" rtl="0"/>
            <a:r>
              <a:rPr lang="en-US" dirty="0" smtClean="0"/>
              <a:t>Example: </a:t>
            </a:r>
            <a:r>
              <a:rPr lang="en-US" dirty="0" err="1" smtClean="0"/>
              <a:t>ponus</a:t>
            </a:r>
            <a:r>
              <a:rPr lang="en-US" dirty="0" smtClean="0"/>
              <a:t> for attending the lectures.</a:t>
            </a:r>
            <a:endParaRPr lang="en-US" dirty="0" smtClean="0"/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Altruism: </a:t>
            </a:r>
            <a:r>
              <a:rPr lang="en-US" dirty="0" smtClean="0"/>
              <a:t>self-defense mechanism, people do favors to others because it makes them feel good.</a:t>
            </a:r>
            <a:endParaRPr lang="ar-S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Maslow’s hierarchy of </a:t>
            </a:r>
            <a:r>
              <a:rPr lang="en-US" dirty="0" smtClean="0">
                <a:solidFill>
                  <a:srgbClr val="FF0000"/>
                </a:solidFill>
              </a:rPr>
              <a:t>needs Theory – Humanistic Approach for Motivation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Maslow proposed that there are several levels of needs that a person must strive </a:t>
            </a:r>
            <a:r>
              <a:rPr lang="en-US" dirty="0" smtClean="0"/>
              <a:t>to meet </a:t>
            </a:r>
            <a:r>
              <a:rPr lang="en-US" dirty="0"/>
              <a:t>before achieving the highest level of personality </a:t>
            </a:r>
            <a:r>
              <a:rPr lang="en-US" dirty="0" smtClean="0"/>
              <a:t>fulfillment.</a:t>
            </a:r>
          </a:p>
          <a:p>
            <a:pPr algn="l" rtl="0"/>
            <a:r>
              <a:rPr lang="en-US" dirty="0"/>
              <a:t>According to </a:t>
            </a:r>
            <a:r>
              <a:rPr lang="en-US" dirty="0" smtClean="0"/>
              <a:t>Maslow, </a:t>
            </a:r>
            <a:r>
              <a:rPr lang="en-US" b="1" dirty="0" smtClean="0"/>
              <a:t>self-actualization </a:t>
            </a:r>
            <a:r>
              <a:rPr lang="en-US" b="1" dirty="0"/>
              <a:t>is the point that is </a:t>
            </a:r>
            <a:r>
              <a:rPr lang="en-US" b="1" dirty="0" smtClean="0"/>
              <a:t>last reached—at </a:t>
            </a:r>
            <a:r>
              <a:rPr lang="en-US" b="1" dirty="0"/>
              <a:t>which people have </a:t>
            </a:r>
            <a:r>
              <a:rPr lang="en-US" b="1" dirty="0" smtClean="0"/>
              <a:t>satisfied </a:t>
            </a:r>
            <a:r>
              <a:rPr lang="en-US" dirty="0" smtClean="0"/>
              <a:t>the </a:t>
            </a:r>
            <a:r>
              <a:rPr lang="en-US" dirty="0"/>
              <a:t>lower needs and achieved their full human potential.</a:t>
            </a:r>
            <a:endParaRPr lang="ar-S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Maslow’s hierarchy of needs Theory – Humanistic Approach for Motivation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/>
              <a:t>For a person to achieve </a:t>
            </a:r>
            <a:r>
              <a:rPr lang="en-US" dirty="0" smtClean="0"/>
              <a:t>self-actualization, which </a:t>
            </a:r>
            <a:r>
              <a:rPr lang="en-US" dirty="0"/>
              <a:t>is one of the highest levels of growth needs, the </a:t>
            </a:r>
            <a:r>
              <a:rPr lang="en-US" dirty="0" smtClean="0"/>
              <a:t>primary fundamental </a:t>
            </a:r>
            <a:r>
              <a:rPr lang="en-US" dirty="0"/>
              <a:t>needs </a:t>
            </a:r>
            <a:r>
              <a:rPr lang="en-US" dirty="0" smtClean="0"/>
              <a:t>must first </a:t>
            </a:r>
            <a:r>
              <a:rPr lang="en-US" dirty="0"/>
              <a:t>be fulfilled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typical way to represent Maslow’s series of </a:t>
            </a:r>
            <a:r>
              <a:rPr lang="en-US" dirty="0" smtClean="0"/>
              <a:t>needs as </a:t>
            </a:r>
            <a:r>
              <a:rPr lang="en-US" dirty="0"/>
              <a:t>a pyramid with the most basic needs for survival at the bottom and the highest </a:t>
            </a:r>
            <a:r>
              <a:rPr lang="en-US" dirty="0" smtClean="0"/>
              <a:t>needs at </a:t>
            </a:r>
            <a:r>
              <a:rPr lang="en-US" dirty="0"/>
              <a:t>the top. </a:t>
            </a:r>
            <a:endParaRPr lang="en-US" dirty="0" smtClean="0"/>
          </a:p>
          <a:p>
            <a:pPr algn="l" rtl="0"/>
            <a:r>
              <a:rPr lang="en-US" dirty="0" smtClean="0"/>
              <a:t>This </a:t>
            </a:r>
            <a:r>
              <a:rPr lang="en-US" dirty="0"/>
              <a:t>type of ranking is called a hierarchy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Maslow’s hierarchy of needs Theory – Humanistic Approach for Motivation</a:t>
            </a:r>
            <a:endParaRPr lang="ar-SA" dirty="0"/>
          </a:p>
        </p:txBody>
      </p:sp>
      <p:pic>
        <p:nvPicPr>
          <p:cNvPr id="4" name="عنصر نائب للمحتوى 3" descr="Maslows-Hierarchy-of-Nee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700808"/>
            <a:ext cx="7980359" cy="4197669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LY" dirty="0" smtClean="0">
                <a:solidFill>
                  <a:srgbClr val="FF0000"/>
                </a:solidFill>
              </a:rPr>
              <a:t>Herzberg’s Two Factor Theory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dirty="0" smtClean="0">
                <a:solidFill>
                  <a:prstClr val="black"/>
                </a:solidFill>
              </a:rPr>
              <a:t>Some variable prevent job dissatisfaction and some variables produce motivation</a:t>
            </a:r>
          </a:p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dirty="0" smtClean="0">
                <a:solidFill>
                  <a:prstClr val="black"/>
                </a:solidFill>
              </a:rPr>
              <a:t>Hygiene factors-basic needs that will prevent dissatisfaction</a:t>
            </a:r>
          </a:p>
          <a:p>
            <a:pPr marL="514350" lvl="1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sz="3200" dirty="0" smtClean="0">
                <a:solidFill>
                  <a:prstClr val="black"/>
                </a:solidFill>
              </a:rPr>
              <a:t>light, temperature, pay, parking</a:t>
            </a:r>
          </a:p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dirty="0" smtClean="0">
                <a:solidFill>
                  <a:prstClr val="black"/>
                </a:solidFill>
              </a:rPr>
              <a:t>Motivators</a:t>
            </a:r>
          </a:p>
          <a:p>
            <a:pPr marL="514350" lvl="1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sz="3200" dirty="0" smtClean="0">
                <a:solidFill>
                  <a:prstClr val="black"/>
                </a:solidFill>
              </a:rPr>
              <a:t>when present cause high levels of motivation</a:t>
            </a:r>
          </a:p>
          <a:p>
            <a:pPr marL="514350" lvl="1" indent="-171450" algn="l" defTabSz="685800" rtl="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sz="3200" dirty="0" smtClean="0">
                <a:solidFill>
                  <a:prstClr val="black"/>
                </a:solidFill>
              </a:rPr>
              <a:t>interesting work, advancement, growth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ar-LY" altLang="ar-LY" sz="2400">
              <a:latin typeface="Times New Roman" pitchFamily="18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ar-LY" altLang="ar-LY" sz="2400">
              <a:latin typeface="Times New Roman" pitchFamily="18" charset="0"/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2400" cy="831850"/>
          </a:xfrm>
          <a:noFill/>
        </p:spPr>
        <p:txBody>
          <a:bodyPr lIns="90488" tIns="44450" rIns="90488" bIns="44450"/>
          <a:lstStyle/>
          <a:p>
            <a:r>
              <a:rPr lang="en-US" altLang="ar-LY" smtClean="0"/>
              <a:t>Herzberg’s Two Factor Theory</a:t>
            </a:r>
          </a:p>
        </p:txBody>
      </p:sp>
      <p:sp>
        <p:nvSpPr>
          <p:cNvPr id="20485" name="Freeform 5"/>
          <p:cNvSpPr>
            <a:spLocks/>
          </p:cNvSpPr>
          <p:nvPr/>
        </p:nvSpPr>
        <p:spPr bwMode="auto">
          <a:xfrm>
            <a:off x="2819400" y="1295400"/>
            <a:ext cx="6094413" cy="4087813"/>
          </a:xfrm>
          <a:custGeom>
            <a:avLst/>
            <a:gdLst>
              <a:gd name="T0" fmla="*/ 0 w 3839"/>
              <a:gd name="T1" fmla="*/ 0 h 2575"/>
              <a:gd name="T2" fmla="*/ 2147483646 w 3839"/>
              <a:gd name="T3" fmla="*/ 0 h 2575"/>
              <a:gd name="T4" fmla="*/ 2147483646 w 3839"/>
              <a:gd name="T5" fmla="*/ 2147483646 h 2575"/>
              <a:gd name="T6" fmla="*/ 0 w 3839"/>
              <a:gd name="T7" fmla="*/ 2147483646 h 2575"/>
              <a:gd name="T8" fmla="*/ 0 w 3839"/>
              <a:gd name="T9" fmla="*/ 0 h 25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39" h="2575">
                <a:moveTo>
                  <a:pt x="0" y="0"/>
                </a:moveTo>
                <a:lnTo>
                  <a:pt x="3838" y="0"/>
                </a:lnTo>
                <a:lnTo>
                  <a:pt x="3838" y="2574"/>
                </a:lnTo>
                <a:lnTo>
                  <a:pt x="0" y="2574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0066"/>
              </a:gs>
              <a:gs pos="100000">
                <a:srgbClr val="FFFFFF"/>
              </a:gs>
            </a:gsLst>
            <a:lin ang="18900000" scaled="1"/>
          </a:gra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15950" y="1085850"/>
            <a:ext cx="1885950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High Motivation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4852988" y="5416550"/>
            <a:ext cx="7016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High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3617913" y="5727700"/>
            <a:ext cx="11969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Hygienes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922588" y="5416550"/>
            <a:ext cx="6508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Low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8281988" y="5416550"/>
            <a:ext cx="7016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High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6951663" y="5721350"/>
            <a:ext cx="13493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Motivators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6275388" y="5416550"/>
            <a:ext cx="6508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Low</a:t>
            </a:r>
          </a:p>
        </p:txBody>
      </p:sp>
      <p:sp>
        <p:nvSpPr>
          <p:cNvPr id="20493" name="Line 14"/>
          <p:cNvSpPr>
            <a:spLocks noChangeShapeType="1"/>
          </p:cNvSpPr>
          <p:nvPr/>
        </p:nvSpPr>
        <p:spPr bwMode="auto">
          <a:xfrm>
            <a:off x="3565525" y="5611813"/>
            <a:ext cx="1117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Line 15"/>
          <p:cNvSpPr>
            <a:spLocks noChangeShapeType="1"/>
          </p:cNvSpPr>
          <p:nvPr/>
        </p:nvSpPr>
        <p:spPr bwMode="auto">
          <a:xfrm>
            <a:off x="6962775" y="5616575"/>
            <a:ext cx="1117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915988" y="2814638"/>
            <a:ext cx="18573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Low Motivation</a:t>
            </a: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801688" y="5024438"/>
            <a:ext cx="18192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Dissatisfaction</a:t>
            </a: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534988" y="3422650"/>
            <a:ext cx="23399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ar-LY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Low Dissatisfaction</a:t>
            </a:r>
          </a:p>
        </p:txBody>
      </p:sp>
      <p:sp>
        <p:nvSpPr>
          <p:cNvPr id="20498" name="Line 19"/>
          <p:cNvSpPr>
            <a:spLocks noChangeShapeType="1"/>
          </p:cNvSpPr>
          <p:nvPr/>
        </p:nvSpPr>
        <p:spPr bwMode="auto">
          <a:xfrm flipV="1">
            <a:off x="1828800" y="3797300"/>
            <a:ext cx="0" cy="1244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Line 20"/>
          <p:cNvSpPr>
            <a:spLocks noChangeShapeType="1"/>
          </p:cNvSpPr>
          <p:nvPr/>
        </p:nvSpPr>
        <p:spPr bwMode="auto">
          <a:xfrm flipV="1">
            <a:off x="1828800" y="1739900"/>
            <a:ext cx="0" cy="1016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Freeform 21"/>
          <p:cNvSpPr>
            <a:spLocks/>
          </p:cNvSpPr>
          <p:nvPr/>
        </p:nvSpPr>
        <p:spPr bwMode="auto">
          <a:xfrm>
            <a:off x="3635375" y="3321050"/>
            <a:ext cx="4772025" cy="1695450"/>
          </a:xfrm>
          <a:custGeom>
            <a:avLst/>
            <a:gdLst>
              <a:gd name="T0" fmla="*/ 0 w 3006"/>
              <a:gd name="T1" fmla="*/ 2147483646 h 1068"/>
              <a:gd name="T2" fmla="*/ 2147483646 w 3006"/>
              <a:gd name="T3" fmla="*/ 2147483646 h 1068"/>
              <a:gd name="T4" fmla="*/ 2147483646 w 3006"/>
              <a:gd name="T5" fmla="*/ 2147483646 h 1068"/>
              <a:gd name="T6" fmla="*/ 2147483646 w 3006"/>
              <a:gd name="T7" fmla="*/ 2147483646 h 1068"/>
              <a:gd name="T8" fmla="*/ 2147483646 w 3006"/>
              <a:gd name="T9" fmla="*/ 2147483646 h 1068"/>
              <a:gd name="T10" fmla="*/ 2147483646 w 3006"/>
              <a:gd name="T11" fmla="*/ 2147483646 h 1068"/>
              <a:gd name="T12" fmla="*/ 2147483646 w 3006"/>
              <a:gd name="T13" fmla="*/ 2147483646 h 1068"/>
              <a:gd name="T14" fmla="*/ 2147483646 w 3006"/>
              <a:gd name="T15" fmla="*/ 2147483646 h 1068"/>
              <a:gd name="T16" fmla="*/ 2147483646 w 3006"/>
              <a:gd name="T17" fmla="*/ 2147483646 h 1068"/>
              <a:gd name="T18" fmla="*/ 2147483646 w 3006"/>
              <a:gd name="T19" fmla="*/ 0 h 1068"/>
              <a:gd name="T20" fmla="*/ 2147483646 w 3006"/>
              <a:gd name="T21" fmla="*/ 2147483646 h 10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06" h="1068">
                <a:moveTo>
                  <a:pt x="0" y="1067"/>
                </a:moveTo>
                <a:lnTo>
                  <a:pt x="386" y="697"/>
                </a:lnTo>
                <a:lnTo>
                  <a:pt x="784" y="443"/>
                </a:lnTo>
                <a:lnTo>
                  <a:pt x="1063" y="304"/>
                </a:lnTo>
                <a:lnTo>
                  <a:pt x="1276" y="226"/>
                </a:lnTo>
                <a:lnTo>
                  <a:pt x="1493" y="159"/>
                </a:lnTo>
                <a:lnTo>
                  <a:pt x="1652" y="123"/>
                </a:lnTo>
                <a:lnTo>
                  <a:pt x="1944" y="58"/>
                </a:lnTo>
                <a:lnTo>
                  <a:pt x="2284" y="10"/>
                </a:lnTo>
                <a:lnTo>
                  <a:pt x="2595" y="0"/>
                </a:lnTo>
                <a:lnTo>
                  <a:pt x="3005" y="6"/>
                </a:lnTo>
              </a:path>
            </a:pathLst>
          </a:custGeom>
          <a:noFill/>
          <a:ln w="25400" cap="rnd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01" name="Freeform 22"/>
          <p:cNvSpPr>
            <a:spLocks/>
          </p:cNvSpPr>
          <p:nvPr/>
        </p:nvSpPr>
        <p:spPr bwMode="auto">
          <a:xfrm>
            <a:off x="3556000" y="1735138"/>
            <a:ext cx="4772025" cy="1695450"/>
          </a:xfrm>
          <a:custGeom>
            <a:avLst/>
            <a:gdLst>
              <a:gd name="T0" fmla="*/ 2147483646 w 3006"/>
              <a:gd name="T1" fmla="*/ 0 h 1068"/>
              <a:gd name="T2" fmla="*/ 2147483646 w 3006"/>
              <a:gd name="T3" fmla="*/ 2147483646 h 1068"/>
              <a:gd name="T4" fmla="*/ 2147483646 w 3006"/>
              <a:gd name="T5" fmla="*/ 2147483646 h 1068"/>
              <a:gd name="T6" fmla="*/ 2147483646 w 3006"/>
              <a:gd name="T7" fmla="*/ 2147483646 h 1068"/>
              <a:gd name="T8" fmla="*/ 2147483646 w 3006"/>
              <a:gd name="T9" fmla="*/ 2147483646 h 1068"/>
              <a:gd name="T10" fmla="*/ 2147483646 w 3006"/>
              <a:gd name="T11" fmla="*/ 2147483646 h 1068"/>
              <a:gd name="T12" fmla="*/ 2147483646 w 3006"/>
              <a:gd name="T13" fmla="*/ 2147483646 h 1068"/>
              <a:gd name="T14" fmla="*/ 2147483646 w 3006"/>
              <a:gd name="T15" fmla="*/ 2147483646 h 1068"/>
              <a:gd name="T16" fmla="*/ 2147483646 w 3006"/>
              <a:gd name="T17" fmla="*/ 2147483646 h 1068"/>
              <a:gd name="T18" fmla="*/ 2147483646 w 3006"/>
              <a:gd name="T19" fmla="*/ 2147483646 h 1068"/>
              <a:gd name="T20" fmla="*/ 0 w 3006"/>
              <a:gd name="T21" fmla="*/ 2147483646 h 10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006" h="1068">
                <a:moveTo>
                  <a:pt x="3005" y="0"/>
                </a:moveTo>
                <a:lnTo>
                  <a:pt x="2619" y="370"/>
                </a:lnTo>
                <a:lnTo>
                  <a:pt x="2221" y="624"/>
                </a:lnTo>
                <a:lnTo>
                  <a:pt x="1942" y="763"/>
                </a:lnTo>
                <a:lnTo>
                  <a:pt x="1729" y="841"/>
                </a:lnTo>
                <a:lnTo>
                  <a:pt x="1512" y="908"/>
                </a:lnTo>
                <a:lnTo>
                  <a:pt x="1353" y="944"/>
                </a:lnTo>
                <a:lnTo>
                  <a:pt x="1061" y="1009"/>
                </a:lnTo>
                <a:lnTo>
                  <a:pt x="721" y="1057"/>
                </a:lnTo>
                <a:lnTo>
                  <a:pt x="410" y="1067"/>
                </a:lnTo>
                <a:lnTo>
                  <a:pt x="0" y="1061"/>
                </a:lnTo>
              </a:path>
            </a:pathLst>
          </a:custGeom>
          <a:noFill/>
          <a:ln w="25400" cap="rnd" cmpd="sng">
            <a:solidFill>
              <a:schemeClr val="accent2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02" name="Rectangle 23"/>
          <p:cNvSpPr>
            <a:spLocks noChangeArrowheads="1"/>
          </p:cNvSpPr>
          <p:nvPr/>
        </p:nvSpPr>
        <p:spPr bwMode="auto">
          <a:xfrm>
            <a:off x="8181975" y="25400"/>
            <a:ext cx="684213" cy="314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pPr eaLnBrk="1" hangingPunct="1"/>
            <a:r>
              <a:rPr lang="en-US" altLang="ar-LY" sz="1400" b="1">
                <a:latin typeface="Arial" charset="0"/>
              </a:rPr>
              <a:t>14.6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LY" dirty="0" smtClean="0">
                <a:solidFill>
                  <a:srgbClr val="FF0000"/>
                </a:solidFill>
              </a:rPr>
              <a:t>Equity Theory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endParaRPr lang="en-US" altLang="ar-LY" sz="3600" dirty="0" smtClean="0">
              <a:solidFill>
                <a:prstClr val="black"/>
              </a:solidFill>
            </a:endParaRPr>
          </a:p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sz="3600" dirty="0" smtClean="0">
                <a:solidFill>
                  <a:prstClr val="black"/>
                </a:solidFill>
              </a:rPr>
              <a:t>Individuals </a:t>
            </a:r>
            <a:r>
              <a:rPr lang="en-US" altLang="ar-LY" sz="3600" dirty="0" smtClean="0">
                <a:solidFill>
                  <a:prstClr val="black"/>
                </a:solidFill>
              </a:rPr>
              <a:t>try to find a balance between their inputs and outputs relative to a referent other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ar-LY" dirty="0" smtClean="0"/>
              <a:t>Results of Inequity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sz="3600" dirty="0" smtClean="0">
                <a:solidFill>
                  <a:prstClr val="black"/>
                </a:solidFill>
              </a:rPr>
              <a:t>Equity-I am being treated fairly</a:t>
            </a:r>
          </a:p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sz="3600" dirty="0" smtClean="0">
                <a:solidFill>
                  <a:prstClr val="black"/>
                </a:solidFill>
              </a:rPr>
              <a:t>Under-rewarded-will look to increase rewards, or decrease inputs to match rewards</a:t>
            </a:r>
          </a:p>
          <a:p>
            <a:pPr marL="171450" lvl="0" indent="-171450" algn="l" defTabSz="6858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ar-LY" sz="3600" dirty="0" smtClean="0">
                <a:solidFill>
                  <a:prstClr val="black"/>
                </a:solidFill>
              </a:rPr>
              <a:t>Over-rewarded-will change referent to match cognitions or increase inputs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1259632" y="2276872"/>
            <a:ext cx="67687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</a:rPr>
              <a:t>Thank You</a:t>
            </a:r>
            <a:endParaRPr lang="ar-SA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1381</Words>
  <Application>Microsoft Office PowerPoint</Application>
  <PresentationFormat>عرض على الشاشة (3:4)‏</PresentationFormat>
  <Paragraphs>115</Paragraphs>
  <Slides>27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سمة Office</vt:lpstr>
      <vt:lpstr>Motivation</vt:lpstr>
      <vt:lpstr>Defining Motivation </vt:lpstr>
      <vt:lpstr>Defining Motivation  - Examples</vt:lpstr>
      <vt:lpstr>Defining Motivation - Types</vt:lpstr>
      <vt:lpstr>Defining Motivation - Types</vt:lpstr>
      <vt:lpstr>Early Approaches to understand Motivation</vt:lpstr>
      <vt:lpstr>Instincts Theory to Understand Motivation</vt:lpstr>
      <vt:lpstr>Theories of motivation</vt:lpstr>
      <vt:lpstr>Drive Reduction Theory - Motivation</vt:lpstr>
      <vt:lpstr>Drive Reduction Theory - Motivation</vt:lpstr>
      <vt:lpstr>Drive Reduction Theory - Motivation</vt:lpstr>
      <vt:lpstr>Drive Reduction Theory - Motivation</vt:lpstr>
      <vt:lpstr>Drive Reduction Theory - Pitfalls</vt:lpstr>
      <vt:lpstr>Drive Reduction Theory - Pitfalls</vt:lpstr>
      <vt:lpstr>Mcclelland’s Theory: Affiliation, Power, and Achievement Needs</vt:lpstr>
      <vt:lpstr>Mcclelland’s Theory: Affiliation, Power, and Achievement Needs</vt:lpstr>
      <vt:lpstr>Optimum Arousal Theory- Motivation</vt:lpstr>
      <vt:lpstr>Optimum Arousal Theory - Motivation</vt:lpstr>
      <vt:lpstr>Incentive Approach - Motivation</vt:lpstr>
      <vt:lpstr>Maslow’s hierarchy of needs Theory – Humanistic Approach for Motivation</vt:lpstr>
      <vt:lpstr>Maslow’s hierarchy of needs Theory – Humanistic Approach for Motivation</vt:lpstr>
      <vt:lpstr>Maslow’s hierarchy of needs Theory – Humanistic Approach for Motivation</vt:lpstr>
      <vt:lpstr>Herzberg’s Two Factor Theory</vt:lpstr>
      <vt:lpstr>Herzberg’s Two Factor Theory</vt:lpstr>
      <vt:lpstr>Equity Theory</vt:lpstr>
      <vt:lpstr>Results of Inequity</vt:lpstr>
      <vt:lpstr>الشريحة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Motivation, Emotion and Stress</dc:title>
  <dc:creator>Matar</dc:creator>
  <cp:lastModifiedBy>My Computer</cp:lastModifiedBy>
  <cp:revision>237</cp:revision>
  <dcterms:created xsi:type="dcterms:W3CDTF">2021-12-10T19:02:50Z</dcterms:created>
  <dcterms:modified xsi:type="dcterms:W3CDTF">2022-07-07T04:01:50Z</dcterms:modified>
</cp:coreProperties>
</file>