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57"/>
  </p:notesMasterIdLst>
  <p:handoutMasterIdLst>
    <p:handoutMasterId r:id="rId58"/>
  </p:handoutMasterIdLst>
  <p:sldIdLst>
    <p:sldId id="259" r:id="rId2"/>
    <p:sldId id="378" r:id="rId3"/>
    <p:sldId id="379" r:id="rId4"/>
    <p:sldId id="377" r:id="rId5"/>
    <p:sldId id="380" r:id="rId6"/>
    <p:sldId id="381" r:id="rId7"/>
    <p:sldId id="382" r:id="rId8"/>
    <p:sldId id="383" r:id="rId9"/>
    <p:sldId id="384" r:id="rId10"/>
    <p:sldId id="385" r:id="rId11"/>
    <p:sldId id="386" r:id="rId12"/>
    <p:sldId id="387" r:id="rId13"/>
    <p:sldId id="388" r:id="rId14"/>
    <p:sldId id="389" r:id="rId15"/>
    <p:sldId id="390" r:id="rId16"/>
    <p:sldId id="392" r:id="rId17"/>
    <p:sldId id="432" r:id="rId18"/>
    <p:sldId id="393" r:id="rId19"/>
    <p:sldId id="394" r:id="rId20"/>
    <p:sldId id="395" r:id="rId21"/>
    <p:sldId id="396" r:id="rId22"/>
    <p:sldId id="397" r:id="rId23"/>
    <p:sldId id="398" r:id="rId24"/>
    <p:sldId id="399" r:id="rId25"/>
    <p:sldId id="400" r:id="rId26"/>
    <p:sldId id="401" r:id="rId27"/>
    <p:sldId id="402" r:id="rId28"/>
    <p:sldId id="403" r:id="rId29"/>
    <p:sldId id="404" r:id="rId30"/>
    <p:sldId id="405" r:id="rId31"/>
    <p:sldId id="414" r:id="rId32"/>
    <p:sldId id="406" r:id="rId33"/>
    <p:sldId id="407" r:id="rId34"/>
    <p:sldId id="408" r:id="rId35"/>
    <p:sldId id="409" r:id="rId36"/>
    <p:sldId id="410" r:id="rId37"/>
    <p:sldId id="411" r:id="rId38"/>
    <p:sldId id="415" r:id="rId39"/>
    <p:sldId id="416" r:id="rId40"/>
    <p:sldId id="417" r:id="rId41"/>
    <p:sldId id="418" r:id="rId42"/>
    <p:sldId id="419" r:id="rId43"/>
    <p:sldId id="420" r:id="rId44"/>
    <p:sldId id="421" r:id="rId45"/>
    <p:sldId id="422" r:id="rId46"/>
    <p:sldId id="423" r:id="rId47"/>
    <p:sldId id="424" r:id="rId48"/>
    <p:sldId id="425" r:id="rId49"/>
    <p:sldId id="426" r:id="rId50"/>
    <p:sldId id="427" r:id="rId51"/>
    <p:sldId id="428" r:id="rId52"/>
    <p:sldId id="429" r:id="rId53"/>
    <p:sldId id="430" r:id="rId54"/>
    <p:sldId id="431" r:id="rId55"/>
    <p:sldId id="323"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dirty="0" smtClean="0"/>
              <a:t>The Pennsylvania Child Welfare Resource Center</a:t>
            </a:r>
            <a:endParaRPr lang="en-US" dirty="0"/>
          </a:p>
        </p:txBody>
      </p:sp>
      <p:sp>
        <p:nvSpPr>
          <p:cNvPr id="5" name="Slide Number Placeholder 4"/>
          <p:cNvSpPr>
            <a:spLocks noGrp="1"/>
          </p:cNvSpPr>
          <p:nvPr>
            <p:ph type="sldNum" sz="quarter" idx="3"/>
          </p:nvPr>
        </p:nvSpPr>
        <p:spPr>
          <a:xfrm>
            <a:off x="3884613" y="8382000"/>
            <a:ext cx="2971800" cy="760413"/>
          </a:xfrm>
          <a:prstGeom prst="rect">
            <a:avLst/>
          </a:prstGeom>
        </p:spPr>
        <p:txBody>
          <a:bodyPr vert="horz" lIns="91440" tIns="45720" rIns="91440" bIns="45720" rtlCol="0" anchor="b"/>
          <a:lstStyle>
            <a:lvl1pPr algn="r">
              <a:defRPr sz="1200"/>
            </a:lvl1pPr>
          </a:lstStyle>
          <a:p>
            <a:r>
              <a:rPr lang="en-US" dirty="0" smtClean="0"/>
              <a:t>921: Childhood Mental Health Issues: An Introduction for Resource Parents</a:t>
            </a:r>
          </a:p>
          <a:p>
            <a:r>
              <a:rPr lang="en-US" dirty="0" smtClean="0"/>
              <a:t>Handout # 3 </a:t>
            </a:r>
          </a:p>
          <a:p>
            <a:r>
              <a:rPr lang="en-US" dirty="0" smtClean="0"/>
              <a:t>Page </a:t>
            </a:r>
            <a:fld id="{035C013F-CA19-44BF-9B2A-D38549640705}" type="slidenum">
              <a:rPr lang="en-US" smtClean="0"/>
              <a:pPr/>
              <a:t>‹#›</a:t>
            </a:fld>
            <a:r>
              <a:rPr lang="en-US" dirty="0" smtClean="0"/>
              <a:t> of 17</a:t>
            </a:r>
            <a:endParaRPr lang="en-US" dirty="0"/>
          </a:p>
        </p:txBody>
      </p:sp>
      <p:sp>
        <p:nvSpPr>
          <p:cNvPr id="7" name="Header Placeholder 1"/>
          <p:cNvSpPr txBox="1">
            <a:spLocks/>
          </p:cNvSpPr>
          <p:nvPr/>
        </p:nvSpPr>
        <p:spPr>
          <a:xfrm>
            <a:off x="0" y="0"/>
            <a:ext cx="3623733" cy="640080"/>
          </a:xfrm>
          <a:prstGeom prst="rect">
            <a:avLst/>
          </a:prstGeom>
          <a:ln w="6350">
            <a:solidFill>
              <a:schemeClr val="tx1"/>
            </a:solidFill>
            <a:prstDash val="solid"/>
          </a:ln>
        </p:spPr>
        <p:txBody>
          <a:bodyPr vert="horz" lIns="96661" tIns="48331" rIns="96661" bIns="48331" rtlCol="0" anchor="ctr"/>
          <a:lstStyle>
            <a:defPPr>
              <a:defRPr lang="en-US"/>
            </a:defPPr>
            <a:lvl1pPr marL="0" algn="l" defTabSz="914400" rtl="0" eaLnBrk="1" latinLnBrk="0" hangingPunct="1">
              <a:tabLst>
                <a:tab pos="659512" algn="l"/>
              </a:tabLst>
              <a:defRPr sz="1300" kern="1200">
                <a:solidFill>
                  <a:schemeClr val="tx1"/>
                </a:solidFill>
                <a:latin typeface="Georgia"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smtClean="0"/>
              <a:t>	    </a:t>
            </a:r>
            <a:r>
              <a:rPr lang="en-US" sz="1700" dirty="0" smtClean="0"/>
              <a:t>University of Pittsburgh</a:t>
            </a:r>
            <a:endParaRPr lang="en-US" sz="1700" dirty="0"/>
          </a:p>
        </p:txBody>
      </p:sp>
      <p:pic>
        <p:nvPicPr>
          <p:cNvPr id="8" name="Picture 2" descr="pittseal"/>
          <p:cNvPicPr>
            <a:picLocks noChangeAspect="1" noChangeArrowheads="1"/>
          </p:cNvPicPr>
          <p:nvPr/>
        </p:nvPicPr>
        <p:blipFill>
          <a:blip r:embed="rId2" cstate="print">
            <a:grayscl/>
          </a:blip>
          <a:srcRect/>
          <a:stretch>
            <a:fillRect/>
          </a:stretch>
        </p:blipFill>
        <p:spPr bwMode="auto">
          <a:xfrm>
            <a:off x="171027" y="100013"/>
            <a:ext cx="513079" cy="450056"/>
          </a:xfrm>
          <a:prstGeom prst="rect">
            <a:avLst/>
          </a:prstGeom>
          <a:noFill/>
          <a:ln w="9525">
            <a:noFill/>
            <a:miter lim="800000"/>
            <a:headEnd/>
            <a:tailEnd/>
          </a:ln>
        </p:spPr>
      </p:pic>
      <p:sp>
        <p:nvSpPr>
          <p:cNvPr id="10" name="Rectangle 9"/>
          <p:cNvSpPr/>
          <p:nvPr/>
        </p:nvSpPr>
        <p:spPr>
          <a:xfrm>
            <a:off x="3623733" y="0"/>
            <a:ext cx="3234267" cy="6400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6661" tIns="48331" rIns="96661" bIns="48331" anchor="ctr"/>
          <a:lstStyle/>
          <a:p>
            <a:pPr algn="ctr">
              <a:defRPr/>
            </a:pPr>
            <a:endParaRPr lang="en-US"/>
          </a:p>
        </p:txBody>
      </p:sp>
      <p:sp>
        <p:nvSpPr>
          <p:cNvPr id="11" name="TextBox 10"/>
          <p:cNvSpPr txBox="1"/>
          <p:nvPr/>
        </p:nvSpPr>
        <p:spPr>
          <a:xfrm>
            <a:off x="3667761" y="33337"/>
            <a:ext cx="1940560" cy="661750"/>
          </a:xfrm>
          <a:prstGeom prst="rect">
            <a:avLst/>
          </a:prstGeom>
          <a:noFill/>
        </p:spPr>
        <p:txBody>
          <a:bodyPr lIns="96661" tIns="48331" rIns="96661" bIns="48331">
            <a:spAutoFit/>
          </a:bodyPr>
          <a:lstStyle/>
          <a:p>
            <a:pPr>
              <a:defRPr/>
            </a:pPr>
            <a:r>
              <a:rPr lang="en-US" sz="1200" dirty="0">
                <a:latin typeface="Georgia" pitchFamily="18" charset="0"/>
              </a:rPr>
              <a:t>SCHOOL OF</a:t>
            </a:r>
          </a:p>
          <a:p>
            <a:pPr>
              <a:defRPr/>
            </a:pPr>
            <a:r>
              <a:rPr lang="en-US" dirty="0">
                <a:latin typeface="Georgia" pitchFamily="18" charset="0"/>
              </a:rPr>
              <a:t>Social Work</a:t>
            </a:r>
          </a:p>
        </p:txBody>
      </p:sp>
      <p:sp>
        <p:nvSpPr>
          <p:cNvPr id="12" name="TextBox 11"/>
          <p:cNvSpPr txBox="1"/>
          <p:nvPr/>
        </p:nvSpPr>
        <p:spPr>
          <a:xfrm>
            <a:off x="5240866" y="16329"/>
            <a:ext cx="1706880" cy="655082"/>
          </a:xfrm>
          <a:prstGeom prst="rect">
            <a:avLst/>
          </a:prstGeom>
          <a:noFill/>
        </p:spPr>
        <p:txBody>
          <a:bodyPr lIns="96661" tIns="48331" rIns="96661" bIns="48331">
            <a:spAutoFit/>
          </a:bodyPr>
          <a:lstStyle/>
          <a:p>
            <a:pPr>
              <a:defRPr/>
            </a:pPr>
            <a:r>
              <a:rPr lang="en-US" sz="1200" i="1" dirty="0">
                <a:latin typeface="Georgia" pitchFamily="18" charset="0"/>
              </a:rPr>
              <a:t>Empower People</a:t>
            </a:r>
          </a:p>
          <a:p>
            <a:pPr>
              <a:defRPr/>
            </a:pPr>
            <a:r>
              <a:rPr lang="en-US" sz="1200" i="1" dirty="0">
                <a:latin typeface="Georgia" pitchFamily="18" charset="0"/>
              </a:rPr>
              <a:t>Lead Organizations</a:t>
            </a:r>
          </a:p>
          <a:p>
            <a:pPr>
              <a:defRPr/>
            </a:pPr>
            <a:r>
              <a:rPr lang="en-US" sz="1200" i="1" dirty="0">
                <a:latin typeface="Georgia" pitchFamily="18" charset="0"/>
              </a:rPr>
              <a:t>Grow Communities</a:t>
            </a:r>
          </a:p>
        </p:txBody>
      </p:sp>
      <p:cxnSp>
        <p:nvCxnSpPr>
          <p:cNvPr id="13" name="Straight Connector 12"/>
          <p:cNvCxnSpPr/>
          <p:nvPr/>
        </p:nvCxnSpPr>
        <p:spPr>
          <a:xfrm rot="5400000">
            <a:off x="4970352" y="343870"/>
            <a:ext cx="510064"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608250" y="658348"/>
            <a:ext cx="3234268" cy="297661"/>
          </a:xfrm>
          <a:prstGeom prst="rect">
            <a:avLst/>
          </a:prstGeom>
          <a:noFill/>
          <a:ln w="6350">
            <a:solidFill>
              <a:schemeClr val="tx1"/>
            </a:solidFill>
          </a:ln>
        </p:spPr>
        <p:txBody>
          <a:bodyPr wrap="square" lIns="96661" tIns="48331" rIns="96661" bIns="48331">
            <a:spAutoFit/>
          </a:bodyPr>
          <a:lstStyle/>
          <a:p>
            <a:pPr>
              <a:defRPr/>
            </a:pPr>
            <a:r>
              <a:rPr lang="en-US" sz="1100" dirty="0">
                <a:latin typeface="Georgia" pitchFamily="18" charset="0"/>
              </a:rPr>
              <a:t>The Pennsylvania Child Welfare Resource Center</a:t>
            </a:r>
          </a:p>
          <a:p>
            <a:pPr>
              <a:defRPr/>
            </a:pPr>
            <a:endParaRPr lang="en-US" sz="200" dirty="0">
              <a:latin typeface="Georgia" pitchFamily="18" charset="0"/>
            </a:endParaRPr>
          </a:p>
        </p:txBody>
      </p:sp>
    </p:spTree>
    <p:extLst>
      <p:ext uri="{BB962C8B-B14F-4D97-AF65-F5344CB8AC3E}">
        <p14:creationId xmlns:p14="http://schemas.microsoft.com/office/powerpoint/2010/main" val="3017876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9EE60C-5340-413D-BD6E-E2191DCA0716}" type="datetimeFigureOut">
              <a:rPr lang="en-US" smtClean="0"/>
              <a:pPr/>
              <a:t>8/8/2023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D1C3DA-E005-4ED5-8347-385B94C3DA70}" type="slidenum">
              <a:rPr lang="en-US" smtClean="0"/>
              <a:pPr/>
              <a:t>‹#›</a:t>
            </a:fld>
            <a:endParaRPr lang="en-US" dirty="0"/>
          </a:p>
        </p:txBody>
      </p:sp>
    </p:spTree>
    <p:extLst>
      <p:ext uri="{BB962C8B-B14F-4D97-AF65-F5344CB8AC3E}">
        <p14:creationId xmlns:p14="http://schemas.microsoft.com/office/powerpoint/2010/main" val="656509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20" name="عنصر نائب للتذييل 19"/>
          <p:cNvSpPr>
            <a:spLocks noGrp="1"/>
          </p:cNvSpPr>
          <p:nvPr>
            <p:ph type="ftr" sz="quarter" idx="11"/>
          </p:nvPr>
        </p:nvSpPr>
        <p:spPr/>
        <p:txBody>
          <a:bodyPr/>
          <a:lstStyle>
            <a:extLst/>
          </a:lstStyle>
          <a:p>
            <a:endParaRPr kumimoji="0" lang="en-US"/>
          </a:p>
        </p:txBody>
      </p:sp>
      <p:sp>
        <p:nvSpPr>
          <p:cNvPr id="10" name="عنصر نائب لرقم الشريحة 9"/>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5" name="عنصر نائب للتذييل 4"/>
          <p:cNvSpPr>
            <a:spLocks noGrp="1"/>
          </p:cNvSpPr>
          <p:nvPr>
            <p:ph type="ftr" sz="quarter" idx="11"/>
          </p:nvPr>
        </p:nvSpPr>
        <p:spPr/>
        <p:txBody>
          <a:bodyPr/>
          <a:lstStyle>
            <a:extLst/>
          </a:lstStyle>
          <a:p>
            <a:endParaRPr kumimoji="0" lang="en-US"/>
          </a:p>
        </p:txBody>
      </p:sp>
      <p:sp>
        <p:nvSpPr>
          <p:cNvPr id="6" name="عنصر نائب لرقم الشريحة 5"/>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5" name="عنصر نائب للتذييل 4"/>
          <p:cNvSpPr>
            <a:spLocks noGrp="1"/>
          </p:cNvSpPr>
          <p:nvPr>
            <p:ph type="ftr" sz="quarter" idx="11"/>
          </p:nvPr>
        </p:nvSpPr>
        <p:spPr/>
        <p:txBody>
          <a:bodyPr/>
          <a:lstStyle>
            <a:extLst/>
          </a:lstStyle>
          <a:p>
            <a:endParaRPr kumimoji="0" lang="en-US"/>
          </a:p>
        </p:txBody>
      </p:sp>
      <p:sp>
        <p:nvSpPr>
          <p:cNvPr id="6" name="عنصر نائب لرقم الشريحة 5"/>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6" name="عنصر نائب للتذييل 5"/>
          <p:cNvSpPr>
            <a:spLocks noGrp="1"/>
          </p:cNvSpPr>
          <p:nvPr>
            <p:ph type="ftr" sz="quarter" idx="11"/>
          </p:nvPr>
        </p:nvSpPr>
        <p:spPr/>
        <p:txBody>
          <a:bodyPr/>
          <a:lstStyle>
            <a:extLst/>
          </a:lstStyle>
          <a:p>
            <a:endParaRPr kumimoji="0" lang="en-US"/>
          </a:p>
        </p:txBody>
      </p:sp>
      <p:sp>
        <p:nvSpPr>
          <p:cNvPr id="7" name="عنصر نائب لرقم الشريحة 6"/>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8" name="عنصر نائب للتذييل 7"/>
          <p:cNvSpPr>
            <a:spLocks noGrp="1"/>
          </p:cNvSpPr>
          <p:nvPr>
            <p:ph type="ftr" sz="quarter" idx="11"/>
          </p:nvPr>
        </p:nvSpPr>
        <p:spPr/>
        <p:txBody>
          <a:bodyPr/>
          <a:lstStyle>
            <a:extLst/>
          </a:lstStyle>
          <a:p>
            <a:endParaRPr kumimoji="0" lang="en-US"/>
          </a:p>
        </p:txBody>
      </p:sp>
      <p:sp>
        <p:nvSpPr>
          <p:cNvPr id="9" name="عنصر نائب لرقم الشريحة 8"/>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4" name="عنصر نائب للتذييل 3"/>
          <p:cNvSpPr>
            <a:spLocks noGrp="1"/>
          </p:cNvSpPr>
          <p:nvPr>
            <p:ph type="ftr" sz="quarter" idx="11"/>
          </p:nvPr>
        </p:nvSpPr>
        <p:spPr/>
        <p:txBody>
          <a:bodyPr/>
          <a:lstStyle>
            <a:extLst/>
          </a:lstStyle>
          <a:p>
            <a:endParaRPr kumimoji="0" lang="en-US"/>
          </a:p>
        </p:txBody>
      </p:sp>
      <p:sp>
        <p:nvSpPr>
          <p:cNvPr id="5" name="عنصر نائب لرقم الشريحة 4"/>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3" name="عنصر نائب للتذييل 2"/>
          <p:cNvSpPr>
            <a:spLocks noGrp="1"/>
          </p:cNvSpPr>
          <p:nvPr>
            <p:ph type="ftr" sz="quarter" idx="11"/>
          </p:nvPr>
        </p:nvSpPr>
        <p:spPr/>
        <p:txBody>
          <a:bodyPr/>
          <a:lstStyle>
            <a:extLst/>
          </a:lstStyle>
          <a:p>
            <a:endParaRPr kumimoji="0" lang="en-US"/>
          </a:p>
        </p:txBody>
      </p:sp>
      <p:sp>
        <p:nvSpPr>
          <p:cNvPr id="4" name="عنصر نائب لرقم الشريحة 3"/>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6" name="عنصر نائب للتذييل 5"/>
          <p:cNvSpPr>
            <a:spLocks noGrp="1"/>
          </p:cNvSpPr>
          <p:nvPr>
            <p:ph type="ftr" sz="quarter" idx="11"/>
          </p:nvPr>
        </p:nvSpPr>
        <p:spPr/>
        <p:txBody>
          <a:bodyPr/>
          <a:lstStyle>
            <a:extLst/>
          </a:lstStyle>
          <a:p>
            <a:endParaRPr kumimoji="0" lang="en-US"/>
          </a:p>
        </p:txBody>
      </p:sp>
      <p:sp>
        <p:nvSpPr>
          <p:cNvPr id="7" name="عنصر نائب لرقم الشريحة 6"/>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D7C3A134-F1C3-464B-BF47-54DC2DE08F52}" type="datetimeFigureOut">
              <a:rPr lang="en-US" smtClean="0"/>
              <a:pPr/>
              <a:t>8/8/2023</a:t>
            </a:fld>
            <a:endParaRPr lang="en-US" dirty="0"/>
          </a:p>
        </p:txBody>
      </p:sp>
      <p:sp>
        <p:nvSpPr>
          <p:cNvPr id="6" name="عنصر نائب للتذييل 5"/>
          <p:cNvSpPr>
            <a:spLocks noGrp="1"/>
          </p:cNvSpPr>
          <p:nvPr>
            <p:ph type="ftr" sz="quarter" idx="11"/>
          </p:nvPr>
        </p:nvSpPr>
        <p:spPr/>
        <p:txBody>
          <a:bodyPr/>
          <a:lstStyle>
            <a:extLst/>
          </a:lstStyle>
          <a:p>
            <a:endParaRPr kumimoji="0" lang="en-US" dirty="0"/>
          </a:p>
        </p:txBody>
      </p:sp>
      <p:sp>
        <p:nvSpPr>
          <p:cNvPr id="7" name="عنصر نائب لرقم الشريحة 6"/>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5" name="عنصر نائب للتذييل 4"/>
          <p:cNvSpPr>
            <a:spLocks noGrp="1"/>
          </p:cNvSpPr>
          <p:nvPr>
            <p:ph type="ftr" sz="quarter" idx="11"/>
          </p:nvPr>
        </p:nvSpPr>
        <p:spPr/>
        <p:txBody>
          <a:bodyPr/>
          <a:lstStyle>
            <a:extLst/>
          </a:lstStyle>
          <a:p>
            <a:endParaRPr kumimoji="0" lang="en-US"/>
          </a:p>
        </p:txBody>
      </p:sp>
      <p:sp>
        <p:nvSpPr>
          <p:cNvPr id="6" name="عنصر نائب لرقم الشريحة 5"/>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D7C3A134-F1C3-464B-BF47-54DC2DE08F52}" type="datetimeFigureOut">
              <a:rPr lang="en-US" smtClean="0"/>
              <a:pPr/>
              <a:t>8/8/2023</a:t>
            </a:fld>
            <a:endParaRPr lang="en-US"/>
          </a:p>
        </p:txBody>
      </p:sp>
      <p:sp>
        <p:nvSpPr>
          <p:cNvPr id="5" name="عنصر نائب للتذييل 4"/>
          <p:cNvSpPr>
            <a:spLocks noGrp="1"/>
          </p:cNvSpPr>
          <p:nvPr>
            <p:ph type="ftr" sz="quarter" idx="11"/>
          </p:nvPr>
        </p:nvSpPr>
        <p:spPr/>
        <p:txBody>
          <a:bodyPr/>
          <a:lstStyle>
            <a:extLst/>
          </a:lstStyle>
          <a:p>
            <a:endParaRPr kumimoji="0" lang="en-US"/>
          </a:p>
        </p:txBody>
      </p:sp>
      <p:sp>
        <p:nvSpPr>
          <p:cNvPr id="6" name="عنصر نائب لرقم الشريحة 5"/>
          <p:cNvSpPr>
            <a:spLocks noGrp="1"/>
          </p:cNvSpPr>
          <p:nvPr>
            <p:ph type="sldNum" sz="quarter" idx="12"/>
          </p:nvPr>
        </p:nvSpPr>
        <p:spPr/>
        <p:txBody>
          <a:bodyPr/>
          <a:lstStyle>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0647" y="793376"/>
            <a:ext cx="8229600" cy="591671"/>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470645" y="2094807"/>
            <a:ext cx="8247888" cy="422531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1"/>
          </p:nvPr>
        </p:nvSpPr>
        <p:spPr/>
        <p:txBody>
          <a:bodyPr/>
          <a:lstStyle>
            <a:lvl1pPr>
              <a:defRPr sz="1200"/>
            </a:lvl1pPr>
          </a:lstStyle>
          <a:p>
            <a:pPr>
              <a:defRPr/>
            </a:pPr>
            <a:fld id="{8E0BD697-C650-4553-8269-3DAFA0DE6DB9}" type="slidenum">
              <a:rPr lang="en-US">
                <a:solidFill>
                  <a:srgbClr val="000000"/>
                </a:solidFill>
              </a:rPr>
              <a:pPr>
                <a:defRPr/>
              </a:pPr>
              <a:t>‹#›</a:t>
            </a:fld>
            <a:endParaRPr lang="en-US" dirty="0">
              <a:solidFill>
                <a:srgbClr val="000000"/>
              </a:solidFill>
              <a:latin typeface="Arial" charset="0"/>
            </a:endParaRPr>
          </a:p>
        </p:txBody>
      </p:sp>
      <p:sp>
        <p:nvSpPr>
          <p:cNvPr id="9" name="Text Placeholder 8"/>
          <p:cNvSpPr>
            <a:spLocks noGrp="1"/>
          </p:cNvSpPr>
          <p:nvPr>
            <p:ph type="body" sz="quarter" idx="12"/>
          </p:nvPr>
        </p:nvSpPr>
        <p:spPr>
          <a:xfrm>
            <a:off x="465888" y="1429674"/>
            <a:ext cx="8229600" cy="594360"/>
          </a:xfrm>
        </p:spPr>
        <p:txBody>
          <a:bodyPr/>
          <a:lstStyle>
            <a:lvl1pPr>
              <a:buNone/>
              <a:defRPr b="1"/>
            </a:lvl1pPr>
          </a:lstStyle>
          <a:p>
            <a:pPr lvl="0"/>
            <a:r>
              <a:rPr lang="en-US" smtClean="0"/>
              <a:t>Click to edit Master text styles</a:t>
            </a:r>
          </a:p>
        </p:txBody>
      </p:sp>
    </p:spTree>
    <p:extLst>
      <p:ext uri="{BB962C8B-B14F-4D97-AF65-F5344CB8AC3E}">
        <p14:creationId xmlns:p14="http://schemas.microsoft.com/office/powerpoint/2010/main" val="2551337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Subtitle with Two-Tex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pPr>
              <a:defRPr/>
            </a:pPr>
            <a:fld id="{A4624807-03D1-4D82-87D2-E5151F74A2DA}" type="slidenum">
              <a:rPr lang="en-US" smtClean="0">
                <a:solidFill>
                  <a:srgbClr val="000000"/>
                </a:solidFill>
              </a:rPr>
              <a:pPr>
                <a:defRPr/>
              </a:pPr>
              <a:t>‹#›</a:t>
            </a:fld>
            <a:endParaRPr lang="en-US" dirty="0">
              <a:solidFill>
                <a:srgbClr val="000000"/>
              </a:solidFill>
            </a:endParaRPr>
          </a:p>
        </p:txBody>
      </p:sp>
      <p:sp>
        <p:nvSpPr>
          <p:cNvPr id="5" name="Text Placeholder 4"/>
          <p:cNvSpPr>
            <a:spLocks noGrp="1"/>
          </p:cNvSpPr>
          <p:nvPr>
            <p:ph type="body" sz="quarter" idx="11"/>
          </p:nvPr>
        </p:nvSpPr>
        <p:spPr>
          <a:xfrm>
            <a:off x="479425" y="1437371"/>
            <a:ext cx="8229600" cy="607560"/>
          </a:xfrm>
        </p:spPr>
        <p:txBody>
          <a:bodyPr/>
          <a:lstStyle/>
          <a:p>
            <a:pPr lvl="0"/>
            <a:r>
              <a:rPr lang="en-US" smtClean="0"/>
              <a:t>Click to edit Master text styles</a:t>
            </a:r>
          </a:p>
        </p:txBody>
      </p:sp>
      <p:sp>
        <p:nvSpPr>
          <p:cNvPr id="6" name="Content Placeholder 3"/>
          <p:cNvSpPr>
            <a:spLocks noGrp="1"/>
          </p:cNvSpPr>
          <p:nvPr>
            <p:ph sz="half" idx="2" hasCustomPrompt="1"/>
          </p:nvPr>
        </p:nvSpPr>
        <p:spPr>
          <a:xfrm>
            <a:off x="457200" y="2104176"/>
            <a:ext cx="4040188" cy="4165995"/>
          </a:xfrm>
        </p:spPr>
        <p:txBody>
          <a:bodyPr/>
          <a:lstStyle>
            <a:lvl1pPr>
              <a:defRPr sz="2500"/>
            </a:lvl1pPr>
            <a:lvl2pPr>
              <a:defRPr sz="2300"/>
            </a:lvl2pPr>
            <a:lvl3pPr>
              <a:defRPr sz="2100"/>
            </a:lvl3pPr>
            <a:lvl4pPr>
              <a:defRPr sz="1900"/>
            </a:lvl4pPr>
            <a:lvl5pPr>
              <a:defRPr sz="1800"/>
            </a:lvl5pPr>
            <a:lvl6pPr>
              <a:defRPr sz="1600"/>
            </a:lvl6pPr>
            <a:lvl7pPr>
              <a:defRPr sz="1600"/>
            </a:lvl7pPr>
            <a:lvl8pPr>
              <a:defRPr sz="1600"/>
            </a:lvl8pPr>
            <a:lvl9pPr>
              <a:defRPr sz="1600"/>
            </a:lvl9pPr>
          </a:lstStyle>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3"/>
          <p:cNvSpPr>
            <a:spLocks noGrp="1"/>
          </p:cNvSpPr>
          <p:nvPr>
            <p:ph sz="half" idx="12" hasCustomPrompt="1"/>
          </p:nvPr>
        </p:nvSpPr>
        <p:spPr>
          <a:xfrm>
            <a:off x="4673600" y="2111433"/>
            <a:ext cx="4040188" cy="4165995"/>
          </a:xfrm>
        </p:spPr>
        <p:txBody>
          <a:bodyPr/>
          <a:lstStyle>
            <a:lvl1pPr>
              <a:defRPr sz="2500"/>
            </a:lvl1pPr>
            <a:lvl2pPr>
              <a:defRPr sz="2300"/>
            </a:lvl2pPr>
            <a:lvl3pPr>
              <a:defRPr sz="2100"/>
            </a:lvl3pPr>
            <a:lvl4pPr>
              <a:defRPr sz="1900"/>
            </a:lvl4pPr>
            <a:lvl5pPr>
              <a:defRPr sz="1800"/>
            </a:lvl5pPr>
            <a:lvl6pPr>
              <a:defRPr sz="1600"/>
            </a:lvl6pPr>
            <a:lvl7pPr>
              <a:defRPr sz="1600"/>
            </a:lvl7pPr>
            <a:lvl8pPr>
              <a:defRPr sz="1600"/>
            </a:lvl8pPr>
            <a:lvl9pPr>
              <a:defRPr sz="1600"/>
            </a:lvl9pPr>
          </a:lstStyle>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22100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o Title Content Only">
    <p:spTree>
      <p:nvGrpSpPr>
        <p:cNvPr id="1" name=""/>
        <p:cNvGrpSpPr/>
        <p:nvPr/>
      </p:nvGrpSpPr>
      <p:grpSpPr>
        <a:xfrm>
          <a:off x="0" y="0"/>
          <a:ext cx="0" cy="0"/>
          <a:chOff x="0" y="0"/>
          <a:chExt cx="0" cy="0"/>
        </a:xfrm>
      </p:grpSpPr>
      <p:sp>
        <p:nvSpPr>
          <p:cNvPr id="3" name="Slide Number Placeholder 3"/>
          <p:cNvSpPr>
            <a:spLocks noGrp="1"/>
          </p:cNvSpPr>
          <p:nvPr>
            <p:ph type="sldNum" sz="quarter" idx="11"/>
          </p:nvPr>
        </p:nvSpPr>
        <p:spPr/>
        <p:txBody>
          <a:bodyPr/>
          <a:lstStyle>
            <a:lvl1pPr>
              <a:defRPr/>
            </a:lvl1pPr>
          </a:lstStyle>
          <a:p>
            <a:pPr>
              <a:defRPr/>
            </a:pPr>
            <a:fld id="{13F58E50-2BAF-4EEB-9A5B-318E6BB72840}" type="slidenum">
              <a:rPr lang="en-US">
                <a:solidFill>
                  <a:srgbClr val="000000"/>
                </a:solidFill>
              </a:rPr>
              <a:pPr>
                <a:defRPr/>
              </a:pPr>
              <a:t>‹#›</a:t>
            </a:fld>
            <a:endParaRPr lang="en-US" sz="1400" dirty="0">
              <a:solidFill>
                <a:srgbClr val="000000"/>
              </a:solidFill>
              <a:latin typeface="Arial" charset="0"/>
            </a:endParaRPr>
          </a:p>
        </p:txBody>
      </p:sp>
      <p:sp>
        <p:nvSpPr>
          <p:cNvPr id="5" name="Text Placeholder 4"/>
          <p:cNvSpPr>
            <a:spLocks noGrp="1"/>
          </p:cNvSpPr>
          <p:nvPr>
            <p:ph type="body" sz="quarter" idx="12"/>
          </p:nvPr>
        </p:nvSpPr>
        <p:spPr>
          <a:xfrm>
            <a:off x="881063" y="980902"/>
            <a:ext cx="7348537" cy="51706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76425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7C3A134-F1C3-464B-BF47-54DC2DE08F52}" type="datetimeFigureOut">
              <a:rPr lang="en-US" smtClean="0"/>
              <a:pPr/>
              <a:t>8/8/2023</a:t>
            </a:fld>
            <a:endParaRPr lang="en-US" dirty="0"/>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0" lang="en-US" dirty="0"/>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a:t>
            </a:fld>
            <a:endParaRPr lang="en-US" dirty="0">
              <a:solidFill>
                <a:srgbClr val="000000"/>
              </a:solidFill>
            </a:endParaRPr>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63" r:id="rId12"/>
    <p:sldLayoutId id="2147483666" r:id="rId13"/>
    <p:sldLayoutId id="2147483669" r:id="rId14"/>
  </p:sldLayoutIdLst>
  <p:hf hdr="0" dt="0"/>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وان 4"/>
          <p:cNvSpPr>
            <a:spLocks noGrp="1"/>
          </p:cNvSpPr>
          <p:nvPr>
            <p:ph type="ctrTitle"/>
          </p:nvPr>
        </p:nvSpPr>
        <p:spPr>
          <a:xfrm>
            <a:off x="1432560" y="1428736"/>
            <a:ext cx="7406640" cy="2928958"/>
          </a:xfrm>
        </p:spPr>
        <p:txBody>
          <a:bodyPr>
            <a:normAutofit/>
          </a:bodyPr>
          <a:lstStyle/>
          <a:p>
            <a:r>
              <a:rPr lang="en-US" sz="5400" b="1" dirty="0" smtClean="0"/>
              <a:t>Cognitive psychology</a:t>
            </a:r>
            <a:endParaRPr lang="ar-JO" sz="5400" b="1" dirty="0"/>
          </a:p>
        </p:txBody>
      </p:sp>
      <p:sp>
        <p:nvSpPr>
          <p:cNvPr id="6" name="عنوان فرعي 5"/>
          <p:cNvSpPr>
            <a:spLocks noGrp="1"/>
          </p:cNvSpPr>
          <p:nvPr>
            <p:ph type="subTitle" idx="1"/>
          </p:nvPr>
        </p:nvSpPr>
        <p:spPr>
          <a:xfrm>
            <a:off x="1432560" y="4500570"/>
            <a:ext cx="7406640" cy="571504"/>
          </a:xfrm>
        </p:spPr>
        <p:txBody>
          <a:bodyPr>
            <a:normAutofit/>
          </a:bodyPr>
          <a:lstStyle/>
          <a:p>
            <a:endParaRPr lang="en-US" dirty="0"/>
          </a:p>
          <a:p>
            <a:endParaRPr lang="ar-JO" dirty="0"/>
          </a:p>
        </p:txBody>
      </p:sp>
      <p:sp>
        <p:nvSpPr>
          <p:cNvPr id="4" name="Slide Number Placeholder 3"/>
          <p:cNvSpPr>
            <a:spLocks noGrp="1"/>
          </p:cNvSpPr>
          <p:nvPr>
            <p:ph type="sldNum" sz="quarter" idx="12"/>
          </p:nvPr>
        </p:nvSpPr>
        <p:spPr/>
        <p:txBody>
          <a:bodyPr/>
          <a:lstStyle/>
          <a:p>
            <a:pPr>
              <a:defRPr/>
            </a:pPr>
            <a:fld id="{8E0BD697-C650-4553-8269-3DAFA0DE6DB9}" type="slidenum">
              <a:rPr lang="en-US" smtClean="0">
                <a:solidFill>
                  <a:srgbClr val="000000"/>
                </a:solidFill>
              </a:rPr>
              <a:pPr>
                <a:defRPr/>
              </a:pPr>
              <a:t>1</a:t>
            </a:fld>
            <a:endParaRPr lang="en-US" dirty="0">
              <a:solidFill>
                <a:srgbClr val="000000"/>
              </a:solidFill>
              <a:latin typeface="Arial" charset="0"/>
            </a:endParaRPr>
          </a:p>
        </p:txBody>
      </p:sp>
    </p:spTree>
    <p:extLst>
      <p:ext uri="{BB962C8B-B14F-4D97-AF65-F5344CB8AC3E}">
        <p14:creationId xmlns:p14="http://schemas.microsoft.com/office/powerpoint/2010/main" val="4058228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Cognitive psychology is the field of psychology dedicated to examining how people think. </a:t>
            </a:r>
          </a:p>
          <a:p>
            <a:pPr algn="l" rtl="0"/>
            <a:r>
              <a:rPr lang="en-US" dirty="0" smtClean="0"/>
              <a:t>It attempts to explain how and why we think the way we do by studying the interactions among human thinking, emotion, creativity, language, and problem solving, in addition to other cognitive processes.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pPr algn="l" rtl="0"/>
            <a:r>
              <a:rPr lang="en-US" dirty="0" smtClean="0"/>
              <a:t>Cognitive psychologists strive to determine and measure different types of intelligence, why some people are better at problem solving than others, and how emotional intelligence affects success in the workplace. </a:t>
            </a:r>
          </a:p>
          <a:p>
            <a:pPr algn="l" rtl="0"/>
            <a:r>
              <a:rPr lang="en-US" dirty="0" smtClean="0"/>
              <a:t>They also sometimes focus on how we organize thoughts and information gathered from our environments into meaningful categories of thought.</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p:txBody>
          <a:bodyPr/>
          <a:lstStyle/>
          <a:p>
            <a:r>
              <a:rPr lang="en-US" dirty="0" smtClean="0"/>
              <a:t>cognition</a:t>
            </a:r>
            <a:endParaRPr lang="en-US" dirty="0"/>
          </a:p>
        </p:txBody>
      </p:sp>
      <p:sp>
        <p:nvSpPr>
          <p:cNvPr id="7" name="عنصر نائب للنص 6"/>
          <p:cNvSpPr>
            <a:spLocks noGrp="1"/>
          </p:cNvSpPr>
          <p:nvPr>
            <p:ph type="body" idx="1"/>
          </p:nvPr>
        </p:nvSpPr>
        <p:spPr/>
        <p:txBody>
          <a:bodyPr/>
          <a:lstStyle/>
          <a:p>
            <a:endParaRPr lang="en-US"/>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Cognition is the set of all mental abilities and processes related to knowledge, including attention, memory, judgment, reasoning, problem solving, decision making, and a host of other vital processes. </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5</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p:txBody>
          <a:bodyPr/>
          <a:lstStyle/>
          <a:p>
            <a:r>
              <a:rPr lang="en-US" dirty="0" smtClean="0"/>
              <a:t>Attention</a:t>
            </a:r>
            <a:endParaRPr lang="en-US" dirty="0"/>
          </a:p>
        </p:txBody>
      </p:sp>
      <p:sp>
        <p:nvSpPr>
          <p:cNvPr id="7" name="عنصر نائب للنص 6"/>
          <p:cNvSpPr>
            <a:spLocks noGrp="1"/>
          </p:cNvSpPr>
          <p:nvPr>
            <p:ph type="body" idx="1"/>
          </p:nvPr>
        </p:nvSpPr>
        <p:spPr/>
        <p:txBody>
          <a:bodyPr/>
          <a:lstStyle/>
          <a:p>
            <a:endParaRPr lang="en-US"/>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6</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attention is the behavioral and cognitive process of selectively concentrating on a discrete aspect of information, whether deemed subjective or objective, while ignoring other perceivable information. </a:t>
            </a:r>
          </a:p>
          <a:p>
            <a:pPr algn="l" rtl="0"/>
            <a:r>
              <a:rPr lang="en-US" dirty="0" smtClean="0"/>
              <a:t>It is a state of arousal</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7</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Visual attention</a:t>
            </a:r>
            <a:endParaRPr lang="en-US" dirty="0"/>
          </a:p>
        </p:txBody>
      </p:sp>
      <p:sp>
        <p:nvSpPr>
          <p:cNvPr id="3" name="عنصر نائب للمحتوى 2"/>
          <p:cNvSpPr>
            <a:spLocks noGrp="1"/>
          </p:cNvSpPr>
          <p:nvPr>
            <p:ph idx="1"/>
          </p:nvPr>
        </p:nvSpPr>
        <p:spPr/>
        <p:txBody>
          <a:bodyPr>
            <a:normAutofit fontScale="92500" lnSpcReduction="10000"/>
          </a:bodyPr>
          <a:lstStyle/>
          <a:p>
            <a:pPr algn="l" rtl="0"/>
            <a:r>
              <a:rPr lang="en-US" dirty="0" smtClean="0"/>
              <a:t>visual attention is thought to operate as a two-stage process (spot light model). </a:t>
            </a:r>
          </a:p>
          <a:p>
            <a:pPr algn="l" rtl="0"/>
            <a:r>
              <a:rPr lang="en-US" dirty="0" smtClean="0"/>
              <a:t>In the first stage, attention is distributed uniformly over the external visual scene and processing of information is performed in parallel. </a:t>
            </a:r>
          </a:p>
          <a:p>
            <a:pPr algn="l" rtl="0"/>
            <a:r>
              <a:rPr lang="en-US" dirty="0" smtClean="0"/>
              <a:t>In the second stage, attention is concentrated to a specific area of the visual scene (i.e., it is focused), and processing is performed in a serial fashion. </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8</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The term “spotlight” was inspired by the work of William James, who described attention as having a focus, a margin, and a fringe.</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9</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The second model is called the zoom-lens model and was first introduced in 1986. </a:t>
            </a:r>
          </a:p>
          <a:p>
            <a:pPr algn="l" rtl="0"/>
            <a:r>
              <a:rPr lang="en-US" dirty="0" smtClean="0"/>
              <a:t>This model inherits all properties of the spotlight model (i.e., the focus, the fringe, and the margin), but it has the added property of changing in size. This size-change mechanism was inspired by the zoom lens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10</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Multitasking and Simultaneous Attention</a:t>
            </a:r>
            <a:endParaRPr lang="en-US" dirty="0"/>
          </a:p>
        </p:txBody>
      </p:sp>
      <p:sp>
        <p:nvSpPr>
          <p:cNvPr id="3" name="عنصر نائب للمحتوى 2"/>
          <p:cNvSpPr>
            <a:spLocks noGrp="1"/>
          </p:cNvSpPr>
          <p:nvPr>
            <p:ph idx="1"/>
          </p:nvPr>
        </p:nvSpPr>
        <p:spPr/>
        <p:txBody>
          <a:bodyPr>
            <a:normAutofit/>
          </a:bodyPr>
          <a:lstStyle/>
          <a:p>
            <a:pPr algn="l" rtl="0"/>
            <a:r>
              <a:rPr lang="en-US" dirty="0" smtClean="0"/>
              <a:t>Multitasking can be defined as the attempt to perform two or more tasks simultaneously</a:t>
            </a:r>
          </a:p>
          <a:p>
            <a:pPr algn="l" rtl="0"/>
            <a:r>
              <a:rPr lang="en-US" dirty="0" smtClean="0"/>
              <a:t>Research shows that when multitasking, people make more mistakes or perform their tasks more slowly. </a:t>
            </a:r>
          </a:p>
          <a:p>
            <a:pPr algn="l" rtl="0"/>
            <a:r>
              <a:rPr lang="en-US" dirty="0" smtClean="0"/>
              <a:t>Attention must be divided among all of the component tasks to perform them. </a:t>
            </a:r>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11</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In divided attention, individuals attend or give attention to multiple sources of information at once at the same time or perform more than one task. </a:t>
            </a:r>
          </a:p>
          <a:p>
            <a:pPr algn="l" rtl="0"/>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12</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The vast majority of current research on human multitasking is based on performance of doing two tasks simultaneously, usually that involves driving while performing another task, such as texting, eating, or even speaking to passengers in the vehicle, or with a friend over a </a:t>
            </a:r>
            <a:r>
              <a:rPr lang="en-US" dirty="0" err="1" smtClean="0"/>
              <a:t>cellphone</a:t>
            </a:r>
            <a:r>
              <a:rPr lang="en-US" dirty="0" smtClean="0"/>
              <a:t>.</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13</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Driving performance is worse while engaged in other tasks; drivers make more mistakes, brake harder and later, get into more accidents, veer into other lanes, and/or are less aware of their surroundings </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14</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Simultaneous Attention </a:t>
            </a:r>
            <a:endParaRPr lang="en-US" dirty="0"/>
          </a:p>
        </p:txBody>
      </p:sp>
      <p:sp>
        <p:nvSpPr>
          <p:cNvPr id="3" name="عنصر نائب للمحتوى 2"/>
          <p:cNvSpPr>
            <a:spLocks noGrp="1"/>
          </p:cNvSpPr>
          <p:nvPr>
            <p:ph idx="1"/>
          </p:nvPr>
        </p:nvSpPr>
        <p:spPr/>
        <p:txBody>
          <a:bodyPr/>
          <a:lstStyle/>
          <a:p>
            <a:pPr algn="l" rtl="0"/>
            <a:r>
              <a:rPr lang="en-US" dirty="0" smtClean="0"/>
              <a:t>Simultaneous attention is a type of attention, classified by attending to multiple events at the same time</a:t>
            </a:r>
            <a:r>
              <a:rPr lang="en-US" dirty="0" smtClean="0"/>
              <a:t>.</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15</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This differs from multitasking, which is characterized by alternating attention and focus between multiple activities, or halting one activity before switching to the next. </a:t>
            </a:r>
          </a:p>
          <a:p>
            <a:pPr algn="l" rtl="0"/>
            <a:r>
              <a:rPr lang="en-US" dirty="0" smtClean="0"/>
              <a:t>Simultaneous attention involves uninterrupted attention to several activities occurring at the same time.</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16</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17</a:t>
            </a:fld>
            <a:endParaRPr lang="en-US" dirty="0">
              <a:solidFill>
                <a:srgbClr val="0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204864"/>
            <a:ext cx="6296025" cy="3035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6362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Overt and Covert Orienting Attention</a:t>
            </a:r>
            <a:endParaRPr lang="en-US" dirty="0"/>
          </a:p>
        </p:txBody>
      </p:sp>
      <p:sp>
        <p:nvSpPr>
          <p:cNvPr id="3" name="عنصر نائب للمحتوى 2"/>
          <p:cNvSpPr>
            <a:spLocks noGrp="1"/>
          </p:cNvSpPr>
          <p:nvPr>
            <p:ph idx="1"/>
          </p:nvPr>
        </p:nvSpPr>
        <p:spPr/>
        <p:txBody>
          <a:bodyPr/>
          <a:lstStyle/>
          <a:p>
            <a:pPr algn="l" rtl="0"/>
            <a:r>
              <a:rPr lang="en-US" b="1" i="1" u="sng" dirty="0" smtClean="0">
                <a:solidFill>
                  <a:srgbClr val="FF0000"/>
                </a:solidFill>
              </a:rPr>
              <a:t>Overt orienting </a:t>
            </a:r>
            <a:r>
              <a:rPr lang="en-US" dirty="0" smtClean="0"/>
              <a:t>is the act of selectively attending to an item or location over others by moving the eyes to point in that direction. Overt orienting can be directly observed in the form of eye movements.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18</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lgn="l" rtl="0"/>
            <a:r>
              <a:rPr lang="en-US" b="1" i="1" u="sng" dirty="0" smtClean="0">
                <a:solidFill>
                  <a:srgbClr val="FF0000"/>
                </a:solidFill>
              </a:rPr>
              <a:t>Covert orienting </a:t>
            </a:r>
            <a:r>
              <a:rPr lang="en-US" dirty="0" smtClean="0"/>
              <a:t>is the act to mentally shifting one’s focus without moving one’s eyes. </a:t>
            </a:r>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19</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Exogenous and Endogenous Orienting Attention</a:t>
            </a:r>
            <a:endParaRPr lang="en-US" dirty="0"/>
          </a:p>
        </p:txBody>
      </p:sp>
      <p:sp>
        <p:nvSpPr>
          <p:cNvPr id="3" name="عنصر نائب للمحتوى 2"/>
          <p:cNvSpPr>
            <a:spLocks noGrp="1"/>
          </p:cNvSpPr>
          <p:nvPr>
            <p:ph idx="1"/>
          </p:nvPr>
        </p:nvSpPr>
        <p:spPr/>
        <p:txBody>
          <a:bodyPr/>
          <a:lstStyle/>
          <a:p>
            <a:pPr algn="l" rtl="0"/>
            <a:r>
              <a:rPr lang="en-US" b="1" i="1" u="sng" dirty="0" smtClean="0">
                <a:solidFill>
                  <a:srgbClr val="FF0000"/>
                </a:solidFill>
              </a:rPr>
              <a:t>Exogenous orienting </a:t>
            </a:r>
            <a:r>
              <a:rPr lang="en-US" dirty="0" smtClean="0"/>
              <a:t>is frequently described as being under control of a stimulus. </a:t>
            </a:r>
          </a:p>
          <a:p>
            <a:pPr algn="l" rtl="0"/>
            <a:r>
              <a:rPr lang="en-US" dirty="0" smtClean="0"/>
              <a:t>Exogenous orienting is considered to be reflexive and automatic and is caused by a sudden change in the periphery.</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20</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pPr algn="l" rtl="0"/>
            <a:r>
              <a:rPr lang="en-US" b="1" i="1" u="sng" dirty="0" smtClean="0">
                <a:solidFill>
                  <a:srgbClr val="FF0000"/>
                </a:solidFill>
              </a:rPr>
              <a:t>Endogenous orienting </a:t>
            </a:r>
            <a:r>
              <a:rPr lang="en-US" dirty="0" smtClean="0"/>
              <a:t>is the intentional allocation of attentional resources to a predetermined location or space. </a:t>
            </a:r>
          </a:p>
          <a:p>
            <a:pPr algn="l" rtl="0"/>
            <a:r>
              <a:rPr lang="en-US" dirty="0" smtClean="0"/>
              <a:t>Simply stated, endogenous orienting occurs when attention is oriented according to an observer’s goals or desires, allowing the focus of attention to be manipulated by the demands of a task.</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21</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Perceptual and Cognitive Attention</a:t>
            </a:r>
            <a:endParaRPr lang="en-US" dirty="0"/>
          </a:p>
        </p:txBody>
      </p:sp>
      <p:sp>
        <p:nvSpPr>
          <p:cNvPr id="3" name="عنصر نائب للمحتوى 2"/>
          <p:cNvSpPr>
            <a:spLocks noGrp="1"/>
          </p:cNvSpPr>
          <p:nvPr>
            <p:ph idx="1"/>
          </p:nvPr>
        </p:nvSpPr>
        <p:spPr/>
        <p:txBody>
          <a:bodyPr>
            <a:normAutofit fontScale="92500"/>
          </a:bodyPr>
          <a:lstStyle/>
          <a:p>
            <a:pPr algn="l" rtl="0"/>
            <a:r>
              <a:rPr lang="en-US" b="1" i="1" u="sng" dirty="0" smtClean="0">
                <a:solidFill>
                  <a:srgbClr val="FF0000"/>
                </a:solidFill>
              </a:rPr>
              <a:t>Perceptual attention </a:t>
            </a:r>
            <a:r>
              <a:rPr lang="en-US" dirty="0" smtClean="0"/>
              <a:t>considers the subject’s ability to perceive or ignore stimuli, both task-related and non task-related. </a:t>
            </a:r>
          </a:p>
          <a:p>
            <a:pPr algn="l" rtl="0"/>
            <a:r>
              <a:rPr lang="en-US" dirty="0" smtClean="0"/>
              <a:t>Studies show that if there are many stimuli present (especially if they are task-related), it is much easier to ignore the non-task related stimuli, but if there are few stimuli the mind will perceive the irrelevant stimuli as well as the relevant.</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22</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10000"/>
          </a:bodyPr>
          <a:lstStyle/>
          <a:p>
            <a:pPr algn="l" rtl="0"/>
            <a:r>
              <a:rPr lang="en-US" b="1" i="1" u="sng" dirty="0" smtClean="0">
                <a:solidFill>
                  <a:srgbClr val="FF0000"/>
                </a:solidFill>
              </a:rPr>
              <a:t>Cognitive attention </a:t>
            </a:r>
            <a:r>
              <a:rPr lang="en-US" dirty="0" smtClean="0"/>
              <a:t>refers to the actual processing of the stimuli. </a:t>
            </a:r>
          </a:p>
          <a:p>
            <a:pPr algn="l" rtl="0"/>
            <a:r>
              <a:rPr lang="en-US" dirty="0" smtClean="0"/>
              <a:t>Studies regarding this showed that the ability to process stimuli decreased with age, meaning that younger people were able to perceive more stimuli and fully process them, but were likely to process both relevant and irrelevant information, while older people could process fewer stimuli, but usually processed only relevant information.</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23</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Clinical Model on Attention</a:t>
            </a:r>
            <a:endParaRPr lang="en-US" dirty="0"/>
          </a:p>
        </p:txBody>
      </p:sp>
      <p:sp>
        <p:nvSpPr>
          <p:cNvPr id="3" name="عنصر نائب للمحتوى 2"/>
          <p:cNvSpPr>
            <a:spLocks noGrp="1"/>
          </p:cNvSpPr>
          <p:nvPr>
            <p:ph idx="1"/>
          </p:nvPr>
        </p:nvSpPr>
        <p:spPr/>
        <p:txBody>
          <a:bodyPr>
            <a:normAutofit/>
          </a:bodyPr>
          <a:lstStyle/>
          <a:p>
            <a:pPr algn="l" rtl="0"/>
            <a:r>
              <a:rPr lang="en-US" dirty="0" smtClean="0"/>
              <a:t>Attention is best described as the sustained focus of cognitive resources on information while filtering or ignoring extraneous information. </a:t>
            </a:r>
          </a:p>
          <a:p>
            <a:pPr algn="l" rtl="0"/>
            <a:r>
              <a:rPr lang="en-US" dirty="0" smtClean="0"/>
              <a:t>Attention is a very basic function that often is a precursor to all other neurological/cognitive functions. </a:t>
            </a:r>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24</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buNone/>
            </a:pPr>
            <a:r>
              <a:rPr lang="en-US" b="1" i="1" u="sng" dirty="0" smtClean="0">
                <a:solidFill>
                  <a:srgbClr val="FF0000"/>
                </a:solidFill>
              </a:rPr>
              <a:t>Focused attention: </a:t>
            </a:r>
          </a:p>
          <a:p>
            <a:pPr algn="l" rtl="0"/>
            <a:r>
              <a:rPr lang="en-US" dirty="0" smtClean="0"/>
              <a:t>The ability to respond discretely to specific visual, auditory or tactile stimuli.</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25</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buNone/>
            </a:pPr>
            <a:r>
              <a:rPr lang="en-US" b="1" i="1" u="sng" dirty="0" smtClean="0">
                <a:solidFill>
                  <a:srgbClr val="FF0000"/>
                </a:solidFill>
              </a:rPr>
              <a:t>Sustained attention (vigilance and concentration): </a:t>
            </a:r>
          </a:p>
          <a:p>
            <a:pPr algn="l" rtl="0"/>
            <a:r>
              <a:rPr lang="en-US" dirty="0" smtClean="0"/>
              <a:t>The ability to maintain a consistent behavioral response during continuous and repetitive activity.</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26</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buNone/>
            </a:pPr>
            <a:r>
              <a:rPr lang="en-US" b="1" i="1" u="sng" dirty="0" smtClean="0">
                <a:solidFill>
                  <a:srgbClr val="FF0000"/>
                </a:solidFill>
              </a:rPr>
              <a:t>Selective attention: </a:t>
            </a:r>
          </a:p>
          <a:p>
            <a:pPr algn="l" rtl="0"/>
            <a:r>
              <a:rPr lang="en-US" dirty="0" smtClean="0"/>
              <a:t>The ability to maintain a behavioral or cognitive set in the face of distracting or competing stimuli. </a:t>
            </a:r>
          </a:p>
          <a:p>
            <a:pPr algn="l" rtl="0"/>
            <a:r>
              <a:rPr lang="en-US" dirty="0" smtClean="0"/>
              <a:t>Therefore, it incorporates the notion of “freedom from distractibility.”</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27</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buNone/>
            </a:pPr>
            <a:r>
              <a:rPr lang="en-US" b="1" i="1" u="sng" dirty="0" smtClean="0">
                <a:solidFill>
                  <a:srgbClr val="FF0000"/>
                </a:solidFill>
              </a:rPr>
              <a:t>Alternating attention: </a:t>
            </a:r>
          </a:p>
          <a:p>
            <a:pPr algn="l" rtl="0"/>
            <a:r>
              <a:rPr lang="en-US" dirty="0" smtClean="0"/>
              <a:t>The ability of mental flexibility that allows individuals to shift their focus of attention and move between tasks having different cognitive requirements.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28</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buNone/>
            </a:pPr>
            <a:r>
              <a:rPr lang="en-US" b="1" i="1" u="sng" dirty="0" smtClean="0">
                <a:solidFill>
                  <a:srgbClr val="FF0000"/>
                </a:solidFill>
              </a:rPr>
              <a:t>Divided attention: </a:t>
            </a:r>
          </a:p>
          <a:p>
            <a:pPr algn="l" rtl="0"/>
            <a:r>
              <a:rPr lang="en-US" dirty="0" smtClean="0"/>
              <a:t>This refers to the ability to respond simultaneously to multiple tasks or multiple task demands.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29</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p:txBody>
          <a:bodyPr/>
          <a:lstStyle/>
          <a:p>
            <a:pPr algn="just" rtl="0"/>
            <a:r>
              <a:rPr lang="en-US" dirty="0" smtClean="0"/>
              <a:t>Problem solving &amp; </a:t>
            </a:r>
            <a:br>
              <a:rPr lang="en-US" dirty="0" smtClean="0"/>
            </a:br>
            <a:r>
              <a:rPr lang="en-US" dirty="0" smtClean="0"/>
              <a:t>Decision making</a:t>
            </a:r>
            <a:endParaRPr lang="en-US" dirty="0"/>
          </a:p>
        </p:txBody>
      </p:sp>
      <p:sp>
        <p:nvSpPr>
          <p:cNvPr id="7" name="عنصر نائب للنص 6"/>
          <p:cNvSpPr>
            <a:spLocks noGrp="1"/>
          </p:cNvSpPr>
          <p:nvPr>
            <p:ph type="body" idx="1"/>
          </p:nvPr>
        </p:nvSpPr>
        <p:spPr/>
        <p:txBody>
          <a:bodyPr/>
          <a:lstStyle/>
          <a:p>
            <a:endParaRPr lang="en-US"/>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30</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buNone/>
            </a:pPr>
            <a:r>
              <a:rPr lang="en-US" b="1" i="1" u="sng" dirty="0" smtClean="0">
                <a:solidFill>
                  <a:srgbClr val="FF0000"/>
                </a:solidFill>
              </a:rPr>
              <a:t>problem solving </a:t>
            </a:r>
          </a:p>
          <a:p>
            <a:pPr algn="l" rtl="0"/>
            <a:r>
              <a:rPr lang="en-US" dirty="0" smtClean="0"/>
              <a:t>process of cognition that occurs when a goal must be reached by thinking and behaving in certain ways.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31</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buNone/>
            </a:pPr>
            <a:r>
              <a:rPr lang="en-US" b="1" i="1" u="sng" dirty="0" smtClean="0">
                <a:solidFill>
                  <a:srgbClr val="FF0000"/>
                </a:solidFill>
              </a:rPr>
              <a:t>Decision making </a:t>
            </a:r>
          </a:p>
          <a:p>
            <a:pPr algn="l" rtl="0"/>
            <a:r>
              <a:rPr lang="en-US" dirty="0" smtClean="0"/>
              <a:t>Process of cognition that involves identifying, evaluating, and choosing among several alternatives.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32</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10000"/>
          </a:bodyPr>
          <a:lstStyle/>
          <a:p>
            <a:pPr algn="l" rtl="0"/>
            <a:r>
              <a:rPr lang="en-US" dirty="0" smtClean="0"/>
              <a:t>Problems range from figuring out how to cut a recipe in half to understanding complex mathematical proofs to deciding what to major in at college. </a:t>
            </a:r>
          </a:p>
          <a:p>
            <a:pPr algn="l" rtl="0"/>
            <a:r>
              <a:rPr lang="en-US" dirty="0" smtClean="0"/>
              <a:t>Problem solving is one aspect of decision making, or identifying, evaluating, and choosing among several alternatives. </a:t>
            </a:r>
          </a:p>
          <a:p>
            <a:pPr algn="l" rtl="0"/>
            <a:r>
              <a:rPr lang="en-US" dirty="0" smtClean="0"/>
              <a:t>There are several different ways in which people can think in order to solve problems.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33</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Trial and Error (Mechanical Solutions)</a:t>
            </a:r>
            <a:endParaRPr lang="en-US" dirty="0"/>
          </a:p>
        </p:txBody>
      </p:sp>
      <p:sp>
        <p:nvSpPr>
          <p:cNvPr id="3" name="عنصر نائب للمحتوى 2"/>
          <p:cNvSpPr>
            <a:spLocks noGrp="1"/>
          </p:cNvSpPr>
          <p:nvPr>
            <p:ph idx="1"/>
          </p:nvPr>
        </p:nvSpPr>
        <p:spPr/>
        <p:txBody>
          <a:bodyPr>
            <a:normAutofit/>
          </a:bodyPr>
          <a:lstStyle/>
          <a:p>
            <a:pPr algn="l" rtl="0"/>
            <a:r>
              <a:rPr lang="en-US" dirty="0" smtClean="0"/>
              <a:t>Trial and error refers to trying one solution after another until finding one that works. </a:t>
            </a:r>
          </a:p>
          <a:p>
            <a:pPr algn="l" rtl="0"/>
            <a:r>
              <a:rPr lang="en-US" dirty="0" smtClean="0">
                <a:solidFill>
                  <a:srgbClr val="FF0000"/>
                </a:solidFill>
              </a:rPr>
              <a:t>For example</a:t>
            </a:r>
            <a:r>
              <a:rPr lang="en-US" dirty="0" smtClean="0"/>
              <a:t>, if Susan has forgotten the PIN for her online banking Web site, she can try one combination after another until she finds the one that works, if she has only a few such PINs that she normally uses. </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34</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Algorithms</a:t>
            </a:r>
            <a:endParaRPr lang="en-US" dirty="0"/>
          </a:p>
        </p:txBody>
      </p:sp>
      <p:sp>
        <p:nvSpPr>
          <p:cNvPr id="3" name="عنصر نائب للمحتوى 2"/>
          <p:cNvSpPr>
            <a:spLocks noGrp="1"/>
          </p:cNvSpPr>
          <p:nvPr>
            <p:ph idx="1"/>
          </p:nvPr>
        </p:nvSpPr>
        <p:spPr/>
        <p:txBody>
          <a:bodyPr/>
          <a:lstStyle/>
          <a:p>
            <a:pPr algn="l" rtl="0"/>
            <a:r>
              <a:rPr lang="en-US" dirty="0" smtClean="0">
                <a:solidFill>
                  <a:srgbClr val="FF0000"/>
                </a:solidFill>
              </a:rPr>
              <a:t>Algorithms</a:t>
            </a:r>
            <a:r>
              <a:rPr lang="en-US" dirty="0" smtClean="0"/>
              <a:t> are specific, step-by-step procedures for solving certain types of problems. </a:t>
            </a:r>
          </a:p>
          <a:p>
            <a:pPr algn="l" rtl="0"/>
            <a:r>
              <a:rPr lang="en-US" dirty="0" smtClean="0"/>
              <a:t>Algorithms will always result in a correct solution if there is a correct solution to be found and you have enough time to find it. </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35</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buNone/>
            </a:pPr>
            <a:r>
              <a:rPr lang="en-US" dirty="0" smtClean="0"/>
              <a:t>When librarians organize books on bookshelves, they also use an algorithm: </a:t>
            </a:r>
          </a:p>
          <a:p>
            <a:pPr algn="l" rtl="0"/>
            <a:r>
              <a:rPr lang="en-US" dirty="0" smtClean="0"/>
              <a:t>Place books in alphabetical order within each category,</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36</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Heuristics</a:t>
            </a:r>
            <a:endParaRPr lang="en-US" dirty="0"/>
          </a:p>
        </p:txBody>
      </p:sp>
      <p:sp>
        <p:nvSpPr>
          <p:cNvPr id="3" name="عنصر نائب للمحتوى 2"/>
          <p:cNvSpPr>
            <a:spLocks noGrp="1"/>
          </p:cNvSpPr>
          <p:nvPr>
            <p:ph idx="1"/>
          </p:nvPr>
        </p:nvSpPr>
        <p:spPr/>
        <p:txBody>
          <a:bodyPr/>
          <a:lstStyle/>
          <a:p>
            <a:pPr algn="l" rtl="0">
              <a:buNone/>
            </a:pPr>
            <a:r>
              <a:rPr lang="en-US" dirty="0" smtClean="0">
                <a:solidFill>
                  <a:srgbClr val="FF0000"/>
                </a:solidFill>
              </a:rPr>
              <a:t>A heuristic, or “rule of thumb,” </a:t>
            </a:r>
            <a:r>
              <a:rPr lang="en-US" dirty="0" smtClean="0"/>
              <a:t>is a simple rule that is intended to apply to many situations. </a:t>
            </a:r>
          </a:p>
          <a:p>
            <a:pPr algn="l" rtl="0"/>
            <a:r>
              <a:rPr lang="en-US" dirty="0" smtClean="0"/>
              <a:t>Whereas an algorithm is very specific and will always lead to a solution, a heuristic is an educated guess based on prior experiences that helps narrow down the possible solutions for a problem.</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37</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pPr algn="l" rtl="0"/>
            <a:r>
              <a:rPr lang="en-US" dirty="0" smtClean="0">
                <a:solidFill>
                  <a:srgbClr val="FF0000"/>
                </a:solidFill>
              </a:rPr>
              <a:t>For example</a:t>
            </a:r>
            <a:r>
              <a:rPr lang="en-US" dirty="0" smtClean="0"/>
              <a:t>, if a student is typing a paper in a word-processing program and wants to know how to format the page, he or she could try to read an entire manual on the word-processing program. </a:t>
            </a:r>
          </a:p>
          <a:p>
            <a:pPr algn="l" rtl="0"/>
            <a:r>
              <a:rPr lang="en-US" dirty="0" smtClean="0"/>
              <a:t>That would take a while. Instead, the student could use an Internet search engine or type “format” into the help feature’s search program.</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38</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20000"/>
          </a:bodyPr>
          <a:lstStyle/>
          <a:p>
            <a:pPr algn="l" rtl="0">
              <a:buNone/>
            </a:pPr>
            <a:r>
              <a:rPr lang="en-US" dirty="0" smtClean="0">
                <a:solidFill>
                  <a:srgbClr val="FF0000"/>
                </a:solidFill>
              </a:rPr>
              <a:t>Working Backward </a:t>
            </a:r>
          </a:p>
          <a:p>
            <a:pPr algn="l" rtl="0">
              <a:buNone/>
            </a:pPr>
            <a:r>
              <a:rPr lang="en-US" dirty="0" smtClean="0"/>
              <a:t>A useful heuristic that does work much of the time is to work backward from the goal. </a:t>
            </a:r>
          </a:p>
          <a:p>
            <a:pPr algn="l" rtl="0">
              <a:buNone/>
            </a:pPr>
            <a:r>
              <a:rPr lang="en-US" dirty="0" smtClean="0">
                <a:solidFill>
                  <a:srgbClr val="FF0000"/>
                </a:solidFill>
              </a:rPr>
              <a:t>For example</a:t>
            </a:r>
            <a:r>
              <a:rPr lang="en-US" dirty="0" smtClean="0"/>
              <a:t>, if you want to know the shortest way to get to the new coffee shop in town, you already know the goal, which is finding the coffee shop. </a:t>
            </a:r>
          </a:p>
          <a:p>
            <a:pPr algn="l" rtl="0">
              <a:buNone/>
            </a:pPr>
            <a:r>
              <a:rPr lang="en-US" dirty="0" smtClean="0"/>
              <a:t>There are probably several ways to get there from your house, and some are shorter than others. </a:t>
            </a:r>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39</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Assuming you have the address of the store, for many the best way to determine the shortest route is to look up the location of the store on an Internet map, a GPS, or a </a:t>
            </a:r>
            <a:r>
              <a:rPr lang="en-US" dirty="0" err="1" smtClean="0"/>
              <a:t>smartphone</a:t>
            </a:r>
            <a:r>
              <a:rPr lang="en-US" dirty="0" smtClean="0"/>
              <a:t> and compare the different routes by the means of travel</a:t>
            </a:r>
          </a:p>
          <a:p>
            <a:pPr algn="l" rtl="0"/>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40</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pPr algn="l" rtl="0">
              <a:buNone/>
            </a:pPr>
            <a:r>
              <a:rPr lang="en-US" b="1" i="1" u="sng" dirty="0" smtClean="0">
                <a:solidFill>
                  <a:srgbClr val="FF0000"/>
                </a:solidFill>
              </a:rPr>
              <a:t>Subgoals</a:t>
            </a:r>
            <a:r>
              <a:rPr lang="en-US" dirty="0" smtClean="0"/>
              <a:t> Sometimes it’s better to break a goal down into subgoals so that as each subgoal is achieved, the final solution is that much closer. </a:t>
            </a:r>
          </a:p>
          <a:p>
            <a:pPr algn="l" rtl="0"/>
            <a:r>
              <a:rPr lang="en-US" dirty="0" smtClean="0"/>
              <a:t>Writing a term paper, for example, can seem overwhelming until it is broken down into steps: Choose a topic, research the topic, organize what has been gathered, write one section at a time</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41</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buNone/>
            </a:pPr>
            <a:r>
              <a:rPr lang="en-US" b="1" i="1" u="sng" dirty="0" smtClean="0">
                <a:solidFill>
                  <a:srgbClr val="FF0000"/>
                </a:solidFill>
              </a:rPr>
              <a:t>Insight </a:t>
            </a:r>
          </a:p>
          <a:p>
            <a:pPr algn="l" rtl="0">
              <a:buNone/>
            </a:pPr>
            <a:r>
              <a:rPr lang="en-US" dirty="0" smtClean="0"/>
              <a:t>When the solution to a problem seems to come suddenly to mind, it is called insight. </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42</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وان 5"/>
          <p:cNvSpPr>
            <a:spLocks noGrp="1"/>
          </p:cNvSpPr>
          <p:nvPr>
            <p:ph type="title"/>
          </p:nvPr>
        </p:nvSpPr>
        <p:spPr/>
        <p:txBody>
          <a:bodyPr/>
          <a:lstStyle/>
          <a:p>
            <a:r>
              <a:rPr lang="en-US" dirty="0" smtClean="0"/>
              <a:t>EXECUTIVE FUNCTION</a:t>
            </a:r>
            <a:endParaRPr lang="en-US" dirty="0"/>
          </a:p>
        </p:txBody>
      </p:sp>
      <p:sp>
        <p:nvSpPr>
          <p:cNvPr id="7" name="عنصر نائب للنص 6"/>
          <p:cNvSpPr>
            <a:spLocks noGrp="1"/>
          </p:cNvSpPr>
          <p:nvPr>
            <p:ph type="body" idx="1"/>
          </p:nvPr>
        </p:nvSpPr>
        <p:spPr/>
        <p:txBody>
          <a:bodyPr/>
          <a:lstStyle/>
          <a:p>
            <a:endParaRPr lang="en-US"/>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43</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pPr algn="l" rtl="0"/>
            <a:r>
              <a:rPr lang="en-US" dirty="0" smtClean="0"/>
              <a:t>Executive function is a set of mental processes that helps us connect past experience with present </a:t>
            </a:r>
            <a:r>
              <a:rPr lang="en-US" dirty="0" smtClean="0"/>
              <a:t>actions</a:t>
            </a:r>
          </a:p>
          <a:p>
            <a:pPr algn="l" rtl="0"/>
            <a:r>
              <a:rPr lang="en-US" dirty="0" smtClean="0"/>
              <a:t>Skills included:</a:t>
            </a:r>
            <a:br>
              <a:rPr lang="en-US" dirty="0" smtClean="0"/>
            </a:br>
            <a:r>
              <a:rPr lang="en-US" dirty="0" smtClean="0"/>
              <a:t>planning</a:t>
            </a:r>
            <a:br>
              <a:rPr lang="en-US" dirty="0" smtClean="0"/>
            </a:br>
            <a:r>
              <a:rPr lang="en-US" dirty="0" smtClean="0"/>
              <a:t>organization</a:t>
            </a:r>
            <a:br>
              <a:rPr lang="en-US" dirty="0" smtClean="0"/>
            </a:br>
            <a:r>
              <a:rPr lang="en-US" dirty="0" smtClean="0"/>
              <a:t>prioritization</a:t>
            </a:r>
            <a:br>
              <a:rPr lang="en-US" dirty="0" smtClean="0"/>
            </a:br>
            <a:r>
              <a:rPr lang="en-US" dirty="0" smtClean="0"/>
              <a:t>set shifting and mental flexibility</a:t>
            </a:r>
            <a:br>
              <a:rPr lang="en-US" dirty="0" smtClean="0"/>
            </a:br>
            <a:r>
              <a:rPr lang="en-US" dirty="0" smtClean="0"/>
              <a:t>self control\self monitoring</a:t>
            </a:r>
            <a:br>
              <a:rPr lang="en-US" dirty="0" smtClean="0"/>
            </a:br>
            <a:r>
              <a:rPr lang="en-US" dirty="0" smtClean="0"/>
              <a:t>working memory</a:t>
            </a:r>
            <a:endParaRPr lang="en-US" dirty="0" smtClean="0"/>
          </a:p>
          <a:p>
            <a:pPr algn="l" rtl="0"/>
            <a:endParaRPr lang="en-US" dirty="0" smtClean="0"/>
          </a:p>
          <a:p>
            <a:pPr algn="l" rtl="0"/>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44</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lnSpcReduction="10000"/>
          </a:bodyPr>
          <a:lstStyle/>
          <a:p>
            <a:pPr algn="l" rtl="0">
              <a:buNone/>
            </a:pPr>
            <a:r>
              <a:rPr lang="en-US" u="sng" dirty="0" smtClean="0">
                <a:solidFill>
                  <a:srgbClr val="FF0000"/>
                </a:solidFill>
              </a:rPr>
              <a:t>These are skills and processes each of us use every day to:  </a:t>
            </a:r>
          </a:p>
          <a:p>
            <a:pPr algn="l" rtl="0"/>
            <a:r>
              <a:rPr lang="en-US" dirty="0" smtClean="0"/>
              <a:t>Make plans </a:t>
            </a:r>
          </a:p>
          <a:p>
            <a:pPr algn="l" rtl="0"/>
            <a:r>
              <a:rPr lang="en-US" dirty="0" smtClean="0"/>
              <a:t>Keep track of time and finish work on time </a:t>
            </a:r>
          </a:p>
          <a:p>
            <a:pPr algn="l" rtl="0"/>
            <a:r>
              <a:rPr lang="en-US" dirty="0" smtClean="0"/>
              <a:t>Keep track of more than one thing at once </a:t>
            </a:r>
          </a:p>
          <a:p>
            <a:pPr algn="l" rtl="0"/>
            <a:r>
              <a:rPr lang="en-US" dirty="0" smtClean="0"/>
              <a:t> Meaningfully include past knowledge in discussions </a:t>
            </a:r>
          </a:p>
          <a:p>
            <a:pPr algn="l" rtl="0"/>
            <a:r>
              <a:rPr lang="en-US" dirty="0" smtClean="0"/>
              <a:t>Evaluate ideas and reflect on our work </a:t>
            </a:r>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45</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Ask for help or seek more information when we need it </a:t>
            </a:r>
          </a:p>
          <a:p>
            <a:pPr algn="l" rtl="0"/>
            <a:r>
              <a:rPr lang="en-US" dirty="0" smtClean="0"/>
              <a:t>Engage in group dynamics </a:t>
            </a:r>
          </a:p>
          <a:p>
            <a:pPr algn="l" rtl="0"/>
            <a:r>
              <a:rPr lang="en-US" dirty="0" smtClean="0"/>
              <a:t>Wait to speak until we’re called on </a:t>
            </a:r>
          </a:p>
          <a:p>
            <a:pPr algn="l" rtl="0"/>
            <a:r>
              <a:rPr lang="en-US" dirty="0" smtClean="0"/>
              <a:t>Make mid-course corrections while thinking, reading and writing</a:t>
            </a:r>
          </a:p>
          <a:p>
            <a:pPr algn="l" rtl="0"/>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46</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Problems with executive function  called “executive dysfunction” and it is due to frontal lobe damage</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47</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Organization</a:t>
            </a:r>
            <a:endParaRPr lang="en-US" dirty="0"/>
          </a:p>
        </p:txBody>
      </p:sp>
      <p:sp>
        <p:nvSpPr>
          <p:cNvPr id="3" name="عنصر نائب للمحتوى 2"/>
          <p:cNvSpPr>
            <a:spLocks noGrp="1"/>
          </p:cNvSpPr>
          <p:nvPr>
            <p:ph idx="1"/>
          </p:nvPr>
        </p:nvSpPr>
        <p:spPr/>
        <p:txBody>
          <a:bodyPr>
            <a:normAutofit fontScale="92500" lnSpcReduction="10000"/>
          </a:bodyPr>
          <a:lstStyle/>
          <a:p>
            <a:pPr algn="l" rtl="0"/>
            <a:r>
              <a:rPr lang="en-US" dirty="0" smtClean="0"/>
              <a:t>Organization involves arranging possessions, information or tasks into a structured whole so that the parts are coordinated efficiently.</a:t>
            </a:r>
          </a:p>
          <a:p>
            <a:pPr algn="l" rtl="0"/>
            <a:r>
              <a:rPr lang="en-US" dirty="0" smtClean="0"/>
              <a:t>As adults, we use a variety of organizational strategies and tools (e.g., calendars, file cabinets and computers) to schedule and manage tasks and keep track of important information. </a:t>
            </a:r>
          </a:p>
          <a:p>
            <a:pPr algn="l" rtl="0"/>
            <a:r>
              <a:rPr lang="en-US" dirty="0" smtClean="0"/>
              <a:t>These techniques help us accomplish tasks.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48</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just" rtl="0"/>
            <a:r>
              <a:rPr lang="en-US" dirty="0" smtClean="0"/>
              <a:t>Prioritization</a:t>
            </a:r>
            <a:endParaRPr lang="en-US" dirty="0"/>
          </a:p>
        </p:txBody>
      </p:sp>
      <p:sp>
        <p:nvSpPr>
          <p:cNvPr id="3" name="عنصر نائب للمحتوى 2"/>
          <p:cNvSpPr>
            <a:spLocks noGrp="1"/>
          </p:cNvSpPr>
          <p:nvPr>
            <p:ph idx="1"/>
          </p:nvPr>
        </p:nvSpPr>
        <p:spPr/>
        <p:txBody>
          <a:bodyPr/>
          <a:lstStyle/>
          <a:p>
            <a:pPr algn="l" rtl="0"/>
            <a:r>
              <a:rPr lang="en-US" dirty="0" smtClean="0"/>
              <a:t>We also need to prioritize based on our goals and the level of importance of the tasks. </a:t>
            </a:r>
          </a:p>
          <a:p>
            <a:pPr algn="l" rtl="0"/>
            <a:r>
              <a:rPr lang="en-US" dirty="0" smtClean="0"/>
              <a:t>For example, we need to select which tasks to tackle first. </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49</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pPr algn="l" rtl="0">
              <a:buNone/>
            </a:pPr>
            <a:r>
              <a:rPr lang="en-US" dirty="0" smtClean="0"/>
              <a:t>Students need to prioritize when they do the following tasks. </a:t>
            </a:r>
          </a:p>
          <a:p>
            <a:pPr algn="l" rtl="0"/>
            <a:r>
              <a:rPr lang="en-US" dirty="0" smtClean="0"/>
              <a:t>Juggle long-term and short-term tasks day to day </a:t>
            </a:r>
          </a:p>
          <a:p>
            <a:pPr algn="l" rtl="0"/>
            <a:r>
              <a:rPr lang="en-US" dirty="0" smtClean="0"/>
              <a:t>Select the most important information for note-taking, studying or writing </a:t>
            </a:r>
          </a:p>
          <a:p>
            <a:pPr algn="l" rtl="0"/>
            <a:r>
              <a:rPr lang="en-US" dirty="0" smtClean="0"/>
              <a:t>Manage the competing demands of school, homework and extracurricular activities without losing track of important deadlines</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50</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Shifting/ Thinking Flexibly</a:t>
            </a:r>
            <a:endParaRPr lang="en-US" dirty="0"/>
          </a:p>
        </p:txBody>
      </p:sp>
      <p:sp>
        <p:nvSpPr>
          <p:cNvPr id="3" name="عنصر نائب للمحتوى 2"/>
          <p:cNvSpPr>
            <a:spLocks noGrp="1"/>
          </p:cNvSpPr>
          <p:nvPr>
            <p:ph idx="1"/>
          </p:nvPr>
        </p:nvSpPr>
        <p:spPr/>
        <p:txBody>
          <a:bodyPr/>
          <a:lstStyle/>
          <a:p>
            <a:pPr algn="l" rtl="0"/>
            <a:r>
              <a:rPr lang="en-US" dirty="0" smtClean="0"/>
              <a:t>Cognitive flexibility, or the ability to think flexibly and to shift approaches, is a critical executive function for learning and succeeding</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51</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smtClean="0"/>
              <a:t>Students who have difficulty shifting also struggle to cope with unexpected changes in their schedules, routines or homework, and may be viewed by their parents and teachers as “rigid,” “stubborn” or “single-minded.” </a:t>
            </a:r>
          </a:p>
          <a:p>
            <a:pPr algn="l" rtl="0"/>
            <a:r>
              <a:rPr lang="en-US" dirty="0" smtClean="0"/>
              <a:t>Many children with LD and ADHD have trouble thinking flexibly.</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52</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Self-Monitoring/ Self-Checking</a:t>
            </a:r>
            <a:endParaRPr lang="en-US" dirty="0"/>
          </a:p>
        </p:txBody>
      </p:sp>
      <p:sp>
        <p:nvSpPr>
          <p:cNvPr id="3" name="عنصر نائب للمحتوى 2"/>
          <p:cNvSpPr>
            <a:spLocks noGrp="1"/>
          </p:cNvSpPr>
          <p:nvPr>
            <p:ph idx="1"/>
          </p:nvPr>
        </p:nvSpPr>
        <p:spPr/>
        <p:txBody>
          <a:bodyPr/>
          <a:lstStyle/>
          <a:p>
            <a:pPr algn="l" rtl="0"/>
            <a:r>
              <a:rPr lang="en-US" dirty="0" smtClean="0"/>
              <a:t>Self-monitoring is an executive skill that requires students to recognize when and how to use specific strategies, check the effectiveness of these strategies and adjust strategies in relation to the task at hand.</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53</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Working memory </a:t>
            </a:r>
            <a:endParaRPr lang="en-US" dirty="0"/>
          </a:p>
        </p:txBody>
      </p:sp>
      <p:sp>
        <p:nvSpPr>
          <p:cNvPr id="3" name="عنصر نائب للمحتوى 2"/>
          <p:cNvSpPr>
            <a:spLocks noGrp="1"/>
          </p:cNvSpPr>
          <p:nvPr>
            <p:ph idx="1"/>
          </p:nvPr>
        </p:nvSpPr>
        <p:spPr/>
        <p:txBody>
          <a:bodyPr/>
          <a:lstStyle/>
          <a:p>
            <a:pPr algn="l" rtl="0"/>
            <a:r>
              <a:rPr lang="en-US" dirty="0" smtClean="0"/>
              <a:t>Is a very important part for good executive brain function</a:t>
            </a:r>
            <a:endParaRPr lang="en-US" dirty="0"/>
          </a:p>
        </p:txBody>
      </p:sp>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54</a:t>
            </a:fld>
            <a:endParaRPr lang="en-US" dirty="0">
              <a:solidFill>
                <a:srgbClr val="0000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JO"/>
          </a:p>
        </p:txBody>
      </p:sp>
      <p:pic>
        <p:nvPicPr>
          <p:cNvPr id="6" name="عنصر نائب للمحتوى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4" name="عنصر نائب للتذييل 3"/>
          <p:cNvSpPr>
            <a:spLocks noGrp="1"/>
          </p:cNvSpPr>
          <p:nvPr>
            <p:ph type="ftr" sz="quarter" idx="11"/>
          </p:nvPr>
        </p:nvSpPr>
        <p:spPr/>
        <p:txBody>
          <a:bodyPr/>
          <a:lstStyle/>
          <a:p>
            <a:endParaRPr kumimoji="0" lang="en-US"/>
          </a:p>
        </p:txBody>
      </p:sp>
      <p:sp>
        <p:nvSpPr>
          <p:cNvPr id="5" name="عنصر نائب لرقم الشريحة 4"/>
          <p:cNvSpPr>
            <a:spLocks noGrp="1"/>
          </p:cNvSpPr>
          <p:nvPr>
            <p:ph type="sldNum" sz="quarter" idx="12"/>
          </p:nvPr>
        </p:nvSpPr>
        <p:spPr/>
        <p:txBody>
          <a:bodyPr/>
          <a:lstStyle/>
          <a:p>
            <a:pPr eaLnBrk="0" fontAlgn="base" hangingPunct="0">
              <a:spcBef>
                <a:spcPct val="0"/>
              </a:spcBef>
              <a:spcAft>
                <a:spcPct val="0"/>
              </a:spcAft>
              <a:defRPr/>
            </a:pPr>
            <a:fld id="{A4624807-03D1-4D82-87D2-E5151F74A2DA}" type="slidenum">
              <a:rPr lang="en-US" smtClean="0">
                <a:solidFill>
                  <a:srgbClr val="000000"/>
                </a:solidFill>
              </a:rPr>
              <a:pPr eaLnBrk="0" fontAlgn="base" hangingPunct="0">
                <a:spcBef>
                  <a:spcPct val="0"/>
                </a:spcBef>
                <a:spcAft>
                  <a:spcPct val="0"/>
                </a:spcAft>
                <a:defRPr/>
              </a:pPr>
              <a:t>55</a:t>
            </a:fld>
            <a:endParaRPr lang="en-US" dirty="0">
              <a:solidFill>
                <a:srgbClr val="000000"/>
              </a:solidFill>
            </a:endParaRPr>
          </a:p>
        </p:txBody>
      </p:sp>
    </p:spTree>
    <p:extLst>
      <p:ext uri="{BB962C8B-B14F-4D97-AF65-F5344CB8AC3E}">
        <p14:creationId xmlns:p14="http://schemas.microsoft.com/office/powerpoint/2010/main" val="11965299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كلاسيكي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4709</TotalTime>
  <Words>2007</Words>
  <Application>Microsoft Office PowerPoint</Application>
  <PresentationFormat>عرض على الشاشة (3:4)‏</PresentationFormat>
  <Paragraphs>173</Paragraphs>
  <Slides>55</Slides>
  <Notes>0</Notes>
  <HiddenSlides>0</HiddenSlides>
  <MMClips>0</MMClips>
  <ScaleCrop>false</ScaleCrop>
  <HeadingPairs>
    <vt:vector size="4" baseType="variant">
      <vt:variant>
        <vt:lpstr>نسق</vt:lpstr>
      </vt:variant>
      <vt:variant>
        <vt:i4>1</vt:i4>
      </vt:variant>
      <vt:variant>
        <vt:lpstr>عناوين الشرائح</vt:lpstr>
      </vt:variant>
      <vt:variant>
        <vt:i4>55</vt:i4>
      </vt:variant>
    </vt:vector>
  </HeadingPairs>
  <TitlesOfParts>
    <vt:vector size="56" baseType="lpstr">
      <vt:lpstr>انقلاب</vt:lpstr>
      <vt:lpstr>Cognitive psychology</vt:lpstr>
      <vt:lpstr>عرض تقديمي في PowerPoint</vt:lpstr>
      <vt:lpstr>عرض تقديمي في PowerPoint</vt:lpstr>
      <vt:lpstr>cognition</vt:lpstr>
      <vt:lpstr>عرض تقديمي في PowerPoint</vt:lpstr>
      <vt:lpstr>Attention</vt:lpstr>
      <vt:lpstr>عرض تقديمي في PowerPoint</vt:lpstr>
      <vt:lpstr>Visual attention</vt:lpstr>
      <vt:lpstr>عرض تقديمي في PowerPoint</vt:lpstr>
      <vt:lpstr>عرض تقديمي في PowerPoint</vt:lpstr>
      <vt:lpstr>Multitasking and Simultaneous Attention</vt:lpstr>
      <vt:lpstr>عرض تقديمي في PowerPoint</vt:lpstr>
      <vt:lpstr>عرض تقديمي في PowerPoint</vt:lpstr>
      <vt:lpstr>عرض تقديمي في PowerPoint</vt:lpstr>
      <vt:lpstr>Simultaneous Attention </vt:lpstr>
      <vt:lpstr>عرض تقديمي في PowerPoint</vt:lpstr>
      <vt:lpstr>عرض تقديمي في PowerPoint</vt:lpstr>
      <vt:lpstr>Overt and Covert Orienting Attention</vt:lpstr>
      <vt:lpstr>عرض تقديمي في PowerPoint</vt:lpstr>
      <vt:lpstr>Exogenous and Endogenous Orienting Attention</vt:lpstr>
      <vt:lpstr>عرض تقديمي في PowerPoint</vt:lpstr>
      <vt:lpstr>Perceptual and Cognitive Attention</vt:lpstr>
      <vt:lpstr>عرض تقديمي في PowerPoint</vt:lpstr>
      <vt:lpstr>Clinical Model on Attention</vt:lpstr>
      <vt:lpstr>عرض تقديمي في PowerPoint</vt:lpstr>
      <vt:lpstr>عرض تقديمي في PowerPoint</vt:lpstr>
      <vt:lpstr>عرض تقديمي في PowerPoint</vt:lpstr>
      <vt:lpstr>عرض تقديمي في PowerPoint</vt:lpstr>
      <vt:lpstr>عرض تقديمي في PowerPoint</vt:lpstr>
      <vt:lpstr>Problem solving &amp;  Decision making</vt:lpstr>
      <vt:lpstr>عرض تقديمي في PowerPoint</vt:lpstr>
      <vt:lpstr>عرض تقديمي في PowerPoint</vt:lpstr>
      <vt:lpstr>عرض تقديمي في PowerPoint</vt:lpstr>
      <vt:lpstr>Trial and Error (Mechanical Solutions)</vt:lpstr>
      <vt:lpstr>Algorithms</vt:lpstr>
      <vt:lpstr>عرض تقديمي في PowerPoint</vt:lpstr>
      <vt:lpstr>Heuristics</vt:lpstr>
      <vt:lpstr>عرض تقديمي في PowerPoint</vt:lpstr>
      <vt:lpstr>عرض تقديمي في PowerPoint</vt:lpstr>
      <vt:lpstr>عرض تقديمي في PowerPoint</vt:lpstr>
      <vt:lpstr>عرض تقديمي في PowerPoint</vt:lpstr>
      <vt:lpstr>عرض تقديمي في PowerPoint</vt:lpstr>
      <vt:lpstr>EXECUTIVE FUNCTION</vt:lpstr>
      <vt:lpstr>عرض تقديمي في PowerPoint</vt:lpstr>
      <vt:lpstr>عرض تقديمي في PowerPoint</vt:lpstr>
      <vt:lpstr>عرض تقديمي في PowerPoint</vt:lpstr>
      <vt:lpstr>عرض تقديمي في PowerPoint</vt:lpstr>
      <vt:lpstr>Organization</vt:lpstr>
      <vt:lpstr>Prioritization</vt:lpstr>
      <vt:lpstr>عرض تقديمي في PowerPoint</vt:lpstr>
      <vt:lpstr>Shifting/ Thinking Flexibly</vt:lpstr>
      <vt:lpstr>عرض تقديمي في PowerPoint</vt:lpstr>
      <vt:lpstr>Self-Monitoring/ Self-Checking</vt:lpstr>
      <vt:lpstr>Working memory </vt:lpstr>
      <vt:lpstr>عرض تقديمي في PowerPoint</vt:lpstr>
    </vt:vector>
  </TitlesOfParts>
  <Company>Elizabethtown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Coyle, H. Elizabeth</dc:creator>
  <cp:lastModifiedBy>hp</cp:lastModifiedBy>
  <cp:revision>170</cp:revision>
  <dcterms:created xsi:type="dcterms:W3CDTF">2013-07-12T20:26:22Z</dcterms:created>
  <dcterms:modified xsi:type="dcterms:W3CDTF">2023-08-09T10:18:35Z</dcterms:modified>
</cp:coreProperties>
</file>