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7" r:id="rId11"/>
    <p:sldId id="268" r:id="rId12"/>
    <p:sldId id="271" r:id="rId13"/>
    <p:sldId id="272" r:id="rId14"/>
    <p:sldId id="274" r:id="rId15"/>
    <p:sldId id="275" r:id="rId16"/>
    <p:sldId id="276" r:id="rId17"/>
    <p:sldId id="277" r:id="rId18"/>
    <p:sldId id="278" r:id="rId19"/>
    <p:sldId id="279" r:id="rId20"/>
    <p:sldId id="280" r:id="rId21"/>
    <p:sldId id="281" r:id="rId22"/>
    <p:sldId id="282" r:id="rId23"/>
    <p:sldId id="283" r:id="rId24"/>
    <p:sldId id="264" r:id="rId25"/>
    <p:sldId id="284" r:id="rId26"/>
    <p:sldId id="285" r:id="rId27"/>
    <p:sldId id="286" r:id="rId28"/>
    <p:sldId id="287" r:id="rId29"/>
    <p:sldId id="288" r:id="rId30"/>
    <p:sldId id="289" r:id="rId31"/>
    <p:sldId id="265" r:id="rId32"/>
    <p:sldId id="290" r:id="rId33"/>
    <p:sldId id="291" r:id="rId34"/>
    <p:sldId id="292" r:id="rId35"/>
    <p:sldId id="269" r:id="rId36"/>
    <p:sldId id="27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her younis" userId="d4d075b0a42981a5" providerId="LiveId" clId="{30DC2228-83FC-42BC-82A8-81D7E4FFF7AE}"/>
    <pc:docChg chg="custSel addSld modSld">
      <pc:chgData name="samaher younis" userId="d4d075b0a42981a5" providerId="LiveId" clId="{30DC2228-83FC-42BC-82A8-81D7E4FFF7AE}" dt="2023-07-02T07:09:12.509" v="483" actId="113"/>
      <pc:docMkLst>
        <pc:docMk/>
      </pc:docMkLst>
      <pc:sldChg chg="addSp delSp modSp new mod">
        <pc:chgData name="samaher younis" userId="d4d075b0a42981a5" providerId="LiveId" clId="{30DC2228-83FC-42BC-82A8-81D7E4FFF7AE}" dt="2023-07-02T05:47:46.619" v="413" actId="1076"/>
        <pc:sldMkLst>
          <pc:docMk/>
          <pc:sldMk cId="1900248039" sldId="256"/>
        </pc:sldMkLst>
        <pc:spChg chg="mod">
          <ac:chgData name="samaher younis" userId="d4d075b0a42981a5" providerId="LiveId" clId="{30DC2228-83FC-42BC-82A8-81D7E4FFF7AE}" dt="2023-07-01T11:48:59.378" v="352" actId="27636"/>
          <ac:spMkLst>
            <pc:docMk/>
            <pc:sldMk cId="1900248039" sldId="256"/>
            <ac:spMk id="2" creationId="{CAA77C26-E66D-EF04-8C93-34D0C40E068E}"/>
          </ac:spMkLst>
        </pc:spChg>
        <pc:spChg chg="mod">
          <ac:chgData name="samaher younis" userId="d4d075b0a42981a5" providerId="LiveId" clId="{30DC2228-83FC-42BC-82A8-81D7E4FFF7AE}" dt="2023-07-01T11:48:41.431" v="345" actId="14100"/>
          <ac:spMkLst>
            <pc:docMk/>
            <pc:sldMk cId="1900248039" sldId="256"/>
            <ac:spMk id="3" creationId="{F9508C74-E792-DB6F-2CDF-C13DDBA481A6}"/>
          </ac:spMkLst>
        </pc:spChg>
        <pc:spChg chg="add del">
          <ac:chgData name="samaher younis" userId="d4d075b0a42981a5" providerId="LiveId" clId="{30DC2228-83FC-42BC-82A8-81D7E4FFF7AE}" dt="2023-07-01T11:02:00.922" v="328"/>
          <ac:spMkLst>
            <pc:docMk/>
            <pc:sldMk cId="1900248039" sldId="256"/>
            <ac:spMk id="4" creationId="{C2C4E061-1366-EAE0-DD52-EC8DC0F8E9CC}"/>
          </ac:spMkLst>
        </pc:spChg>
        <pc:spChg chg="add mod">
          <ac:chgData name="samaher younis" userId="d4d075b0a42981a5" providerId="LiveId" clId="{30DC2228-83FC-42BC-82A8-81D7E4FFF7AE}" dt="2023-07-02T05:47:46.619" v="413" actId="1076"/>
          <ac:spMkLst>
            <pc:docMk/>
            <pc:sldMk cId="1900248039" sldId="256"/>
            <ac:spMk id="4" creationId="{D50B2AB2-6906-C2E0-874E-F6C32AC62CB9}"/>
          </ac:spMkLst>
        </pc:spChg>
        <pc:spChg chg="add del">
          <ac:chgData name="samaher younis" userId="d4d075b0a42981a5" providerId="LiveId" clId="{30DC2228-83FC-42BC-82A8-81D7E4FFF7AE}" dt="2023-07-01T11:02:17.335" v="330"/>
          <ac:spMkLst>
            <pc:docMk/>
            <pc:sldMk cId="1900248039" sldId="256"/>
            <ac:spMk id="5" creationId="{AA38AA68-1814-13CD-9932-E5D2DAA6F34C}"/>
          </ac:spMkLst>
        </pc:spChg>
        <pc:picChg chg="add mod">
          <ac:chgData name="samaher younis" userId="d4d075b0a42981a5" providerId="LiveId" clId="{30DC2228-83FC-42BC-82A8-81D7E4FFF7AE}" dt="2023-07-01T11:52:00.030" v="356" actId="14100"/>
          <ac:picMkLst>
            <pc:docMk/>
            <pc:sldMk cId="1900248039" sldId="256"/>
            <ac:picMk id="1030" creationId="{D9580DB3-6554-01D1-C6F4-18491F424549}"/>
          </ac:picMkLst>
        </pc:picChg>
        <pc:picChg chg="add mod">
          <ac:chgData name="samaher younis" userId="d4d075b0a42981a5" providerId="LiveId" clId="{30DC2228-83FC-42BC-82A8-81D7E4FFF7AE}" dt="2023-07-02T05:47:31.724" v="412" actId="1076"/>
          <ac:picMkLst>
            <pc:docMk/>
            <pc:sldMk cId="1900248039" sldId="256"/>
            <ac:picMk id="1032" creationId="{AEFC3862-4C93-C3E5-BDEE-EA002415CE10}"/>
          </ac:picMkLst>
        </pc:picChg>
      </pc:sldChg>
      <pc:sldChg chg="modSp mod">
        <pc:chgData name="samaher younis" userId="d4d075b0a42981a5" providerId="LiveId" clId="{30DC2228-83FC-42BC-82A8-81D7E4FFF7AE}" dt="2023-07-02T05:50:20.544" v="417" actId="113"/>
        <pc:sldMkLst>
          <pc:docMk/>
          <pc:sldMk cId="1606915596" sldId="259"/>
        </pc:sldMkLst>
        <pc:spChg chg="mod">
          <ac:chgData name="samaher younis" userId="d4d075b0a42981a5" providerId="LiveId" clId="{30DC2228-83FC-42BC-82A8-81D7E4FFF7AE}" dt="2023-07-02T05:50:20.544" v="417" actId="113"/>
          <ac:spMkLst>
            <pc:docMk/>
            <pc:sldMk cId="1606915596" sldId="259"/>
            <ac:spMk id="3" creationId="{00000000-0000-0000-0000-000000000000}"/>
          </ac:spMkLst>
        </pc:spChg>
      </pc:sldChg>
      <pc:sldChg chg="addSp modSp mod">
        <pc:chgData name="samaher younis" userId="d4d075b0a42981a5" providerId="LiveId" clId="{30DC2228-83FC-42BC-82A8-81D7E4FFF7AE}" dt="2023-07-02T06:07:56.186" v="420" actId="113"/>
        <pc:sldMkLst>
          <pc:docMk/>
          <pc:sldMk cId="2227907395" sldId="260"/>
        </pc:sldMkLst>
        <pc:spChg chg="add mod">
          <ac:chgData name="samaher younis" userId="d4d075b0a42981a5" providerId="LiveId" clId="{30DC2228-83FC-42BC-82A8-81D7E4FFF7AE}" dt="2023-07-01T12:00:10.532" v="380" actId="14100"/>
          <ac:spMkLst>
            <pc:docMk/>
            <pc:sldMk cId="2227907395" sldId="260"/>
            <ac:spMk id="2" creationId="{070AFD45-A279-33FF-94BC-CDB471DDC1A8}"/>
          </ac:spMkLst>
        </pc:spChg>
        <pc:spChg chg="mod">
          <ac:chgData name="samaher younis" userId="d4d075b0a42981a5" providerId="LiveId" clId="{30DC2228-83FC-42BC-82A8-81D7E4FFF7AE}" dt="2023-07-02T06:07:56.186" v="420" actId="113"/>
          <ac:spMkLst>
            <pc:docMk/>
            <pc:sldMk cId="2227907395" sldId="260"/>
            <ac:spMk id="3" creationId="{00000000-0000-0000-0000-000000000000}"/>
          </ac:spMkLst>
        </pc:spChg>
      </pc:sldChg>
      <pc:sldChg chg="addSp modSp mod">
        <pc:chgData name="samaher younis" userId="d4d075b0a42981a5" providerId="LiveId" clId="{30DC2228-83FC-42BC-82A8-81D7E4FFF7AE}" dt="2023-07-02T06:14:59.635" v="431" actId="113"/>
        <pc:sldMkLst>
          <pc:docMk/>
          <pc:sldMk cId="2036022409" sldId="261"/>
        </pc:sldMkLst>
        <pc:spChg chg="add mod">
          <ac:chgData name="samaher younis" userId="d4d075b0a42981a5" providerId="LiveId" clId="{30DC2228-83FC-42BC-82A8-81D7E4FFF7AE}" dt="2023-07-02T06:14:05.720" v="430" actId="207"/>
          <ac:spMkLst>
            <pc:docMk/>
            <pc:sldMk cId="2036022409" sldId="261"/>
            <ac:spMk id="2" creationId="{BA99BEB6-B084-5689-C8A1-78698C42E270}"/>
          </ac:spMkLst>
        </pc:spChg>
        <pc:spChg chg="mod">
          <ac:chgData name="samaher younis" userId="d4d075b0a42981a5" providerId="LiveId" clId="{30DC2228-83FC-42BC-82A8-81D7E4FFF7AE}" dt="2023-07-02T06:14:59.635" v="431" actId="113"/>
          <ac:spMkLst>
            <pc:docMk/>
            <pc:sldMk cId="2036022409" sldId="261"/>
            <ac:spMk id="3" creationId="{00000000-0000-0000-0000-000000000000}"/>
          </ac:spMkLst>
        </pc:spChg>
      </pc:sldChg>
      <pc:sldChg chg="modSp mod">
        <pc:chgData name="samaher younis" userId="d4d075b0a42981a5" providerId="LiveId" clId="{30DC2228-83FC-42BC-82A8-81D7E4FFF7AE}" dt="2023-07-02T07:01:23.380" v="481" actId="27636"/>
        <pc:sldMkLst>
          <pc:docMk/>
          <pc:sldMk cId="2478710367" sldId="264"/>
        </pc:sldMkLst>
        <pc:spChg chg="mod">
          <ac:chgData name="samaher younis" userId="d4d075b0a42981a5" providerId="LiveId" clId="{30DC2228-83FC-42BC-82A8-81D7E4FFF7AE}" dt="2023-07-02T07:01:23.380" v="481" actId="27636"/>
          <ac:spMkLst>
            <pc:docMk/>
            <pc:sldMk cId="2478710367" sldId="264"/>
            <ac:spMk id="3" creationId="{00000000-0000-0000-0000-000000000000}"/>
          </ac:spMkLst>
        </pc:spChg>
      </pc:sldChg>
      <pc:sldChg chg="modSp mod">
        <pc:chgData name="samaher younis" userId="d4d075b0a42981a5" providerId="LiveId" clId="{30DC2228-83FC-42BC-82A8-81D7E4FFF7AE}" dt="2023-07-02T06:41:30.096" v="433" actId="113"/>
        <pc:sldMkLst>
          <pc:docMk/>
          <pc:sldMk cId="2897422541" sldId="267"/>
        </pc:sldMkLst>
        <pc:spChg chg="mod">
          <ac:chgData name="samaher younis" userId="d4d075b0a42981a5" providerId="LiveId" clId="{30DC2228-83FC-42BC-82A8-81D7E4FFF7AE}" dt="2023-07-02T06:41:30.096" v="433" actId="113"/>
          <ac:spMkLst>
            <pc:docMk/>
            <pc:sldMk cId="2897422541" sldId="267"/>
            <ac:spMk id="3" creationId="{00000000-0000-0000-0000-000000000000}"/>
          </ac:spMkLst>
        </pc:spChg>
      </pc:sldChg>
      <pc:sldChg chg="modSp mod">
        <pc:chgData name="samaher younis" userId="d4d075b0a42981a5" providerId="LiveId" clId="{30DC2228-83FC-42BC-82A8-81D7E4FFF7AE}" dt="2023-07-02T07:09:12.509" v="483" actId="113"/>
        <pc:sldMkLst>
          <pc:docMk/>
          <pc:sldMk cId="365137513" sldId="269"/>
        </pc:sldMkLst>
        <pc:spChg chg="mod">
          <ac:chgData name="samaher younis" userId="d4d075b0a42981a5" providerId="LiveId" clId="{30DC2228-83FC-42BC-82A8-81D7E4FFF7AE}" dt="2023-07-02T07:09:12.509" v="483" actId="113"/>
          <ac:spMkLst>
            <pc:docMk/>
            <pc:sldMk cId="365137513" sldId="269"/>
            <ac:spMk id="3" creationId="{00000000-0000-0000-0000-000000000000}"/>
          </ac:spMkLst>
        </pc:spChg>
      </pc:sldChg>
      <pc:sldChg chg="modSp mod">
        <pc:chgData name="samaher younis" userId="d4d075b0a42981a5" providerId="LiveId" clId="{30DC2228-83FC-42BC-82A8-81D7E4FFF7AE}" dt="2023-07-02T06:43:45.566" v="434" actId="113"/>
        <pc:sldMkLst>
          <pc:docMk/>
          <pc:sldMk cId="3536935102" sldId="271"/>
        </pc:sldMkLst>
        <pc:spChg chg="mod">
          <ac:chgData name="samaher younis" userId="d4d075b0a42981a5" providerId="LiveId" clId="{30DC2228-83FC-42BC-82A8-81D7E4FFF7AE}" dt="2023-07-02T06:43:45.566" v="434" actId="113"/>
          <ac:spMkLst>
            <pc:docMk/>
            <pc:sldMk cId="3536935102" sldId="271"/>
            <ac:spMk id="3" creationId="{00000000-0000-0000-0000-000000000000}"/>
          </ac:spMkLst>
        </pc:spChg>
      </pc:sldChg>
      <pc:sldChg chg="modSp mod">
        <pc:chgData name="samaher younis" userId="d4d075b0a42981a5" providerId="LiveId" clId="{30DC2228-83FC-42BC-82A8-81D7E4FFF7AE}" dt="2023-07-02T06:47:02.953" v="435" actId="113"/>
        <pc:sldMkLst>
          <pc:docMk/>
          <pc:sldMk cId="290945084" sldId="272"/>
        </pc:sldMkLst>
        <pc:spChg chg="mod">
          <ac:chgData name="samaher younis" userId="d4d075b0a42981a5" providerId="LiveId" clId="{30DC2228-83FC-42BC-82A8-81D7E4FFF7AE}" dt="2023-07-02T06:47:02.953" v="435" actId="113"/>
          <ac:spMkLst>
            <pc:docMk/>
            <pc:sldMk cId="290945084" sldId="272"/>
            <ac:spMk id="3" creationId="{00000000-0000-0000-0000-000000000000}"/>
          </ac:spMkLst>
        </pc:spChg>
      </pc:sldChg>
      <pc:sldChg chg="delSp modSp new mod">
        <pc:chgData name="samaher younis" userId="d4d075b0a42981a5" providerId="LiveId" clId="{30DC2228-83FC-42BC-82A8-81D7E4FFF7AE}" dt="2023-07-01T09:53:53.795" v="46" actId="20577"/>
        <pc:sldMkLst>
          <pc:docMk/>
          <pc:sldMk cId="4096791332" sldId="275"/>
        </pc:sldMkLst>
        <pc:spChg chg="del mod">
          <ac:chgData name="samaher younis" userId="d4d075b0a42981a5" providerId="LiveId" clId="{30DC2228-83FC-42BC-82A8-81D7E4FFF7AE}" dt="2023-07-01T09:50:20.552" v="31" actId="478"/>
          <ac:spMkLst>
            <pc:docMk/>
            <pc:sldMk cId="4096791332" sldId="275"/>
            <ac:spMk id="2" creationId="{44A4CD8B-AA77-6FC0-9EE4-9FCEA62758AE}"/>
          </ac:spMkLst>
        </pc:spChg>
        <pc:spChg chg="mod">
          <ac:chgData name="samaher younis" userId="d4d075b0a42981a5" providerId="LiveId" clId="{30DC2228-83FC-42BC-82A8-81D7E4FFF7AE}" dt="2023-07-01T09:53:53.795" v="46" actId="20577"/>
          <ac:spMkLst>
            <pc:docMk/>
            <pc:sldMk cId="4096791332" sldId="275"/>
            <ac:spMk id="3" creationId="{1ECFFF11-D969-9E2B-2D16-629DF5875745}"/>
          </ac:spMkLst>
        </pc:spChg>
      </pc:sldChg>
      <pc:sldChg chg="modSp mod">
        <pc:chgData name="samaher younis" userId="d4d075b0a42981a5" providerId="LiveId" clId="{30DC2228-83FC-42BC-82A8-81D7E4FFF7AE}" dt="2023-07-02T06:49:12.597" v="436" actId="20577"/>
        <pc:sldMkLst>
          <pc:docMk/>
          <pc:sldMk cId="3325292010" sldId="277"/>
        </pc:sldMkLst>
        <pc:spChg chg="mod">
          <ac:chgData name="samaher younis" userId="d4d075b0a42981a5" providerId="LiveId" clId="{30DC2228-83FC-42BC-82A8-81D7E4FFF7AE}" dt="2023-07-02T06:49:12.597" v="436" actId="20577"/>
          <ac:spMkLst>
            <pc:docMk/>
            <pc:sldMk cId="3325292010" sldId="277"/>
            <ac:spMk id="3" creationId="{00000000-0000-0000-0000-000000000000}"/>
          </ac:spMkLst>
        </pc:spChg>
      </pc:sldChg>
      <pc:sldChg chg="modSp mod">
        <pc:chgData name="samaher younis" userId="d4d075b0a42981a5" providerId="LiveId" clId="{30DC2228-83FC-42BC-82A8-81D7E4FFF7AE}" dt="2023-07-02T06:56:09.988" v="437" actId="20577"/>
        <pc:sldMkLst>
          <pc:docMk/>
          <pc:sldMk cId="1563888948" sldId="278"/>
        </pc:sldMkLst>
        <pc:spChg chg="mod">
          <ac:chgData name="samaher younis" userId="d4d075b0a42981a5" providerId="LiveId" clId="{30DC2228-83FC-42BC-82A8-81D7E4FFF7AE}" dt="2023-07-02T06:56:09.988" v="437" actId="20577"/>
          <ac:spMkLst>
            <pc:docMk/>
            <pc:sldMk cId="1563888948" sldId="278"/>
            <ac:spMk id="3" creationId="{00000000-0000-0000-0000-000000000000}"/>
          </ac:spMkLst>
        </pc:spChg>
      </pc:sldChg>
      <pc:sldChg chg="modSp mod">
        <pc:chgData name="samaher younis" userId="d4d075b0a42981a5" providerId="LiveId" clId="{30DC2228-83FC-42BC-82A8-81D7E4FFF7AE}" dt="2023-07-02T06:57:17.226" v="460" actId="20577"/>
        <pc:sldMkLst>
          <pc:docMk/>
          <pc:sldMk cId="639535105" sldId="280"/>
        </pc:sldMkLst>
        <pc:spChg chg="mod">
          <ac:chgData name="samaher younis" userId="d4d075b0a42981a5" providerId="LiveId" clId="{30DC2228-83FC-42BC-82A8-81D7E4FFF7AE}" dt="2023-07-02T06:57:17.226" v="460" actId="20577"/>
          <ac:spMkLst>
            <pc:docMk/>
            <pc:sldMk cId="639535105" sldId="280"/>
            <ac:spMk id="3" creationId="{00000000-0000-0000-0000-000000000000}"/>
          </ac:spMkLst>
        </pc:spChg>
      </pc:sldChg>
      <pc:sldChg chg="addSp modSp mod">
        <pc:chgData name="samaher younis" userId="d4d075b0a42981a5" providerId="LiveId" clId="{30DC2228-83FC-42BC-82A8-81D7E4FFF7AE}" dt="2023-07-02T06:59:42.139" v="479" actId="207"/>
        <pc:sldMkLst>
          <pc:docMk/>
          <pc:sldMk cId="3804707273" sldId="281"/>
        </pc:sldMkLst>
        <pc:spChg chg="add mod">
          <ac:chgData name="samaher younis" userId="d4d075b0a42981a5" providerId="LiveId" clId="{30DC2228-83FC-42BC-82A8-81D7E4FFF7AE}" dt="2023-07-02T06:59:42.139" v="479" actId="207"/>
          <ac:spMkLst>
            <pc:docMk/>
            <pc:sldMk cId="3804707273" sldId="281"/>
            <ac:spMk id="2" creationId="{12617F9A-2BF1-2B23-4037-B34F626BB896}"/>
          </ac:spMkLst>
        </pc:spChg>
        <pc:spChg chg="mod">
          <ac:chgData name="samaher younis" userId="d4d075b0a42981a5" providerId="LiveId" clId="{30DC2228-83FC-42BC-82A8-81D7E4FFF7AE}" dt="2023-07-02T06:59:00.585" v="461" actId="113"/>
          <ac:spMkLst>
            <pc:docMk/>
            <pc:sldMk cId="3804707273" sldId="281"/>
            <ac:spMk id="3" creationId="{00000000-0000-0000-0000-000000000000}"/>
          </ac:spMkLst>
        </pc:spChg>
      </pc:sldChg>
      <pc:sldChg chg="addSp modSp new mod">
        <pc:chgData name="samaher younis" userId="d4d075b0a42981a5" providerId="LiveId" clId="{30DC2228-83FC-42BC-82A8-81D7E4FFF7AE}" dt="2023-07-01T12:19:49.144" v="385" actId="403"/>
        <pc:sldMkLst>
          <pc:docMk/>
          <pc:sldMk cId="2778018977" sldId="284"/>
        </pc:sldMkLst>
        <pc:spChg chg="mod">
          <ac:chgData name="samaher younis" userId="d4d075b0a42981a5" providerId="LiveId" clId="{30DC2228-83FC-42BC-82A8-81D7E4FFF7AE}" dt="2023-07-01T12:19:49.144" v="385" actId="403"/>
          <ac:spMkLst>
            <pc:docMk/>
            <pc:sldMk cId="2778018977" sldId="284"/>
            <ac:spMk id="2" creationId="{4FA5355F-A6D1-3630-A909-297212F5BA61}"/>
          </ac:spMkLst>
        </pc:spChg>
        <pc:spChg chg="mod">
          <ac:chgData name="samaher younis" userId="d4d075b0a42981a5" providerId="LiveId" clId="{30DC2228-83FC-42BC-82A8-81D7E4FFF7AE}" dt="2023-07-01T10:17:59.765" v="138" actId="14100"/>
          <ac:spMkLst>
            <pc:docMk/>
            <pc:sldMk cId="2778018977" sldId="284"/>
            <ac:spMk id="3" creationId="{0E90D336-EAF6-432C-EC0A-0A650BCDB6D7}"/>
          </ac:spMkLst>
        </pc:spChg>
        <pc:picChg chg="add mod">
          <ac:chgData name="samaher younis" userId="d4d075b0a42981a5" providerId="LiveId" clId="{30DC2228-83FC-42BC-82A8-81D7E4FFF7AE}" dt="2023-07-01T10:15:13.775" v="78" actId="14100"/>
          <ac:picMkLst>
            <pc:docMk/>
            <pc:sldMk cId="2778018977" sldId="284"/>
            <ac:picMk id="4" creationId="{441E7A80-2CC8-D653-F120-354EE4EACDFA}"/>
          </ac:picMkLst>
        </pc:picChg>
      </pc:sldChg>
      <pc:sldChg chg="delSp modSp new mod">
        <pc:chgData name="samaher younis" userId="d4d075b0a42981a5" providerId="LiveId" clId="{30DC2228-83FC-42BC-82A8-81D7E4FFF7AE}" dt="2023-07-01T10:31:33.115" v="213" actId="403"/>
        <pc:sldMkLst>
          <pc:docMk/>
          <pc:sldMk cId="3417281109" sldId="285"/>
        </pc:sldMkLst>
        <pc:spChg chg="del mod">
          <ac:chgData name="samaher younis" userId="d4d075b0a42981a5" providerId="LiveId" clId="{30DC2228-83FC-42BC-82A8-81D7E4FFF7AE}" dt="2023-07-01T10:19:40.254" v="143" actId="478"/>
          <ac:spMkLst>
            <pc:docMk/>
            <pc:sldMk cId="3417281109" sldId="285"/>
            <ac:spMk id="2" creationId="{BEA825BA-C22C-AF57-B7C2-49307824DF8E}"/>
          </ac:spMkLst>
        </pc:spChg>
        <pc:spChg chg="mod">
          <ac:chgData name="samaher younis" userId="d4d075b0a42981a5" providerId="LiveId" clId="{30DC2228-83FC-42BC-82A8-81D7E4FFF7AE}" dt="2023-07-01T10:31:33.115" v="213" actId="403"/>
          <ac:spMkLst>
            <pc:docMk/>
            <pc:sldMk cId="3417281109" sldId="285"/>
            <ac:spMk id="3" creationId="{F7EB36EF-50CE-66A5-5424-76EED466A8B5}"/>
          </ac:spMkLst>
        </pc:spChg>
      </pc:sldChg>
      <pc:sldChg chg="delSp modSp new mod">
        <pc:chgData name="samaher younis" userId="d4d075b0a42981a5" providerId="LiveId" clId="{30DC2228-83FC-42BC-82A8-81D7E4FFF7AE}" dt="2023-07-01T10:40:35.951" v="294" actId="113"/>
        <pc:sldMkLst>
          <pc:docMk/>
          <pc:sldMk cId="3774927794" sldId="286"/>
        </pc:sldMkLst>
        <pc:spChg chg="del mod">
          <ac:chgData name="samaher younis" userId="d4d075b0a42981a5" providerId="LiveId" clId="{30DC2228-83FC-42BC-82A8-81D7E4FFF7AE}" dt="2023-07-01T10:31:48.199" v="218" actId="478"/>
          <ac:spMkLst>
            <pc:docMk/>
            <pc:sldMk cId="3774927794" sldId="286"/>
            <ac:spMk id="2" creationId="{B7B2FEB8-C20F-F8B7-EC9A-DF0411C61AB3}"/>
          </ac:spMkLst>
        </pc:spChg>
        <pc:spChg chg="mod">
          <ac:chgData name="samaher younis" userId="d4d075b0a42981a5" providerId="LiveId" clId="{30DC2228-83FC-42BC-82A8-81D7E4FFF7AE}" dt="2023-07-01T10:40:35.951" v="294" actId="113"/>
          <ac:spMkLst>
            <pc:docMk/>
            <pc:sldMk cId="3774927794" sldId="286"/>
            <ac:spMk id="3" creationId="{A85818E1-C9FD-A5A5-E866-373890D66E5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C1126-CD10-B9EC-9479-C47BE646FE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DBDC50-C578-F14E-A170-0DC9A6EE92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AE940F-4B26-83FA-C2FE-F50F071A62BD}"/>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1D2EAF96-9755-8727-B98A-124D64A37A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277EDF-0F60-CDB2-0442-306ACEF600A2}"/>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1286865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4A3D5-FABA-0188-29D2-0305714500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D6991F-C81C-84EB-5773-21CB203491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105BF-7F95-209B-0D43-C382EBB12E51}"/>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C2C8772F-19C5-F669-13A3-D7D0C8DE9D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BE2D5C-1EC5-3BD3-4B70-6D767F95894A}"/>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3835182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C358-7FE3-B535-B99C-D091CEF3CB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6E49CC-D1A8-8B9B-8023-1C31B4DB27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BDDF14-70B6-04D1-A5CA-E2DEFAC56105}"/>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6BBAFE33-EE0F-999D-3D9F-5A8FCD364E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253F0-BE30-A4CE-0CB7-95D878D9DBBD}"/>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198618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A45E-0609-E484-6753-ACD011A70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9F0B8F-E48C-E3A3-27B3-BADCD83C10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4BD215-FCB1-3AFA-9ECE-40D7FE8406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18B103-FFFE-64B1-DBA4-43DCF6952FD3}"/>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6" name="Footer Placeholder 5">
            <a:extLst>
              <a:ext uri="{FF2B5EF4-FFF2-40B4-BE49-F238E27FC236}">
                <a16:creationId xmlns:a16="http://schemas.microsoft.com/office/drawing/2014/main" id="{B4EA3E9B-BE4B-96B0-F0E8-55B090C70D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D68C39-2BC2-EE4D-2201-7CD917346661}"/>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39330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0A14-B87D-60D5-B945-4411532F58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A26A92-BB65-0E76-A4BA-1BA13239FD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8A85E2-D920-E108-AA9B-BE98FB55F3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6221A7-D474-3D48-E898-3B1D24E844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858-3D44-3EA9-49F2-2DD55B65FC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B204B6-586A-B01A-4129-592F97549D68}"/>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8" name="Footer Placeholder 7">
            <a:extLst>
              <a:ext uri="{FF2B5EF4-FFF2-40B4-BE49-F238E27FC236}">
                <a16:creationId xmlns:a16="http://schemas.microsoft.com/office/drawing/2014/main" id="{AF02D1C8-97F9-E0D7-DBB4-0CA11539C7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39D26B-6C0C-03F5-5569-25F71F816222}"/>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3716448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BFC5-27C4-1CE7-8D26-25C89CA02E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20C647-1837-64E0-BD7C-47181959A8AC}"/>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4" name="Footer Placeholder 3">
            <a:extLst>
              <a:ext uri="{FF2B5EF4-FFF2-40B4-BE49-F238E27FC236}">
                <a16:creationId xmlns:a16="http://schemas.microsoft.com/office/drawing/2014/main" id="{042426B3-C19A-2DCC-A57A-6B83AEBAAE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51CF51-CEEE-6A41-D6E1-27334A015D8B}"/>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1113598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B2EBEF-D4F0-CF7E-82A1-D8F5DBB48146}"/>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3" name="Footer Placeholder 2">
            <a:extLst>
              <a:ext uri="{FF2B5EF4-FFF2-40B4-BE49-F238E27FC236}">
                <a16:creationId xmlns:a16="http://schemas.microsoft.com/office/drawing/2014/main" id="{F52F0EA0-C2B7-3A15-5BBA-7112CF5A98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88D013-A7FD-E3CB-1C6B-A457C32D1F29}"/>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986732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38403-4193-EB68-CFE2-125EBADC6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0EDF60-E2ED-FF59-BD25-31904387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28E5BC-6AB7-8B20-0250-51C977AE9A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8B5ADD-456F-EE20-1EED-C1CD21F8C092}"/>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6" name="Footer Placeholder 5">
            <a:extLst>
              <a:ext uri="{FF2B5EF4-FFF2-40B4-BE49-F238E27FC236}">
                <a16:creationId xmlns:a16="http://schemas.microsoft.com/office/drawing/2014/main" id="{2C6E5E96-550B-1C89-CEF9-18D5E04ACF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7999BD-B69B-18C1-A4B5-D349E7755CD0}"/>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16610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0DA3-9E85-ED6B-4E39-1E16ACEA20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2BDC98D-C004-B27F-74CA-316AECEF24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62809F-0D94-8355-586A-65004D77FA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8A44C5-BEE8-6133-90C7-C6551A209896}"/>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6" name="Footer Placeholder 5">
            <a:extLst>
              <a:ext uri="{FF2B5EF4-FFF2-40B4-BE49-F238E27FC236}">
                <a16:creationId xmlns:a16="http://schemas.microsoft.com/office/drawing/2014/main" id="{D73AB666-9BF6-3750-8F2E-277865FB7D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3A9A7-2AD6-4161-A135-329FD5652F44}"/>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839830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958C-89E1-87EA-6C7E-CA19C52C22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A5397C-C620-A4F5-428E-7912BBF49C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A72AE-9E63-D8C9-FCDB-7A16E3347A75}"/>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CAE0F56B-E684-ABF3-9C41-B4C915BEEE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D6DD6-601B-F59E-D5B0-C2A5A9D7F107}"/>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366811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B11990-B23E-F6BD-FA43-B24F484872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41A210-4B0F-5B06-9AEA-6686AA227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341DB-F3F6-264F-3445-3481E0D722AC}"/>
              </a:ext>
            </a:extLst>
          </p:cNvPr>
          <p:cNvSpPr>
            <a:spLocks noGrp="1"/>
          </p:cNvSpPr>
          <p:nvPr>
            <p:ph type="dt" sz="half" idx="10"/>
          </p:nvPr>
        </p:nvSpPr>
        <p:spPr/>
        <p:txBody>
          <a:body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096FB1FE-89C6-1002-BD41-15868A123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88E13-A8CD-8B47-B94B-82339BF22E1A}"/>
              </a:ext>
            </a:extLst>
          </p:cNvPr>
          <p:cNvSpPr>
            <a:spLocks noGrp="1"/>
          </p:cNvSpPr>
          <p:nvPr>
            <p:ph type="sldNum" sz="quarter" idx="12"/>
          </p:nvPr>
        </p:nvSpPr>
        <p:spPr/>
        <p:txBody>
          <a:bodyPr/>
          <a:lstStyle/>
          <a:p>
            <a:fld id="{23076465-218E-469F-864D-22A759852366}" type="slidenum">
              <a:rPr lang="en-US" smtClean="0"/>
              <a:t>‹#›</a:t>
            </a:fld>
            <a:endParaRPr lang="en-US"/>
          </a:p>
        </p:txBody>
      </p:sp>
    </p:spTree>
    <p:extLst>
      <p:ext uri="{BB962C8B-B14F-4D97-AF65-F5344CB8AC3E}">
        <p14:creationId xmlns:p14="http://schemas.microsoft.com/office/powerpoint/2010/main" val="229804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E70EA6-1D5F-BEC0-6E0A-B6320EDA8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83570D-F4B0-2C63-FE85-880D7AD822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DC82C1-D2BE-5676-09D4-D2567F0542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568736-2B64-41FB-9A90-844DA2F020E0}" type="datetimeFigureOut">
              <a:rPr lang="en-US" smtClean="0"/>
              <a:t>7/2/2023</a:t>
            </a:fld>
            <a:endParaRPr lang="en-US"/>
          </a:p>
        </p:txBody>
      </p:sp>
      <p:sp>
        <p:nvSpPr>
          <p:cNvPr id="5" name="Footer Placeholder 4">
            <a:extLst>
              <a:ext uri="{FF2B5EF4-FFF2-40B4-BE49-F238E27FC236}">
                <a16:creationId xmlns:a16="http://schemas.microsoft.com/office/drawing/2014/main" id="{7DCA4056-EC51-507F-CE06-6DBF47439B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B9EC64F-74B6-E91D-AB4E-ACBF22F729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076465-218E-469F-864D-22A759852366}" type="slidenum">
              <a:rPr lang="en-US" smtClean="0"/>
              <a:t>‹#›</a:t>
            </a:fld>
            <a:endParaRPr lang="en-US"/>
          </a:p>
        </p:txBody>
      </p:sp>
    </p:spTree>
    <p:extLst>
      <p:ext uri="{BB962C8B-B14F-4D97-AF65-F5344CB8AC3E}">
        <p14:creationId xmlns:p14="http://schemas.microsoft.com/office/powerpoint/2010/main" val="1758499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7C26-E66D-EF04-8C93-34D0C40E068E}"/>
              </a:ext>
            </a:extLst>
          </p:cNvPr>
          <p:cNvSpPr>
            <a:spLocks noGrp="1"/>
          </p:cNvSpPr>
          <p:nvPr>
            <p:ph type="ctrTitle"/>
          </p:nvPr>
        </p:nvSpPr>
        <p:spPr>
          <a:xfrm>
            <a:off x="-185056" y="0"/>
            <a:ext cx="4931228" cy="2387600"/>
          </a:xfrm>
        </p:spPr>
        <p:txBody>
          <a:bodyPr>
            <a:normAutofit fontScale="90000"/>
          </a:bodyPr>
          <a:lstStyle/>
          <a:p>
            <a:r>
              <a:rPr lang="en-US" b="1" dirty="0"/>
              <a:t>Autonomic Nervous System</a:t>
            </a:r>
          </a:p>
        </p:txBody>
      </p:sp>
      <p:sp>
        <p:nvSpPr>
          <p:cNvPr id="3" name="Subtitle 2">
            <a:extLst>
              <a:ext uri="{FF2B5EF4-FFF2-40B4-BE49-F238E27FC236}">
                <a16:creationId xmlns:a16="http://schemas.microsoft.com/office/drawing/2014/main" id="{F9508C74-E792-DB6F-2CDF-C13DDBA481A6}"/>
              </a:ext>
            </a:extLst>
          </p:cNvPr>
          <p:cNvSpPr>
            <a:spLocks noGrp="1"/>
          </p:cNvSpPr>
          <p:nvPr>
            <p:ph type="subTitle" idx="1"/>
          </p:nvPr>
        </p:nvSpPr>
        <p:spPr>
          <a:xfrm>
            <a:off x="141514" y="2339862"/>
            <a:ext cx="4310743" cy="1655762"/>
          </a:xfrm>
        </p:spPr>
        <p:txBody>
          <a:bodyPr/>
          <a:lstStyle/>
          <a:p>
            <a:r>
              <a:rPr lang="en-US" dirty="0" err="1"/>
              <a:t>Dr.Samaher</a:t>
            </a:r>
            <a:r>
              <a:rPr lang="en-US" dirty="0"/>
              <a:t> Jaber Younis</a:t>
            </a:r>
          </a:p>
          <a:p>
            <a:r>
              <a:rPr lang="en-US" dirty="0"/>
              <a:t>BCPS</a:t>
            </a:r>
          </a:p>
        </p:txBody>
      </p:sp>
      <p:pic>
        <p:nvPicPr>
          <p:cNvPr id="1030" name="Picture 6" descr="Autonomic Nervous System: Crash Course Anatomy &amp; Physiology #13 - YouTube">
            <a:extLst>
              <a:ext uri="{FF2B5EF4-FFF2-40B4-BE49-F238E27FC236}">
                <a16:creationId xmlns:a16="http://schemas.microsoft.com/office/drawing/2014/main" id="{D9580DB3-6554-01D1-C6F4-18491F4245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4425" y="1"/>
            <a:ext cx="7267575" cy="690154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assification of nervous system - autonomic nervous system — lesson.  Science CBSE, Class 10.">
            <a:extLst>
              <a:ext uri="{FF2B5EF4-FFF2-40B4-BE49-F238E27FC236}">
                <a16:creationId xmlns:a16="http://schemas.microsoft.com/office/drawing/2014/main" id="{AEFC3862-4C93-C3E5-BDEE-EA002415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43942"/>
            <a:ext cx="4924425" cy="36140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50B2AB2-6906-C2E0-874E-F6C32AC62CB9}"/>
              </a:ext>
            </a:extLst>
          </p:cNvPr>
          <p:cNvSpPr/>
          <p:nvPr/>
        </p:nvSpPr>
        <p:spPr>
          <a:xfrm>
            <a:off x="348343" y="6400800"/>
            <a:ext cx="783772" cy="348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err="1">
                <a:solidFill>
                  <a:srgbClr val="00B050"/>
                </a:solidFill>
              </a:rPr>
              <a:t>hormon</a:t>
            </a:r>
            <a:endParaRPr lang="en-US" sz="1400" b="1" dirty="0">
              <a:solidFill>
                <a:srgbClr val="00B050"/>
              </a:solidFill>
            </a:endParaRPr>
          </a:p>
        </p:txBody>
      </p:sp>
    </p:spTree>
    <p:extLst>
      <p:ext uri="{BB962C8B-B14F-4D97-AF65-F5344CB8AC3E}">
        <p14:creationId xmlns:p14="http://schemas.microsoft.com/office/powerpoint/2010/main" val="1900248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Nervous System</a:t>
            </a:r>
            <a:endParaRPr lang="en-US" dirty="0"/>
          </a:p>
        </p:txBody>
      </p:sp>
      <p:sp>
        <p:nvSpPr>
          <p:cNvPr id="3" name="Content Placeholder 2"/>
          <p:cNvSpPr>
            <a:spLocks noGrp="1"/>
          </p:cNvSpPr>
          <p:nvPr>
            <p:ph idx="1"/>
          </p:nvPr>
        </p:nvSpPr>
        <p:spPr>
          <a:xfrm>
            <a:off x="313509" y="1690688"/>
            <a:ext cx="11625942" cy="4984432"/>
          </a:xfrm>
        </p:spPr>
        <p:txBody>
          <a:bodyPr>
            <a:normAutofit/>
          </a:bodyPr>
          <a:lstStyle/>
          <a:p>
            <a:r>
              <a:rPr lang="en-US" dirty="0"/>
              <a:t>The nervous system is divided into two anatomical divisions: the central nervous system (CNS), which is composed of the brain and spinal cord, and the peripheral nervous system, which includes neurons located outside the </a:t>
            </a:r>
            <a:r>
              <a:rPr lang="en-US" b="1" dirty="0"/>
              <a:t>brain and spinal cord</a:t>
            </a:r>
            <a:r>
              <a:rPr lang="en-US" dirty="0"/>
              <a:t>—that is, any nerves that enter or leave the CNS. </a:t>
            </a:r>
          </a:p>
          <a:p>
            <a:r>
              <a:rPr lang="en-US" dirty="0"/>
              <a:t>The peripheral nervous system is subdivided into the </a:t>
            </a:r>
            <a:r>
              <a:rPr lang="en-US" b="1" dirty="0"/>
              <a:t>efferent and afferent </a:t>
            </a:r>
            <a:r>
              <a:rPr lang="en-US" dirty="0"/>
              <a:t>divisions. The efferent neurons carry signals away from the brain and spinal cord to the peripheral tissues, and the afferent neurons bring information from the periphery to the CNS. Afferent neurons provide sensory input to modulate the function of the efferent division through reflex arcs or neural pathways that mediate a reflex action.</a:t>
            </a:r>
          </a:p>
        </p:txBody>
      </p:sp>
    </p:spTree>
    <p:extLst>
      <p:ext uri="{BB962C8B-B14F-4D97-AF65-F5344CB8AC3E}">
        <p14:creationId xmlns:p14="http://schemas.microsoft.com/office/powerpoint/2010/main" val="202293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312125" y="0"/>
            <a:ext cx="6844937" cy="6858000"/>
          </a:xfrm>
          <a:prstGeom prst="rect">
            <a:avLst/>
          </a:prstGeom>
        </p:spPr>
      </p:pic>
    </p:spTree>
    <p:extLst>
      <p:ext uri="{BB962C8B-B14F-4D97-AF65-F5344CB8AC3E}">
        <p14:creationId xmlns:p14="http://schemas.microsoft.com/office/powerpoint/2010/main" val="2437500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574766"/>
            <a:ext cx="11482252" cy="5602197"/>
          </a:xfrm>
        </p:spPr>
        <p:txBody>
          <a:bodyPr>
            <a:normAutofit/>
          </a:bodyPr>
          <a:lstStyle/>
          <a:p>
            <a:r>
              <a:rPr lang="en-US" b="1" dirty="0"/>
              <a:t>The efferent </a:t>
            </a:r>
            <a:r>
              <a:rPr lang="en-US" dirty="0"/>
              <a:t>portion of the peripheral nervous system is further divided into two major functional subdivisions: the </a:t>
            </a:r>
            <a:r>
              <a:rPr lang="en-US" b="1" dirty="0"/>
              <a:t>somatic nervous system and the ANS</a:t>
            </a:r>
            <a:r>
              <a:rPr lang="en-US" dirty="0"/>
              <a:t>. The </a:t>
            </a:r>
            <a:r>
              <a:rPr lang="en-US" b="1" dirty="0"/>
              <a:t>somatic</a:t>
            </a:r>
            <a:r>
              <a:rPr lang="en-US" dirty="0"/>
              <a:t> efferent neurons are involved in the </a:t>
            </a:r>
            <a:r>
              <a:rPr lang="en-US" b="1" dirty="0"/>
              <a:t>voluntary</a:t>
            </a:r>
            <a:r>
              <a:rPr lang="en-US" dirty="0"/>
              <a:t> control of functions such as contraction of the skeletal muscles essential for locomotion. </a:t>
            </a:r>
          </a:p>
          <a:p>
            <a:r>
              <a:rPr lang="en-US" b="1" dirty="0"/>
              <a:t>The ANS</a:t>
            </a:r>
            <a:r>
              <a:rPr lang="en-US" dirty="0"/>
              <a:t>, conversely, regulates the everyday requirements of vital bodily functions without the conscious participation of the mind. Because of the involuntary nature of the ANS as well as its functions, it is also known as the </a:t>
            </a:r>
            <a:r>
              <a:rPr lang="en-US" b="1" dirty="0"/>
              <a:t>visceral, vegetative</a:t>
            </a:r>
            <a:r>
              <a:rPr lang="en-US" dirty="0"/>
              <a:t>, or </a:t>
            </a:r>
            <a:r>
              <a:rPr lang="en-US" b="1" dirty="0"/>
              <a:t>involuntary</a:t>
            </a:r>
            <a:r>
              <a:rPr lang="en-US" dirty="0"/>
              <a:t> nervous system. It is composed of efferent neurons that innervate visceral smooth muscle, cardiac muscle, vasculature, and the exocrine glands, thereby </a:t>
            </a:r>
            <a:r>
              <a:rPr lang="en-US" b="1" dirty="0"/>
              <a:t>controlling digestion, cardiac output, blood flow, and glandular secretions.</a:t>
            </a:r>
          </a:p>
        </p:txBody>
      </p:sp>
    </p:spTree>
    <p:extLst>
      <p:ext uri="{BB962C8B-B14F-4D97-AF65-F5344CB8AC3E}">
        <p14:creationId xmlns:p14="http://schemas.microsoft.com/office/powerpoint/2010/main" val="1606915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131" y="235130"/>
            <a:ext cx="11821886" cy="6622869"/>
          </a:xfrm>
        </p:spPr>
        <p:txBody>
          <a:bodyPr>
            <a:normAutofit fontScale="92500" lnSpcReduction="20000"/>
          </a:bodyPr>
          <a:lstStyle/>
          <a:p>
            <a:r>
              <a:rPr lang="en-US" b="1" dirty="0"/>
              <a:t>1. Efferent neurons</a:t>
            </a:r>
          </a:p>
          <a:p>
            <a:r>
              <a:rPr lang="en-US" dirty="0"/>
              <a:t>The ANS carries nerve impulses from the CNS to the effector organs through two types of efferent neurons: the preganglionic neurons and the postganglionic neurons. The cell body of the first nerve cell, the preganglionic neuron, is located within the CNS. The preganglionic neurons emerge from the </a:t>
            </a:r>
            <a:r>
              <a:rPr lang="en-US" b="1" dirty="0"/>
              <a:t>brainstem or spinal cord </a:t>
            </a:r>
            <a:r>
              <a:rPr lang="en-US" dirty="0"/>
              <a:t>and make a synaptic connection in ganglia (an aggregation of nerve cell bodies located in the peripheral nervous system). The ganglia function as relay stations between the preganglionic neuron and the second nerve cell, the postganglionic neuron. The cell body of the postganglionic neuron originates in the ganglion. It is generally </a:t>
            </a:r>
            <a:r>
              <a:rPr lang="en-US" b="1" dirty="0" err="1"/>
              <a:t>nonmyelinated</a:t>
            </a:r>
            <a:r>
              <a:rPr lang="en-US" dirty="0"/>
              <a:t> and terminates on effector organs, such as visceral smooth muscle, cardiac muscle, and the exocrine glands.</a:t>
            </a:r>
          </a:p>
          <a:p>
            <a:r>
              <a:rPr lang="en-US" b="1" dirty="0"/>
              <a:t>2. Afferent neurons</a:t>
            </a:r>
          </a:p>
          <a:p>
            <a:r>
              <a:rPr lang="en-US" dirty="0"/>
              <a:t>The afferent neurons (fibers) of the ANS are important in the reflex regulation of this system (for example, by sensing pressure in the carotid sinus and aortic arch) and in signaling the CNS to influence the efferent branch of the system to respond.</a:t>
            </a:r>
          </a:p>
          <a:p>
            <a:r>
              <a:rPr lang="en-US" b="1" dirty="0"/>
              <a:t>3. Sympathetic neurons</a:t>
            </a:r>
          </a:p>
          <a:p>
            <a:r>
              <a:rPr lang="en-US" dirty="0"/>
              <a:t>The efferent ANS is divided into the sympathetic and the parasympathetic nervous systems, as well as the enteric nervous system. Anatomically, the sympathetic and the parasympathetic neurons originate in the CNS and emerge from two different spinal cord regions. The preganglionic neurons of the sympathetic system come from the </a:t>
            </a:r>
            <a:r>
              <a:rPr lang="en-US" b="1" dirty="0"/>
              <a:t>thoracic and lumbar regions (T1 to L2) </a:t>
            </a:r>
            <a:r>
              <a:rPr lang="en-US" dirty="0"/>
              <a:t>of the spinal cord, ……….</a:t>
            </a:r>
          </a:p>
        </p:txBody>
      </p:sp>
      <p:sp>
        <p:nvSpPr>
          <p:cNvPr id="2" name="Arrow: Notched Right 1">
            <a:extLst>
              <a:ext uri="{FF2B5EF4-FFF2-40B4-BE49-F238E27FC236}">
                <a16:creationId xmlns:a16="http://schemas.microsoft.com/office/drawing/2014/main" id="{070AFD45-A279-33FF-94BC-CDB471DDC1A8}"/>
              </a:ext>
            </a:extLst>
          </p:cNvPr>
          <p:cNvSpPr/>
          <p:nvPr/>
        </p:nvSpPr>
        <p:spPr>
          <a:xfrm>
            <a:off x="9633857" y="6487887"/>
            <a:ext cx="478972" cy="230776"/>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7907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370" y="117566"/>
            <a:ext cx="11941629" cy="6740434"/>
          </a:xfrm>
        </p:spPr>
        <p:txBody>
          <a:bodyPr>
            <a:normAutofit fontScale="92500" lnSpcReduction="20000"/>
          </a:bodyPr>
          <a:lstStyle/>
          <a:p>
            <a:pPr marL="0" indent="0">
              <a:buNone/>
            </a:pPr>
            <a:r>
              <a:rPr lang="en-US" dirty="0"/>
              <a:t> and they synapse in two cord-like chains of ganglia that run close to and in parallel on each side of the spinal cord. The preganglionic neurons are short in comparison to the postganglionic ones. Axons of the postganglionic neuron extend from the ganglia to tissues they innervate and regulate. In most cases, the preganglionic nerve endings of the sympathetic nervous system are highly branched, enabling one preganglionic neuron to interact with many postganglionic neurons. This arrangement enables activation of numerous effector organs at the same time. [Note: </a:t>
            </a:r>
            <a:r>
              <a:rPr lang="en-US" b="1" dirty="0"/>
              <a:t>The adrenal medulla, like the sympathetic ganglia, receives preganglionic fibers from the sympathetic system. The adrenal medulla, in response to stimulation by the ganglionic neurotransmitter acetylcholine, secretes epinephrine (adrenaline), and lesser amounts of norepinephrine, directly into the blood</a:t>
            </a:r>
            <a:r>
              <a:rPr lang="en-US" dirty="0"/>
              <a:t>.]</a:t>
            </a:r>
          </a:p>
          <a:p>
            <a:pPr marL="0" indent="0">
              <a:buNone/>
            </a:pPr>
            <a:r>
              <a:rPr lang="en-US" b="1" dirty="0"/>
              <a:t>4. Parasympathetic neurons</a:t>
            </a:r>
          </a:p>
          <a:p>
            <a:pPr marL="0" indent="0">
              <a:buNone/>
            </a:pPr>
            <a:r>
              <a:rPr lang="en-US" dirty="0"/>
              <a:t>The parasympathetic preganglionic fibers arise from </a:t>
            </a:r>
            <a:r>
              <a:rPr lang="en-US" b="1" dirty="0"/>
              <a:t>cranial nerves III (oculomotor), VII (facial), IX (glossopharyngeal), and X (</a:t>
            </a:r>
            <a:r>
              <a:rPr lang="en-US" b="1" dirty="0" err="1"/>
              <a:t>vagus</a:t>
            </a:r>
            <a:r>
              <a:rPr lang="en-US" b="1" dirty="0"/>
              <a:t>), </a:t>
            </a:r>
            <a:r>
              <a:rPr lang="en-US" dirty="0"/>
              <a:t>as well as from the sacral region </a:t>
            </a:r>
            <a:r>
              <a:rPr lang="en-US" b="1" dirty="0"/>
              <a:t>(S2 to S4)</a:t>
            </a:r>
            <a:r>
              <a:rPr lang="en-US" dirty="0"/>
              <a:t> of the spinal cord and synapse in ganglia near or on the effector organs. [Note: The </a:t>
            </a:r>
            <a:r>
              <a:rPr lang="en-US" dirty="0" err="1"/>
              <a:t>vagus</a:t>
            </a:r>
            <a:r>
              <a:rPr lang="en-US" dirty="0"/>
              <a:t> nerve accounts for 90% of preganglionic parasympathetic fibers. Postganglionic neurons from this nerve innervate most organs in the thoracic and abdominal cavity.] Thus, in contrast to the sympathetic system, the preganglionic fibers are long, and the postganglionic ones are short, with the ganglia close to or within the organ innervated. In most instances, there is a one-to-one connection between the preganglionic and postganglionic neurons, enabling discrete response of this system.</a:t>
            </a:r>
          </a:p>
        </p:txBody>
      </p:sp>
      <p:sp>
        <p:nvSpPr>
          <p:cNvPr id="2" name="Rectangle 1">
            <a:extLst>
              <a:ext uri="{FF2B5EF4-FFF2-40B4-BE49-F238E27FC236}">
                <a16:creationId xmlns:a16="http://schemas.microsoft.com/office/drawing/2014/main" id="{BA99BEB6-B084-5689-C8A1-78698C42E270}"/>
              </a:ext>
            </a:extLst>
          </p:cNvPr>
          <p:cNvSpPr/>
          <p:nvPr/>
        </p:nvSpPr>
        <p:spPr>
          <a:xfrm>
            <a:off x="5040086" y="6411686"/>
            <a:ext cx="1055914" cy="328748"/>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1973</a:t>
            </a:r>
          </a:p>
        </p:txBody>
      </p:sp>
    </p:spTree>
    <p:extLst>
      <p:ext uri="{BB962C8B-B14F-4D97-AF65-F5344CB8AC3E}">
        <p14:creationId xmlns:p14="http://schemas.microsoft.com/office/powerpoint/2010/main" val="203602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40526" y="0"/>
            <a:ext cx="10202091" cy="6949440"/>
          </a:xfrm>
          <a:prstGeom prst="rect">
            <a:avLst/>
          </a:prstGeom>
        </p:spPr>
      </p:pic>
    </p:spTree>
    <p:extLst>
      <p:ext uri="{BB962C8B-B14F-4D97-AF65-F5344CB8AC3E}">
        <p14:creationId xmlns:p14="http://schemas.microsoft.com/office/powerpoint/2010/main" val="4027514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30630" y="0"/>
            <a:ext cx="11874136" cy="6858000"/>
          </a:xfrm>
          <a:prstGeom prst="rect">
            <a:avLst/>
          </a:prstGeom>
        </p:spPr>
      </p:pic>
    </p:spTree>
    <p:extLst>
      <p:ext uri="{BB962C8B-B14F-4D97-AF65-F5344CB8AC3E}">
        <p14:creationId xmlns:p14="http://schemas.microsoft.com/office/powerpoint/2010/main" val="63922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566" y="104502"/>
            <a:ext cx="11926388" cy="6753497"/>
          </a:xfrm>
        </p:spPr>
        <p:txBody>
          <a:bodyPr/>
          <a:lstStyle/>
          <a:p>
            <a:r>
              <a:rPr lang="en-US" b="1" dirty="0"/>
              <a:t>Effects of stimulation of the sympathetic division</a:t>
            </a:r>
          </a:p>
          <a:p>
            <a:r>
              <a:rPr lang="en-US" dirty="0"/>
              <a:t>The effect of sympathetic stimulation is an increase in heart rate and blood pressure, mobilization of energy stores, and increase in blood flow to skeletal muscles and the heart while diverting flow from the skin and internal organs.</a:t>
            </a:r>
          </a:p>
          <a:p>
            <a:r>
              <a:rPr lang="en-US" dirty="0"/>
              <a:t>Sympathetic stimulation results in dilation of the pupils and bronchioles. It also reduces GI motility and affects function of the bladder and sexual organs.           (</a:t>
            </a:r>
            <a:r>
              <a:rPr lang="en-US" b="1" dirty="0"/>
              <a:t> Fight or flight response)</a:t>
            </a:r>
          </a:p>
          <a:p>
            <a:r>
              <a:rPr lang="en-US" dirty="0"/>
              <a:t>triggered both by direct sympathetic activation of effector organs and by stimulation of the adrenal medulla to release epinephrine and lesser amounts of norepinephrine. Hormones released by the adrenal medulla directly enter the bloodstream and promote responses in effector organs that contain adrenergic receptors. The sympathetic nervous system tends to function as a unit and often discharges as a complete system, for example, during severe exercise or in reactions to fear</a:t>
            </a:r>
          </a:p>
        </p:txBody>
      </p:sp>
    </p:spTree>
    <p:extLst>
      <p:ext uri="{BB962C8B-B14F-4D97-AF65-F5344CB8AC3E}">
        <p14:creationId xmlns:p14="http://schemas.microsoft.com/office/powerpoint/2010/main" val="2062685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17566"/>
            <a:ext cx="12004766" cy="6740434"/>
          </a:xfrm>
        </p:spPr>
        <p:txBody>
          <a:bodyPr>
            <a:normAutofit fontScale="85000" lnSpcReduction="10000"/>
          </a:bodyPr>
          <a:lstStyle/>
          <a:p>
            <a:r>
              <a:rPr lang="en-US" dirty="0"/>
              <a:t>The parasympathetic division is involved with maintaining homeostasis within the body. It is required for life, since it maintains essential bodily functions, such as digestion and elimination. The parasympathetic division usually acts to oppose or balance the actions of the sympathetic division and generally predominates the sympathetic system in “</a:t>
            </a:r>
            <a:r>
              <a:rPr lang="en-US" b="1" dirty="0"/>
              <a:t>rest-and-digest”</a:t>
            </a:r>
            <a:r>
              <a:rPr lang="en-US" dirty="0"/>
              <a:t> situations. Unlike the sympathetic system, the parasympathetic system never discharges as a complete system. If it did, it would produce massive, undesirable, and unpleasant symptoms, such as involuntary urination and defecation. Instead, parasympathetic fibers innervating specific organs such as the gut, heart, or eye are activated separately, and the system affects these organs individually.</a:t>
            </a:r>
          </a:p>
          <a:p>
            <a:r>
              <a:rPr lang="en-US" b="1" dirty="0"/>
              <a:t>Innervation by the ANS</a:t>
            </a:r>
          </a:p>
          <a:p>
            <a:r>
              <a:rPr lang="en-US" b="1" dirty="0"/>
              <a:t>1. Dual innervation</a:t>
            </a:r>
          </a:p>
          <a:p>
            <a:r>
              <a:rPr lang="en-US" dirty="0"/>
              <a:t>Most organs are innervated by both divisions of the ANS. Thus, vagal parasympathetic innervation slows the heart rate, and sympathetic innervation increases heart rate. Despite this dual innervation, one system usually predominates in controlling the activity of a given organ. For example, the </a:t>
            </a:r>
            <a:r>
              <a:rPr lang="en-US" dirty="0" err="1"/>
              <a:t>vagus</a:t>
            </a:r>
            <a:r>
              <a:rPr lang="en-US" dirty="0"/>
              <a:t> nerve is the predominant factor for controlling heart rate. The dual innervation of organs is dynamic, and fine-tuned continually to maintain homeostasis.</a:t>
            </a:r>
          </a:p>
          <a:p>
            <a:r>
              <a:rPr lang="en-US" b="1" dirty="0"/>
              <a:t>2. Sympathetic innervation</a:t>
            </a:r>
          </a:p>
          <a:p>
            <a:r>
              <a:rPr lang="en-US" dirty="0"/>
              <a:t>Although most tissues receive dual innervation, some effector organs, such as the adrenal </a:t>
            </a:r>
            <a:r>
              <a:rPr lang="en-US" b="1" dirty="0"/>
              <a:t>medulla, kidney, </a:t>
            </a:r>
            <a:r>
              <a:rPr lang="en-US" b="1" dirty="0" err="1"/>
              <a:t>pilomotor</a:t>
            </a:r>
            <a:r>
              <a:rPr lang="en-US" b="1" dirty="0"/>
              <a:t> muscles, and sweat glands</a:t>
            </a:r>
            <a:r>
              <a:rPr lang="en-US" dirty="0"/>
              <a:t>, receive innervation only from the sympathetic system</a:t>
            </a:r>
          </a:p>
        </p:txBody>
      </p:sp>
    </p:spTree>
    <p:extLst>
      <p:ext uri="{BB962C8B-B14F-4D97-AF65-F5344CB8AC3E}">
        <p14:creationId xmlns:p14="http://schemas.microsoft.com/office/powerpoint/2010/main" val="2897422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0" y="1"/>
            <a:ext cx="12191999" cy="6858000"/>
          </a:xfrm>
          <a:prstGeom prst="rect">
            <a:avLst/>
          </a:prstGeom>
        </p:spPr>
      </p:pic>
    </p:spTree>
    <p:extLst>
      <p:ext uri="{BB962C8B-B14F-4D97-AF65-F5344CB8AC3E}">
        <p14:creationId xmlns:p14="http://schemas.microsoft.com/office/powerpoint/2010/main" val="1629147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09006"/>
            <a:ext cx="11939451" cy="6648994"/>
          </a:xfrm>
        </p:spPr>
        <p:txBody>
          <a:bodyPr>
            <a:normAutofit fontScale="92500" lnSpcReduction="10000"/>
          </a:bodyPr>
          <a:lstStyle/>
          <a:p>
            <a:r>
              <a:rPr lang="en-US" b="1" dirty="0"/>
              <a:t>Types of neurotransmitters</a:t>
            </a:r>
          </a:p>
          <a:p>
            <a:r>
              <a:rPr lang="en-US" dirty="0"/>
              <a:t>Although over 50 signal molecules in the nervous system have been identified, </a:t>
            </a:r>
            <a:r>
              <a:rPr lang="en-US" b="1" dirty="0"/>
              <a:t>norepinephrine (and the closely related epinephrine), acetylcholine, dopamine, serotonin, histamine, glutamate, and </a:t>
            </a:r>
            <a:r>
              <a:rPr lang="el-GR" b="1" dirty="0"/>
              <a:t>γ-</a:t>
            </a:r>
            <a:r>
              <a:rPr lang="en-US" b="1" dirty="0"/>
              <a:t>aminobutyric acid </a:t>
            </a:r>
            <a:r>
              <a:rPr lang="en-US" dirty="0"/>
              <a:t>are most commonly involved in the actions of therapeutically useful drugs. Each of these chemical signals binds to a specific family of receptors. Acetylcholine and norepinephrine are the primary chemical signals in the ANS, whereas a wide variety of neurotransmitters function in the CNS.</a:t>
            </a:r>
          </a:p>
          <a:p>
            <a:r>
              <a:rPr lang="en-US" b="1" dirty="0"/>
              <a:t>A. Acetylcholine</a:t>
            </a:r>
          </a:p>
          <a:p>
            <a:r>
              <a:rPr lang="en-US" dirty="0"/>
              <a:t>The autonomic nerve fibers can be divided into two groups based on the type of neurotransmitter released. If transmission is mediated by acetylcholine, the neuron is termed </a:t>
            </a:r>
            <a:r>
              <a:rPr lang="en-US" b="1" dirty="0"/>
              <a:t>cholinergic</a:t>
            </a:r>
            <a:r>
              <a:rPr lang="en-US" dirty="0"/>
              <a:t>. Acetylcholine mediates the transmission of nerve impulses across autonomic ganglia in both the sympathetic and parasympathetic nervous systems. It is the neurotransmitter at the adrenal medulla. Transmission from the autonomic postganglionic nerves to the effector organs in the parasympathetic system, and a few sympathetic system organs, also involves the release of acetylcholine. In the somatic nervous system, transmission at the neuromuscular junction (the junction of nerve fibers and voluntary muscles) is also cholinergic</a:t>
            </a:r>
          </a:p>
        </p:txBody>
      </p:sp>
    </p:spTree>
    <p:extLst>
      <p:ext uri="{BB962C8B-B14F-4D97-AF65-F5344CB8AC3E}">
        <p14:creationId xmlns:p14="http://schemas.microsoft.com/office/powerpoint/2010/main" val="3536935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B. Norepinephrine</a:t>
            </a:r>
          </a:p>
          <a:p>
            <a:r>
              <a:rPr lang="en-US" dirty="0"/>
              <a:t>When norepinephrine is the neurotransmitter, the fiber is termed </a:t>
            </a:r>
            <a:r>
              <a:rPr lang="en-US" b="1" dirty="0"/>
              <a:t>adrenergic.</a:t>
            </a:r>
            <a:r>
              <a:rPr lang="en-US" dirty="0"/>
              <a:t> In the sympathetic system, norepinephrine mediates the transmission of nerve impulses from autonomic postganglionic nerves to effector organs. Epinephrine secreted by the adrenal medulla (not sympathetic neurons) also acts as a chemical messenger in the effector organs. [Note: A few sympathetic fibers, such as those involved in </a:t>
            </a:r>
            <a:r>
              <a:rPr lang="en-US" b="1" dirty="0"/>
              <a:t>sweating, are cholinergic</a:t>
            </a:r>
            <a:r>
              <a:rPr lang="en-US" dirty="0"/>
              <a:t>].</a:t>
            </a:r>
          </a:p>
        </p:txBody>
      </p:sp>
    </p:spTree>
    <p:extLst>
      <p:ext uri="{BB962C8B-B14F-4D97-AF65-F5344CB8AC3E}">
        <p14:creationId xmlns:p14="http://schemas.microsoft.com/office/powerpoint/2010/main" val="290945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43691" y="0"/>
            <a:ext cx="12335691" cy="6962503"/>
          </a:xfrm>
          <a:prstGeom prst="rect">
            <a:avLst/>
          </a:prstGeom>
        </p:spPr>
      </p:pic>
    </p:spTree>
    <p:extLst>
      <p:ext uri="{BB962C8B-B14F-4D97-AF65-F5344CB8AC3E}">
        <p14:creationId xmlns:p14="http://schemas.microsoft.com/office/powerpoint/2010/main" val="361702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CFFF11-D969-9E2B-2D16-629DF5875745}"/>
              </a:ext>
            </a:extLst>
          </p:cNvPr>
          <p:cNvSpPr>
            <a:spLocks noGrp="1"/>
          </p:cNvSpPr>
          <p:nvPr>
            <p:ph idx="1"/>
          </p:nvPr>
        </p:nvSpPr>
        <p:spPr>
          <a:xfrm>
            <a:off x="838200" y="620486"/>
            <a:ext cx="10515600" cy="5556477"/>
          </a:xfrm>
        </p:spPr>
        <p:txBody>
          <a:bodyPr/>
          <a:lstStyle/>
          <a:p>
            <a:r>
              <a:rPr lang="fr-FR" sz="3200" b="1" dirty="0"/>
              <a:t>A. Neurotransmission at </a:t>
            </a:r>
            <a:r>
              <a:rPr lang="fr-FR" sz="3200" b="1" dirty="0" err="1"/>
              <a:t>cholinergic</a:t>
            </a:r>
            <a:r>
              <a:rPr lang="fr-FR" sz="3200" b="1" dirty="0"/>
              <a:t> </a:t>
            </a:r>
            <a:r>
              <a:rPr lang="fr-FR" sz="3200" b="1" dirty="0" err="1"/>
              <a:t>neurons</a:t>
            </a:r>
            <a:endParaRPr lang="fr-FR" sz="3200" b="1" dirty="0"/>
          </a:p>
          <a:p>
            <a:r>
              <a:rPr lang="en-US" sz="3200" b="1" dirty="0"/>
              <a:t>Neurotransmission in cholinergic neurons involves six sequential steps:</a:t>
            </a:r>
          </a:p>
          <a:p>
            <a:r>
              <a:rPr lang="en-US" sz="3200" b="1" dirty="0"/>
              <a:t> 1) synthesis of </a:t>
            </a:r>
            <a:r>
              <a:rPr lang="en-US" sz="3200" b="1" dirty="0" err="1"/>
              <a:t>ACh</a:t>
            </a:r>
            <a:r>
              <a:rPr lang="en-US" sz="3200" b="1" dirty="0"/>
              <a:t>, </a:t>
            </a:r>
          </a:p>
          <a:p>
            <a:r>
              <a:rPr lang="en-US" sz="3200" b="1" dirty="0"/>
              <a:t>2) storage,</a:t>
            </a:r>
          </a:p>
          <a:p>
            <a:r>
              <a:rPr lang="en-US" sz="3200" b="1" dirty="0"/>
              <a:t>3) release, </a:t>
            </a:r>
          </a:p>
          <a:p>
            <a:r>
              <a:rPr lang="en-US" sz="3200" b="1" dirty="0"/>
              <a:t>4) binding of </a:t>
            </a:r>
            <a:r>
              <a:rPr lang="en-US" sz="3200" b="1" dirty="0" err="1"/>
              <a:t>ACh</a:t>
            </a:r>
            <a:r>
              <a:rPr lang="en-US" sz="3200" b="1" dirty="0"/>
              <a:t> to the receptor, </a:t>
            </a:r>
          </a:p>
          <a:p>
            <a:r>
              <a:rPr lang="en-US" sz="3200" b="1" dirty="0"/>
              <a:t>5) degradation of </a:t>
            </a:r>
            <a:r>
              <a:rPr lang="en-US" sz="3200" b="1" dirty="0" err="1"/>
              <a:t>ACh</a:t>
            </a:r>
            <a:r>
              <a:rPr lang="en-US" sz="3200" b="1" dirty="0"/>
              <a:t> in the synaptic cleft </a:t>
            </a:r>
          </a:p>
          <a:p>
            <a:r>
              <a:rPr lang="en-US" sz="3200" b="1" dirty="0"/>
              <a:t>6) recycling of choline</a:t>
            </a:r>
          </a:p>
          <a:p>
            <a:endParaRPr lang="en-US" dirty="0"/>
          </a:p>
        </p:txBody>
      </p:sp>
    </p:spTree>
    <p:extLst>
      <p:ext uri="{BB962C8B-B14F-4D97-AF65-F5344CB8AC3E}">
        <p14:creationId xmlns:p14="http://schemas.microsoft.com/office/powerpoint/2010/main" val="4096791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949440"/>
          </a:xfrm>
          <a:prstGeom prst="rect">
            <a:avLst/>
          </a:prstGeom>
        </p:spPr>
      </p:pic>
    </p:spTree>
    <p:extLst>
      <p:ext uri="{BB962C8B-B14F-4D97-AF65-F5344CB8AC3E}">
        <p14:creationId xmlns:p14="http://schemas.microsoft.com/office/powerpoint/2010/main" val="416221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3690"/>
            <a:ext cx="12096206" cy="6714309"/>
          </a:xfrm>
        </p:spPr>
        <p:txBody>
          <a:bodyPr>
            <a:normAutofit lnSpcReduction="10000"/>
          </a:bodyPr>
          <a:lstStyle/>
          <a:p>
            <a:r>
              <a:rPr lang="en-US" b="1" dirty="0"/>
              <a:t>1. Synthesis of acetylcholine</a:t>
            </a:r>
          </a:p>
          <a:p>
            <a:r>
              <a:rPr lang="en-US" dirty="0"/>
              <a:t>Choline is transported from the extracellular fluid into the cytoplasm of the cholinergic neuron by an energy dependent carrier system that cotransports sodium and can be inhibited by the drug </a:t>
            </a:r>
            <a:r>
              <a:rPr lang="en-US" i="1" dirty="0" err="1"/>
              <a:t>hemicholinium</a:t>
            </a:r>
            <a:r>
              <a:rPr lang="en-US" dirty="0"/>
              <a:t>. [Note: Choline has a quaternary nitrogen and carries a permanent positive charge and, thus, cannot diffuse through the membrane.]</a:t>
            </a:r>
          </a:p>
          <a:p>
            <a:r>
              <a:rPr lang="en-US" dirty="0"/>
              <a:t>The uptake of choline is the rate-limiting step in </a:t>
            </a:r>
            <a:r>
              <a:rPr lang="en-US" dirty="0" err="1"/>
              <a:t>ACh</a:t>
            </a:r>
            <a:r>
              <a:rPr lang="en-US" dirty="0"/>
              <a:t> synthesis. Choline </a:t>
            </a:r>
            <a:r>
              <a:rPr lang="en-US" dirty="0" err="1"/>
              <a:t>cetyltransferase</a:t>
            </a:r>
            <a:r>
              <a:rPr lang="en-US" dirty="0"/>
              <a:t> catalyzes the reaction of choline with acetyl coenzyme A (CoA) to form </a:t>
            </a:r>
            <a:r>
              <a:rPr lang="en-US" dirty="0" err="1"/>
              <a:t>ACh</a:t>
            </a:r>
            <a:r>
              <a:rPr lang="en-US" dirty="0"/>
              <a:t> (an ester) in the cytosol.</a:t>
            </a:r>
          </a:p>
          <a:p>
            <a:r>
              <a:rPr lang="en-US" b="1" dirty="0"/>
              <a:t>2. Storage of acetylcholine in vesicles</a:t>
            </a:r>
          </a:p>
          <a:p>
            <a:r>
              <a:rPr lang="en-US" dirty="0" err="1"/>
              <a:t>ACh</a:t>
            </a:r>
            <a:r>
              <a:rPr lang="en-US" dirty="0"/>
              <a:t> is packaged and stored into presynaptic vesicles by an active transport process. The mature vesicle contains not only </a:t>
            </a:r>
            <a:r>
              <a:rPr lang="en-US" dirty="0" err="1"/>
              <a:t>ACh</a:t>
            </a:r>
            <a:r>
              <a:rPr lang="en-US" dirty="0"/>
              <a:t> but also adenosine triphosphate (ATP) and proteoglycan. </a:t>
            </a:r>
            <a:r>
              <a:rPr lang="en-US" dirty="0" err="1"/>
              <a:t>Cotransmission</a:t>
            </a:r>
            <a:r>
              <a:rPr lang="en-US" dirty="0"/>
              <a:t> from autonomic neurons is the rule rather than the exception. This means that most synaptic vesicles contain the primary neurotransmitter (here, </a:t>
            </a:r>
            <a:r>
              <a:rPr lang="en-US" dirty="0" err="1"/>
              <a:t>ACh</a:t>
            </a:r>
            <a:r>
              <a:rPr lang="en-US" dirty="0"/>
              <a:t>) as well as a </a:t>
            </a:r>
            <a:r>
              <a:rPr lang="en-US" dirty="0" err="1"/>
              <a:t>cotransmitter</a:t>
            </a:r>
            <a:r>
              <a:rPr lang="en-US" dirty="0"/>
              <a:t> (here, ATP) that increases or decreases the effect of the primary neurotransmitter.</a:t>
            </a:r>
          </a:p>
        </p:txBody>
      </p:sp>
    </p:spTree>
    <p:extLst>
      <p:ext uri="{BB962C8B-B14F-4D97-AF65-F5344CB8AC3E}">
        <p14:creationId xmlns:p14="http://schemas.microsoft.com/office/powerpoint/2010/main" val="3325292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r>
              <a:rPr lang="en-US" b="1" dirty="0"/>
              <a:t>3. Release of acetylcholine</a:t>
            </a:r>
          </a:p>
          <a:p>
            <a:r>
              <a:rPr lang="en-US" dirty="0"/>
              <a:t>When an action potential propagated by voltage-sensitive sodium channels arrives at a nerve ending, voltage sensitive calcium channels on the presynaptic membrane open, causing an increase in the concentration of intracellular calcium. Elevated calcium levels promote the fusion of synaptic vesicles with the cell membrane and the release of contents into the synaptic space. This release can be blocked by botulinum toxin. In contrast, the toxin in black widow spider venom causes all the </a:t>
            </a:r>
            <a:r>
              <a:rPr lang="en-US" dirty="0" err="1"/>
              <a:t>ACh</a:t>
            </a:r>
            <a:r>
              <a:rPr lang="en-US" dirty="0"/>
              <a:t> stored in synaptic vesicles to empty into the synaptic gap.</a:t>
            </a:r>
          </a:p>
          <a:p>
            <a:r>
              <a:rPr lang="en-US" b="1" dirty="0"/>
              <a:t>4. Binding to the receptor</a:t>
            </a:r>
          </a:p>
          <a:p>
            <a:r>
              <a:rPr lang="en-US" dirty="0" err="1"/>
              <a:t>ACh</a:t>
            </a:r>
            <a:r>
              <a:rPr lang="en-US" dirty="0"/>
              <a:t> released from the synaptic vesicles diffuses across the synaptic space and binds to postsynaptic receptors on the target cell, to presynaptic receptors on the membrane of the neuron that released </a:t>
            </a:r>
            <a:r>
              <a:rPr lang="en-US" dirty="0" err="1"/>
              <a:t>ACh</a:t>
            </a:r>
            <a:r>
              <a:rPr lang="en-US" dirty="0"/>
              <a:t>, or to other targeted presynaptic receptors. The postsynaptic cholinergic receptors on the surface of effector organs are divided into two classes: muscarinic and nicotinic. Binding to a receptor leads to a biologic response within the cell, such as the initiation of a nerve impulse in a postganglionic fiber or activation of specific enzymes in effector cells, as mediated by second messenger molecules.</a:t>
            </a:r>
          </a:p>
        </p:txBody>
      </p:sp>
    </p:spTree>
    <p:extLst>
      <p:ext uri="{BB962C8B-B14F-4D97-AF65-F5344CB8AC3E}">
        <p14:creationId xmlns:p14="http://schemas.microsoft.com/office/powerpoint/2010/main" val="1563888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en-US" b="1" dirty="0"/>
              <a:t>5. Degradation of acetylcholine</a:t>
            </a:r>
          </a:p>
          <a:p>
            <a:r>
              <a:rPr lang="en-US" dirty="0"/>
              <a:t>The signal at the </a:t>
            </a:r>
            <a:r>
              <a:rPr lang="en-US" dirty="0" err="1"/>
              <a:t>postjunctional</a:t>
            </a:r>
            <a:r>
              <a:rPr lang="en-US" dirty="0"/>
              <a:t> effector site is rapidly terminated, because acetylcholinesterase (</a:t>
            </a:r>
            <a:r>
              <a:rPr lang="en-US" dirty="0" err="1"/>
              <a:t>AChE</a:t>
            </a:r>
            <a:r>
              <a:rPr lang="en-US" dirty="0"/>
              <a:t>) cleaves Ach to choline and acetate in the synaptic cleft.</a:t>
            </a:r>
          </a:p>
          <a:p>
            <a:r>
              <a:rPr lang="en-US" b="1" dirty="0"/>
              <a:t>6. Recycling of choline</a:t>
            </a:r>
          </a:p>
          <a:p>
            <a:r>
              <a:rPr lang="en-US" dirty="0"/>
              <a:t>Choline may be recaptured by a sodium-coupled, high-affinity uptake system that transports the molecule back into the neuron. There, it is available to be acetylated into </a:t>
            </a:r>
            <a:r>
              <a:rPr lang="en-US" dirty="0" err="1"/>
              <a:t>ACh</a:t>
            </a:r>
            <a:r>
              <a:rPr lang="en-US" dirty="0"/>
              <a:t>.</a:t>
            </a:r>
          </a:p>
        </p:txBody>
      </p:sp>
    </p:spTree>
    <p:extLst>
      <p:ext uri="{BB962C8B-B14F-4D97-AF65-F5344CB8AC3E}">
        <p14:creationId xmlns:p14="http://schemas.microsoft.com/office/powerpoint/2010/main" val="3587462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4502"/>
            <a:ext cx="12192000" cy="6753497"/>
          </a:xfrm>
        </p:spPr>
        <p:txBody>
          <a:bodyPr>
            <a:normAutofit fontScale="85000" lnSpcReduction="10000"/>
          </a:bodyPr>
          <a:lstStyle/>
          <a:p>
            <a:r>
              <a:rPr lang="en-US" b="1" dirty="0"/>
              <a:t>Acetylcholine action</a:t>
            </a:r>
          </a:p>
          <a:p>
            <a:r>
              <a:rPr lang="en-US" i="1" dirty="0"/>
              <a:t>Acetylcholine</a:t>
            </a:r>
            <a:r>
              <a:rPr lang="en-US" dirty="0"/>
              <a:t> is a quaternary ammonium compound that cannot penetrate membranes. Although it is the neurotransmitter of parasympathetic and somatic nerves as well as autonomic ganglia, it lacks therapeutic importance because of its multiplicity of actions (leading to diffuse effects) and its rapid inactivation by the </a:t>
            </a:r>
            <a:r>
              <a:rPr lang="en-US" dirty="0" err="1"/>
              <a:t>cholinesterases</a:t>
            </a:r>
            <a:r>
              <a:rPr lang="en-US" dirty="0"/>
              <a:t>. </a:t>
            </a:r>
            <a:r>
              <a:rPr lang="en-US" dirty="0" err="1"/>
              <a:t>ACh</a:t>
            </a:r>
            <a:r>
              <a:rPr lang="en-US" dirty="0"/>
              <a:t> has both muscarinic and nicotinic activity. Its actions include the following:</a:t>
            </a:r>
          </a:p>
          <a:p>
            <a:r>
              <a:rPr lang="en-US" b="1" dirty="0"/>
              <a:t>1. Decrease in heart rate and cardiac output</a:t>
            </a:r>
          </a:p>
          <a:p>
            <a:r>
              <a:rPr lang="en-US" dirty="0"/>
              <a:t>The actions of </a:t>
            </a:r>
            <a:r>
              <a:rPr lang="en-US" dirty="0" err="1"/>
              <a:t>ACh</a:t>
            </a:r>
            <a:r>
              <a:rPr lang="en-US" dirty="0"/>
              <a:t> on the heart mimic the effects of vagal stimulation. For example, if injected intravenously, Ach produces a brief decrease in cardiac rate (bradycardia) and cardiac output, mainly because of a reduction in the  rate of firing at the sinoatrial (SA) node. [Note: Normal vagal activity regulates the heart by the release of </a:t>
            </a:r>
            <a:r>
              <a:rPr lang="en-US" dirty="0" err="1"/>
              <a:t>ACh</a:t>
            </a:r>
            <a:r>
              <a:rPr lang="en-US" dirty="0"/>
              <a:t> at the SA node.]</a:t>
            </a:r>
          </a:p>
          <a:p>
            <a:r>
              <a:rPr lang="en-US" b="1" dirty="0"/>
              <a:t>2. Decrease in blood pressure</a:t>
            </a:r>
          </a:p>
          <a:p>
            <a:r>
              <a:rPr lang="en-US" dirty="0"/>
              <a:t>Injection of </a:t>
            </a:r>
            <a:r>
              <a:rPr lang="en-US" dirty="0" err="1"/>
              <a:t>ACh</a:t>
            </a:r>
            <a:r>
              <a:rPr lang="en-US" dirty="0"/>
              <a:t> causes vasodilation and lowering of blood pressure by an indirect mechanism of action. Ach activates M3 receptors found on endothelial cells lining the smooth muscles of blood vessels. This results in the production of nitric oxide from arginine. Nitric oxide then diffuses to vascular smooth muscle cells to stimulate protein kinase G production, leading to hyperpolarization and smooth muscle relaxation via phosphodiesterase-3 inhibition. In the absence of administered cholinergic agents, the vascular cholinergic receptors have no known function, because </a:t>
            </a:r>
            <a:r>
              <a:rPr lang="en-US" dirty="0" err="1"/>
              <a:t>ACh</a:t>
            </a:r>
            <a:r>
              <a:rPr lang="en-US" dirty="0"/>
              <a:t> is never released into the blood in significant quantities. </a:t>
            </a:r>
            <a:r>
              <a:rPr lang="en-US" i="1" dirty="0"/>
              <a:t>Atropine </a:t>
            </a:r>
            <a:r>
              <a:rPr lang="en-US" dirty="0"/>
              <a:t>blocks these muscarinic receptors and prevents </a:t>
            </a:r>
            <a:r>
              <a:rPr lang="en-US" dirty="0" err="1"/>
              <a:t>ACh</a:t>
            </a:r>
            <a:r>
              <a:rPr lang="en-US" dirty="0"/>
              <a:t> from producing vasodilation.</a:t>
            </a:r>
          </a:p>
        </p:txBody>
      </p:sp>
    </p:spTree>
    <p:extLst>
      <p:ext uri="{BB962C8B-B14F-4D97-AF65-F5344CB8AC3E}">
        <p14:creationId xmlns:p14="http://schemas.microsoft.com/office/powerpoint/2010/main" val="639535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143690"/>
            <a:ext cx="11952515" cy="6714309"/>
          </a:xfrm>
        </p:spPr>
        <p:txBody>
          <a:bodyPr>
            <a:normAutofit/>
          </a:bodyPr>
          <a:lstStyle/>
          <a:p>
            <a:r>
              <a:rPr lang="en-US" b="1" dirty="0"/>
              <a:t>3. Other actions</a:t>
            </a:r>
          </a:p>
          <a:p>
            <a:r>
              <a:rPr lang="en-US" dirty="0"/>
              <a:t>In the gastrointestinal (GI) tract, acetylcholine increases salivary secretion, increases gastric acid secretion, and stimulates intestinal secretions and motility. It also enhances bronchiolar secretions and causes bronchoconstriction.</a:t>
            </a:r>
          </a:p>
          <a:p>
            <a:r>
              <a:rPr lang="en-US" dirty="0"/>
              <a:t>[Note: </a:t>
            </a:r>
            <a:r>
              <a:rPr lang="en-US" b="1" i="1" dirty="0" err="1"/>
              <a:t>Methacholine</a:t>
            </a:r>
            <a:r>
              <a:rPr lang="en-US" b="1" dirty="0"/>
              <a:t>, a direct-acting cholinergic agonist, is used to assist in the diagnosis of asthma due to its </a:t>
            </a:r>
            <a:r>
              <a:rPr lang="en-US" b="1" dirty="0" err="1"/>
              <a:t>bronchoconstricting</a:t>
            </a:r>
            <a:r>
              <a:rPr lang="en-US" b="1" dirty="0"/>
              <a:t> properties.] </a:t>
            </a:r>
            <a:r>
              <a:rPr lang="en-US" dirty="0"/>
              <a:t>In the genitourinary tract, </a:t>
            </a:r>
            <a:r>
              <a:rPr lang="en-US" dirty="0" err="1"/>
              <a:t>ACh</a:t>
            </a:r>
            <a:r>
              <a:rPr lang="en-US" dirty="0"/>
              <a:t> increases the tone of the detrusor muscle, causing urination. In the eye, </a:t>
            </a:r>
            <a:r>
              <a:rPr lang="en-US" dirty="0" err="1"/>
              <a:t>ACh</a:t>
            </a:r>
            <a:r>
              <a:rPr lang="en-US" dirty="0"/>
              <a:t> is involved in stimulation of ciliary muscle contraction for near vision and in the constriction of the </a:t>
            </a:r>
            <a:r>
              <a:rPr lang="en-US" dirty="0" err="1"/>
              <a:t>pupillae</a:t>
            </a:r>
            <a:r>
              <a:rPr lang="en-US" dirty="0"/>
              <a:t> sphincter muscle, causing </a:t>
            </a:r>
            <a:r>
              <a:rPr lang="en-US" dirty="0" err="1"/>
              <a:t>miosis</a:t>
            </a:r>
            <a:r>
              <a:rPr lang="en-US" dirty="0"/>
              <a:t> (marked constriction of the pupil). </a:t>
            </a:r>
            <a:r>
              <a:rPr lang="en-US" dirty="0" err="1"/>
              <a:t>ACh</a:t>
            </a:r>
            <a:r>
              <a:rPr lang="en-US" dirty="0"/>
              <a:t> (1% solution) is instilled into the anterior chamber of the eye to produce </a:t>
            </a:r>
            <a:r>
              <a:rPr lang="en-US" dirty="0" err="1"/>
              <a:t>miosis</a:t>
            </a:r>
            <a:r>
              <a:rPr lang="en-US" dirty="0"/>
              <a:t> during ophthalmic surgery.</a:t>
            </a:r>
          </a:p>
        </p:txBody>
      </p:sp>
      <p:sp>
        <p:nvSpPr>
          <p:cNvPr id="2" name="Rectangle 1">
            <a:extLst>
              <a:ext uri="{FF2B5EF4-FFF2-40B4-BE49-F238E27FC236}">
                <a16:creationId xmlns:a16="http://schemas.microsoft.com/office/drawing/2014/main" id="{12617F9A-2BF1-2B23-4037-B34F626BB896}"/>
              </a:ext>
            </a:extLst>
          </p:cNvPr>
          <p:cNvSpPr/>
          <p:nvPr/>
        </p:nvSpPr>
        <p:spPr>
          <a:xfrm>
            <a:off x="8001000" y="1937657"/>
            <a:ext cx="2024743" cy="41365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Not practical</a:t>
            </a:r>
          </a:p>
        </p:txBody>
      </p:sp>
    </p:spTree>
    <p:extLst>
      <p:ext uri="{BB962C8B-B14F-4D97-AF65-F5344CB8AC3E}">
        <p14:creationId xmlns:p14="http://schemas.microsoft.com/office/powerpoint/2010/main" val="3804707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Cholinergic Receptors (</a:t>
            </a:r>
            <a:r>
              <a:rPr lang="en-US" b="1" dirty="0" err="1"/>
              <a:t>Cholinoreceptors</a:t>
            </a:r>
            <a:r>
              <a:rPr lang="en-US" b="1" dirty="0"/>
              <a:t>)</a:t>
            </a:r>
            <a:endParaRPr lang="en-US" dirty="0"/>
          </a:p>
        </p:txBody>
      </p:sp>
      <p:sp>
        <p:nvSpPr>
          <p:cNvPr id="3" name="Content Placeholder 2"/>
          <p:cNvSpPr>
            <a:spLocks noGrp="1"/>
          </p:cNvSpPr>
          <p:nvPr>
            <p:ph idx="1"/>
          </p:nvPr>
        </p:nvSpPr>
        <p:spPr>
          <a:xfrm>
            <a:off x="169817" y="1825624"/>
            <a:ext cx="12022183" cy="5032375"/>
          </a:xfrm>
        </p:spPr>
        <p:txBody>
          <a:bodyPr>
            <a:normAutofit/>
          </a:bodyPr>
          <a:lstStyle/>
          <a:p>
            <a:r>
              <a:rPr lang="en-US" dirty="0"/>
              <a:t>Two families of </a:t>
            </a:r>
            <a:r>
              <a:rPr lang="en-US" dirty="0" err="1"/>
              <a:t>cholinoceptors</a:t>
            </a:r>
            <a:r>
              <a:rPr lang="en-US" dirty="0"/>
              <a:t>, designated muscarinic and nicotinic receptors, can be distinguished from each other on the basis of their different affinities for agents that mimic the action of </a:t>
            </a:r>
            <a:r>
              <a:rPr lang="en-US" dirty="0" err="1"/>
              <a:t>ACh</a:t>
            </a:r>
            <a:r>
              <a:rPr lang="en-US" dirty="0"/>
              <a:t> (cholinomimetic agents).</a:t>
            </a:r>
          </a:p>
          <a:p>
            <a:r>
              <a:rPr lang="en-US" b="1" dirty="0"/>
              <a:t>A. Muscarinic receptors</a:t>
            </a:r>
          </a:p>
          <a:p>
            <a:r>
              <a:rPr lang="en-US" dirty="0"/>
              <a:t>Muscarinic receptors belong to the class of G-protein–coupled receptors (metabotropic receptors). These receptors, in addition to binding </a:t>
            </a:r>
            <a:r>
              <a:rPr lang="en-US" dirty="0" err="1"/>
              <a:t>ACh</a:t>
            </a:r>
            <a:r>
              <a:rPr lang="en-US" dirty="0"/>
              <a:t>, also recognize </a:t>
            </a:r>
            <a:r>
              <a:rPr lang="en-US" dirty="0" err="1"/>
              <a:t>muscarine</a:t>
            </a:r>
            <a:r>
              <a:rPr lang="en-US" dirty="0"/>
              <a:t>, an alkaloid in certain poisonous mushrooms. By contrast, the muscarinic receptors show only a weak affinity for </a:t>
            </a:r>
            <a:r>
              <a:rPr lang="en-US" i="1" dirty="0"/>
              <a:t>nicotine</a:t>
            </a:r>
            <a:r>
              <a:rPr lang="en-US" dirty="0"/>
              <a:t>, an alkaloid found in tobacco and other plants. There are five subclasses of muscarinic receptors; however, only M1, M2, and M3 receptors have been functionally characterized</a:t>
            </a:r>
          </a:p>
        </p:txBody>
      </p:sp>
    </p:spTree>
    <p:extLst>
      <p:ext uri="{BB962C8B-B14F-4D97-AF65-F5344CB8AC3E}">
        <p14:creationId xmlns:p14="http://schemas.microsoft.com/office/powerpoint/2010/main" val="1490442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6035040" cy="6858000"/>
          </a:xfrm>
          <a:prstGeom prst="rect">
            <a:avLst/>
          </a:prstGeom>
        </p:spPr>
      </p:pic>
      <p:pic>
        <p:nvPicPr>
          <p:cNvPr id="5" name="Picture 4"/>
          <p:cNvPicPr>
            <a:picLocks noChangeAspect="1"/>
          </p:cNvPicPr>
          <p:nvPr/>
        </p:nvPicPr>
        <p:blipFill>
          <a:blip r:embed="rId3"/>
          <a:stretch>
            <a:fillRect/>
          </a:stretch>
        </p:blipFill>
        <p:spPr>
          <a:xfrm>
            <a:off x="6035040" y="0"/>
            <a:ext cx="6156960" cy="6858000"/>
          </a:xfrm>
          <a:prstGeom prst="rect">
            <a:avLst/>
          </a:prstGeom>
        </p:spPr>
      </p:pic>
    </p:spTree>
    <p:extLst>
      <p:ext uri="{BB962C8B-B14F-4D97-AF65-F5344CB8AC3E}">
        <p14:creationId xmlns:p14="http://schemas.microsoft.com/office/powerpoint/2010/main" val="3565139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
            <a:ext cx="12192000" cy="6766560"/>
          </a:xfrm>
        </p:spPr>
        <p:txBody>
          <a:bodyPr>
            <a:normAutofit fontScale="85000" lnSpcReduction="10000"/>
          </a:bodyPr>
          <a:lstStyle/>
          <a:p>
            <a:r>
              <a:rPr lang="en-US" b="1" dirty="0"/>
              <a:t>Location of muscarinic receptors</a:t>
            </a:r>
          </a:p>
          <a:p>
            <a:r>
              <a:rPr lang="en-US" dirty="0"/>
              <a:t>These receptors are found on the autonomic effector organs, such as the heart, smooth muscle, brain, and exocrine glands. Although all five subtypes are found on neurons, </a:t>
            </a:r>
            <a:r>
              <a:rPr lang="en-US" b="1" dirty="0"/>
              <a:t>M1 receptors are also found on gastric parietal cells, M2 receptors on cardiac cells and smooth muscle, and M3 receptors on the bladder, exocrine glands, and smooth muscle</a:t>
            </a:r>
            <a:r>
              <a:rPr lang="en-US" dirty="0"/>
              <a:t>.</a:t>
            </a:r>
          </a:p>
          <a:p>
            <a:r>
              <a:rPr lang="en-US" dirty="0"/>
              <a:t>[Note: Drugs with muscarinic actions preferentially stimulate muscarinic receptors on these tissues, but at high concentration, they may show some activity at nicotinic receptors.]</a:t>
            </a:r>
          </a:p>
          <a:p>
            <a:endParaRPr lang="en-US" b="1" dirty="0"/>
          </a:p>
          <a:p>
            <a:r>
              <a:rPr lang="en-US" b="1" dirty="0"/>
              <a:t>Mechanism of acetylcholine signal transduction</a:t>
            </a:r>
          </a:p>
          <a:p>
            <a:r>
              <a:rPr lang="en-US" dirty="0"/>
              <a:t>A number of different molecular mechanisms transmit the signal generated by </a:t>
            </a:r>
            <a:r>
              <a:rPr lang="en-US" dirty="0" err="1"/>
              <a:t>ACh</a:t>
            </a:r>
            <a:r>
              <a:rPr lang="en-US" dirty="0"/>
              <a:t> occupation of the receptor. For example, when M1 or M3 receptors are activated, the receptor undergoes a conformational change and interacts with a G-protein that activates phospholipase C. This ultimately leads to production of second messengers inositol-1,4,5- trisphosphate (IP3) and </a:t>
            </a:r>
            <a:r>
              <a:rPr lang="en-US" dirty="0" err="1"/>
              <a:t>diacylglycerol</a:t>
            </a:r>
            <a:r>
              <a:rPr lang="en-US" dirty="0"/>
              <a:t> (DAG). IP3 causes an increase in intracellular Ca2+. Calcium can then interact to stimulate or inhibit enzymes or to cause hyperpolarization, secretion, or contraction. DAG activates protein kinase C, an enzyme that phosphorylates numerous proteins within the cell. In contrast, activation of the M2 subtype on the cardiac muscle stimulates a G-protein that inhibits adenylyl cyclase and increases K+ conductance. The heart responds with a decrease in rate and force of contraction.</a:t>
            </a:r>
          </a:p>
        </p:txBody>
      </p:sp>
    </p:spTree>
    <p:extLst>
      <p:ext uri="{BB962C8B-B14F-4D97-AF65-F5344CB8AC3E}">
        <p14:creationId xmlns:p14="http://schemas.microsoft.com/office/powerpoint/2010/main" val="2478710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355F-A6D1-3630-A909-297212F5BA61}"/>
              </a:ext>
            </a:extLst>
          </p:cNvPr>
          <p:cNvSpPr>
            <a:spLocks noGrp="1"/>
          </p:cNvSpPr>
          <p:nvPr>
            <p:ph type="title"/>
          </p:nvPr>
        </p:nvSpPr>
        <p:spPr>
          <a:xfrm>
            <a:off x="-1" y="152399"/>
            <a:ext cx="11854543" cy="859972"/>
          </a:xfrm>
        </p:spPr>
        <p:txBody>
          <a:bodyPr>
            <a:normAutofit fontScale="90000"/>
          </a:bodyPr>
          <a:lstStyle/>
          <a:p>
            <a:r>
              <a:rPr lang="fr-FR" sz="5300" b="1" dirty="0"/>
              <a:t>B. Neurotransmission at </a:t>
            </a:r>
            <a:r>
              <a:rPr lang="fr-FR" sz="5300" b="1" dirty="0" err="1"/>
              <a:t>Adrenergic</a:t>
            </a:r>
            <a:r>
              <a:rPr lang="fr-FR" sz="5300" b="1" dirty="0"/>
              <a:t> </a:t>
            </a:r>
            <a:r>
              <a:rPr lang="fr-FR" sz="5300" b="1" dirty="0" err="1"/>
              <a:t>neurons</a:t>
            </a:r>
            <a:br>
              <a:rPr lang="fr-FR" sz="4400" b="1" dirty="0"/>
            </a:br>
            <a:endParaRPr lang="en-US" dirty="0"/>
          </a:p>
        </p:txBody>
      </p:sp>
      <p:sp>
        <p:nvSpPr>
          <p:cNvPr id="3" name="Content Placeholder 2">
            <a:extLst>
              <a:ext uri="{FF2B5EF4-FFF2-40B4-BE49-F238E27FC236}">
                <a16:creationId xmlns:a16="http://schemas.microsoft.com/office/drawing/2014/main" id="{0E90D336-EAF6-432C-EC0A-0A650BCDB6D7}"/>
              </a:ext>
            </a:extLst>
          </p:cNvPr>
          <p:cNvSpPr>
            <a:spLocks noGrp="1"/>
          </p:cNvSpPr>
          <p:nvPr>
            <p:ph idx="1"/>
          </p:nvPr>
        </p:nvSpPr>
        <p:spPr>
          <a:xfrm>
            <a:off x="108857" y="681037"/>
            <a:ext cx="5464629" cy="6035449"/>
          </a:xfrm>
        </p:spPr>
        <p:txBody>
          <a:bodyPr>
            <a:normAutofit/>
          </a:bodyPr>
          <a:lstStyle/>
          <a:p>
            <a:pPr algn="l"/>
            <a:r>
              <a:rPr lang="en-GB" sz="2400" b="1" i="0" u="none" strike="noStrike" baseline="0" dirty="0">
                <a:latin typeface="HelveticaNeueLTStd-Roman"/>
              </a:rPr>
              <a:t>Neurotransmission in adrenergic neurons closely resembles that described for the cholinergic neurons, except that norepinephrine is the neurotransmitter instead of acetylcholine. Neurotransmission involves the following steps: </a:t>
            </a:r>
          </a:p>
          <a:p>
            <a:pPr algn="l"/>
            <a:r>
              <a:rPr lang="en-GB" sz="2400" b="1" i="0" u="none" strike="noStrike" baseline="0" dirty="0">
                <a:latin typeface="HelveticaNeueLTStd-Roman"/>
              </a:rPr>
              <a:t>1)synthesis, </a:t>
            </a:r>
          </a:p>
          <a:p>
            <a:pPr algn="l"/>
            <a:r>
              <a:rPr lang="en-GB" sz="2400" b="1" dirty="0">
                <a:latin typeface="HelveticaNeueLTStd-Roman"/>
              </a:rPr>
              <a:t>2)</a:t>
            </a:r>
            <a:r>
              <a:rPr lang="en-GB" sz="2400" b="1" i="0" u="none" strike="noStrike" baseline="0" dirty="0">
                <a:latin typeface="HelveticaNeueLTStd-Roman"/>
              </a:rPr>
              <a:t>storage,</a:t>
            </a:r>
          </a:p>
          <a:p>
            <a:pPr algn="l"/>
            <a:r>
              <a:rPr lang="en-GB" sz="2400" b="1" i="0" u="none" strike="noStrike" baseline="0" dirty="0">
                <a:latin typeface="HelveticaNeueLTStd-Roman"/>
              </a:rPr>
              <a:t>3)release, and receptor binding of norepinephrine, </a:t>
            </a:r>
          </a:p>
          <a:p>
            <a:pPr algn="l"/>
            <a:r>
              <a:rPr lang="en-GB" sz="2400" b="1" i="0" u="none" strike="noStrike" baseline="0" dirty="0">
                <a:latin typeface="HelveticaNeueLTStd-Roman"/>
              </a:rPr>
              <a:t>4)removal of the neurotransmitter from the synaptic gap</a:t>
            </a:r>
            <a:endParaRPr lang="en-US" sz="3600" b="1" dirty="0"/>
          </a:p>
        </p:txBody>
      </p:sp>
      <p:pic>
        <p:nvPicPr>
          <p:cNvPr id="4" name="Content Placeholder 3">
            <a:extLst>
              <a:ext uri="{FF2B5EF4-FFF2-40B4-BE49-F238E27FC236}">
                <a16:creationId xmlns:a16="http://schemas.microsoft.com/office/drawing/2014/main" id="{441E7A80-2CC8-D653-F120-354EE4EACDFA}"/>
              </a:ext>
            </a:extLst>
          </p:cNvPr>
          <p:cNvPicPr>
            <a:picLocks noChangeAspect="1"/>
          </p:cNvPicPr>
          <p:nvPr/>
        </p:nvPicPr>
        <p:blipFill>
          <a:blip r:embed="rId2"/>
          <a:stretch>
            <a:fillRect/>
          </a:stretch>
        </p:blipFill>
        <p:spPr>
          <a:xfrm>
            <a:off x="5802086" y="681037"/>
            <a:ext cx="6389914" cy="6176963"/>
          </a:xfrm>
          <a:prstGeom prst="rect">
            <a:avLst/>
          </a:prstGeom>
        </p:spPr>
      </p:pic>
    </p:spTree>
    <p:extLst>
      <p:ext uri="{BB962C8B-B14F-4D97-AF65-F5344CB8AC3E}">
        <p14:creationId xmlns:p14="http://schemas.microsoft.com/office/powerpoint/2010/main" val="27780189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EB36EF-50CE-66A5-5424-76EED466A8B5}"/>
              </a:ext>
            </a:extLst>
          </p:cNvPr>
          <p:cNvSpPr>
            <a:spLocks noGrp="1"/>
          </p:cNvSpPr>
          <p:nvPr>
            <p:ph idx="1"/>
          </p:nvPr>
        </p:nvSpPr>
        <p:spPr>
          <a:xfrm>
            <a:off x="391885" y="283029"/>
            <a:ext cx="11702144" cy="6477000"/>
          </a:xfrm>
        </p:spPr>
        <p:txBody>
          <a:bodyPr>
            <a:normAutofit/>
          </a:bodyPr>
          <a:lstStyle/>
          <a:p>
            <a:pPr marL="0" indent="0" algn="l">
              <a:buNone/>
            </a:pPr>
            <a:r>
              <a:rPr lang="en-GB" b="1" i="0" u="none" strike="noStrike" baseline="0" dirty="0">
                <a:latin typeface="HelveticaNeueLTStd-Bd"/>
              </a:rPr>
              <a:t>1. Synthesis of norepinephrine</a:t>
            </a:r>
            <a:r>
              <a:rPr lang="en-GB" sz="2400" b="0" i="0" u="none" strike="noStrike" baseline="0" dirty="0">
                <a:latin typeface="HelveticaNeueLTStd-Bd"/>
              </a:rPr>
              <a:t>: </a:t>
            </a:r>
          </a:p>
          <a:p>
            <a:pPr marL="0" indent="0" algn="l">
              <a:buNone/>
            </a:pPr>
            <a:r>
              <a:rPr lang="en-GB" sz="2400" b="1" i="0" u="none" strike="noStrike" baseline="0" dirty="0">
                <a:latin typeface="HelveticaNeueLTStd-Roman"/>
              </a:rPr>
              <a:t>Tyrosine</a:t>
            </a:r>
            <a:r>
              <a:rPr lang="en-GB" sz="2400" b="0" i="0" u="none" strike="noStrike" baseline="0" dirty="0">
                <a:latin typeface="HelveticaNeueLTStd-Roman"/>
              </a:rPr>
              <a:t> is transported by a carrier into the adrenergic neuron, where it is hydroxylated to dihydroxyphenylalanine (DOPA) by tyrosine hydroxylase. This is the rate-limiting step in the formation of norepinephrine. DOPA is then decarboxylated by the enzyme aromatic L-amino acid decarboxylase to form dopamine in the presynaptic neuron.</a:t>
            </a:r>
          </a:p>
          <a:p>
            <a:pPr marL="0" indent="0" algn="l">
              <a:buNone/>
            </a:pPr>
            <a:r>
              <a:rPr lang="en-GB" b="1" i="0" u="none" strike="noStrike" baseline="0" dirty="0">
                <a:latin typeface="HelveticaNeueLTStd-Bd"/>
              </a:rPr>
              <a:t>2. Storage of norepinephrine in vesicles</a:t>
            </a:r>
            <a:r>
              <a:rPr lang="en-GB" sz="2400" b="0" i="0" u="none" strike="noStrike" baseline="0" dirty="0">
                <a:latin typeface="HelveticaNeueLTStd-Bd"/>
              </a:rPr>
              <a:t>: </a:t>
            </a:r>
            <a:r>
              <a:rPr lang="en-GB" sz="2400" b="0" i="0" u="none" strike="noStrike" baseline="0" dirty="0">
                <a:latin typeface="HelveticaNeueLTStd-Roman"/>
              </a:rPr>
              <a:t>Dopamine is then transported into synaptic vesicles by an amine transporter system. This carrier system is blocked by </a:t>
            </a:r>
            <a:r>
              <a:rPr lang="en-GB" sz="2400" b="1" i="1" u="none" strike="noStrike" baseline="0" dirty="0">
                <a:latin typeface="HelveticaNeueLTStd-It"/>
              </a:rPr>
              <a:t>reserpine</a:t>
            </a:r>
            <a:r>
              <a:rPr lang="en-GB" sz="2400" b="0" i="0" u="none" strike="noStrike" baseline="0" dirty="0">
                <a:latin typeface="HelveticaNeueLTStd-Roman"/>
              </a:rPr>
              <a:t>. Next, dopamine is hydroxylated to form norepinephrine by the enzyme </a:t>
            </a:r>
            <a:r>
              <a:rPr lang="en-US" sz="2400" b="0" i="0" u="none" strike="noStrike" baseline="0" dirty="0">
                <a:latin typeface="HelveticaNeueLTStd-Roman"/>
              </a:rPr>
              <a:t>dopamine </a:t>
            </a:r>
            <a:r>
              <a:rPr lang="el-GR" sz="2400" b="0" i="0" u="none" strike="noStrike" baseline="0" dirty="0">
                <a:latin typeface="SymbolMT"/>
              </a:rPr>
              <a:t>β</a:t>
            </a:r>
            <a:r>
              <a:rPr lang="el-GR" sz="2400" b="0" i="0" u="none" strike="noStrike" baseline="0" dirty="0">
                <a:latin typeface="HelveticaNeueLTStd-Roman"/>
              </a:rPr>
              <a:t>-</a:t>
            </a:r>
            <a:r>
              <a:rPr lang="en-US" sz="2400" b="0" i="0" u="none" strike="noStrike" baseline="0" dirty="0">
                <a:latin typeface="HelveticaNeueLTStd-Roman"/>
              </a:rPr>
              <a:t>hydroxylase.</a:t>
            </a:r>
          </a:p>
          <a:p>
            <a:pPr marL="0" indent="0" algn="l">
              <a:buNone/>
            </a:pPr>
            <a:r>
              <a:rPr lang="en-GB" b="1" i="0" u="none" strike="noStrike" baseline="0" dirty="0">
                <a:latin typeface="HelveticaNeueLTStd-Bd"/>
              </a:rPr>
              <a:t>3. Release of norepinephrine</a:t>
            </a:r>
            <a:r>
              <a:rPr lang="en-GB" sz="2400" b="0" i="0" u="none" strike="noStrike" baseline="0" dirty="0">
                <a:latin typeface="HelveticaNeueLTStd-Bd"/>
              </a:rPr>
              <a:t>: </a:t>
            </a:r>
            <a:r>
              <a:rPr lang="en-GB" sz="2400" b="0" i="0" u="none" strike="noStrike" baseline="0" dirty="0">
                <a:latin typeface="HelveticaNeueLTStd-Roman"/>
              </a:rPr>
              <a:t>An action potential arriving at the nerve junction triggers an influx of calcium ions from the extracellular fluid into the cytoplasm of the neuron. The increase in calcium causes synaptic vesicles to fuse with the cell membrane and to undergo exocytosis and expel their contents into the synapse. Drugs such as </a:t>
            </a:r>
            <a:r>
              <a:rPr lang="en-GB" sz="2400" b="1" i="1" u="none" strike="noStrike" baseline="0" dirty="0">
                <a:latin typeface="HelveticaNeueLTStd-It"/>
              </a:rPr>
              <a:t>guanethidine</a:t>
            </a:r>
            <a:r>
              <a:rPr lang="en-GB" sz="2400" b="0" i="1" u="none" strike="noStrike" baseline="0" dirty="0">
                <a:latin typeface="HelveticaNeueLTStd-It"/>
              </a:rPr>
              <a:t> </a:t>
            </a:r>
            <a:r>
              <a:rPr lang="en-GB" sz="2400" b="0" i="0" u="none" strike="noStrike" baseline="0" dirty="0">
                <a:latin typeface="HelveticaNeueLTStd-Roman"/>
              </a:rPr>
              <a:t>block this release.</a:t>
            </a:r>
          </a:p>
          <a:p>
            <a:pPr marL="0" indent="0" algn="l">
              <a:buNone/>
            </a:pPr>
            <a:endParaRPr lang="en-US" dirty="0"/>
          </a:p>
        </p:txBody>
      </p:sp>
    </p:spTree>
    <p:extLst>
      <p:ext uri="{BB962C8B-B14F-4D97-AF65-F5344CB8AC3E}">
        <p14:creationId xmlns:p14="http://schemas.microsoft.com/office/powerpoint/2010/main" val="3417281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5818E1-C9FD-A5A5-E866-373890D66E5C}"/>
              </a:ext>
            </a:extLst>
          </p:cNvPr>
          <p:cNvSpPr>
            <a:spLocks noGrp="1"/>
          </p:cNvSpPr>
          <p:nvPr>
            <p:ph idx="1"/>
          </p:nvPr>
        </p:nvSpPr>
        <p:spPr>
          <a:xfrm>
            <a:off x="130629" y="326571"/>
            <a:ext cx="11974285" cy="6422572"/>
          </a:xfrm>
        </p:spPr>
        <p:txBody>
          <a:bodyPr>
            <a:normAutofit/>
          </a:bodyPr>
          <a:lstStyle/>
          <a:p>
            <a:pPr marL="0" indent="0" algn="l">
              <a:buNone/>
            </a:pPr>
            <a:r>
              <a:rPr lang="en-GB" b="1" i="0" u="none" strike="noStrike" baseline="0" dirty="0">
                <a:latin typeface="HelveticaNeueLTStd-Bd"/>
              </a:rPr>
              <a:t>4. Binding to receptors</a:t>
            </a:r>
            <a:r>
              <a:rPr lang="en-GB" sz="2400" b="0" i="0" u="none" strike="noStrike" baseline="0" dirty="0">
                <a:latin typeface="HelveticaNeueLTStd-Bd"/>
              </a:rPr>
              <a:t>:</a:t>
            </a:r>
          </a:p>
          <a:p>
            <a:pPr marL="0" indent="0" algn="l">
              <a:buNone/>
            </a:pPr>
            <a:r>
              <a:rPr lang="en-GB" sz="2400" b="0" i="0" u="none" strike="noStrike" baseline="0" dirty="0">
                <a:latin typeface="HelveticaNeueLTStd-Roman"/>
              </a:rPr>
              <a:t>Binding of norepinephrine to receptors triggers a cascade of events within the cell, resulting in the formation of intracellular second messengers that act as links (transducers) in the </a:t>
            </a:r>
            <a:r>
              <a:rPr lang="en-US" sz="2400" b="0" i="0" u="none" strike="noStrike" baseline="0" dirty="0">
                <a:latin typeface="HelveticaNeueLTStd-Roman"/>
              </a:rPr>
              <a:t>communication </a:t>
            </a:r>
            <a:r>
              <a:rPr lang="en-GB" sz="2400" b="0" i="0" u="none" strike="noStrike" baseline="0" dirty="0">
                <a:latin typeface="HelveticaNeueLTStd-Roman"/>
              </a:rPr>
              <a:t>between the neurotransmitter and the action generated within the effector cell. Adrenergic receptors use both the </a:t>
            </a:r>
            <a:r>
              <a:rPr lang="en-US" sz="2400" b="0" i="0" u="none" strike="noStrike" baseline="0" dirty="0">
                <a:latin typeface="HelveticaNeueLTStd-Roman"/>
              </a:rPr>
              <a:t>cyclic adenosine monophosphate (cAMP) second messenger system </a:t>
            </a:r>
            <a:r>
              <a:rPr lang="en-GB" sz="2400" b="0" i="0" u="none" strike="noStrike" baseline="0" dirty="0">
                <a:latin typeface="HelveticaNeueLTStd-Roman"/>
              </a:rPr>
              <a:t>and the phosphatidylinositol cycle to transduce the signal into an effect. Norepinephrine also binds to presynaptic receptors </a:t>
            </a:r>
            <a:r>
              <a:rPr lang="en-GB" sz="2400" b="1" i="0" u="none" strike="noStrike" baseline="0" dirty="0">
                <a:latin typeface="HelveticaNeueLTStd-Roman"/>
              </a:rPr>
              <a:t>(mainly </a:t>
            </a:r>
            <a:r>
              <a:rPr lang="el-GR" sz="2400" b="1" i="0" u="none" strike="noStrike" baseline="0" dirty="0">
                <a:latin typeface="SymbolMT"/>
              </a:rPr>
              <a:t>α</a:t>
            </a:r>
            <a:r>
              <a:rPr lang="el-GR" sz="2400" b="1" i="0" u="none" strike="noStrike" baseline="0" dirty="0">
                <a:latin typeface="HelveticaNeueLTStd-Roman"/>
              </a:rPr>
              <a:t>2 </a:t>
            </a:r>
            <a:r>
              <a:rPr lang="en-US" sz="2400" b="1" i="0" u="none" strike="noStrike" baseline="0" dirty="0">
                <a:latin typeface="HelveticaNeueLTStd-Roman"/>
              </a:rPr>
              <a:t>subtype) </a:t>
            </a:r>
            <a:r>
              <a:rPr lang="en-GB" sz="2400" b="1" i="0" u="none" strike="noStrike" baseline="0" dirty="0">
                <a:latin typeface="HelveticaNeueLTStd-Roman"/>
              </a:rPr>
              <a:t>that modulate the release of the neurotransmitter.</a:t>
            </a:r>
          </a:p>
          <a:p>
            <a:pPr marL="0" indent="0" algn="l">
              <a:buNone/>
            </a:pPr>
            <a:r>
              <a:rPr lang="en-GB" b="1" dirty="0">
                <a:latin typeface="HelveticaNeueLTStd-Bd"/>
              </a:rPr>
              <a:t>5. Removal of norepinephrine:</a:t>
            </a:r>
          </a:p>
          <a:p>
            <a:pPr marL="0" indent="0" algn="l">
              <a:buNone/>
            </a:pPr>
            <a:r>
              <a:rPr lang="en-GB" sz="2400" dirty="0">
                <a:latin typeface="HelveticaNeueLTStd-Roman"/>
              </a:rPr>
              <a:t>Norepinephrine may </a:t>
            </a:r>
            <a:r>
              <a:rPr lang="en-GB" sz="2400" b="1" dirty="0">
                <a:latin typeface="HelveticaNeueLTStd-Roman"/>
              </a:rPr>
              <a:t>1)</a:t>
            </a:r>
            <a:r>
              <a:rPr lang="en-GB" sz="2400" dirty="0">
                <a:latin typeface="HelveticaNeueLTStd-Roman"/>
              </a:rPr>
              <a:t> diffuse out of the synaptic space and enter the systemic circulation; </a:t>
            </a:r>
            <a:r>
              <a:rPr lang="en-GB" sz="2400" b="1" dirty="0">
                <a:latin typeface="HelveticaNeueLTStd-Roman"/>
              </a:rPr>
              <a:t>2) </a:t>
            </a:r>
            <a:r>
              <a:rPr lang="en-GB" sz="2400" dirty="0">
                <a:latin typeface="HelveticaNeueLTStd-Roman"/>
              </a:rPr>
              <a:t>be metabolized </a:t>
            </a:r>
            <a:r>
              <a:rPr lang="en-US" sz="2400" dirty="0">
                <a:latin typeface="HelveticaNeueLTStd-Roman"/>
              </a:rPr>
              <a:t>to inactive metabolites by catechol-O-methyltransferase </a:t>
            </a:r>
            <a:r>
              <a:rPr lang="en-GB" sz="2400" b="1" dirty="0">
                <a:latin typeface="HelveticaNeueLTStd-Roman"/>
              </a:rPr>
              <a:t>(COMT) </a:t>
            </a:r>
            <a:r>
              <a:rPr lang="en-GB" sz="2400" dirty="0">
                <a:latin typeface="HelveticaNeueLTStd-Roman"/>
              </a:rPr>
              <a:t>in the synaptic space; or </a:t>
            </a:r>
            <a:r>
              <a:rPr lang="en-GB" sz="2400" b="1" dirty="0">
                <a:latin typeface="HelveticaNeueLTStd-Roman"/>
              </a:rPr>
              <a:t>3) </a:t>
            </a:r>
            <a:r>
              <a:rPr lang="en-GB" sz="2400" dirty="0">
                <a:latin typeface="HelveticaNeueLTStd-Roman"/>
              </a:rPr>
              <a:t>undergo reuptake back into the neuron. The reuptake by the neuronal membrane involves a sodium chloride (Na+/Cl−)-dependent norepinephrine transporter that can be inhibited by tricyclic antidepressants (TCAs) such as imipramine, by serotonin–norepinephrine reuptake inhibitors such as duloxetine, or by cocaine</a:t>
            </a:r>
            <a:r>
              <a:rPr lang="en-GB" sz="2400" u="sng" dirty="0">
                <a:latin typeface="HelveticaNeueLTStd-Roman"/>
              </a:rPr>
              <a:t>. Reuptake of norepinephrine into the presynaptic neuron is the primary mechanism for termination of its effects</a:t>
            </a:r>
            <a:r>
              <a:rPr lang="en-GB" sz="2400" dirty="0">
                <a:latin typeface="HelveticaNeueLTStd-Roman"/>
              </a:rPr>
              <a:t>.</a:t>
            </a:r>
            <a:endParaRPr lang="en-US" sz="2400" dirty="0">
              <a:latin typeface="HelveticaNeueLTStd-Roman"/>
            </a:endParaRPr>
          </a:p>
        </p:txBody>
      </p:sp>
    </p:spTree>
    <p:extLst>
      <p:ext uri="{BB962C8B-B14F-4D97-AF65-F5344CB8AC3E}">
        <p14:creationId xmlns:p14="http://schemas.microsoft.com/office/powerpoint/2010/main" val="3774927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0263" y="0"/>
            <a:ext cx="11142617" cy="6858000"/>
          </a:xfrm>
          <a:prstGeom prst="rect">
            <a:avLst/>
          </a:prstGeom>
        </p:spPr>
      </p:pic>
    </p:spTree>
    <p:extLst>
      <p:ext uri="{BB962C8B-B14F-4D97-AF65-F5344CB8AC3E}">
        <p14:creationId xmlns:p14="http://schemas.microsoft.com/office/powerpoint/2010/main" val="16806832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scontent.fgza4-1.fna.fbcdn.net/v/t1.15752-9/78604829_512377976029162_8907903884349931520_n.jpg?_nc_cat=108&amp;_nc_ohc=dwvS33mwfP8AQnrIVJj144hKmxMWXjgGvHsEzRpB1uLDdL4tfVnKvdl5w&amp;_nc_ht=scontent.fgza4-1.fna&amp;oh=810f315c56fdc02f5081317f67958a1a&amp;oe=5E8B86A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4137" y="0"/>
            <a:ext cx="1062010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776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Adrenergic receptors (</a:t>
            </a:r>
            <a:r>
              <a:rPr lang="en-US" b="1" dirty="0" err="1"/>
              <a:t>adrenoceptors</a:t>
            </a:r>
            <a:r>
              <a:rPr lang="en-US" b="1" dirty="0"/>
              <a:t>)</a:t>
            </a:r>
            <a:endParaRPr lang="en-US" dirty="0"/>
          </a:p>
        </p:txBody>
      </p:sp>
      <p:sp>
        <p:nvSpPr>
          <p:cNvPr id="3" name="Content Placeholder 2"/>
          <p:cNvSpPr>
            <a:spLocks noGrp="1"/>
          </p:cNvSpPr>
          <p:nvPr>
            <p:ph idx="1"/>
          </p:nvPr>
        </p:nvSpPr>
        <p:spPr>
          <a:xfrm>
            <a:off x="182881" y="1515290"/>
            <a:ext cx="11717382" cy="5342709"/>
          </a:xfrm>
        </p:spPr>
        <p:txBody>
          <a:bodyPr>
            <a:normAutofit fontScale="92500" lnSpcReduction="10000"/>
          </a:bodyPr>
          <a:lstStyle/>
          <a:p>
            <a:r>
              <a:rPr lang="en-US" dirty="0"/>
              <a:t>In the sympathetic nervous system, several classes of </a:t>
            </a:r>
            <a:r>
              <a:rPr lang="en-US" dirty="0" err="1"/>
              <a:t>adrenoceptors</a:t>
            </a:r>
            <a:r>
              <a:rPr lang="en-US" dirty="0"/>
              <a:t> can be distinguished pharmacologically. Two main families of receptors, designated α and β, are classified based on response to the adrenergic agonists </a:t>
            </a:r>
            <a:r>
              <a:rPr lang="en-US" i="1" dirty="0"/>
              <a:t>epinephrine</a:t>
            </a:r>
            <a:r>
              <a:rPr lang="en-US" dirty="0"/>
              <a:t>, </a:t>
            </a:r>
            <a:r>
              <a:rPr lang="en-US" i="1" dirty="0"/>
              <a:t>norepinephrine</a:t>
            </a:r>
            <a:r>
              <a:rPr lang="en-US" dirty="0"/>
              <a:t>, and </a:t>
            </a:r>
            <a:r>
              <a:rPr lang="en-US" i="1" dirty="0"/>
              <a:t>isoproterenol</a:t>
            </a:r>
            <a:r>
              <a:rPr lang="en-US" dirty="0"/>
              <a:t>. Both the α and β receptor types have a number of specific receptor subtypes. Alterations in the primary structure of the receptors influence their affinity for various agents.</a:t>
            </a:r>
          </a:p>
          <a:p>
            <a:r>
              <a:rPr lang="el-GR" b="1" dirty="0"/>
              <a:t>1. α-</a:t>
            </a:r>
            <a:r>
              <a:rPr lang="en-US" b="1" dirty="0" err="1"/>
              <a:t>Adrenoceptors</a:t>
            </a:r>
            <a:endParaRPr lang="en-US" b="1" dirty="0"/>
          </a:p>
          <a:p>
            <a:r>
              <a:rPr lang="en-US" dirty="0"/>
              <a:t>The α-</a:t>
            </a:r>
            <a:r>
              <a:rPr lang="en-US" dirty="0" err="1"/>
              <a:t>adrenoceptors</a:t>
            </a:r>
            <a:r>
              <a:rPr lang="en-US" dirty="0"/>
              <a:t> show a weak response to the synthetic agonist </a:t>
            </a:r>
            <a:r>
              <a:rPr lang="en-US" i="1" dirty="0"/>
              <a:t>isoproterenol</a:t>
            </a:r>
            <a:r>
              <a:rPr lang="en-US" dirty="0"/>
              <a:t>, but they are responsive to the naturally occurring </a:t>
            </a:r>
            <a:r>
              <a:rPr lang="en-US" dirty="0" err="1"/>
              <a:t>catecholamines</a:t>
            </a:r>
            <a:r>
              <a:rPr lang="en-US" dirty="0"/>
              <a:t> </a:t>
            </a:r>
            <a:r>
              <a:rPr lang="en-US" i="1" dirty="0"/>
              <a:t>epinephrine </a:t>
            </a:r>
            <a:r>
              <a:rPr lang="en-US" dirty="0"/>
              <a:t>and </a:t>
            </a:r>
            <a:r>
              <a:rPr lang="en-US" i="1" dirty="0"/>
              <a:t>norepinephrine</a:t>
            </a:r>
            <a:r>
              <a:rPr lang="en-US" dirty="0"/>
              <a:t>. For α receptors, the rank order of potency and affinity is </a:t>
            </a:r>
            <a:r>
              <a:rPr lang="en-US" i="1" dirty="0"/>
              <a:t>epinephrine </a:t>
            </a:r>
            <a:r>
              <a:rPr lang="en-US" dirty="0"/>
              <a:t>≥ </a:t>
            </a:r>
            <a:r>
              <a:rPr lang="en-US" i="1" dirty="0"/>
              <a:t>norepinephrine </a:t>
            </a:r>
            <a:r>
              <a:rPr lang="en-US" dirty="0"/>
              <a:t>&gt;&gt; </a:t>
            </a:r>
            <a:r>
              <a:rPr lang="en-US" i="1" dirty="0"/>
              <a:t>isoproterenol</a:t>
            </a:r>
            <a:r>
              <a:rPr lang="en-US" dirty="0"/>
              <a:t>. The α-</a:t>
            </a:r>
            <a:r>
              <a:rPr lang="en-US" dirty="0" err="1"/>
              <a:t>adrenoceptors</a:t>
            </a:r>
            <a:r>
              <a:rPr lang="en-US" dirty="0"/>
              <a:t> are divided into two subtypes, α1 and α2, based on their affinities for α agonists and antagonists. For example, α1 receptors have a higher affinity for </a:t>
            </a:r>
            <a:r>
              <a:rPr lang="en-US" i="1" dirty="0"/>
              <a:t>phenylephrine </a:t>
            </a:r>
            <a:r>
              <a:rPr lang="en-US" dirty="0"/>
              <a:t>than α2 receptors. Conversely, the drug </a:t>
            </a:r>
            <a:r>
              <a:rPr lang="en-US" i="1" dirty="0"/>
              <a:t>clonidine </a:t>
            </a:r>
            <a:r>
              <a:rPr lang="en-US" dirty="0"/>
              <a:t>selectively binds to α2 receptors and has less effect on α1 receptors.</a:t>
            </a:r>
          </a:p>
        </p:txBody>
      </p:sp>
    </p:spTree>
    <p:extLst>
      <p:ext uri="{BB962C8B-B14F-4D97-AF65-F5344CB8AC3E}">
        <p14:creationId xmlns:p14="http://schemas.microsoft.com/office/powerpoint/2010/main" val="2724507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 y="0"/>
            <a:ext cx="6453051" cy="6858000"/>
          </a:xfrm>
          <a:prstGeom prst="rect">
            <a:avLst/>
          </a:prstGeom>
        </p:spPr>
      </p:pic>
      <p:pic>
        <p:nvPicPr>
          <p:cNvPr id="5" name="Picture 4"/>
          <p:cNvPicPr>
            <a:picLocks noChangeAspect="1"/>
          </p:cNvPicPr>
          <p:nvPr/>
        </p:nvPicPr>
        <p:blipFill>
          <a:blip r:embed="rId3"/>
          <a:stretch>
            <a:fillRect/>
          </a:stretch>
        </p:blipFill>
        <p:spPr>
          <a:xfrm>
            <a:off x="6453050" y="0"/>
            <a:ext cx="5738950" cy="6858000"/>
          </a:xfrm>
          <a:prstGeom prst="rect">
            <a:avLst/>
          </a:prstGeom>
        </p:spPr>
      </p:pic>
    </p:spTree>
    <p:extLst>
      <p:ext uri="{BB962C8B-B14F-4D97-AF65-F5344CB8AC3E}">
        <p14:creationId xmlns:p14="http://schemas.microsoft.com/office/powerpoint/2010/main" val="4207413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248194"/>
            <a:ext cx="11939451" cy="6518366"/>
          </a:xfrm>
        </p:spPr>
        <p:txBody>
          <a:bodyPr>
            <a:normAutofit fontScale="92500"/>
          </a:bodyPr>
          <a:lstStyle/>
          <a:p>
            <a:r>
              <a:rPr lang="el-GR" b="1" dirty="0"/>
              <a:t>α1 </a:t>
            </a:r>
            <a:r>
              <a:rPr lang="en-US" b="1" dirty="0"/>
              <a:t>Receptors</a:t>
            </a:r>
          </a:p>
          <a:p>
            <a:r>
              <a:rPr lang="en-US" dirty="0"/>
              <a:t>These receptors are present on the postsynaptic membrane of the effector organs and mediate many of the classic effects, originally designated as α-adrenergic, involving constriction of smooth muscle. Activation of α1 receptors initiates a series of reactions through the G-protein activation of phospholipase C, ultimately resulting in the generation of second messengers inositol-1,4,5-trisphosphate (IP3) and </a:t>
            </a:r>
            <a:r>
              <a:rPr lang="en-US" dirty="0" err="1"/>
              <a:t>diacylglycerol</a:t>
            </a:r>
            <a:r>
              <a:rPr lang="en-US" dirty="0"/>
              <a:t> (DAG). IP3 initiates the release of Ca2+ from the endoplasmic reticulum into the cytosol, and DAG turns on other proteins within the cell</a:t>
            </a:r>
          </a:p>
          <a:p>
            <a:r>
              <a:rPr lang="el-GR" b="1" dirty="0"/>
              <a:t>α2 </a:t>
            </a:r>
            <a:r>
              <a:rPr lang="en-US" b="1" dirty="0"/>
              <a:t>Receptors</a:t>
            </a:r>
          </a:p>
          <a:p>
            <a:r>
              <a:rPr lang="en-US" dirty="0"/>
              <a:t>These receptors are located primarily on sympathetic presynaptic nerve endings and control the release of norepinephrine. When a sympathetic adrenergic nerve is stimulated, a portion of the released norepinephrine “circles back” and reacts with α2 receptors on the presynaptic membrane. Stimulation of α2 receptors causes feedback inhibition and inhibits further release of norepinephrine from the stimulated adrenergic neuron. This inhibitory action serves as a local mechanism for modulating norepinephrine output when there is high sympathetic</a:t>
            </a:r>
          </a:p>
        </p:txBody>
      </p:sp>
    </p:spTree>
    <p:extLst>
      <p:ext uri="{BB962C8B-B14F-4D97-AF65-F5344CB8AC3E}">
        <p14:creationId xmlns:p14="http://schemas.microsoft.com/office/powerpoint/2010/main" val="1396285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38200" y="0"/>
            <a:ext cx="10748554" cy="6858000"/>
          </a:xfrm>
          <a:prstGeom prst="rect">
            <a:avLst/>
          </a:prstGeom>
        </p:spPr>
      </p:pic>
    </p:spTree>
    <p:extLst>
      <p:ext uri="{BB962C8B-B14F-4D97-AF65-F5344CB8AC3E}">
        <p14:creationId xmlns:p14="http://schemas.microsoft.com/office/powerpoint/2010/main" val="3446039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248194"/>
            <a:ext cx="11965577" cy="6609806"/>
          </a:xfrm>
        </p:spPr>
        <p:txBody>
          <a:bodyPr>
            <a:normAutofit/>
          </a:bodyPr>
          <a:lstStyle/>
          <a:p>
            <a:r>
              <a:rPr lang="en-US" dirty="0"/>
              <a:t>activity. [Note: In this instance, by inhibiting further output of norepinephrine from the adrenergic neuron, these receptors are acting as inhibitory </a:t>
            </a:r>
            <a:r>
              <a:rPr lang="en-US" dirty="0" err="1"/>
              <a:t>autoreceptors</a:t>
            </a:r>
            <a:r>
              <a:rPr lang="en-US" dirty="0"/>
              <a:t>.] α2 Receptors are also found on presynaptic parasympathetic neurons. Norepinephrine released from a presynaptic sympathetic neuron can diffuse to and interact with these receptors, inhibiting acetylcholine release. [Note: In these instances, these receptors are behaving as inhibitory </a:t>
            </a:r>
            <a:r>
              <a:rPr lang="en-US" dirty="0" err="1"/>
              <a:t>heteroreceptors</a:t>
            </a:r>
            <a:r>
              <a:rPr lang="en-US" dirty="0"/>
              <a:t>.] This is another mechanism to modulate autonomic activity in a given area. In contrast to α1 receptors, the effects of binding at α2 receptors are mediated by inhibition of adenylyl cyclase and by a fall in the levels of intracellular </a:t>
            </a:r>
            <a:r>
              <a:rPr lang="en-US" dirty="0" err="1"/>
              <a:t>cAMP</a:t>
            </a:r>
            <a:r>
              <a:rPr lang="en-US" dirty="0"/>
              <a:t>.</a:t>
            </a:r>
          </a:p>
        </p:txBody>
      </p:sp>
    </p:spTree>
    <p:extLst>
      <p:ext uri="{BB962C8B-B14F-4D97-AF65-F5344CB8AC3E}">
        <p14:creationId xmlns:p14="http://schemas.microsoft.com/office/powerpoint/2010/main" val="4141443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06" y="222068"/>
            <a:ext cx="11834948" cy="6518365"/>
          </a:xfrm>
        </p:spPr>
        <p:txBody>
          <a:bodyPr>
            <a:normAutofit lnSpcReduction="10000"/>
          </a:bodyPr>
          <a:lstStyle/>
          <a:p>
            <a:r>
              <a:rPr lang="el-GR" b="1" dirty="0"/>
              <a:t>β-</a:t>
            </a:r>
            <a:r>
              <a:rPr lang="en-US" b="1" dirty="0" err="1"/>
              <a:t>Adrenoceptors</a:t>
            </a:r>
            <a:endParaRPr lang="en-US" b="1" dirty="0"/>
          </a:p>
          <a:p>
            <a:r>
              <a:rPr lang="en-US" dirty="0"/>
              <a:t>Responses of β receptors differ from those of α receptors and are characterized by a strong response to </a:t>
            </a:r>
            <a:r>
              <a:rPr lang="en-US" i="1" dirty="0"/>
              <a:t>isoproterenol</a:t>
            </a:r>
            <a:r>
              <a:rPr lang="en-US" dirty="0"/>
              <a:t>, with less sensitivity to </a:t>
            </a:r>
            <a:r>
              <a:rPr lang="en-US" i="1" dirty="0"/>
              <a:t>epinephrine </a:t>
            </a:r>
            <a:r>
              <a:rPr lang="en-US" dirty="0"/>
              <a:t>and </a:t>
            </a:r>
            <a:r>
              <a:rPr lang="en-US" i="1" dirty="0"/>
              <a:t>norepinephrine</a:t>
            </a:r>
            <a:r>
              <a:rPr lang="en-US" dirty="0"/>
              <a:t>. For β receptors, the rank order of potency is </a:t>
            </a:r>
            <a:r>
              <a:rPr lang="en-US" i="1" dirty="0"/>
              <a:t>isoproterenol </a:t>
            </a:r>
            <a:r>
              <a:rPr lang="en-US" dirty="0"/>
              <a:t>&gt; </a:t>
            </a:r>
            <a:r>
              <a:rPr lang="en-US" i="1" dirty="0"/>
              <a:t>epinephrine </a:t>
            </a:r>
            <a:r>
              <a:rPr lang="en-US" dirty="0"/>
              <a:t>&gt; </a:t>
            </a:r>
            <a:r>
              <a:rPr lang="en-US" i="1" dirty="0"/>
              <a:t>norepinephrine</a:t>
            </a:r>
            <a:r>
              <a:rPr lang="en-US" dirty="0"/>
              <a:t>. The β-</a:t>
            </a:r>
            <a:r>
              <a:rPr lang="en-US" dirty="0" err="1"/>
              <a:t>adrenoceptors</a:t>
            </a:r>
            <a:r>
              <a:rPr lang="en-US" dirty="0"/>
              <a:t> can be subdivided into three major subgroups, β1, β2, and β3, based on their affinities for adrenergic agonists and antagonists. </a:t>
            </a:r>
          </a:p>
          <a:p>
            <a:r>
              <a:rPr lang="en-US" dirty="0"/>
              <a:t>β1 receptors have approximately </a:t>
            </a:r>
            <a:r>
              <a:rPr lang="en-US" b="1" dirty="0"/>
              <a:t>equal affinities </a:t>
            </a:r>
            <a:r>
              <a:rPr lang="en-US" dirty="0"/>
              <a:t>for </a:t>
            </a:r>
            <a:r>
              <a:rPr lang="en-US" i="1" dirty="0"/>
              <a:t>epinephrine </a:t>
            </a:r>
            <a:r>
              <a:rPr lang="en-US" dirty="0"/>
              <a:t>and </a:t>
            </a:r>
            <a:r>
              <a:rPr lang="en-US" i="1" dirty="0"/>
              <a:t>norepinephrine</a:t>
            </a:r>
            <a:r>
              <a:rPr lang="en-US" dirty="0"/>
              <a:t>, whereas</a:t>
            </a:r>
          </a:p>
          <a:p>
            <a:r>
              <a:rPr lang="en-US" dirty="0"/>
              <a:t> β2 receptors have a </a:t>
            </a:r>
            <a:r>
              <a:rPr lang="en-US" b="1" dirty="0"/>
              <a:t>higher affinity for </a:t>
            </a:r>
            <a:r>
              <a:rPr lang="en-US" b="1" i="1" dirty="0"/>
              <a:t>epinephrine </a:t>
            </a:r>
            <a:r>
              <a:rPr lang="en-US" dirty="0"/>
              <a:t>than for </a:t>
            </a:r>
            <a:r>
              <a:rPr lang="en-US" i="1" dirty="0"/>
              <a:t>norepinephrine</a:t>
            </a:r>
            <a:r>
              <a:rPr lang="en-US" dirty="0"/>
              <a:t>. Thus, tissues with a predominance of β2 receptors (such as the vasculature of skeletal muscle) are particularly responsive to the effects of circulating epinephrine released by the adrenal medulla.</a:t>
            </a:r>
          </a:p>
          <a:p>
            <a:r>
              <a:rPr lang="en-US" dirty="0"/>
              <a:t>Binding of a neurotransmitter at any of the three types of β receptors results in activation of adenylyl cyclase and increased concentrations of </a:t>
            </a:r>
            <a:r>
              <a:rPr lang="en-US" dirty="0" err="1"/>
              <a:t>cAMP</a:t>
            </a:r>
            <a:r>
              <a:rPr lang="en-US" dirty="0"/>
              <a:t> within the cell</a:t>
            </a:r>
          </a:p>
        </p:txBody>
      </p:sp>
    </p:spTree>
    <p:extLst>
      <p:ext uri="{BB962C8B-B14F-4D97-AF65-F5344CB8AC3E}">
        <p14:creationId xmlns:p14="http://schemas.microsoft.com/office/powerpoint/2010/main" val="365137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48194"/>
            <a:ext cx="11965577" cy="6609806"/>
          </a:xfrm>
        </p:spPr>
        <p:txBody>
          <a:bodyPr>
            <a:normAutofit/>
          </a:bodyPr>
          <a:lstStyle/>
          <a:p>
            <a:r>
              <a:rPr lang="en-US" dirty="0"/>
              <a:t>stimulation of α1 receptors characteristically produces vasoconstriction (particularly in skin and abdominal viscera) and an increase in total peripheral resistance and blood pressure. Stimulation of β1 receptors characteristically causes cardiac stimulation (increase in heart rate and contractility), whereas stimulation of β2 receptors produces vasodilation (in skeletal muscle vascular beds) and smooth muscle relaxation. β3 Receptors are involved in lipolysis (along with β1), and also have effects on the detrusor muscle of the bladder.</a:t>
            </a:r>
          </a:p>
          <a:p>
            <a:pPr marL="0" indent="0">
              <a:buNone/>
            </a:pPr>
            <a:endParaRPr lang="en-US" dirty="0"/>
          </a:p>
        </p:txBody>
      </p:sp>
      <p:pic>
        <p:nvPicPr>
          <p:cNvPr id="4" name="Picture 3"/>
          <p:cNvPicPr>
            <a:picLocks noChangeAspect="1"/>
          </p:cNvPicPr>
          <p:nvPr/>
        </p:nvPicPr>
        <p:blipFill>
          <a:blip r:embed="rId2"/>
          <a:stretch>
            <a:fillRect/>
          </a:stretch>
        </p:blipFill>
        <p:spPr>
          <a:xfrm>
            <a:off x="1" y="2952207"/>
            <a:ext cx="12192000" cy="3905794"/>
          </a:xfrm>
          <a:prstGeom prst="rect">
            <a:avLst/>
          </a:prstGeom>
        </p:spPr>
      </p:pic>
    </p:spTree>
    <p:extLst>
      <p:ext uri="{BB962C8B-B14F-4D97-AF65-F5344CB8AC3E}">
        <p14:creationId xmlns:p14="http://schemas.microsoft.com/office/powerpoint/2010/main" val="857176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986</TotalTime>
  <Words>3934</Words>
  <Application>Microsoft Office PowerPoint</Application>
  <PresentationFormat>Widescreen</PresentationFormat>
  <Paragraphs>105</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HelveticaNeueLTStd-Bd</vt:lpstr>
      <vt:lpstr>HelveticaNeueLTStd-It</vt:lpstr>
      <vt:lpstr>HelveticaNeueLTStd-Roman</vt:lpstr>
      <vt:lpstr>SymbolMT</vt:lpstr>
      <vt:lpstr>Office Theme</vt:lpstr>
      <vt:lpstr>Autonomic Nervous System</vt:lpstr>
      <vt:lpstr>Nervous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Cholinergic Receptors (Cholinoreceptors)</vt:lpstr>
      <vt:lpstr>PowerPoint Presentation</vt:lpstr>
      <vt:lpstr>PowerPoint Presentation</vt:lpstr>
      <vt:lpstr>B. Neurotransmission at Adrenergic neurons </vt:lpstr>
      <vt:lpstr>PowerPoint Presentation</vt:lpstr>
      <vt:lpstr>PowerPoint Presentation</vt:lpstr>
      <vt:lpstr>PowerPoint Presentation</vt:lpstr>
      <vt:lpstr>PowerPoint Presentation</vt:lpstr>
      <vt:lpstr>Adrenergic receptors (adrenoceptors)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Autonomic Nervous System</dc:title>
  <dc:creator>samaher younis</dc:creator>
  <cp:lastModifiedBy>samaher younis</cp:lastModifiedBy>
  <cp:revision>1</cp:revision>
  <dcterms:created xsi:type="dcterms:W3CDTF">2023-07-01T06:43:57Z</dcterms:created>
  <dcterms:modified xsi:type="dcterms:W3CDTF">2023-07-02T16:20:27Z</dcterms:modified>
</cp:coreProperties>
</file>