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257" r:id="rId3"/>
    <p:sldId id="333" r:id="rId4"/>
    <p:sldId id="265" r:id="rId5"/>
    <p:sldId id="266"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90" r:id="rId24"/>
    <p:sldId id="286" r:id="rId25"/>
    <p:sldId id="287" r:id="rId26"/>
    <p:sldId id="288" r:id="rId27"/>
    <p:sldId id="289" r:id="rId28"/>
    <p:sldId id="291" r:id="rId29"/>
    <p:sldId id="292" r:id="rId30"/>
    <p:sldId id="293" r:id="rId31"/>
    <p:sldId id="295" r:id="rId32"/>
    <p:sldId id="296" r:id="rId33"/>
    <p:sldId id="297" r:id="rId34"/>
    <p:sldId id="299" r:id="rId35"/>
    <p:sldId id="300" r:id="rId36"/>
    <p:sldId id="301" r:id="rId37"/>
    <p:sldId id="314" r:id="rId38"/>
    <p:sldId id="315" r:id="rId39"/>
    <p:sldId id="316" r:id="rId40"/>
    <p:sldId id="317" r:id="rId41"/>
    <p:sldId id="318" r:id="rId42"/>
    <p:sldId id="319" r:id="rId43"/>
    <p:sldId id="320" r:id="rId44"/>
    <p:sldId id="321" r:id="rId45"/>
    <p:sldId id="322" r:id="rId46"/>
    <p:sldId id="323" r:id="rId47"/>
    <p:sldId id="324" r:id="rId48"/>
    <p:sldId id="325" r:id="rId49"/>
    <p:sldId id="326" r:id="rId50"/>
    <p:sldId id="327" r:id="rId51"/>
    <p:sldId id="328" r:id="rId52"/>
    <p:sldId id="329" r:id="rId53"/>
    <p:sldId id="330" r:id="rId54"/>
    <p:sldId id="331" r:id="rId55"/>
    <p:sldId id="332"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her younis" userId="d4d075b0a42981a5" providerId="LiveId" clId="{8AF6E5C9-C230-4AF2-A8CA-6E17B2E3DE15}"/>
    <pc:docChg chg="undo custSel addSld delSld modSld">
      <pc:chgData name="samaher younis" userId="d4d075b0a42981a5" providerId="LiveId" clId="{8AF6E5C9-C230-4AF2-A8CA-6E17B2E3DE15}" dt="2023-07-03T03:36:21.474" v="1579" actId="14100"/>
      <pc:docMkLst>
        <pc:docMk/>
      </pc:docMkLst>
      <pc:sldChg chg="addSp modSp new mod">
        <pc:chgData name="samaher younis" userId="d4d075b0a42981a5" providerId="LiveId" clId="{8AF6E5C9-C230-4AF2-A8CA-6E17B2E3DE15}" dt="2023-07-01T12:16:04.020" v="194" actId="403"/>
        <pc:sldMkLst>
          <pc:docMk/>
          <pc:sldMk cId="4222234190" sldId="256"/>
        </pc:sldMkLst>
        <pc:spChg chg="mod">
          <ac:chgData name="samaher younis" userId="d4d075b0a42981a5" providerId="LiveId" clId="{8AF6E5C9-C230-4AF2-A8CA-6E17B2E3DE15}" dt="2023-07-01T12:10:13.676" v="158" actId="113"/>
          <ac:spMkLst>
            <pc:docMk/>
            <pc:sldMk cId="4222234190" sldId="256"/>
            <ac:spMk id="2" creationId="{9F2EA490-C13D-525E-BEEC-6D55C0BE64AE}"/>
          </ac:spMkLst>
        </pc:spChg>
        <pc:spChg chg="mod">
          <ac:chgData name="samaher younis" userId="d4d075b0a42981a5" providerId="LiveId" clId="{8AF6E5C9-C230-4AF2-A8CA-6E17B2E3DE15}" dt="2023-07-01T12:16:04.020" v="194" actId="403"/>
          <ac:spMkLst>
            <pc:docMk/>
            <pc:sldMk cId="4222234190" sldId="256"/>
            <ac:spMk id="3" creationId="{ED1F5628-8419-E712-CBBD-11380978A7FD}"/>
          </ac:spMkLst>
        </pc:spChg>
        <pc:spChg chg="add mod">
          <ac:chgData name="samaher younis" userId="d4d075b0a42981a5" providerId="LiveId" clId="{8AF6E5C9-C230-4AF2-A8CA-6E17B2E3DE15}" dt="2023-07-01T12:15:38.414" v="191" actId="14100"/>
          <ac:spMkLst>
            <pc:docMk/>
            <pc:sldMk cId="4222234190" sldId="256"/>
            <ac:spMk id="4" creationId="{76259FDC-F6B0-9B02-C335-983C25C0F85A}"/>
          </ac:spMkLst>
        </pc:spChg>
        <pc:picChg chg="add mod">
          <ac:chgData name="samaher younis" userId="d4d075b0a42981a5" providerId="LiveId" clId="{8AF6E5C9-C230-4AF2-A8CA-6E17B2E3DE15}" dt="2023-07-01T12:13:48.806" v="180" actId="1076"/>
          <ac:picMkLst>
            <pc:docMk/>
            <pc:sldMk cId="4222234190" sldId="256"/>
            <ac:picMk id="1026" creationId="{FAD83427-3A08-46F8-80FF-E37EFDB51352}"/>
          </ac:picMkLst>
        </pc:picChg>
      </pc:sldChg>
      <pc:sldChg chg="modSp mod">
        <pc:chgData name="samaher younis" userId="d4d075b0a42981a5" providerId="LiveId" clId="{8AF6E5C9-C230-4AF2-A8CA-6E17B2E3DE15}" dt="2023-07-01T12:17:39.615" v="220" actId="113"/>
        <pc:sldMkLst>
          <pc:docMk/>
          <pc:sldMk cId="3737494704" sldId="257"/>
        </pc:sldMkLst>
        <pc:spChg chg="mod">
          <ac:chgData name="samaher younis" userId="d4d075b0a42981a5" providerId="LiveId" clId="{8AF6E5C9-C230-4AF2-A8CA-6E17B2E3DE15}" dt="2023-07-01T12:16:26.485" v="197" actId="14100"/>
          <ac:spMkLst>
            <pc:docMk/>
            <pc:sldMk cId="3737494704" sldId="257"/>
            <ac:spMk id="2" creationId="{00000000-0000-0000-0000-000000000000}"/>
          </ac:spMkLst>
        </pc:spChg>
        <pc:spChg chg="mod">
          <ac:chgData name="samaher younis" userId="d4d075b0a42981a5" providerId="LiveId" clId="{8AF6E5C9-C230-4AF2-A8CA-6E17B2E3DE15}" dt="2023-07-01T12:17:39.615" v="220" actId="113"/>
          <ac:spMkLst>
            <pc:docMk/>
            <pc:sldMk cId="3737494704" sldId="257"/>
            <ac:spMk id="3" creationId="{00000000-0000-0000-0000-000000000000}"/>
          </ac:spMkLst>
        </pc:spChg>
      </pc:sldChg>
      <pc:sldChg chg="del">
        <pc:chgData name="samaher younis" userId="d4d075b0a42981a5" providerId="LiveId" clId="{8AF6E5C9-C230-4AF2-A8CA-6E17B2E3DE15}" dt="2023-07-01T12:17:58.246" v="221" actId="2696"/>
        <pc:sldMkLst>
          <pc:docMk/>
          <pc:sldMk cId="4162219695" sldId="258"/>
        </pc:sldMkLst>
      </pc:sldChg>
      <pc:sldChg chg="del">
        <pc:chgData name="samaher younis" userId="d4d075b0a42981a5" providerId="LiveId" clId="{8AF6E5C9-C230-4AF2-A8CA-6E17B2E3DE15}" dt="2023-07-01T12:18:05.015" v="222" actId="2696"/>
        <pc:sldMkLst>
          <pc:docMk/>
          <pc:sldMk cId="3325292010" sldId="259"/>
        </pc:sldMkLst>
      </pc:sldChg>
      <pc:sldChg chg="del">
        <pc:chgData name="samaher younis" userId="d4d075b0a42981a5" providerId="LiveId" clId="{8AF6E5C9-C230-4AF2-A8CA-6E17B2E3DE15}" dt="2023-07-01T12:18:09.713" v="223" actId="2696"/>
        <pc:sldMkLst>
          <pc:docMk/>
          <pc:sldMk cId="1563888948" sldId="260"/>
        </pc:sldMkLst>
      </pc:sldChg>
      <pc:sldChg chg="del">
        <pc:chgData name="samaher younis" userId="d4d075b0a42981a5" providerId="LiveId" clId="{8AF6E5C9-C230-4AF2-A8CA-6E17B2E3DE15}" dt="2023-07-01T12:18:14.327" v="224" actId="2696"/>
        <pc:sldMkLst>
          <pc:docMk/>
          <pc:sldMk cId="3587462655" sldId="261"/>
        </pc:sldMkLst>
      </pc:sldChg>
      <pc:sldChg chg="del">
        <pc:chgData name="samaher younis" userId="d4d075b0a42981a5" providerId="LiveId" clId="{8AF6E5C9-C230-4AF2-A8CA-6E17B2E3DE15}" dt="2023-07-01T12:20:35.111" v="227" actId="2696"/>
        <pc:sldMkLst>
          <pc:docMk/>
          <pc:sldMk cId="1490442165" sldId="262"/>
        </pc:sldMkLst>
      </pc:sldChg>
      <pc:sldChg chg="del">
        <pc:chgData name="samaher younis" userId="d4d075b0a42981a5" providerId="LiveId" clId="{8AF6E5C9-C230-4AF2-A8CA-6E17B2E3DE15}" dt="2023-07-01T12:20:38.512" v="228" actId="2696"/>
        <pc:sldMkLst>
          <pc:docMk/>
          <pc:sldMk cId="356513969" sldId="263"/>
        </pc:sldMkLst>
      </pc:sldChg>
      <pc:sldChg chg="del">
        <pc:chgData name="samaher younis" userId="d4d075b0a42981a5" providerId="LiveId" clId="{8AF6E5C9-C230-4AF2-A8CA-6E17B2E3DE15}" dt="2023-07-01T12:20:44.635" v="229" actId="2696"/>
        <pc:sldMkLst>
          <pc:docMk/>
          <pc:sldMk cId="2478710367" sldId="264"/>
        </pc:sldMkLst>
      </pc:sldChg>
      <pc:sldChg chg="modSp mod">
        <pc:chgData name="samaher younis" userId="d4d075b0a42981a5" providerId="LiveId" clId="{8AF6E5C9-C230-4AF2-A8CA-6E17B2E3DE15}" dt="2023-07-02T17:09:47.561" v="1297" actId="113"/>
        <pc:sldMkLst>
          <pc:docMk/>
          <pc:sldMk cId="2882436472" sldId="265"/>
        </pc:sldMkLst>
        <pc:spChg chg="mod">
          <ac:chgData name="samaher younis" userId="d4d075b0a42981a5" providerId="LiveId" clId="{8AF6E5C9-C230-4AF2-A8CA-6E17B2E3DE15}" dt="2023-07-02T17:09:47.561" v="1297" actId="113"/>
          <ac:spMkLst>
            <pc:docMk/>
            <pc:sldMk cId="2882436472" sldId="265"/>
            <ac:spMk id="3" creationId="{00000000-0000-0000-0000-000000000000}"/>
          </ac:spMkLst>
        </pc:spChg>
      </pc:sldChg>
      <pc:sldChg chg="del">
        <pc:chgData name="samaher younis" userId="d4d075b0a42981a5" providerId="LiveId" clId="{8AF6E5C9-C230-4AF2-A8CA-6E17B2E3DE15}" dt="2023-07-01T12:20:25.496" v="225" actId="2696"/>
        <pc:sldMkLst>
          <pc:docMk/>
          <pc:sldMk cId="639535105" sldId="267"/>
        </pc:sldMkLst>
      </pc:sldChg>
      <pc:sldChg chg="del">
        <pc:chgData name="samaher younis" userId="d4d075b0a42981a5" providerId="LiveId" clId="{8AF6E5C9-C230-4AF2-A8CA-6E17B2E3DE15}" dt="2023-07-01T12:20:29.816" v="226" actId="2696"/>
        <pc:sldMkLst>
          <pc:docMk/>
          <pc:sldMk cId="3804707273" sldId="268"/>
        </pc:sldMkLst>
      </pc:sldChg>
      <pc:sldChg chg="modSp mod">
        <pc:chgData name="samaher younis" userId="d4d075b0a42981a5" providerId="LiveId" clId="{8AF6E5C9-C230-4AF2-A8CA-6E17B2E3DE15}" dt="2023-07-02T17:17:28.284" v="1304" actId="207"/>
        <pc:sldMkLst>
          <pc:docMk/>
          <pc:sldMk cId="3747770576" sldId="269"/>
        </pc:sldMkLst>
        <pc:spChg chg="mod">
          <ac:chgData name="samaher younis" userId="d4d075b0a42981a5" providerId="LiveId" clId="{8AF6E5C9-C230-4AF2-A8CA-6E17B2E3DE15}" dt="2023-07-02T17:17:28.284" v="1304" actId="207"/>
          <ac:spMkLst>
            <pc:docMk/>
            <pc:sldMk cId="3747770576" sldId="269"/>
            <ac:spMk id="3" creationId="{00000000-0000-0000-0000-000000000000}"/>
          </ac:spMkLst>
        </pc:spChg>
      </pc:sldChg>
      <pc:sldChg chg="modSp mod">
        <pc:chgData name="samaher younis" userId="d4d075b0a42981a5" providerId="LiveId" clId="{8AF6E5C9-C230-4AF2-A8CA-6E17B2E3DE15}" dt="2023-07-02T17:21:15.481" v="1313" actId="207"/>
        <pc:sldMkLst>
          <pc:docMk/>
          <pc:sldMk cId="1552529409" sldId="270"/>
        </pc:sldMkLst>
        <pc:spChg chg="mod">
          <ac:chgData name="samaher younis" userId="d4d075b0a42981a5" providerId="LiveId" clId="{8AF6E5C9-C230-4AF2-A8CA-6E17B2E3DE15}" dt="2023-07-02T17:21:15.481" v="1313" actId="207"/>
          <ac:spMkLst>
            <pc:docMk/>
            <pc:sldMk cId="1552529409" sldId="270"/>
            <ac:spMk id="3" creationId="{00000000-0000-0000-0000-000000000000}"/>
          </ac:spMkLst>
        </pc:spChg>
      </pc:sldChg>
      <pc:sldChg chg="modSp mod">
        <pc:chgData name="samaher younis" userId="d4d075b0a42981a5" providerId="LiveId" clId="{8AF6E5C9-C230-4AF2-A8CA-6E17B2E3DE15}" dt="2023-07-03T02:05:27.410" v="1366" actId="113"/>
        <pc:sldMkLst>
          <pc:docMk/>
          <pc:sldMk cId="2241831411" sldId="271"/>
        </pc:sldMkLst>
        <pc:spChg chg="mod">
          <ac:chgData name="samaher younis" userId="d4d075b0a42981a5" providerId="LiveId" clId="{8AF6E5C9-C230-4AF2-A8CA-6E17B2E3DE15}" dt="2023-07-03T02:05:27.410" v="1366" actId="113"/>
          <ac:spMkLst>
            <pc:docMk/>
            <pc:sldMk cId="2241831411" sldId="271"/>
            <ac:spMk id="3" creationId="{00000000-0000-0000-0000-000000000000}"/>
          </ac:spMkLst>
        </pc:spChg>
      </pc:sldChg>
      <pc:sldChg chg="modSp mod">
        <pc:chgData name="samaher younis" userId="d4d075b0a42981a5" providerId="LiveId" clId="{8AF6E5C9-C230-4AF2-A8CA-6E17B2E3DE15}" dt="2023-07-03T02:09:38.890" v="1367" actId="113"/>
        <pc:sldMkLst>
          <pc:docMk/>
          <pc:sldMk cId="291600265" sldId="274"/>
        </pc:sldMkLst>
        <pc:spChg chg="mod">
          <ac:chgData name="samaher younis" userId="d4d075b0a42981a5" providerId="LiveId" clId="{8AF6E5C9-C230-4AF2-A8CA-6E17B2E3DE15}" dt="2023-07-03T02:09:38.890" v="1367" actId="113"/>
          <ac:spMkLst>
            <pc:docMk/>
            <pc:sldMk cId="291600265" sldId="274"/>
            <ac:spMk id="3" creationId="{00000000-0000-0000-0000-000000000000}"/>
          </ac:spMkLst>
        </pc:spChg>
      </pc:sldChg>
      <pc:sldChg chg="modSp mod">
        <pc:chgData name="samaher younis" userId="d4d075b0a42981a5" providerId="LiveId" clId="{8AF6E5C9-C230-4AF2-A8CA-6E17B2E3DE15}" dt="2023-07-03T02:19:00.717" v="1393" actId="207"/>
        <pc:sldMkLst>
          <pc:docMk/>
          <pc:sldMk cId="1655186841" sldId="276"/>
        </pc:sldMkLst>
        <pc:spChg chg="mod">
          <ac:chgData name="samaher younis" userId="d4d075b0a42981a5" providerId="LiveId" clId="{8AF6E5C9-C230-4AF2-A8CA-6E17B2E3DE15}" dt="2023-07-03T02:19:00.717" v="1393" actId="207"/>
          <ac:spMkLst>
            <pc:docMk/>
            <pc:sldMk cId="1655186841" sldId="276"/>
            <ac:spMk id="3" creationId="{00000000-0000-0000-0000-000000000000}"/>
          </ac:spMkLst>
        </pc:spChg>
      </pc:sldChg>
      <pc:sldChg chg="modSp mod">
        <pc:chgData name="samaher younis" userId="d4d075b0a42981a5" providerId="LiveId" clId="{8AF6E5C9-C230-4AF2-A8CA-6E17B2E3DE15}" dt="2023-07-03T02:23:31.304" v="1411" actId="113"/>
        <pc:sldMkLst>
          <pc:docMk/>
          <pc:sldMk cId="1325062965" sldId="277"/>
        </pc:sldMkLst>
        <pc:spChg chg="mod">
          <ac:chgData name="samaher younis" userId="d4d075b0a42981a5" providerId="LiveId" clId="{8AF6E5C9-C230-4AF2-A8CA-6E17B2E3DE15}" dt="2023-07-03T02:23:31.304" v="1411" actId="113"/>
          <ac:spMkLst>
            <pc:docMk/>
            <pc:sldMk cId="1325062965" sldId="277"/>
            <ac:spMk id="3" creationId="{00000000-0000-0000-0000-000000000000}"/>
          </ac:spMkLst>
        </pc:spChg>
      </pc:sldChg>
      <pc:sldChg chg="modSp mod">
        <pc:chgData name="samaher younis" userId="d4d075b0a42981a5" providerId="LiveId" clId="{8AF6E5C9-C230-4AF2-A8CA-6E17B2E3DE15}" dt="2023-07-03T02:29:18.216" v="1458" actId="113"/>
        <pc:sldMkLst>
          <pc:docMk/>
          <pc:sldMk cId="3588261152" sldId="278"/>
        </pc:sldMkLst>
        <pc:spChg chg="mod">
          <ac:chgData name="samaher younis" userId="d4d075b0a42981a5" providerId="LiveId" clId="{8AF6E5C9-C230-4AF2-A8CA-6E17B2E3DE15}" dt="2023-07-03T02:29:18.216" v="1458" actId="113"/>
          <ac:spMkLst>
            <pc:docMk/>
            <pc:sldMk cId="3588261152" sldId="278"/>
            <ac:spMk id="3" creationId="{00000000-0000-0000-0000-000000000000}"/>
          </ac:spMkLst>
        </pc:spChg>
      </pc:sldChg>
      <pc:sldChg chg="modSp mod">
        <pc:chgData name="samaher younis" userId="d4d075b0a42981a5" providerId="LiveId" clId="{8AF6E5C9-C230-4AF2-A8CA-6E17B2E3DE15}" dt="2023-07-03T02:31:15.466" v="1462" actId="113"/>
        <pc:sldMkLst>
          <pc:docMk/>
          <pc:sldMk cId="1017050331" sldId="279"/>
        </pc:sldMkLst>
        <pc:spChg chg="mod">
          <ac:chgData name="samaher younis" userId="d4d075b0a42981a5" providerId="LiveId" clId="{8AF6E5C9-C230-4AF2-A8CA-6E17B2E3DE15}" dt="2023-07-03T02:31:15.466" v="1462" actId="113"/>
          <ac:spMkLst>
            <pc:docMk/>
            <pc:sldMk cId="1017050331" sldId="279"/>
            <ac:spMk id="3" creationId="{00000000-0000-0000-0000-000000000000}"/>
          </ac:spMkLst>
        </pc:spChg>
      </pc:sldChg>
      <pc:sldChg chg="modSp mod">
        <pc:chgData name="samaher younis" userId="d4d075b0a42981a5" providerId="LiveId" clId="{8AF6E5C9-C230-4AF2-A8CA-6E17B2E3DE15}" dt="2023-07-01T12:22:12.944" v="250" actId="20577"/>
        <pc:sldMkLst>
          <pc:docMk/>
          <pc:sldMk cId="3149629612" sldId="280"/>
        </pc:sldMkLst>
        <pc:spChg chg="mod">
          <ac:chgData name="samaher younis" userId="d4d075b0a42981a5" providerId="LiveId" clId="{8AF6E5C9-C230-4AF2-A8CA-6E17B2E3DE15}" dt="2023-07-01T12:21:44.765" v="230" actId="20577"/>
          <ac:spMkLst>
            <pc:docMk/>
            <pc:sldMk cId="3149629612" sldId="280"/>
            <ac:spMk id="2" creationId="{00000000-0000-0000-0000-000000000000}"/>
          </ac:spMkLst>
        </pc:spChg>
        <pc:spChg chg="mod">
          <ac:chgData name="samaher younis" userId="d4d075b0a42981a5" providerId="LiveId" clId="{8AF6E5C9-C230-4AF2-A8CA-6E17B2E3DE15}" dt="2023-07-01T12:22:12.944" v="250" actId="20577"/>
          <ac:spMkLst>
            <pc:docMk/>
            <pc:sldMk cId="3149629612" sldId="280"/>
            <ac:spMk id="3" creationId="{00000000-0000-0000-0000-000000000000}"/>
          </ac:spMkLst>
        </pc:spChg>
      </pc:sldChg>
      <pc:sldChg chg="modSp mod">
        <pc:chgData name="samaher younis" userId="d4d075b0a42981a5" providerId="LiveId" clId="{8AF6E5C9-C230-4AF2-A8CA-6E17B2E3DE15}" dt="2023-07-03T02:37:39.904" v="1477" actId="20577"/>
        <pc:sldMkLst>
          <pc:docMk/>
          <pc:sldMk cId="2730435436" sldId="281"/>
        </pc:sldMkLst>
        <pc:spChg chg="mod">
          <ac:chgData name="samaher younis" userId="d4d075b0a42981a5" providerId="LiveId" clId="{8AF6E5C9-C230-4AF2-A8CA-6E17B2E3DE15}" dt="2023-07-03T02:37:39.904" v="1477" actId="20577"/>
          <ac:spMkLst>
            <pc:docMk/>
            <pc:sldMk cId="2730435436" sldId="281"/>
            <ac:spMk id="3" creationId="{00000000-0000-0000-0000-000000000000}"/>
          </ac:spMkLst>
        </pc:spChg>
      </pc:sldChg>
      <pc:sldChg chg="addSp modSp mod">
        <pc:chgData name="samaher younis" userId="d4d075b0a42981a5" providerId="LiveId" clId="{8AF6E5C9-C230-4AF2-A8CA-6E17B2E3DE15}" dt="2023-07-03T02:39:15.476" v="1498" actId="20577"/>
        <pc:sldMkLst>
          <pc:docMk/>
          <pc:sldMk cId="87134790" sldId="282"/>
        </pc:sldMkLst>
        <pc:spChg chg="add mod">
          <ac:chgData name="samaher younis" userId="d4d075b0a42981a5" providerId="LiveId" clId="{8AF6E5C9-C230-4AF2-A8CA-6E17B2E3DE15}" dt="2023-07-03T02:39:15.476" v="1498" actId="20577"/>
          <ac:spMkLst>
            <pc:docMk/>
            <pc:sldMk cId="87134790" sldId="282"/>
            <ac:spMk id="3" creationId="{15F0A28A-450F-89B6-0D01-138D2E7A8602}"/>
          </ac:spMkLst>
        </pc:spChg>
      </pc:sldChg>
      <pc:sldChg chg="modSp mod">
        <pc:chgData name="samaher younis" userId="d4d075b0a42981a5" providerId="LiveId" clId="{8AF6E5C9-C230-4AF2-A8CA-6E17B2E3DE15}" dt="2023-07-03T02:44:12.944" v="1506" actId="113"/>
        <pc:sldMkLst>
          <pc:docMk/>
          <pc:sldMk cId="2126129964" sldId="284"/>
        </pc:sldMkLst>
        <pc:spChg chg="mod">
          <ac:chgData name="samaher younis" userId="d4d075b0a42981a5" providerId="LiveId" clId="{8AF6E5C9-C230-4AF2-A8CA-6E17B2E3DE15}" dt="2023-07-03T02:44:12.944" v="1506" actId="113"/>
          <ac:spMkLst>
            <pc:docMk/>
            <pc:sldMk cId="2126129964" sldId="284"/>
            <ac:spMk id="3" creationId="{00000000-0000-0000-0000-000000000000}"/>
          </ac:spMkLst>
        </pc:spChg>
      </pc:sldChg>
      <pc:sldChg chg="modSp mod">
        <pc:chgData name="samaher younis" userId="d4d075b0a42981a5" providerId="LiveId" clId="{8AF6E5C9-C230-4AF2-A8CA-6E17B2E3DE15}" dt="2023-07-03T02:45:51.622" v="1508" actId="113"/>
        <pc:sldMkLst>
          <pc:docMk/>
          <pc:sldMk cId="4024286384" sldId="286"/>
        </pc:sldMkLst>
        <pc:spChg chg="mod">
          <ac:chgData name="samaher younis" userId="d4d075b0a42981a5" providerId="LiveId" clId="{8AF6E5C9-C230-4AF2-A8CA-6E17B2E3DE15}" dt="2023-07-03T02:45:51.622" v="1508" actId="113"/>
          <ac:spMkLst>
            <pc:docMk/>
            <pc:sldMk cId="4024286384" sldId="286"/>
            <ac:spMk id="3" creationId="{00000000-0000-0000-0000-000000000000}"/>
          </ac:spMkLst>
        </pc:spChg>
      </pc:sldChg>
      <pc:sldChg chg="modSp mod">
        <pc:chgData name="samaher younis" userId="d4d075b0a42981a5" providerId="LiveId" clId="{8AF6E5C9-C230-4AF2-A8CA-6E17B2E3DE15}" dt="2023-07-03T02:50:27.626" v="1517" actId="113"/>
        <pc:sldMkLst>
          <pc:docMk/>
          <pc:sldMk cId="2112804681" sldId="287"/>
        </pc:sldMkLst>
        <pc:spChg chg="mod">
          <ac:chgData name="samaher younis" userId="d4d075b0a42981a5" providerId="LiveId" clId="{8AF6E5C9-C230-4AF2-A8CA-6E17B2E3DE15}" dt="2023-07-03T02:50:27.626" v="1517" actId="113"/>
          <ac:spMkLst>
            <pc:docMk/>
            <pc:sldMk cId="2112804681" sldId="287"/>
            <ac:spMk id="3" creationId="{00000000-0000-0000-0000-000000000000}"/>
          </ac:spMkLst>
        </pc:spChg>
      </pc:sldChg>
      <pc:sldChg chg="modSp mod">
        <pc:chgData name="samaher younis" userId="d4d075b0a42981a5" providerId="LiveId" clId="{8AF6E5C9-C230-4AF2-A8CA-6E17B2E3DE15}" dt="2023-07-03T02:55:55.222" v="1523" actId="113"/>
        <pc:sldMkLst>
          <pc:docMk/>
          <pc:sldMk cId="2208371695" sldId="289"/>
        </pc:sldMkLst>
        <pc:spChg chg="mod">
          <ac:chgData name="samaher younis" userId="d4d075b0a42981a5" providerId="LiveId" clId="{8AF6E5C9-C230-4AF2-A8CA-6E17B2E3DE15}" dt="2023-07-03T02:55:55.222" v="1523" actId="113"/>
          <ac:spMkLst>
            <pc:docMk/>
            <pc:sldMk cId="2208371695" sldId="289"/>
            <ac:spMk id="3" creationId="{00000000-0000-0000-0000-000000000000}"/>
          </ac:spMkLst>
        </pc:spChg>
      </pc:sldChg>
      <pc:sldChg chg="modSp mod">
        <pc:chgData name="samaher younis" userId="d4d075b0a42981a5" providerId="LiveId" clId="{8AF6E5C9-C230-4AF2-A8CA-6E17B2E3DE15}" dt="2023-07-03T02:58:29.050" v="1526" actId="113"/>
        <pc:sldMkLst>
          <pc:docMk/>
          <pc:sldMk cId="825469544" sldId="292"/>
        </pc:sldMkLst>
        <pc:spChg chg="mod">
          <ac:chgData name="samaher younis" userId="d4d075b0a42981a5" providerId="LiveId" clId="{8AF6E5C9-C230-4AF2-A8CA-6E17B2E3DE15}" dt="2023-07-03T02:58:29.050" v="1526" actId="113"/>
          <ac:spMkLst>
            <pc:docMk/>
            <pc:sldMk cId="825469544" sldId="292"/>
            <ac:spMk id="3" creationId="{00000000-0000-0000-0000-000000000000}"/>
          </ac:spMkLst>
        </pc:spChg>
      </pc:sldChg>
      <pc:sldChg chg="modSp mod">
        <pc:chgData name="samaher younis" userId="d4d075b0a42981a5" providerId="LiveId" clId="{8AF6E5C9-C230-4AF2-A8CA-6E17B2E3DE15}" dt="2023-07-01T12:26:54.447" v="462" actId="20577"/>
        <pc:sldMkLst>
          <pc:docMk/>
          <pc:sldMk cId="4009427811" sldId="293"/>
        </pc:sldMkLst>
        <pc:spChg chg="mod">
          <ac:chgData name="samaher younis" userId="d4d075b0a42981a5" providerId="LiveId" clId="{8AF6E5C9-C230-4AF2-A8CA-6E17B2E3DE15}" dt="2023-07-01T12:26:54.447" v="462" actId="20577"/>
          <ac:spMkLst>
            <pc:docMk/>
            <pc:sldMk cId="4009427811" sldId="293"/>
            <ac:spMk id="3" creationId="{00000000-0000-0000-0000-000000000000}"/>
          </ac:spMkLst>
        </pc:spChg>
      </pc:sldChg>
      <pc:sldChg chg="modSp del mod">
        <pc:chgData name="samaher younis" userId="d4d075b0a42981a5" providerId="LiveId" clId="{8AF6E5C9-C230-4AF2-A8CA-6E17B2E3DE15}" dt="2023-07-03T02:59:58.108" v="1527" actId="2696"/>
        <pc:sldMkLst>
          <pc:docMk/>
          <pc:sldMk cId="4115576043" sldId="294"/>
        </pc:sldMkLst>
        <pc:spChg chg="mod">
          <ac:chgData name="samaher younis" userId="d4d075b0a42981a5" providerId="LiveId" clId="{8AF6E5C9-C230-4AF2-A8CA-6E17B2E3DE15}" dt="2023-07-01T12:27:52.142" v="546" actId="20577"/>
          <ac:spMkLst>
            <pc:docMk/>
            <pc:sldMk cId="4115576043" sldId="294"/>
            <ac:spMk id="3" creationId="{00000000-0000-0000-0000-000000000000}"/>
          </ac:spMkLst>
        </pc:spChg>
      </pc:sldChg>
      <pc:sldChg chg="modSp mod">
        <pc:chgData name="samaher younis" userId="d4d075b0a42981a5" providerId="LiveId" clId="{8AF6E5C9-C230-4AF2-A8CA-6E17B2E3DE15}" dt="2023-07-03T03:01:09.225" v="1529" actId="113"/>
        <pc:sldMkLst>
          <pc:docMk/>
          <pc:sldMk cId="2805680729" sldId="295"/>
        </pc:sldMkLst>
        <pc:spChg chg="mod">
          <ac:chgData name="samaher younis" userId="d4d075b0a42981a5" providerId="LiveId" clId="{8AF6E5C9-C230-4AF2-A8CA-6E17B2E3DE15}" dt="2023-07-03T03:01:09.225" v="1529" actId="113"/>
          <ac:spMkLst>
            <pc:docMk/>
            <pc:sldMk cId="2805680729" sldId="295"/>
            <ac:spMk id="3" creationId="{00000000-0000-0000-0000-000000000000}"/>
          </ac:spMkLst>
        </pc:spChg>
      </pc:sldChg>
      <pc:sldChg chg="modSp mod">
        <pc:chgData name="samaher younis" userId="d4d075b0a42981a5" providerId="LiveId" clId="{8AF6E5C9-C230-4AF2-A8CA-6E17B2E3DE15}" dt="2023-07-03T03:02:43.955" v="1531" actId="113"/>
        <pc:sldMkLst>
          <pc:docMk/>
          <pc:sldMk cId="2979589722" sldId="296"/>
        </pc:sldMkLst>
        <pc:spChg chg="mod">
          <ac:chgData name="samaher younis" userId="d4d075b0a42981a5" providerId="LiveId" clId="{8AF6E5C9-C230-4AF2-A8CA-6E17B2E3DE15}" dt="2023-07-03T03:02:43.955" v="1531" actId="113"/>
          <ac:spMkLst>
            <pc:docMk/>
            <pc:sldMk cId="2979589722" sldId="296"/>
            <ac:spMk id="3" creationId="{00000000-0000-0000-0000-000000000000}"/>
          </ac:spMkLst>
        </pc:spChg>
      </pc:sldChg>
      <pc:sldChg chg="del">
        <pc:chgData name="samaher younis" userId="d4d075b0a42981a5" providerId="LiveId" clId="{8AF6E5C9-C230-4AF2-A8CA-6E17B2E3DE15}" dt="2023-07-03T03:03:41.908" v="1532" actId="2696"/>
        <pc:sldMkLst>
          <pc:docMk/>
          <pc:sldMk cId="2932222431" sldId="298"/>
        </pc:sldMkLst>
      </pc:sldChg>
      <pc:sldChg chg="addSp delSp modSp mod">
        <pc:chgData name="samaher younis" userId="d4d075b0a42981a5" providerId="LiveId" clId="{8AF6E5C9-C230-4AF2-A8CA-6E17B2E3DE15}" dt="2023-07-01T12:44:30.164" v="914" actId="403"/>
        <pc:sldMkLst>
          <pc:docMk/>
          <pc:sldMk cId="40350937" sldId="299"/>
        </pc:sldMkLst>
        <pc:spChg chg="add del mod">
          <ac:chgData name="samaher younis" userId="d4d075b0a42981a5" providerId="LiveId" clId="{8AF6E5C9-C230-4AF2-A8CA-6E17B2E3DE15}" dt="2023-07-01T12:43:17.418" v="893" actId="478"/>
          <ac:spMkLst>
            <pc:docMk/>
            <pc:sldMk cId="40350937" sldId="299"/>
            <ac:spMk id="4" creationId="{F0EDF34C-5407-9141-221E-99AEB34EA620}"/>
          </ac:spMkLst>
        </pc:spChg>
        <pc:spChg chg="add mod">
          <ac:chgData name="samaher younis" userId="d4d075b0a42981a5" providerId="LiveId" clId="{8AF6E5C9-C230-4AF2-A8CA-6E17B2E3DE15}" dt="2023-07-01T12:44:30.164" v="914" actId="403"/>
          <ac:spMkLst>
            <pc:docMk/>
            <pc:sldMk cId="40350937" sldId="299"/>
            <ac:spMk id="5" creationId="{6A6E059B-3C16-987E-74BB-14C47E1B14F5}"/>
          </ac:spMkLst>
        </pc:spChg>
      </pc:sldChg>
      <pc:sldChg chg="del">
        <pc:chgData name="samaher younis" userId="d4d075b0a42981a5" providerId="LiveId" clId="{8AF6E5C9-C230-4AF2-A8CA-6E17B2E3DE15}" dt="2023-07-01T12:45:09.129" v="915" actId="2696"/>
        <pc:sldMkLst>
          <pc:docMk/>
          <pc:sldMk cId="2939814169" sldId="302"/>
        </pc:sldMkLst>
      </pc:sldChg>
      <pc:sldChg chg="del">
        <pc:chgData name="samaher younis" userId="d4d075b0a42981a5" providerId="LiveId" clId="{8AF6E5C9-C230-4AF2-A8CA-6E17B2E3DE15}" dt="2023-07-01T12:45:14.174" v="916" actId="2696"/>
        <pc:sldMkLst>
          <pc:docMk/>
          <pc:sldMk cId="1680683203" sldId="303"/>
        </pc:sldMkLst>
      </pc:sldChg>
      <pc:sldChg chg="del">
        <pc:chgData name="samaher younis" userId="d4d075b0a42981a5" providerId="LiveId" clId="{8AF6E5C9-C230-4AF2-A8CA-6E17B2E3DE15}" dt="2023-07-01T12:45:18.183" v="917" actId="2696"/>
        <pc:sldMkLst>
          <pc:docMk/>
          <pc:sldMk cId="712776888" sldId="304"/>
        </pc:sldMkLst>
      </pc:sldChg>
      <pc:sldChg chg="del">
        <pc:chgData name="samaher younis" userId="d4d075b0a42981a5" providerId="LiveId" clId="{8AF6E5C9-C230-4AF2-A8CA-6E17B2E3DE15}" dt="2023-07-01T12:45:24.491" v="918" actId="2696"/>
        <pc:sldMkLst>
          <pc:docMk/>
          <pc:sldMk cId="1895036286" sldId="305"/>
        </pc:sldMkLst>
      </pc:sldChg>
      <pc:sldChg chg="del">
        <pc:chgData name="samaher younis" userId="d4d075b0a42981a5" providerId="LiveId" clId="{8AF6E5C9-C230-4AF2-A8CA-6E17B2E3DE15}" dt="2023-07-01T12:45:28.209" v="919" actId="2696"/>
        <pc:sldMkLst>
          <pc:docMk/>
          <pc:sldMk cId="3497431652" sldId="306"/>
        </pc:sldMkLst>
      </pc:sldChg>
      <pc:sldChg chg="del">
        <pc:chgData name="samaher younis" userId="d4d075b0a42981a5" providerId="LiveId" clId="{8AF6E5C9-C230-4AF2-A8CA-6E17B2E3DE15}" dt="2023-07-01T12:45:32.710" v="920" actId="2696"/>
        <pc:sldMkLst>
          <pc:docMk/>
          <pc:sldMk cId="2724507992" sldId="307"/>
        </pc:sldMkLst>
      </pc:sldChg>
      <pc:sldChg chg="del">
        <pc:chgData name="samaher younis" userId="d4d075b0a42981a5" providerId="LiveId" clId="{8AF6E5C9-C230-4AF2-A8CA-6E17B2E3DE15}" dt="2023-07-01T12:45:37.036" v="921" actId="2696"/>
        <pc:sldMkLst>
          <pc:docMk/>
          <pc:sldMk cId="4207413300" sldId="308"/>
        </pc:sldMkLst>
      </pc:sldChg>
      <pc:sldChg chg="del">
        <pc:chgData name="samaher younis" userId="d4d075b0a42981a5" providerId="LiveId" clId="{8AF6E5C9-C230-4AF2-A8CA-6E17B2E3DE15}" dt="2023-07-01T12:45:42.289" v="922" actId="2696"/>
        <pc:sldMkLst>
          <pc:docMk/>
          <pc:sldMk cId="1396285930" sldId="309"/>
        </pc:sldMkLst>
      </pc:sldChg>
      <pc:sldChg chg="del">
        <pc:chgData name="samaher younis" userId="d4d075b0a42981a5" providerId="LiveId" clId="{8AF6E5C9-C230-4AF2-A8CA-6E17B2E3DE15}" dt="2023-07-01T12:45:46.206" v="923" actId="2696"/>
        <pc:sldMkLst>
          <pc:docMk/>
          <pc:sldMk cId="3446039574" sldId="310"/>
        </pc:sldMkLst>
      </pc:sldChg>
      <pc:sldChg chg="del">
        <pc:chgData name="samaher younis" userId="d4d075b0a42981a5" providerId="LiveId" clId="{8AF6E5C9-C230-4AF2-A8CA-6E17B2E3DE15}" dt="2023-07-01T12:45:50.193" v="924" actId="2696"/>
        <pc:sldMkLst>
          <pc:docMk/>
          <pc:sldMk cId="4141443152" sldId="311"/>
        </pc:sldMkLst>
      </pc:sldChg>
      <pc:sldChg chg="del">
        <pc:chgData name="samaher younis" userId="d4d075b0a42981a5" providerId="LiveId" clId="{8AF6E5C9-C230-4AF2-A8CA-6E17B2E3DE15}" dt="2023-07-01T12:45:54.484" v="925" actId="2696"/>
        <pc:sldMkLst>
          <pc:docMk/>
          <pc:sldMk cId="365137513" sldId="312"/>
        </pc:sldMkLst>
      </pc:sldChg>
      <pc:sldChg chg="del">
        <pc:chgData name="samaher younis" userId="d4d075b0a42981a5" providerId="LiveId" clId="{8AF6E5C9-C230-4AF2-A8CA-6E17B2E3DE15}" dt="2023-07-01T12:45:59" v="926" actId="2696"/>
        <pc:sldMkLst>
          <pc:docMk/>
          <pc:sldMk cId="857176288" sldId="313"/>
        </pc:sldMkLst>
      </pc:sldChg>
      <pc:sldChg chg="modSp mod">
        <pc:chgData name="samaher younis" userId="d4d075b0a42981a5" providerId="LiveId" clId="{8AF6E5C9-C230-4AF2-A8CA-6E17B2E3DE15}" dt="2023-07-03T03:05:59.127" v="1537" actId="113"/>
        <pc:sldMkLst>
          <pc:docMk/>
          <pc:sldMk cId="644281109" sldId="314"/>
        </pc:sldMkLst>
        <pc:spChg chg="mod">
          <ac:chgData name="samaher younis" userId="d4d075b0a42981a5" providerId="LiveId" clId="{8AF6E5C9-C230-4AF2-A8CA-6E17B2E3DE15}" dt="2023-07-03T03:05:59.127" v="1537" actId="113"/>
          <ac:spMkLst>
            <pc:docMk/>
            <pc:sldMk cId="644281109" sldId="314"/>
            <ac:spMk id="3" creationId="{00000000-0000-0000-0000-000000000000}"/>
          </ac:spMkLst>
        </pc:spChg>
      </pc:sldChg>
      <pc:sldChg chg="modSp mod">
        <pc:chgData name="samaher younis" userId="d4d075b0a42981a5" providerId="LiveId" clId="{8AF6E5C9-C230-4AF2-A8CA-6E17B2E3DE15}" dt="2023-07-03T03:11:36.389" v="1541" actId="113"/>
        <pc:sldMkLst>
          <pc:docMk/>
          <pc:sldMk cId="1629097218" sldId="315"/>
        </pc:sldMkLst>
        <pc:spChg chg="mod">
          <ac:chgData name="samaher younis" userId="d4d075b0a42981a5" providerId="LiveId" clId="{8AF6E5C9-C230-4AF2-A8CA-6E17B2E3DE15}" dt="2023-07-03T03:11:36.389" v="1541" actId="113"/>
          <ac:spMkLst>
            <pc:docMk/>
            <pc:sldMk cId="1629097218" sldId="315"/>
            <ac:spMk id="3" creationId="{00000000-0000-0000-0000-000000000000}"/>
          </ac:spMkLst>
        </pc:spChg>
      </pc:sldChg>
      <pc:sldChg chg="modSp mod">
        <pc:chgData name="samaher younis" userId="d4d075b0a42981a5" providerId="LiveId" clId="{8AF6E5C9-C230-4AF2-A8CA-6E17B2E3DE15}" dt="2023-07-03T03:12:55.158" v="1544" actId="113"/>
        <pc:sldMkLst>
          <pc:docMk/>
          <pc:sldMk cId="497312320" sldId="316"/>
        </pc:sldMkLst>
        <pc:spChg chg="mod">
          <ac:chgData name="samaher younis" userId="d4d075b0a42981a5" providerId="LiveId" clId="{8AF6E5C9-C230-4AF2-A8CA-6E17B2E3DE15}" dt="2023-07-03T03:12:55.158" v="1544" actId="113"/>
          <ac:spMkLst>
            <pc:docMk/>
            <pc:sldMk cId="497312320" sldId="316"/>
            <ac:spMk id="3" creationId="{00000000-0000-0000-0000-000000000000}"/>
          </ac:spMkLst>
        </pc:spChg>
      </pc:sldChg>
      <pc:sldChg chg="modSp mod">
        <pc:chgData name="samaher younis" userId="d4d075b0a42981a5" providerId="LiveId" clId="{8AF6E5C9-C230-4AF2-A8CA-6E17B2E3DE15}" dt="2023-07-03T03:16:14.380" v="1552" actId="113"/>
        <pc:sldMkLst>
          <pc:docMk/>
          <pc:sldMk cId="1704470429" sldId="317"/>
        </pc:sldMkLst>
        <pc:spChg chg="mod">
          <ac:chgData name="samaher younis" userId="d4d075b0a42981a5" providerId="LiveId" clId="{8AF6E5C9-C230-4AF2-A8CA-6E17B2E3DE15}" dt="2023-07-03T03:16:14.380" v="1552" actId="113"/>
          <ac:spMkLst>
            <pc:docMk/>
            <pc:sldMk cId="1704470429" sldId="317"/>
            <ac:spMk id="3" creationId="{00000000-0000-0000-0000-000000000000}"/>
          </ac:spMkLst>
        </pc:spChg>
      </pc:sldChg>
      <pc:sldChg chg="modSp mod">
        <pc:chgData name="samaher younis" userId="d4d075b0a42981a5" providerId="LiveId" clId="{8AF6E5C9-C230-4AF2-A8CA-6E17B2E3DE15}" dt="2023-07-03T03:18:05.784" v="1554" actId="113"/>
        <pc:sldMkLst>
          <pc:docMk/>
          <pc:sldMk cId="3694240594" sldId="318"/>
        </pc:sldMkLst>
        <pc:spChg chg="mod">
          <ac:chgData name="samaher younis" userId="d4d075b0a42981a5" providerId="LiveId" clId="{8AF6E5C9-C230-4AF2-A8CA-6E17B2E3DE15}" dt="2023-07-03T03:18:05.784" v="1554" actId="113"/>
          <ac:spMkLst>
            <pc:docMk/>
            <pc:sldMk cId="3694240594" sldId="318"/>
            <ac:spMk id="3" creationId="{00000000-0000-0000-0000-000000000000}"/>
          </ac:spMkLst>
        </pc:spChg>
      </pc:sldChg>
      <pc:sldChg chg="modSp mod">
        <pc:chgData name="samaher younis" userId="d4d075b0a42981a5" providerId="LiveId" clId="{8AF6E5C9-C230-4AF2-A8CA-6E17B2E3DE15}" dt="2023-07-01T12:50:13.589" v="983" actId="6549"/>
        <pc:sldMkLst>
          <pc:docMk/>
          <pc:sldMk cId="1454285195" sldId="319"/>
        </pc:sldMkLst>
        <pc:spChg chg="mod">
          <ac:chgData name="samaher younis" userId="d4d075b0a42981a5" providerId="LiveId" clId="{8AF6E5C9-C230-4AF2-A8CA-6E17B2E3DE15}" dt="2023-07-01T12:50:13.589" v="983" actId="6549"/>
          <ac:spMkLst>
            <pc:docMk/>
            <pc:sldMk cId="1454285195" sldId="319"/>
            <ac:spMk id="3" creationId="{00000000-0000-0000-0000-000000000000}"/>
          </ac:spMkLst>
        </pc:spChg>
      </pc:sldChg>
      <pc:sldChg chg="modSp mod">
        <pc:chgData name="samaher younis" userId="d4d075b0a42981a5" providerId="LiveId" clId="{8AF6E5C9-C230-4AF2-A8CA-6E17B2E3DE15}" dt="2023-07-03T03:20:20.653" v="1556" actId="113"/>
        <pc:sldMkLst>
          <pc:docMk/>
          <pc:sldMk cId="1987931330" sldId="320"/>
        </pc:sldMkLst>
        <pc:spChg chg="mod">
          <ac:chgData name="samaher younis" userId="d4d075b0a42981a5" providerId="LiveId" clId="{8AF6E5C9-C230-4AF2-A8CA-6E17B2E3DE15}" dt="2023-07-03T03:20:20.653" v="1556" actId="113"/>
          <ac:spMkLst>
            <pc:docMk/>
            <pc:sldMk cId="1987931330" sldId="320"/>
            <ac:spMk id="3" creationId="{00000000-0000-0000-0000-000000000000}"/>
          </ac:spMkLst>
        </pc:spChg>
      </pc:sldChg>
      <pc:sldChg chg="modSp mod">
        <pc:chgData name="samaher younis" userId="d4d075b0a42981a5" providerId="LiveId" clId="{8AF6E5C9-C230-4AF2-A8CA-6E17B2E3DE15}" dt="2023-07-03T03:22:06.255" v="1558" actId="113"/>
        <pc:sldMkLst>
          <pc:docMk/>
          <pc:sldMk cId="4207324527" sldId="321"/>
        </pc:sldMkLst>
        <pc:spChg chg="mod">
          <ac:chgData name="samaher younis" userId="d4d075b0a42981a5" providerId="LiveId" clId="{8AF6E5C9-C230-4AF2-A8CA-6E17B2E3DE15}" dt="2023-07-03T03:22:06.255" v="1558" actId="113"/>
          <ac:spMkLst>
            <pc:docMk/>
            <pc:sldMk cId="4207324527" sldId="321"/>
            <ac:spMk id="3" creationId="{00000000-0000-0000-0000-000000000000}"/>
          </ac:spMkLst>
        </pc:spChg>
      </pc:sldChg>
      <pc:sldChg chg="modSp mod">
        <pc:chgData name="samaher younis" userId="d4d075b0a42981a5" providerId="LiveId" clId="{8AF6E5C9-C230-4AF2-A8CA-6E17B2E3DE15}" dt="2023-07-03T03:26:51.540" v="1566" actId="207"/>
        <pc:sldMkLst>
          <pc:docMk/>
          <pc:sldMk cId="1734558533" sldId="322"/>
        </pc:sldMkLst>
        <pc:spChg chg="mod">
          <ac:chgData name="samaher younis" userId="d4d075b0a42981a5" providerId="LiveId" clId="{8AF6E5C9-C230-4AF2-A8CA-6E17B2E3DE15}" dt="2023-07-03T03:26:51.540" v="1566" actId="207"/>
          <ac:spMkLst>
            <pc:docMk/>
            <pc:sldMk cId="1734558533" sldId="322"/>
            <ac:spMk id="3" creationId="{00000000-0000-0000-0000-000000000000}"/>
          </ac:spMkLst>
        </pc:spChg>
      </pc:sldChg>
      <pc:sldChg chg="modSp mod">
        <pc:chgData name="samaher younis" userId="d4d075b0a42981a5" providerId="LiveId" clId="{8AF6E5C9-C230-4AF2-A8CA-6E17B2E3DE15}" dt="2023-07-03T03:29:45.160" v="1568" actId="113"/>
        <pc:sldMkLst>
          <pc:docMk/>
          <pc:sldMk cId="4217878402" sldId="323"/>
        </pc:sldMkLst>
        <pc:spChg chg="mod">
          <ac:chgData name="samaher younis" userId="d4d075b0a42981a5" providerId="LiveId" clId="{8AF6E5C9-C230-4AF2-A8CA-6E17B2E3DE15}" dt="2023-07-03T03:29:45.160" v="1568" actId="113"/>
          <ac:spMkLst>
            <pc:docMk/>
            <pc:sldMk cId="4217878402" sldId="323"/>
            <ac:spMk id="3" creationId="{00000000-0000-0000-0000-000000000000}"/>
          </ac:spMkLst>
        </pc:spChg>
      </pc:sldChg>
      <pc:sldChg chg="modSp mod">
        <pc:chgData name="samaher younis" userId="d4d075b0a42981a5" providerId="LiveId" clId="{8AF6E5C9-C230-4AF2-A8CA-6E17B2E3DE15}" dt="2023-07-03T03:32:21.507" v="1575" actId="20577"/>
        <pc:sldMkLst>
          <pc:docMk/>
          <pc:sldMk cId="860466595" sldId="327"/>
        </pc:sldMkLst>
        <pc:graphicFrameChg chg="mod modGraphic">
          <ac:chgData name="samaher younis" userId="d4d075b0a42981a5" providerId="LiveId" clId="{8AF6E5C9-C230-4AF2-A8CA-6E17B2E3DE15}" dt="2023-07-03T03:32:21.507" v="1575" actId="20577"/>
          <ac:graphicFrameMkLst>
            <pc:docMk/>
            <pc:sldMk cId="860466595" sldId="327"/>
            <ac:graphicFrameMk id="6" creationId="{00000000-0000-0000-0000-000000000000}"/>
          </ac:graphicFrameMkLst>
        </pc:graphicFrameChg>
      </pc:sldChg>
      <pc:sldChg chg="delSp modSp mod">
        <pc:chgData name="samaher younis" userId="d4d075b0a42981a5" providerId="LiveId" clId="{8AF6E5C9-C230-4AF2-A8CA-6E17B2E3DE15}" dt="2023-07-03T03:33:43.430" v="1576" actId="113"/>
        <pc:sldMkLst>
          <pc:docMk/>
          <pc:sldMk cId="3443290643" sldId="328"/>
        </pc:sldMkLst>
        <pc:spChg chg="del mod">
          <ac:chgData name="samaher younis" userId="d4d075b0a42981a5" providerId="LiveId" clId="{8AF6E5C9-C230-4AF2-A8CA-6E17B2E3DE15}" dt="2023-07-01T13:00:11.920" v="1252" actId="478"/>
          <ac:spMkLst>
            <pc:docMk/>
            <pc:sldMk cId="3443290643" sldId="328"/>
            <ac:spMk id="2" creationId="{00000000-0000-0000-0000-000000000000}"/>
          </ac:spMkLst>
        </pc:spChg>
        <pc:spChg chg="mod">
          <ac:chgData name="samaher younis" userId="d4d075b0a42981a5" providerId="LiveId" clId="{8AF6E5C9-C230-4AF2-A8CA-6E17B2E3DE15}" dt="2023-07-03T03:33:43.430" v="1576" actId="113"/>
          <ac:spMkLst>
            <pc:docMk/>
            <pc:sldMk cId="3443290643" sldId="328"/>
            <ac:spMk id="3" creationId="{00000000-0000-0000-0000-000000000000}"/>
          </ac:spMkLst>
        </pc:spChg>
      </pc:sldChg>
      <pc:sldChg chg="delSp modSp mod">
        <pc:chgData name="samaher younis" userId="d4d075b0a42981a5" providerId="LiveId" clId="{8AF6E5C9-C230-4AF2-A8CA-6E17B2E3DE15}" dt="2023-07-03T03:34:16.882" v="1577" actId="113"/>
        <pc:sldMkLst>
          <pc:docMk/>
          <pc:sldMk cId="2606701609" sldId="329"/>
        </pc:sldMkLst>
        <pc:spChg chg="del mod">
          <ac:chgData name="samaher younis" userId="d4d075b0a42981a5" providerId="LiveId" clId="{8AF6E5C9-C230-4AF2-A8CA-6E17B2E3DE15}" dt="2023-07-01T13:00:46.055" v="1256" actId="478"/>
          <ac:spMkLst>
            <pc:docMk/>
            <pc:sldMk cId="2606701609" sldId="329"/>
            <ac:spMk id="2" creationId="{00000000-0000-0000-0000-000000000000}"/>
          </ac:spMkLst>
        </pc:spChg>
        <pc:spChg chg="mod">
          <ac:chgData name="samaher younis" userId="d4d075b0a42981a5" providerId="LiveId" clId="{8AF6E5C9-C230-4AF2-A8CA-6E17B2E3DE15}" dt="2023-07-03T03:34:16.882" v="1577" actId="113"/>
          <ac:spMkLst>
            <pc:docMk/>
            <pc:sldMk cId="2606701609" sldId="329"/>
            <ac:spMk id="3" creationId="{00000000-0000-0000-0000-000000000000}"/>
          </ac:spMkLst>
        </pc:spChg>
        <pc:picChg chg="mod">
          <ac:chgData name="samaher younis" userId="d4d075b0a42981a5" providerId="LiveId" clId="{8AF6E5C9-C230-4AF2-A8CA-6E17B2E3DE15}" dt="2023-07-01T13:00:59.042" v="1259" actId="14100"/>
          <ac:picMkLst>
            <pc:docMk/>
            <pc:sldMk cId="2606701609" sldId="329"/>
            <ac:picMk id="1028" creationId="{00000000-0000-0000-0000-000000000000}"/>
          </ac:picMkLst>
        </pc:picChg>
      </pc:sldChg>
      <pc:sldChg chg="modSp mod">
        <pc:chgData name="samaher younis" userId="d4d075b0a42981a5" providerId="LiveId" clId="{8AF6E5C9-C230-4AF2-A8CA-6E17B2E3DE15}" dt="2023-07-03T03:36:21.474" v="1579" actId="14100"/>
        <pc:sldMkLst>
          <pc:docMk/>
          <pc:sldMk cId="1379189031" sldId="331"/>
        </pc:sldMkLst>
        <pc:graphicFrameChg chg="mod modGraphic">
          <ac:chgData name="samaher younis" userId="d4d075b0a42981a5" providerId="LiveId" clId="{8AF6E5C9-C230-4AF2-A8CA-6E17B2E3DE15}" dt="2023-07-03T03:36:21.474" v="1579" actId="14100"/>
          <ac:graphicFrameMkLst>
            <pc:docMk/>
            <pc:sldMk cId="1379189031" sldId="331"/>
            <ac:graphicFrameMk id="4" creationId="{00000000-0000-0000-0000-000000000000}"/>
          </ac:graphicFrameMkLst>
        </pc:graphicFrameChg>
      </pc:sldChg>
      <pc:sldChg chg="delSp modSp mod">
        <pc:chgData name="samaher younis" userId="d4d075b0a42981a5" providerId="LiveId" clId="{8AF6E5C9-C230-4AF2-A8CA-6E17B2E3DE15}" dt="2023-07-01T13:06:39.113" v="1279" actId="1076"/>
        <pc:sldMkLst>
          <pc:docMk/>
          <pc:sldMk cId="118090436" sldId="332"/>
        </pc:sldMkLst>
        <pc:spChg chg="del mod">
          <ac:chgData name="samaher younis" userId="d4d075b0a42981a5" providerId="LiveId" clId="{8AF6E5C9-C230-4AF2-A8CA-6E17B2E3DE15}" dt="2023-07-01T13:02:17.690" v="1261" actId="478"/>
          <ac:spMkLst>
            <pc:docMk/>
            <pc:sldMk cId="118090436" sldId="332"/>
            <ac:spMk id="2" creationId="{00000000-0000-0000-0000-000000000000}"/>
          </ac:spMkLst>
        </pc:spChg>
        <pc:graphicFrameChg chg="mod modGraphic">
          <ac:chgData name="samaher younis" userId="d4d075b0a42981a5" providerId="LiveId" clId="{8AF6E5C9-C230-4AF2-A8CA-6E17B2E3DE15}" dt="2023-07-01T13:06:39.113" v="1279" actId="1076"/>
          <ac:graphicFrameMkLst>
            <pc:docMk/>
            <pc:sldMk cId="118090436" sldId="332"/>
            <ac:graphicFrameMk id="4" creationId="{00000000-0000-0000-0000-000000000000}"/>
          </ac:graphicFrameMkLst>
        </pc:graphicFrameChg>
      </pc:sldChg>
      <pc:sldChg chg="delSp modSp del mod">
        <pc:chgData name="samaher younis" userId="d4d075b0a42981a5" providerId="LiveId" clId="{8AF6E5C9-C230-4AF2-A8CA-6E17B2E3DE15}" dt="2023-07-01T13:05:45.411" v="1278" actId="2696"/>
        <pc:sldMkLst>
          <pc:docMk/>
          <pc:sldMk cId="3791891041" sldId="333"/>
        </pc:sldMkLst>
        <pc:spChg chg="del mod">
          <ac:chgData name="samaher younis" userId="d4d075b0a42981a5" providerId="LiveId" clId="{8AF6E5C9-C230-4AF2-A8CA-6E17B2E3DE15}" dt="2023-06-17T12:49:18.057" v="53" actId="478"/>
          <ac:spMkLst>
            <pc:docMk/>
            <pc:sldMk cId="3791891041" sldId="333"/>
            <ac:spMk id="2" creationId="{00000000-0000-0000-0000-000000000000}"/>
          </ac:spMkLst>
        </pc:spChg>
      </pc:sldChg>
      <pc:sldChg chg="addSp modSp new mod">
        <pc:chgData name="samaher younis" userId="d4d075b0a42981a5" providerId="LiveId" clId="{8AF6E5C9-C230-4AF2-A8CA-6E17B2E3DE15}" dt="2023-07-02T16:48:56.999" v="1294" actId="1036"/>
        <pc:sldMkLst>
          <pc:docMk/>
          <pc:sldMk cId="3869126699" sldId="333"/>
        </pc:sldMkLst>
        <pc:picChg chg="add mod">
          <ac:chgData name="samaher younis" userId="d4d075b0a42981a5" providerId="LiveId" clId="{8AF6E5C9-C230-4AF2-A8CA-6E17B2E3DE15}" dt="2023-07-02T16:47:47.987" v="1286" actId="14100"/>
          <ac:picMkLst>
            <pc:docMk/>
            <pc:sldMk cId="3869126699" sldId="333"/>
            <ac:picMk id="5" creationId="{362515F9-16AC-CF75-F6C9-CC1DF6D036E4}"/>
          </ac:picMkLst>
        </pc:picChg>
        <pc:picChg chg="add mod">
          <ac:chgData name="samaher younis" userId="d4d075b0a42981a5" providerId="LiveId" clId="{8AF6E5C9-C230-4AF2-A8CA-6E17B2E3DE15}" dt="2023-07-02T16:48:56.999" v="1294" actId="1036"/>
          <ac:picMkLst>
            <pc:docMk/>
            <pc:sldMk cId="3869126699" sldId="333"/>
            <ac:picMk id="7" creationId="{ABE17089-1EDF-74B7-B89C-358B151EB1A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A93012-1AC0-405B-807B-5083D87704FE}" type="datetimeFigureOut">
              <a:rPr lang="en-US" smtClean="0"/>
              <a:t>7/2/2023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EB093B-35DB-4F6F-99CD-2711AF08145E}" type="slidenum">
              <a:rPr lang="en-US" smtClean="0"/>
              <a:t>‹#›</a:t>
            </a:fld>
            <a:endParaRPr lang="en-US"/>
          </a:p>
        </p:txBody>
      </p:sp>
    </p:spTree>
    <p:extLst>
      <p:ext uri="{BB962C8B-B14F-4D97-AF65-F5344CB8AC3E}">
        <p14:creationId xmlns:p14="http://schemas.microsoft.com/office/powerpoint/2010/main" val="3741571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6201CF-280D-4A1B-972B-2CC318841D51}" type="slidenum">
              <a:rPr lang="en-US" smtClean="0"/>
              <a:t>22</a:t>
            </a:fld>
            <a:endParaRPr lang="en-US"/>
          </a:p>
        </p:txBody>
      </p:sp>
    </p:spTree>
    <p:extLst>
      <p:ext uri="{BB962C8B-B14F-4D97-AF65-F5344CB8AC3E}">
        <p14:creationId xmlns:p14="http://schemas.microsoft.com/office/powerpoint/2010/main" val="2361923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7DEB0-91B1-81FC-6E49-A875FF960A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B061AAB-6A60-0D96-B13D-09D103DC67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342298-E281-820F-9FFA-E35081682718}"/>
              </a:ext>
            </a:extLst>
          </p:cNvPr>
          <p:cNvSpPr>
            <a:spLocks noGrp="1"/>
          </p:cNvSpPr>
          <p:nvPr>
            <p:ph type="dt" sz="half" idx="10"/>
          </p:nvPr>
        </p:nvSpPr>
        <p:spPr/>
        <p:txBody>
          <a:bodyPr/>
          <a:lstStyle/>
          <a:p>
            <a:fld id="{ECEB4E0C-BB1E-4094-A069-2560D33210E4}" type="datetimeFigureOut">
              <a:rPr lang="en-US" smtClean="0"/>
              <a:t>7/2/2023</a:t>
            </a:fld>
            <a:endParaRPr lang="en-US"/>
          </a:p>
        </p:txBody>
      </p:sp>
      <p:sp>
        <p:nvSpPr>
          <p:cNvPr id="5" name="Footer Placeholder 4">
            <a:extLst>
              <a:ext uri="{FF2B5EF4-FFF2-40B4-BE49-F238E27FC236}">
                <a16:creationId xmlns:a16="http://schemas.microsoft.com/office/drawing/2014/main" id="{25B065CF-6E4B-9E9B-5428-5993BBC1C3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3FBABC-1ABF-7598-CECC-B5642F0CB21C}"/>
              </a:ext>
            </a:extLst>
          </p:cNvPr>
          <p:cNvSpPr>
            <a:spLocks noGrp="1"/>
          </p:cNvSpPr>
          <p:nvPr>
            <p:ph type="sldNum" sz="quarter" idx="12"/>
          </p:nvPr>
        </p:nvSpPr>
        <p:spPr/>
        <p:txBody>
          <a:bodyPr/>
          <a:lstStyle/>
          <a:p>
            <a:fld id="{B436D74F-86F5-460C-B924-D2053F22A5AC}" type="slidenum">
              <a:rPr lang="en-US" smtClean="0"/>
              <a:t>‹#›</a:t>
            </a:fld>
            <a:endParaRPr lang="en-US"/>
          </a:p>
        </p:txBody>
      </p:sp>
    </p:spTree>
    <p:extLst>
      <p:ext uri="{BB962C8B-B14F-4D97-AF65-F5344CB8AC3E}">
        <p14:creationId xmlns:p14="http://schemas.microsoft.com/office/powerpoint/2010/main" val="71704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5ADCF-E5B2-E2A7-0CEC-F551EB2132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BA22E2-4E0E-6CBF-CE93-5890EC30ED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9B37BF-933C-7957-2351-FADB1EDFB25A}"/>
              </a:ext>
            </a:extLst>
          </p:cNvPr>
          <p:cNvSpPr>
            <a:spLocks noGrp="1"/>
          </p:cNvSpPr>
          <p:nvPr>
            <p:ph type="dt" sz="half" idx="10"/>
          </p:nvPr>
        </p:nvSpPr>
        <p:spPr/>
        <p:txBody>
          <a:bodyPr/>
          <a:lstStyle/>
          <a:p>
            <a:fld id="{ECEB4E0C-BB1E-4094-A069-2560D33210E4}" type="datetimeFigureOut">
              <a:rPr lang="en-US" smtClean="0"/>
              <a:t>7/2/2023</a:t>
            </a:fld>
            <a:endParaRPr lang="en-US"/>
          </a:p>
        </p:txBody>
      </p:sp>
      <p:sp>
        <p:nvSpPr>
          <p:cNvPr id="5" name="Footer Placeholder 4">
            <a:extLst>
              <a:ext uri="{FF2B5EF4-FFF2-40B4-BE49-F238E27FC236}">
                <a16:creationId xmlns:a16="http://schemas.microsoft.com/office/drawing/2014/main" id="{F6E60349-9EAA-220E-829F-F9E0F021F3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9A7094-7D09-DA09-6CDB-AAEFB5EFF6D6}"/>
              </a:ext>
            </a:extLst>
          </p:cNvPr>
          <p:cNvSpPr>
            <a:spLocks noGrp="1"/>
          </p:cNvSpPr>
          <p:nvPr>
            <p:ph type="sldNum" sz="quarter" idx="12"/>
          </p:nvPr>
        </p:nvSpPr>
        <p:spPr/>
        <p:txBody>
          <a:bodyPr/>
          <a:lstStyle/>
          <a:p>
            <a:fld id="{B436D74F-86F5-460C-B924-D2053F22A5AC}" type="slidenum">
              <a:rPr lang="en-US" smtClean="0"/>
              <a:t>‹#›</a:t>
            </a:fld>
            <a:endParaRPr lang="en-US"/>
          </a:p>
        </p:txBody>
      </p:sp>
    </p:spTree>
    <p:extLst>
      <p:ext uri="{BB962C8B-B14F-4D97-AF65-F5344CB8AC3E}">
        <p14:creationId xmlns:p14="http://schemas.microsoft.com/office/powerpoint/2010/main" val="3327494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7EEE9-5D76-1C5F-0EB1-17FC77BAC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ECE6F1F-D9A0-0851-F5D0-ACAF16DE6B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7FFD66D-3469-4E07-6233-0E40BBA3B6C4}"/>
              </a:ext>
            </a:extLst>
          </p:cNvPr>
          <p:cNvSpPr>
            <a:spLocks noGrp="1"/>
          </p:cNvSpPr>
          <p:nvPr>
            <p:ph type="dt" sz="half" idx="10"/>
          </p:nvPr>
        </p:nvSpPr>
        <p:spPr/>
        <p:txBody>
          <a:bodyPr/>
          <a:lstStyle/>
          <a:p>
            <a:fld id="{ECEB4E0C-BB1E-4094-A069-2560D33210E4}" type="datetimeFigureOut">
              <a:rPr lang="en-US" smtClean="0"/>
              <a:t>7/2/2023</a:t>
            </a:fld>
            <a:endParaRPr lang="en-US"/>
          </a:p>
        </p:txBody>
      </p:sp>
      <p:sp>
        <p:nvSpPr>
          <p:cNvPr id="5" name="Footer Placeholder 4">
            <a:extLst>
              <a:ext uri="{FF2B5EF4-FFF2-40B4-BE49-F238E27FC236}">
                <a16:creationId xmlns:a16="http://schemas.microsoft.com/office/drawing/2014/main" id="{1B041E5B-1D52-4E76-712E-703858B74F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ADEFC6-4C1D-75F8-D12A-19B71B7091B6}"/>
              </a:ext>
            </a:extLst>
          </p:cNvPr>
          <p:cNvSpPr>
            <a:spLocks noGrp="1"/>
          </p:cNvSpPr>
          <p:nvPr>
            <p:ph type="sldNum" sz="quarter" idx="12"/>
          </p:nvPr>
        </p:nvSpPr>
        <p:spPr/>
        <p:txBody>
          <a:bodyPr/>
          <a:lstStyle/>
          <a:p>
            <a:fld id="{B436D74F-86F5-460C-B924-D2053F22A5AC}" type="slidenum">
              <a:rPr lang="en-US" smtClean="0"/>
              <a:t>‹#›</a:t>
            </a:fld>
            <a:endParaRPr lang="en-US"/>
          </a:p>
        </p:txBody>
      </p:sp>
    </p:spTree>
    <p:extLst>
      <p:ext uri="{BB962C8B-B14F-4D97-AF65-F5344CB8AC3E}">
        <p14:creationId xmlns:p14="http://schemas.microsoft.com/office/powerpoint/2010/main" val="337933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20CBD-C077-FECD-98C1-0DF7A463B8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377EDC-DBF8-8FE4-8197-57B46C928C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DAAB24-8285-4F76-7C1C-1D63DC2D84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0837BF5-F16F-176D-6A2A-80A0B8C193DD}"/>
              </a:ext>
            </a:extLst>
          </p:cNvPr>
          <p:cNvSpPr>
            <a:spLocks noGrp="1"/>
          </p:cNvSpPr>
          <p:nvPr>
            <p:ph type="dt" sz="half" idx="10"/>
          </p:nvPr>
        </p:nvSpPr>
        <p:spPr/>
        <p:txBody>
          <a:bodyPr/>
          <a:lstStyle/>
          <a:p>
            <a:fld id="{ECEB4E0C-BB1E-4094-A069-2560D33210E4}" type="datetimeFigureOut">
              <a:rPr lang="en-US" smtClean="0"/>
              <a:t>7/2/2023</a:t>
            </a:fld>
            <a:endParaRPr lang="en-US"/>
          </a:p>
        </p:txBody>
      </p:sp>
      <p:sp>
        <p:nvSpPr>
          <p:cNvPr id="6" name="Footer Placeholder 5">
            <a:extLst>
              <a:ext uri="{FF2B5EF4-FFF2-40B4-BE49-F238E27FC236}">
                <a16:creationId xmlns:a16="http://schemas.microsoft.com/office/drawing/2014/main" id="{9F585C83-A7AF-DE87-2BC8-3A8E87B490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2A2F52-3646-F938-3FB6-B2648C5AA1E8}"/>
              </a:ext>
            </a:extLst>
          </p:cNvPr>
          <p:cNvSpPr>
            <a:spLocks noGrp="1"/>
          </p:cNvSpPr>
          <p:nvPr>
            <p:ph type="sldNum" sz="quarter" idx="12"/>
          </p:nvPr>
        </p:nvSpPr>
        <p:spPr/>
        <p:txBody>
          <a:bodyPr/>
          <a:lstStyle/>
          <a:p>
            <a:fld id="{B436D74F-86F5-460C-B924-D2053F22A5AC}" type="slidenum">
              <a:rPr lang="en-US" smtClean="0"/>
              <a:t>‹#›</a:t>
            </a:fld>
            <a:endParaRPr lang="en-US"/>
          </a:p>
        </p:txBody>
      </p:sp>
    </p:spTree>
    <p:extLst>
      <p:ext uri="{BB962C8B-B14F-4D97-AF65-F5344CB8AC3E}">
        <p14:creationId xmlns:p14="http://schemas.microsoft.com/office/powerpoint/2010/main" val="3249521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33A4D-CC74-275A-ADE8-C0346AF1FB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E1BB9C-7D37-AF72-F4BF-6C3209DEE3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85B46F-C3FF-70D1-E4B1-284784D9EA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4132B2C-9747-39C5-31E3-1FD5C7004A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AA0C78-C0DB-D421-7983-994694380D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679305-634B-6F57-45CE-681A8D9F6E10}"/>
              </a:ext>
            </a:extLst>
          </p:cNvPr>
          <p:cNvSpPr>
            <a:spLocks noGrp="1"/>
          </p:cNvSpPr>
          <p:nvPr>
            <p:ph type="dt" sz="half" idx="10"/>
          </p:nvPr>
        </p:nvSpPr>
        <p:spPr/>
        <p:txBody>
          <a:bodyPr/>
          <a:lstStyle/>
          <a:p>
            <a:fld id="{ECEB4E0C-BB1E-4094-A069-2560D33210E4}" type="datetimeFigureOut">
              <a:rPr lang="en-US" smtClean="0"/>
              <a:t>7/2/2023</a:t>
            </a:fld>
            <a:endParaRPr lang="en-US"/>
          </a:p>
        </p:txBody>
      </p:sp>
      <p:sp>
        <p:nvSpPr>
          <p:cNvPr id="8" name="Footer Placeholder 7">
            <a:extLst>
              <a:ext uri="{FF2B5EF4-FFF2-40B4-BE49-F238E27FC236}">
                <a16:creationId xmlns:a16="http://schemas.microsoft.com/office/drawing/2014/main" id="{E6CEFBB6-F2B8-AD7F-36FB-55F848AE6BF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D1B5A2B-9C8D-D8BA-850B-48BAF0A4F45B}"/>
              </a:ext>
            </a:extLst>
          </p:cNvPr>
          <p:cNvSpPr>
            <a:spLocks noGrp="1"/>
          </p:cNvSpPr>
          <p:nvPr>
            <p:ph type="sldNum" sz="quarter" idx="12"/>
          </p:nvPr>
        </p:nvSpPr>
        <p:spPr/>
        <p:txBody>
          <a:bodyPr/>
          <a:lstStyle/>
          <a:p>
            <a:fld id="{B436D74F-86F5-460C-B924-D2053F22A5AC}" type="slidenum">
              <a:rPr lang="en-US" smtClean="0"/>
              <a:t>‹#›</a:t>
            </a:fld>
            <a:endParaRPr lang="en-US"/>
          </a:p>
        </p:txBody>
      </p:sp>
    </p:spTree>
    <p:extLst>
      <p:ext uri="{BB962C8B-B14F-4D97-AF65-F5344CB8AC3E}">
        <p14:creationId xmlns:p14="http://schemas.microsoft.com/office/powerpoint/2010/main" val="791791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229B0-9B86-99C8-4CF6-962553E3A7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B146567-1B01-3AB5-7D33-9904EBD47CBE}"/>
              </a:ext>
            </a:extLst>
          </p:cNvPr>
          <p:cNvSpPr>
            <a:spLocks noGrp="1"/>
          </p:cNvSpPr>
          <p:nvPr>
            <p:ph type="dt" sz="half" idx="10"/>
          </p:nvPr>
        </p:nvSpPr>
        <p:spPr/>
        <p:txBody>
          <a:bodyPr/>
          <a:lstStyle/>
          <a:p>
            <a:fld id="{ECEB4E0C-BB1E-4094-A069-2560D33210E4}" type="datetimeFigureOut">
              <a:rPr lang="en-US" smtClean="0"/>
              <a:t>7/2/2023</a:t>
            </a:fld>
            <a:endParaRPr lang="en-US"/>
          </a:p>
        </p:txBody>
      </p:sp>
      <p:sp>
        <p:nvSpPr>
          <p:cNvPr id="4" name="Footer Placeholder 3">
            <a:extLst>
              <a:ext uri="{FF2B5EF4-FFF2-40B4-BE49-F238E27FC236}">
                <a16:creationId xmlns:a16="http://schemas.microsoft.com/office/drawing/2014/main" id="{76414D17-D2C7-A156-126C-8C7ABD8AB3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3933ED-C093-A2B7-8DF7-D862381A434D}"/>
              </a:ext>
            </a:extLst>
          </p:cNvPr>
          <p:cNvSpPr>
            <a:spLocks noGrp="1"/>
          </p:cNvSpPr>
          <p:nvPr>
            <p:ph type="sldNum" sz="quarter" idx="12"/>
          </p:nvPr>
        </p:nvSpPr>
        <p:spPr/>
        <p:txBody>
          <a:bodyPr/>
          <a:lstStyle/>
          <a:p>
            <a:fld id="{B436D74F-86F5-460C-B924-D2053F22A5AC}" type="slidenum">
              <a:rPr lang="en-US" smtClean="0"/>
              <a:t>‹#›</a:t>
            </a:fld>
            <a:endParaRPr lang="en-US"/>
          </a:p>
        </p:txBody>
      </p:sp>
    </p:spTree>
    <p:extLst>
      <p:ext uri="{BB962C8B-B14F-4D97-AF65-F5344CB8AC3E}">
        <p14:creationId xmlns:p14="http://schemas.microsoft.com/office/powerpoint/2010/main" val="2648063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256647-9090-DE57-7453-C5E247EFEAC9}"/>
              </a:ext>
            </a:extLst>
          </p:cNvPr>
          <p:cNvSpPr>
            <a:spLocks noGrp="1"/>
          </p:cNvSpPr>
          <p:nvPr>
            <p:ph type="dt" sz="half" idx="10"/>
          </p:nvPr>
        </p:nvSpPr>
        <p:spPr/>
        <p:txBody>
          <a:bodyPr/>
          <a:lstStyle/>
          <a:p>
            <a:fld id="{ECEB4E0C-BB1E-4094-A069-2560D33210E4}" type="datetimeFigureOut">
              <a:rPr lang="en-US" smtClean="0"/>
              <a:t>7/2/2023</a:t>
            </a:fld>
            <a:endParaRPr lang="en-US"/>
          </a:p>
        </p:txBody>
      </p:sp>
      <p:sp>
        <p:nvSpPr>
          <p:cNvPr id="3" name="Footer Placeholder 2">
            <a:extLst>
              <a:ext uri="{FF2B5EF4-FFF2-40B4-BE49-F238E27FC236}">
                <a16:creationId xmlns:a16="http://schemas.microsoft.com/office/drawing/2014/main" id="{EA0FAEF8-2080-DC69-335F-C106BFDD50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A1FC5A-59D1-1FE6-A4C1-20FFA1EDDC7A}"/>
              </a:ext>
            </a:extLst>
          </p:cNvPr>
          <p:cNvSpPr>
            <a:spLocks noGrp="1"/>
          </p:cNvSpPr>
          <p:nvPr>
            <p:ph type="sldNum" sz="quarter" idx="12"/>
          </p:nvPr>
        </p:nvSpPr>
        <p:spPr/>
        <p:txBody>
          <a:bodyPr/>
          <a:lstStyle/>
          <a:p>
            <a:fld id="{B436D74F-86F5-460C-B924-D2053F22A5AC}" type="slidenum">
              <a:rPr lang="en-US" smtClean="0"/>
              <a:t>‹#›</a:t>
            </a:fld>
            <a:endParaRPr lang="en-US"/>
          </a:p>
        </p:txBody>
      </p:sp>
    </p:spTree>
    <p:extLst>
      <p:ext uri="{BB962C8B-B14F-4D97-AF65-F5344CB8AC3E}">
        <p14:creationId xmlns:p14="http://schemas.microsoft.com/office/powerpoint/2010/main" val="3672154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C53A5-F03A-BA23-196B-615528F06B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9A627AE-9BC7-3B44-9185-D8D3E63564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DC992D0-24BA-F90F-ADDD-6CCC4AEC28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C67C5F-0727-213D-DB99-B9862302CC67}"/>
              </a:ext>
            </a:extLst>
          </p:cNvPr>
          <p:cNvSpPr>
            <a:spLocks noGrp="1"/>
          </p:cNvSpPr>
          <p:nvPr>
            <p:ph type="dt" sz="half" idx="10"/>
          </p:nvPr>
        </p:nvSpPr>
        <p:spPr/>
        <p:txBody>
          <a:bodyPr/>
          <a:lstStyle/>
          <a:p>
            <a:fld id="{ECEB4E0C-BB1E-4094-A069-2560D33210E4}" type="datetimeFigureOut">
              <a:rPr lang="en-US" smtClean="0"/>
              <a:t>7/2/2023</a:t>
            </a:fld>
            <a:endParaRPr lang="en-US"/>
          </a:p>
        </p:txBody>
      </p:sp>
      <p:sp>
        <p:nvSpPr>
          <p:cNvPr id="6" name="Footer Placeholder 5">
            <a:extLst>
              <a:ext uri="{FF2B5EF4-FFF2-40B4-BE49-F238E27FC236}">
                <a16:creationId xmlns:a16="http://schemas.microsoft.com/office/drawing/2014/main" id="{7FDB9803-4FA9-20EB-61B9-598F005CE4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ECF446-3440-0E1C-21C4-79616E8F5581}"/>
              </a:ext>
            </a:extLst>
          </p:cNvPr>
          <p:cNvSpPr>
            <a:spLocks noGrp="1"/>
          </p:cNvSpPr>
          <p:nvPr>
            <p:ph type="sldNum" sz="quarter" idx="12"/>
          </p:nvPr>
        </p:nvSpPr>
        <p:spPr/>
        <p:txBody>
          <a:bodyPr/>
          <a:lstStyle/>
          <a:p>
            <a:fld id="{B436D74F-86F5-460C-B924-D2053F22A5AC}" type="slidenum">
              <a:rPr lang="en-US" smtClean="0"/>
              <a:t>‹#›</a:t>
            </a:fld>
            <a:endParaRPr lang="en-US"/>
          </a:p>
        </p:txBody>
      </p:sp>
    </p:spTree>
    <p:extLst>
      <p:ext uri="{BB962C8B-B14F-4D97-AF65-F5344CB8AC3E}">
        <p14:creationId xmlns:p14="http://schemas.microsoft.com/office/powerpoint/2010/main" val="2165184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4734F-582A-F7FE-00BE-8CE5F3BA60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4C12E43-ED2E-264E-2CE3-748678361D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7AF357E-D20B-6EEA-908E-2644BA9387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716323-4F29-6931-FC23-413A8E7E3E5A}"/>
              </a:ext>
            </a:extLst>
          </p:cNvPr>
          <p:cNvSpPr>
            <a:spLocks noGrp="1"/>
          </p:cNvSpPr>
          <p:nvPr>
            <p:ph type="dt" sz="half" idx="10"/>
          </p:nvPr>
        </p:nvSpPr>
        <p:spPr/>
        <p:txBody>
          <a:bodyPr/>
          <a:lstStyle/>
          <a:p>
            <a:fld id="{ECEB4E0C-BB1E-4094-A069-2560D33210E4}" type="datetimeFigureOut">
              <a:rPr lang="en-US" smtClean="0"/>
              <a:t>7/2/2023</a:t>
            </a:fld>
            <a:endParaRPr lang="en-US"/>
          </a:p>
        </p:txBody>
      </p:sp>
      <p:sp>
        <p:nvSpPr>
          <p:cNvPr id="6" name="Footer Placeholder 5">
            <a:extLst>
              <a:ext uri="{FF2B5EF4-FFF2-40B4-BE49-F238E27FC236}">
                <a16:creationId xmlns:a16="http://schemas.microsoft.com/office/drawing/2014/main" id="{1EA5B541-E4AD-4059-19A9-981E09FFD5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BA35B0-1BDB-FF62-E916-F60E74516F16}"/>
              </a:ext>
            </a:extLst>
          </p:cNvPr>
          <p:cNvSpPr>
            <a:spLocks noGrp="1"/>
          </p:cNvSpPr>
          <p:nvPr>
            <p:ph type="sldNum" sz="quarter" idx="12"/>
          </p:nvPr>
        </p:nvSpPr>
        <p:spPr/>
        <p:txBody>
          <a:bodyPr/>
          <a:lstStyle/>
          <a:p>
            <a:fld id="{B436D74F-86F5-460C-B924-D2053F22A5AC}" type="slidenum">
              <a:rPr lang="en-US" smtClean="0"/>
              <a:t>‹#›</a:t>
            </a:fld>
            <a:endParaRPr lang="en-US"/>
          </a:p>
        </p:txBody>
      </p:sp>
    </p:spTree>
    <p:extLst>
      <p:ext uri="{BB962C8B-B14F-4D97-AF65-F5344CB8AC3E}">
        <p14:creationId xmlns:p14="http://schemas.microsoft.com/office/powerpoint/2010/main" val="52553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A7A4F-389E-C12D-47F0-3913A84E5A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8BCF29-B79C-B2BA-0DC2-9D684BAE2A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ED41E3-7CFA-4993-C0BA-5A58BE462843}"/>
              </a:ext>
            </a:extLst>
          </p:cNvPr>
          <p:cNvSpPr>
            <a:spLocks noGrp="1"/>
          </p:cNvSpPr>
          <p:nvPr>
            <p:ph type="dt" sz="half" idx="10"/>
          </p:nvPr>
        </p:nvSpPr>
        <p:spPr/>
        <p:txBody>
          <a:bodyPr/>
          <a:lstStyle/>
          <a:p>
            <a:fld id="{ECEB4E0C-BB1E-4094-A069-2560D33210E4}" type="datetimeFigureOut">
              <a:rPr lang="en-US" smtClean="0"/>
              <a:t>7/2/2023</a:t>
            </a:fld>
            <a:endParaRPr lang="en-US"/>
          </a:p>
        </p:txBody>
      </p:sp>
      <p:sp>
        <p:nvSpPr>
          <p:cNvPr id="5" name="Footer Placeholder 4">
            <a:extLst>
              <a:ext uri="{FF2B5EF4-FFF2-40B4-BE49-F238E27FC236}">
                <a16:creationId xmlns:a16="http://schemas.microsoft.com/office/drawing/2014/main" id="{1758854D-6104-DE45-4B2E-5224717BDE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6FA717-D284-E3A0-868C-07898EC266E6}"/>
              </a:ext>
            </a:extLst>
          </p:cNvPr>
          <p:cNvSpPr>
            <a:spLocks noGrp="1"/>
          </p:cNvSpPr>
          <p:nvPr>
            <p:ph type="sldNum" sz="quarter" idx="12"/>
          </p:nvPr>
        </p:nvSpPr>
        <p:spPr/>
        <p:txBody>
          <a:bodyPr/>
          <a:lstStyle/>
          <a:p>
            <a:fld id="{B436D74F-86F5-460C-B924-D2053F22A5AC}" type="slidenum">
              <a:rPr lang="en-US" smtClean="0"/>
              <a:t>‹#›</a:t>
            </a:fld>
            <a:endParaRPr lang="en-US"/>
          </a:p>
        </p:txBody>
      </p:sp>
    </p:spTree>
    <p:extLst>
      <p:ext uri="{BB962C8B-B14F-4D97-AF65-F5344CB8AC3E}">
        <p14:creationId xmlns:p14="http://schemas.microsoft.com/office/powerpoint/2010/main" val="2639915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E2834B-6CD5-6F99-15BC-779DA12D5CA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D3EC97A-206A-413A-B433-A16205D728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4F1F1A-2B86-24FA-9EDC-BB0A5F0BE6CC}"/>
              </a:ext>
            </a:extLst>
          </p:cNvPr>
          <p:cNvSpPr>
            <a:spLocks noGrp="1"/>
          </p:cNvSpPr>
          <p:nvPr>
            <p:ph type="dt" sz="half" idx="10"/>
          </p:nvPr>
        </p:nvSpPr>
        <p:spPr/>
        <p:txBody>
          <a:bodyPr/>
          <a:lstStyle/>
          <a:p>
            <a:fld id="{ECEB4E0C-BB1E-4094-A069-2560D33210E4}" type="datetimeFigureOut">
              <a:rPr lang="en-US" smtClean="0"/>
              <a:t>7/2/2023</a:t>
            </a:fld>
            <a:endParaRPr lang="en-US"/>
          </a:p>
        </p:txBody>
      </p:sp>
      <p:sp>
        <p:nvSpPr>
          <p:cNvPr id="5" name="Footer Placeholder 4">
            <a:extLst>
              <a:ext uri="{FF2B5EF4-FFF2-40B4-BE49-F238E27FC236}">
                <a16:creationId xmlns:a16="http://schemas.microsoft.com/office/drawing/2014/main" id="{E881D21B-C4A3-118E-B97D-0259FCB9DE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E41A8A-B28C-8BBD-9DA3-2D5952CD9BFA}"/>
              </a:ext>
            </a:extLst>
          </p:cNvPr>
          <p:cNvSpPr>
            <a:spLocks noGrp="1"/>
          </p:cNvSpPr>
          <p:nvPr>
            <p:ph type="sldNum" sz="quarter" idx="12"/>
          </p:nvPr>
        </p:nvSpPr>
        <p:spPr/>
        <p:txBody>
          <a:bodyPr/>
          <a:lstStyle/>
          <a:p>
            <a:fld id="{B436D74F-86F5-460C-B924-D2053F22A5AC}" type="slidenum">
              <a:rPr lang="en-US" smtClean="0"/>
              <a:t>‹#›</a:t>
            </a:fld>
            <a:endParaRPr lang="en-US"/>
          </a:p>
        </p:txBody>
      </p:sp>
    </p:spTree>
    <p:extLst>
      <p:ext uri="{BB962C8B-B14F-4D97-AF65-F5344CB8AC3E}">
        <p14:creationId xmlns:p14="http://schemas.microsoft.com/office/powerpoint/2010/main" val="1379760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CD08A4-4AA2-DBD7-B85E-1C588127A3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56C50F6-B6A6-755D-62A5-10FF026B22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938C64-31F0-BD95-CE6B-2C27E8E784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EB4E0C-BB1E-4094-A069-2560D33210E4}" type="datetimeFigureOut">
              <a:rPr lang="en-US" smtClean="0"/>
              <a:t>7/2/2023</a:t>
            </a:fld>
            <a:endParaRPr lang="en-US"/>
          </a:p>
        </p:txBody>
      </p:sp>
      <p:sp>
        <p:nvSpPr>
          <p:cNvPr id="5" name="Footer Placeholder 4">
            <a:extLst>
              <a:ext uri="{FF2B5EF4-FFF2-40B4-BE49-F238E27FC236}">
                <a16:creationId xmlns:a16="http://schemas.microsoft.com/office/drawing/2014/main" id="{9CC8FFEE-CD67-C837-277E-2854014FD1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1D25DD9-08A5-82AB-A6E7-6C2DB069A0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6D74F-86F5-460C-B924-D2053F22A5AC}" type="slidenum">
              <a:rPr lang="en-US" smtClean="0"/>
              <a:t>‹#›</a:t>
            </a:fld>
            <a:endParaRPr lang="en-US"/>
          </a:p>
        </p:txBody>
      </p:sp>
    </p:spTree>
    <p:extLst>
      <p:ext uri="{BB962C8B-B14F-4D97-AF65-F5344CB8AC3E}">
        <p14:creationId xmlns:p14="http://schemas.microsoft.com/office/powerpoint/2010/main" val="2093081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EA490-C13D-525E-BEEC-6D55C0BE64AE}"/>
              </a:ext>
            </a:extLst>
          </p:cNvPr>
          <p:cNvSpPr>
            <a:spLocks noGrp="1"/>
          </p:cNvSpPr>
          <p:nvPr>
            <p:ph type="ctrTitle"/>
          </p:nvPr>
        </p:nvSpPr>
        <p:spPr>
          <a:xfrm>
            <a:off x="-76200" y="174171"/>
            <a:ext cx="12268200" cy="3335792"/>
          </a:xfrm>
        </p:spPr>
        <p:txBody>
          <a:bodyPr>
            <a:normAutofit fontScale="90000"/>
          </a:bodyPr>
          <a:lstStyle/>
          <a:p>
            <a:r>
              <a:rPr lang="en-US" b="1" dirty="0"/>
              <a:t>Autonomic drugs</a:t>
            </a:r>
            <a:br>
              <a:rPr lang="en-US" dirty="0"/>
            </a:br>
            <a:r>
              <a:rPr lang="en-US" b="1" dirty="0"/>
              <a:t>parasympathomimetics &amp; </a:t>
            </a:r>
            <a:r>
              <a:rPr lang="en-US" b="1" dirty="0" err="1"/>
              <a:t>parasympatholytics</a:t>
            </a:r>
            <a:br>
              <a:rPr lang="en-US" b="1" dirty="0"/>
            </a:br>
            <a:r>
              <a:rPr lang="en-US" b="1" dirty="0"/>
              <a:t>sympathomimetics &amp; </a:t>
            </a:r>
            <a:r>
              <a:rPr lang="en-US" b="1" dirty="0" err="1"/>
              <a:t>sympatholytics</a:t>
            </a:r>
            <a:endParaRPr lang="en-US" b="1" dirty="0"/>
          </a:p>
        </p:txBody>
      </p:sp>
      <p:sp>
        <p:nvSpPr>
          <p:cNvPr id="3" name="Subtitle 2">
            <a:extLst>
              <a:ext uri="{FF2B5EF4-FFF2-40B4-BE49-F238E27FC236}">
                <a16:creationId xmlns:a16="http://schemas.microsoft.com/office/drawing/2014/main" id="{ED1F5628-8419-E712-CBBD-11380978A7FD}"/>
              </a:ext>
            </a:extLst>
          </p:cNvPr>
          <p:cNvSpPr>
            <a:spLocks noGrp="1"/>
          </p:cNvSpPr>
          <p:nvPr>
            <p:ph type="subTitle" idx="1"/>
          </p:nvPr>
        </p:nvSpPr>
        <p:spPr>
          <a:xfrm>
            <a:off x="0" y="3635829"/>
            <a:ext cx="2449285" cy="3222171"/>
          </a:xfrm>
        </p:spPr>
        <p:txBody>
          <a:bodyPr/>
          <a:lstStyle/>
          <a:p>
            <a:r>
              <a:rPr lang="en-US" sz="3200" b="1" dirty="0" err="1"/>
              <a:t>Dr.Samaher</a:t>
            </a:r>
            <a:r>
              <a:rPr lang="en-US" sz="3200" b="1" dirty="0"/>
              <a:t> Jaber Younis</a:t>
            </a:r>
          </a:p>
          <a:p>
            <a:r>
              <a:rPr lang="en-US" sz="3200" b="1" dirty="0"/>
              <a:t>BCPS</a:t>
            </a:r>
            <a:endParaRPr lang="en-US" b="1" dirty="0"/>
          </a:p>
        </p:txBody>
      </p:sp>
      <p:pic>
        <p:nvPicPr>
          <p:cNvPr id="1026" name="Picture 2" descr="19. Agents and Actions of the Autonomic Nervous System: Autonomic  Pharmacology Overview – Principles of Pharmacology – Study Guide">
            <a:extLst>
              <a:ext uri="{FF2B5EF4-FFF2-40B4-BE49-F238E27FC236}">
                <a16:creationId xmlns:a16="http://schemas.microsoft.com/office/drawing/2014/main" id="{FAD83427-3A08-46F8-80FF-E37EFDB513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9543" y="3852182"/>
            <a:ext cx="9873342" cy="31146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6259FDC-F6B0-9B02-C335-983C25C0F85A}"/>
              </a:ext>
            </a:extLst>
          </p:cNvPr>
          <p:cNvSpPr/>
          <p:nvPr/>
        </p:nvSpPr>
        <p:spPr>
          <a:xfrm>
            <a:off x="10809514" y="6379030"/>
            <a:ext cx="914399" cy="304799"/>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mimetic</a:t>
            </a:r>
          </a:p>
        </p:txBody>
      </p:sp>
    </p:spTree>
    <p:extLst>
      <p:ext uri="{BB962C8B-B14F-4D97-AF65-F5344CB8AC3E}">
        <p14:creationId xmlns:p14="http://schemas.microsoft.com/office/powerpoint/2010/main" val="4222234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029" y="365125"/>
            <a:ext cx="11070771" cy="1325563"/>
          </a:xfrm>
        </p:spPr>
        <p:txBody>
          <a:bodyPr>
            <a:normAutofit/>
          </a:bodyPr>
          <a:lstStyle/>
          <a:p>
            <a:r>
              <a:rPr lang="en-US" sz="4800" b="1" dirty="0"/>
              <a:t>Cholinergic Agonists</a:t>
            </a:r>
          </a:p>
        </p:txBody>
      </p:sp>
      <p:sp>
        <p:nvSpPr>
          <p:cNvPr id="3" name="Content Placeholder 2"/>
          <p:cNvSpPr>
            <a:spLocks noGrp="1"/>
          </p:cNvSpPr>
          <p:nvPr>
            <p:ph idx="1"/>
          </p:nvPr>
        </p:nvSpPr>
        <p:spPr>
          <a:xfrm>
            <a:off x="0" y="1410788"/>
            <a:ext cx="12192000" cy="5447211"/>
          </a:xfrm>
        </p:spPr>
        <p:txBody>
          <a:bodyPr>
            <a:normAutofit/>
          </a:bodyPr>
          <a:lstStyle/>
          <a:p>
            <a:r>
              <a:rPr lang="en-US" dirty="0"/>
              <a:t>Drugs affecting the autonomic nervous system (ANS) are divided into two groups according to the type of neuron involved in the mechanism of action:</a:t>
            </a:r>
          </a:p>
          <a:p>
            <a:r>
              <a:rPr lang="en-US" dirty="0"/>
              <a:t>1. The cholinergic drugs act on receptors activated by acetylcholine (</a:t>
            </a:r>
            <a:r>
              <a:rPr lang="en-US" dirty="0" err="1"/>
              <a:t>ACh</a:t>
            </a:r>
            <a:r>
              <a:rPr lang="en-US" dirty="0"/>
              <a:t>)</a:t>
            </a:r>
          </a:p>
          <a:p>
            <a:r>
              <a:rPr lang="en-US" dirty="0"/>
              <a:t> 2. Adrenergic drugs act on receptors stimulated by norepinephrine or epinephrine. </a:t>
            </a:r>
          </a:p>
          <a:p>
            <a:r>
              <a:rPr lang="en-US" dirty="0"/>
              <a:t>Cholinergic and adrenergic drugs act by either stimulating( </a:t>
            </a:r>
            <a:r>
              <a:rPr lang="en-US" b="1" dirty="0"/>
              <a:t>mimetics</a:t>
            </a:r>
            <a:r>
              <a:rPr lang="en-US" dirty="0"/>
              <a:t>) or blocking receptors(</a:t>
            </a:r>
            <a:r>
              <a:rPr lang="en-US" b="1" dirty="0" err="1"/>
              <a:t>lytics</a:t>
            </a:r>
            <a:r>
              <a:rPr lang="en-US" dirty="0"/>
              <a:t>) of the ANS.</a:t>
            </a:r>
          </a:p>
        </p:txBody>
      </p:sp>
    </p:spTree>
    <p:extLst>
      <p:ext uri="{BB962C8B-B14F-4D97-AF65-F5344CB8AC3E}">
        <p14:creationId xmlns:p14="http://schemas.microsoft.com/office/powerpoint/2010/main" val="3737494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3431A-B158-E81B-94B2-87BD4B62282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FF0DFC7-C206-74C4-B03F-49BA9AD040E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62515F9-16AC-CF75-F6C9-CC1DF6D036E4}"/>
              </a:ext>
            </a:extLst>
          </p:cNvPr>
          <p:cNvPicPr>
            <a:picLocks noChangeAspect="1"/>
          </p:cNvPicPr>
          <p:nvPr/>
        </p:nvPicPr>
        <p:blipFill>
          <a:blip r:embed="rId2"/>
          <a:stretch>
            <a:fillRect/>
          </a:stretch>
        </p:blipFill>
        <p:spPr>
          <a:xfrm>
            <a:off x="0" y="185057"/>
            <a:ext cx="5246914" cy="6183086"/>
          </a:xfrm>
          <a:prstGeom prst="rect">
            <a:avLst/>
          </a:prstGeom>
        </p:spPr>
      </p:pic>
      <p:pic>
        <p:nvPicPr>
          <p:cNvPr id="7" name="Picture 6">
            <a:extLst>
              <a:ext uri="{FF2B5EF4-FFF2-40B4-BE49-F238E27FC236}">
                <a16:creationId xmlns:a16="http://schemas.microsoft.com/office/drawing/2014/main" id="{ABE17089-1EDF-74B7-B89C-358B151EB1A9}"/>
              </a:ext>
            </a:extLst>
          </p:cNvPr>
          <p:cNvPicPr>
            <a:picLocks noChangeAspect="1"/>
          </p:cNvPicPr>
          <p:nvPr/>
        </p:nvPicPr>
        <p:blipFill>
          <a:blip r:embed="rId3"/>
          <a:stretch>
            <a:fillRect/>
          </a:stretch>
        </p:blipFill>
        <p:spPr>
          <a:xfrm>
            <a:off x="5627914" y="206829"/>
            <a:ext cx="5998029" cy="6183086"/>
          </a:xfrm>
          <a:prstGeom prst="rect">
            <a:avLst/>
          </a:prstGeom>
        </p:spPr>
      </p:pic>
    </p:spTree>
    <p:extLst>
      <p:ext uri="{BB962C8B-B14F-4D97-AF65-F5344CB8AC3E}">
        <p14:creationId xmlns:p14="http://schemas.microsoft.com/office/powerpoint/2010/main" val="3869126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1.Direct-Acting Cholinergic Agonists</a:t>
            </a:r>
            <a:endParaRPr lang="en-US" dirty="0"/>
          </a:p>
        </p:txBody>
      </p:sp>
      <p:sp>
        <p:nvSpPr>
          <p:cNvPr id="3" name="Content Placeholder 2"/>
          <p:cNvSpPr>
            <a:spLocks noGrp="1"/>
          </p:cNvSpPr>
          <p:nvPr>
            <p:ph idx="1"/>
          </p:nvPr>
        </p:nvSpPr>
        <p:spPr>
          <a:xfrm>
            <a:off x="0" y="1476102"/>
            <a:ext cx="12192000" cy="5381897"/>
          </a:xfrm>
        </p:spPr>
        <p:txBody>
          <a:bodyPr>
            <a:normAutofit/>
          </a:bodyPr>
          <a:lstStyle/>
          <a:p>
            <a:r>
              <a:rPr lang="en-US" dirty="0"/>
              <a:t>Cholinergic agonists mimic the effects of </a:t>
            </a:r>
            <a:r>
              <a:rPr lang="en-US" dirty="0" err="1"/>
              <a:t>ACh</a:t>
            </a:r>
            <a:r>
              <a:rPr lang="en-US" dirty="0"/>
              <a:t> by binding directly to cholinoceptors (muscarinic or nicotinic). These agents may be broadly classified into two groups: 1) choline esters, which include endogenous </a:t>
            </a:r>
            <a:r>
              <a:rPr lang="en-US" dirty="0" err="1"/>
              <a:t>ACh</a:t>
            </a:r>
            <a:r>
              <a:rPr lang="en-US" dirty="0"/>
              <a:t> and synthetic esters of choline, such as </a:t>
            </a:r>
            <a:r>
              <a:rPr lang="en-US" b="1" i="1" dirty="0" err="1"/>
              <a:t>carbachol</a:t>
            </a:r>
            <a:r>
              <a:rPr lang="en-US" b="1" i="1" dirty="0"/>
              <a:t> </a:t>
            </a:r>
            <a:r>
              <a:rPr lang="en-US" b="1" dirty="0"/>
              <a:t>and </a:t>
            </a:r>
            <a:r>
              <a:rPr lang="en-US" b="1" i="1" dirty="0" err="1"/>
              <a:t>bethanechol</a:t>
            </a:r>
            <a:r>
              <a:rPr lang="en-US" dirty="0"/>
              <a:t>, and 2) naturally occurring alkaloids, such as </a:t>
            </a:r>
            <a:r>
              <a:rPr lang="en-US" b="1" i="1" dirty="0"/>
              <a:t>nicotine </a:t>
            </a:r>
            <a:r>
              <a:rPr lang="en-US" b="1" dirty="0"/>
              <a:t>and </a:t>
            </a:r>
            <a:r>
              <a:rPr lang="en-US" b="1" i="1" dirty="0"/>
              <a:t>pilocarpine</a:t>
            </a:r>
            <a:r>
              <a:rPr lang="en-US" dirty="0"/>
              <a:t>. All direct-acting cholinergic drugs have </a:t>
            </a:r>
            <a:r>
              <a:rPr lang="en-US" b="1" dirty="0"/>
              <a:t>a longer duration of action </a:t>
            </a:r>
            <a:r>
              <a:rPr lang="en-US" dirty="0"/>
              <a:t>than </a:t>
            </a:r>
            <a:r>
              <a:rPr lang="en-US" dirty="0" err="1"/>
              <a:t>ACh</a:t>
            </a:r>
            <a:r>
              <a:rPr lang="en-US" dirty="0"/>
              <a:t>. The more therapeutically useful drugs (</a:t>
            </a:r>
            <a:r>
              <a:rPr lang="en-US" i="1" dirty="0"/>
              <a:t>pilocarpine </a:t>
            </a:r>
            <a:r>
              <a:rPr lang="en-US" dirty="0"/>
              <a:t>and </a:t>
            </a:r>
            <a:r>
              <a:rPr lang="en-US" i="1" dirty="0" err="1"/>
              <a:t>bethanechol</a:t>
            </a:r>
            <a:r>
              <a:rPr lang="en-US" dirty="0"/>
              <a:t>) preferentially bind to muscarinic receptors and are sometimes referred to as </a:t>
            </a:r>
            <a:r>
              <a:rPr lang="en-US" b="1" dirty="0"/>
              <a:t>muscarinic agents</a:t>
            </a:r>
            <a:r>
              <a:rPr lang="en-US" dirty="0"/>
              <a:t>. However, as a group, the direct-acting agonists show </a:t>
            </a:r>
            <a:r>
              <a:rPr lang="en-US" b="1" dirty="0"/>
              <a:t>little specificity </a:t>
            </a:r>
            <a:r>
              <a:rPr lang="en-US" dirty="0"/>
              <a:t>in their actions, which limits clinical usefulness.</a:t>
            </a:r>
          </a:p>
        </p:txBody>
      </p:sp>
    </p:spTree>
    <p:extLst>
      <p:ext uri="{BB962C8B-B14F-4D97-AF65-F5344CB8AC3E}">
        <p14:creationId xmlns:p14="http://schemas.microsoft.com/office/powerpoint/2010/main" val="2882436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 y="0"/>
            <a:ext cx="5812971" cy="3185730"/>
          </a:xfrm>
          <a:prstGeom prst="rect">
            <a:avLst/>
          </a:prstGeom>
        </p:spPr>
      </p:pic>
      <p:pic>
        <p:nvPicPr>
          <p:cNvPr id="5" name="Picture 4"/>
          <p:cNvPicPr>
            <a:picLocks noChangeAspect="1"/>
          </p:cNvPicPr>
          <p:nvPr/>
        </p:nvPicPr>
        <p:blipFill>
          <a:blip r:embed="rId3"/>
          <a:stretch>
            <a:fillRect/>
          </a:stretch>
        </p:blipFill>
        <p:spPr>
          <a:xfrm>
            <a:off x="6035041" y="0"/>
            <a:ext cx="6156959" cy="3800520"/>
          </a:xfrm>
          <a:prstGeom prst="rect">
            <a:avLst/>
          </a:prstGeom>
        </p:spPr>
      </p:pic>
      <p:pic>
        <p:nvPicPr>
          <p:cNvPr id="6" name="Picture 5"/>
          <p:cNvPicPr>
            <a:picLocks noChangeAspect="1"/>
          </p:cNvPicPr>
          <p:nvPr/>
        </p:nvPicPr>
        <p:blipFill>
          <a:blip r:embed="rId4"/>
          <a:stretch>
            <a:fillRect/>
          </a:stretch>
        </p:blipFill>
        <p:spPr>
          <a:xfrm>
            <a:off x="0" y="3396342"/>
            <a:ext cx="5812970" cy="3461657"/>
          </a:xfrm>
          <a:prstGeom prst="rect">
            <a:avLst/>
          </a:prstGeom>
        </p:spPr>
      </p:pic>
      <p:pic>
        <p:nvPicPr>
          <p:cNvPr id="7" name="Picture 6"/>
          <p:cNvPicPr>
            <a:picLocks noChangeAspect="1"/>
          </p:cNvPicPr>
          <p:nvPr/>
        </p:nvPicPr>
        <p:blipFill>
          <a:blip r:embed="rId5"/>
          <a:stretch>
            <a:fillRect/>
          </a:stretch>
        </p:blipFill>
        <p:spPr>
          <a:xfrm>
            <a:off x="6035041" y="3944983"/>
            <a:ext cx="6156960" cy="2864515"/>
          </a:xfrm>
          <a:prstGeom prst="rect">
            <a:avLst/>
          </a:prstGeom>
        </p:spPr>
      </p:pic>
    </p:spTree>
    <p:extLst>
      <p:ext uri="{BB962C8B-B14F-4D97-AF65-F5344CB8AC3E}">
        <p14:creationId xmlns:p14="http://schemas.microsoft.com/office/powerpoint/2010/main" val="3713296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503" y="182880"/>
            <a:ext cx="11978640" cy="6675120"/>
          </a:xfrm>
        </p:spPr>
        <p:txBody>
          <a:bodyPr>
            <a:normAutofit fontScale="92500" lnSpcReduction="20000"/>
          </a:bodyPr>
          <a:lstStyle/>
          <a:p>
            <a:r>
              <a:rPr lang="en-US" b="1" dirty="0" err="1"/>
              <a:t>Bethanechol</a:t>
            </a:r>
            <a:endParaRPr lang="en-US" b="1" dirty="0"/>
          </a:p>
          <a:p>
            <a:r>
              <a:rPr lang="en-US" i="1" dirty="0"/>
              <a:t>Bethanechol</a:t>
            </a:r>
            <a:r>
              <a:rPr lang="en-US" dirty="0"/>
              <a:t> is an unsubstituted carbamoyl ester, structurally related to </a:t>
            </a:r>
            <a:r>
              <a:rPr lang="en-US" dirty="0" err="1"/>
              <a:t>ACh</a:t>
            </a:r>
            <a:r>
              <a:rPr lang="en-US" dirty="0"/>
              <a:t> . It is not hydrolyzed by </a:t>
            </a:r>
            <a:r>
              <a:rPr lang="en-US" dirty="0" err="1"/>
              <a:t>AChE</a:t>
            </a:r>
            <a:r>
              <a:rPr lang="en-US" dirty="0"/>
              <a:t> due to the esterification of </a:t>
            </a:r>
            <a:r>
              <a:rPr lang="en-US" dirty="0" err="1"/>
              <a:t>carbamic</a:t>
            </a:r>
            <a:r>
              <a:rPr lang="en-US" dirty="0"/>
              <a:t> acid, although it is inactivated through </a:t>
            </a:r>
            <a:r>
              <a:rPr lang="en-US" b="1" dirty="0"/>
              <a:t>hydrolysis by other </a:t>
            </a:r>
            <a:r>
              <a:rPr lang="en-US" b="1" dirty="0" err="1"/>
              <a:t>esterases</a:t>
            </a:r>
            <a:r>
              <a:rPr lang="en-US" dirty="0"/>
              <a:t>. </a:t>
            </a:r>
            <a:r>
              <a:rPr lang="en-US" b="1" dirty="0"/>
              <a:t>It lacks nicotinic actions </a:t>
            </a:r>
            <a:r>
              <a:rPr lang="en-US" dirty="0"/>
              <a:t>(due to addition of the methyl group), but does have strong muscarinic activity. Its major actions are on </a:t>
            </a:r>
            <a:r>
              <a:rPr lang="en-US" b="1" dirty="0"/>
              <a:t>the smooth musculature of the bladder and GI tract</a:t>
            </a:r>
            <a:r>
              <a:rPr lang="en-US" dirty="0"/>
              <a:t>. It has about a 1-hour duration of action.</a:t>
            </a:r>
          </a:p>
          <a:p>
            <a:r>
              <a:rPr lang="en-US" b="1" dirty="0"/>
              <a:t>1. Actions</a:t>
            </a:r>
          </a:p>
          <a:p>
            <a:r>
              <a:rPr lang="en-US" i="1" dirty="0" err="1"/>
              <a:t>Bethanechol</a:t>
            </a:r>
            <a:r>
              <a:rPr lang="en-US" i="1" dirty="0"/>
              <a:t> </a:t>
            </a:r>
            <a:r>
              <a:rPr lang="en-US" dirty="0"/>
              <a:t>directly stimulates muscarinic receptors, causing increased intestinal motility and tone. It also stimulates the detrusor muscle of the bladder, whereas the trigone and sphincter muscles are relaxed. These effects stimulate urination.</a:t>
            </a:r>
          </a:p>
          <a:p>
            <a:r>
              <a:rPr lang="en-US" b="1" dirty="0"/>
              <a:t>2. Therapeutic uses</a:t>
            </a:r>
          </a:p>
          <a:p>
            <a:r>
              <a:rPr lang="en-US" dirty="0"/>
              <a:t>In urologic treatment, </a:t>
            </a:r>
            <a:r>
              <a:rPr lang="en-US" b="1" i="1" dirty="0" err="1"/>
              <a:t>bethanechol</a:t>
            </a:r>
            <a:r>
              <a:rPr lang="en-US" b="1" i="1" dirty="0"/>
              <a:t> </a:t>
            </a:r>
            <a:r>
              <a:rPr lang="en-US" b="1" dirty="0"/>
              <a:t>is used to stimulate the atonic bladder</a:t>
            </a:r>
            <a:r>
              <a:rPr lang="en-US" dirty="0"/>
              <a:t>, particularly in postpartum or postoperative, </a:t>
            </a:r>
            <a:r>
              <a:rPr lang="en-US" dirty="0" err="1"/>
              <a:t>nonobstructive</a:t>
            </a:r>
            <a:r>
              <a:rPr lang="en-US" dirty="0"/>
              <a:t> urinary retention. </a:t>
            </a:r>
            <a:r>
              <a:rPr lang="en-US" i="1" dirty="0" err="1"/>
              <a:t>Bethanechol</a:t>
            </a:r>
            <a:r>
              <a:rPr lang="en-US" i="1" dirty="0"/>
              <a:t> </a:t>
            </a:r>
            <a:r>
              <a:rPr lang="en-US" dirty="0"/>
              <a:t>may also be used to treat neurogenic atony as well as </a:t>
            </a:r>
            <a:r>
              <a:rPr lang="en-US" dirty="0" err="1"/>
              <a:t>megacolon</a:t>
            </a:r>
            <a:r>
              <a:rPr lang="en-US" dirty="0"/>
              <a:t>.</a:t>
            </a:r>
          </a:p>
          <a:p>
            <a:r>
              <a:rPr lang="en-US" b="1" dirty="0"/>
              <a:t>3. Adverse effects</a:t>
            </a:r>
          </a:p>
          <a:p>
            <a:r>
              <a:rPr lang="en-US" i="1" dirty="0" err="1"/>
              <a:t>Bethanechol</a:t>
            </a:r>
            <a:r>
              <a:rPr lang="en-US" i="1" dirty="0"/>
              <a:t> </a:t>
            </a:r>
            <a:r>
              <a:rPr lang="en-US" dirty="0"/>
              <a:t>can </a:t>
            </a:r>
            <a:r>
              <a:rPr lang="en-US" b="1" dirty="0"/>
              <a:t>cause generalized cholinergic stimulation, with sweating, salivation, flushing, decreased blood pressure (with </a:t>
            </a:r>
            <a:r>
              <a:rPr lang="en-US" b="1" dirty="0">
                <a:solidFill>
                  <a:srgbClr val="FF0000"/>
                </a:solidFill>
              </a:rPr>
              <a:t>reflex tachycardia</a:t>
            </a:r>
            <a:r>
              <a:rPr lang="en-US" b="1" dirty="0"/>
              <a:t>), nausea, abdominal pain, diarrhea, and bronchospasm.</a:t>
            </a:r>
            <a:r>
              <a:rPr lang="en-US" dirty="0"/>
              <a:t> </a:t>
            </a:r>
            <a:r>
              <a:rPr lang="en-US" i="1" dirty="0">
                <a:solidFill>
                  <a:srgbClr val="FF0000"/>
                </a:solidFill>
              </a:rPr>
              <a:t>Atropine sulfate </a:t>
            </a:r>
            <a:r>
              <a:rPr lang="en-US" dirty="0"/>
              <a:t>may be administered to overcome severe cardiovascular or </a:t>
            </a:r>
            <a:r>
              <a:rPr lang="en-US" dirty="0" err="1"/>
              <a:t>bronchoconstrictor</a:t>
            </a:r>
            <a:r>
              <a:rPr lang="en-US" dirty="0"/>
              <a:t> responses to this agent</a:t>
            </a:r>
          </a:p>
        </p:txBody>
      </p:sp>
    </p:spTree>
    <p:extLst>
      <p:ext uri="{BB962C8B-B14F-4D97-AF65-F5344CB8AC3E}">
        <p14:creationId xmlns:p14="http://schemas.microsoft.com/office/powerpoint/2010/main" val="3747770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69816"/>
            <a:ext cx="12192000" cy="6688183"/>
          </a:xfrm>
        </p:spPr>
        <p:txBody>
          <a:bodyPr>
            <a:normAutofit fontScale="92500" lnSpcReduction="20000"/>
          </a:bodyPr>
          <a:lstStyle/>
          <a:p>
            <a:r>
              <a:rPr lang="en-US" b="1" dirty="0" err="1"/>
              <a:t>Carbachol</a:t>
            </a:r>
            <a:r>
              <a:rPr lang="en-US" b="1" dirty="0"/>
              <a:t> (</a:t>
            </a:r>
            <a:r>
              <a:rPr lang="en-US" b="1" dirty="0" err="1"/>
              <a:t>carbamylcholine</a:t>
            </a:r>
            <a:r>
              <a:rPr lang="en-US" b="1" dirty="0"/>
              <a:t>)</a:t>
            </a:r>
          </a:p>
          <a:p>
            <a:r>
              <a:rPr lang="en-US" i="1" dirty="0"/>
              <a:t>Carbachol</a:t>
            </a:r>
            <a:r>
              <a:rPr lang="en-US" dirty="0"/>
              <a:t> has both </a:t>
            </a:r>
            <a:r>
              <a:rPr lang="en-US" b="1" dirty="0"/>
              <a:t>muscarinic and nicotinic actions</a:t>
            </a:r>
            <a:r>
              <a:rPr lang="en-US" dirty="0"/>
              <a:t>. Like </a:t>
            </a:r>
            <a:r>
              <a:rPr lang="en-US" i="1" dirty="0" err="1"/>
              <a:t>bethanechol</a:t>
            </a:r>
            <a:r>
              <a:rPr lang="en-US" dirty="0"/>
              <a:t>, </a:t>
            </a:r>
            <a:r>
              <a:rPr lang="en-US" i="1" dirty="0" err="1"/>
              <a:t>carbachol</a:t>
            </a:r>
            <a:r>
              <a:rPr lang="en-US" i="1" dirty="0"/>
              <a:t> </a:t>
            </a:r>
            <a:r>
              <a:rPr lang="en-US" dirty="0"/>
              <a:t>is an ester of </a:t>
            </a:r>
            <a:r>
              <a:rPr lang="en-US" dirty="0" err="1"/>
              <a:t>carbamic</a:t>
            </a:r>
            <a:r>
              <a:rPr lang="en-US" dirty="0"/>
              <a:t> acid and a poor substrate for </a:t>
            </a:r>
            <a:r>
              <a:rPr lang="en-US" dirty="0" err="1"/>
              <a:t>AChE</a:t>
            </a:r>
            <a:r>
              <a:rPr lang="en-US" dirty="0"/>
              <a:t>. It is </a:t>
            </a:r>
            <a:r>
              <a:rPr lang="en-US" dirty="0" err="1"/>
              <a:t>biotransformed</a:t>
            </a:r>
            <a:r>
              <a:rPr lang="en-US" dirty="0"/>
              <a:t> by other </a:t>
            </a:r>
            <a:r>
              <a:rPr lang="en-US" dirty="0" err="1"/>
              <a:t>esterases</a:t>
            </a:r>
            <a:r>
              <a:rPr lang="en-US" dirty="0"/>
              <a:t>, but at a much slower rate.</a:t>
            </a:r>
          </a:p>
          <a:p>
            <a:r>
              <a:rPr lang="en-US" b="1" dirty="0"/>
              <a:t>1. Actions</a:t>
            </a:r>
          </a:p>
          <a:p>
            <a:r>
              <a:rPr lang="en-US" i="1" dirty="0" err="1"/>
              <a:t>Carbachol</a:t>
            </a:r>
            <a:r>
              <a:rPr lang="en-US" i="1" dirty="0"/>
              <a:t> </a:t>
            </a:r>
            <a:r>
              <a:rPr lang="en-US" dirty="0"/>
              <a:t>has profound effects on both the cardiovascular and GI systems because of its </a:t>
            </a:r>
            <a:r>
              <a:rPr lang="en-US" b="1" dirty="0"/>
              <a:t>ganglion-stimulating activity</a:t>
            </a:r>
            <a:r>
              <a:rPr lang="en-US" dirty="0"/>
              <a:t>, and it may first stimulate and then depress these systems. It can cause </a:t>
            </a:r>
            <a:r>
              <a:rPr lang="en-US" dirty="0">
                <a:solidFill>
                  <a:srgbClr val="FF0000"/>
                </a:solidFill>
              </a:rPr>
              <a:t>release of epinephrine from the adrenal medulla </a:t>
            </a:r>
            <a:r>
              <a:rPr lang="en-US" dirty="0"/>
              <a:t>by its nicotinic action. Locally instilled into the eye, it mimics the effects of </a:t>
            </a:r>
            <a:r>
              <a:rPr lang="en-US" dirty="0" err="1"/>
              <a:t>ACh</a:t>
            </a:r>
            <a:r>
              <a:rPr lang="en-US" dirty="0"/>
              <a:t>, </a:t>
            </a:r>
            <a:r>
              <a:rPr lang="en-US" b="1" dirty="0"/>
              <a:t>causing </a:t>
            </a:r>
            <a:r>
              <a:rPr lang="en-US" b="1" dirty="0" err="1"/>
              <a:t>miosis</a:t>
            </a:r>
            <a:r>
              <a:rPr lang="en-US" b="1" dirty="0"/>
              <a:t> </a:t>
            </a:r>
            <a:r>
              <a:rPr lang="en-US" dirty="0"/>
              <a:t>and a spasm of accommodation in which </a:t>
            </a:r>
            <a:r>
              <a:rPr lang="en-US" b="1" dirty="0"/>
              <a:t>the ciliary muscle of the eye remains in a constant </a:t>
            </a:r>
            <a:r>
              <a:rPr lang="en-US" dirty="0"/>
              <a:t>state of contraction. The vision becomes fixed at some particular distance, making it impossible to focus. [Note the opposing effects of </a:t>
            </a:r>
            <a:r>
              <a:rPr lang="en-US" i="1" dirty="0"/>
              <a:t>atropine</a:t>
            </a:r>
            <a:r>
              <a:rPr lang="en-US" dirty="0"/>
              <a:t>, a muscarinic blocker, on the eye.]</a:t>
            </a:r>
          </a:p>
          <a:p>
            <a:r>
              <a:rPr lang="en-US" b="1" dirty="0"/>
              <a:t>2. Therapeutic uses</a:t>
            </a:r>
          </a:p>
          <a:p>
            <a:r>
              <a:rPr lang="en-US" dirty="0"/>
              <a:t>Because of its high </a:t>
            </a:r>
            <a:r>
              <a:rPr lang="en-US" b="1" dirty="0"/>
              <a:t>potency</a:t>
            </a:r>
            <a:r>
              <a:rPr lang="en-US" dirty="0"/>
              <a:t>, receptor </a:t>
            </a:r>
            <a:r>
              <a:rPr lang="en-US" dirty="0" err="1"/>
              <a:t>nonselectivity</a:t>
            </a:r>
            <a:r>
              <a:rPr lang="en-US" dirty="0"/>
              <a:t>, and relatively long duration of action, </a:t>
            </a:r>
            <a:r>
              <a:rPr lang="en-US" i="1" dirty="0" err="1"/>
              <a:t>carbachol</a:t>
            </a:r>
            <a:r>
              <a:rPr lang="en-US" i="1" dirty="0"/>
              <a:t> </a:t>
            </a:r>
            <a:r>
              <a:rPr lang="en-US" dirty="0"/>
              <a:t>is </a:t>
            </a:r>
            <a:r>
              <a:rPr lang="en-US" b="1" dirty="0"/>
              <a:t>rarely used</a:t>
            </a:r>
            <a:r>
              <a:rPr lang="en-US" dirty="0"/>
              <a:t>. </a:t>
            </a:r>
            <a:r>
              <a:rPr lang="en-US" b="1" dirty="0"/>
              <a:t>Intraocular use provides </a:t>
            </a:r>
            <a:r>
              <a:rPr lang="en-US" b="1" dirty="0" err="1"/>
              <a:t>miosis</a:t>
            </a:r>
            <a:r>
              <a:rPr lang="en-US" b="1" dirty="0"/>
              <a:t> </a:t>
            </a:r>
            <a:r>
              <a:rPr lang="en-US" dirty="0"/>
              <a:t>for eye surgery and lowers intraocular pressure in the treatment of </a:t>
            </a:r>
            <a:r>
              <a:rPr lang="en-US" dirty="0">
                <a:solidFill>
                  <a:srgbClr val="FF0000"/>
                </a:solidFill>
              </a:rPr>
              <a:t>glaucoma.</a:t>
            </a:r>
          </a:p>
          <a:p>
            <a:r>
              <a:rPr lang="en-US" b="1" dirty="0"/>
              <a:t>3. Adverse effects</a:t>
            </a:r>
          </a:p>
          <a:p>
            <a:r>
              <a:rPr lang="en-US" dirty="0"/>
              <a:t>With ophthalmologic use, few adverse effects occur due to lack of systemic penetration (quaternary amine).</a:t>
            </a:r>
          </a:p>
        </p:txBody>
      </p:sp>
    </p:spTree>
    <p:extLst>
      <p:ext uri="{BB962C8B-B14F-4D97-AF65-F5344CB8AC3E}">
        <p14:creationId xmlns:p14="http://schemas.microsoft.com/office/powerpoint/2010/main" val="1552529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7051765"/>
          </a:xfrm>
        </p:spPr>
        <p:txBody>
          <a:bodyPr>
            <a:normAutofit fontScale="77500" lnSpcReduction="20000"/>
          </a:bodyPr>
          <a:lstStyle/>
          <a:p>
            <a:r>
              <a:rPr lang="en-US" sz="3400" b="1" dirty="0"/>
              <a:t>Pilocarpine</a:t>
            </a:r>
          </a:p>
          <a:p>
            <a:r>
              <a:rPr lang="en-US" dirty="0"/>
              <a:t>The alkaloid </a:t>
            </a:r>
            <a:r>
              <a:rPr lang="en-US" i="1" dirty="0"/>
              <a:t>pilocarpine</a:t>
            </a:r>
            <a:r>
              <a:rPr lang="en-US" dirty="0"/>
              <a:t> is a tertiary amine and is stable to hydrolysis by </a:t>
            </a:r>
            <a:r>
              <a:rPr lang="en-US" dirty="0" err="1"/>
              <a:t>AChE</a:t>
            </a:r>
            <a:r>
              <a:rPr lang="en-US" dirty="0"/>
              <a:t> . Can penetrate the </a:t>
            </a:r>
            <a:r>
              <a:rPr lang="en-US" b="1" dirty="0"/>
              <a:t>CNS </a:t>
            </a:r>
            <a:r>
              <a:rPr lang="en-US" dirty="0"/>
              <a:t>at therapeutic doses. </a:t>
            </a:r>
            <a:r>
              <a:rPr lang="en-US" i="1" dirty="0"/>
              <a:t>Pilocarpine </a:t>
            </a:r>
            <a:r>
              <a:rPr lang="en-US" dirty="0"/>
              <a:t>exhibits </a:t>
            </a:r>
            <a:r>
              <a:rPr lang="en-US" b="1" dirty="0"/>
              <a:t>muscarinic </a:t>
            </a:r>
            <a:r>
              <a:rPr lang="en-US" dirty="0"/>
              <a:t>activity and is used primarily in ophthalmology.</a:t>
            </a:r>
          </a:p>
          <a:p>
            <a:r>
              <a:rPr lang="en-US" b="1" dirty="0"/>
              <a:t>1. Actions</a:t>
            </a:r>
          </a:p>
          <a:p>
            <a:r>
              <a:rPr lang="en-US" dirty="0"/>
              <a:t>Applied topically to the eye, </a:t>
            </a:r>
            <a:r>
              <a:rPr lang="en-US" i="1" dirty="0"/>
              <a:t>pilocarpine </a:t>
            </a:r>
            <a:r>
              <a:rPr lang="en-US" dirty="0"/>
              <a:t>produces rapid </a:t>
            </a:r>
            <a:r>
              <a:rPr lang="en-US" dirty="0" err="1"/>
              <a:t>miosis</a:t>
            </a:r>
            <a:r>
              <a:rPr lang="en-US" dirty="0"/>
              <a:t>, contraction of the ciliary muscle, and spasm of accommodation. </a:t>
            </a:r>
            <a:r>
              <a:rPr lang="en-US" i="1" dirty="0"/>
              <a:t>Pilocarpine </a:t>
            </a:r>
            <a:r>
              <a:rPr lang="en-US" dirty="0"/>
              <a:t>is one of the most potent stimulators of secretions such as sweat, tears, and saliva, but its use for producing these effects has been limited due to its lack of selectivity.</a:t>
            </a:r>
          </a:p>
          <a:p>
            <a:r>
              <a:rPr lang="en-US" b="1" dirty="0"/>
              <a:t>2. Therapeutic uses</a:t>
            </a:r>
          </a:p>
          <a:p>
            <a:r>
              <a:rPr lang="en-US" i="1" dirty="0"/>
              <a:t>Pilocarpine </a:t>
            </a:r>
            <a:r>
              <a:rPr lang="en-US" dirty="0"/>
              <a:t>is used to </a:t>
            </a:r>
            <a:r>
              <a:rPr lang="en-US" b="1" dirty="0"/>
              <a:t>treat glaucoma </a:t>
            </a:r>
            <a:r>
              <a:rPr lang="en-US" dirty="0"/>
              <a:t>and is the drug of choice </a:t>
            </a:r>
            <a:r>
              <a:rPr lang="en-US" b="1" dirty="0">
                <a:solidFill>
                  <a:srgbClr val="FF0000"/>
                </a:solidFill>
              </a:rPr>
              <a:t>for emergency lowering of intraocular pressure of both open-angle and angle-closure glaucoma. </a:t>
            </a:r>
            <a:r>
              <a:rPr lang="en-US" i="1" dirty="0"/>
              <a:t>Pilocarpine </a:t>
            </a:r>
            <a:r>
              <a:rPr lang="en-US" dirty="0"/>
              <a:t>is extremely </a:t>
            </a:r>
            <a:r>
              <a:rPr lang="en-US" dirty="0">
                <a:solidFill>
                  <a:srgbClr val="FF0000"/>
                </a:solidFill>
              </a:rPr>
              <a:t>effective in opening the trabecular meshwork </a:t>
            </a:r>
            <a:r>
              <a:rPr lang="en-US" dirty="0"/>
              <a:t>around the </a:t>
            </a:r>
            <a:r>
              <a:rPr lang="en-US" dirty="0" err="1"/>
              <a:t>Schlemm</a:t>
            </a:r>
            <a:r>
              <a:rPr lang="en-US" dirty="0"/>
              <a:t> canal, causing an immediate drop in intraocular pressure because of the increased drainage of aqueous humor. This action occurs within a few minutes, lasts 4 to 8 hours, and can be repeated. [Note: Topical carbonic anhydrase inhibitors, such as </a:t>
            </a:r>
            <a:r>
              <a:rPr lang="en-US" b="1" i="1" dirty="0" err="1"/>
              <a:t>dorzolamid</a:t>
            </a:r>
            <a:r>
              <a:rPr lang="en-US" i="1" dirty="0" err="1"/>
              <a:t>e</a:t>
            </a:r>
            <a:r>
              <a:rPr lang="en-US" i="1" dirty="0"/>
              <a:t> </a:t>
            </a:r>
            <a:r>
              <a:rPr lang="en-US" dirty="0"/>
              <a:t>and β-adrenergic blockers such as </a:t>
            </a:r>
            <a:r>
              <a:rPr lang="en-US" b="1" i="1" dirty="0" err="1"/>
              <a:t>timolol</a:t>
            </a:r>
            <a:r>
              <a:rPr lang="en-US" b="1" dirty="0"/>
              <a:t>,</a:t>
            </a:r>
            <a:r>
              <a:rPr lang="en-US" dirty="0"/>
              <a:t> are effective in treating glaucoma but are not used for emergency lowering of intraocular pressure.] The </a:t>
            </a:r>
            <a:r>
              <a:rPr lang="en-US" dirty="0" err="1"/>
              <a:t>miotic</a:t>
            </a:r>
            <a:r>
              <a:rPr lang="en-US" dirty="0"/>
              <a:t> action of </a:t>
            </a:r>
            <a:r>
              <a:rPr lang="en-US" i="1" dirty="0"/>
              <a:t>pilocarpine </a:t>
            </a:r>
            <a:r>
              <a:rPr lang="en-US" dirty="0"/>
              <a:t>is also useful in reversing </a:t>
            </a:r>
            <a:r>
              <a:rPr lang="en-US" dirty="0" err="1"/>
              <a:t>mydriasis</a:t>
            </a:r>
            <a:r>
              <a:rPr lang="en-US" dirty="0"/>
              <a:t> </a:t>
            </a:r>
            <a:r>
              <a:rPr lang="en-US" b="1" dirty="0"/>
              <a:t>due to </a:t>
            </a:r>
            <a:r>
              <a:rPr lang="en-US" b="1" i="1" dirty="0"/>
              <a:t>atropine</a:t>
            </a:r>
            <a:r>
              <a:rPr lang="en-US" dirty="0"/>
              <a:t>. The drug is beneficial in promoting salivation in patients with xerostomia resulting from irradiation of the head and neck. </a:t>
            </a:r>
            <a:r>
              <a:rPr lang="en-US" b="1" dirty="0" err="1"/>
              <a:t>Sjögren</a:t>
            </a:r>
            <a:r>
              <a:rPr lang="en-US" b="1" dirty="0"/>
              <a:t> syndrome</a:t>
            </a:r>
            <a:r>
              <a:rPr lang="en-US" dirty="0"/>
              <a:t>, which is characterized by dry mouth and lack of tears, is treated with oral </a:t>
            </a:r>
            <a:r>
              <a:rPr lang="en-US" i="1" dirty="0"/>
              <a:t>pilocarpine </a:t>
            </a:r>
            <a:r>
              <a:rPr lang="en-US" dirty="0"/>
              <a:t>tablets and </a:t>
            </a:r>
            <a:r>
              <a:rPr lang="en-US" i="1" dirty="0" err="1"/>
              <a:t>cevimeline</a:t>
            </a:r>
            <a:r>
              <a:rPr lang="en-US" dirty="0"/>
              <a:t>, a cholinergic drug that also has the drawback of </a:t>
            </a:r>
            <a:r>
              <a:rPr lang="en-US" b="1" dirty="0"/>
              <a:t>being nonspecific</a:t>
            </a:r>
            <a:r>
              <a:rPr lang="en-US" dirty="0"/>
              <a:t>.</a:t>
            </a:r>
          </a:p>
          <a:p>
            <a:r>
              <a:rPr lang="en-US" b="1" dirty="0"/>
              <a:t>3. Adverse effects</a:t>
            </a:r>
          </a:p>
          <a:p>
            <a:r>
              <a:rPr lang="en-US" i="1" dirty="0"/>
              <a:t>Pilocarpine </a:t>
            </a:r>
            <a:r>
              <a:rPr lang="en-US" dirty="0"/>
              <a:t>can cause blurred vision, night blindness, and brow ache. Poisoning with this agent is characterized by exaggeration of various parasympathetic effects, including profuse sweating (diaphoresis) and salivation. The effects are similar to those produced by consumption of </a:t>
            </a:r>
            <a:r>
              <a:rPr lang="en-US" dirty="0" err="1"/>
              <a:t>muscharine</a:t>
            </a:r>
            <a:r>
              <a:rPr lang="en-US" dirty="0"/>
              <a:t>. Parenteral </a:t>
            </a:r>
            <a:r>
              <a:rPr lang="en-US" i="1" dirty="0"/>
              <a:t>atropine</a:t>
            </a:r>
            <a:r>
              <a:rPr lang="en-US" dirty="0"/>
              <a:t>, at doses that can cross the blood–brain barrier, is administered to counteract the toxicity of </a:t>
            </a:r>
            <a:r>
              <a:rPr lang="en-US" i="1" dirty="0"/>
              <a:t>pilocarpine</a:t>
            </a:r>
            <a:r>
              <a:rPr lang="en-US" dirty="0"/>
              <a:t>.</a:t>
            </a:r>
          </a:p>
        </p:txBody>
      </p:sp>
    </p:spTree>
    <p:extLst>
      <p:ext uri="{BB962C8B-B14F-4D97-AF65-F5344CB8AC3E}">
        <p14:creationId xmlns:p14="http://schemas.microsoft.com/office/powerpoint/2010/main" val="2241831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473224" y="-146868"/>
            <a:ext cx="3664936" cy="6795862"/>
          </a:xfrm>
          <a:prstGeom prst="rect">
            <a:avLst/>
          </a:prstGeom>
        </p:spPr>
      </p:pic>
      <p:pic>
        <p:nvPicPr>
          <p:cNvPr id="5" name="Picture 4"/>
          <p:cNvPicPr>
            <a:picLocks noChangeAspect="1"/>
          </p:cNvPicPr>
          <p:nvPr/>
        </p:nvPicPr>
        <p:blipFill>
          <a:blip r:embed="rId3"/>
          <a:stretch>
            <a:fillRect/>
          </a:stretch>
        </p:blipFill>
        <p:spPr>
          <a:xfrm>
            <a:off x="455793" y="38340"/>
            <a:ext cx="4017431" cy="6610654"/>
          </a:xfrm>
          <a:prstGeom prst="rect">
            <a:avLst/>
          </a:prstGeom>
        </p:spPr>
      </p:pic>
      <p:pic>
        <p:nvPicPr>
          <p:cNvPr id="6" name="Picture 5"/>
          <p:cNvPicPr>
            <a:picLocks noChangeAspect="1"/>
          </p:cNvPicPr>
          <p:nvPr/>
        </p:nvPicPr>
        <p:blipFill>
          <a:blip r:embed="rId4"/>
          <a:stretch>
            <a:fillRect/>
          </a:stretch>
        </p:blipFill>
        <p:spPr>
          <a:xfrm>
            <a:off x="8245442" y="0"/>
            <a:ext cx="3910149" cy="2953054"/>
          </a:xfrm>
          <a:prstGeom prst="rect">
            <a:avLst/>
          </a:prstGeom>
        </p:spPr>
      </p:pic>
    </p:spTree>
    <p:extLst>
      <p:ext uri="{BB962C8B-B14F-4D97-AF65-F5344CB8AC3E}">
        <p14:creationId xmlns:p14="http://schemas.microsoft.com/office/powerpoint/2010/main" val="151796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534193" y="0"/>
            <a:ext cx="6688183" cy="6858000"/>
          </a:xfrm>
          <a:prstGeom prst="rect">
            <a:avLst/>
          </a:prstGeom>
        </p:spPr>
      </p:pic>
    </p:spTree>
    <p:extLst>
      <p:ext uri="{BB962C8B-B14F-4D97-AF65-F5344CB8AC3E}">
        <p14:creationId xmlns:p14="http://schemas.microsoft.com/office/powerpoint/2010/main" val="1524240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2. Indirect-Acting Cholinergic Agonists: Anticholinesterase Agents (Reversible)</a:t>
            </a:r>
            <a:endParaRPr lang="en-US" dirty="0"/>
          </a:p>
        </p:txBody>
      </p:sp>
      <p:sp>
        <p:nvSpPr>
          <p:cNvPr id="3" name="Content Placeholder 2"/>
          <p:cNvSpPr>
            <a:spLocks noGrp="1"/>
          </p:cNvSpPr>
          <p:nvPr>
            <p:ph idx="1"/>
          </p:nvPr>
        </p:nvSpPr>
        <p:spPr>
          <a:xfrm>
            <a:off x="156753" y="1825624"/>
            <a:ext cx="11900263" cy="5032375"/>
          </a:xfrm>
        </p:spPr>
        <p:txBody>
          <a:bodyPr>
            <a:normAutofit/>
          </a:bodyPr>
          <a:lstStyle/>
          <a:p>
            <a:r>
              <a:rPr lang="en-US" dirty="0"/>
              <a:t>Inhibitors of </a:t>
            </a:r>
            <a:r>
              <a:rPr lang="en-US" dirty="0" err="1"/>
              <a:t>AChE</a:t>
            </a:r>
            <a:r>
              <a:rPr lang="en-US" dirty="0"/>
              <a:t> (anticholinesterase agents or cholinesterase inhibitors) indirectly provide cholinergic action by preventing the degradation of </a:t>
            </a:r>
            <a:r>
              <a:rPr lang="en-US" dirty="0" err="1"/>
              <a:t>ACh</a:t>
            </a:r>
            <a:r>
              <a:rPr lang="en-US" dirty="0"/>
              <a:t>. This results in an accumulation of </a:t>
            </a:r>
            <a:r>
              <a:rPr lang="en-US" dirty="0" err="1"/>
              <a:t>ACh</a:t>
            </a:r>
            <a:r>
              <a:rPr lang="en-US" dirty="0"/>
              <a:t> in the synaptic space. Therefore, these drugs can provoke a response at all cholinoceptors, including both muscarinic and nicotinic receptors of the ANS, as well as at the NMJ and in the brain. The </a:t>
            </a:r>
            <a:r>
              <a:rPr lang="en-US" b="1" dirty="0"/>
              <a:t>reversible </a:t>
            </a:r>
            <a:r>
              <a:rPr lang="en-US" b="1" dirty="0" err="1"/>
              <a:t>AChE</a:t>
            </a:r>
            <a:r>
              <a:rPr lang="en-US" b="1" dirty="0"/>
              <a:t> inhibitors </a:t>
            </a:r>
            <a:r>
              <a:rPr lang="en-US" dirty="0"/>
              <a:t>can be broadly classified as short-acting or intermediate-acting agents.</a:t>
            </a:r>
          </a:p>
          <a:p>
            <a:pPr marL="0" indent="0">
              <a:buNone/>
            </a:pPr>
            <a:endParaRPr lang="en-US" dirty="0"/>
          </a:p>
        </p:txBody>
      </p:sp>
    </p:spTree>
    <p:extLst>
      <p:ext uri="{BB962C8B-B14F-4D97-AF65-F5344CB8AC3E}">
        <p14:creationId xmlns:p14="http://schemas.microsoft.com/office/powerpoint/2010/main" val="291600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293223" y="91440"/>
            <a:ext cx="9849394" cy="6766560"/>
          </a:xfrm>
          <a:prstGeom prst="rect">
            <a:avLst/>
          </a:prstGeom>
        </p:spPr>
      </p:pic>
    </p:spTree>
    <p:extLst>
      <p:ext uri="{BB962C8B-B14F-4D97-AF65-F5344CB8AC3E}">
        <p14:creationId xmlns:p14="http://schemas.microsoft.com/office/powerpoint/2010/main" val="379327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9" y="117566"/>
            <a:ext cx="12061371" cy="6740434"/>
          </a:xfrm>
        </p:spPr>
        <p:txBody>
          <a:bodyPr>
            <a:normAutofit/>
          </a:bodyPr>
          <a:lstStyle/>
          <a:p>
            <a:r>
              <a:rPr lang="en-US" b="1" dirty="0" err="1"/>
              <a:t>Edrophonium</a:t>
            </a:r>
            <a:endParaRPr lang="en-US" b="1" dirty="0"/>
          </a:p>
          <a:p>
            <a:r>
              <a:rPr lang="en-US" i="1" dirty="0"/>
              <a:t>Edrophonium</a:t>
            </a:r>
            <a:r>
              <a:rPr lang="en-US" dirty="0"/>
              <a:t> is the prototype </a:t>
            </a:r>
            <a:r>
              <a:rPr lang="en-US" b="1" dirty="0"/>
              <a:t>short-acting </a:t>
            </a:r>
            <a:r>
              <a:rPr lang="en-US" b="1" dirty="0" err="1"/>
              <a:t>AChE</a:t>
            </a:r>
            <a:r>
              <a:rPr lang="en-US" b="1" dirty="0"/>
              <a:t> inhibitor</a:t>
            </a:r>
            <a:r>
              <a:rPr lang="en-US" dirty="0"/>
              <a:t>. </a:t>
            </a:r>
            <a:r>
              <a:rPr lang="en-US" i="1" dirty="0" err="1"/>
              <a:t>Edrophonium</a:t>
            </a:r>
            <a:r>
              <a:rPr lang="en-US" i="1" dirty="0"/>
              <a:t> </a:t>
            </a:r>
            <a:r>
              <a:rPr lang="en-US" dirty="0"/>
              <a:t>binds reversibly to the active center of </a:t>
            </a:r>
            <a:r>
              <a:rPr lang="en-US" dirty="0" err="1"/>
              <a:t>AChE</a:t>
            </a:r>
            <a:r>
              <a:rPr lang="en-US" dirty="0"/>
              <a:t>, preventing hydrolysis of </a:t>
            </a:r>
            <a:r>
              <a:rPr lang="en-US" dirty="0" err="1"/>
              <a:t>ACh</a:t>
            </a:r>
            <a:r>
              <a:rPr lang="en-US" dirty="0"/>
              <a:t>. It has a short duration of action of </a:t>
            </a:r>
            <a:r>
              <a:rPr lang="en-US" b="1" dirty="0"/>
              <a:t>10 to 20 minutes </a:t>
            </a:r>
            <a:r>
              <a:rPr lang="en-US" dirty="0"/>
              <a:t>due to rapid renal elimination. </a:t>
            </a:r>
            <a:r>
              <a:rPr lang="en-US" i="1" dirty="0" err="1"/>
              <a:t>Edrophonium</a:t>
            </a:r>
            <a:r>
              <a:rPr lang="en-US" i="1" dirty="0"/>
              <a:t> </a:t>
            </a:r>
            <a:r>
              <a:rPr lang="en-US" dirty="0"/>
              <a:t>is a quaternary amine, and its actions are limited to the </a:t>
            </a:r>
            <a:r>
              <a:rPr lang="en-US" b="1" dirty="0"/>
              <a:t>periphery</a:t>
            </a:r>
            <a:r>
              <a:rPr lang="en-US" dirty="0"/>
              <a:t>. It is used in the </a:t>
            </a:r>
            <a:r>
              <a:rPr lang="en-US" b="1" dirty="0"/>
              <a:t>diagnosis of myasthenia gravis</a:t>
            </a:r>
            <a:r>
              <a:rPr lang="en-US" b="1" dirty="0">
                <a:solidFill>
                  <a:srgbClr val="FF0000"/>
                </a:solidFill>
              </a:rPr>
              <a:t>( historical</a:t>
            </a:r>
            <a:r>
              <a:rPr lang="en-US" b="1" dirty="0"/>
              <a:t>)</a:t>
            </a:r>
            <a:r>
              <a:rPr lang="en-US" dirty="0"/>
              <a:t>, an autoimmune disease caused by antibodies to the nicotinic receptor at the NMJ. This causes the degradation of the nicotinic receptors, making fewer receptors available for interaction with </a:t>
            </a:r>
            <a:r>
              <a:rPr lang="en-US" dirty="0" err="1"/>
              <a:t>ACh</a:t>
            </a:r>
            <a:r>
              <a:rPr lang="en-US" dirty="0"/>
              <a:t>. Intravenous injection of </a:t>
            </a:r>
            <a:r>
              <a:rPr lang="en-US" i="1" dirty="0" err="1"/>
              <a:t>edrophonium</a:t>
            </a:r>
            <a:r>
              <a:rPr lang="en-US" i="1" dirty="0"/>
              <a:t> </a:t>
            </a:r>
            <a:r>
              <a:rPr lang="en-US" dirty="0"/>
              <a:t>leads to a rapid increase in muscle strength in patients with myasthenia gravis. Care must be taken, because excess drug may provoke a </a:t>
            </a:r>
            <a:r>
              <a:rPr lang="en-US" b="1" dirty="0"/>
              <a:t>cholinergic crisis </a:t>
            </a:r>
            <a:r>
              <a:rPr lang="en-US" dirty="0"/>
              <a:t>(</a:t>
            </a:r>
            <a:r>
              <a:rPr lang="en-US" i="1" dirty="0"/>
              <a:t>atropine </a:t>
            </a:r>
            <a:r>
              <a:rPr lang="en-US" dirty="0"/>
              <a:t>is the antidote). For reversing the effects of nondepolarizing neuromuscular blockers (NMBs) after surgery. Due to the availability of other agents, </a:t>
            </a:r>
            <a:r>
              <a:rPr lang="en-US" i="1" dirty="0" err="1"/>
              <a:t>edrophonium</a:t>
            </a:r>
            <a:r>
              <a:rPr lang="en-US" i="1" dirty="0"/>
              <a:t> </a:t>
            </a:r>
            <a:r>
              <a:rPr lang="en-US" dirty="0"/>
              <a:t>use has become </a:t>
            </a:r>
            <a:r>
              <a:rPr lang="en-US" dirty="0">
                <a:solidFill>
                  <a:srgbClr val="FF0000"/>
                </a:solidFill>
              </a:rPr>
              <a:t>limited.</a:t>
            </a:r>
          </a:p>
        </p:txBody>
      </p:sp>
    </p:spTree>
    <p:extLst>
      <p:ext uri="{BB962C8B-B14F-4D97-AF65-F5344CB8AC3E}">
        <p14:creationId xmlns:p14="http://schemas.microsoft.com/office/powerpoint/2010/main" val="1655186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9816"/>
            <a:ext cx="12192000" cy="6688183"/>
          </a:xfrm>
        </p:spPr>
        <p:txBody>
          <a:bodyPr>
            <a:normAutofit fontScale="85000" lnSpcReduction="20000"/>
          </a:bodyPr>
          <a:lstStyle/>
          <a:p>
            <a:r>
              <a:rPr lang="en-US" b="1" dirty="0" err="1"/>
              <a:t>Physostigmine</a:t>
            </a:r>
            <a:endParaRPr lang="en-US" b="1" dirty="0"/>
          </a:p>
          <a:p>
            <a:r>
              <a:rPr lang="en-US" i="1" dirty="0"/>
              <a:t>Physostigmine</a:t>
            </a:r>
            <a:r>
              <a:rPr lang="en-US" dirty="0"/>
              <a:t> is a substrate for </a:t>
            </a:r>
            <a:r>
              <a:rPr lang="en-US" dirty="0" err="1"/>
              <a:t>AChE</a:t>
            </a:r>
            <a:r>
              <a:rPr lang="en-US" dirty="0"/>
              <a:t>, and it forms a relatively stable </a:t>
            </a:r>
            <a:r>
              <a:rPr lang="en-US" dirty="0" err="1"/>
              <a:t>carbamoylated</a:t>
            </a:r>
            <a:r>
              <a:rPr lang="en-US" dirty="0"/>
              <a:t> intermediate with the enzyme, which then becomes reversibly inactivated. The result is potentiation of cholinergic activity throughout the body.</a:t>
            </a:r>
          </a:p>
          <a:p>
            <a:r>
              <a:rPr lang="en-US" b="1" dirty="0"/>
              <a:t>1. Actions</a:t>
            </a:r>
          </a:p>
          <a:p>
            <a:r>
              <a:rPr lang="en-US" i="1" dirty="0" err="1"/>
              <a:t>Physostigmine</a:t>
            </a:r>
            <a:r>
              <a:rPr lang="en-US" i="1" dirty="0"/>
              <a:t> </a:t>
            </a:r>
            <a:r>
              <a:rPr lang="en-US" dirty="0"/>
              <a:t>has a wide range of effects and stimulates not only the </a:t>
            </a:r>
            <a:r>
              <a:rPr lang="en-US" b="1" dirty="0"/>
              <a:t>muscarinic and nicotinic </a:t>
            </a:r>
            <a:r>
              <a:rPr lang="en-US" dirty="0"/>
              <a:t>sites of the </a:t>
            </a:r>
            <a:r>
              <a:rPr lang="en-US" b="1" dirty="0"/>
              <a:t>ANS</a:t>
            </a:r>
            <a:r>
              <a:rPr lang="en-US" dirty="0"/>
              <a:t>, but also the nicotinic receptors of </a:t>
            </a:r>
            <a:r>
              <a:rPr lang="en-US" b="1" dirty="0"/>
              <a:t>the NMJ. Muscarinic </a:t>
            </a:r>
            <a:r>
              <a:rPr lang="en-US" dirty="0"/>
              <a:t>stimulation can cause contraction of GI smooth muscles, </a:t>
            </a:r>
            <a:r>
              <a:rPr lang="en-US" dirty="0" err="1"/>
              <a:t>miosis</a:t>
            </a:r>
            <a:r>
              <a:rPr lang="en-US" dirty="0"/>
              <a:t>, </a:t>
            </a:r>
            <a:r>
              <a:rPr lang="en-US" b="1" dirty="0"/>
              <a:t>bradycardia,</a:t>
            </a:r>
            <a:r>
              <a:rPr lang="en-US" dirty="0"/>
              <a:t> and </a:t>
            </a:r>
            <a:r>
              <a:rPr lang="en-US" b="1" dirty="0"/>
              <a:t>hypotension.</a:t>
            </a:r>
            <a:r>
              <a:rPr lang="en-US" dirty="0"/>
              <a:t> Nicotinic stimulation can cause skeletal muscle twitches</a:t>
            </a:r>
            <a:r>
              <a:rPr lang="en-US" b="1" dirty="0"/>
              <a:t>, </a:t>
            </a:r>
            <a:r>
              <a:rPr lang="en-US" b="1" dirty="0" err="1"/>
              <a:t>fasciculations</a:t>
            </a:r>
            <a:r>
              <a:rPr lang="en-US" dirty="0"/>
              <a:t>, and skeletal muscle paralysis (at higher doses). Its duration of action is about </a:t>
            </a:r>
            <a:r>
              <a:rPr lang="en-US" b="1" dirty="0"/>
              <a:t>30 minutes to 2 hours</a:t>
            </a:r>
            <a:r>
              <a:rPr lang="en-US" dirty="0"/>
              <a:t>, and it is considered an intermediate-acting agent. </a:t>
            </a:r>
            <a:r>
              <a:rPr lang="en-US" i="1" dirty="0" err="1"/>
              <a:t>Physostigmine</a:t>
            </a:r>
            <a:r>
              <a:rPr lang="en-US" i="1" dirty="0"/>
              <a:t> </a:t>
            </a:r>
            <a:r>
              <a:rPr lang="en-US" dirty="0"/>
              <a:t>can enter and stimulate the cholinergic sites in the </a:t>
            </a:r>
            <a:r>
              <a:rPr lang="en-US" b="1" dirty="0"/>
              <a:t>CNS</a:t>
            </a:r>
            <a:r>
              <a:rPr lang="en-US" dirty="0"/>
              <a:t>.</a:t>
            </a:r>
          </a:p>
          <a:p>
            <a:r>
              <a:rPr lang="en-US" b="1" dirty="0"/>
              <a:t>2. Therapeutic uses</a:t>
            </a:r>
          </a:p>
          <a:p>
            <a:r>
              <a:rPr lang="en-US" i="1" dirty="0" err="1"/>
              <a:t>Physostigmine</a:t>
            </a:r>
            <a:r>
              <a:rPr lang="en-US" i="1" dirty="0"/>
              <a:t> </a:t>
            </a:r>
            <a:r>
              <a:rPr lang="en-US" dirty="0"/>
              <a:t>is used in the treatment of overdoses of drugs with anticholinergic actions, such as </a:t>
            </a:r>
            <a:r>
              <a:rPr lang="en-US" i="1" dirty="0"/>
              <a:t>atropine</a:t>
            </a:r>
            <a:r>
              <a:rPr lang="en-US" dirty="0"/>
              <a:t>, and to </a:t>
            </a:r>
            <a:r>
              <a:rPr lang="en-US" b="1" dirty="0"/>
              <a:t>reverse the effects of NMBs</a:t>
            </a:r>
            <a:r>
              <a:rPr lang="en-US" dirty="0"/>
              <a:t>.</a:t>
            </a:r>
          </a:p>
          <a:p>
            <a:r>
              <a:rPr lang="en-US" b="1" dirty="0"/>
              <a:t>3. Adverse effects</a:t>
            </a:r>
          </a:p>
          <a:p>
            <a:r>
              <a:rPr lang="en-US" dirty="0"/>
              <a:t>High doses of </a:t>
            </a:r>
            <a:r>
              <a:rPr lang="en-US" i="1" dirty="0" err="1"/>
              <a:t>physostigmine</a:t>
            </a:r>
            <a:r>
              <a:rPr lang="en-US" i="1" dirty="0"/>
              <a:t> </a:t>
            </a:r>
            <a:r>
              <a:rPr lang="en-US" dirty="0"/>
              <a:t>may lead to convulsions. Bradycardia and a fall in cardiac output may also occur. Inhibition of </a:t>
            </a:r>
            <a:r>
              <a:rPr lang="en-US" dirty="0" err="1"/>
              <a:t>AChE</a:t>
            </a:r>
            <a:r>
              <a:rPr lang="en-US" dirty="0"/>
              <a:t> at the NMJ causes the accumulation of </a:t>
            </a:r>
            <a:r>
              <a:rPr lang="en-US" dirty="0" err="1"/>
              <a:t>ACh</a:t>
            </a:r>
            <a:r>
              <a:rPr lang="en-US" dirty="0"/>
              <a:t> and, ultimately through continuous depolarization, results in </a:t>
            </a:r>
            <a:r>
              <a:rPr lang="en-US" b="1" dirty="0"/>
              <a:t>paralysis of skeletal muscle</a:t>
            </a:r>
            <a:r>
              <a:rPr lang="en-US" dirty="0"/>
              <a:t>. However, these effects are rarely seen with therapeutic doses</a:t>
            </a:r>
          </a:p>
        </p:txBody>
      </p:sp>
    </p:spTree>
    <p:extLst>
      <p:ext uri="{BB962C8B-B14F-4D97-AF65-F5344CB8AC3E}">
        <p14:creationId xmlns:p14="http://schemas.microsoft.com/office/powerpoint/2010/main" val="1325062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0628"/>
            <a:ext cx="12192000" cy="6727371"/>
          </a:xfrm>
        </p:spPr>
        <p:txBody>
          <a:bodyPr>
            <a:normAutofit fontScale="92500" lnSpcReduction="20000"/>
          </a:bodyPr>
          <a:lstStyle/>
          <a:p>
            <a:r>
              <a:rPr lang="en-US" b="1" dirty="0"/>
              <a:t>Neostigmine</a:t>
            </a:r>
          </a:p>
          <a:p>
            <a:r>
              <a:rPr lang="en-US" i="1" dirty="0"/>
              <a:t>Neostigmine</a:t>
            </a:r>
            <a:r>
              <a:rPr lang="en-US" dirty="0"/>
              <a:t> is a synthetic compound that reversibly inhibits </a:t>
            </a:r>
            <a:r>
              <a:rPr lang="en-US" dirty="0" err="1"/>
              <a:t>AChE</a:t>
            </a:r>
            <a:r>
              <a:rPr lang="en-US" dirty="0"/>
              <a:t> in a manner similar to </a:t>
            </a:r>
            <a:r>
              <a:rPr lang="en-US" i="1" dirty="0"/>
              <a:t>physostigmine</a:t>
            </a:r>
            <a:r>
              <a:rPr lang="en-US" dirty="0"/>
              <a:t>.</a:t>
            </a:r>
          </a:p>
          <a:p>
            <a:r>
              <a:rPr lang="en-US" b="1" dirty="0"/>
              <a:t>1. Actions</a:t>
            </a:r>
          </a:p>
          <a:p>
            <a:r>
              <a:rPr lang="en-US" dirty="0"/>
              <a:t>Unlike </a:t>
            </a:r>
            <a:r>
              <a:rPr lang="en-US" i="1" dirty="0" err="1"/>
              <a:t>physostigmine</a:t>
            </a:r>
            <a:r>
              <a:rPr lang="en-US" dirty="0"/>
              <a:t>, </a:t>
            </a:r>
            <a:r>
              <a:rPr lang="en-US" i="1" dirty="0"/>
              <a:t>neostigmine </a:t>
            </a:r>
            <a:r>
              <a:rPr lang="en-US" dirty="0"/>
              <a:t>has a </a:t>
            </a:r>
            <a:r>
              <a:rPr lang="en-US" b="1" dirty="0"/>
              <a:t>quaternary nitrogen</a:t>
            </a:r>
            <a:r>
              <a:rPr lang="en-US" dirty="0"/>
              <a:t>. Therefore, it is more </a:t>
            </a:r>
            <a:r>
              <a:rPr lang="en-US" b="1" dirty="0"/>
              <a:t>polar</a:t>
            </a:r>
            <a:r>
              <a:rPr lang="en-US" dirty="0"/>
              <a:t>, is absorbed poorly from the GI tract, and does not enter the CNS. Its effect on skeletal muscle is greater than </a:t>
            </a:r>
            <a:r>
              <a:rPr lang="en-US" i="1" dirty="0" err="1"/>
              <a:t>physostigmine</a:t>
            </a:r>
            <a:r>
              <a:rPr lang="en-US" dirty="0"/>
              <a:t>, and it can </a:t>
            </a:r>
            <a:r>
              <a:rPr lang="en-US" b="1" dirty="0"/>
              <a:t>stimulate contractility before it paralyzes</a:t>
            </a:r>
            <a:r>
              <a:rPr lang="en-US" dirty="0"/>
              <a:t>. </a:t>
            </a:r>
            <a:r>
              <a:rPr lang="en-US" i="1" dirty="0"/>
              <a:t>Neostigmine </a:t>
            </a:r>
            <a:r>
              <a:rPr lang="en-US" dirty="0"/>
              <a:t>has an intermediate duration of action, usually 30 minutes to 2 hours.</a:t>
            </a:r>
          </a:p>
          <a:p>
            <a:r>
              <a:rPr lang="en-US" b="1" dirty="0"/>
              <a:t>2. Therapeutic uses</a:t>
            </a:r>
          </a:p>
          <a:p>
            <a:r>
              <a:rPr lang="en-US" dirty="0"/>
              <a:t>It is used to stimulate the bladder and GI tract and as </a:t>
            </a:r>
            <a:r>
              <a:rPr lang="en-US" b="1" dirty="0"/>
              <a:t>an antidote for competitive neuromuscular-blocking agents.</a:t>
            </a:r>
            <a:r>
              <a:rPr lang="en-US" dirty="0"/>
              <a:t> </a:t>
            </a:r>
            <a:r>
              <a:rPr lang="en-US" i="1" dirty="0"/>
              <a:t>Neostigmine </a:t>
            </a:r>
            <a:r>
              <a:rPr lang="en-US" dirty="0"/>
              <a:t>is also used to manage symptoms of myasthenia gravis.</a:t>
            </a:r>
          </a:p>
          <a:p>
            <a:r>
              <a:rPr lang="en-US" b="1" dirty="0"/>
              <a:t>3. Adverse effects</a:t>
            </a:r>
          </a:p>
          <a:p>
            <a:r>
              <a:rPr lang="en-US" dirty="0"/>
              <a:t>Adverse effects of </a:t>
            </a:r>
            <a:r>
              <a:rPr lang="en-US" i="1" dirty="0"/>
              <a:t>neostigmine </a:t>
            </a:r>
            <a:r>
              <a:rPr lang="en-US" dirty="0"/>
              <a:t>include those of generalized cholinergic stimulation, such as </a:t>
            </a:r>
            <a:r>
              <a:rPr lang="en-US" b="1" dirty="0"/>
              <a:t>salivation, flushing, decreased blood pressure, nausea, abdominal pain, diarrhea, and bronchospasm</a:t>
            </a:r>
            <a:r>
              <a:rPr lang="en-US" dirty="0"/>
              <a:t>. </a:t>
            </a:r>
            <a:r>
              <a:rPr lang="en-US" i="1" dirty="0"/>
              <a:t>Neostigmine </a:t>
            </a:r>
            <a:r>
              <a:rPr lang="en-US" dirty="0"/>
              <a:t>does not cause CNS side effects and is not used to overcome toxicity of central-acting </a:t>
            </a:r>
            <a:r>
              <a:rPr lang="en-US" b="1" dirty="0" err="1"/>
              <a:t>antimuscarinic</a:t>
            </a:r>
            <a:r>
              <a:rPr lang="en-US" b="1" dirty="0"/>
              <a:t> agents such as </a:t>
            </a:r>
            <a:r>
              <a:rPr lang="en-US" b="1" i="1" dirty="0"/>
              <a:t>atropine</a:t>
            </a:r>
            <a:r>
              <a:rPr lang="en-US" dirty="0"/>
              <a:t>. </a:t>
            </a:r>
            <a:r>
              <a:rPr lang="en-US" b="1" i="1" dirty="0"/>
              <a:t>Neostigmine </a:t>
            </a:r>
            <a:r>
              <a:rPr lang="en-US" b="1" dirty="0"/>
              <a:t>is contraindicated when intestinal or urinary bladder obstruction is present</a:t>
            </a:r>
          </a:p>
        </p:txBody>
      </p:sp>
    </p:spTree>
    <p:extLst>
      <p:ext uri="{BB962C8B-B14F-4D97-AF65-F5344CB8AC3E}">
        <p14:creationId xmlns:p14="http://schemas.microsoft.com/office/powerpoint/2010/main" val="3588261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943" y="339634"/>
            <a:ext cx="11730446" cy="6361612"/>
          </a:xfrm>
        </p:spPr>
        <p:txBody>
          <a:bodyPr>
            <a:normAutofit/>
          </a:bodyPr>
          <a:lstStyle/>
          <a:p>
            <a:r>
              <a:rPr lang="en-US" b="1" dirty="0" err="1"/>
              <a:t>Pyridostigmine</a:t>
            </a:r>
            <a:endParaRPr lang="en-US" b="1" dirty="0"/>
          </a:p>
          <a:p>
            <a:r>
              <a:rPr lang="en-US" i="1" dirty="0"/>
              <a:t>Pyridostigmine</a:t>
            </a:r>
            <a:r>
              <a:rPr lang="en-US" dirty="0"/>
              <a:t> is another cholinesterase inhibitor used in the chronic </a:t>
            </a:r>
            <a:r>
              <a:rPr lang="en-US" b="1" dirty="0"/>
              <a:t>management of myasthenia gravis</a:t>
            </a:r>
            <a:r>
              <a:rPr lang="en-US" dirty="0"/>
              <a:t>. Its duration of action is intermediate </a:t>
            </a:r>
            <a:r>
              <a:rPr lang="en-US" b="1" dirty="0"/>
              <a:t>(3 to 6 hours)</a:t>
            </a:r>
            <a:r>
              <a:rPr lang="en-US" dirty="0"/>
              <a:t> but longer than that of </a:t>
            </a:r>
            <a:r>
              <a:rPr lang="en-US" i="1" dirty="0"/>
              <a:t>neostigmine</a:t>
            </a:r>
            <a:r>
              <a:rPr lang="en-US" dirty="0"/>
              <a:t>. Adverse effects are similar to those of </a:t>
            </a:r>
            <a:r>
              <a:rPr lang="en-US" i="1" dirty="0"/>
              <a:t>neostigmine</a:t>
            </a:r>
          </a:p>
          <a:p>
            <a:r>
              <a:rPr lang="en-US" b="1" i="1" dirty="0" err="1"/>
              <a:t>Tacrine</a:t>
            </a:r>
            <a:r>
              <a:rPr lang="en-US" b="1" dirty="0"/>
              <a:t>, </a:t>
            </a:r>
            <a:r>
              <a:rPr lang="en-US" b="1" i="1" dirty="0"/>
              <a:t>donepezil</a:t>
            </a:r>
            <a:r>
              <a:rPr lang="en-US" b="1" dirty="0"/>
              <a:t>, </a:t>
            </a:r>
            <a:r>
              <a:rPr lang="en-US" b="1" i="1" dirty="0" err="1"/>
              <a:t>rivastigmine</a:t>
            </a:r>
            <a:r>
              <a:rPr lang="en-US" b="1" dirty="0"/>
              <a:t>, and </a:t>
            </a:r>
            <a:r>
              <a:rPr lang="en-US" b="1" i="1" dirty="0" err="1"/>
              <a:t>galantamine</a:t>
            </a:r>
            <a:endParaRPr lang="en-US" b="1" i="1" dirty="0"/>
          </a:p>
          <a:p>
            <a:r>
              <a:rPr lang="en-US" dirty="0"/>
              <a:t>Patients with </a:t>
            </a:r>
            <a:r>
              <a:rPr lang="en-US" b="1" dirty="0"/>
              <a:t>Alzheimer disease </a:t>
            </a:r>
            <a:r>
              <a:rPr lang="en-US" dirty="0"/>
              <a:t>have a deficiency of cholinergic neurons and therefore lower levels of </a:t>
            </a:r>
            <a:r>
              <a:rPr lang="en-US" dirty="0" err="1"/>
              <a:t>ACh</a:t>
            </a:r>
            <a:r>
              <a:rPr lang="en-US" dirty="0"/>
              <a:t> in the CNS. This observation led to the development of anticholinesterases as possible remedies for the loss of cognitive function. </a:t>
            </a:r>
            <a:r>
              <a:rPr lang="en-US" i="1" dirty="0"/>
              <a:t>Tacrine</a:t>
            </a:r>
            <a:r>
              <a:rPr lang="en-US" dirty="0"/>
              <a:t>, the first agent in this category, has been replaced by others because of its hepatotoxicity. Despite the ability of </a:t>
            </a:r>
            <a:r>
              <a:rPr lang="en-US" b="1" i="1" dirty="0"/>
              <a:t>donepezil</a:t>
            </a:r>
            <a:r>
              <a:rPr lang="en-US" b="1" dirty="0"/>
              <a:t>, </a:t>
            </a:r>
            <a:r>
              <a:rPr lang="en-US" b="1" i="1" dirty="0"/>
              <a:t>rivastigmine</a:t>
            </a:r>
            <a:r>
              <a:rPr lang="en-US" b="1" dirty="0"/>
              <a:t>, and </a:t>
            </a:r>
            <a:r>
              <a:rPr lang="en-US" b="1" i="1" dirty="0"/>
              <a:t>galantamine</a:t>
            </a:r>
            <a:r>
              <a:rPr lang="en-US" dirty="0"/>
              <a:t> to delay the progression of Alzheimer disease, none can stop its progression. GI distress is their primary adverse effect.</a:t>
            </a:r>
          </a:p>
        </p:txBody>
      </p:sp>
    </p:spTree>
    <p:extLst>
      <p:ext uri="{BB962C8B-B14F-4D97-AF65-F5344CB8AC3E}">
        <p14:creationId xmlns:p14="http://schemas.microsoft.com/office/powerpoint/2010/main" val="1017050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Indirect-Acting Cholinergic Agonists: Anticholinesterase Agents (Irreversible)</a:t>
            </a:r>
            <a:endParaRPr lang="en-US" dirty="0"/>
          </a:p>
        </p:txBody>
      </p:sp>
      <p:sp>
        <p:nvSpPr>
          <p:cNvPr id="3" name="Content Placeholder 2"/>
          <p:cNvSpPr>
            <a:spLocks noGrp="1"/>
          </p:cNvSpPr>
          <p:nvPr>
            <p:ph idx="1"/>
          </p:nvPr>
        </p:nvSpPr>
        <p:spPr>
          <a:xfrm>
            <a:off x="0" y="1825624"/>
            <a:ext cx="12192000" cy="5032375"/>
          </a:xfrm>
        </p:spPr>
        <p:txBody>
          <a:bodyPr>
            <a:normAutofit fontScale="92500" lnSpcReduction="10000"/>
          </a:bodyPr>
          <a:lstStyle/>
          <a:p>
            <a:r>
              <a:rPr lang="en-US" dirty="0"/>
              <a:t>A number of synthetic organophosphate compounds have the ability to bind covalently to </a:t>
            </a:r>
            <a:r>
              <a:rPr lang="en-US" dirty="0" err="1"/>
              <a:t>AChE</a:t>
            </a:r>
            <a:r>
              <a:rPr lang="en-US" dirty="0"/>
              <a:t>. The result is a long-lasting increase in </a:t>
            </a:r>
            <a:r>
              <a:rPr lang="en-US" dirty="0" err="1"/>
              <a:t>ACh</a:t>
            </a:r>
            <a:r>
              <a:rPr lang="en-US" dirty="0"/>
              <a:t> at all sites where it is released. Many of these drugs are extremely toxic and were developed by the military as nerve agents. Related compounds, such as </a:t>
            </a:r>
            <a:r>
              <a:rPr lang="en-US" i="1" dirty="0"/>
              <a:t>parathion </a:t>
            </a:r>
            <a:r>
              <a:rPr lang="en-US" dirty="0"/>
              <a:t>and </a:t>
            </a:r>
            <a:r>
              <a:rPr lang="en-US" i="1" dirty="0"/>
              <a:t>malathion</a:t>
            </a:r>
            <a:r>
              <a:rPr lang="en-US" dirty="0"/>
              <a:t>, are used as insecticides.</a:t>
            </a:r>
          </a:p>
          <a:p>
            <a:r>
              <a:rPr lang="en-US" b="1" dirty="0" err="1"/>
              <a:t>Echothiophate</a:t>
            </a:r>
            <a:endParaRPr lang="en-US" b="1" dirty="0"/>
          </a:p>
          <a:p>
            <a:r>
              <a:rPr lang="en-US" b="1" dirty="0"/>
              <a:t>1. Mechanism of action</a:t>
            </a:r>
          </a:p>
          <a:p>
            <a:r>
              <a:rPr lang="en-US" i="1" dirty="0" err="1"/>
              <a:t>Echothiophate</a:t>
            </a:r>
            <a:r>
              <a:rPr lang="en-US" dirty="0"/>
              <a:t> is an organophosphate that covalently binds via its phosphate group at the active site of </a:t>
            </a:r>
            <a:r>
              <a:rPr lang="en-US" dirty="0" err="1"/>
              <a:t>AChE</a:t>
            </a:r>
            <a:r>
              <a:rPr lang="en-US" dirty="0"/>
              <a:t>. Once this occurs, the enzyme is permanently inactivated, and restoration of </a:t>
            </a:r>
            <a:r>
              <a:rPr lang="en-US" dirty="0" err="1"/>
              <a:t>AChE</a:t>
            </a:r>
            <a:r>
              <a:rPr lang="en-US" dirty="0"/>
              <a:t> activity requires the synthesis of new enzyme molecules. Following covalent modification of </a:t>
            </a:r>
            <a:r>
              <a:rPr lang="en-US" dirty="0" err="1"/>
              <a:t>AChE</a:t>
            </a:r>
            <a:r>
              <a:rPr lang="en-US" dirty="0"/>
              <a:t>, the phosphorylated enzyme slowly releases one of its ethyl groups. The loss of an alkyl group, which is called aging, makes it impossible for chemical reactivators, such as </a:t>
            </a:r>
            <a:r>
              <a:rPr lang="en-US" i="1" dirty="0" err="1"/>
              <a:t>pralidoxime</a:t>
            </a:r>
            <a:r>
              <a:rPr lang="en-US" dirty="0"/>
              <a:t>, to break the bond between the remaining drug and the enzyme.</a:t>
            </a:r>
          </a:p>
        </p:txBody>
      </p:sp>
    </p:spTree>
    <p:extLst>
      <p:ext uri="{BB962C8B-B14F-4D97-AF65-F5344CB8AC3E}">
        <p14:creationId xmlns:p14="http://schemas.microsoft.com/office/powerpoint/2010/main" val="3149629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4502"/>
            <a:ext cx="12070080" cy="6753497"/>
          </a:xfrm>
        </p:spPr>
        <p:txBody>
          <a:bodyPr>
            <a:normAutofit fontScale="92500" lnSpcReduction="20000"/>
          </a:bodyPr>
          <a:lstStyle/>
          <a:p>
            <a:r>
              <a:rPr lang="en-US" b="1" dirty="0"/>
              <a:t>2. Actions</a:t>
            </a:r>
          </a:p>
          <a:p>
            <a:r>
              <a:rPr lang="en-US" dirty="0"/>
              <a:t>Actions include generalized cholinergic stimulation, paralysis of motor function (causing breathing difficulties), and convulsions. </a:t>
            </a:r>
            <a:r>
              <a:rPr lang="en-US" i="1" dirty="0" err="1"/>
              <a:t>Echothiophate</a:t>
            </a:r>
            <a:r>
              <a:rPr lang="en-US" i="1" dirty="0"/>
              <a:t> </a:t>
            </a:r>
            <a:r>
              <a:rPr lang="en-US" dirty="0"/>
              <a:t>produces intense </a:t>
            </a:r>
            <a:r>
              <a:rPr lang="en-US" dirty="0" err="1"/>
              <a:t>miosis</a:t>
            </a:r>
            <a:r>
              <a:rPr lang="en-US" dirty="0"/>
              <a:t> and, thus, has found therapeutic use. Intraocular pressure falls from the facilitation of outflow of aqueous humor. </a:t>
            </a:r>
            <a:r>
              <a:rPr lang="en-US" i="1" dirty="0">
                <a:solidFill>
                  <a:srgbClr val="FF0000"/>
                </a:solidFill>
              </a:rPr>
              <a:t>Atropine</a:t>
            </a:r>
            <a:r>
              <a:rPr lang="en-US" i="1" dirty="0"/>
              <a:t> </a:t>
            </a:r>
            <a:r>
              <a:rPr lang="en-US" dirty="0"/>
              <a:t>in high dosages can reverse many of the peripheral and some of the central muscarinic effects of </a:t>
            </a:r>
            <a:r>
              <a:rPr lang="en-US" i="1" dirty="0" err="1"/>
              <a:t>echothiophate</a:t>
            </a:r>
            <a:r>
              <a:rPr lang="en-US" dirty="0"/>
              <a:t>.</a:t>
            </a:r>
          </a:p>
          <a:p>
            <a:r>
              <a:rPr lang="en-US" b="1" dirty="0"/>
              <a:t>3. Therapeutic uses </a:t>
            </a:r>
            <a:r>
              <a:rPr lang="en-US" b="1" dirty="0">
                <a:solidFill>
                  <a:srgbClr val="FF0000"/>
                </a:solidFill>
              </a:rPr>
              <a:t>(no use)</a:t>
            </a:r>
          </a:p>
          <a:p>
            <a:r>
              <a:rPr lang="en-US" dirty="0"/>
              <a:t>A topical ophthalmic solution of the drug is available for the treatment of open-angle glaucoma. However, </a:t>
            </a:r>
            <a:r>
              <a:rPr lang="en-US" i="1" dirty="0" err="1"/>
              <a:t>echothiophate</a:t>
            </a:r>
            <a:r>
              <a:rPr lang="en-US" i="1" dirty="0"/>
              <a:t> </a:t>
            </a:r>
            <a:r>
              <a:rPr lang="en-US" dirty="0"/>
              <a:t>is rarely used due to its side effect profile, which includes the risk of cataracts. </a:t>
            </a:r>
          </a:p>
          <a:p>
            <a:r>
              <a:rPr lang="en-US" b="1" dirty="0"/>
              <a:t>Reactivation of acetylcholinesterase</a:t>
            </a:r>
          </a:p>
          <a:p>
            <a:r>
              <a:rPr lang="en-US" i="1" dirty="0">
                <a:solidFill>
                  <a:srgbClr val="FF0000"/>
                </a:solidFill>
              </a:rPr>
              <a:t>Pralidoxime</a:t>
            </a:r>
            <a:r>
              <a:rPr lang="en-US" dirty="0">
                <a:solidFill>
                  <a:srgbClr val="FF0000"/>
                </a:solidFill>
              </a:rPr>
              <a:t> (2-PAM</a:t>
            </a:r>
            <a:r>
              <a:rPr lang="en-US" dirty="0"/>
              <a:t>) can reactivate inhibited </a:t>
            </a:r>
            <a:r>
              <a:rPr lang="en-US" dirty="0" err="1"/>
              <a:t>AChE</a:t>
            </a:r>
            <a:r>
              <a:rPr lang="en-US" dirty="0"/>
              <a:t>. However, it is unable to penetrate into the CNS and therefore is not useful in treating the CNS effects of organophosphates. The presence of a charged group allows it to approach an anionic site on the enzyme, where it essentially displaces the phosphate group of the organophosphate and regenerates the enzyme. If given before aging of the alkylated enzyme occurs, it can reverse both </a:t>
            </a:r>
            <a:r>
              <a:rPr lang="en-US" b="1" dirty="0"/>
              <a:t>muscarinic and nicotinic peripheral effects </a:t>
            </a:r>
            <a:r>
              <a:rPr lang="en-US" dirty="0"/>
              <a:t>of organophosphates, but not the CNS effects. With the newer nerve agents that produce aging of the enzyme complex within seconds, </a:t>
            </a:r>
            <a:r>
              <a:rPr lang="en-US" i="1" dirty="0"/>
              <a:t>pralidoxime </a:t>
            </a:r>
            <a:r>
              <a:rPr lang="en-US" dirty="0"/>
              <a:t>is less effective. </a:t>
            </a:r>
          </a:p>
        </p:txBody>
      </p:sp>
    </p:spTree>
    <p:extLst>
      <p:ext uri="{BB962C8B-B14F-4D97-AF65-F5344CB8AC3E}">
        <p14:creationId xmlns:p14="http://schemas.microsoft.com/office/powerpoint/2010/main" val="2730435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5917474" cy="6858000"/>
          </a:xfrm>
          <a:prstGeom prst="rect">
            <a:avLst/>
          </a:prstGeom>
        </p:spPr>
      </p:pic>
      <p:pic>
        <p:nvPicPr>
          <p:cNvPr id="5" name="Picture 4"/>
          <p:cNvPicPr>
            <a:picLocks noChangeAspect="1"/>
          </p:cNvPicPr>
          <p:nvPr/>
        </p:nvPicPr>
        <p:blipFill>
          <a:blip r:embed="rId3"/>
          <a:stretch>
            <a:fillRect/>
          </a:stretch>
        </p:blipFill>
        <p:spPr>
          <a:xfrm>
            <a:off x="6289766" y="0"/>
            <a:ext cx="5974080" cy="6858000"/>
          </a:xfrm>
          <a:prstGeom prst="rect">
            <a:avLst/>
          </a:prstGeom>
        </p:spPr>
      </p:pic>
      <p:sp>
        <p:nvSpPr>
          <p:cNvPr id="6" name="Right Arrow 5"/>
          <p:cNvSpPr/>
          <p:nvPr/>
        </p:nvSpPr>
        <p:spPr>
          <a:xfrm>
            <a:off x="5499464" y="5669280"/>
            <a:ext cx="1867988" cy="11887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2-PAM</a:t>
            </a:r>
          </a:p>
        </p:txBody>
      </p:sp>
      <p:sp>
        <p:nvSpPr>
          <p:cNvPr id="7" name="Right Arrow 6"/>
          <p:cNvSpPr/>
          <p:nvPr/>
        </p:nvSpPr>
        <p:spPr>
          <a:xfrm rot="19377175">
            <a:off x="5052799" y="3618406"/>
            <a:ext cx="2305091" cy="8919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AGING</a:t>
            </a:r>
          </a:p>
        </p:txBody>
      </p:sp>
      <p:sp>
        <p:nvSpPr>
          <p:cNvPr id="3" name="Rectangle 2">
            <a:extLst>
              <a:ext uri="{FF2B5EF4-FFF2-40B4-BE49-F238E27FC236}">
                <a16:creationId xmlns:a16="http://schemas.microsoft.com/office/drawing/2014/main" id="{15F0A28A-450F-89B6-0D01-138D2E7A8602}"/>
              </a:ext>
            </a:extLst>
          </p:cNvPr>
          <p:cNvSpPr/>
          <p:nvPr/>
        </p:nvSpPr>
        <p:spPr>
          <a:xfrm>
            <a:off x="10395857" y="1567543"/>
            <a:ext cx="1600200" cy="4882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2-PAM NOT EFECTIVE</a:t>
            </a:r>
          </a:p>
        </p:txBody>
      </p:sp>
    </p:spTree>
    <p:extLst>
      <p:ext uri="{BB962C8B-B14F-4D97-AF65-F5344CB8AC3E}">
        <p14:creationId xmlns:p14="http://schemas.microsoft.com/office/powerpoint/2010/main" val="87134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1"/>
            <a:ext cx="12192000" cy="6962503"/>
          </a:xfrm>
          <a:prstGeom prst="rect">
            <a:avLst/>
          </a:prstGeom>
        </p:spPr>
      </p:pic>
    </p:spTree>
    <p:extLst>
      <p:ext uri="{BB962C8B-B14F-4D97-AF65-F5344CB8AC3E}">
        <p14:creationId xmlns:p14="http://schemas.microsoft.com/office/powerpoint/2010/main" val="1239681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Cholinergic Antagonists</a:t>
            </a:r>
          </a:p>
        </p:txBody>
      </p:sp>
      <p:sp>
        <p:nvSpPr>
          <p:cNvPr id="3" name="Content Placeholder 2"/>
          <p:cNvSpPr>
            <a:spLocks noGrp="1"/>
          </p:cNvSpPr>
          <p:nvPr>
            <p:ph idx="1"/>
          </p:nvPr>
        </p:nvSpPr>
        <p:spPr>
          <a:xfrm>
            <a:off x="104503" y="1825624"/>
            <a:ext cx="12087497" cy="5032375"/>
          </a:xfrm>
        </p:spPr>
        <p:txBody>
          <a:bodyPr>
            <a:normAutofit fontScale="92500" lnSpcReduction="10000"/>
          </a:bodyPr>
          <a:lstStyle/>
          <a:p>
            <a:r>
              <a:rPr lang="en-US" dirty="0"/>
              <a:t>Cholinergic antagonist is a general term for agents that bind to cholinoceptors </a:t>
            </a:r>
            <a:r>
              <a:rPr lang="en-US" b="1" dirty="0"/>
              <a:t>(muscarinic or nicotinic) </a:t>
            </a:r>
            <a:r>
              <a:rPr lang="en-US" dirty="0"/>
              <a:t>and prevent the effects of acetylcholine (</a:t>
            </a:r>
            <a:r>
              <a:rPr lang="en-US" dirty="0" err="1"/>
              <a:t>ACh</a:t>
            </a:r>
            <a:r>
              <a:rPr lang="en-US" dirty="0"/>
              <a:t>) and other cholinergic agonists. The most clinically useful of these agents are selective blockers of </a:t>
            </a:r>
            <a:r>
              <a:rPr lang="en-US" b="1" dirty="0"/>
              <a:t>muscarinic receptors</a:t>
            </a:r>
            <a:r>
              <a:rPr lang="en-US" dirty="0"/>
              <a:t>. They are commonly known as anticholinergic agents (a misnomer, as they antagonize only muscarinic receptors), </a:t>
            </a:r>
            <a:r>
              <a:rPr lang="en-US" b="1" dirty="0" err="1"/>
              <a:t>antimuscarinic</a:t>
            </a:r>
            <a:r>
              <a:rPr lang="en-US" b="1" dirty="0"/>
              <a:t> agents </a:t>
            </a:r>
            <a:r>
              <a:rPr lang="en-US" dirty="0"/>
              <a:t>(more accurate terminology), or </a:t>
            </a:r>
            <a:r>
              <a:rPr lang="en-US" b="1" dirty="0" err="1"/>
              <a:t>parasympatholytics</a:t>
            </a:r>
            <a:r>
              <a:rPr lang="en-US" dirty="0"/>
              <a:t>. The effects of parasympathetic innervation are thus, interrupted by these agents, and the actions of sympathetic innervation are left unopposed. A second group of drugs, the </a:t>
            </a:r>
            <a:r>
              <a:rPr lang="en-US" b="1" dirty="0"/>
              <a:t>ganglionic blockers</a:t>
            </a:r>
            <a:r>
              <a:rPr lang="en-US" dirty="0"/>
              <a:t>, shows a preference for nicotinic receptors of the sympathetic and parasympathetic ganglia. </a:t>
            </a:r>
            <a:r>
              <a:rPr lang="en-US" b="1" dirty="0"/>
              <a:t>Clinically, they are the least important cholinergic antagonists. </a:t>
            </a:r>
            <a:r>
              <a:rPr lang="en-US" dirty="0"/>
              <a:t>A third family of compounds, the </a:t>
            </a:r>
            <a:r>
              <a:rPr lang="en-US" b="1" dirty="0"/>
              <a:t>neuromuscular blocking agents (mostly nicotinic antagonists</a:t>
            </a:r>
            <a:r>
              <a:rPr lang="en-US" dirty="0"/>
              <a:t>), interfere with transmission of efferent impulses to skeletal muscles. These drugs are used as skeletal muscle relaxants </a:t>
            </a:r>
            <a:r>
              <a:rPr lang="en-US" b="1" dirty="0"/>
              <a:t>in surgical anesthesia </a:t>
            </a:r>
            <a:r>
              <a:rPr lang="en-US" dirty="0"/>
              <a:t>and as agents to facilitate intubation in surgical and critical care patients.</a:t>
            </a:r>
          </a:p>
        </p:txBody>
      </p:sp>
    </p:spTree>
    <p:extLst>
      <p:ext uri="{BB962C8B-B14F-4D97-AF65-F5344CB8AC3E}">
        <p14:creationId xmlns:p14="http://schemas.microsoft.com/office/powerpoint/2010/main" val="2126129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1" y="0"/>
            <a:ext cx="12057017" cy="6858000"/>
          </a:xfrm>
          <a:prstGeom prst="rect">
            <a:avLst/>
          </a:prstGeom>
        </p:spPr>
      </p:pic>
    </p:spTree>
    <p:extLst>
      <p:ext uri="{BB962C8B-B14F-4D97-AF65-F5344CB8AC3E}">
        <p14:creationId xmlns:p14="http://schemas.microsoft.com/office/powerpoint/2010/main" val="8201554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98023" y="0"/>
            <a:ext cx="6146023" cy="6858000"/>
          </a:xfrm>
          <a:prstGeom prst="rect">
            <a:avLst/>
          </a:prstGeom>
        </p:spPr>
      </p:pic>
      <p:pic>
        <p:nvPicPr>
          <p:cNvPr id="5" name="Picture 4"/>
          <p:cNvPicPr>
            <a:picLocks noChangeAspect="1"/>
          </p:cNvPicPr>
          <p:nvPr/>
        </p:nvPicPr>
        <p:blipFill>
          <a:blip r:embed="rId3"/>
          <a:stretch>
            <a:fillRect/>
          </a:stretch>
        </p:blipFill>
        <p:spPr>
          <a:xfrm>
            <a:off x="6635931" y="0"/>
            <a:ext cx="5556069" cy="4859383"/>
          </a:xfrm>
          <a:prstGeom prst="rect">
            <a:avLst/>
          </a:prstGeom>
        </p:spPr>
      </p:pic>
    </p:spTree>
    <p:extLst>
      <p:ext uri="{BB962C8B-B14F-4D97-AF65-F5344CB8AC3E}">
        <p14:creationId xmlns:p14="http://schemas.microsoft.com/office/powerpoint/2010/main" val="3331659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9" y="143690"/>
            <a:ext cx="11913325" cy="6714309"/>
          </a:xfrm>
        </p:spPr>
        <p:txBody>
          <a:bodyPr>
            <a:normAutofit/>
          </a:bodyPr>
          <a:lstStyle/>
          <a:p>
            <a:r>
              <a:rPr lang="en-US" b="1" dirty="0" err="1"/>
              <a:t>Antimuscarinic</a:t>
            </a:r>
            <a:r>
              <a:rPr lang="en-US" b="1" dirty="0"/>
              <a:t> Agents</a:t>
            </a:r>
          </a:p>
          <a:p>
            <a:r>
              <a:rPr lang="en-US" dirty="0"/>
              <a:t>Commonly known as anticholinergic drugs, these agents (for example, </a:t>
            </a:r>
            <a:r>
              <a:rPr lang="en-US" i="1" dirty="0"/>
              <a:t>atropine </a:t>
            </a:r>
            <a:r>
              <a:rPr lang="en-US" dirty="0"/>
              <a:t>and </a:t>
            </a:r>
            <a:r>
              <a:rPr lang="en-US" i="1" dirty="0"/>
              <a:t>scopolamine</a:t>
            </a:r>
            <a:r>
              <a:rPr lang="en-US" dirty="0"/>
              <a:t>) block muscarinic receptors, causing inhibition of muscarinic functions. In addition, these drugs block the few exceptional sympathetic neurons that are cholinergic, such as those innervating the </a:t>
            </a:r>
            <a:r>
              <a:rPr lang="en-US" b="1" dirty="0"/>
              <a:t>salivary and sweat glands.</a:t>
            </a:r>
            <a:r>
              <a:rPr lang="en-US" dirty="0"/>
              <a:t> Because they do </a:t>
            </a:r>
            <a:r>
              <a:rPr lang="en-US" b="1" dirty="0"/>
              <a:t>not block nicotinic receptors</a:t>
            </a:r>
            <a:r>
              <a:rPr lang="en-US" dirty="0"/>
              <a:t>, the anticholinergic drugs (more precisely, </a:t>
            </a:r>
            <a:r>
              <a:rPr lang="en-US" dirty="0" err="1"/>
              <a:t>antimuscarinic</a:t>
            </a:r>
            <a:r>
              <a:rPr lang="en-US" dirty="0"/>
              <a:t> drugs) have little or no action at skeletal neuromuscular junctions (NMJs) or autonomic ganglia. The anticholinergic drugs are beneficial in a variety of clinical situations. [Note: A number of antihistamines and antidepressants (mainly tricyclic antidepressants) also have </a:t>
            </a:r>
            <a:r>
              <a:rPr lang="en-US" dirty="0" err="1"/>
              <a:t>antimuscarinic</a:t>
            </a:r>
            <a:r>
              <a:rPr lang="en-US" dirty="0"/>
              <a:t> activity.]</a:t>
            </a:r>
          </a:p>
        </p:txBody>
      </p:sp>
    </p:spTree>
    <p:extLst>
      <p:ext uri="{BB962C8B-B14F-4D97-AF65-F5344CB8AC3E}">
        <p14:creationId xmlns:p14="http://schemas.microsoft.com/office/powerpoint/2010/main" val="40242863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3690"/>
            <a:ext cx="12096206" cy="6714309"/>
          </a:xfrm>
        </p:spPr>
        <p:txBody>
          <a:bodyPr>
            <a:normAutofit fontScale="70000" lnSpcReduction="20000"/>
          </a:bodyPr>
          <a:lstStyle/>
          <a:p>
            <a:r>
              <a:rPr lang="en-US" b="1" dirty="0"/>
              <a:t>Atropine</a:t>
            </a:r>
          </a:p>
          <a:p>
            <a:r>
              <a:rPr lang="en-US" i="1" dirty="0"/>
              <a:t>Atropine</a:t>
            </a:r>
            <a:r>
              <a:rPr lang="en-US" dirty="0"/>
              <a:t> is a tertiary amine extracted from belladonna alkaloid. It has a high affinity for muscarinic receptors and binds competitively to prevent </a:t>
            </a:r>
            <a:r>
              <a:rPr lang="en-US" dirty="0" err="1"/>
              <a:t>ACh</a:t>
            </a:r>
            <a:r>
              <a:rPr lang="en-US" dirty="0"/>
              <a:t> from binding. </a:t>
            </a:r>
            <a:r>
              <a:rPr lang="en-US" i="1" dirty="0"/>
              <a:t>Atropine </a:t>
            </a:r>
            <a:r>
              <a:rPr lang="en-US" dirty="0"/>
              <a:t>acts both </a:t>
            </a:r>
            <a:r>
              <a:rPr lang="en-US" b="1" dirty="0"/>
              <a:t>centrally and peripherally. </a:t>
            </a:r>
            <a:r>
              <a:rPr lang="en-US" dirty="0"/>
              <a:t>General actions last about 4 hours; however, effects of topical administration in the </a:t>
            </a:r>
            <a:r>
              <a:rPr lang="en-US" b="1" dirty="0"/>
              <a:t>eye may persist for days</a:t>
            </a:r>
            <a:r>
              <a:rPr lang="en-US" dirty="0"/>
              <a:t>. </a:t>
            </a:r>
            <a:r>
              <a:rPr lang="en-US" dirty="0" err="1"/>
              <a:t>Neuroeffector</a:t>
            </a:r>
            <a:r>
              <a:rPr lang="en-US" dirty="0"/>
              <a:t> organs have varying sensitivity to </a:t>
            </a:r>
            <a:r>
              <a:rPr lang="en-US" i="1" dirty="0"/>
              <a:t>atropine</a:t>
            </a:r>
            <a:r>
              <a:rPr lang="en-US" dirty="0"/>
              <a:t>. The greatest inhibitory effects are seen in </a:t>
            </a:r>
            <a:r>
              <a:rPr lang="en-US" b="1" dirty="0"/>
              <a:t>bronchial tissue, salivary and sweat glands, and the heart.</a:t>
            </a:r>
          </a:p>
          <a:p>
            <a:r>
              <a:rPr lang="en-US" b="1" dirty="0"/>
              <a:t>1. Actions</a:t>
            </a:r>
          </a:p>
          <a:p>
            <a:r>
              <a:rPr lang="en-US" b="1" dirty="0"/>
              <a:t>a. Eye</a:t>
            </a:r>
          </a:p>
          <a:p>
            <a:r>
              <a:rPr lang="en-US" i="1" dirty="0"/>
              <a:t>Atropine </a:t>
            </a:r>
            <a:r>
              <a:rPr lang="en-US" dirty="0"/>
              <a:t>blocks muscarinic activity in the eye, resulting in </a:t>
            </a:r>
            <a:r>
              <a:rPr lang="en-US" b="1" dirty="0" err="1"/>
              <a:t>mydriasis</a:t>
            </a:r>
            <a:r>
              <a:rPr lang="en-US" dirty="0"/>
              <a:t> (dilation of the pupil), unresponsiveness to light, and </a:t>
            </a:r>
            <a:r>
              <a:rPr lang="en-US" dirty="0" err="1"/>
              <a:t>cycloplegia</a:t>
            </a:r>
            <a:r>
              <a:rPr lang="en-US" dirty="0"/>
              <a:t> (inability to focus for near vision). In patients with angle-closure glaucoma, intraocular pressure may rise dangerously.</a:t>
            </a:r>
          </a:p>
          <a:p>
            <a:r>
              <a:rPr lang="en-US" b="1" dirty="0"/>
              <a:t>b. Gastrointestinal (GI)</a:t>
            </a:r>
          </a:p>
          <a:p>
            <a:r>
              <a:rPr lang="en-US" i="1" dirty="0"/>
              <a:t>Atropine </a:t>
            </a:r>
            <a:r>
              <a:rPr lang="en-US" dirty="0"/>
              <a:t>(as the active isomer, </a:t>
            </a:r>
            <a:r>
              <a:rPr lang="en-US" i="1" dirty="0"/>
              <a:t>L-</a:t>
            </a:r>
            <a:r>
              <a:rPr lang="en-US" b="1" i="1" dirty="0"/>
              <a:t>hyoscyamine</a:t>
            </a:r>
            <a:r>
              <a:rPr lang="en-US" i="1" dirty="0"/>
              <a:t> </a:t>
            </a:r>
            <a:r>
              <a:rPr lang="en-US" dirty="0"/>
              <a:t>can be used as an </a:t>
            </a:r>
            <a:r>
              <a:rPr lang="en-US" b="1" dirty="0"/>
              <a:t>antispasmodic to reduce activity of the GI tract. </a:t>
            </a:r>
            <a:r>
              <a:rPr lang="en-US" i="1" dirty="0"/>
              <a:t>Atropine </a:t>
            </a:r>
            <a:r>
              <a:rPr lang="en-US" dirty="0"/>
              <a:t>and </a:t>
            </a:r>
            <a:r>
              <a:rPr lang="en-US" b="1" i="1" dirty="0"/>
              <a:t>scopolamine </a:t>
            </a:r>
            <a:r>
              <a:rPr lang="en-US" b="1" dirty="0"/>
              <a:t> </a:t>
            </a:r>
            <a:r>
              <a:rPr lang="en-US" dirty="0"/>
              <a:t>are probably the </a:t>
            </a:r>
            <a:r>
              <a:rPr lang="en-US" b="1" dirty="0"/>
              <a:t>most potent antispasmodic </a:t>
            </a:r>
            <a:r>
              <a:rPr lang="en-US" dirty="0"/>
              <a:t>drugs available. Although gastric motility is reduced, hydrochloric acid production is not significantly affected. Thus, </a:t>
            </a:r>
            <a:r>
              <a:rPr lang="en-US" b="1" i="1" dirty="0"/>
              <a:t>atropine </a:t>
            </a:r>
            <a:r>
              <a:rPr lang="en-US" b="1" dirty="0"/>
              <a:t>is not effective for the treatment of ulcer</a:t>
            </a:r>
            <a:r>
              <a:rPr lang="en-US" dirty="0"/>
              <a:t>s. Doses of </a:t>
            </a:r>
            <a:r>
              <a:rPr lang="en-US" i="1" dirty="0"/>
              <a:t>atropine </a:t>
            </a:r>
            <a:r>
              <a:rPr lang="en-US" dirty="0"/>
              <a:t>that reduce spasms also reduce saliva secretion, ocular accommodation, and urination. These effects decrease compliance with </a:t>
            </a:r>
            <a:r>
              <a:rPr lang="en-US" i="1" dirty="0"/>
              <a:t>atropine</a:t>
            </a:r>
            <a:r>
              <a:rPr lang="en-US" dirty="0"/>
              <a:t>.</a:t>
            </a:r>
          </a:p>
          <a:p>
            <a:r>
              <a:rPr lang="en-US" b="1" dirty="0"/>
              <a:t>c. Cardiovascular</a:t>
            </a:r>
          </a:p>
          <a:p>
            <a:r>
              <a:rPr lang="en-US" i="1" dirty="0"/>
              <a:t>Atropine </a:t>
            </a:r>
            <a:r>
              <a:rPr lang="en-US" dirty="0"/>
              <a:t>produces divergent effects on the cardiovascular system, depending on the dose. At low doses, the predominant effect is a slight decrease in heart rate. This effect results from blockade of M1 receptors on the inhibitory </a:t>
            </a:r>
            <a:r>
              <a:rPr lang="en-US" dirty="0" err="1"/>
              <a:t>prejunctional</a:t>
            </a:r>
            <a:r>
              <a:rPr lang="en-US" dirty="0"/>
              <a:t> (or presynaptic) neurons, thus permitting increased </a:t>
            </a:r>
            <a:r>
              <a:rPr lang="en-US" dirty="0" err="1"/>
              <a:t>ACh</a:t>
            </a:r>
            <a:r>
              <a:rPr lang="en-US" dirty="0"/>
              <a:t> release. Higher doses of </a:t>
            </a:r>
            <a:r>
              <a:rPr lang="en-US" i="1" dirty="0"/>
              <a:t>atropine </a:t>
            </a:r>
            <a:r>
              <a:rPr lang="en-US" dirty="0"/>
              <a:t>cause a progressive increase in heart rate by blocking M2 receptors on the sinoatrial node.</a:t>
            </a:r>
          </a:p>
        </p:txBody>
      </p:sp>
    </p:spTree>
    <p:extLst>
      <p:ext uri="{BB962C8B-B14F-4D97-AF65-F5344CB8AC3E}">
        <p14:creationId xmlns:p14="http://schemas.microsoft.com/office/powerpoint/2010/main" val="21128046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267097" y="0"/>
            <a:ext cx="9862457" cy="6858000"/>
          </a:xfrm>
          <a:prstGeom prst="rect">
            <a:avLst/>
          </a:prstGeom>
        </p:spPr>
      </p:pic>
    </p:spTree>
    <p:extLst>
      <p:ext uri="{BB962C8B-B14F-4D97-AF65-F5344CB8AC3E}">
        <p14:creationId xmlns:p14="http://schemas.microsoft.com/office/powerpoint/2010/main" val="24674811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691" y="222068"/>
            <a:ext cx="12048309" cy="6635931"/>
          </a:xfrm>
        </p:spPr>
        <p:txBody>
          <a:bodyPr>
            <a:normAutofit fontScale="70000" lnSpcReduction="20000"/>
          </a:bodyPr>
          <a:lstStyle/>
          <a:p>
            <a:pPr marL="0" indent="0">
              <a:buNone/>
            </a:pPr>
            <a:r>
              <a:rPr lang="en-US" b="1" dirty="0"/>
              <a:t>d. Secretions</a:t>
            </a:r>
          </a:p>
          <a:p>
            <a:pPr marL="0" indent="0">
              <a:buNone/>
            </a:pPr>
            <a:r>
              <a:rPr lang="en-US" i="1" dirty="0"/>
              <a:t>Atropine </a:t>
            </a:r>
            <a:r>
              <a:rPr lang="en-US" dirty="0"/>
              <a:t>blocks muscarinic receptors in the salivary glands, producing </a:t>
            </a:r>
            <a:r>
              <a:rPr lang="en-US" b="1" dirty="0"/>
              <a:t>dryness of the mouth (xerostomia)</a:t>
            </a:r>
            <a:r>
              <a:rPr lang="en-US" dirty="0"/>
              <a:t>. The salivary glands are exquisitely sensitive to </a:t>
            </a:r>
            <a:r>
              <a:rPr lang="en-US" i="1" dirty="0"/>
              <a:t>atropine</a:t>
            </a:r>
            <a:r>
              <a:rPr lang="en-US" dirty="0"/>
              <a:t>. </a:t>
            </a:r>
            <a:r>
              <a:rPr lang="en-US" b="1" dirty="0"/>
              <a:t>Sweat and lacrimal </a:t>
            </a:r>
            <a:r>
              <a:rPr lang="en-US" dirty="0"/>
              <a:t>glands are similarly affected. [Note: Inhibition of secretions of sweat glands can cause elevated body temperature, which can be dangerous in children and the elderly.]</a:t>
            </a:r>
          </a:p>
          <a:p>
            <a:pPr marL="0" indent="0">
              <a:buNone/>
            </a:pPr>
            <a:r>
              <a:rPr lang="en-US" b="1" dirty="0"/>
              <a:t>2. Therapeutic uses</a:t>
            </a:r>
          </a:p>
          <a:p>
            <a:pPr marL="0" indent="0">
              <a:buNone/>
            </a:pPr>
            <a:r>
              <a:rPr lang="en-US" b="1" dirty="0"/>
              <a:t>a. Ophthalmic</a:t>
            </a:r>
          </a:p>
          <a:p>
            <a:pPr marL="0" indent="0">
              <a:buNone/>
            </a:pPr>
            <a:r>
              <a:rPr lang="en-US" dirty="0"/>
              <a:t>Topical </a:t>
            </a:r>
            <a:r>
              <a:rPr lang="en-US" i="1" dirty="0"/>
              <a:t>atropine </a:t>
            </a:r>
            <a:r>
              <a:rPr lang="en-US" dirty="0"/>
              <a:t>exerts both </a:t>
            </a:r>
            <a:r>
              <a:rPr lang="en-US" b="1" dirty="0" err="1"/>
              <a:t>mydriatic</a:t>
            </a:r>
            <a:r>
              <a:rPr lang="en-US" b="1" dirty="0"/>
              <a:t> and </a:t>
            </a:r>
            <a:r>
              <a:rPr lang="en-US" b="1" dirty="0" err="1"/>
              <a:t>cycloplegic</a:t>
            </a:r>
            <a:r>
              <a:rPr lang="en-US" b="1" dirty="0"/>
              <a:t> </a:t>
            </a:r>
            <a:r>
              <a:rPr lang="en-US" dirty="0"/>
              <a:t>effects, and it permits the measurement of refractive errors without interference by the accommodative capacity of the eye. Shorter-acting antimuscarinics </a:t>
            </a:r>
            <a:r>
              <a:rPr lang="en-US" b="1" dirty="0"/>
              <a:t>(</a:t>
            </a:r>
            <a:r>
              <a:rPr lang="en-US" b="1" i="1" dirty="0"/>
              <a:t>cyclopentolate </a:t>
            </a:r>
            <a:r>
              <a:rPr lang="en-US" b="1" dirty="0"/>
              <a:t>and </a:t>
            </a:r>
            <a:r>
              <a:rPr lang="en-US" b="1" i="1" dirty="0"/>
              <a:t>tropicamide</a:t>
            </a:r>
            <a:r>
              <a:rPr lang="en-US" i="1" dirty="0"/>
              <a:t>)</a:t>
            </a:r>
            <a:r>
              <a:rPr lang="en-US" dirty="0"/>
              <a:t> have largely replaced </a:t>
            </a:r>
            <a:r>
              <a:rPr lang="en-US" i="1" dirty="0"/>
              <a:t>atropine </a:t>
            </a:r>
            <a:r>
              <a:rPr lang="en-US" dirty="0"/>
              <a:t>due to prolonged mydriasis observed with </a:t>
            </a:r>
            <a:r>
              <a:rPr lang="en-US" i="1" dirty="0"/>
              <a:t>atropine </a:t>
            </a:r>
            <a:r>
              <a:rPr lang="en-US" dirty="0"/>
              <a:t>(7 to 14 days vs. 6 to 24 hours with other agents). </a:t>
            </a:r>
          </a:p>
          <a:p>
            <a:pPr marL="0" indent="0">
              <a:buNone/>
            </a:pPr>
            <a:r>
              <a:rPr lang="en-US" b="1" dirty="0"/>
              <a:t>b. Antispasmodic</a:t>
            </a:r>
          </a:p>
          <a:p>
            <a:pPr marL="0" indent="0">
              <a:buNone/>
            </a:pPr>
            <a:r>
              <a:rPr lang="en-US" i="1" dirty="0"/>
              <a:t>Atropine </a:t>
            </a:r>
            <a:r>
              <a:rPr lang="en-US" dirty="0"/>
              <a:t>is used as an antispasmodic agent to relax the GI tract.</a:t>
            </a:r>
          </a:p>
          <a:p>
            <a:pPr marL="0" indent="0">
              <a:buNone/>
            </a:pPr>
            <a:r>
              <a:rPr lang="en-US" b="1" dirty="0"/>
              <a:t>c. Cardiovascular</a:t>
            </a:r>
          </a:p>
          <a:p>
            <a:pPr marL="0" indent="0">
              <a:buNone/>
            </a:pPr>
            <a:r>
              <a:rPr lang="en-US" dirty="0"/>
              <a:t>Injectable </a:t>
            </a:r>
            <a:r>
              <a:rPr lang="en-US" i="1" dirty="0"/>
              <a:t>atropine </a:t>
            </a:r>
            <a:r>
              <a:rPr lang="en-US" dirty="0"/>
              <a:t>is used to treat </a:t>
            </a:r>
            <a:r>
              <a:rPr lang="en-US" b="1" dirty="0"/>
              <a:t>bradycardia of varying etiologies</a:t>
            </a:r>
            <a:r>
              <a:rPr lang="en-US" dirty="0"/>
              <a:t>.</a:t>
            </a:r>
          </a:p>
          <a:p>
            <a:pPr marL="0" indent="0">
              <a:buNone/>
            </a:pPr>
            <a:r>
              <a:rPr lang="en-US" b="1" dirty="0"/>
              <a:t>d. </a:t>
            </a:r>
            <a:r>
              <a:rPr lang="en-US" b="1" dirty="0" err="1"/>
              <a:t>Antisecretory</a:t>
            </a:r>
            <a:endParaRPr lang="en-US" b="1" dirty="0"/>
          </a:p>
          <a:p>
            <a:pPr marL="0" indent="0">
              <a:buNone/>
            </a:pPr>
            <a:r>
              <a:rPr lang="en-US" i="1" dirty="0"/>
              <a:t>Atropine </a:t>
            </a:r>
            <a:r>
              <a:rPr lang="en-US" dirty="0"/>
              <a:t>is sometimes used as an </a:t>
            </a:r>
            <a:r>
              <a:rPr lang="en-US" b="1" dirty="0" err="1"/>
              <a:t>antisecretory</a:t>
            </a:r>
            <a:r>
              <a:rPr lang="en-US" b="1" dirty="0"/>
              <a:t> agent </a:t>
            </a:r>
            <a:r>
              <a:rPr lang="en-US" dirty="0"/>
              <a:t>to block secretions in the respiratory tract prior to surgery.</a:t>
            </a:r>
          </a:p>
          <a:p>
            <a:pPr marL="0" indent="0">
              <a:buNone/>
            </a:pPr>
            <a:r>
              <a:rPr lang="en-US" b="1" dirty="0"/>
              <a:t>e. Antidote for cholinergic agonists</a:t>
            </a:r>
          </a:p>
          <a:p>
            <a:pPr marL="0" indent="0">
              <a:buNone/>
            </a:pPr>
            <a:r>
              <a:rPr lang="en-US" i="1" dirty="0"/>
              <a:t>Atropine </a:t>
            </a:r>
            <a:r>
              <a:rPr lang="en-US" dirty="0"/>
              <a:t>is used for the treatment of organophosphate (insecticides, nerve gases) poisoning, of overdose of clinically used anticholinesterases such as </a:t>
            </a:r>
            <a:r>
              <a:rPr lang="en-US" i="1" dirty="0" err="1"/>
              <a:t>physostigmine</a:t>
            </a:r>
            <a:r>
              <a:rPr lang="en-US" dirty="0"/>
              <a:t>, and in some types of mushroom poisoning (certain mushrooms contain cholinergic substances that block </a:t>
            </a:r>
            <a:r>
              <a:rPr lang="en-US" dirty="0" err="1"/>
              <a:t>cholinesterases</a:t>
            </a:r>
            <a:r>
              <a:rPr lang="en-US" dirty="0"/>
              <a:t>). Massive doses of injectable </a:t>
            </a:r>
            <a:r>
              <a:rPr lang="en-US" i="1" dirty="0"/>
              <a:t>atropine </a:t>
            </a:r>
            <a:r>
              <a:rPr lang="en-US" dirty="0"/>
              <a:t>may be required over a long period to counteract the poisons. The ability of </a:t>
            </a:r>
            <a:r>
              <a:rPr lang="en-US" i="1" dirty="0"/>
              <a:t>atropine </a:t>
            </a:r>
            <a:r>
              <a:rPr lang="en-US" dirty="0"/>
              <a:t>to enter the central nervous system (CNS) is of particular importance in treating central toxic effects of anticholinesterases.</a:t>
            </a:r>
          </a:p>
        </p:txBody>
      </p:sp>
    </p:spTree>
    <p:extLst>
      <p:ext uri="{BB962C8B-B14F-4D97-AF65-F5344CB8AC3E}">
        <p14:creationId xmlns:p14="http://schemas.microsoft.com/office/powerpoint/2010/main" val="22083716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35132" y="130630"/>
            <a:ext cx="11769634" cy="6727370"/>
          </a:xfrm>
          <a:prstGeom prst="rect">
            <a:avLst/>
          </a:prstGeom>
        </p:spPr>
      </p:pic>
    </p:spTree>
    <p:extLst>
      <p:ext uri="{BB962C8B-B14F-4D97-AF65-F5344CB8AC3E}">
        <p14:creationId xmlns:p14="http://schemas.microsoft.com/office/powerpoint/2010/main" val="28215179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Scopolamine</a:t>
            </a:r>
            <a:endParaRPr lang="en-US" dirty="0"/>
          </a:p>
        </p:txBody>
      </p:sp>
      <p:sp>
        <p:nvSpPr>
          <p:cNvPr id="3" name="Content Placeholder 2"/>
          <p:cNvSpPr>
            <a:spLocks noGrp="1"/>
          </p:cNvSpPr>
          <p:nvPr>
            <p:ph idx="1"/>
          </p:nvPr>
        </p:nvSpPr>
        <p:spPr>
          <a:xfrm>
            <a:off x="182880" y="1463040"/>
            <a:ext cx="11170920" cy="5277394"/>
          </a:xfrm>
        </p:spPr>
        <p:txBody>
          <a:bodyPr>
            <a:normAutofit/>
          </a:bodyPr>
          <a:lstStyle/>
          <a:p>
            <a:r>
              <a:rPr lang="en-US" i="1" dirty="0"/>
              <a:t>Scopolamine</a:t>
            </a:r>
            <a:r>
              <a:rPr lang="en-US" dirty="0"/>
              <a:t>, another tertiary amine plant alkaloid, produces peripheral effects similar to those of </a:t>
            </a:r>
            <a:r>
              <a:rPr lang="en-US" i="1" dirty="0"/>
              <a:t>atropine</a:t>
            </a:r>
            <a:r>
              <a:rPr lang="en-US" dirty="0"/>
              <a:t>. However, </a:t>
            </a:r>
            <a:r>
              <a:rPr lang="en-US" i="1" dirty="0"/>
              <a:t>scopolamine </a:t>
            </a:r>
            <a:r>
              <a:rPr lang="en-US" dirty="0"/>
              <a:t>has greater action on the CNS (unlike </a:t>
            </a:r>
            <a:r>
              <a:rPr lang="en-US" i="1" dirty="0"/>
              <a:t>atropine</a:t>
            </a:r>
            <a:r>
              <a:rPr lang="en-US" dirty="0"/>
              <a:t>, CNS effects are observed at therapeutic doses) and a longer duration of action as compared to </a:t>
            </a:r>
            <a:r>
              <a:rPr lang="en-US" i="1" dirty="0"/>
              <a:t>atropine</a:t>
            </a:r>
            <a:r>
              <a:rPr lang="en-US" dirty="0"/>
              <a:t>. It has some special actions as indicated below.</a:t>
            </a:r>
          </a:p>
          <a:p>
            <a:r>
              <a:rPr lang="en-US" b="1" dirty="0"/>
              <a:t>1. Actions</a:t>
            </a:r>
          </a:p>
          <a:p>
            <a:r>
              <a:rPr lang="en-US" i="1" dirty="0"/>
              <a:t>Scopolamine </a:t>
            </a:r>
            <a:r>
              <a:rPr lang="en-US" dirty="0"/>
              <a:t>is one of the most effective drugs available for </a:t>
            </a:r>
            <a:r>
              <a:rPr lang="en-US" b="1" dirty="0"/>
              <a:t>motion  sickness.</a:t>
            </a:r>
            <a:r>
              <a:rPr lang="en-US" dirty="0"/>
              <a:t> It also has the unusual effect of blocking short-term memory. In contrast to </a:t>
            </a:r>
            <a:r>
              <a:rPr lang="en-US" i="1" dirty="0"/>
              <a:t>atropine</a:t>
            </a:r>
            <a:r>
              <a:rPr lang="en-US" dirty="0"/>
              <a:t>, </a:t>
            </a:r>
            <a:r>
              <a:rPr lang="en-US" i="1" dirty="0"/>
              <a:t>scopolamine </a:t>
            </a:r>
            <a:r>
              <a:rPr lang="en-US" dirty="0"/>
              <a:t>produces </a:t>
            </a:r>
            <a:r>
              <a:rPr lang="en-US" b="1" dirty="0"/>
              <a:t>sedation</a:t>
            </a:r>
            <a:r>
              <a:rPr lang="en-US" dirty="0"/>
              <a:t>, but at higher doses, it can produce e</a:t>
            </a:r>
            <a:r>
              <a:rPr lang="en-US" b="1" dirty="0"/>
              <a:t>xcitement</a:t>
            </a:r>
            <a:r>
              <a:rPr lang="en-US" dirty="0"/>
              <a:t>. </a:t>
            </a:r>
            <a:r>
              <a:rPr lang="en-US" i="1" dirty="0"/>
              <a:t>Scopolamine </a:t>
            </a:r>
            <a:r>
              <a:rPr lang="en-US" dirty="0"/>
              <a:t>may produce euphoria and is susceptible to abuse.</a:t>
            </a:r>
          </a:p>
        </p:txBody>
      </p:sp>
    </p:spTree>
    <p:extLst>
      <p:ext uri="{BB962C8B-B14F-4D97-AF65-F5344CB8AC3E}">
        <p14:creationId xmlns:p14="http://schemas.microsoft.com/office/powerpoint/2010/main" val="8254695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Aclidinium</a:t>
            </a:r>
            <a:r>
              <a:rPr lang="en-US" b="1" dirty="0"/>
              <a:t>, </a:t>
            </a:r>
            <a:r>
              <a:rPr lang="en-US" b="1" i="1" dirty="0" err="1"/>
              <a:t>glycopyrrolate</a:t>
            </a:r>
            <a:r>
              <a:rPr lang="en-US" b="1" dirty="0"/>
              <a:t>, </a:t>
            </a:r>
            <a:r>
              <a:rPr lang="en-US" b="1" i="1" dirty="0"/>
              <a:t>ipratropium</a:t>
            </a:r>
            <a:r>
              <a:rPr lang="en-US" b="1" dirty="0"/>
              <a:t>, and </a:t>
            </a:r>
            <a:r>
              <a:rPr lang="en-US" b="1" i="1" dirty="0" err="1"/>
              <a:t>tiotropium</a:t>
            </a:r>
            <a:endParaRPr lang="en-US" dirty="0"/>
          </a:p>
        </p:txBody>
      </p:sp>
      <p:sp>
        <p:nvSpPr>
          <p:cNvPr id="3" name="Content Placeholder 2"/>
          <p:cNvSpPr>
            <a:spLocks noGrp="1"/>
          </p:cNvSpPr>
          <p:nvPr>
            <p:ph idx="1"/>
          </p:nvPr>
        </p:nvSpPr>
        <p:spPr>
          <a:xfrm>
            <a:off x="248194" y="1825624"/>
            <a:ext cx="11795760" cy="5032375"/>
          </a:xfrm>
        </p:spPr>
        <p:txBody>
          <a:bodyPr>
            <a:normAutofit/>
          </a:bodyPr>
          <a:lstStyle/>
          <a:p>
            <a:r>
              <a:rPr lang="en-US" i="1" dirty="0"/>
              <a:t>Ipratropium</a:t>
            </a:r>
            <a:r>
              <a:rPr lang="en-US" dirty="0"/>
              <a:t> and </a:t>
            </a:r>
            <a:r>
              <a:rPr lang="en-US" i="1" dirty="0"/>
              <a:t>tiotropium</a:t>
            </a:r>
            <a:r>
              <a:rPr lang="en-US" dirty="0"/>
              <a:t> are quaternary derivatives of  </a:t>
            </a:r>
            <a:r>
              <a:rPr lang="en-US" i="1" dirty="0"/>
              <a:t>tropine</a:t>
            </a:r>
            <a:r>
              <a:rPr lang="en-US" dirty="0"/>
              <a:t>, and </a:t>
            </a:r>
            <a:r>
              <a:rPr lang="en-US" i="1" dirty="0"/>
              <a:t>glycopyrrolate</a:t>
            </a:r>
            <a:r>
              <a:rPr lang="en-US" dirty="0"/>
              <a:t> and </a:t>
            </a:r>
            <a:r>
              <a:rPr lang="en-US" i="1" dirty="0"/>
              <a:t>aclidinium </a:t>
            </a:r>
            <a:r>
              <a:rPr lang="en-US" dirty="0"/>
              <a:t>are synthetic quaternary compounds.</a:t>
            </a:r>
          </a:p>
          <a:p>
            <a:r>
              <a:rPr lang="en-US" i="1" dirty="0"/>
              <a:t>Ipratropium </a:t>
            </a:r>
            <a:r>
              <a:rPr lang="en-US" dirty="0"/>
              <a:t>is classified as a short-acting muscarinic antagonist (SAMA), while </a:t>
            </a:r>
            <a:r>
              <a:rPr lang="en-US" i="1" dirty="0" err="1"/>
              <a:t>glycopyrrolate</a:t>
            </a:r>
            <a:r>
              <a:rPr lang="en-US" dirty="0"/>
              <a:t>, </a:t>
            </a:r>
            <a:r>
              <a:rPr lang="en-US" i="1" dirty="0" err="1"/>
              <a:t>tiotropium</a:t>
            </a:r>
            <a:r>
              <a:rPr lang="en-US" dirty="0"/>
              <a:t>, and </a:t>
            </a:r>
            <a:r>
              <a:rPr lang="en-US" i="1" dirty="0" err="1"/>
              <a:t>aclidinium</a:t>
            </a:r>
            <a:r>
              <a:rPr lang="en-US" i="1" dirty="0"/>
              <a:t> </a:t>
            </a:r>
            <a:r>
              <a:rPr lang="en-US" dirty="0"/>
              <a:t>are classified as long-acting muscarinic antagonists (LAMAs) based on the duration of action. </a:t>
            </a:r>
          </a:p>
          <a:p>
            <a:r>
              <a:rPr lang="en-US" dirty="0"/>
              <a:t>These agents are approved as bronchodilators for maintenance treatment of bronchospasm associated with chronic obstructive pulmonary disease (COPD). </a:t>
            </a:r>
            <a:r>
              <a:rPr lang="en-US" i="1" dirty="0"/>
              <a:t>Ipratropium </a:t>
            </a:r>
            <a:r>
              <a:rPr lang="en-US" dirty="0"/>
              <a:t>and </a:t>
            </a:r>
            <a:r>
              <a:rPr lang="en-US" i="1" dirty="0" err="1"/>
              <a:t>tiotropium</a:t>
            </a:r>
            <a:r>
              <a:rPr lang="en-US" i="1" dirty="0"/>
              <a:t> </a:t>
            </a:r>
            <a:r>
              <a:rPr lang="en-US" dirty="0"/>
              <a:t>are also used in the acute management of bronchospasm in asthma and chronic management of asthma, respectively. All of these agents are delivered via inhalation. Because of the positive charge, these drugs do not enter the systemic circulation or the CNS, restricting effects to the pulmonary system.</a:t>
            </a:r>
          </a:p>
        </p:txBody>
      </p:sp>
    </p:spTree>
    <p:extLst>
      <p:ext uri="{BB962C8B-B14F-4D97-AF65-F5344CB8AC3E}">
        <p14:creationId xmlns:p14="http://schemas.microsoft.com/office/powerpoint/2010/main" val="40094278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Tropicamide</a:t>
            </a:r>
            <a:r>
              <a:rPr lang="en-US" b="1" i="1" dirty="0"/>
              <a:t> </a:t>
            </a:r>
            <a:r>
              <a:rPr lang="en-US" b="1" dirty="0"/>
              <a:t>and </a:t>
            </a:r>
            <a:r>
              <a:rPr lang="en-US" b="1" i="1" dirty="0" err="1"/>
              <a:t>cyclopentolate</a:t>
            </a:r>
            <a:endParaRPr lang="en-US" dirty="0"/>
          </a:p>
        </p:txBody>
      </p:sp>
      <p:sp>
        <p:nvSpPr>
          <p:cNvPr id="3" name="Content Placeholder 2"/>
          <p:cNvSpPr>
            <a:spLocks noGrp="1"/>
          </p:cNvSpPr>
          <p:nvPr>
            <p:ph idx="1"/>
          </p:nvPr>
        </p:nvSpPr>
        <p:spPr/>
        <p:txBody>
          <a:bodyPr>
            <a:normAutofit/>
          </a:bodyPr>
          <a:lstStyle/>
          <a:p>
            <a:r>
              <a:rPr lang="en-US" dirty="0"/>
              <a:t>These agents are used as ophthalmic solutions for </a:t>
            </a:r>
            <a:r>
              <a:rPr lang="en-US" dirty="0" err="1"/>
              <a:t>mydriasis</a:t>
            </a:r>
            <a:r>
              <a:rPr lang="en-US" dirty="0"/>
              <a:t> and </a:t>
            </a:r>
            <a:r>
              <a:rPr lang="en-US" dirty="0" err="1"/>
              <a:t>cycloplegia</a:t>
            </a:r>
            <a:r>
              <a:rPr lang="en-US" dirty="0"/>
              <a:t>. Their duration of action is shorter than that of </a:t>
            </a:r>
            <a:r>
              <a:rPr lang="en-US" i="1" dirty="0"/>
              <a:t>atropine</a:t>
            </a:r>
            <a:r>
              <a:rPr lang="en-US" dirty="0"/>
              <a:t>. </a:t>
            </a:r>
            <a:r>
              <a:rPr lang="en-US" i="1" dirty="0" err="1"/>
              <a:t>Tropicamide</a:t>
            </a:r>
            <a:r>
              <a:rPr lang="en-US" i="1" dirty="0"/>
              <a:t> </a:t>
            </a:r>
            <a:r>
              <a:rPr lang="en-US" dirty="0"/>
              <a:t>produces </a:t>
            </a:r>
            <a:r>
              <a:rPr lang="en-US" dirty="0" err="1"/>
              <a:t>mydriasis</a:t>
            </a:r>
            <a:r>
              <a:rPr lang="en-US" dirty="0"/>
              <a:t> for 6 hours and </a:t>
            </a:r>
            <a:r>
              <a:rPr lang="en-US" i="1" dirty="0" err="1"/>
              <a:t>cyclopentolate</a:t>
            </a:r>
            <a:r>
              <a:rPr lang="en-US" i="1" dirty="0"/>
              <a:t> </a:t>
            </a:r>
            <a:r>
              <a:rPr lang="en-US" dirty="0"/>
              <a:t>for 24 hours.</a:t>
            </a:r>
          </a:p>
          <a:p>
            <a:r>
              <a:rPr lang="en-US" b="1" i="1" dirty="0" err="1"/>
              <a:t>Benztropine</a:t>
            </a:r>
            <a:r>
              <a:rPr lang="en-US" b="1" i="1" dirty="0"/>
              <a:t> </a:t>
            </a:r>
            <a:r>
              <a:rPr lang="en-US" b="1" dirty="0"/>
              <a:t>and </a:t>
            </a:r>
            <a:r>
              <a:rPr lang="en-US" b="1" i="1" dirty="0" err="1"/>
              <a:t>trihexyphenidyl</a:t>
            </a:r>
            <a:endParaRPr lang="en-US" b="1" i="1" dirty="0"/>
          </a:p>
          <a:p>
            <a:r>
              <a:rPr lang="en-US" i="1" dirty="0" err="1"/>
              <a:t>Benztropine</a:t>
            </a:r>
            <a:r>
              <a:rPr lang="en-US" i="1" dirty="0"/>
              <a:t> </a:t>
            </a:r>
            <a:r>
              <a:rPr lang="en-US" dirty="0"/>
              <a:t>and </a:t>
            </a:r>
            <a:r>
              <a:rPr lang="en-US" i="1" dirty="0" err="1"/>
              <a:t>trihexyphenidyl</a:t>
            </a:r>
            <a:r>
              <a:rPr lang="en-US" i="1" dirty="0"/>
              <a:t> </a:t>
            </a:r>
            <a:r>
              <a:rPr lang="en-US" dirty="0"/>
              <a:t>are useful as adjuncts with other </a:t>
            </a:r>
            <a:r>
              <a:rPr lang="en-US" b="1" dirty="0" err="1"/>
              <a:t>antiparkinson</a:t>
            </a:r>
            <a:r>
              <a:rPr lang="en-US" b="1" dirty="0"/>
              <a:t> agents to treat Parkinson disease </a:t>
            </a:r>
            <a:r>
              <a:rPr lang="en-US" dirty="0"/>
              <a:t>and other types of parkinsonian syndromes, including antipsychotic-induced </a:t>
            </a:r>
            <a:r>
              <a:rPr lang="en-US" b="1" dirty="0"/>
              <a:t>extrapyramidal symptoms</a:t>
            </a:r>
            <a:r>
              <a:rPr lang="en-US" dirty="0"/>
              <a:t>.</a:t>
            </a:r>
          </a:p>
        </p:txBody>
      </p:sp>
    </p:spTree>
    <p:extLst>
      <p:ext uri="{BB962C8B-B14F-4D97-AF65-F5344CB8AC3E}">
        <p14:creationId xmlns:p14="http://schemas.microsoft.com/office/powerpoint/2010/main" val="28056807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a:t>Oxybutynin </a:t>
            </a:r>
            <a:r>
              <a:rPr lang="en-US" b="1" dirty="0"/>
              <a:t>and other </a:t>
            </a:r>
            <a:r>
              <a:rPr lang="en-US" b="1" dirty="0" err="1"/>
              <a:t>antimuscarinic</a:t>
            </a:r>
            <a:r>
              <a:rPr lang="en-US" b="1" dirty="0"/>
              <a:t> agents for overactive bladder</a:t>
            </a:r>
            <a:endParaRPr lang="en-US" dirty="0"/>
          </a:p>
        </p:txBody>
      </p:sp>
      <p:sp>
        <p:nvSpPr>
          <p:cNvPr id="3" name="Content Placeholder 2"/>
          <p:cNvSpPr>
            <a:spLocks noGrp="1"/>
          </p:cNvSpPr>
          <p:nvPr>
            <p:ph idx="1"/>
          </p:nvPr>
        </p:nvSpPr>
        <p:spPr>
          <a:xfrm>
            <a:off x="143691" y="1567544"/>
            <a:ext cx="12048309" cy="5290456"/>
          </a:xfrm>
        </p:spPr>
        <p:txBody>
          <a:bodyPr>
            <a:normAutofit fontScale="77500" lnSpcReduction="20000"/>
          </a:bodyPr>
          <a:lstStyle/>
          <a:p>
            <a:r>
              <a:rPr lang="it-IT" i="1" dirty="0">
                <a:solidFill>
                  <a:srgbClr val="FF0000"/>
                </a:solidFill>
              </a:rPr>
              <a:t>Oxybutynin</a:t>
            </a:r>
            <a:r>
              <a:rPr lang="it-IT" dirty="0">
                <a:solidFill>
                  <a:srgbClr val="FF0000"/>
                </a:solidFill>
              </a:rPr>
              <a:t>, </a:t>
            </a:r>
            <a:r>
              <a:rPr lang="it-IT" i="1" dirty="0">
                <a:solidFill>
                  <a:srgbClr val="FF0000"/>
                </a:solidFill>
              </a:rPr>
              <a:t>darifenacin</a:t>
            </a:r>
            <a:r>
              <a:rPr lang="it-IT" dirty="0">
                <a:solidFill>
                  <a:srgbClr val="FF0000"/>
                </a:solidFill>
              </a:rPr>
              <a:t>, </a:t>
            </a:r>
            <a:r>
              <a:rPr lang="it-IT" i="1" dirty="0">
                <a:solidFill>
                  <a:srgbClr val="FF0000"/>
                </a:solidFill>
              </a:rPr>
              <a:t>fesoterodine</a:t>
            </a:r>
            <a:r>
              <a:rPr lang="it-IT" dirty="0">
                <a:solidFill>
                  <a:srgbClr val="FF0000"/>
                </a:solidFill>
              </a:rPr>
              <a:t>, </a:t>
            </a:r>
            <a:r>
              <a:rPr lang="it-IT" i="1" dirty="0">
                <a:solidFill>
                  <a:srgbClr val="FF0000"/>
                </a:solidFill>
              </a:rPr>
              <a:t>solifenacin</a:t>
            </a:r>
            <a:r>
              <a:rPr lang="en-US" dirty="0">
                <a:solidFill>
                  <a:srgbClr val="FF0000"/>
                </a:solidFill>
              </a:rPr>
              <a:t>, </a:t>
            </a:r>
            <a:r>
              <a:rPr lang="en-US" i="1" dirty="0">
                <a:solidFill>
                  <a:srgbClr val="FF0000"/>
                </a:solidFill>
              </a:rPr>
              <a:t>tolterodine</a:t>
            </a:r>
            <a:r>
              <a:rPr lang="en-US" dirty="0">
                <a:solidFill>
                  <a:srgbClr val="FF0000"/>
                </a:solidFill>
              </a:rPr>
              <a:t>, and </a:t>
            </a:r>
            <a:r>
              <a:rPr lang="en-US" i="1" dirty="0" err="1">
                <a:solidFill>
                  <a:srgbClr val="FF0000"/>
                </a:solidFill>
              </a:rPr>
              <a:t>trospium</a:t>
            </a:r>
            <a:r>
              <a:rPr lang="en-US" i="1" dirty="0">
                <a:solidFill>
                  <a:srgbClr val="FF0000"/>
                </a:solidFill>
              </a:rPr>
              <a:t> </a:t>
            </a:r>
            <a:r>
              <a:rPr lang="en-US" dirty="0"/>
              <a:t>are synthetic </a:t>
            </a:r>
            <a:r>
              <a:rPr lang="en-US" i="1" dirty="0"/>
              <a:t>atropine</a:t>
            </a:r>
            <a:r>
              <a:rPr lang="en-US" dirty="0"/>
              <a:t>-like drugs with antimuscarinic actions.</a:t>
            </a:r>
          </a:p>
          <a:p>
            <a:r>
              <a:rPr lang="en-US" b="1" dirty="0"/>
              <a:t>1. Actions</a:t>
            </a:r>
          </a:p>
          <a:p>
            <a:r>
              <a:rPr lang="en-US" dirty="0"/>
              <a:t>By competitively blocking muscarinic (M3) receptors in the bladder, </a:t>
            </a:r>
            <a:r>
              <a:rPr lang="en-US" dirty="0" err="1"/>
              <a:t>intravesical</a:t>
            </a:r>
            <a:r>
              <a:rPr lang="en-US" dirty="0"/>
              <a:t> pressure is lowered, bladder capacity is increased, and the frequency of bladder contractions is reduced. </a:t>
            </a:r>
            <a:r>
              <a:rPr lang="en-US" dirty="0" err="1"/>
              <a:t>Antimuscarinic</a:t>
            </a:r>
            <a:r>
              <a:rPr lang="en-US" dirty="0"/>
              <a:t> actions at M3 receptors in the GI tract, salivary glands, CNS, and eye may cause adverse effects. </a:t>
            </a:r>
            <a:r>
              <a:rPr lang="en-US" i="1" dirty="0" err="1"/>
              <a:t>Darifenacin</a:t>
            </a:r>
            <a:r>
              <a:rPr lang="en-US" i="1" dirty="0"/>
              <a:t> </a:t>
            </a:r>
            <a:r>
              <a:rPr lang="en-US" dirty="0"/>
              <a:t>and </a:t>
            </a:r>
            <a:r>
              <a:rPr lang="en-US" i="1" dirty="0" err="1"/>
              <a:t>solifenacin</a:t>
            </a:r>
            <a:r>
              <a:rPr lang="en-US" i="1" dirty="0"/>
              <a:t> </a:t>
            </a:r>
            <a:r>
              <a:rPr lang="en-US" dirty="0"/>
              <a:t>are relatively more selective M3 muscarinic receptor antagonists; however, the other drugs are mainly nonselective muscarinic antagonists, and binding to other muscarinic receptor subtypes may contribute to adverse effects.</a:t>
            </a:r>
          </a:p>
          <a:p>
            <a:r>
              <a:rPr lang="en-US" b="1" dirty="0"/>
              <a:t>2. Therapeutic uses</a:t>
            </a:r>
          </a:p>
          <a:p>
            <a:r>
              <a:rPr lang="en-US" dirty="0"/>
              <a:t>These agents are used for management of overactive bladder and urinary incontinence. </a:t>
            </a:r>
            <a:r>
              <a:rPr lang="en-US" i="1" dirty="0"/>
              <a:t>Oxybutynin </a:t>
            </a:r>
            <a:r>
              <a:rPr lang="en-US" dirty="0"/>
              <a:t>is also used in patients with neurogenic bladder.</a:t>
            </a:r>
          </a:p>
          <a:p>
            <a:r>
              <a:rPr lang="en-US" b="1" dirty="0"/>
              <a:t>4. Adverse effects</a:t>
            </a:r>
          </a:p>
          <a:p>
            <a:r>
              <a:rPr lang="en-US" dirty="0"/>
              <a:t>Side effects include dry mouth, constipation, and blurred vision, which limit tolerability of these agents. Extended release formulations and the transdermal patch have a lower incidence of adverse effects and may be better tolerated. </a:t>
            </a:r>
            <a:r>
              <a:rPr lang="en-US" b="1" i="1" dirty="0" err="1"/>
              <a:t>Trospium</a:t>
            </a:r>
            <a:r>
              <a:rPr lang="en-US" b="1" i="1" dirty="0"/>
              <a:t> </a:t>
            </a:r>
            <a:r>
              <a:rPr lang="en-US" dirty="0"/>
              <a:t>is a quaternary compound that minimally crosses the blood–brain barrier and has fewer CNS effects than do other agents, making it a preferred choice in treating overactive bladder in patients with dementia.</a:t>
            </a:r>
          </a:p>
        </p:txBody>
      </p:sp>
    </p:spTree>
    <p:extLst>
      <p:ext uri="{BB962C8B-B14F-4D97-AF65-F5344CB8AC3E}">
        <p14:creationId xmlns:p14="http://schemas.microsoft.com/office/powerpoint/2010/main" val="29795897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28626" y="365125"/>
            <a:ext cx="6180733" cy="6492875"/>
          </a:xfrm>
          <a:prstGeom prst="rect">
            <a:avLst/>
          </a:prstGeom>
        </p:spPr>
      </p:pic>
      <p:pic>
        <p:nvPicPr>
          <p:cNvPr id="5" name="Picture 4"/>
          <p:cNvPicPr>
            <a:picLocks noChangeAspect="1"/>
          </p:cNvPicPr>
          <p:nvPr/>
        </p:nvPicPr>
        <p:blipFill>
          <a:blip r:embed="rId3"/>
          <a:stretch>
            <a:fillRect/>
          </a:stretch>
        </p:blipFill>
        <p:spPr>
          <a:xfrm>
            <a:off x="6518366" y="430162"/>
            <a:ext cx="5673634" cy="6209608"/>
          </a:xfrm>
          <a:prstGeom prst="rect">
            <a:avLst/>
          </a:prstGeom>
        </p:spPr>
      </p:pic>
    </p:spTree>
    <p:extLst>
      <p:ext uri="{BB962C8B-B14F-4D97-AF65-F5344CB8AC3E}">
        <p14:creationId xmlns:p14="http://schemas.microsoft.com/office/powerpoint/2010/main" val="835149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Neuromuscular Blocking Agents</a:t>
            </a:r>
            <a:endParaRPr lang="en-US" dirty="0"/>
          </a:p>
        </p:txBody>
      </p:sp>
      <p:sp>
        <p:nvSpPr>
          <p:cNvPr id="3" name="Content Placeholder 2"/>
          <p:cNvSpPr>
            <a:spLocks noGrp="1"/>
          </p:cNvSpPr>
          <p:nvPr>
            <p:ph idx="1"/>
          </p:nvPr>
        </p:nvSpPr>
        <p:spPr>
          <a:xfrm>
            <a:off x="287383" y="1690688"/>
            <a:ext cx="11782697" cy="5049746"/>
          </a:xfrm>
        </p:spPr>
        <p:txBody>
          <a:bodyPr>
            <a:normAutofit lnSpcReduction="10000"/>
          </a:bodyPr>
          <a:lstStyle/>
          <a:p>
            <a:r>
              <a:rPr lang="en-US" dirty="0"/>
              <a:t>These drugs block cholinergic transmission between motor nerve endings and the nicotinic receptors on skeletal muscle. They possess some chemical similarities to </a:t>
            </a:r>
            <a:r>
              <a:rPr lang="en-US" dirty="0" err="1"/>
              <a:t>ACh</a:t>
            </a:r>
            <a:r>
              <a:rPr lang="en-US" dirty="0"/>
              <a:t> and act either as antagonists (</a:t>
            </a:r>
            <a:r>
              <a:rPr lang="en-US" dirty="0" err="1"/>
              <a:t>nondepolarizing</a:t>
            </a:r>
            <a:r>
              <a:rPr lang="en-US" dirty="0"/>
              <a:t>) or as agonists (depolarizing) at the receptors on the endplate of the NMJ. Neuromuscular blockers (NMBs) are clinically useful to facilitate rapid intubation when needed due to respiratory failure (rapid sequence intubation).</a:t>
            </a:r>
          </a:p>
          <a:p>
            <a:r>
              <a:rPr lang="en-US" dirty="0"/>
              <a:t>During surgery, they are used to facilitate endotracheal intubation and provide complete muscle relaxation at lower anesthetic doses. This increases the safety of anesthesia by allowing patients to recover quickly and completely.</a:t>
            </a:r>
          </a:p>
          <a:p>
            <a:r>
              <a:rPr lang="en-US" dirty="0"/>
              <a:t>NMBs should not substitute for inadequate anesthesia. NMBs are also used in the intensive care unit (ICU) as adjuvant therapy to facilitate intubation and mechanical ventilation in critically ill patients.</a:t>
            </a:r>
          </a:p>
        </p:txBody>
      </p:sp>
      <p:sp>
        <p:nvSpPr>
          <p:cNvPr id="5" name="Smiley Face 4">
            <a:extLst>
              <a:ext uri="{FF2B5EF4-FFF2-40B4-BE49-F238E27FC236}">
                <a16:creationId xmlns:a16="http://schemas.microsoft.com/office/drawing/2014/main" id="{6A6E059B-3C16-987E-74BB-14C47E1B14F5}"/>
              </a:ext>
            </a:extLst>
          </p:cNvPr>
          <p:cNvSpPr/>
          <p:nvPr/>
        </p:nvSpPr>
        <p:spPr>
          <a:xfrm>
            <a:off x="9100458" y="1"/>
            <a:ext cx="2969622" cy="1690688"/>
          </a:xfrm>
          <a:prstGeom prst="smileyFace">
            <a:avLst>
              <a:gd name="adj" fmla="val 4653"/>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rPr>
              <a:t>REVIEW  PLZ</a:t>
            </a:r>
          </a:p>
        </p:txBody>
      </p:sp>
    </p:spTree>
    <p:extLst>
      <p:ext uri="{BB962C8B-B14F-4D97-AF65-F5344CB8AC3E}">
        <p14:creationId xmlns:p14="http://schemas.microsoft.com/office/powerpoint/2010/main" val="403509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Adrenergic Agonists</a:t>
            </a:r>
          </a:p>
        </p:txBody>
      </p:sp>
      <p:sp>
        <p:nvSpPr>
          <p:cNvPr id="3" name="Content Placeholder 2"/>
          <p:cNvSpPr>
            <a:spLocks noGrp="1"/>
          </p:cNvSpPr>
          <p:nvPr>
            <p:ph idx="1"/>
          </p:nvPr>
        </p:nvSpPr>
        <p:spPr/>
        <p:txBody>
          <a:bodyPr>
            <a:normAutofit/>
          </a:bodyPr>
          <a:lstStyle/>
          <a:p>
            <a:r>
              <a:rPr lang="en-US" dirty="0"/>
              <a:t>The adrenergic drugs affect receptors that are stimulated by norepinephrine (noradrenaline) or epinephrine (adrenaline). </a:t>
            </a:r>
          </a:p>
          <a:p>
            <a:r>
              <a:rPr lang="en-US" dirty="0"/>
              <a:t>These receptors are known as adrenergic receptors or </a:t>
            </a:r>
            <a:r>
              <a:rPr lang="en-US" dirty="0" err="1"/>
              <a:t>adrenoceptors</a:t>
            </a:r>
            <a:r>
              <a:rPr lang="en-US" dirty="0"/>
              <a:t>. Drugs that activate adrenergic receptors are termed  </a:t>
            </a:r>
            <a:r>
              <a:rPr lang="en-US" dirty="0" err="1"/>
              <a:t>Sympathomimetics</a:t>
            </a:r>
            <a:r>
              <a:rPr lang="en-US" dirty="0"/>
              <a:t>, and drugs that block activation of adrenergic receptors are termed </a:t>
            </a:r>
            <a:r>
              <a:rPr lang="en-US" dirty="0" err="1"/>
              <a:t>sympatholytics</a:t>
            </a:r>
            <a:r>
              <a:rPr lang="en-US" dirty="0"/>
              <a:t>.</a:t>
            </a:r>
          </a:p>
          <a:p>
            <a:r>
              <a:rPr lang="en-US" dirty="0"/>
              <a:t> Some </a:t>
            </a:r>
            <a:r>
              <a:rPr lang="en-US" dirty="0" err="1"/>
              <a:t>sympathomimetics</a:t>
            </a:r>
            <a:r>
              <a:rPr lang="en-US" dirty="0"/>
              <a:t> directly activate adrenergic receptors (direct-acting agonists), </a:t>
            </a:r>
          </a:p>
          <a:p>
            <a:r>
              <a:rPr lang="en-US" dirty="0"/>
              <a:t>while others act indirectly by enhancing release or blocking reuptake of norepinephrine (indirect-acting agonists).</a:t>
            </a:r>
          </a:p>
        </p:txBody>
      </p:sp>
    </p:spTree>
    <p:extLst>
      <p:ext uri="{BB962C8B-B14F-4D97-AF65-F5344CB8AC3E}">
        <p14:creationId xmlns:p14="http://schemas.microsoft.com/office/powerpoint/2010/main" val="1793309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14591" y="0"/>
            <a:ext cx="6273146" cy="6858000"/>
          </a:xfrm>
          <a:prstGeom prst="rect">
            <a:avLst/>
          </a:prstGeom>
        </p:spPr>
      </p:pic>
      <p:pic>
        <p:nvPicPr>
          <p:cNvPr id="5" name="Picture 4"/>
          <p:cNvPicPr>
            <a:picLocks noChangeAspect="1"/>
          </p:cNvPicPr>
          <p:nvPr/>
        </p:nvPicPr>
        <p:blipFill>
          <a:blip r:embed="rId3"/>
          <a:stretch>
            <a:fillRect/>
          </a:stretch>
        </p:blipFill>
        <p:spPr>
          <a:xfrm>
            <a:off x="6387737" y="0"/>
            <a:ext cx="5804263" cy="6857999"/>
          </a:xfrm>
          <a:prstGeom prst="rect">
            <a:avLst/>
          </a:prstGeom>
        </p:spPr>
      </p:pic>
    </p:spTree>
    <p:extLst>
      <p:ext uri="{BB962C8B-B14F-4D97-AF65-F5344CB8AC3E}">
        <p14:creationId xmlns:p14="http://schemas.microsoft.com/office/powerpoint/2010/main" val="35207695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691" y="235130"/>
            <a:ext cx="11926389" cy="6622869"/>
          </a:xfrm>
        </p:spPr>
        <p:txBody>
          <a:bodyPr>
            <a:normAutofit fontScale="92500"/>
          </a:bodyPr>
          <a:lstStyle/>
          <a:p>
            <a:r>
              <a:rPr lang="en-US" b="1" dirty="0"/>
              <a:t>Mechanism of action of adrenergic agonists</a:t>
            </a:r>
          </a:p>
          <a:p>
            <a:r>
              <a:rPr lang="en-US" b="1" dirty="0"/>
              <a:t>1. Direct-acting agonists</a:t>
            </a:r>
          </a:p>
          <a:p>
            <a:r>
              <a:rPr lang="en-US" dirty="0"/>
              <a:t>These drugs act directly on α or β receptors, producing effects similar to those that occur following stimulation of sympathetic nerves or release of </a:t>
            </a:r>
            <a:r>
              <a:rPr lang="en-US" i="1" dirty="0"/>
              <a:t>epinephrine </a:t>
            </a:r>
            <a:r>
              <a:rPr lang="en-US" dirty="0"/>
              <a:t>from the adrenal medulla. Examples of direct-acting agonists include </a:t>
            </a:r>
            <a:r>
              <a:rPr lang="en-US" i="1" dirty="0">
                <a:solidFill>
                  <a:srgbClr val="FF0000"/>
                </a:solidFill>
              </a:rPr>
              <a:t>epinephrine</a:t>
            </a:r>
            <a:r>
              <a:rPr lang="en-US" dirty="0">
                <a:solidFill>
                  <a:srgbClr val="FF0000"/>
                </a:solidFill>
              </a:rPr>
              <a:t>, </a:t>
            </a:r>
            <a:r>
              <a:rPr lang="en-US" i="1" dirty="0">
                <a:solidFill>
                  <a:srgbClr val="FF0000"/>
                </a:solidFill>
              </a:rPr>
              <a:t>norepinephrine</a:t>
            </a:r>
            <a:r>
              <a:rPr lang="en-US" dirty="0">
                <a:solidFill>
                  <a:srgbClr val="FF0000"/>
                </a:solidFill>
              </a:rPr>
              <a:t>, </a:t>
            </a:r>
            <a:r>
              <a:rPr lang="en-US" i="1" dirty="0">
                <a:solidFill>
                  <a:srgbClr val="FF0000"/>
                </a:solidFill>
              </a:rPr>
              <a:t>isoproterenol</a:t>
            </a:r>
            <a:r>
              <a:rPr lang="en-US" dirty="0">
                <a:solidFill>
                  <a:srgbClr val="FF0000"/>
                </a:solidFill>
              </a:rPr>
              <a:t>, </a:t>
            </a:r>
            <a:r>
              <a:rPr lang="en-US" i="1" dirty="0">
                <a:solidFill>
                  <a:srgbClr val="FF0000"/>
                </a:solidFill>
              </a:rPr>
              <a:t>dopamine</a:t>
            </a:r>
            <a:r>
              <a:rPr lang="en-US" dirty="0">
                <a:solidFill>
                  <a:srgbClr val="FF0000"/>
                </a:solidFill>
              </a:rPr>
              <a:t>, and </a:t>
            </a:r>
            <a:r>
              <a:rPr lang="en-US" i="1" dirty="0">
                <a:solidFill>
                  <a:srgbClr val="FF0000"/>
                </a:solidFill>
              </a:rPr>
              <a:t>phenylephrine</a:t>
            </a:r>
          </a:p>
          <a:p>
            <a:r>
              <a:rPr lang="en-US" b="1" dirty="0"/>
              <a:t>2. Indirect-acting agonists</a:t>
            </a:r>
          </a:p>
          <a:p>
            <a:r>
              <a:rPr lang="en-US" dirty="0"/>
              <a:t>These agents may block the </a:t>
            </a:r>
            <a:r>
              <a:rPr lang="en-US" b="1" dirty="0"/>
              <a:t>reuptake of </a:t>
            </a:r>
            <a:r>
              <a:rPr lang="en-US" b="1" i="1" dirty="0"/>
              <a:t>norepinephrine </a:t>
            </a:r>
            <a:r>
              <a:rPr lang="en-US" dirty="0"/>
              <a:t>or cause the release of </a:t>
            </a:r>
            <a:r>
              <a:rPr lang="en-US" i="1" dirty="0"/>
              <a:t>norepinephrine </a:t>
            </a:r>
            <a:r>
              <a:rPr lang="en-US" dirty="0"/>
              <a:t>from the cytoplasmic pools or vesicles of the adrenergic neuron. The </a:t>
            </a:r>
            <a:r>
              <a:rPr lang="en-US" i="1" dirty="0"/>
              <a:t>norepinephrine </a:t>
            </a:r>
            <a:r>
              <a:rPr lang="en-US" dirty="0"/>
              <a:t>then traverses the synapse and binds to α or β receptors. Examples of reuptake inhibitors and agents that cause </a:t>
            </a:r>
            <a:r>
              <a:rPr lang="en-US" i="1" dirty="0"/>
              <a:t>norepinephrine </a:t>
            </a:r>
            <a:r>
              <a:rPr lang="en-US" dirty="0"/>
              <a:t>release include </a:t>
            </a:r>
            <a:r>
              <a:rPr lang="en-US" b="1" i="1" dirty="0"/>
              <a:t>cocaine </a:t>
            </a:r>
            <a:r>
              <a:rPr lang="en-US" b="1" dirty="0"/>
              <a:t>and </a:t>
            </a:r>
            <a:r>
              <a:rPr lang="en-US" b="1" i="1" dirty="0"/>
              <a:t>amphetamine</a:t>
            </a:r>
            <a:r>
              <a:rPr lang="en-US" b="1" dirty="0"/>
              <a:t>,</a:t>
            </a:r>
            <a:r>
              <a:rPr lang="en-US" dirty="0"/>
              <a:t> respectively</a:t>
            </a:r>
          </a:p>
          <a:p>
            <a:r>
              <a:rPr lang="en-US" b="1" dirty="0"/>
              <a:t>3. Mixed-action agonists</a:t>
            </a:r>
          </a:p>
          <a:p>
            <a:r>
              <a:rPr lang="en-US" b="1" i="1" dirty="0"/>
              <a:t>Ephedrine </a:t>
            </a:r>
            <a:r>
              <a:rPr lang="en-US" dirty="0"/>
              <a:t>and its stereoisomer, </a:t>
            </a:r>
            <a:r>
              <a:rPr lang="en-US" b="1" i="1" dirty="0"/>
              <a:t>pseudoephedrine</a:t>
            </a:r>
            <a:r>
              <a:rPr lang="en-US" dirty="0"/>
              <a:t>, both stimulate </a:t>
            </a:r>
            <a:r>
              <a:rPr lang="en-US" dirty="0" err="1"/>
              <a:t>adrenoceptors</a:t>
            </a:r>
            <a:r>
              <a:rPr lang="en-US" dirty="0"/>
              <a:t> directly and enhance release of </a:t>
            </a:r>
            <a:r>
              <a:rPr lang="en-US" i="1" dirty="0"/>
              <a:t>norepinephrine </a:t>
            </a:r>
            <a:r>
              <a:rPr lang="en-US" dirty="0"/>
              <a:t>from the adrenergic neuron</a:t>
            </a:r>
          </a:p>
        </p:txBody>
      </p:sp>
    </p:spTree>
    <p:extLst>
      <p:ext uri="{BB962C8B-B14F-4D97-AF65-F5344CB8AC3E}">
        <p14:creationId xmlns:p14="http://schemas.microsoft.com/office/powerpoint/2010/main" val="6442811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9817" y="130628"/>
            <a:ext cx="11913326" cy="6727371"/>
          </a:xfrm>
        </p:spPr>
        <p:txBody>
          <a:bodyPr>
            <a:normAutofit fontScale="85000" lnSpcReduction="20000"/>
          </a:bodyPr>
          <a:lstStyle/>
          <a:p>
            <a:r>
              <a:rPr lang="en-US" b="1" dirty="0"/>
              <a:t>Epinephrine</a:t>
            </a:r>
          </a:p>
          <a:p>
            <a:r>
              <a:rPr lang="en-US" i="1" dirty="0"/>
              <a:t>Epinephrine</a:t>
            </a:r>
            <a:r>
              <a:rPr lang="en-US" dirty="0"/>
              <a:t> is one of the four catecholamines (</a:t>
            </a:r>
            <a:r>
              <a:rPr lang="en-US" i="1" dirty="0"/>
              <a:t>epinephrine</a:t>
            </a:r>
            <a:r>
              <a:rPr lang="en-US" dirty="0"/>
              <a:t>, </a:t>
            </a:r>
            <a:r>
              <a:rPr lang="en-US" i="1" dirty="0"/>
              <a:t>norepinephrine</a:t>
            </a:r>
            <a:r>
              <a:rPr lang="en-US" dirty="0"/>
              <a:t>, </a:t>
            </a:r>
            <a:r>
              <a:rPr lang="en-US" i="1" dirty="0"/>
              <a:t>dopamine</a:t>
            </a:r>
            <a:r>
              <a:rPr lang="en-US" dirty="0"/>
              <a:t>, and </a:t>
            </a:r>
            <a:r>
              <a:rPr lang="en-US" i="1" dirty="0"/>
              <a:t>dobutamine</a:t>
            </a:r>
            <a:r>
              <a:rPr lang="en-US" dirty="0"/>
              <a:t>) commonly used in therapy. The first three are naturally occurring neurotransmitters, and the latter is a synthetic compound. In the adrenal medulla, </a:t>
            </a:r>
            <a:r>
              <a:rPr lang="en-US" i="1" dirty="0"/>
              <a:t>norepinephrine </a:t>
            </a:r>
            <a:r>
              <a:rPr lang="en-US" dirty="0"/>
              <a:t>is methylated to yield </a:t>
            </a:r>
            <a:r>
              <a:rPr lang="en-US" i="1" dirty="0"/>
              <a:t>epinephrine</a:t>
            </a:r>
            <a:r>
              <a:rPr lang="en-US" dirty="0"/>
              <a:t>, which is stored in </a:t>
            </a:r>
            <a:r>
              <a:rPr lang="en-US" dirty="0" err="1"/>
              <a:t>chromaffin</a:t>
            </a:r>
            <a:r>
              <a:rPr lang="en-US" dirty="0"/>
              <a:t> cells along with </a:t>
            </a:r>
            <a:r>
              <a:rPr lang="en-US" i="1" dirty="0"/>
              <a:t>norepinephrine</a:t>
            </a:r>
            <a:r>
              <a:rPr lang="en-US" dirty="0"/>
              <a:t>. On stimulation, the adrenal medulla releases about 80% </a:t>
            </a:r>
            <a:r>
              <a:rPr lang="en-US" i="1" dirty="0"/>
              <a:t>epinephrine </a:t>
            </a:r>
            <a:r>
              <a:rPr lang="en-US" dirty="0"/>
              <a:t>and 20% </a:t>
            </a:r>
            <a:r>
              <a:rPr lang="en-US" i="1" dirty="0"/>
              <a:t>norepinephrine </a:t>
            </a:r>
            <a:r>
              <a:rPr lang="en-US" dirty="0"/>
              <a:t>directly into the circulation. </a:t>
            </a:r>
            <a:r>
              <a:rPr lang="en-US" b="1" i="1" dirty="0"/>
              <a:t>Epinephrine </a:t>
            </a:r>
            <a:r>
              <a:rPr lang="en-US" b="1" dirty="0"/>
              <a:t>interacts with both α and β receptors. At low doses, β effects (vasodilation) on the vascular system predominate, whereas at high doses, α effects (vasoconstriction) are the strongest</a:t>
            </a:r>
            <a:r>
              <a:rPr lang="en-US" dirty="0"/>
              <a:t>.</a:t>
            </a:r>
          </a:p>
          <a:p>
            <a:r>
              <a:rPr lang="en-US" b="1" dirty="0"/>
              <a:t>1. Actions</a:t>
            </a:r>
          </a:p>
          <a:p>
            <a:r>
              <a:rPr lang="en-US" b="1" dirty="0"/>
              <a:t>a. Cardiovascular</a:t>
            </a:r>
          </a:p>
          <a:p>
            <a:r>
              <a:rPr lang="en-US" dirty="0"/>
              <a:t>The major actions of </a:t>
            </a:r>
            <a:r>
              <a:rPr lang="en-US" i="1" dirty="0"/>
              <a:t>epinephrine </a:t>
            </a:r>
            <a:r>
              <a:rPr lang="en-US" dirty="0"/>
              <a:t>are on the cardiovascular system. </a:t>
            </a:r>
            <a:r>
              <a:rPr lang="en-US" i="1" dirty="0"/>
              <a:t>Epinephrine </a:t>
            </a:r>
            <a:r>
              <a:rPr lang="en-US" dirty="0"/>
              <a:t>strengthens the contractility of the myocardium </a:t>
            </a:r>
            <a:r>
              <a:rPr lang="en-US" b="1" dirty="0"/>
              <a:t>(positive inotrope: β1 action</a:t>
            </a:r>
            <a:r>
              <a:rPr lang="en-US" dirty="0"/>
              <a:t>) and increases its rate of contraction (</a:t>
            </a:r>
            <a:r>
              <a:rPr lang="en-US" b="1" dirty="0"/>
              <a:t>positive </a:t>
            </a:r>
            <a:r>
              <a:rPr lang="en-US" b="1" dirty="0" err="1"/>
              <a:t>chronotrope</a:t>
            </a:r>
            <a:r>
              <a:rPr lang="en-US" b="1" dirty="0"/>
              <a:t>: β1  Action</a:t>
            </a:r>
            <a:r>
              <a:rPr lang="en-US" dirty="0"/>
              <a:t>). Therefore, cardiac output increases. These effects increase oxygen demands on the myocardium. </a:t>
            </a:r>
            <a:r>
              <a:rPr lang="en-US" i="1" dirty="0"/>
              <a:t>Epinephrine </a:t>
            </a:r>
            <a:r>
              <a:rPr lang="en-US" dirty="0"/>
              <a:t>activates β1 receptors on the kidney to cause renin release. Renin is an enzyme involved in the production of angiotensin II, a potent vasoconstrictor. </a:t>
            </a:r>
            <a:r>
              <a:rPr lang="en-US" i="1" dirty="0"/>
              <a:t>Epinephrine </a:t>
            </a:r>
            <a:r>
              <a:rPr lang="en-US" dirty="0"/>
              <a:t>constricts arterioles in the skin, mucous membranes, and viscera (α effects), and it dilates vessels going to the liver and skeletal muscle (β2 effects). These combined effects result in a decrease in renal blood flow. Therefore, the </a:t>
            </a:r>
            <a:r>
              <a:rPr lang="en-US" b="1" dirty="0"/>
              <a:t>cumulative effect is an increase in systolic blood pressure, coupled with a slight decrease in diastolic pressure due to β2 receptor–mediated vasodilation in the  skeletal muscle vascular bed</a:t>
            </a:r>
          </a:p>
          <a:p>
            <a:pPr marL="0" indent="0">
              <a:buNone/>
            </a:pPr>
            <a:endParaRPr lang="en-US" dirty="0"/>
          </a:p>
        </p:txBody>
      </p:sp>
    </p:spTree>
    <p:extLst>
      <p:ext uri="{BB962C8B-B14F-4D97-AF65-F5344CB8AC3E}">
        <p14:creationId xmlns:p14="http://schemas.microsoft.com/office/powerpoint/2010/main" val="16290972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6754"/>
            <a:ext cx="12083143" cy="6701246"/>
          </a:xfrm>
        </p:spPr>
        <p:txBody>
          <a:bodyPr>
            <a:normAutofit fontScale="55000" lnSpcReduction="20000"/>
          </a:bodyPr>
          <a:lstStyle/>
          <a:p>
            <a:pPr marL="0" indent="0">
              <a:buNone/>
            </a:pPr>
            <a:r>
              <a:rPr lang="en-US" sz="2900" b="1" dirty="0"/>
              <a:t>b. Respiratory</a:t>
            </a:r>
          </a:p>
          <a:p>
            <a:pPr marL="0" indent="0">
              <a:buNone/>
            </a:pPr>
            <a:r>
              <a:rPr lang="en-US" sz="2900" i="1" dirty="0"/>
              <a:t>Epinephrine </a:t>
            </a:r>
            <a:r>
              <a:rPr lang="en-US" sz="2900" dirty="0"/>
              <a:t>causes powerful bronchodilation by acting directly on bronchial smooth muscle (β2 action). It also inhibits the release of allergy mediators such </a:t>
            </a:r>
            <a:r>
              <a:rPr lang="en-US" sz="2900" b="1" dirty="0"/>
              <a:t>as histamine from mast cells</a:t>
            </a:r>
          </a:p>
          <a:p>
            <a:pPr marL="0" indent="0">
              <a:buNone/>
            </a:pPr>
            <a:r>
              <a:rPr lang="en-US" sz="2900" b="1" dirty="0"/>
              <a:t>c. Hyperglycemia</a:t>
            </a:r>
          </a:p>
          <a:p>
            <a:pPr marL="0" indent="0">
              <a:buNone/>
            </a:pPr>
            <a:r>
              <a:rPr lang="en-US" sz="2900" i="1" dirty="0"/>
              <a:t>Epinephrine </a:t>
            </a:r>
            <a:r>
              <a:rPr lang="en-US" sz="2900" dirty="0"/>
              <a:t>has a significant hyperglycemic effect because of increased </a:t>
            </a:r>
            <a:r>
              <a:rPr lang="en-US" sz="2900" dirty="0" err="1"/>
              <a:t>glycogenolysis</a:t>
            </a:r>
            <a:r>
              <a:rPr lang="en-US" sz="2900" dirty="0"/>
              <a:t> in the liver (β2 effect), increased release of </a:t>
            </a:r>
            <a:r>
              <a:rPr lang="en-US" sz="2900" b="1" dirty="0"/>
              <a:t>glucagon</a:t>
            </a:r>
            <a:r>
              <a:rPr lang="en-US" sz="2900" dirty="0"/>
              <a:t> (β2 effect), and a decreased release </a:t>
            </a:r>
            <a:r>
              <a:rPr lang="en-US" sz="2900" b="1" dirty="0"/>
              <a:t>of </a:t>
            </a:r>
            <a:r>
              <a:rPr lang="en-US" sz="2900" b="1" i="1" dirty="0"/>
              <a:t>insulin </a:t>
            </a:r>
            <a:r>
              <a:rPr lang="en-US" sz="2900" dirty="0"/>
              <a:t>(α2 effect).</a:t>
            </a:r>
          </a:p>
          <a:p>
            <a:pPr marL="0" indent="0">
              <a:buNone/>
            </a:pPr>
            <a:r>
              <a:rPr lang="en-US" sz="2900" b="1" dirty="0"/>
              <a:t>d. Lipolysis</a:t>
            </a:r>
          </a:p>
          <a:p>
            <a:pPr marL="0" indent="0">
              <a:buNone/>
            </a:pPr>
            <a:r>
              <a:rPr lang="en-US" sz="2900" i="1" dirty="0"/>
              <a:t>Epinephrine </a:t>
            </a:r>
            <a:r>
              <a:rPr lang="en-US" sz="2900" dirty="0"/>
              <a:t>initiates lipolysis through agonist activity on the β receptors of adipose tissue. Increased levels of </a:t>
            </a:r>
            <a:r>
              <a:rPr lang="en-US" sz="2900" dirty="0" err="1"/>
              <a:t>cAMP</a:t>
            </a:r>
            <a:r>
              <a:rPr lang="en-US" sz="2900" dirty="0"/>
              <a:t> stimulate a hormone-sensitive lipase, which hydrolyzes triglycerides to free fatty acids and glycerol.</a:t>
            </a:r>
          </a:p>
          <a:p>
            <a:pPr marL="0" indent="0">
              <a:buNone/>
            </a:pPr>
            <a:r>
              <a:rPr lang="en-US" sz="2900" b="1" dirty="0"/>
              <a:t>2. Therapeutic uses</a:t>
            </a:r>
          </a:p>
          <a:p>
            <a:pPr marL="0" indent="0">
              <a:buNone/>
            </a:pPr>
            <a:r>
              <a:rPr lang="en-US" sz="2900" b="1" dirty="0"/>
              <a:t>a. Bronchospasm</a:t>
            </a:r>
          </a:p>
          <a:p>
            <a:pPr marL="0" indent="0">
              <a:buNone/>
            </a:pPr>
            <a:r>
              <a:rPr lang="en-US" sz="2900" i="1" dirty="0"/>
              <a:t>Epinephrine </a:t>
            </a:r>
            <a:r>
              <a:rPr lang="en-US" sz="2900" dirty="0"/>
              <a:t>is the primary drug used in the emergency treatment of respiratory conditions when bronchoconstriction has resulted in diminished respiratory function. Thus, in treatment of anaphylactic shock, </a:t>
            </a:r>
            <a:r>
              <a:rPr lang="en-US" sz="2900" i="1" dirty="0"/>
              <a:t>epinephrine </a:t>
            </a:r>
            <a:r>
              <a:rPr lang="en-US" sz="2900" dirty="0"/>
              <a:t>is the drug of choice and can be lifesaving in this setting. Within a few minutes after subcutaneous administration, respiratory function greatly improves.</a:t>
            </a:r>
          </a:p>
          <a:p>
            <a:pPr marL="0" indent="0">
              <a:buNone/>
            </a:pPr>
            <a:r>
              <a:rPr lang="en-US" sz="2900" b="1" dirty="0"/>
              <a:t>a. Anaphylactic shock</a:t>
            </a:r>
          </a:p>
          <a:p>
            <a:pPr marL="0" indent="0">
              <a:buNone/>
            </a:pPr>
            <a:r>
              <a:rPr lang="en-US" sz="2900" i="1" dirty="0"/>
              <a:t>Epinephrine </a:t>
            </a:r>
            <a:r>
              <a:rPr lang="en-US" sz="2900" dirty="0"/>
              <a:t>is the drug of choice for the treatment of type I hypersensitivity reactions (including anaphylaxis) in response to allergens.</a:t>
            </a:r>
          </a:p>
          <a:p>
            <a:pPr marL="0" indent="0">
              <a:buNone/>
            </a:pPr>
            <a:r>
              <a:rPr lang="en-US" sz="2900" b="1" dirty="0"/>
              <a:t>a. Cardiac arrest</a:t>
            </a:r>
          </a:p>
          <a:p>
            <a:pPr marL="0" indent="0">
              <a:buNone/>
            </a:pPr>
            <a:r>
              <a:rPr lang="en-US" sz="2900" i="1" dirty="0"/>
              <a:t>Epinephrine </a:t>
            </a:r>
            <a:r>
              <a:rPr lang="en-US" sz="2900" dirty="0"/>
              <a:t>may be used to restore cardiac rhythm in patients with cardiac arrest.</a:t>
            </a:r>
          </a:p>
          <a:p>
            <a:pPr marL="0" indent="0">
              <a:buNone/>
            </a:pPr>
            <a:r>
              <a:rPr lang="en-US" sz="2900" b="1" dirty="0"/>
              <a:t>d. Local anesthesia</a:t>
            </a:r>
          </a:p>
          <a:p>
            <a:pPr marL="0" indent="0">
              <a:buNone/>
            </a:pPr>
            <a:r>
              <a:rPr lang="en-US" sz="2900" dirty="0"/>
              <a:t>Local anesthetic solutions may contain low concentrations (for example, 1:100,000 parts) of </a:t>
            </a:r>
            <a:r>
              <a:rPr lang="en-US" sz="2900" i="1" dirty="0"/>
              <a:t>epinephrine</a:t>
            </a:r>
            <a:r>
              <a:rPr lang="en-US" sz="2900" dirty="0"/>
              <a:t>. </a:t>
            </a:r>
            <a:r>
              <a:rPr lang="en-US" sz="2900" i="1" dirty="0"/>
              <a:t>Epinephrine </a:t>
            </a:r>
            <a:r>
              <a:rPr lang="en-US" sz="2900" dirty="0"/>
              <a:t>greatly increases the duration of local anesthesia by producing vasoconstriction at the site of injection. </a:t>
            </a:r>
            <a:r>
              <a:rPr lang="en-US" sz="2900" i="1" dirty="0"/>
              <a:t>Epinephrine </a:t>
            </a:r>
            <a:r>
              <a:rPr lang="en-US" sz="2900" dirty="0"/>
              <a:t>also reduces systemic absorption of the local anesthetic and promotes local hemostasis.</a:t>
            </a:r>
          </a:p>
          <a:p>
            <a:pPr marL="0" indent="0">
              <a:buNone/>
            </a:pPr>
            <a:r>
              <a:rPr lang="en-US" sz="2900" b="1" dirty="0"/>
              <a:t>e. Intraocular surgery</a:t>
            </a:r>
          </a:p>
          <a:p>
            <a:pPr marL="0" indent="0">
              <a:buNone/>
            </a:pPr>
            <a:r>
              <a:rPr lang="en-US" sz="2900" i="1" dirty="0"/>
              <a:t>E</a:t>
            </a:r>
            <a:r>
              <a:rPr lang="en-US" i="1" dirty="0"/>
              <a:t>pinephrine </a:t>
            </a:r>
            <a:r>
              <a:rPr lang="en-US" dirty="0"/>
              <a:t>is used in the induction and maintenance of </a:t>
            </a:r>
            <a:r>
              <a:rPr lang="en-US" dirty="0" err="1"/>
              <a:t>mydriasis</a:t>
            </a:r>
            <a:r>
              <a:rPr lang="en-US" dirty="0"/>
              <a:t> during intraocular surgery.</a:t>
            </a:r>
          </a:p>
        </p:txBody>
      </p:sp>
    </p:spTree>
    <p:extLst>
      <p:ext uri="{BB962C8B-B14F-4D97-AF65-F5344CB8AC3E}">
        <p14:creationId xmlns:p14="http://schemas.microsoft.com/office/powerpoint/2010/main" val="4973123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6571" y="248194"/>
            <a:ext cx="11639006" cy="6609806"/>
          </a:xfrm>
        </p:spPr>
        <p:txBody>
          <a:bodyPr>
            <a:normAutofit fontScale="92500" lnSpcReduction="20000"/>
          </a:bodyPr>
          <a:lstStyle/>
          <a:p>
            <a:r>
              <a:rPr lang="en-US" b="1" dirty="0"/>
              <a:t>Pharmacokinetics</a:t>
            </a:r>
          </a:p>
          <a:p>
            <a:r>
              <a:rPr lang="en-US" i="1" dirty="0"/>
              <a:t>Epinephrine </a:t>
            </a:r>
            <a:r>
              <a:rPr lang="en-US" dirty="0"/>
              <a:t>has a rapid onset but a brief duration of action (due to rapid degradation). The preferred route for anaphylaxis in the outpatient setting is </a:t>
            </a:r>
            <a:r>
              <a:rPr lang="en-US" b="1" dirty="0"/>
              <a:t>intramuscular</a:t>
            </a:r>
            <a:r>
              <a:rPr lang="en-US" dirty="0"/>
              <a:t> (anterior thigh) due to rapid absorption. In emergencies, </a:t>
            </a:r>
            <a:r>
              <a:rPr lang="en-US" b="1" i="1" dirty="0"/>
              <a:t>epinephrine </a:t>
            </a:r>
            <a:r>
              <a:rPr lang="en-US" b="1" dirty="0"/>
              <a:t>is given intravenously (IV) for the most rapid onset of action</a:t>
            </a:r>
            <a:r>
              <a:rPr lang="en-US" dirty="0"/>
              <a:t>. It may also be given </a:t>
            </a:r>
            <a:r>
              <a:rPr lang="en-US" b="1" dirty="0"/>
              <a:t>subcutaneously</a:t>
            </a:r>
            <a:r>
              <a:rPr lang="en-US" dirty="0"/>
              <a:t>, </a:t>
            </a:r>
            <a:r>
              <a:rPr lang="en-US" b="1" dirty="0"/>
              <a:t>by endotracheal tube, or by inhalation</a:t>
            </a:r>
            <a:r>
              <a:rPr lang="en-US" dirty="0"/>
              <a:t>. It is rapidly metabolized by MAO and COMT, and the metabolites </a:t>
            </a:r>
            <a:r>
              <a:rPr lang="en-US" dirty="0" err="1"/>
              <a:t>metanephrine</a:t>
            </a:r>
            <a:r>
              <a:rPr lang="en-US" dirty="0"/>
              <a:t> and </a:t>
            </a:r>
            <a:r>
              <a:rPr lang="en-US" b="1" dirty="0" err="1"/>
              <a:t>vanillylmandelic</a:t>
            </a:r>
            <a:r>
              <a:rPr lang="en-US" b="1" dirty="0"/>
              <a:t> acid </a:t>
            </a:r>
            <a:r>
              <a:rPr lang="en-US" dirty="0"/>
              <a:t>are excreted in urine.</a:t>
            </a:r>
          </a:p>
          <a:p>
            <a:r>
              <a:rPr lang="en-US" b="1" dirty="0"/>
              <a:t>Adverse effects</a:t>
            </a:r>
          </a:p>
          <a:p>
            <a:r>
              <a:rPr lang="en-US" i="1" dirty="0"/>
              <a:t>Epinephrine </a:t>
            </a:r>
            <a:r>
              <a:rPr lang="en-US" dirty="0"/>
              <a:t>can produce adverse CNS effects that include anxiety, fear, tension, headache, and tremor. It can trigger </a:t>
            </a:r>
            <a:r>
              <a:rPr lang="en-US" b="1" dirty="0"/>
              <a:t>cardiac arrhythmias</a:t>
            </a:r>
            <a:r>
              <a:rPr lang="en-US" dirty="0"/>
              <a:t>, particularly if the patient is receiving </a:t>
            </a:r>
            <a:r>
              <a:rPr lang="en-US" i="1" dirty="0"/>
              <a:t>digoxin</a:t>
            </a:r>
            <a:r>
              <a:rPr lang="en-US" dirty="0"/>
              <a:t>. </a:t>
            </a:r>
            <a:r>
              <a:rPr lang="en-US" i="1" dirty="0"/>
              <a:t>Epinephrine </a:t>
            </a:r>
            <a:r>
              <a:rPr lang="en-US" dirty="0"/>
              <a:t>can also induce </a:t>
            </a:r>
            <a:r>
              <a:rPr lang="en-US" b="1" dirty="0"/>
              <a:t>pulmonary edema </a:t>
            </a:r>
            <a:r>
              <a:rPr lang="en-US" dirty="0"/>
              <a:t>due to increased afterload caused by </a:t>
            </a:r>
            <a:r>
              <a:rPr lang="en-US" dirty="0" err="1"/>
              <a:t>vasoconstrictive</a:t>
            </a:r>
            <a:r>
              <a:rPr lang="en-US" dirty="0"/>
              <a:t> properties of the drug. Patients with hyperthyroidism may have an increased production of adrenergic receptors in the vasculature, leading to an enhanced response to </a:t>
            </a:r>
            <a:r>
              <a:rPr lang="en-US" i="1" dirty="0"/>
              <a:t>epinephrine</a:t>
            </a:r>
            <a:r>
              <a:rPr lang="en-US" dirty="0"/>
              <a:t>, and the dose must be reduced in these individuals. </a:t>
            </a:r>
            <a:r>
              <a:rPr lang="en-US" b="1" dirty="0"/>
              <a:t>Inhalation anesthetics also sensitize the heart to the effects of </a:t>
            </a:r>
            <a:r>
              <a:rPr lang="en-US" b="1" i="1" dirty="0"/>
              <a:t>epinephrine</a:t>
            </a:r>
            <a:r>
              <a:rPr lang="en-US" b="1" dirty="0"/>
              <a:t>, </a:t>
            </a:r>
            <a:r>
              <a:rPr lang="en-US" dirty="0"/>
              <a:t>which may lead to tachycardia. </a:t>
            </a:r>
            <a:r>
              <a:rPr lang="en-US" i="1" dirty="0"/>
              <a:t>Epinephrine </a:t>
            </a:r>
            <a:r>
              <a:rPr lang="en-US" dirty="0"/>
              <a:t>increases the release of endogenous stores of glucose. In diabetic patients, dosages of </a:t>
            </a:r>
            <a:r>
              <a:rPr lang="en-US" i="1" dirty="0"/>
              <a:t>insulin </a:t>
            </a:r>
            <a:r>
              <a:rPr lang="en-US" dirty="0"/>
              <a:t>may have to be increased. Nonselective β-blockers prevent </a:t>
            </a:r>
            <a:r>
              <a:rPr lang="en-US" dirty="0" err="1"/>
              <a:t>vasodilatory</a:t>
            </a:r>
            <a:r>
              <a:rPr lang="en-US" dirty="0"/>
              <a:t> effects of </a:t>
            </a:r>
            <a:r>
              <a:rPr lang="en-US" i="1" dirty="0"/>
              <a:t>epinephrine </a:t>
            </a:r>
            <a:r>
              <a:rPr lang="en-US" dirty="0"/>
              <a:t>on β2 receptors, leaving α receptor stimulation unopposed. This may lead to increased peripheral resistance and increased blood pressure.</a:t>
            </a:r>
          </a:p>
        </p:txBody>
      </p:sp>
    </p:spTree>
    <p:extLst>
      <p:ext uri="{BB962C8B-B14F-4D97-AF65-F5344CB8AC3E}">
        <p14:creationId xmlns:p14="http://schemas.microsoft.com/office/powerpoint/2010/main" val="17044704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9" y="143690"/>
            <a:ext cx="11821885" cy="6805749"/>
          </a:xfrm>
        </p:spPr>
        <p:txBody>
          <a:bodyPr>
            <a:normAutofit/>
          </a:bodyPr>
          <a:lstStyle/>
          <a:p>
            <a:r>
              <a:rPr lang="en-US" b="1" dirty="0"/>
              <a:t>Norepinephrine</a:t>
            </a:r>
          </a:p>
          <a:p>
            <a:r>
              <a:rPr lang="en-US" dirty="0"/>
              <a:t>Because </a:t>
            </a:r>
            <a:r>
              <a:rPr lang="en-US" i="1" dirty="0"/>
              <a:t>norepinephrine</a:t>
            </a:r>
            <a:r>
              <a:rPr lang="en-US" dirty="0"/>
              <a:t> is the neurotransmitter in the adrenergic neurons, it should, theoretically, stimulate all types of adrenergic receptors. However, when administered in therapeutic doses, the </a:t>
            </a:r>
            <a:r>
              <a:rPr lang="en-US" b="1" dirty="0"/>
              <a:t>α- adrenergic </a:t>
            </a:r>
            <a:r>
              <a:rPr lang="en-US" dirty="0"/>
              <a:t>receptor is most affected.</a:t>
            </a:r>
          </a:p>
          <a:p>
            <a:r>
              <a:rPr lang="en-US" b="1" dirty="0"/>
              <a:t>1. Cardiovascular actions</a:t>
            </a:r>
          </a:p>
          <a:p>
            <a:r>
              <a:rPr lang="en-US" b="1" dirty="0"/>
              <a:t>a. Vasoconstriction</a:t>
            </a:r>
          </a:p>
          <a:p>
            <a:r>
              <a:rPr lang="en-US" i="1" dirty="0"/>
              <a:t>Norepinephrine </a:t>
            </a:r>
            <a:r>
              <a:rPr lang="en-US" dirty="0"/>
              <a:t>causes a rise in peripheral resistance due to intense vasoconstriction of most vascular beds, including the kidney (α1 effect). Both systolic and diastolic blood pressures increase. [Note: </a:t>
            </a:r>
            <a:r>
              <a:rPr lang="en-US" i="1" dirty="0"/>
              <a:t>Norepinephrine </a:t>
            </a:r>
            <a:r>
              <a:rPr lang="en-US" dirty="0"/>
              <a:t>causes greater vasoconstriction than </a:t>
            </a:r>
            <a:r>
              <a:rPr lang="en-US" i="1" dirty="0"/>
              <a:t>epinephrine</a:t>
            </a:r>
            <a:r>
              <a:rPr lang="en-US" dirty="0"/>
              <a:t>, because it does not induce compensatory vasodilation via β2 receptors on blood vessels supplying skeletal muscles. The weak β2 activity of </a:t>
            </a:r>
            <a:r>
              <a:rPr lang="en-US" i="1" dirty="0"/>
              <a:t>norepinephrine </a:t>
            </a:r>
            <a:r>
              <a:rPr lang="en-US" dirty="0"/>
              <a:t>also explains why it is not useful in the treatment </a:t>
            </a:r>
            <a:r>
              <a:rPr lang="en-US" b="1" dirty="0"/>
              <a:t>of bronchospasm or anaphylaxis</a:t>
            </a:r>
            <a:r>
              <a:rPr lang="en-US" dirty="0"/>
              <a:t>.]</a:t>
            </a:r>
          </a:p>
        </p:txBody>
      </p:sp>
    </p:spTree>
    <p:extLst>
      <p:ext uri="{BB962C8B-B14F-4D97-AF65-F5344CB8AC3E}">
        <p14:creationId xmlns:p14="http://schemas.microsoft.com/office/powerpoint/2010/main" val="36942405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 y="222068"/>
            <a:ext cx="11678194" cy="6753497"/>
          </a:xfrm>
        </p:spPr>
        <p:txBody>
          <a:bodyPr>
            <a:normAutofit fontScale="92500" lnSpcReduction="20000"/>
          </a:bodyPr>
          <a:lstStyle/>
          <a:p>
            <a:r>
              <a:rPr lang="en-US" b="1" dirty="0"/>
              <a:t>Dopamine</a:t>
            </a:r>
          </a:p>
          <a:p>
            <a:r>
              <a:rPr lang="en-US" i="1" dirty="0"/>
              <a:t>Dopamine</a:t>
            </a:r>
            <a:r>
              <a:rPr lang="en-US" dirty="0"/>
              <a:t>, the immediate metabolic precursor of </a:t>
            </a:r>
            <a:r>
              <a:rPr lang="en-US" i="1" dirty="0"/>
              <a:t>norepinephrine</a:t>
            </a:r>
            <a:r>
              <a:rPr lang="en-US" dirty="0"/>
              <a:t>, occurs naturally in the CNS in the basal ganglia, where it functions as a neurotransmitter, as well as in the adrenal medulla. </a:t>
            </a:r>
            <a:r>
              <a:rPr lang="en-US" i="1" dirty="0"/>
              <a:t>Dopamine </a:t>
            </a:r>
            <a:r>
              <a:rPr lang="en-US" dirty="0"/>
              <a:t>can activate α- and β-adrenergic receptors. For example, at higher doses, it causes vasoconstriction by activating α1 receptors, whereas at lower doses, it stimulates β1 cardiac receptors. In addition, D1 and D2 dopaminergic receptors, distinct from the α- and β-adrenergic receptors, occur in the peripheral mesenteric and renal vascular beds, where binding of </a:t>
            </a:r>
            <a:r>
              <a:rPr lang="en-US" i="1" dirty="0"/>
              <a:t>dopamine </a:t>
            </a:r>
            <a:r>
              <a:rPr lang="en-US" dirty="0"/>
              <a:t>produces vasodilation. D2 receptors are also found on presynaptic adrenergic neurons, where their activation interferes with </a:t>
            </a:r>
            <a:r>
              <a:rPr lang="en-US" i="1" dirty="0"/>
              <a:t>norepinephrine </a:t>
            </a:r>
            <a:r>
              <a:rPr lang="en-US" dirty="0"/>
              <a:t>release.</a:t>
            </a:r>
          </a:p>
          <a:p>
            <a:r>
              <a:rPr lang="en-US" b="1" dirty="0"/>
              <a:t>1. Actions</a:t>
            </a:r>
          </a:p>
          <a:p>
            <a:r>
              <a:rPr lang="en-US" b="1" dirty="0"/>
              <a:t>Cardiovascular</a:t>
            </a:r>
          </a:p>
          <a:p>
            <a:r>
              <a:rPr lang="en-US" i="1" dirty="0"/>
              <a:t>Dopamine </a:t>
            </a:r>
            <a:r>
              <a:rPr lang="en-US" dirty="0"/>
              <a:t>exerts a stimulatory effect on the β1 receptors of the heart, having both positive inotropic and chronotropic effects . At very high doses, </a:t>
            </a:r>
            <a:r>
              <a:rPr lang="en-US" i="1" dirty="0"/>
              <a:t>dopamine </a:t>
            </a:r>
            <a:r>
              <a:rPr lang="en-US" dirty="0"/>
              <a:t>activates α1 receptors on the vasculature, resulting in vasoconstriction.</a:t>
            </a:r>
          </a:p>
          <a:p>
            <a:r>
              <a:rPr lang="en-US" dirty="0"/>
              <a:t>Dose:</a:t>
            </a:r>
          </a:p>
          <a:p>
            <a:r>
              <a:rPr lang="en-US" dirty="0"/>
              <a:t>1-5 mcg/kg/min iv(renal dose, low dose)</a:t>
            </a:r>
          </a:p>
          <a:p>
            <a:r>
              <a:rPr lang="en-US" dirty="0"/>
              <a:t>5-15 mcg/kg/min iv (cardiac dose, medium dose)</a:t>
            </a:r>
          </a:p>
          <a:p>
            <a:r>
              <a:rPr lang="en-US" dirty="0"/>
              <a:t>&gt;20 mcg/kg/min iv (vascular dose, high dose)</a:t>
            </a:r>
          </a:p>
        </p:txBody>
      </p:sp>
    </p:spTree>
    <p:extLst>
      <p:ext uri="{BB962C8B-B14F-4D97-AF65-F5344CB8AC3E}">
        <p14:creationId xmlns:p14="http://schemas.microsoft.com/office/powerpoint/2010/main" val="14542851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5131" y="169817"/>
            <a:ext cx="11821886" cy="6518366"/>
          </a:xfrm>
        </p:spPr>
        <p:txBody>
          <a:bodyPr>
            <a:normAutofit fontScale="92500" lnSpcReduction="10000"/>
          </a:bodyPr>
          <a:lstStyle/>
          <a:p>
            <a:r>
              <a:rPr lang="en-US" b="1" dirty="0" err="1"/>
              <a:t>Fenoldopam</a:t>
            </a:r>
            <a:endParaRPr lang="en-US" b="1" dirty="0"/>
          </a:p>
          <a:p>
            <a:r>
              <a:rPr lang="en-US" i="1" dirty="0"/>
              <a:t>Fenoldopam</a:t>
            </a:r>
            <a:r>
              <a:rPr lang="en-US" dirty="0"/>
              <a:t> is an agonist of peripheral </a:t>
            </a:r>
            <a:r>
              <a:rPr lang="en-US" i="1" dirty="0"/>
              <a:t>dopamine </a:t>
            </a:r>
            <a:r>
              <a:rPr lang="en-US" dirty="0"/>
              <a:t>D1 receptors. It is used as a rapid-acting vasodilator to treat </a:t>
            </a:r>
            <a:r>
              <a:rPr lang="en-US" b="1" dirty="0"/>
              <a:t>severe hypertension </a:t>
            </a:r>
            <a:r>
              <a:rPr lang="en-US" dirty="0"/>
              <a:t>in hospitalized patients, acting on coronary arteries, kidney arterioles, and mesenteric arteries. </a:t>
            </a:r>
            <a:r>
              <a:rPr lang="en-US" i="1" dirty="0" err="1"/>
              <a:t>Fenoldopam</a:t>
            </a:r>
            <a:r>
              <a:rPr lang="en-US" i="1" dirty="0"/>
              <a:t> </a:t>
            </a:r>
            <a:r>
              <a:rPr lang="en-US" dirty="0"/>
              <a:t>is a racemic mixture, and the R-isomer is the active component. It undergoes extensive first-pass metabolism and has </a:t>
            </a:r>
            <a:r>
              <a:rPr lang="en-US" b="1" dirty="0"/>
              <a:t>a 10-minute elimination half-life </a:t>
            </a:r>
            <a:r>
              <a:rPr lang="en-US" dirty="0"/>
              <a:t>after IV infusion. Headache, flushing, dizziness, nausea, vomiting, and tachycardia (due to vasodilation) may occur with this agent.</a:t>
            </a:r>
          </a:p>
          <a:p>
            <a:r>
              <a:rPr lang="en-US" b="1" dirty="0" err="1"/>
              <a:t>Dobutamine</a:t>
            </a:r>
            <a:endParaRPr lang="en-US" b="1" dirty="0"/>
          </a:p>
          <a:p>
            <a:r>
              <a:rPr lang="en-US" i="1" dirty="0"/>
              <a:t>Dobutamine</a:t>
            </a:r>
            <a:r>
              <a:rPr lang="en-US" dirty="0"/>
              <a:t> is a synthetic, direct-acting catecholamine that is primarily a β1 receptor agonist with minor β2 and α1 effects. It increases heart rate and cardiac output with few vascular effects. </a:t>
            </a:r>
            <a:r>
              <a:rPr lang="en-US" i="1" dirty="0" err="1"/>
              <a:t>Dobutamine</a:t>
            </a:r>
            <a:r>
              <a:rPr lang="en-US" i="1" dirty="0"/>
              <a:t> </a:t>
            </a:r>
            <a:r>
              <a:rPr lang="en-US" dirty="0"/>
              <a:t>is used to increase cardiac output in acute heart failure, as well as for inotropic support after cardiac surgery. The drug increases cardiac output and does not elevate oxygen demands of the myocardium as much as other sympathomimetic drugs. </a:t>
            </a:r>
            <a:r>
              <a:rPr lang="en-US" i="1" dirty="0" err="1"/>
              <a:t>Dobutamine</a:t>
            </a:r>
            <a:r>
              <a:rPr lang="en-US" i="1" dirty="0"/>
              <a:t> </a:t>
            </a:r>
            <a:r>
              <a:rPr lang="en-US" dirty="0"/>
              <a:t>should be used with caution in atrial fibrillation, because it increases atrioventricular (AV) conduction. Other adverse effects are similar to </a:t>
            </a:r>
            <a:r>
              <a:rPr lang="en-US" i="1" dirty="0"/>
              <a:t>epinephrine</a:t>
            </a:r>
            <a:r>
              <a:rPr lang="en-US" dirty="0"/>
              <a:t>. Tolerance may develop with prolonged use.</a:t>
            </a:r>
          </a:p>
        </p:txBody>
      </p:sp>
    </p:spTree>
    <p:extLst>
      <p:ext uri="{BB962C8B-B14F-4D97-AF65-F5344CB8AC3E}">
        <p14:creationId xmlns:p14="http://schemas.microsoft.com/office/powerpoint/2010/main" val="19879313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943" y="130628"/>
            <a:ext cx="11900263" cy="6727371"/>
          </a:xfrm>
        </p:spPr>
        <p:txBody>
          <a:bodyPr>
            <a:normAutofit fontScale="92500" lnSpcReduction="10000"/>
          </a:bodyPr>
          <a:lstStyle/>
          <a:p>
            <a:r>
              <a:rPr lang="en-US" b="1" dirty="0"/>
              <a:t>Phenylephrine</a:t>
            </a:r>
          </a:p>
          <a:p>
            <a:r>
              <a:rPr lang="en-US" i="1" dirty="0"/>
              <a:t>Phenylephrine</a:t>
            </a:r>
            <a:r>
              <a:rPr lang="en-US" dirty="0"/>
              <a:t> is a direct-acting, synthetic adrenergic drug that binds primarily to </a:t>
            </a:r>
            <a:r>
              <a:rPr lang="en-US" b="1" dirty="0"/>
              <a:t>α1</a:t>
            </a:r>
            <a:r>
              <a:rPr lang="en-US" dirty="0"/>
              <a:t> receptors. </a:t>
            </a:r>
            <a:r>
              <a:rPr lang="en-US" i="1" dirty="0"/>
              <a:t>Phenylephrine </a:t>
            </a:r>
            <a:r>
              <a:rPr lang="en-US" dirty="0"/>
              <a:t>is a vasoconstrictor that raises both systolic and diastolic blood pressures. It has no effect on the heart itself but, rather, induces reflex bradycardia when given parenterally, making it useful in the treatment of paroxysmal supraventricular tachycardia. The drug is used to treat hypotension in hospitalized or surgical patients (especially those with a rapid heart rate). Large doses can cause hypertensive headache and cardiac irregularities. </a:t>
            </a:r>
            <a:r>
              <a:rPr lang="en-US" i="1" dirty="0"/>
              <a:t>Phenylephrine </a:t>
            </a:r>
            <a:r>
              <a:rPr lang="en-US" dirty="0"/>
              <a:t>acts as a </a:t>
            </a:r>
            <a:r>
              <a:rPr lang="en-US" b="1" dirty="0"/>
              <a:t>nasal decongestant</a:t>
            </a:r>
            <a:r>
              <a:rPr lang="en-US" dirty="0"/>
              <a:t> when applied topically or taken orally. Although data suggest it may not be as effective, </a:t>
            </a:r>
            <a:r>
              <a:rPr lang="en-US" i="1" dirty="0"/>
              <a:t>phenylephrine </a:t>
            </a:r>
            <a:r>
              <a:rPr lang="en-US" dirty="0"/>
              <a:t>has replaced </a:t>
            </a:r>
            <a:r>
              <a:rPr lang="en-US" i="1" dirty="0"/>
              <a:t>pseudoephedrine </a:t>
            </a:r>
            <a:r>
              <a:rPr lang="en-US" dirty="0"/>
              <a:t>in many oral decongestants, since </a:t>
            </a:r>
            <a:r>
              <a:rPr lang="en-US" i="1" dirty="0"/>
              <a:t>pseudoephedrine </a:t>
            </a:r>
            <a:r>
              <a:rPr lang="en-US" dirty="0"/>
              <a:t>has been misused to make </a:t>
            </a:r>
            <a:r>
              <a:rPr lang="en-US" i="1" dirty="0"/>
              <a:t>methamphetamine</a:t>
            </a:r>
            <a:r>
              <a:rPr lang="en-US" dirty="0"/>
              <a:t>. </a:t>
            </a:r>
            <a:r>
              <a:rPr lang="en-US" i="1" dirty="0"/>
              <a:t>Phenylephrine </a:t>
            </a:r>
            <a:r>
              <a:rPr lang="en-US" dirty="0"/>
              <a:t>is also used in ophthalmic solutions for </a:t>
            </a:r>
            <a:r>
              <a:rPr lang="en-US" dirty="0" err="1"/>
              <a:t>mydriasis</a:t>
            </a:r>
            <a:r>
              <a:rPr lang="en-US" dirty="0"/>
              <a:t>.</a:t>
            </a:r>
          </a:p>
          <a:p>
            <a:r>
              <a:rPr lang="en-US" b="1" dirty="0" err="1"/>
              <a:t>Midodrine</a:t>
            </a:r>
            <a:endParaRPr lang="en-US" b="1" dirty="0"/>
          </a:p>
          <a:p>
            <a:r>
              <a:rPr lang="en-US" i="1" dirty="0" err="1"/>
              <a:t>Midodrine</a:t>
            </a:r>
            <a:r>
              <a:rPr lang="en-US" dirty="0"/>
              <a:t>, a prodrug, is metabolized to the pharmacologically active </a:t>
            </a:r>
            <a:r>
              <a:rPr lang="en-US" dirty="0" err="1"/>
              <a:t>desglymidodrine</a:t>
            </a:r>
            <a:r>
              <a:rPr lang="en-US" dirty="0"/>
              <a:t>. It is a selective α1 agonist, which acts in the periphery to increase arterial and venous tone. </a:t>
            </a:r>
            <a:r>
              <a:rPr lang="en-US" i="1" dirty="0" err="1"/>
              <a:t>Midodrine</a:t>
            </a:r>
            <a:r>
              <a:rPr lang="en-US" i="1" dirty="0"/>
              <a:t> </a:t>
            </a:r>
            <a:r>
              <a:rPr lang="en-US" dirty="0"/>
              <a:t>is indicated for the treatment of orthostatic hypotension. The drug should be given three times daily, with doses at 3- or 4-hour intervals. To avoid supine hypertension, doses within 4 hours of bedtime are not recommended.</a:t>
            </a:r>
          </a:p>
        </p:txBody>
      </p:sp>
    </p:spTree>
    <p:extLst>
      <p:ext uri="{BB962C8B-B14F-4D97-AF65-F5344CB8AC3E}">
        <p14:creationId xmlns:p14="http://schemas.microsoft.com/office/powerpoint/2010/main" val="42073245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566" y="169817"/>
            <a:ext cx="11978640" cy="6492240"/>
          </a:xfrm>
        </p:spPr>
        <p:txBody>
          <a:bodyPr>
            <a:normAutofit fontScale="85000" lnSpcReduction="20000"/>
          </a:bodyPr>
          <a:lstStyle/>
          <a:p>
            <a:r>
              <a:rPr lang="en-US" b="1" dirty="0"/>
              <a:t>Clonidine</a:t>
            </a:r>
          </a:p>
          <a:p>
            <a:r>
              <a:rPr lang="en-US" i="1" dirty="0"/>
              <a:t>Clonidine</a:t>
            </a:r>
            <a:r>
              <a:rPr lang="en-US" dirty="0"/>
              <a:t> is an α2 agonist used for the treatment of hypertension. It can also be used to minimize symptoms of </a:t>
            </a:r>
            <a:r>
              <a:rPr lang="en-US" b="1" dirty="0"/>
              <a:t>withdrawal from opiates, tobacco smoking, and benzodiazepines</a:t>
            </a:r>
            <a:r>
              <a:rPr lang="en-US" dirty="0"/>
              <a:t>. Both </a:t>
            </a:r>
            <a:r>
              <a:rPr lang="en-US" i="1" dirty="0"/>
              <a:t>clonidine </a:t>
            </a:r>
            <a:r>
              <a:rPr lang="en-US" dirty="0"/>
              <a:t>and the α2 agonist </a:t>
            </a:r>
            <a:r>
              <a:rPr lang="en-US" b="1" i="1" dirty="0"/>
              <a:t>guanfacine</a:t>
            </a:r>
            <a:r>
              <a:rPr lang="en-US" i="1" dirty="0"/>
              <a:t> </a:t>
            </a:r>
            <a:r>
              <a:rPr lang="en-US" dirty="0"/>
              <a:t>may be used in the management of </a:t>
            </a:r>
            <a:r>
              <a:rPr lang="en-US" b="1" dirty="0"/>
              <a:t>attention deficit hyperactivity disorder.</a:t>
            </a:r>
            <a:r>
              <a:rPr lang="en-US" dirty="0"/>
              <a:t> </a:t>
            </a:r>
            <a:r>
              <a:rPr lang="en-US" i="1" dirty="0"/>
              <a:t>Clonidine </a:t>
            </a:r>
            <a:r>
              <a:rPr lang="en-US" dirty="0"/>
              <a:t>acts centrally on presynaptic α2 receptors to produce inhibition of sympathetic vasomotor centers, decreasing sympathetic outflow to the periphery. The most common side effects of </a:t>
            </a:r>
            <a:r>
              <a:rPr lang="en-US" i="1" dirty="0"/>
              <a:t>clonidine </a:t>
            </a:r>
            <a:r>
              <a:rPr lang="en-US" b="1" dirty="0"/>
              <a:t>are lethargy, sedation, constipation, and xerostomia</a:t>
            </a:r>
            <a:r>
              <a:rPr lang="en-US" dirty="0"/>
              <a:t>. Abrupt discontinuation must be avoided to prevent rebound hypertension</a:t>
            </a:r>
          </a:p>
          <a:p>
            <a:r>
              <a:rPr lang="en-US" b="1" dirty="0"/>
              <a:t>Albuterol, </a:t>
            </a:r>
            <a:r>
              <a:rPr lang="en-US" b="1" dirty="0" err="1"/>
              <a:t>metaproterenol</a:t>
            </a:r>
            <a:r>
              <a:rPr lang="en-US" b="1" dirty="0"/>
              <a:t>, and terbutaline</a:t>
            </a:r>
          </a:p>
          <a:p>
            <a:r>
              <a:rPr lang="en-US" i="1" dirty="0"/>
              <a:t>Albuterol</a:t>
            </a:r>
            <a:r>
              <a:rPr lang="en-US" dirty="0"/>
              <a:t>, </a:t>
            </a:r>
            <a:r>
              <a:rPr lang="en-US" i="1" dirty="0"/>
              <a:t>metaproterenol</a:t>
            </a:r>
            <a:r>
              <a:rPr lang="en-US" dirty="0"/>
              <a:t>, and </a:t>
            </a:r>
            <a:r>
              <a:rPr lang="en-US" i="1" dirty="0"/>
              <a:t>terbutaline</a:t>
            </a:r>
            <a:r>
              <a:rPr lang="en-US" dirty="0"/>
              <a:t> are short-acting β2 agonists (SABAs) used primarily as bronchodilators and administered by a metered-dose inhaler . </a:t>
            </a:r>
            <a:r>
              <a:rPr lang="en-US" i="1" dirty="0"/>
              <a:t>Albuterol </a:t>
            </a:r>
            <a:r>
              <a:rPr lang="en-US" dirty="0"/>
              <a:t>is the SABA of choice for the management of acute asthma symptoms, because it is  more selective for β2 receptors than </a:t>
            </a:r>
            <a:r>
              <a:rPr lang="en-US" i="1" dirty="0" err="1"/>
              <a:t>metaproterenol</a:t>
            </a:r>
            <a:r>
              <a:rPr lang="en-US" dirty="0"/>
              <a:t>. Inhaled </a:t>
            </a:r>
            <a:r>
              <a:rPr lang="en-US" i="1" dirty="0"/>
              <a:t>terbutaline </a:t>
            </a:r>
            <a:r>
              <a:rPr lang="en-US" dirty="0"/>
              <a:t>is no longer available in the United States, but is still used in other countries. </a:t>
            </a:r>
            <a:r>
              <a:rPr lang="en-US" b="1" dirty="0"/>
              <a:t>Injectable </a:t>
            </a:r>
            <a:r>
              <a:rPr lang="en-US" b="1" i="1" dirty="0"/>
              <a:t>terbutaline </a:t>
            </a:r>
            <a:r>
              <a:rPr lang="en-US" dirty="0"/>
              <a:t>is used off-label as a uterine relaxant to </a:t>
            </a:r>
            <a:r>
              <a:rPr lang="en-US" b="1" dirty="0"/>
              <a:t>suppress premature labor</a:t>
            </a:r>
            <a:r>
              <a:rPr lang="en-US" dirty="0"/>
              <a:t>, and use for this indication should not exceed 72 hours. One of the most common side effects of these agents is tremor, but patients tend to develop tolerance to this effect. Other side effects include restlessness, apprehension, and anxiety. When these drugs are administered orally, they may cause tachycardia or arrhythmia (due to β1 receptor activation), especially in patients with underlying cardiac disease. </a:t>
            </a:r>
            <a:r>
              <a:rPr lang="en-US" b="1" dirty="0">
                <a:solidFill>
                  <a:srgbClr val="FF0000"/>
                </a:solidFill>
              </a:rPr>
              <a:t>Monoamine oxidase inhibitors (MAOIs) also increase the risk of adverse cardiovascular effects, and concomitant use should be avoided</a:t>
            </a:r>
          </a:p>
        </p:txBody>
      </p:sp>
    </p:spTree>
    <p:extLst>
      <p:ext uri="{BB962C8B-B14F-4D97-AF65-F5344CB8AC3E}">
        <p14:creationId xmlns:p14="http://schemas.microsoft.com/office/powerpoint/2010/main" val="17345585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52400"/>
            <a:ext cx="12192000" cy="6705600"/>
          </a:xfrm>
        </p:spPr>
        <p:txBody>
          <a:bodyPr>
            <a:normAutofit fontScale="85000" lnSpcReduction="20000"/>
          </a:bodyPr>
          <a:lstStyle/>
          <a:p>
            <a:r>
              <a:rPr lang="en-US" b="1" dirty="0" err="1"/>
              <a:t>Salmeterol</a:t>
            </a:r>
            <a:r>
              <a:rPr lang="en-US" b="1" dirty="0"/>
              <a:t>, </a:t>
            </a:r>
            <a:r>
              <a:rPr lang="en-US" b="1" dirty="0" err="1"/>
              <a:t>formoterol</a:t>
            </a:r>
            <a:r>
              <a:rPr lang="en-US" b="1" dirty="0"/>
              <a:t>, and </a:t>
            </a:r>
            <a:r>
              <a:rPr lang="en-US" b="1" dirty="0" err="1"/>
              <a:t>indacaterol</a:t>
            </a:r>
            <a:endParaRPr lang="en-US" b="1" dirty="0"/>
          </a:p>
          <a:p>
            <a:r>
              <a:rPr lang="en-US" i="1" dirty="0"/>
              <a:t>Salmeterol</a:t>
            </a:r>
            <a:r>
              <a:rPr lang="en-US" dirty="0"/>
              <a:t>, </a:t>
            </a:r>
            <a:r>
              <a:rPr lang="en-US" i="1" dirty="0"/>
              <a:t>formoterol</a:t>
            </a:r>
            <a:r>
              <a:rPr lang="en-US" dirty="0"/>
              <a:t>, </a:t>
            </a:r>
            <a:r>
              <a:rPr lang="en-US" i="1" dirty="0" err="1"/>
              <a:t>arformoterol</a:t>
            </a:r>
            <a:r>
              <a:rPr lang="en-US" i="1" dirty="0"/>
              <a:t> </a:t>
            </a:r>
            <a:r>
              <a:rPr lang="en-US" dirty="0"/>
              <a:t>(the [R,R]-enantiomer of </a:t>
            </a:r>
            <a:r>
              <a:rPr lang="en-US" i="1" dirty="0"/>
              <a:t>formoterol</a:t>
            </a:r>
            <a:r>
              <a:rPr lang="en-US" dirty="0"/>
              <a:t>), and </a:t>
            </a:r>
            <a:r>
              <a:rPr lang="en-US" i="1" dirty="0"/>
              <a:t>indacaterol</a:t>
            </a:r>
            <a:r>
              <a:rPr lang="en-US" dirty="0"/>
              <a:t> are long-acting β2 selective agonists (LABAs) used for the management of respiratory disorders such as asthma and chronic obstructive pulmonary disease. A single dose by a metered-dose inhalation device, such as a dry powder inhaler, provides sustained bronchodilation over 12 hours, compared with less than 3 hours for </a:t>
            </a:r>
            <a:r>
              <a:rPr lang="en-US" i="1" dirty="0"/>
              <a:t>albuterol</a:t>
            </a:r>
            <a:r>
              <a:rPr lang="en-US" dirty="0"/>
              <a:t>. Unlike </a:t>
            </a:r>
            <a:r>
              <a:rPr lang="en-US" i="1" dirty="0"/>
              <a:t>formoterol</a:t>
            </a:r>
            <a:r>
              <a:rPr lang="en-US" dirty="0"/>
              <a:t>, however, </a:t>
            </a:r>
            <a:r>
              <a:rPr lang="en-US" i="1" dirty="0"/>
              <a:t>salmeterol </a:t>
            </a:r>
            <a:r>
              <a:rPr lang="en-US" dirty="0"/>
              <a:t>has a somewhat delayed onset of action. LABAs are not recommended as monotherapy for the treatment of asthma, because they have been shown to increase the risk of asthma-related deaths; however, these agents are highly efficacious when combined with an asthma controller medication such as an inhaled corticosteroid.</a:t>
            </a:r>
          </a:p>
          <a:p>
            <a:r>
              <a:rPr lang="en-US" b="1" dirty="0" err="1"/>
              <a:t>Mirabegron</a:t>
            </a:r>
            <a:endParaRPr lang="en-US" b="1" dirty="0"/>
          </a:p>
          <a:p>
            <a:r>
              <a:rPr lang="en-US" i="1" dirty="0"/>
              <a:t>Mirabegron</a:t>
            </a:r>
            <a:r>
              <a:rPr lang="en-US" dirty="0"/>
              <a:t> is a </a:t>
            </a:r>
            <a:r>
              <a:rPr lang="en-US" b="1" dirty="0"/>
              <a:t>β3</a:t>
            </a:r>
            <a:r>
              <a:rPr lang="en-US" dirty="0"/>
              <a:t> agonist that relaxes the detrusor smooth muscle and increases bladder capacity. It is used for patients with overactive bladder. </a:t>
            </a:r>
            <a:r>
              <a:rPr lang="en-US" i="1" dirty="0" err="1"/>
              <a:t>Mirabegron</a:t>
            </a:r>
            <a:r>
              <a:rPr lang="en-US" i="1" dirty="0"/>
              <a:t> </a:t>
            </a:r>
            <a:r>
              <a:rPr lang="en-US" dirty="0"/>
              <a:t>may increase blood pressure and should not be used in patients with uncontrolled hypertension. It increases levels of </a:t>
            </a:r>
            <a:r>
              <a:rPr lang="en-US" i="1" dirty="0"/>
              <a:t>digoxin </a:t>
            </a:r>
            <a:r>
              <a:rPr lang="en-US" dirty="0"/>
              <a:t>and inhibits the CYP2D6 isozyme, which may enhance the effects of other medications metabolized by this pathway (for example, </a:t>
            </a:r>
            <a:r>
              <a:rPr lang="en-US" i="1" dirty="0"/>
              <a:t>metoprolol</a:t>
            </a:r>
            <a:r>
              <a:rPr lang="en-US" dirty="0"/>
              <a:t>).</a:t>
            </a:r>
          </a:p>
          <a:p>
            <a:r>
              <a:rPr lang="en-US" b="1" dirty="0"/>
              <a:t>Tyramine</a:t>
            </a:r>
          </a:p>
          <a:p>
            <a:r>
              <a:rPr lang="en-US" i="1" dirty="0"/>
              <a:t>Tyramine </a:t>
            </a:r>
            <a:r>
              <a:rPr lang="en-US" dirty="0"/>
              <a:t>is not a clinically useful drug, but it is important because it is found in fermented foods, such as aged cheese and Chianti wine. It is a normal by-product of tyrosine metabolism. Normally, it is oxidized by MAO in the gastrointestinal tract, but if the patient is taking MAOIs, it can precipitate serious vasopressor episodes. Like </a:t>
            </a:r>
            <a:r>
              <a:rPr lang="en-US" b="1" i="1" dirty="0"/>
              <a:t>amphetamines</a:t>
            </a:r>
            <a:r>
              <a:rPr lang="en-US" b="1" dirty="0"/>
              <a:t>, </a:t>
            </a:r>
            <a:r>
              <a:rPr lang="en-US" b="1" i="1" dirty="0"/>
              <a:t>tyramine </a:t>
            </a:r>
            <a:r>
              <a:rPr lang="en-US" b="1" dirty="0"/>
              <a:t>can enter the nerve terminal and displace stored norepinephrine. </a:t>
            </a:r>
            <a:r>
              <a:rPr lang="en-US" dirty="0"/>
              <a:t>The released catecholamine then acts on adrenoreceptors.</a:t>
            </a:r>
          </a:p>
        </p:txBody>
      </p:sp>
    </p:spTree>
    <p:extLst>
      <p:ext uri="{BB962C8B-B14F-4D97-AF65-F5344CB8AC3E}">
        <p14:creationId xmlns:p14="http://schemas.microsoft.com/office/powerpoint/2010/main" val="42178784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Adrenergic Antagonists</a:t>
            </a:r>
          </a:p>
        </p:txBody>
      </p:sp>
      <p:sp>
        <p:nvSpPr>
          <p:cNvPr id="3" name="Content Placeholder 2"/>
          <p:cNvSpPr>
            <a:spLocks noGrp="1"/>
          </p:cNvSpPr>
          <p:nvPr>
            <p:ph idx="1"/>
          </p:nvPr>
        </p:nvSpPr>
        <p:spPr>
          <a:xfrm>
            <a:off x="104503" y="1476102"/>
            <a:ext cx="12087497" cy="5381897"/>
          </a:xfrm>
        </p:spPr>
        <p:txBody>
          <a:bodyPr>
            <a:normAutofit/>
          </a:bodyPr>
          <a:lstStyle/>
          <a:p>
            <a:r>
              <a:rPr lang="en-US" dirty="0"/>
              <a:t>The adrenergic antagonists (also called adrenergic blockers or </a:t>
            </a:r>
            <a:r>
              <a:rPr lang="en-US" dirty="0" err="1"/>
              <a:t>sympatholytics</a:t>
            </a:r>
            <a:r>
              <a:rPr lang="en-US" dirty="0"/>
              <a:t>) bind to </a:t>
            </a:r>
            <a:r>
              <a:rPr lang="en-US" dirty="0" err="1"/>
              <a:t>adrenoceptors</a:t>
            </a:r>
            <a:r>
              <a:rPr lang="en-US" dirty="0"/>
              <a:t> but do not trigger the usual receptor-mediated intracellular effects. These drugs act by either reversibly or irreversibly attaching to the </a:t>
            </a:r>
            <a:r>
              <a:rPr lang="en-US" dirty="0" err="1"/>
              <a:t>adrenoceptors</a:t>
            </a:r>
            <a:r>
              <a:rPr lang="en-US" dirty="0"/>
              <a:t>, thus preventing activation by endogenous or exogenous agonists. Like the agonists, the adrenergic antagonists are classified according to their relative affinities for α or β receptors in the sympathetic nervous system. Numerous adrenergic antagonists have important roles in clinical medicine, primarily to treat diseases associated with the cardiovascular system</a:t>
            </a:r>
            <a:r>
              <a:rPr lang="en-US"/>
              <a:t>. </a:t>
            </a:r>
            <a:endParaRPr lang="en-US" dirty="0"/>
          </a:p>
        </p:txBody>
      </p:sp>
    </p:spTree>
    <p:extLst>
      <p:ext uri="{BB962C8B-B14F-4D97-AF65-F5344CB8AC3E}">
        <p14:creationId xmlns:p14="http://schemas.microsoft.com/office/powerpoint/2010/main" val="39719345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5891349" cy="6858000"/>
          </a:xfrm>
          <a:prstGeom prst="rect">
            <a:avLst/>
          </a:prstGeom>
        </p:spPr>
      </p:pic>
      <p:pic>
        <p:nvPicPr>
          <p:cNvPr id="5" name="Picture 4"/>
          <p:cNvPicPr>
            <a:picLocks noChangeAspect="1"/>
          </p:cNvPicPr>
          <p:nvPr/>
        </p:nvPicPr>
        <p:blipFill>
          <a:blip r:embed="rId3"/>
          <a:stretch>
            <a:fillRect/>
          </a:stretch>
        </p:blipFill>
        <p:spPr>
          <a:xfrm>
            <a:off x="6152606" y="0"/>
            <a:ext cx="6039395" cy="6858000"/>
          </a:xfrm>
          <a:prstGeom prst="rect">
            <a:avLst/>
          </a:prstGeom>
        </p:spPr>
      </p:pic>
    </p:spTree>
    <p:extLst>
      <p:ext uri="{BB962C8B-B14F-4D97-AF65-F5344CB8AC3E}">
        <p14:creationId xmlns:p14="http://schemas.microsoft.com/office/powerpoint/2010/main" val="27604112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671" y="388307"/>
            <a:ext cx="10790129" cy="5788656"/>
          </a:xfrm>
        </p:spPr>
        <p:txBody>
          <a:bodyPr>
            <a:normAutofit/>
          </a:bodyPr>
          <a:lstStyle/>
          <a:p>
            <a:r>
              <a:rPr lang="el-GR" b="1" dirty="0"/>
              <a:t>α-</a:t>
            </a:r>
            <a:r>
              <a:rPr lang="en-US" b="1" dirty="0"/>
              <a:t>Adrenergic Blocking Agents</a:t>
            </a:r>
          </a:p>
          <a:p>
            <a:r>
              <a:rPr lang="en-US" dirty="0"/>
              <a:t>α-Adrenergic blocking agents antagonize the subtype(s) of α-adrenergic receptors (α1 or α2), depending on the specificity of the agent for the receptor subtype(s). Drugs that block α1-adrenoceptors profoundly affect blood pressure. Because normal sympathetic control of the vasculature occurs in large part through agonist actions on α1- adrenergic receptors, blockade of these receptors reduces the sympathetic tone of the blood vessels, resulting in decreased peripheral vascular resistance. This lowered blood pressure induces reflex tachycardia. The magnitude of the response depends on the sympathetic tone of the individual when the agent is given. Selective α2-adrenergic blockers have limited clinical utility.</a:t>
            </a:r>
          </a:p>
        </p:txBody>
      </p:sp>
    </p:spTree>
    <p:extLst>
      <p:ext uri="{BB962C8B-B14F-4D97-AF65-F5344CB8AC3E}">
        <p14:creationId xmlns:p14="http://schemas.microsoft.com/office/powerpoint/2010/main" val="22369261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61206385"/>
              </p:ext>
            </p:extLst>
          </p:nvPr>
        </p:nvGraphicFramePr>
        <p:xfrm>
          <a:off x="152400" y="41204"/>
          <a:ext cx="11887200" cy="6807765"/>
        </p:xfrm>
        <a:graphic>
          <a:graphicData uri="http://schemas.openxmlformats.org/drawingml/2006/table">
            <a:tbl>
              <a:tblPr firstRow="1" bandRow="1">
                <a:tableStyleId>{5C22544A-7EE6-4342-B048-85BDC9FD1C3A}</a:tableStyleId>
              </a:tblPr>
              <a:tblGrid>
                <a:gridCol w="5943600">
                  <a:extLst>
                    <a:ext uri="{9D8B030D-6E8A-4147-A177-3AD203B41FA5}">
                      <a16:colId xmlns:a16="http://schemas.microsoft.com/office/drawing/2014/main" val="1080947470"/>
                    </a:ext>
                  </a:extLst>
                </a:gridCol>
                <a:gridCol w="5943600">
                  <a:extLst>
                    <a:ext uri="{9D8B030D-6E8A-4147-A177-3AD203B41FA5}">
                      <a16:colId xmlns:a16="http://schemas.microsoft.com/office/drawing/2014/main" val="3600095866"/>
                    </a:ext>
                  </a:extLst>
                </a:gridCol>
              </a:tblGrid>
              <a:tr h="1941689">
                <a:tc>
                  <a:txBody>
                    <a:bodyPr/>
                    <a:lstStyle/>
                    <a:p>
                      <a:r>
                        <a:rPr lang="en-US" sz="2800" b="1" i="0" u="none" strike="noStrike" kern="1200" baseline="0" dirty="0" err="1">
                          <a:solidFill>
                            <a:sysClr val="windowText" lastClr="000000"/>
                          </a:solidFill>
                          <a:latin typeface="+mn-lt"/>
                          <a:ea typeface="+mn-ea"/>
                          <a:cs typeface="+mn-cs"/>
                        </a:rPr>
                        <a:t>Phenoxybenzamine</a:t>
                      </a:r>
                      <a:r>
                        <a:rPr lang="en-US" sz="2800" b="1" i="0" u="none" strike="noStrike" kern="1200" baseline="0" dirty="0">
                          <a:solidFill>
                            <a:sysClr val="windowText" lastClr="000000"/>
                          </a:solidFill>
                          <a:latin typeface="+mn-lt"/>
                          <a:ea typeface="+mn-ea"/>
                          <a:cs typeface="+mn-cs"/>
                        </a:rPr>
                        <a:t> (</a:t>
                      </a:r>
                      <a:r>
                        <a:rPr lang="el-GR" sz="2800" b="1" i="0" u="none" strike="noStrike" kern="1200" baseline="0" dirty="0">
                          <a:solidFill>
                            <a:sysClr val="windowText" lastClr="000000"/>
                          </a:solidFill>
                          <a:latin typeface="+mn-lt"/>
                          <a:ea typeface="+mn-ea"/>
                          <a:cs typeface="+mn-cs"/>
                        </a:rPr>
                        <a:t>α)</a:t>
                      </a:r>
                      <a:r>
                        <a:rPr lang="el-GR" sz="1800" b="0" i="0" u="none" strike="noStrike" kern="1200" baseline="0" dirty="0">
                          <a:solidFill>
                            <a:sysClr val="windowText" lastClr="000000"/>
                          </a:solidFill>
                          <a:latin typeface="+mn-lt"/>
                          <a:ea typeface="+mn-ea"/>
                          <a:cs typeface="+mn-cs"/>
                        </a:rPr>
                        <a:t>	</a:t>
                      </a:r>
                    </a:p>
                  </a:txBody>
                  <a:tcP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u="none" strike="noStrike" kern="1200" baseline="0" dirty="0">
                          <a:solidFill>
                            <a:sysClr val="windowText" lastClr="000000"/>
                          </a:solidFill>
                          <a:latin typeface="+mn-lt"/>
                          <a:ea typeface="+mn-ea"/>
                          <a:cs typeface="+mn-cs"/>
                        </a:rPr>
                        <a:t>Vasodilation, ↓peripheral Resistance, Reflex tachycardia, ↓BP, Epinephrine Reversal. Used in Pheochromocytoma, </a:t>
                      </a:r>
                      <a:r>
                        <a:rPr lang="en-US" sz="2000" b="1" i="0" u="none" strike="noStrike" kern="1200" baseline="0" dirty="0" err="1">
                          <a:solidFill>
                            <a:sysClr val="windowText" lastClr="000000"/>
                          </a:solidFill>
                          <a:latin typeface="+mn-lt"/>
                          <a:ea typeface="+mn-ea"/>
                          <a:cs typeface="+mn-cs"/>
                        </a:rPr>
                        <a:t>Ranaud's</a:t>
                      </a:r>
                      <a:r>
                        <a:rPr lang="en-US" sz="2000" b="1" i="0" u="none" strike="noStrike" kern="1200" baseline="0" dirty="0">
                          <a:solidFill>
                            <a:sysClr val="windowText" lastClr="000000"/>
                          </a:solidFill>
                          <a:latin typeface="+mn-lt"/>
                          <a:ea typeface="+mn-ea"/>
                          <a:cs typeface="+mn-cs"/>
                        </a:rPr>
                        <a:t> </a:t>
                      </a:r>
                      <a:r>
                        <a:rPr lang="en-US" sz="2000" b="1" i="0" u="none" strike="noStrike" kern="1200" baseline="0" dirty="0" err="1">
                          <a:solidFill>
                            <a:sysClr val="windowText" lastClr="000000"/>
                          </a:solidFill>
                          <a:latin typeface="+mn-lt"/>
                          <a:ea typeface="+mn-ea"/>
                          <a:cs typeface="+mn-cs"/>
                        </a:rPr>
                        <a:t>Desease</a:t>
                      </a:r>
                      <a:r>
                        <a:rPr lang="en-US" sz="2000" b="1" i="0" u="none" strike="noStrike" kern="1200" baseline="0" dirty="0">
                          <a:solidFill>
                            <a:sysClr val="windowText" lastClr="000000"/>
                          </a:solidFill>
                          <a:latin typeface="+mn-lt"/>
                          <a:ea typeface="+mn-ea"/>
                          <a:cs typeface="+mn-cs"/>
                        </a:rPr>
                        <a:t>. Adverse: postural hypotension, nasal stuffiness, nausea, and vomiting, Sexual dysfunction</a:t>
                      </a:r>
                      <a:r>
                        <a:rPr lang="en-US" sz="1800" b="0" i="0" u="none" strike="noStrike" kern="1200" baseline="0" dirty="0">
                          <a:solidFill>
                            <a:sysClr val="windowText" lastClr="000000"/>
                          </a:solidFill>
                          <a:latin typeface="+mn-lt"/>
                          <a:ea typeface="+mn-ea"/>
                          <a:cs typeface="+mn-cs"/>
                        </a:rPr>
                        <a:t>	</a:t>
                      </a:r>
                    </a:p>
                    <a:p>
                      <a:endParaRPr lang="en-US" dirty="0">
                        <a:solidFill>
                          <a:sysClr val="windowText" lastClr="000000"/>
                        </a:solidFill>
                      </a:endParaRPr>
                    </a:p>
                  </a:txBody>
                  <a:tcPr>
                    <a:solidFill>
                      <a:schemeClr val="accent1">
                        <a:lumMod val="20000"/>
                        <a:lumOff val="80000"/>
                      </a:schemeClr>
                    </a:solidFill>
                  </a:tcPr>
                </a:tc>
                <a:extLst>
                  <a:ext uri="{0D108BD9-81ED-4DB2-BD59-A6C34878D82A}">
                    <a16:rowId xmlns:a16="http://schemas.microsoft.com/office/drawing/2014/main" val="3148042068"/>
                  </a:ext>
                </a:extLst>
              </a:tr>
              <a:tr h="2305756">
                <a:tc>
                  <a:txBody>
                    <a:bodyPr/>
                    <a:lstStyle/>
                    <a:p>
                      <a:r>
                        <a:rPr lang="en-US" sz="2800" b="1" i="0" u="none" strike="noStrike" kern="1200" baseline="0" dirty="0">
                          <a:solidFill>
                            <a:sysClr val="windowText" lastClr="000000"/>
                          </a:solidFill>
                          <a:latin typeface="+mn-lt"/>
                          <a:ea typeface="+mn-ea"/>
                          <a:cs typeface="+mn-cs"/>
                        </a:rPr>
                        <a:t>Phentolamine (</a:t>
                      </a:r>
                      <a:r>
                        <a:rPr lang="el-GR" sz="2800" b="1" i="0" u="none" strike="noStrike" kern="1200" baseline="0" dirty="0">
                          <a:solidFill>
                            <a:sysClr val="windowText" lastClr="000000"/>
                          </a:solidFill>
                          <a:latin typeface="+mn-lt"/>
                          <a:ea typeface="+mn-ea"/>
                          <a:cs typeface="+mn-cs"/>
                        </a:rPr>
                        <a:t>α)	</a:t>
                      </a:r>
                    </a:p>
                  </a:txBody>
                  <a:tcP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i="0" u="none" strike="noStrike" kern="1200" baseline="0" dirty="0">
                          <a:solidFill>
                            <a:schemeClr val="dk1"/>
                          </a:solidFill>
                          <a:latin typeface="+mn-lt"/>
                          <a:ea typeface="+mn-ea"/>
                          <a:cs typeface="+mn-cs"/>
                        </a:rPr>
                        <a:t>Vasodilation, ↓peripheral Resistance, Reflex tachycardia, ↓BP, Epinephrine </a:t>
                      </a:r>
                      <a:r>
                        <a:rPr lang="en-US" sz="2400" b="1" i="0" u="none" strike="noStrike" kern="1200" baseline="0" dirty="0" err="1">
                          <a:solidFill>
                            <a:schemeClr val="dk1"/>
                          </a:solidFill>
                          <a:latin typeface="+mn-lt"/>
                          <a:ea typeface="+mn-ea"/>
                          <a:cs typeface="+mn-cs"/>
                        </a:rPr>
                        <a:t>Reversal.Used</a:t>
                      </a:r>
                      <a:r>
                        <a:rPr lang="en-US" sz="2400" b="1" i="0" u="none" strike="noStrike" kern="1200" baseline="0" dirty="0">
                          <a:solidFill>
                            <a:schemeClr val="dk1"/>
                          </a:solidFill>
                          <a:latin typeface="+mn-lt"/>
                          <a:ea typeface="+mn-ea"/>
                          <a:cs typeface="+mn-cs"/>
                        </a:rPr>
                        <a:t> in Pheochromocytoma, </a:t>
                      </a:r>
                      <a:r>
                        <a:rPr lang="en-US" sz="2400" b="1" i="0" u="none" strike="noStrike" kern="1200" baseline="0" dirty="0" err="1">
                          <a:solidFill>
                            <a:schemeClr val="dk1"/>
                          </a:solidFill>
                          <a:latin typeface="+mn-lt"/>
                          <a:ea typeface="+mn-ea"/>
                          <a:cs typeface="+mn-cs"/>
                        </a:rPr>
                        <a:t>Impotense</a:t>
                      </a:r>
                      <a:r>
                        <a:rPr lang="en-US" sz="2400" b="1" i="0" u="none" strike="noStrike" kern="1200" baseline="0" dirty="0">
                          <a:solidFill>
                            <a:schemeClr val="dk1"/>
                          </a:solidFill>
                          <a:latin typeface="+mn-lt"/>
                          <a:ea typeface="+mn-ea"/>
                          <a:cs typeface="+mn-cs"/>
                        </a:rPr>
                        <a:t>, </a:t>
                      </a:r>
                      <a:r>
                        <a:rPr lang="en-US" sz="2400" b="1" i="0" u="none" strike="noStrike" kern="1200" baseline="0" dirty="0" err="1">
                          <a:solidFill>
                            <a:schemeClr val="dk1"/>
                          </a:solidFill>
                          <a:latin typeface="+mn-lt"/>
                          <a:ea typeface="+mn-ea"/>
                          <a:cs typeface="+mn-cs"/>
                        </a:rPr>
                        <a:t>Ranaud's</a:t>
                      </a:r>
                      <a:r>
                        <a:rPr lang="en-US" sz="2400" b="1" i="0" u="none" strike="noStrike" kern="1200" baseline="0" dirty="0">
                          <a:solidFill>
                            <a:schemeClr val="dk1"/>
                          </a:solidFill>
                          <a:latin typeface="+mn-lt"/>
                          <a:ea typeface="+mn-ea"/>
                          <a:cs typeface="+mn-cs"/>
                        </a:rPr>
                        <a:t> </a:t>
                      </a:r>
                      <a:r>
                        <a:rPr lang="en-US" sz="2400" b="1" i="0" u="none" strike="noStrike" kern="1200" baseline="0" dirty="0" err="1">
                          <a:solidFill>
                            <a:schemeClr val="dk1"/>
                          </a:solidFill>
                          <a:latin typeface="+mn-lt"/>
                          <a:ea typeface="+mn-ea"/>
                          <a:cs typeface="+mn-cs"/>
                        </a:rPr>
                        <a:t>Desease</a:t>
                      </a:r>
                      <a:r>
                        <a:rPr lang="en-US" sz="2400" b="1" i="0" u="none" strike="noStrike" kern="1200" baseline="0" dirty="0">
                          <a:solidFill>
                            <a:schemeClr val="dk1"/>
                          </a:solidFill>
                          <a:latin typeface="+mn-lt"/>
                          <a:ea typeface="+mn-ea"/>
                          <a:cs typeface="+mn-cs"/>
                        </a:rPr>
                        <a:t>. </a:t>
                      </a:r>
                      <a:r>
                        <a:rPr lang="en-US" sz="2400" b="1" i="0" u="none" strike="noStrike" kern="1200" baseline="0" dirty="0" err="1">
                          <a:solidFill>
                            <a:schemeClr val="dk1"/>
                          </a:solidFill>
                          <a:latin typeface="+mn-lt"/>
                          <a:ea typeface="+mn-ea"/>
                          <a:cs typeface="+mn-cs"/>
                        </a:rPr>
                        <a:t>Adverse:Postural</a:t>
                      </a:r>
                      <a:r>
                        <a:rPr lang="en-US" sz="2400" b="1" i="0" u="none" strike="noStrike" kern="1200" baseline="0" dirty="0">
                          <a:solidFill>
                            <a:schemeClr val="dk1"/>
                          </a:solidFill>
                          <a:latin typeface="+mn-lt"/>
                          <a:ea typeface="+mn-ea"/>
                          <a:cs typeface="+mn-cs"/>
                        </a:rPr>
                        <a:t> hypotension, nasal stuffiness, nausea, and vomiting, Sexual dysfunction, </a:t>
                      </a:r>
                      <a:r>
                        <a:rPr lang="en-US" sz="2400" b="1" i="0" u="none" strike="noStrike" kern="1200" baseline="0" dirty="0" err="1">
                          <a:solidFill>
                            <a:schemeClr val="dk1"/>
                          </a:solidFill>
                          <a:latin typeface="+mn-lt"/>
                          <a:ea typeface="+mn-ea"/>
                          <a:cs typeface="+mn-cs"/>
                        </a:rPr>
                        <a:t>arythmias</a:t>
                      </a:r>
                      <a:r>
                        <a:rPr lang="en-US" sz="2400" b="1" i="0" u="none" strike="noStrike" kern="1200" baseline="0" dirty="0">
                          <a:solidFill>
                            <a:schemeClr val="dk1"/>
                          </a:solidFill>
                          <a:latin typeface="+mn-lt"/>
                          <a:ea typeface="+mn-ea"/>
                          <a:cs typeface="+mn-cs"/>
                        </a:rPr>
                        <a:t>, anginal pain</a:t>
                      </a:r>
                      <a:r>
                        <a:rPr lang="en-US" sz="1800" b="0" i="0" u="none" strike="noStrike" kern="1200" baseline="0" dirty="0">
                          <a:solidFill>
                            <a:schemeClr val="dk1"/>
                          </a:solidFill>
                          <a:latin typeface="+mn-lt"/>
                          <a:ea typeface="+mn-ea"/>
                          <a:cs typeface="+mn-cs"/>
                        </a:rPr>
                        <a:t>	</a:t>
                      </a:r>
                    </a:p>
                    <a:p>
                      <a:endParaRPr lang="en-US" dirty="0"/>
                    </a:p>
                  </a:txBody>
                  <a:tcPr>
                    <a:solidFill>
                      <a:schemeClr val="accent1">
                        <a:lumMod val="20000"/>
                        <a:lumOff val="80000"/>
                      </a:schemeClr>
                    </a:solidFill>
                  </a:tcPr>
                </a:tc>
                <a:extLst>
                  <a:ext uri="{0D108BD9-81ED-4DB2-BD59-A6C34878D82A}">
                    <a16:rowId xmlns:a16="http://schemas.microsoft.com/office/drawing/2014/main" val="11019665"/>
                  </a:ext>
                </a:extLst>
              </a:tr>
              <a:tr h="23057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i="0" u="none" strike="noStrike" kern="1200" baseline="0" dirty="0">
                          <a:solidFill>
                            <a:schemeClr val="tx1"/>
                          </a:solidFill>
                          <a:latin typeface="+mn-lt"/>
                          <a:ea typeface="+mn-ea"/>
                          <a:cs typeface="+mn-cs"/>
                        </a:rPr>
                        <a:t>Doxazocin, </a:t>
                      </a:r>
                      <a:r>
                        <a:rPr lang="en-US" sz="2800" b="1" i="0" u="none" strike="noStrike" kern="1200" baseline="0" dirty="0" err="1">
                          <a:solidFill>
                            <a:schemeClr val="tx1"/>
                          </a:solidFill>
                          <a:latin typeface="+mn-lt"/>
                          <a:ea typeface="+mn-ea"/>
                          <a:cs typeface="+mn-cs"/>
                        </a:rPr>
                        <a:t>Prazocin</a:t>
                      </a:r>
                      <a:r>
                        <a:rPr lang="en-US" sz="2800" b="1" i="0" u="none" strike="noStrike" kern="1200" baseline="0" dirty="0">
                          <a:solidFill>
                            <a:schemeClr val="tx1"/>
                          </a:solidFill>
                          <a:latin typeface="+mn-lt"/>
                          <a:ea typeface="+mn-ea"/>
                          <a:cs typeface="+mn-cs"/>
                        </a:rPr>
                        <a:t>, </a:t>
                      </a:r>
                      <a:r>
                        <a:rPr lang="en-US" sz="2800" b="1" i="0" u="none" strike="noStrike" kern="1200" baseline="0" dirty="0" err="1">
                          <a:solidFill>
                            <a:schemeClr val="tx1"/>
                          </a:solidFill>
                          <a:latin typeface="+mn-lt"/>
                          <a:ea typeface="+mn-ea"/>
                          <a:cs typeface="+mn-cs"/>
                        </a:rPr>
                        <a:t>Trazocin</a:t>
                      </a:r>
                      <a:r>
                        <a:rPr lang="en-US" sz="2800" b="1" i="0" u="none" strike="noStrike" kern="1200" baseline="0" dirty="0">
                          <a:solidFill>
                            <a:schemeClr val="tx1"/>
                          </a:solidFill>
                          <a:latin typeface="+mn-lt"/>
                          <a:ea typeface="+mn-ea"/>
                          <a:cs typeface="+mn-cs"/>
                        </a:rPr>
                        <a:t>, </a:t>
                      </a:r>
                      <a:r>
                        <a:rPr lang="en-US" sz="2800" b="1" i="0" u="none" strike="noStrike" kern="1200" baseline="0" dirty="0" err="1">
                          <a:solidFill>
                            <a:schemeClr val="tx1"/>
                          </a:solidFill>
                          <a:latin typeface="+mn-lt"/>
                          <a:ea typeface="+mn-ea"/>
                          <a:cs typeface="+mn-cs"/>
                        </a:rPr>
                        <a:t>Alfuzocin</a:t>
                      </a:r>
                      <a:r>
                        <a:rPr lang="en-US" sz="2800" b="1" i="0" u="none" strike="noStrike" kern="1200" baseline="0" dirty="0">
                          <a:solidFill>
                            <a:schemeClr val="tx1"/>
                          </a:solidFill>
                          <a:latin typeface="+mn-lt"/>
                          <a:ea typeface="+mn-ea"/>
                          <a:cs typeface="+mn-cs"/>
                        </a:rPr>
                        <a:t>, </a:t>
                      </a:r>
                      <a:r>
                        <a:rPr lang="en-US" sz="2800" b="1" i="0" u="none" strike="noStrike" kern="1200" baseline="0" dirty="0" err="1">
                          <a:solidFill>
                            <a:schemeClr val="tx1"/>
                          </a:solidFill>
                          <a:latin typeface="+mn-lt"/>
                          <a:ea typeface="+mn-ea"/>
                          <a:cs typeface="+mn-cs"/>
                        </a:rPr>
                        <a:t>Tamsulosin</a:t>
                      </a:r>
                      <a:r>
                        <a:rPr lang="en-US" sz="2800" b="1" i="0" u="none" strike="noStrike" kern="1200" baseline="0" dirty="0">
                          <a:solidFill>
                            <a:schemeClr val="tx1"/>
                          </a:solidFill>
                          <a:latin typeface="+mn-lt"/>
                          <a:ea typeface="+mn-ea"/>
                          <a:cs typeface="+mn-cs"/>
                        </a:rPr>
                        <a:t>(</a:t>
                      </a:r>
                      <a:r>
                        <a:rPr lang="el-GR" sz="2800" b="1" i="0" u="none" strike="noStrike" kern="1200" baseline="0" dirty="0">
                          <a:solidFill>
                            <a:schemeClr val="tx1"/>
                          </a:solidFill>
                          <a:latin typeface="+mn-lt"/>
                          <a:ea typeface="+mn-ea"/>
                          <a:cs typeface="+mn-cs"/>
                        </a:rPr>
                        <a:t>α1)</a:t>
                      </a:r>
                      <a:endParaRPr lang="en-US" sz="2800" b="1" dirty="0">
                        <a:solidFill>
                          <a:schemeClr val="tx1"/>
                        </a:solidFill>
                      </a:endParaRPr>
                    </a:p>
                    <a:p>
                      <a:endParaRPr lang="en-US" sz="2800" b="1" dirty="0">
                        <a:solidFill>
                          <a:schemeClr val="tx1"/>
                        </a:solidFill>
                      </a:endParaRPr>
                    </a:p>
                  </a:txBody>
                  <a:tcP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u="none" strike="noStrike" kern="1200" baseline="0" dirty="0">
                          <a:solidFill>
                            <a:schemeClr val="dk1"/>
                          </a:solidFill>
                          <a:latin typeface="+mn-lt"/>
                          <a:ea typeface="+mn-ea"/>
                          <a:cs typeface="+mn-cs"/>
                        </a:rPr>
                        <a:t>Vasodilation, ↓peripheral Resistance, ↓BP1st three are used in Hypertension, 1st dose </a:t>
                      </a:r>
                      <a:r>
                        <a:rPr lang="en-US" sz="2000" b="1" i="0" u="none" strike="noStrike" kern="1200" baseline="0" dirty="0" err="1">
                          <a:solidFill>
                            <a:schemeClr val="dk1"/>
                          </a:solidFill>
                          <a:latin typeface="+mn-lt"/>
                          <a:ea typeface="+mn-ea"/>
                          <a:cs typeface="+mn-cs"/>
                        </a:rPr>
                        <a:t>effect.other</a:t>
                      </a:r>
                      <a:r>
                        <a:rPr lang="en-US" sz="2000" b="1" i="0" u="none" strike="noStrike" kern="1200" baseline="0" dirty="0">
                          <a:solidFill>
                            <a:schemeClr val="dk1"/>
                          </a:solidFill>
                          <a:latin typeface="+mn-lt"/>
                          <a:ea typeface="+mn-ea"/>
                          <a:cs typeface="+mn-cs"/>
                        </a:rPr>
                        <a:t> 2 are used in benign prostatic hyperplasia or BPH Adverse: dizziness, a lack of energy, nasal congestion, headache, drowsiness, and orthostatic hypotension</a:t>
                      </a:r>
                      <a:r>
                        <a:rPr lang="en-US" sz="1800" b="0" i="0" u="none" strike="noStrike" kern="1200" baseline="0" dirty="0">
                          <a:solidFill>
                            <a:schemeClr val="dk1"/>
                          </a:solidFill>
                          <a:latin typeface="+mn-lt"/>
                          <a:ea typeface="+mn-ea"/>
                          <a:cs typeface="+mn-cs"/>
                        </a:rPr>
                        <a:t>	</a:t>
                      </a:r>
                    </a:p>
                    <a:p>
                      <a:endParaRPr lang="en-US" dirty="0"/>
                    </a:p>
                  </a:txBody>
                  <a:tcPr>
                    <a:solidFill>
                      <a:schemeClr val="accent1">
                        <a:lumMod val="20000"/>
                        <a:lumOff val="80000"/>
                      </a:schemeClr>
                    </a:solidFill>
                  </a:tcPr>
                </a:tc>
                <a:extLst>
                  <a:ext uri="{0D108BD9-81ED-4DB2-BD59-A6C34878D82A}">
                    <a16:rowId xmlns:a16="http://schemas.microsoft.com/office/drawing/2014/main" val="122275684"/>
                  </a:ext>
                </a:extLst>
              </a:tr>
            </a:tbl>
          </a:graphicData>
        </a:graphic>
      </p:graphicFrame>
    </p:spTree>
    <p:extLst>
      <p:ext uri="{BB962C8B-B14F-4D97-AF65-F5344CB8AC3E}">
        <p14:creationId xmlns:p14="http://schemas.microsoft.com/office/powerpoint/2010/main" val="8604665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0416" y="544286"/>
            <a:ext cx="11887200" cy="6157139"/>
          </a:xfrm>
        </p:spPr>
        <p:txBody>
          <a:bodyPr>
            <a:normAutofit/>
          </a:bodyPr>
          <a:lstStyle/>
          <a:p>
            <a:r>
              <a:rPr lang="en-US" dirty="0"/>
              <a:t>the first dose of these drugs may produce an exaggerated orthostatic hypotensive response that can result in syncope (fainting). This action, termed a “first-dose” effect, may be minimized by adjusting the first dose to one-third or one-fourth of the normal dose and by giving the drug at bedtime.</a:t>
            </a:r>
          </a:p>
          <a:p>
            <a:r>
              <a:rPr lang="en-US" dirty="0"/>
              <a:t>α1-Blockers such as </a:t>
            </a:r>
            <a:r>
              <a:rPr lang="en-US" i="1" dirty="0" err="1"/>
              <a:t>prazosin</a:t>
            </a:r>
            <a:r>
              <a:rPr lang="en-US" i="1" dirty="0"/>
              <a:t> </a:t>
            </a:r>
            <a:r>
              <a:rPr lang="en-US" dirty="0"/>
              <a:t>and </a:t>
            </a:r>
            <a:r>
              <a:rPr lang="en-US" i="1" dirty="0"/>
              <a:t>doxazosin </a:t>
            </a:r>
            <a:r>
              <a:rPr lang="en-US" dirty="0"/>
              <a:t>may cause dizziness, a lack of energy, nasal congestion, headache, drowsiness, and orthostatic hypotension (although to a lesser degree than that observed with </a:t>
            </a:r>
            <a:r>
              <a:rPr lang="en-US" i="1" dirty="0" err="1"/>
              <a:t>phenoxybenzamine</a:t>
            </a:r>
            <a:r>
              <a:rPr lang="en-US" i="1" dirty="0"/>
              <a:t> </a:t>
            </a:r>
            <a:r>
              <a:rPr lang="en-US" dirty="0"/>
              <a:t>and </a:t>
            </a:r>
            <a:r>
              <a:rPr lang="en-US" i="1" dirty="0" err="1"/>
              <a:t>phentolamine</a:t>
            </a:r>
            <a:r>
              <a:rPr lang="en-US" dirty="0"/>
              <a:t>). An additive antihypertensive effect occurs when α1 antagonists are given with vasodilators such as nitrates or PDE-5 inhibitors (for example, </a:t>
            </a:r>
            <a:r>
              <a:rPr lang="en-US" i="1" dirty="0"/>
              <a:t>sildenafil</a:t>
            </a:r>
            <a:r>
              <a:rPr lang="en-US" dirty="0"/>
              <a:t>), thereby necessitating cautious dose titration and use at the lowest possible doses. These agents may cause </a:t>
            </a:r>
            <a:r>
              <a:rPr lang="en-US" b="1" dirty="0"/>
              <a:t>“floppy iris syndrome</a:t>
            </a:r>
            <a:r>
              <a:rPr lang="en-US" dirty="0"/>
              <a:t>,” a condition in which the iris billows in response to intraoperative eye surgery</a:t>
            </a:r>
          </a:p>
        </p:txBody>
      </p:sp>
    </p:spTree>
    <p:extLst>
      <p:ext uri="{BB962C8B-B14F-4D97-AF65-F5344CB8AC3E}">
        <p14:creationId xmlns:p14="http://schemas.microsoft.com/office/powerpoint/2010/main" val="34432906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1371" y="642257"/>
            <a:ext cx="10722429" cy="5534706"/>
          </a:xfrm>
        </p:spPr>
        <p:txBody>
          <a:bodyPr/>
          <a:lstStyle/>
          <a:p>
            <a:r>
              <a:rPr lang="en-US" dirty="0"/>
              <a:t>a triad of intraoperative signs beyond poor pupil dilation: iris billowing and floppiness; </a:t>
            </a:r>
            <a:r>
              <a:rPr lang="en-US" b="1" dirty="0"/>
              <a:t>iris prolapse </a:t>
            </a:r>
            <a:r>
              <a:rPr lang="en-US" dirty="0"/>
              <a:t>to the main and side incisions; and progressive </a:t>
            </a:r>
            <a:r>
              <a:rPr lang="en-US" dirty="0" err="1"/>
              <a:t>miosis</a:t>
            </a:r>
            <a:r>
              <a:rPr lang="en-US" dirty="0"/>
              <a:t>. Particularly if such iris behavior is unexpected, the rate of complications such as posterior capsule rupture, vitreous loss, and iris trauma is increased.</a:t>
            </a:r>
          </a:p>
        </p:txBody>
      </p:sp>
      <p:pic>
        <p:nvPicPr>
          <p:cNvPr id="1028" name="Picture 4" descr="https://www.aao.org/image.axd?id=c32784ca-dba6-4592-a2ad-533bd0ca5ff7&amp;t=634961810106270000&amp;fbclid=IwAR2WCVfd8cack6Cnyx6U88V4TXnkXdw7hQoKHmtLDmppzjeWnHN33PB55e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7080" y="2786743"/>
            <a:ext cx="7504920" cy="4147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67016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208" y="425885"/>
            <a:ext cx="12091792" cy="6338170"/>
          </a:xfrm>
        </p:spPr>
        <p:txBody>
          <a:bodyPr>
            <a:normAutofit/>
          </a:bodyPr>
          <a:lstStyle/>
          <a:p>
            <a:r>
              <a:rPr lang="el-GR" b="1" dirty="0"/>
              <a:t>β-</a:t>
            </a:r>
            <a:r>
              <a:rPr lang="en-US" b="1" dirty="0"/>
              <a:t>Adrenergic Blocking Agents</a:t>
            </a:r>
          </a:p>
          <a:p>
            <a:r>
              <a:rPr lang="en-US" dirty="0"/>
              <a:t>All of the clinically available β-blockers are competitive antagonists. Nonselective β-blockers act at both β1 and β2 receptors, whereas </a:t>
            </a:r>
            <a:r>
              <a:rPr lang="en-US" dirty="0" err="1"/>
              <a:t>cardioselective</a:t>
            </a:r>
            <a:r>
              <a:rPr lang="en-US" dirty="0"/>
              <a:t> β antagonists primarily block β1 receptors. These drugs also differ in intrinsic sympathomimetic activity (ISA), CNS effects, blockade of sympathetic receptors, vasodilation, and pharmacokinetics. Although all β-blockers lower blood pressure, they do not induce postural hypotension, because the α- </a:t>
            </a:r>
            <a:r>
              <a:rPr lang="en-US" dirty="0" err="1"/>
              <a:t>drenoceptors</a:t>
            </a:r>
            <a:r>
              <a:rPr lang="en-US" dirty="0"/>
              <a:t> remain functional. Therefore, normal sympathetic control of the vasculature is maintained. β-Blockers are effective in treating systemic as well as portal hypertension, angina, cardiac arrhythmias, myocardial infarction, heart failure, hyperthyroidism, and glaucoma.</a:t>
            </a:r>
          </a:p>
          <a:p>
            <a:r>
              <a:rPr lang="en-US" dirty="0"/>
              <a:t>They are also used for the prophylaxis of migraine headaches. [Note: The names  of all β-blockers end in “-</a:t>
            </a:r>
            <a:r>
              <a:rPr lang="en-US" dirty="0" err="1"/>
              <a:t>olol”except</a:t>
            </a:r>
            <a:r>
              <a:rPr lang="en-US" dirty="0"/>
              <a:t> for </a:t>
            </a:r>
            <a:r>
              <a:rPr lang="en-US" i="1" dirty="0"/>
              <a:t>labetalol </a:t>
            </a:r>
            <a:r>
              <a:rPr lang="en-US" dirty="0"/>
              <a:t>and </a:t>
            </a:r>
            <a:r>
              <a:rPr lang="en-US" i="1" dirty="0"/>
              <a:t>carvedilol</a:t>
            </a:r>
            <a:r>
              <a:rPr lang="en-US" dirty="0"/>
              <a:t>.]</a:t>
            </a:r>
          </a:p>
        </p:txBody>
      </p:sp>
    </p:spTree>
    <p:extLst>
      <p:ext uri="{BB962C8B-B14F-4D97-AF65-F5344CB8AC3E}">
        <p14:creationId xmlns:p14="http://schemas.microsoft.com/office/powerpoint/2010/main" val="13604080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94594028"/>
              </p:ext>
            </p:extLst>
          </p:nvPr>
        </p:nvGraphicFramePr>
        <p:xfrm>
          <a:off x="195942" y="1"/>
          <a:ext cx="11866621" cy="6716485"/>
        </p:xfrm>
        <a:graphic>
          <a:graphicData uri="http://schemas.openxmlformats.org/drawingml/2006/table">
            <a:tbl>
              <a:tblPr firstRow="1" bandRow="1">
                <a:tableStyleId>{F5AB1C69-6EDB-4FF4-983F-18BD219EF322}</a:tableStyleId>
              </a:tblPr>
              <a:tblGrid>
                <a:gridCol w="3260745">
                  <a:extLst>
                    <a:ext uri="{9D8B030D-6E8A-4147-A177-3AD203B41FA5}">
                      <a16:colId xmlns:a16="http://schemas.microsoft.com/office/drawing/2014/main" val="2205012631"/>
                    </a:ext>
                  </a:extLst>
                </a:gridCol>
                <a:gridCol w="8605876">
                  <a:extLst>
                    <a:ext uri="{9D8B030D-6E8A-4147-A177-3AD203B41FA5}">
                      <a16:colId xmlns:a16="http://schemas.microsoft.com/office/drawing/2014/main" val="1116475108"/>
                    </a:ext>
                  </a:extLst>
                </a:gridCol>
              </a:tblGrid>
              <a:tr h="2244905">
                <a:tc>
                  <a:txBody>
                    <a:bodyPr/>
                    <a:lstStyle/>
                    <a:p>
                      <a:r>
                        <a:rPr lang="el-GR" sz="2400" b="1" u="none" strike="noStrike" kern="1200" baseline="0" dirty="0"/>
                        <a:t>	</a:t>
                      </a:r>
                    </a:p>
                    <a:p>
                      <a:r>
                        <a:rPr lang="en-US" sz="2400" b="1" u="none" strike="noStrike" kern="1200" baseline="0" dirty="0"/>
                        <a:t>Propranolol(</a:t>
                      </a:r>
                      <a:r>
                        <a:rPr lang="el-GR" sz="2400" b="1" u="none" strike="noStrike" kern="1200" baseline="0" dirty="0"/>
                        <a:t>β)	</a:t>
                      </a:r>
                    </a:p>
                    <a:p>
                      <a:endParaRPr lang="en-US" sz="24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strike="noStrike" kern="1200" baseline="0" dirty="0"/>
                        <a:t>Actions: ↓HR, ↓HT, ↓Heart O2 Demand, ↓BP, no Postural </a:t>
                      </a:r>
                      <a:r>
                        <a:rPr lang="en-US" sz="1800" b="1" u="none" strike="noStrike" kern="1200" baseline="0" dirty="0" err="1"/>
                        <a:t>Hypotensin</a:t>
                      </a:r>
                      <a:r>
                        <a:rPr lang="en-US" sz="1800" b="1" u="none" strike="noStrike" kern="1200" baseline="0" dirty="0"/>
                        <a:t> due to Peripheral Vasoconstriction, Bronchoconstriction, ↓</a:t>
                      </a:r>
                      <a:r>
                        <a:rPr lang="en-US" sz="1800" b="1" u="none" strike="noStrike" kern="1200" baseline="0" dirty="0" err="1"/>
                        <a:t>Renel</a:t>
                      </a:r>
                      <a:r>
                        <a:rPr lang="en-US" sz="1800" b="1" u="none" strike="noStrike" kern="1200" baseline="0" dirty="0"/>
                        <a:t> Flow due to ↓BP results in Na Retention, disturbances in glucose metabolism, blocks action of </a:t>
                      </a:r>
                      <a:r>
                        <a:rPr lang="en-US" sz="1800" b="1" u="none" strike="noStrike" kern="1200" baseline="0" dirty="0" err="1"/>
                        <a:t>Isoproterinol.Uses</a:t>
                      </a:r>
                      <a:r>
                        <a:rPr lang="en-US" sz="1800" b="1" u="none" strike="noStrike" kern="1200" baseline="0" dirty="0"/>
                        <a:t>: Hypertension, glaucoma, angina, hyperthyroidism, Myocardial Infarction, </a:t>
                      </a:r>
                      <a:r>
                        <a:rPr lang="en-US" sz="1800" b="1" u="none" strike="noStrike" kern="1200" baseline="0" dirty="0" err="1"/>
                        <a:t>Migrain</a:t>
                      </a:r>
                      <a:r>
                        <a:rPr lang="en-US" sz="1800" b="1" u="none" strike="noStrike" kern="1200" baseline="0" dirty="0"/>
                        <a:t> </a:t>
                      </a:r>
                      <a:r>
                        <a:rPr lang="en-US" sz="1800" b="1" u="none" strike="noStrike" kern="1200" baseline="0" dirty="0" err="1"/>
                        <a:t>prophylaxisAdverse</a:t>
                      </a:r>
                      <a:r>
                        <a:rPr lang="en-US" sz="1800" b="1" u="none" strike="noStrike" kern="1200" baseline="0" dirty="0"/>
                        <a:t>: Bronchoconstriction, Arrhythmias, Sexual impairment, Disturbances in metabolism.</a:t>
                      </a:r>
                      <a:r>
                        <a:rPr lang="en-US" sz="1800" u="none" strike="noStrike" kern="1200" baseline="0" dirty="0"/>
                        <a:t>	</a:t>
                      </a:r>
                      <a:endParaRPr lang="en-US" dirty="0"/>
                    </a:p>
                  </a:txBody>
                  <a:tcPr/>
                </a:tc>
                <a:extLst>
                  <a:ext uri="{0D108BD9-81ED-4DB2-BD59-A6C34878D82A}">
                    <a16:rowId xmlns:a16="http://schemas.microsoft.com/office/drawing/2014/main" val="4256282642"/>
                  </a:ext>
                </a:extLst>
              </a:tr>
              <a:tr h="1949150">
                <a:tc>
                  <a:txBody>
                    <a:bodyPr/>
                    <a:lstStyle/>
                    <a:p>
                      <a:r>
                        <a:rPr lang="el-GR" sz="2400" b="1" u="none" strike="noStrike" kern="1200" baseline="0" dirty="0"/>
                        <a:t>	</a:t>
                      </a:r>
                    </a:p>
                    <a:p>
                      <a:r>
                        <a:rPr lang="en-US" sz="2400" b="1" u="none" strike="noStrike" kern="1200" baseline="0" dirty="0" err="1"/>
                        <a:t>Timolol</a:t>
                      </a:r>
                      <a:r>
                        <a:rPr lang="en-US" sz="2400" b="1" u="none" strike="noStrike" kern="1200" baseline="0" dirty="0"/>
                        <a:t>, </a:t>
                      </a:r>
                      <a:r>
                        <a:rPr lang="en-US" sz="2400" b="1" u="none" strike="noStrike" kern="1200" baseline="0" dirty="0" err="1"/>
                        <a:t>Nadolol</a:t>
                      </a:r>
                      <a:r>
                        <a:rPr lang="en-US" sz="2400" b="1" u="none" strike="noStrike" kern="1200" baseline="0" dirty="0"/>
                        <a:t> (</a:t>
                      </a:r>
                      <a:r>
                        <a:rPr lang="el-GR" sz="2400" b="1" u="none" strike="noStrike" kern="1200" baseline="0" dirty="0"/>
                        <a:t>β)	</a:t>
                      </a:r>
                    </a:p>
                    <a:p>
                      <a:r>
                        <a:rPr lang="el-GR" sz="2400" b="1" u="none" strike="noStrike" kern="1200" baseline="0" dirty="0"/>
                        <a:t>	</a:t>
                      </a:r>
                    </a:p>
                    <a:p>
                      <a:endParaRPr lang="en-US" sz="24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u="none" strike="noStrike" kern="1200" baseline="0" dirty="0"/>
                        <a:t>more potent than propranolol, with longer duration of </a:t>
                      </a:r>
                      <a:r>
                        <a:rPr lang="en-US" sz="2400" b="1" u="none" strike="noStrike" kern="1200" baseline="0" dirty="0" err="1"/>
                        <a:t>action.Used</a:t>
                      </a:r>
                      <a:r>
                        <a:rPr lang="en-US" sz="2400" b="1" u="none" strike="noStrike" kern="1200" baseline="0" dirty="0"/>
                        <a:t> in Glaucoma, &amp; occasionally, for systemic treatment of hypertension</a:t>
                      </a:r>
                      <a:r>
                        <a:rPr lang="en-US" sz="1800" u="none" strike="noStrike" kern="1200" baseline="0" dirty="0"/>
                        <a:t>	</a:t>
                      </a:r>
                    </a:p>
                    <a:p>
                      <a:endParaRPr lang="en-US" dirty="0"/>
                    </a:p>
                  </a:txBody>
                  <a:tcPr/>
                </a:tc>
                <a:extLst>
                  <a:ext uri="{0D108BD9-81ED-4DB2-BD59-A6C34878D82A}">
                    <a16:rowId xmlns:a16="http://schemas.microsoft.com/office/drawing/2014/main" val="3617061416"/>
                  </a:ext>
                </a:extLst>
              </a:tr>
              <a:tr h="2522430">
                <a:tc>
                  <a:txBody>
                    <a:bodyPr/>
                    <a:lstStyle/>
                    <a:p>
                      <a:r>
                        <a:rPr lang="el-GR" sz="2400" b="1" u="none" strike="noStrike" kern="1200" baseline="0" dirty="0"/>
                        <a:t>	</a:t>
                      </a:r>
                    </a:p>
                    <a:p>
                      <a:r>
                        <a:rPr lang="en-US" sz="2400" b="1" u="none" strike="noStrike" kern="1200" baseline="0" dirty="0" err="1"/>
                        <a:t>Acebutolol</a:t>
                      </a:r>
                      <a:r>
                        <a:rPr lang="en-US" sz="2400" b="1" u="none" strike="noStrike" kern="1200" baseline="0" dirty="0"/>
                        <a:t>, Atenolol, </a:t>
                      </a:r>
                      <a:r>
                        <a:rPr lang="en-US" sz="2400" b="1" u="none" strike="noStrike" kern="1200" baseline="0" dirty="0" err="1"/>
                        <a:t>Esmolol</a:t>
                      </a:r>
                      <a:r>
                        <a:rPr lang="en-US" sz="2400" b="1" u="none" strike="noStrike" kern="1200" baseline="0" dirty="0"/>
                        <a:t>, Metoprolol(</a:t>
                      </a:r>
                      <a:r>
                        <a:rPr lang="el-GR" sz="2400" b="1" u="none" strike="noStrike" kern="1200" baseline="0" dirty="0"/>
                        <a:t>β1)	</a:t>
                      </a:r>
                    </a:p>
                    <a:p>
                      <a:endParaRPr lang="en-US" sz="24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strike="noStrike" kern="1200" baseline="0" dirty="0"/>
                        <a:t>antagonize </a:t>
                      </a:r>
                      <a:r>
                        <a:rPr lang="el-GR" sz="1800" b="1" u="none" strike="noStrike" kern="1200" baseline="0" dirty="0"/>
                        <a:t>β1 </a:t>
                      </a:r>
                      <a:r>
                        <a:rPr lang="en-US" sz="1800" b="1" u="none" strike="noStrike" kern="1200" baseline="0" dirty="0"/>
                        <a:t>receptors at doses 50- to 100-fold less than those required to block </a:t>
                      </a:r>
                      <a:r>
                        <a:rPr lang="el-GR" sz="1800" b="1" u="none" strike="noStrike" kern="1200" baseline="0" dirty="0"/>
                        <a:t>β2 </a:t>
                      </a:r>
                      <a:r>
                        <a:rPr lang="en-US" sz="1800" b="1" u="none" strike="noStrike" kern="1200" baseline="0" dirty="0"/>
                        <a:t>receptors. ↓BP in hypertension and increase exercise tolerance in angina. </a:t>
                      </a:r>
                      <a:r>
                        <a:rPr lang="en-US" sz="1800" b="1" u="none" strike="noStrike" kern="1200" baseline="0" dirty="0" err="1"/>
                        <a:t>Esmolol</a:t>
                      </a:r>
                      <a:r>
                        <a:rPr lang="en-US" sz="1800" b="1" u="none" strike="noStrike" kern="1200" baseline="0" dirty="0"/>
                        <a:t> has a very short lifetime. little effect on pulmonary function, peripheral resistance, and carbohydrate </a:t>
                      </a:r>
                      <a:r>
                        <a:rPr lang="en-US" sz="1800" b="1" u="none" strike="noStrike" kern="1200" baseline="0" dirty="0" err="1"/>
                        <a:t>metabolismuseful</a:t>
                      </a:r>
                      <a:r>
                        <a:rPr lang="en-US" sz="1800" b="1" u="none" strike="noStrike" kern="1200" baseline="0" dirty="0"/>
                        <a:t> in hypertensive patients with impaired pulmonary function, &amp; Diabetes. Atenolol (Glaucoma) </a:t>
                      </a:r>
                      <a:r>
                        <a:rPr lang="en-US" sz="1800" b="1" u="none" strike="noStrike" kern="1200" baseline="0" dirty="0" err="1"/>
                        <a:t>Adverse:dizziness</a:t>
                      </a:r>
                      <a:r>
                        <a:rPr lang="en-US" sz="1800" b="1" u="none" strike="noStrike" kern="1200" baseline="0" dirty="0"/>
                        <a:t>, drowsiness, fatigue, bradycardia</a:t>
                      </a:r>
                      <a:r>
                        <a:rPr lang="en-US" sz="1800" u="none" strike="noStrike" kern="1200" baseline="0" dirty="0"/>
                        <a:t>	</a:t>
                      </a:r>
                    </a:p>
                    <a:p>
                      <a:endParaRPr lang="en-US" dirty="0"/>
                    </a:p>
                  </a:txBody>
                  <a:tcPr/>
                </a:tc>
                <a:extLst>
                  <a:ext uri="{0D108BD9-81ED-4DB2-BD59-A6C34878D82A}">
                    <a16:rowId xmlns:a16="http://schemas.microsoft.com/office/drawing/2014/main" val="4060714764"/>
                  </a:ext>
                </a:extLst>
              </a:tr>
            </a:tbl>
          </a:graphicData>
        </a:graphic>
      </p:graphicFrame>
    </p:spTree>
    <p:extLst>
      <p:ext uri="{BB962C8B-B14F-4D97-AF65-F5344CB8AC3E}">
        <p14:creationId xmlns:p14="http://schemas.microsoft.com/office/powerpoint/2010/main" val="13791890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114044891"/>
              </p:ext>
            </p:extLst>
          </p:nvPr>
        </p:nvGraphicFramePr>
        <p:xfrm>
          <a:off x="183715" y="141513"/>
          <a:ext cx="11824570" cy="6278880"/>
        </p:xfrm>
        <a:graphic>
          <a:graphicData uri="http://schemas.openxmlformats.org/drawingml/2006/table">
            <a:tbl>
              <a:tblPr firstRow="1" bandRow="1">
                <a:tableStyleId>{F5AB1C69-6EDB-4FF4-983F-18BD219EF322}</a:tableStyleId>
              </a:tblPr>
              <a:tblGrid>
                <a:gridCol w="5912285">
                  <a:extLst>
                    <a:ext uri="{9D8B030D-6E8A-4147-A177-3AD203B41FA5}">
                      <a16:colId xmlns:a16="http://schemas.microsoft.com/office/drawing/2014/main" val="3068137623"/>
                    </a:ext>
                  </a:extLst>
                </a:gridCol>
                <a:gridCol w="5912285">
                  <a:extLst>
                    <a:ext uri="{9D8B030D-6E8A-4147-A177-3AD203B41FA5}">
                      <a16:colId xmlns:a16="http://schemas.microsoft.com/office/drawing/2014/main" val="2301978010"/>
                    </a:ext>
                  </a:extLst>
                </a:gridCol>
              </a:tblGrid>
              <a:tr h="19973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u="none" strike="noStrike" kern="1200" baseline="0" dirty="0" err="1">
                          <a:solidFill>
                            <a:sysClr val="windowText" lastClr="000000"/>
                          </a:solidFill>
                        </a:rPr>
                        <a:t>Acebutolol</a:t>
                      </a:r>
                      <a:r>
                        <a:rPr lang="en-US" sz="2800" b="1" u="none" strike="noStrike" kern="1200" baseline="0" dirty="0">
                          <a:solidFill>
                            <a:sysClr val="windowText" lastClr="000000"/>
                          </a:solidFill>
                        </a:rPr>
                        <a:t>, </a:t>
                      </a:r>
                      <a:r>
                        <a:rPr lang="en-US" sz="2800" b="1" u="none" strike="noStrike" kern="1200" baseline="0" dirty="0" err="1">
                          <a:solidFill>
                            <a:sysClr val="windowText" lastClr="000000"/>
                          </a:solidFill>
                        </a:rPr>
                        <a:t>Pindolol</a:t>
                      </a:r>
                      <a:r>
                        <a:rPr lang="en-US" sz="2800" b="1" u="none" strike="noStrike" kern="1200" baseline="0" dirty="0">
                          <a:solidFill>
                            <a:sysClr val="windowText" lastClr="000000"/>
                          </a:solidFill>
                        </a:rPr>
                        <a:t>(</a:t>
                      </a:r>
                      <a:r>
                        <a:rPr lang="el-GR" sz="2800" b="1" u="none" strike="noStrike" kern="1200" baseline="0" dirty="0">
                          <a:solidFill>
                            <a:sysClr val="windowText" lastClr="000000"/>
                          </a:solidFill>
                        </a:rPr>
                        <a:t>β1-</a:t>
                      </a:r>
                      <a:r>
                        <a:rPr lang="en-US" sz="2800" b="1" u="none" strike="noStrike" kern="1200" baseline="0" dirty="0">
                          <a:solidFill>
                            <a:sysClr val="windowText" lastClr="000000"/>
                          </a:solidFill>
                        </a:rPr>
                        <a:t>ISA)	</a:t>
                      </a:r>
                    </a:p>
                    <a:p>
                      <a:endParaRPr lang="en-US" sz="2800" b="1" dirty="0">
                        <a:solidFill>
                          <a:sysClr val="windowText" lastClr="00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u="none" strike="noStrike" kern="1200" baseline="0" dirty="0">
                          <a:solidFill>
                            <a:sysClr val="windowText" lastClr="000000"/>
                          </a:solidFill>
                        </a:rPr>
                        <a:t>intrinsic sympathomimetic activity, </a:t>
                      </a:r>
                      <a:r>
                        <a:rPr lang="en-US" sz="2800" u="none" strike="noStrike" kern="1200" baseline="0" dirty="0" err="1">
                          <a:solidFill>
                            <a:sysClr val="windowText" lastClr="000000"/>
                          </a:solidFill>
                        </a:rPr>
                        <a:t>i.e</a:t>
                      </a:r>
                      <a:r>
                        <a:rPr lang="en-US" sz="2800" u="none" strike="noStrike" kern="1200" baseline="0" dirty="0">
                          <a:solidFill>
                            <a:sysClr val="windowText" lastClr="000000"/>
                          </a:solidFill>
                        </a:rPr>
                        <a:t>, stimulate β1,2.effective in hypertensive patients with moderate bradycardia</a:t>
                      </a:r>
                      <a:r>
                        <a:rPr lang="en-US" sz="1800" u="none" strike="noStrike" kern="1200" baseline="0" dirty="0">
                          <a:solidFill>
                            <a:sysClr val="windowText" lastClr="000000"/>
                          </a:solidFill>
                        </a:rPr>
                        <a:t>	</a:t>
                      </a:r>
                    </a:p>
                    <a:p>
                      <a:endParaRPr lang="en-US" dirty="0">
                        <a:solidFill>
                          <a:sysClr val="windowText" lastClr="000000"/>
                        </a:solidFill>
                      </a:endParaRPr>
                    </a:p>
                  </a:txBody>
                  <a:tcPr/>
                </a:tc>
                <a:extLst>
                  <a:ext uri="{0D108BD9-81ED-4DB2-BD59-A6C34878D82A}">
                    <a16:rowId xmlns:a16="http://schemas.microsoft.com/office/drawing/2014/main" val="263258643"/>
                  </a:ext>
                </a:extLst>
              </a:tr>
              <a:tr h="3380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u="none" strike="noStrike" kern="1200" baseline="0" dirty="0" err="1"/>
                        <a:t>Labetolol</a:t>
                      </a:r>
                      <a:r>
                        <a:rPr lang="en-US" sz="2800" b="1" u="none" strike="noStrike" kern="1200" baseline="0" dirty="0"/>
                        <a:t>, Carvedilol(</a:t>
                      </a:r>
                      <a:r>
                        <a:rPr lang="el-GR" sz="2800" b="1" u="none" strike="noStrike" kern="1200" baseline="0" dirty="0"/>
                        <a:t>α, β)	</a:t>
                      </a:r>
                    </a:p>
                    <a:p>
                      <a:endParaRPr lang="en-US" sz="28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u="none" strike="noStrike" kern="1200" baseline="0" dirty="0"/>
                        <a:t>Peripheral vasodilation, ↓BP, useful in treating hypertensive patients for whom increased peripheral vascular resistance is </a:t>
                      </a:r>
                      <a:r>
                        <a:rPr lang="en-US" sz="2800" b="1" u="none" strike="noStrike" kern="1200" baseline="0" dirty="0" err="1"/>
                        <a:t>undesirable.Labetalol</a:t>
                      </a:r>
                      <a:r>
                        <a:rPr lang="en-US" sz="2800" b="1" u="none" strike="noStrike" kern="1200" baseline="0" dirty="0"/>
                        <a:t> may be employed as an alternative to methyldopa in the treatment of pregnancy-induced </a:t>
                      </a:r>
                      <a:r>
                        <a:rPr lang="en-US" sz="2800" b="1" u="none" strike="noStrike" kern="1200" baseline="0" dirty="0" err="1"/>
                        <a:t>hypertension.Adverse:Orthostatic</a:t>
                      </a:r>
                      <a:r>
                        <a:rPr lang="en-US" sz="2800" b="1" u="none" strike="noStrike" kern="1200" baseline="0" dirty="0"/>
                        <a:t> hypotension and dizziness</a:t>
                      </a:r>
                      <a:r>
                        <a:rPr lang="en-US" sz="1800" u="none" strike="noStrike" kern="1200" baseline="0" dirty="0"/>
                        <a:t>	</a:t>
                      </a:r>
                    </a:p>
                    <a:p>
                      <a:endParaRPr lang="en-US" dirty="0"/>
                    </a:p>
                  </a:txBody>
                  <a:tcPr/>
                </a:tc>
                <a:extLst>
                  <a:ext uri="{0D108BD9-81ED-4DB2-BD59-A6C34878D82A}">
                    <a16:rowId xmlns:a16="http://schemas.microsoft.com/office/drawing/2014/main" val="3746707015"/>
                  </a:ext>
                </a:extLst>
              </a:tr>
            </a:tbl>
          </a:graphicData>
        </a:graphic>
      </p:graphicFrame>
    </p:spTree>
    <p:extLst>
      <p:ext uri="{BB962C8B-B14F-4D97-AF65-F5344CB8AC3E}">
        <p14:creationId xmlns:p14="http://schemas.microsoft.com/office/powerpoint/2010/main" val="1180904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1434</TotalTime>
  <Words>7131</Words>
  <Application>Microsoft Office PowerPoint</Application>
  <PresentationFormat>Widescreen</PresentationFormat>
  <Paragraphs>225</Paragraphs>
  <Slides>55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55</vt:i4>
      </vt:variant>
    </vt:vector>
  </HeadingPairs>
  <TitlesOfParts>
    <vt:vector size="59" baseType="lpstr">
      <vt:lpstr>Arial</vt:lpstr>
      <vt:lpstr>Calibri</vt:lpstr>
      <vt:lpstr>Calibri Light</vt:lpstr>
      <vt:lpstr>Office Theme</vt:lpstr>
      <vt:lpstr>Autonomic drugs parasympathomimetics &amp; parasympatholytics sympathomimetics &amp; sympatholytics</vt:lpstr>
      <vt:lpstr>Cholinergic Agonists</vt:lpstr>
      <vt:lpstr>PowerPoint Presentation</vt:lpstr>
      <vt:lpstr>1.Direct-Acting Cholinergic Agonists</vt:lpstr>
      <vt:lpstr>PowerPoint Presentation</vt:lpstr>
      <vt:lpstr>PowerPoint Presentation</vt:lpstr>
      <vt:lpstr>PowerPoint Presentation</vt:lpstr>
      <vt:lpstr>PowerPoint Presentation</vt:lpstr>
      <vt:lpstr>PowerPoint Presentation</vt:lpstr>
      <vt:lpstr>PowerPoint Presentation</vt:lpstr>
      <vt:lpstr>2. Indirect-Acting Cholinergic Agonists: Anticholinesterase Agents (Reversible)</vt:lpstr>
      <vt:lpstr>PowerPoint Presentation</vt:lpstr>
      <vt:lpstr>PowerPoint Presentation</vt:lpstr>
      <vt:lpstr>PowerPoint Presentation</vt:lpstr>
      <vt:lpstr>PowerPoint Presentation</vt:lpstr>
      <vt:lpstr>PowerPoint Presentation</vt:lpstr>
      <vt:lpstr>Indirect-Acting Cholinergic Agonists: Anticholinesterase Agents (Irreversible)</vt:lpstr>
      <vt:lpstr>PowerPoint Presentation</vt:lpstr>
      <vt:lpstr>PowerPoint Presentation</vt:lpstr>
      <vt:lpstr>PowerPoint Presentation</vt:lpstr>
      <vt:lpstr>Cholinergic Antagonists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Scopolamine</vt:lpstr>
      <vt:lpstr>Aclidinium, glycopyrrolate, ipratropium, and tiotropium</vt:lpstr>
      <vt:lpstr>Tropicamide and cyclopentolate</vt:lpstr>
      <vt:lpstr>Oxybutynin and other antimuscarinic agents for overactive bladder</vt:lpstr>
      <vt:lpstr>PowerPoint Presentation</vt:lpstr>
      <vt:lpstr>Neuromuscular Blocking Agents</vt:lpstr>
      <vt:lpstr>Adrenergic Agonists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Adrenergic Antagonists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Autonomic drugs</dc:title>
  <dc:creator>samaher younis</dc:creator>
  <cp:lastModifiedBy>samaher younis</cp:lastModifiedBy>
  <cp:revision>1</cp:revision>
  <dcterms:created xsi:type="dcterms:W3CDTF">2023-06-17T12:06:14Z</dcterms:created>
  <dcterms:modified xsi:type="dcterms:W3CDTF">2023-07-03T03:36:41Z</dcterms:modified>
</cp:coreProperties>
</file>