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89" r:id="rId4"/>
    <p:sldId id="291" r:id="rId5"/>
    <p:sldId id="290" r:id="rId6"/>
    <p:sldId id="292" r:id="rId7"/>
    <p:sldId id="293" r:id="rId8"/>
    <p:sldId id="294" r:id="rId9"/>
    <p:sldId id="258" r:id="rId10"/>
    <p:sldId id="270" r:id="rId11"/>
    <p:sldId id="259" r:id="rId12"/>
    <p:sldId id="260" r:id="rId13"/>
    <p:sldId id="261" r:id="rId14"/>
    <p:sldId id="262" r:id="rId15"/>
    <p:sldId id="263" r:id="rId16"/>
    <p:sldId id="264" r:id="rId17"/>
    <p:sldId id="274" r:id="rId18"/>
    <p:sldId id="265" r:id="rId19"/>
    <p:sldId id="266" r:id="rId20"/>
    <p:sldId id="267" r:id="rId21"/>
    <p:sldId id="268"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69" r:id="rId36"/>
    <p:sldId id="271" r:id="rId37"/>
    <p:sldId id="272" r:id="rId38"/>
    <p:sldId id="27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47" autoAdjust="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3759BE-2091-458B-96F6-459D027AAA3C}" type="datetimeFigureOut">
              <a:rPr lang="en-US" smtClean="0"/>
              <a:t>7/10/2023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36A4AB-FC67-43F8-A781-C6778ABC6E46}" type="slidenum">
              <a:rPr lang="en-US" smtClean="0"/>
              <a:t>‹#›</a:t>
            </a:fld>
            <a:endParaRPr lang="en-US"/>
          </a:p>
        </p:txBody>
      </p:sp>
    </p:spTree>
    <p:extLst>
      <p:ext uri="{BB962C8B-B14F-4D97-AF65-F5344CB8AC3E}">
        <p14:creationId xmlns:p14="http://schemas.microsoft.com/office/powerpoint/2010/main" val="382932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E04435-192E-449D-9F11-35C005CEC5F6}" type="slidenum">
              <a:rPr lang="en-US" smtClean="0"/>
              <a:t>27</a:t>
            </a:fld>
            <a:endParaRPr lang="en-US"/>
          </a:p>
        </p:txBody>
      </p:sp>
    </p:spTree>
    <p:extLst>
      <p:ext uri="{BB962C8B-B14F-4D97-AF65-F5344CB8AC3E}">
        <p14:creationId xmlns:p14="http://schemas.microsoft.com/office/powerpoint/2010/main" val="1766714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28E6605-8947-4AB2-939E-439D34EEAB55}" type="datetimeFigureOut">
              <a:rPr lang="en-US" smtClean="0"/>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19B37-A3FF-4613-AE0E-47887F276913}" type="slidenum">
              <a:rPr lang="en-US" smtClean="0"/>
              <a:t>‹#›</a:t>
            </a:fld>
            <a:endParaRPr lang="en-US"/>
          </a:p>
        </p:txBody>
      </p:sp>
    </p:spTree>
    <p:extLst>
      <p:ext uri="{BB962C8B-B14F-4D97-AF65-F5344CB8AC3E}">
        <p14:creationId xmlns:p14="http://schemas.microsoft.com/office/powerpoint/2010/main" val="3025093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8E6605-8947-4AB2-939E-439D34EEAB55}" type="datetimeFigureOut">
              <a:rPr lang="en-US" smtClean="0"/>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19B37-A3FF-4613-AE0E-47887F276913}" type="slidenum">
              <a:rPr lang="en-US" smtClean="0"/>
              <a:t>‹#›</a:t>
            </a:fld>
            <a:endParaRPr lang="en-US"/>
          </a:p>
        </p:txBody>
      </p:sp>
    </p:spTree>
    <p:extLst>
      <p:ext uri="{BB962C8B-B14F-4D97-AF65-F5344CB8AC3E}">
        <p14:creationId xmlns:p14="http://schemas.microsoft.com/office/powerpoint/2010/main" val="317351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8E6605-8947-4AB2-939E-439D34EEAB55}" type="datetimeFigureOut">
              <a:rPr lang="en-US" smtClean="0"/>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19B37-A3FF-4613-AE0E-47887F276913}" type="slidenum">
              <a:rPr lang="en-US" smtClean="0"/>
              <a:t>‹#›</a:t>
            </a:fld>
            <a:endParaRPr lang="en-US"/>
          </a:p>
        </p:txBody>
      </p:sp>
    </p:spTree>
    <p:extLst>
      <p:ext uri="{BB962C8B-B14F-4D97-AF65-F5344CB8AC3E}">
        <p14:creationId xmlns:p14="http://schemas.microsoft.com/office/powerpoint/2010/main" val="1461498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8E6605-8947-4AB2-939E-439D34EEAB55}" type="datetimeFigureOut">
              <a:rPr lang="en-US" smtClean="0"/>
              <a:t>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19B37-A3FF-4613-AE0E-47887F276913}" type="slidenum">
              <a:rPr lang="en-US" smtClean="0"/>
              <a:t>‹#›</a:t>
            </a:fld>
            <a:endParaRPr lang="en-US"/>
          </a:p>
        </p:txBody>
      </p:sp>
    </p:spTree>
    <p:extLst>
      <p:ext uri="{BB962C8B-B14F-4D97-AF65-F5344CB8AC3E}">
        <p14:creationId xmlns:p14="http://schemas.microsoft.com/office/powerpoint/2010/main" val="971252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8E6605-8947-4AB2-939E-439D34EEAB55}" type="datetimeFigureOut">
              <a:rPr lang="en-US" smtClean="0"/>
              <a:t>7/10/2023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319B37-A3FF-4613-AE0E-47887F276913}" type="slidenum">
              <a:rPr lang="en-US" smtClean="0"/>
              <a:t>‹#›</a:t>
            </a:fld>
            <a:endParaRPr lang="en-US"/>
          </a:p>
        </p:txBody>
      </p:sp>
    </p:spTree>
    <p:extLst>
      <p:ext uri="{BB962C8B-B14F-4D97-AF65-F5344CB8AC3E}">
        <p14:creationId xmlns:p14="http://schemas.microsoft.com/office/powerpoint/2010/main" val="80259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8E6605-8947-4AB2-939E-439D34EEAB55}" type="datetimeFigureOut">
              <a:rPr lang="en-US" smtClean="0"/>
              <a:t>7/10/2023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319B37-A3FF-4613-AE0E-47887F276913}" type="slidenum">
              <a:rPr lang="en-US" smtClean="0"/>
              <a:t>‹#›</a:t>
            </a:fld>
            <a:endParaRPr lang="en-US"/>
          </a:p>
        </p:txBody>
      </p:sp>
    </p:spTree>
    <p:extLst>
      <p:ext uri="{BB962C8B-B14F-4D97-AF65-F5344CB8AC3E}">
        <p14:creationId xmlns:p14="http://schemas.microsoft.com/office/powerpoint/2010/main" val="900690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8E6605-8947-4AB2-939E-439D34EEAB55}" type="datetimeFigureOut">
              <a:rPr lang="en-US" smtClean="0"/>
              <a:t>7/10/2023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319B37-A3FF-4613-AE0E-47887F276913}" type="slidenum">
              <a:rPr lang="en-US" smtClean="0"/>
              <a:t>‹#›</a:t>
            </a:fld>
            <a:endParaRPr lang="en-US"/>
          </a:p>
        </p:txBody>
      </p:sp>
    </p:spTree>
    <p:extLst>
      <p:ext uri="{BB962C8B-B14F-4D97-AF65-F5344CB8AC3E}">
        <p14:creationId xmlns:p14="http://schemas.microsoft.com/office/powerpoint/2010/main" val="2800263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8E6605-8947-4AB2-939E-439D34EEAB55}" type="datetimeFigureOut">
              <a:rPr lang="en-US" smtClean="0"/>
              <a:t>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19B37-A3FF-4613-AE0E-47887F276913}" type="slidenum">
              <a:rPr lang="en-US" smtClean="0"/>
              <a:t>‹#›</a:t>
            </a:fld>
            <a:endParaRPr lang="en-US"/>
          </a:p>
        </p:txBody>
      </p:sp>
    </p:spTree>
    <p:extLst>
      <p:ext uri="{BB962C8B-B14F-4D97-AF65-F5344CB8AC3E}">
        <p14:creationId xmlns:p14="http://schemas.microsoft.com/office/powerpoint/2010/main" val="3773571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8E6605-8947-4AB2-939E-439D34EEAB55}" type="datetimeFigureOut">
              <a:rPr lang="en-US" smtClean="0"/>
              <a:t>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19B37-A3FF-4613-AE0E-47887F276913}" type="slidenum">
              <a:rPr lang="en-US" smtClean="0"/>
              <a:t>‹#›</a:t>
            </a:fld>
            <a:endParaRPr lang="en-US"/>
          </a:p>
        </p:txBody>
      </p:sp>
    </p:spTree>
    <p:extLst>
      <p:ext uri="{BB962C8B-B14F-4D97-AF65-F5344CB8AC3E}">
        <p14:creationId xmlns:p14="http://schemas.microsoft.com/office/powerpoint/2010/main" val="2793816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8E6605-8947-4AB2-939E-439D34EEAB55}" type="datetimeFigureOut">
              <a:rPr lang="en-US" smtClean="0"/>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19B37-A3FF-4613-AE0E-47887F276913}" type="slidenum">
              <a:rPr lang="en-US" smtClean="0"/>
              <a:t>‹#›</a:t>
            </a:fld>
            <a:endParaRPr lang="en-US"/>
          </a:p>
        </p:txBody>
      </p:sp>
    </p:spTree>
    <p:extLst>
      <p:ext uri="{BB962C8B-B14F-4D97-AF65-F5344CB8AC3E}">
        <p14:creationId xmlns:p14="http://schemas.microsoft.com/office/powerpoint/2010/main" val="3628404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8E6605-8947-4AB2-939E-439D34EEAB55}" type="datetimeFigureOut">
              <a:rPr lang="en-US" smtClean="0"/>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19B37-A3FF-4613-AE0E-47887F276913}" type="slidenum">
              <a:rPr lang="en-US" smtClean="0"/>
              <a:t>‹#›</a:t>
            </a:fld>
            <a:endParaRPr lang="en-US"/>
          </a:p>
        </p:txBody>
      </p:sp>
    </p:spTree>
    <p:extLst>
      <p:ext uri="{BB962C8B-B14F-4D97-AF65-F5344CB8AC3E}">
        <p14:creationId xmlns:p14="http://schemas.microsoft.com/office/powerpoint/2010/main" val="2208955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E6605-8947-4AB2-939E-439D34EEAB55}" type="datetimeFigureOut">
              <a:rPr lang="en-US" smtClean="0"/>
              <a:t>7/10/2023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319B37-A3FF-4613-AE0E-47887F276913}" type="slidenum">
              <a:rPr lang="en-US" smtClean="0"/>
              <a:t>‹#›</a:t>
            </a:fld>
            <a:endParaRPr lang="en-US"/>
          </a:p>
        </p:txBody>
      </p:sp>
    </p:spTree>
    <p:extLst>
      <p:ext uri="{BB962C8B-B14F-4D97-AF65-F5344CB8AC3E}">
        <p14:creationId xmlns:p14="http://schemas.microsoft.com/office/powerpoint/2010/main" val="1102204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Opioid Analgesics</a:t>
            </a:r>
          </a:p>
        </p:txBody>
      </p:sp>
      <p:sp>
        <p:nvSpPr>
          <p:cNvPr id="3" name="Subtitle 2"/>
          <p:cNvSpPr>
            <a:spLocks noGrp="1"/>
          </p:cNvSpPr>
          <p:nvPr>
            <p:ph type="subTitle" idx="1"/>
          </p:nvPr>
        </p:nvSpPr>
        <p:spPr/>
        <p:txBody>
          <a:bodyPr/>
          <a:lstStyle/>
          <a:p>
            <a:r>
              <a:rPr lang="en-US" dirty="0" err="1"/>
              <a:t>Dr.Samaher</a:t>
            </a:r>
            <a:r>
              <a:rPr lang="en-US" dirty="0"/>
              <a:t> </a:t>
            </a:r>
            <a:r>
              <a:rPr lang="en-US" dirty="0" err="1"/>
              <a:t>Jaber</a:t>
            </a:r>
            <a:r>
              <a:rPr lang="en-US" dirty="0"/>
              <a:t> </a:t>
            </a:r>
            <a:r>
              <a:rPr lang="en-US" dirty="0" err="1"/>
              <a:t>Younis</a:t>
            </a:r>
            <a:endParaRPr lang="en-US" dirty="0"/>
          </a:p>
          <a:p>
            <a:r>
              <a:rPr lang="en-US" dirty="0"/>
              <a:t>BCPS</a:t>
            </a:r>
          </a:p>
        </p:txBody>
      </p:sp>
    </p:spTree>
    <p:extLst>
      <p:ext uri="{BB962C8B-B14F-4D97-AF65-F5344CB8AC3E}">
        <p14:creationId xmlns:p14="http://schemas.microsoft.com/office/powerpoint/2010/main" val="3391777716"/>
      </p:ext>
    </p:extLst>
  </p:cSld>
  <p:clrMapOvr>
    <a:masterClrMapping/>
  </p:clrMapOvr>
  <mc:AlternateContent xmlns:mc="http://schemas.openxmlformats.org/markup-compatibility/2006" xmlns:p14="http://schemas.microsoft.com/office/powerpoint/2010/main">
    <mc:Choice Requires="p14">
      <p:transition spd="slow" p14:dur="2000" advTm="37204"/>
    </mc:Choice>
    <mc:Fallback xmlns="">
      <p:transition spd="slow" advTm="3720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7714" y="97971"/>
            <a:ext cx="11974285" cy="6760029"/>
          </a:xfrm>
        </p:spPr>
        <p:txBody>
          <a:bodyPr>
            <a:normAutofit fontScale="92500" lnSpcReduction="10000"/>
          </a:bodyPr>
          <a:lstStyle/>
          <a:p>
            <a:pPr marL="0" indent="0">
              <a:buNone/>
            </a:pPr>
            <a:r>
              <a:rPr lang="en-US" sz="4300" b="1" dirty="0"/>
              <a:t>Pain </a:t>
            </a:r>
          </a:p>
          <a:p>
            <a:pPr marL="0" indent="0">
              <a:buNone/>
            </a:pPr>
            <a:r>
              <a:rPr lang="en-US" dirty="0"/>
              <a:t>Pain is defined as </a:t>
            </a:r>
            <a:r>
              <a:rPr lang="en-US" b="1" dirty="0"/>
              <a:t>an unpleasant sensation </a:t>
            </a:r>
            <a:r>
              <a:rPr lang="en-US" dirty="0"/>
              <a:t>that can be either acute or chronic and is a consequence of </a:t>
            </a:r>
            <a:r>
              <a:rPr lang="en-US" b="1" dirty="0"/>
              <a:t>complex neurochemical processes in the peripheral and central nervous systems </a:t>
            </a:r>
            <a:r>
              <a:rPr lang="en-GB" b="1" dirty="0"/>
              <a:t>associated with actual or potential tissue damage</a:t>
            </a:r>
            <a:r>
              <a:rPr lang="en-US" b="1" dirty="0"/>
              <a:t>.</a:t>
            </a:r>
            <a:r>
              <a:rPr lang="en-US" dirty="0"/>
              <a:t> The clinician must rely on the patient’s perception and description of pain. Alleviation of pain depends on the specific type of pain (</a:t>
            </a:r>
            <a:r>
              <a:rPr lang="en-US" b="1" dirty="0"/>
              <a:t>nociceptive or neuropathic pain</a:t>
            </a:r>
            <a:r>
              <a:rPr lang="en-US" dirty="0"/>
              <a:t>). For example, with </a:t>
            </a:r>
            <a:r>
              <a:rPr lang="en-US" b="1" dirty="0"/>
              <a:t>mild-to-moderate</a:t>
            </a:r>
            <a:r>
              <a:rPr lang="en-US" dirty="0"/>
              <a:t> arthritic pain (nociceptive pain), non opioid analgesics such as nonsteroidal anti-inflammatory drugs  are often effective. </a:t>
            </a:r>
            <a:r>
              <a:rPr lang="en-US" b="1" dirty="0"/>
              <a:t>Neuropathic pain responds best to anticonvulsants, tricyclic antidepressants, or serotonin/norepinephrine reuptake inhibitors. </a:t>
            </a:r>
            <a:r>
              <a:rPr lang="en-US" dirty="0"/>
              <a:t>However, </a:t>
            </a:r>
            <a:r>
              <a:rPr lang="en-US" b="1" dirty="0"/>
              <a:t>for severe acute pain or chronic malignant or nonmalignant pain, opioids </a:t>
            </a:r>
            <a:r>
              <a:rPr lang="en-US" dirty="0"/>
              <a:t>can be considered as part of the treatment plan in select patients.</a:t>
            </a:r>
          </a:p>
          <a:p>
            <a:pPr marL="0" indent="0">
              <a:buNone/>
            </a:pPr>
            <a:r>
              <a:rPr lang="en-US" dirty="0"/>
              <a:t> Opioids are natural, semisynthetic, or synthetic compounds that produce </a:t>
            </a:r>
            <a:r>
              <a:rPr lang="en-US" i="1" dirty="0"/>
              <a:t>morphine</a:t>
            </a:r>
            <a:r>
              <a:rPr lang="en-US" dirty="0"/>
              <a:t>-like effects. All opioids act by binding to specific opioid receptors in the CNS to produce effects that mimic the action of </a:t>
            </a:r>
            <a:r>
              <a:rPr lang="en-US" b="1" dirty="0"/>
              <a:t>endogenous peptide neurotransmitters </a:t>
            </a:r>
            <a:r>
              <a:rPr lang="en-US" dirty="0"/>
              <a:t>(for example, </a:t>
            </a:r>
            <a:r>
              <a:rPr lang="en-US" b="1" dirty="0">
                <a:solidFill>
                  <a:srgbClr val="FF0000"/>
                </a:solidFill>
              </a:rPr>
              <a:t>endorphins, enkephalins, and dynorphins</a:t>
            </a:r>
            <a:r>
              <a:rPr lang="en-US" dirty="0"/>
              <a:t>). Their primary use is to relieve intense pain that results from surgery, injury, or chronic disease. Unfortunately, widespread availability of opioids has led to </a:t>
            </a:r>
            <a:r>
              <a:rPr lang="en-US" b="1" dirty="0"/>
              <a:t>abuse</a:t>
            </a:r>
            <a:r>
              <a:rPr lang="en-US" dirty="0"/>
              <a:t> of agents with euphoric properties. Antagonists that reverse the actions of opioids are also clinically important for use in cases of overdose</a:t>
            </a:r>
          </a:p>
        </p:txBody>
      </p:sp>
    </p:spTree>
    <p:extLst>
      <p:ext uri="{BB962C8B-B14F-4D97-AF65-F5344CB8AC3E}">
        <p14:creationId xmlns:p14="http://schemas.microsoft.com/office/powerpoint/2010/main" val="1980253613"/>
      </p:ext>
    </p:extLst>
  </p:cSld>
  <p:clrMapOvr>
    <a:masterClrMapping/>
  </p:clrMapOvr>
  <mc:AlternateContent xmlns:mc="http://schemas.openxmlformats.org/markup-compatibility/2006" xmlns:p14="http://schemas.microsoft.com/office/powerpoint/2010/main">
    <mc:Choice Requires="p14">
      <p:transition spd="slow" p14:dur="2000" advTm="626718"/>
    </mc:Choice>
    <mc:Fallback xmlns="">
      <p:transition spd="slow" advTm="62671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C5558-08A2-F29A-69E6-C3B47DB97613}"/>
              </a:ext>
            </a:extLst>
          </p:cNvPr>
          <p:cNvSpPr>
            <a:spLocks noGrp="1"/>
          </p:cNvSpPr>
          <p:nvPr>
            <p:ph type="title"/>
          </p:nvPr>
        </p:nvSpPr>
        <p:spPr/>
        <p:txBody>
          <a:bodyPr/>
          <a:lstStyle/>
          <a:p>
            <a:r>
              <a:rPr lang="en-US" dirty="0"/>
              <a:t>Assessment of Severity</a:t>
            </a:r>
          </a:p>
        </p:txBody>
      </p:sp>
      <p:sp>
        <p:nvSpPr>
          <p:cNvPr id="3" name="Content Placeholder 2">
            <a:extLst>
              <a:ext uri="{FF2B5EF4-FFF2-40B4-BE49-F238E27FC236}">
                <a16:creationId xmlns:a16="http://schemas.microsoft.com/office/drawing/2014/main" id="{77924C3C-CCAA-BF29-D060-B8538198F755}"/>
              </a:ext>
            </a:extLst>
          </p:cNvPr>
          <p:cNvSpPr>
            <a:spLocks noGrp="1"/>
          </p:cNvSpPr>
          <p:nvPr>
            <p:ph idx="1"/>
          </p:nvPr>
        </p:nvSpPr>
        <p:spPr>
          <a:xfrm>
            <a:off x="108857" y="1436914"/>
            <a:ext cx="12083143" cy="5344886"/>
          </a:xfrm>
        </p:spPr>
        <p:txBody>
          <a:bodyPr/>
          <a:lstStyle/>
          <a:p>
            <a:r>
              <a:rPr lang="en-GB" dirty="0"/>
              <a:t>Visual Analogue Scale Ask the patient  to show what his/her pain is on a scale of 0 to 10.</a:t>
            </a:r>
          </a:p>
          <a:p>
            <a:endParaRPr lang="en-GB" dirty="0"/>
          </a:p>
          <a:p>
            <a:endParaRPr lang="en-GB" dirty="0"/>
          </a:p>
          <a:p>
            <a:endParaRPr lang="en-GB" dirty="0"/>
          </a:p>
          <a:p>
            <a:endParaRPr lang="en-GB" dirty="0"/>
          </a:p>
          <a:p>
            <a:r>
              <a:rPr lang="en-US" dirty="0"/>
              <a:t>Faces Pain Scale</a:t>
            </a:r>
          </a:p>
        </p:txBody>
      </p:sp>
      <p:pic>
        <p:nvPicPr>
          <p:cNvPr id="5" name="Picture 4">
            <a:extLst>
              <a:ext uri="{FF2B5EF4-FFF2-40B4-BE49-F238E27FC236}">
                <a16:creationId xmlns:a16="http://schemas.microsoft.com/office/drawing/2014/main" id="{DCA9EACD-C8A0-D57F-33AB-0976502CDD94}"/>
              </a:ext>
            </a:extLst>
          </p:cNvPr>
          <p:cNvPicPr>
            <a:picLocks noChangeAspect="1"/>
          </p:cNvPicPr>
          <p:nvPr/>
        </p:nvPicPr>
        <p:blipFill>
          <a:blip r:embed="rId2"/>
          <a:stretch>
            <a:fillRect/>
          </a:stretch>
        </p:blipFill>
        <p:spPr>
          <a:xfrm>
            <a:off x="990600" y="2334986"/>
            <a:ext cx="10120312" cy="1774371"/>
          </a:xfrm>
          <a:prstGeom prst="rect">
            <a:avLst/>
          </a:prstGeom>
        </p:spPr>
      </p:pic>
      <p:pic>
        <p:nvPicPr>
          <p:cNvPr id="7" name="Picture 6">
            <a:extLst>
              <a:ext uri="{FF2B5EF4-FFF2-40B4-BE49-F238E27FC236}">
                <a16:creationId xmlns:a16="http://schemas.microsoft.com/office/drawing/2014/main" id="{038B741D-1710-D896-5013-C0EEDAD61335}"/>
              </a:ext>
            </a:extLst>
          </p:cNvPr>
          <p:cNvPicPr>
            <a:picLocks noChangeAspect="1"/>
          </p:cNvPicPr>
          <p:nvPr/>
        </p:nvPicPr>
        <p:blipFill>
          <a:blip r:embed="rId3"/>
          <a:stretch>
            <a:fillRect/>
          </a:stretch>
        </p:blipFill>
        <p:spPr>
          <a:xfrm>
            <a:off x="108857" y="4753654"/>
            <a:ext cx="11244943" cy="2104345"/>
          </a:xfrm>
          <a:prstGeom prst="rect">
            <a:avLst/>
          </a:prstGeom>
        </p:spPr>
      </p:pic>
    </p:spTree>
    <p:extLst>
      <p:ext uri="{BB962C8B-B14F-4D97-AF65-F5344CB8AC3E}">
        <p14:creationId xmlns:p14="http://schemas.microsoft.com/office/powerpoint/2010/main" val="2704725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087AD-2CB6-C27D-8A61-2CF925ED68AC}"/>
              </a:ext>
            </a:extLst>
          </p:cNvPr>
          <p:cNvSpPr>
            <a:spLocks noGrp="1"/>
          </p:cNvSpPr>
          <p:nvPr>
            <p:ph type="title"/>
          </p:nvPr>
        </p:nvSpPr>
        <p:spPr/>
        <p:txBody>
          <a:bodyPr/>
          <a:lstStyle/>
          <a:p>
            <a:r>
              <a:rPr lang="en-US" b="1" dirty="0"/>
              <a:t>PAIN PHYSIOLOGY </a:t>
            </a:r>
          </a:p>
        </p:txBody>
      </p:sp>
      <p:sp>
        <p:nvSpPr>
          <p:cNvPr id="3" name="Content Placeholder 2">
            <a:extLst>
              <a:ext uri="{FF2B5EF4-FFF2-40B4-BE49-F238E27FC236}">
                <a16:creationId xmlns:a16="http://schemas.microsoft.com/office/drawing/2014/main" id="{DC1F8456-94C6-72B0-1BB5-8741077375D3}"/>
              </a:ext>
            </a:extLst>
          </p:cNvPr>
          <p:cNvSpPr>
            <a:spLocks noGrp="1"/>
          </p:cNvSpPr>
          <p:nvPr>
            <p:ph idx="1"/>
          </p:nvPr>
        </p:nvSpPr>
        <p:spPr/>
        <p:txBody>
          <a:bodyPr/>
          <a:lstStyle/>
          <a:p>
            <a:r>
              <a:rPr lang="en-GB" dirty="0"/>
              <a:t>4steps:</a:t>
            </a:r>
          </a:p>
          <a:p>
            <a:r>
              <a:rPr lang="en-GB" dirty="0"/>
              <a:t>– Periphery (Transduction)</a:t>
            </a:r>
          </a:p>
          <a:p>
            <a:r>
              <a:rPr lang="en-GB" dirty="0"/>
              <a:t>– Spinal cord (transmission)</a:t>
            </a:r>
          </a:p>
          <a:p>
            <a:r>
              <a:rPr lang="en-GB" dirty="0"/>
              <a:t>– Brain (perception)</a:t>
            </a:r>
          </a:p>
          <a:p>
            <a:r>
              <a:rPr lang="en-GB" dirty="0"/>
              <a:t>– Modulation</a:t>
            </a:r>
            <a:endParaRPr lang="en-US" dirty="0"/>
          </a:p>
        </p:txBody>
      </p:sp>
      <p:pic>
        <p:nvPicPr>
          <p:cNvPr id="4" name="Picture 3">
            <a:extLst>
              <a:ext uri="{FF2B5EF4-FFF2-40B4-BE49-F238E27FC236}">
                <a16:creationId xmlns:a16="http://schemas.microsoft.com/office/drawing/2014/main" id="{C0D86CEA-36D2-E43E-9EAE-24160E9BC3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943" y="0"/>
            <a:ext cx="7043058" cy="7021285"/>
          </a:xfrm>
          <a:prstGeom prst="rect">
            <a:avLst/>
          </a:prstGeom>
        </p:spPr>
      </p:pic>
    </p:spTree>
    <p:extLst>
      <p:ext uri="{BB962C8B-B14F-4D97-AF65-F5344CB8AC3E}">
        <p14:creationId xmlns:p14="http://schemas.microsoft.com/office/powerpoint/2010/main" val="1902244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46674-6531-B7C6-73A6-0EABD0015FD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24BBDA6-F067-57DF-EEC4-5BEB45F09A1A}"/>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AA151E88-2360-9D0D-D58D-B21C02D71046}"/>
              </a:ext>
            </a:extLst>
          </p:cNvPr>
          <p:cNvPicPr>
            <a:picLocks noChangeAspect="1"/>
          </p:cNvPicPr>
          <p:nvPr/>
        </p:nvPicPr>
        <p:blipFill>
          <a:blip r:embed="rId2"/>
          <a:stretch>
            <a:fillRect/>
          </a:stretch>
        </p:blipFill>
        <p:spPr>
          <a:xfrm>
            <a:off x="1135811" y="0"/>
            <a:ext cx="9920377" cy="6858000"/>
          </a:xfrm>
          <a:prstGeom prst="rect">
            <a:avLst/>
          </a:prstGeom>
        </p:spPr>
      </p:pic>
    </p:spTree>
    <p:extLst>
      <p:ext uri="{BB962C8B-B14F-4D97-AF65-F5344CB8AC3E}">
        <p14:creationId xmlns:p14="http://schemas.microsoft.com/office/powerpoint/2010/main" val="4137256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B0C39-DA2F-19A0-35AF-5EA7169BFDB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F2FCBB-F8EA-13AB-4890-00E3B35E82A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E6FA664-C9E0-81CF-645F-459A7498EC5A}"/>
              </a:ext>
            </a:extLst>
          </p:cNvPr>
          <p:cNvPicPr>
            <a:picLocks noChangeAspect="1"/>
          </p:cNvPicPr>
          <p:nvPr/>
        </p:nvPicPr>
        <p:blipFill>
          <a:blip r:embed="rId2"/>
          <a:stretch>
            <a:fillRect/>
          </a:stretch>
        </p:blipFill>
        <p:spPr>
          <a:xfrm>
            <a:off x="1519828" y="0"/>
            <a:ext cx="9152343" cy="6858000"/>
          </a:xfrm>
          <a:prstGeom prst="rect">
            <a:avLst/>
          </a:prstGeom>
        </p:spPr>
      </p:pic>
    </p:spTree>
    <p:extLst>
      <p:ext uri="{BB962C8B-B14F-4D97-AF65-F5344CB8AC3E}">
        <p14:creationId xmlns:p14="http://schemas.microsoft.com/office/powerpoint/2010/main" val="3421389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33F31-B368-B9B6-DA45-489794A39AE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29DB09F-9876-1CDC-7A08-40ABD892884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5AEDD29-95E6-22F0-EEC5-CBDF5DD2DDF2}"/>
              </a:ext>
            </a:extLst>
          </p:cNvPr>
          <p:cNvPicPr>
            <a:picLocks noChangeAspect="1"/>
          </p:cNvPicPr>
          <p:nvPr/>
        </p:nvPicPr>
        <p:blipFill>
          <a:blip r:embed="rId2"/>
          <a:stretch>
            <a:fillRect/>
          </a:stretch>
        </p:blipFill>
        <p:spPr>
          <a:xfrm>
            <a:off x="1230527" y="0"/>
            <a:ext cx="9730946" cy="6858000"/>
          </a:xfrm>
          <a:prstGeom prst="rect">
            <a:avLst/>
          </a:prstGeom>
        </p:spPr>
      </p:pic>
    </p:spTree>
    <p:extLst>
      <p:ext uri="{BB962C8B-B14F-4D97-AF65-F5344CB8AC3E}">
        <p14:creationId xmlns:p14="http://schemas.microsoft.com/office/powerpoint/2010/main" val="1788684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AA9138-A1FF-659E-1B52-3068DD3417F1}"/>
              </a:ext>
            </a:extLst>
          </p:cNvPr>
          <p:cNvPicPr>
            <a:picLocks noChangeAspect="1"/>
          </p:cNvPicPr>
          <p:nvPr/>
        </p:nvPicPr>
        <p:blipFill>
          <a:blip r:embed="rId2"/>
          <a:stretch>
            <a:fillRect/>
          </a:stretch>
        </p:blipFill>
        <p:spPr>
          <a:xfrm>
            <a:off x="-533774" y="0"/>
            <a:ext cx="9536634" cy="6858000"/>
          </a:xfrm>
          <a:prstGeom prst="rect">
            <a:avLst/>
          </a:prstGeom>
        </p:spPr>
      </p:pic>
      <p:sp>
        <p:nvSpPr>
          <p:cNvPr id="6" name="Content Placeholder 5">
            <a:extLst>
              <a:ext uri="{FF2B5EF4-FFF2-40B4-BE49-F238E27FC236}">
                <a16:creationId xmlns:a16="http://schemas.microsoft.com/office/drawing/2014/main" id="{0B7D2B92-50B6-7822-F2AE-2AB7C123019E}"/>
              </a:ext>
            </a:extLst>
          </p:cNvPr>
          <p:cNvSpPr txBox="1">
            <a:spLocks noGrp="1"/>
          </p:cNvSpPr>
          <p:nvPr>
            <p:ph idx="1"/>
          </p:nvPr>
        </p:nvSpPr>
        <p:spPr>
          <a:xfrm>
            <a:off x="8501743" y="-121203"/>
            <a:ext cx="3690257" cy="7100405"/>
          </a:xfrm>
          <a:prstGeom prst="rect">
            <a:avLst/>
          </a:prstGeom>
          <a:solidFill>
            <a:schemeClr val="accent1">
              <a:lumMod val="20000"/>
              <a:lumOff val="80000"/>
            </a:schemeClr>
          </a:solidFill>
          <a:ln w="9525">
            <a:solidFill>
              <a:schemeClr val="tx1"/>
            </a:solidFill>
          </a:ln>
        </p:spPr>
        <p:txBody>
          <a:bodyPr wrap="square">
            <a:spAutoFit/>
          </a:bodyPr>
          <a:lstStyle/>
          <a:p>
            <a:r>
              <a:rPr lang="en-US" sz="2300" b="1" i="0" dirty="0">
                <a:solidFill>
                  <a:srgbClr val="231F20"/>
                </a:solidFill>
                <a:effectLst/>
                <a:latin typeface="Times-Roman"/>
              </a:rPr>
              <a:t>proenkephalin peptides are present in areas of the CNS that are presumed to be related to the perception of pain (</a:t>
            </a:r>
            <a:r>
              <a:rPr lang="en-US" sz="2300" b="1" i="1" dirty="0">
                <a:solidFill>
                  <a:srgbClr val="231F20"/>
                </a:solidFill>
                <a:effectLst/>
                <a:latin typeface="Times-Italic"/>
              </a:rPr>
              <a:t>e.g., </a:t>
            </a:r>
            <a:r>
              <a:rPr lang="en-US" sz="2300" b="1" i="0" dirty="0">
                <a:solidFill>
                  <a:srgbClr val="231F20"/>
                </a:solidFill>
                <a:effectLst/>
                <a:latin typeface="Times-Roman"/>
              </a:rPr>
              <a:t>laminae I and II of the spinal cord, the spinal trigeminal nucleus, and the periaqueductal gray), to the modulation of affective behavior (</a:t>
            </a:r>
            <a:r>
              <a:rPr lang="en-US" sz="2300" b="1" i="1" dirty="0">
                <a:solidFill>
                  <a:srgbClr val="231F20"/>
                </a:solidFill>
                <a:effectLst/>
                <a:latin typeface="Times-Italic"/>
              </a:rPr>
              <a:t>e.g., </a:t>
            </a:r>
            <a:r>
              <a:rPr lang="en-US" sz="2300" b="1" i="0" dirty="0">
                <a:solidFill>
                  <a:srgbClr val="231F20"/>
                </a:solidFill>
                <a:effectLst/>
                <a:latin typeface="Times-Roman"/>
              </a:rPr>
              <a:t>amygdala, hippocampus, locus </a:t>
            </a:r>
            <a:r>
              <a:rPr lang="en-US" sz="2300" b="1" i="0" dirty="0" err="1">
                <a:solidFill>
                  <a:srgbClr val="231F20"/>
                </a:solidFill>
                <a:effectLst/>
                <a:latin typeface="Times-Roman"/>
              </a:rPr>
              <a:t>ceruleus</a:t>
            </a:r>
            <a:r>
              <a:rPr lang="en-US" sz="2300" b="1" i="0" dirty="0">
                <a:solidFill>
                  <a:srgbClr val="231F20"/>
                </a:solidFill>
                <a:effectLst/>
                <a:latin typeface="Times-Roman"/>
              </a:rPr>
              <a:t>, and the frontal cerebral cortex), to the modulation of motor control (</a:t>
            </a:r>
            <a:r>
              <a:rPr lang="en-US" sz="2300" b="1" i="1" dirty="0" err="1">
                <a:solidFill>
                  <a:srgbClr val="231F20"/>
                </a:solidFill>
                <a:effectLst/>
                <a:latin typeface="Times-Italic"/>
              </a:rPr>
              <a:t>e.g.,</a:t>
            </a:r>
            <a:r>
              <a:rPr lang="en-US" sz="2300" b="1" i="0" dirty="0" err="1">
                <a:solidFill>
                  <a:srgbClr val="231F20"/>
                </a:solidFill>
                <a:effectLst/>
                <a:latin typeface="Times-Roman"/>
              </a:rPr>
              <a:t>caudate</a:t>
            </a:r>
            <a:r>
              <a:rPr lang="en-US" sz="2300" b="1" i="0" dirty="0">
                <a:solidFill>
                  <a:srgbClr val="231F20"/>
                </a:solidFill>
                <a:effectLst/>
                <a:latin typeface="Times-Roman"/>
              </a:rPr>
              <a:t> nucleus and globus pallidus), to the regulation of the autonomic nervous system (</a:t>
            </a:r>
            <a:r>
              <a:rPr lang="en-US" sz="2300" b="1" i="1" dirty="0">
                <a:solidFill>
                  <a:srgbClr val="231F20"/>
                </a:solidFill>
                <a:effectLst/>
                <a:latin typeface="Times-Italic"/>
              </a:rPr>
              <a:t>e.g., </a:t>
            </a:r>
            <a:r>
              <a:rPr lang="en-US" sz="2300" b="1" i="0" dirty="0">
                <a:solidFill>
                  <a:srgbClr val="FF0000"/>
                </a:solidFill>
                <a:effectLst/>
                <a:latin typeface="Times-Roman"/>
              </a:rPr>
              <a:t>medulla oblongata</a:t>
            </a:r>
            <a:r>
              <a:rPr lang="en-US" sz="2300" b="1" i="0" dirty="0">
                <a:solidFill>
                  <a:srgbClr val="231F20"/>
                </a:solidFill>
                <a:effectLst/>
                <a:latin typeface="Times-Roman"/>
              </a:rPr>
              <a:t>), </a:t>
            </a:r>
            <a:endParaRPr lang="en-US" sz="2300" dirty="0"/>
          </a:p>
        </p:txBody>
      </p:sp>
    </p:spTree>
    <p:extLst>
      <p:ext uri="{BB962C8B-B14F-4D97-AF65-F5344CB8AC3E}">
        <p14:creationId xmlns:p14="http://schemas.microsoft.com/office/powerpoint/2010/main" val="3290090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228600"/>
            <a:ext cx="11734800" cy="6553200"/>
          </a:xfrm>
        </p:spPr>
        <p:txBody>
          <a:bodyPr>
            <a:normAutofit/>
          </a:bodyPr>
          <a:lstStyle/>
          <a:p>
            <a:pPr marL="0" indent="0">
              <a:buNone/>
            </a:pPr>
            <a:r>
              <a:rPr lang="en-US" b="1" dirty="0"/>
              <a:t>OPIOID RECEPTORS</a:t>
            </a:r>
          </a:p>
          <a:p>
            <a:pPr marL="0" indent="0">
              <a:buNone/>
            </a:pPr>
            <a:r>
              <a:rPr lang="en-US" dirty="0"/>
              <a:t>The major effects of the opioids are mediated by three main receptor families, commonly designated as μ (mu, MOR), κ (kappa, KOR), and δ (delta, DOR). Each receptor family exhibits a different specificity for the drug(s) it binds. The analgesic properties of the opioids are primarily mediated by the μ receptors that modulate responses to thermal, mechanical, and chemical nociception. The κ receptors in the dorsal horn also contribute to analgesia by modulating the response to chemical and thermal nociception. The </a:t>
            </a:r>
            <a:r>
              <a:rPr lang="en-US" dirty="0" err="1"/>
              <a:t>enkephalins</a:t>
            </a:r>
            <a:r>
              <a:rPr lang="en-US" dirty="0"/>
              <a:t> interact more selectively with δ receptors in the periphery. All three opioid receptors are members of the G protein–coupled receptor family and inhibit adenylyl cyclase. They are also associated with ion channels, increasing postsynaptic K+ efflux (hyperpolarization) or reducing presynaptic Ca2+ influx, thus impeding neuronal firing and transmitter release in the spinal dorsal horn</a:t>
            </a:r>
          </a:p>
        </p:txBody>
      </p:sp>
    </p:spTree>
    <p:extLst>
      <p:ext uri="{BB962C8B-B14F-4D97-AF65-F5344CB8AC3E}">
        <p14:creationId xmlns:p14="http://schemas.microsoft.com/office/powerpoint/2010/main" val="1341106820"/>
      </p:ext>
    </p:extLst>
  </p:cSld>
  <p:clrMapOvr>
    <a:masterClrMapping/>
  </p:clrMapOvr>
  <mc:AlternateContent xmlns:mc="http://schemas.openxmlformats.org/markup-compatibility/2006" xmlns:p14="http://schemas.microsoft.com/office/powerpoint/2010/main">
    <mc:Choice Requires="p14">
      <p:transition spd="slow" p14:dur="2000" advTm="174117"/>
    </mc:Choice>
    <mc:Fallback xmlns="">
      <p:transition spd="slow" advTm="17411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5747657" cy="8741229"/>
          </a:xfrm>
          <a:prstGeom prst="rect">
            <a:avLst/>
          </a:prstGeom>
        </p:spPr>
      </p:pic>
      <p:pic>
        <p:nvPicPr>
          <p:cNvPr id="5" name="Picture 4"/>
          <p:cNvPicPr>
            <a:picLocks noChangeAspect="1"/>
          </p:cNvPicPr>
          <p:nvPr/>
        </p:nvPicPr>
        <p:blipFill>
          <a:blip r:embed="rId3"/>
          <a:stretch>
            <a:fillRect/>
          </a:stretch>
        </p:blipFill>
        <p:spPr>
          <a:xfrm>
            <a:off x="5928757" y="0"/>
            <a:ext cx="6263243" cy="6857999"/>
          </a:xfrm>
          <a:prstGeom prst="rect">
            <a:avLst/>
          </a:prstGeom>
        </p:spPr>
      </p:pic>
    </p:spTree>
    <p:extLst>
      <p:ext uri="{BB962C8B-B14F-4D97-AF65-F5344CB8AC3E}">
        <p14:creationId xmlns:p14="http://schemas.microsoft.com/office/powerpoint/2010/main" val="2812514180"/>
      </p:ext>
    </p:extLst>
  </p:cSld>
  <p:clrMapOvr>
    <a:masterClrMapping/>
  </p:clrMapOvr>
  <mc:AlternateContent xmlns:mc="http://schemas.openxmlformats.org/markup-compatibility/2006" xmlns:p14="http://schemas.microsoft.com/office/powerpoint/2010/main">
    <mc:Choice Requires="p14">
      <p:transition spd="slow" p14:dur="2000" advTm="48319"/>
    </mc:Choice>
    <mc:Fallback xmlns="">
      <p:transition spd="slow" advTm="4831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OPIOID AGONISTS</a:t>
            </a:r>
          </a:p>
        </p:txBody>
      </p:sp>
      <p:pic>
        <p:nvPicPr>
          <p:cNvPr id="4" name="Content Placeholder 3"/>
          <p:cNvPicPr>
            <a:picLocks noGrp="1" noChangeAspect="1"/>
          </p:cNvPicPr>
          <p:nvPr>
            <p:ph idx="1"/>
          </p:nvPr>
        </p:nvPicPr>
        <p:blipFill>
          <a:blip r:embed="rId2"/>
          <a:stretch>
            <a:fillRect/>
          </a:stretch>
        </p:blipFill>
        <p:spPr>
          <a:xfrm>
            <a:off x="0" y="1260764"/>
            <a:ext cx="12192000" cy="5597235"/>
          </a:xfrm>
          <a:prstGeom prst="rect">
            <a:avLst/>
          </a:prstGeom>
        </p:spPr>
      </p:pic>
    </p:spTree>
    <p:extLst>
      <p:ext uri="{BB962C8B-B14F-4D97-AF65-F5344CB8AC3E}">
        <p14:creationId xmlns:p14="http://schemas.microsoft.com/office/powerpoint/2010/main" val="1656139479"/>
      </p:ext>
    </p:extLst>
  </p:cSld>
  <p:clrMapOvr>
    <a:masterClrMapping/>
  </p:clrMapOvr>
  <mc:AlternateContent xmlns:mc="http://schemas.openxmlformats.org/markup-compatibility/2006" xmlns:p14="http://schemas.microsoft.com/office/powerpoint/2010/main">
    <mc:Choice Requires="p14">
      <p:transition spd="slow" p14:dur="2000" advTm="191939"/>
    </mc:Choice>
    <mc:Fallback xmlns="">
      <p:transition spd="slow" advTm="19193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2509" y="579913"/>
            <a:ext cx="11762509" cy="5553508"/>
          </a:xfrm>
        </p:spPr>
        <p:txBody>
          <a:bodyPr>
            <a:normAutofit/>
          </a:bodyPr>
          <a:lstStyle/>
          <a:p>
            <a:pPr marL="0" indent="0">
              <a:buNone/>
            </a:pPr>
            <a:r>
              <a:rPr lang="en-US" sz="3600" b="1" dirty="0"/>
              <a:t>Morphine</a:t>
            </a:r>
          </a:p>
          <a:p>
            <a:pPr marL="0" indent="0">
              <a:buNone/>
            </a:pPr>
            <a:r>
              <a:rPr lang="en-US" i="1" dirty="0"/>
              <a:t>Morphine </a:t>
            </a:r>
            <a:r>
              <a:rPr lang="en-US" dirty="0"/>
              <a:t>is a plant alkaloid isolated from the latex of opium poppy (Papaver </a:t>
            </a:r>
            <a:r>
              <a:rPr lang="en-US" dirty="0" err="1"/>
              <a:t>somiferum</a:t>
            </a:r>
            <a:r>
              <a:rPr lang="en-US" dirty="0"/>
              <a:t>). </a:t>
            </a:r>
            <a:r>
              <a:rPr lang="en-US" i="1" dirty="0"/>
              <a:t>Morphine </a:t>
            </a:r>
            <a:r>
              <a:rPr lang="en-US" dirty="0"/>
              <a:t>was isolated from opium and named representing the Greek God of Dreams “</a:t>
            </a:r>
            <a:r>
              <a:rPr lang="en-US" i="1" dirty="0"/>
              <a:t>Morpheus.</a:t>
            </a:r>
            <a:r>
              <a:rPr lang="en-US" dirty="0"/>
              <a:t>” The name “opium” was derived from the Greek word “</a:t>
            </a:r>
            <a:r>
              <a:rPr lang="en-US" i="1" dirty="0" err="1"/>
              <a:t>opos</a:t>
            </a:r>
            <a:r>
              <a:rPr lang="en-US" dirty="0"/>
              <a:t>,” which means </a:t>
            </a:r>
            <a:r>
              <a:rPr lang="en-US" i="1" dirty="0"/>
              <a:t>juice</a:t>
            </a:r>
            <a:r>
              <a:rPr lang="en-US" dirty="0"/>
              <a:t>. The compounds derived from </a:t>
            </a:r>
            <a:r>
              <a:rPr lang="en-US" i="1" dirty="0"/>
              <a:t>morphine </a:t>
            </a:r>
            <a:r>
              <a:rPr lang="en-US" dirty="0"/>
              <a:t>are generalized as “opiates.” The receptor on which morphine acts is called opioid receptors. Endorphins are the endogenous peptide ligands found in the brain for opioid receptors. The addictive liability of compounds associated with opioids and other compounds are generally called </a:t>
            </a:r>
            <a:r>
              <a:rPr lang="en-US" b="1" dirty="0">
                <a:solidFill>
                  <a:srgbClr val="FF0000"/>
                </a:solidFill>
              </a:rPr>
              <a:t>narcotics.</a:t>
            </a:r>
            <a:r>
              <a:rPr lang="en-US" dirty="0"/>
              <a:t> In the legal context, the Greek word “</a:t>
            </a:r>
            <a:r>
              <a:rPr lang="en-US" i="1" dirty="0" err="1"/>
              <a:t>narkotikos</a:t>
            </a:r>
            <a:r>
              <a:rPr lang="en-US" dirty="0"/>
              <a:t>” which means “</a:t>
            </a:r>
            <a:r>
              <a:rPr lang="en-US" i="1" dirty="0"/>
              <a:t>benumbing</a:t>
            </a:r>
            <a:r>
              <a:rPr lang="en-US" dirty="0"/>
              <a:t>” or the “state of stupor” </a:t>
            </a:r>
            <a:r>
              <a:rPr lang="en-US" b="1" dirty="0"/>
              <a:t>refers to substances of abuse or substances with addictive liabilities.</a:t>
            </a:r>
          </a:p>
        </p:txBody>
      </p:sp>
    </p:spTree>
    <p:extLst>
      <p:ext uri="{BB962C8B-B14F-4D97-AF65-F5344CB8AC3E}">
        <p14:creationId xmlns:p14="http://schemas.microsoft.com/office/powerpoint/2010/main" val="1498994195"/>
      </p:ext>
    </p:extLst>
  </p:cSld>
  <p:clrMapOvr>
    <a:masterClrMapping/>
  </p:clrMapOvr>
  <mc:AlternateContent xmlns:mc="http://schemas.openxmlformats.org/markup-compatibility/2006" xmlns:p14="http://schemas.microsoft.com/office/powerpoint/2010/main">
    <mc:Choice Requires="p14">
      <p:transition spd="slow" p14:dur="2000" advTm="50195"/>
    </mc:Choice>
    <mc:Fallback xmlns="">
      <p:transition spd="slow" advTm="5019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45" y="443344"/>
            <a:ext cx="11859491" cy="6414655"/>
          </a:xfrm>
        </p:spPr>
        <p:txBody>
          <a:bodyPr>
            <a:normAutofit fontScale="85000" lnSpcReduction="20000"/>
          </a:bodyPr>
          <a:lstStyle/>
          <a:p>
            <a:pPr marL="0" indent="0">
              <a:buNone/>
            </a:pPr>
            <a:r>
              <a:rPr lang="en-US" b="1" dirty="0"/>
              <a:t>Mechanism of action: </a:t>
            </a:r>
          </a:p>
          <a:p>
            <a:pPr marL="0" indent="0">
              <a:buNone/>
            </a:pPr>
            <a:r>
              <a:rPr lang="en-US" i="1" dirty="0"/>
              <a:t>Morphine </a:t>
            </a:r>
            <a:r>
              <a:rPr lang="en-US" dirty="0"/>
              <a:t>and other opioids exert analgesic effects by interacting </a:t>
            </a:r>
            <a:r>
              <a:rPr lang="en-US" dirty="0" err="1"/>
              <a:t>stereospecifically</a:t>
            </a:r>
            <a:r>
              <a:rPr lang="en-US" dirty="0"/>
              <a:t> with opioid receptors on the membranes of neuronal cells in the CNS and other anatomic structures, such as the smooth muscles of the gastrointestinal (GI) tract and the urinary bladder. </a:t>
            </a:r>
            <a:r>
              <a:rPr lang="en-US" i="1" dirty="0"/>
              <a:t>Morphine </a:t>
            </a:r>
            <a:r>
              <a:rPr lang="en-US" dirty="0"/>
              <a:t>is somewhat selective to the μ opioid receptor, but has some affinity for the κ and δ receptors. </a:t>
            </a:r>
            <a:r>
              <a:rPr lang="en-US" i="1" dirty="0"/>
              <a:t>Morphine </a:t>
            </a:r>
            <a:r>
              <a:rPr lang="en-US" dirty="0"/>
              <a:t>also inhibits the release of many excitatory transmitters from nerve terminals carrying nociceptive (painful) stimuli. </a:t>
            </a:r>
          </a:p>
          <a:p>
            <a:pPr marL="0" indent="0">
              <a:buNone/>
            </a:pPr>
            <a:r>
              <a:rPr lang="en-US" b="1" dirty="0"/>
              <a:t>Actions:</a:t>
            </a:r>
          </a:p>
          <a:p>
            <a:pPr marL="0" indent="0">
              <a:buNone/>
            </a:pPr>
            <a:r>
              <a:rPr lang="en-US" dirty="0"/>
              <a:t>a. </a:t>
            </a:r>
            <a:r>
              <a:rPr lang="en-US" b="1" dirty="0"/>
              <a:t>Analgesia:</a:t>
            </a:r>
            <a:r>
              <a:rPr lang="en-US" dirty="0"/>
              <a:t> </a:t>
            </a:r>
            <a:r>
              <a:rPr lang="en-US" i="1" dirty="0"/>
              <a:t>Morphine </a:t>
            </a:r>
            <a:r>
              <a:rPr lang="en-US" dirty="0"/>
              <a:t>and other opioids relieve pain by raising the pain threshold at the spinal cord level and by altering the brain’s perception of pain. </a:t>
            </a:r>
          </a:p>
          <a:p>
            <a:pPr marL="0" indent="0">
              <a:buNone/>
            </a:pPr>
            <a:r>
              <a:rPr lang="en-US" dirty="0"/>
              <a:t>b. </a:t>
            </a:r>
            <a:r>
              <a:rPr lang="en-US" b="1" dirty="0"/>
              <a:t>Euphoria</a:t>
            </a:r>
            <a:r>
              <a:rPr lang="en-US" dirty="0"/>
              <a:t>: </a:t>
            </a:r>
            <a:r>
              <a:rPr lang="en-US" i="1" dirty="0"/>
              <a:t>Morphine </a:t>
            </a:r>
            <a:r>
              <a:rPr lang="en-US" dirty="0"/>
              <a:t>produces a powerful sense of contentment and well-being. Euphoria may be caused by disinhibition of the dopamine-containing neurons of the ventral tegmental area. In normal pain-free individuals, analgesic doses of </a:t>
            </a:r>
            <a:r>
              <a:rPr lang="en-US" i="1" dirty="0"/>
              <a:t>morphine </a:t>
            </a:r>
            <a:r>
              <a:rPr lang="en-US" dirty="0"/>
              <a:t>can cause dysphoria. </a:t>
            </a:r>
          </a:p>
          <a:p>
            <a:pPr marL="0" indent="0">
              <a:buNone/>
            </a:pPr>
            <a:r>
              <a:rPr lang="en-US" dirty="0"/>
              <a:t>c. </a:t>
            </a:r>
            <a:r>
              <a:rPr lang="en-US" b="1" dirty="0"/>
              <a:t>Respiration</a:t>
            </a:r>
            <a:r>
              <a:rPr lang="en-US" dirty="0"/>
              <a:t>: </a:t>
            </a:r>
            <a:r>
              <a:rPr lang="en-US" i="1" dirty="0"/>
              <a:t>Morphine </a:t>
            </a:r>
            <a:r>
              <a:rPr lang="en-US" dirty="0"/>
              <a:t>causes respiratory depression by reduction of the responsiveness of medullary  respiratory center neurons to carbon dioxide. This can occur with ordinary doses of </a:t>
            </a:r>
            <a:r>
              <a:rPr lang="en-US" i="1" dirty="0"/>
              <a:t>morphine </a:t>
            </a:r>
            <a:r>
              <a:rPr lang="en-US" dirty="0"/>
              <a:t>in patients who are opioid-naive and can be accentuated as the dose is increased, until ultimately respiration ceases. Respiratory depression is the most common cause of death in acute opioid overdoses. Tolerance to this effect develops with repeated dosing, which allows for the safer use of </a:t>
            </a:r>
            <a:r>
              <a:rPr lang="en-US" i="1" dirty="0"/>
              <a:t>morphine </a:t>
            </a:r>
            <a:r>
              <a:rPr lang="en-US" dirty="0"/>
              <a:t>for the treatment of pain when the dose is correctly titrated.</a:t>
            </a:r>
          </a:p>
        </p:txBody>
      </p:sp>
    </p:spTree>
    <p:extLst>
      <p:ext uri="{BB962C8B-B14F-4D97-AF65-F5344CB8AC3E}">
        <p14:creationId xmlns:p14="http://schemas.microsoft.com/office/powerpoint/2010/main" val="1969196654"/>
      </p:ext>
    </p:extLst>
  </p:cSld>
  <p:clrMapOvr>
    <a:masterClrMapping/>
  </p:clrMapOvr>
  <mc:AlternateContent xmlns:mc="http://schemas.openxmlformats.org/markup-compatibility/2006" xmlns:p14="http://schemas.microsoft.com/office/powerpoint/2010/main">
    <mc:Choice Requires="p14">
      <p:transition spd="slow" p14:dur="2000" advTm="270834"/>
    </mc:Choice>
    <mc:Fallback xmlns="">
      <p:transition spd="slow" advTm="27083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2618" y="221672"/>
            <a:ext cx="11263746" cy="6525491"/>
          </a:xfrm>
        </p:spPr>
        <p:txBody>
          <a:bodyPr>
            <a:normAutofit/>
          </a:bodyPr>
          <a:lstStyle/>
          <a:p>
            <a:pPr marL="0" indent="0">
              <a:buNone/>
            </a:pPr>
            <a:r>
              <a:rPr lang="en-US" dirty="0"/>
              <a:t>d. </a:t>
            </a:r>
            <a:r>
              <a:rPr lang="en-US" b="1" dirty="0"/>
              <a:t>Depression of cough reflex</a:t>
            </a:r>
            <a:r>
              <a:rPr lang="en-US" dirty="0"/>
              <a:t>: Both </a:t>
            </a:r>
            <a:r>
              <a:rPr lang="en-US" i="1" dirty="0"/>
              <a:t>morphine </a:t>
            </a:r>
            <a:r>
              <a:rPr lang="en-US" dirty="0"/>
              <a:t>and </a:t>
            </a:r>
            <a:r>
              <a:rPr lang="en-US" i="1" dirty="0"/>
              <a:t>codeine </a:t>
            </a:r>
            <a:r>
              <a:rPr lang="en-US" dirty="0"/>
              <a:t>have antitussive  properties. In general, cough suppression does not correlate closely with analgesic and respiratory depressant properties of opioid drugs. The receptors involved in the antitussive action appear to be different from those involved in analgesia.</a:t>
            </a:r>
          </a:p>
          <a:p>
            <a:pPr marL="0" indent="0">
              <a:buNone/>
            </a:pPr>
            <a:r>
              <a:rPr lang="en-US" dirty="0"/>
              <a:t>e. </a:t>
            </a:r>
            <a:r>
              <a:rPr lang="en-US" b="1" dirty="0" err="1"/>
              <a:t>Miosis</a:t>
            </a:r>
            <a:r>
              <a:rPr lang="en-US" b="1" dirty="0"/>
              <a:t>:</a:t>
            </a:r>
            <a:r>
              <a:rPr lang="en-US" dirty="0"/>
              <a:t> The pinpoint pupil characteristic of </a:t>
            </a:r>
            <a:r>
              <a:rPr lang="en-US" i="1" dirty="0"/>
              <a:t>morphine </a:t>
            </a:r>
            <a:r>
              <a:rPr lang="en-US" dirty="0"/>
              <a:t>uses results from stimulation of μ and κ receptors at the </a:t>
            </a:r>
            <a:r>
              <a:rPr lang="en-US" dirty="0" err="1"/>
              <a:t>Edinger</a:t>
            </a:r>
            <a:r>
              <a:rPr lang="en-US" dirty="0"/>
              <a:t>–</a:t>
            </a:r>
            <a:r>
              <a:rPr lang="en-US" dirty="0" err="1"/>
              <a:t>Westphal</a:t>
            </a:r>
            <a:r>
              <a:rPr lang="en-US" dirty="0"/>
              <a:t> nucleus</a:t>
            </a:r>
            <a:r>
              <a:rPr lang="en-US" i="1" dirty="0"/>
              <a:t>. </a:t>
            </a:r>
            <a:r>
              <a:rPr lang="en-US" dirty="0"/>
              <a:t>There is little tolerance to this effect. [Note: This is important diagnostically, because many other causes of coma and respiratory depression produce dilation of the pupil.]</a:t>
            </a:r>
          </a:p>
          <a:p>
            <a:pPr marL="0" indent="0">
              <a:buNone/>
            </a:pPr>
            <a:r>
              <a:rPr lang="en-US" dirty="0"/>
              <a:t>f. </a:t>
            </a:r>
            <a:r>
              <a:rPr lang="en-US" b="1" dirty="0"/>
              <a:t>Emesis</a:t>
            </a:r>
            <a:r>
              <a:rPr lang="en-US" dirty="0"/>
              <a:t>: </a:t>
            </a:r>
            <a:r>
              <a:rPr lang="en-US" i="1" dirty="0"/>
              <a:t>Morphine </a:t>
            </a:r>
            <a:r>
              <a:rPr lang="en-US" dirty="0"/>
              <a:t>directly stimulates the chemoreceptor trigger zone in the area </a:t>
            </a:r>
            <a:r>
              <a:rPr lang="en-US" dirty="0" err="1"/>
              <a:t>postrema</a:t>
            </a:r>
            <a:r>
              <a:rPr lang="en-US" dirty="0"/>
              <a:t> that causes vomiting.</a:t>
            </a:r>
          </a:p>
        </p:txBody>
      </p:sp>
    </p:spTree>
    <p:extLst>
      <p:ext uri="{BB962C8B-B14F-4D97-AF65-F5344CB8AC3E}">
        <p14:creationId xmlns:p14="http://schemas.microsoft.com/office/powerpoint/2010/main" val="3872280457"/>
      </p:ext>
    </p:extLst>
  </p:cSld>
  <p:clrMapOvr>
    <a:masterClrMapping/>
  </p:clrMapOvr>
  <mc:AlternateContent xmlns:mc="http://schemas.openxmlformats.org/markup-compatibility/2006" xmlns:p14="http://schemas.microsoft.com/office/powerpoint/2010/main">
    <mc:Choice Requires="p14">
      <p:transition spd="slow" p14:dur="2000" advTm="177478"/>
    </mc:Choice>
    <mc:Fallback xmlns="">
      <p:transition spd="slow" advTm="17747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782" y="692728"/>
            <a:ext cx="11623964" cy="6165272"/>
          </a:xfrm>
        </p:spPr>
        <p:txBody>
          <a:bodyPr>
            <a:normAutofit/>
          </a:bodyPr>
          <a:lstStyle/>
          <a:p>
            <a:pPr marL="0" indent="0">
              <a:buNone/>
            </a:pPr>
            <a:r>
              <a:rPr lang="en-US" dirty="0"/>
              <a:t>g. </a:t>
            </a:r>
            <a:r>
              <a:rPr lang="en-US" b="1" dirty="0"/>
              <a:t>GI tract</a:t>
            </a:r>
            <a:r>
              <a:rPr lang="en-US" dirty="0"/>
              <a:t>: </a:t>
            </a:r>
            <a:r>
              <a:rPr lang="en-US" i="1" dirty="0"/>
              <a:t>Morphine </a:t>
            </a:r>
            <a:r>
              <a:rPr lang="en-US" dirty="0"/>
              <a:t>relieves diarrhea by decreasing the motility and increasing the tone of the intestinal circular smooth muscle. </a:t>
            </a:r>
            <a:r>
              <a:rPr lang="en-US" i="1" dirty="0"/>
              <a:t>Morphine </a:t>
            </a:r>
            <a:r>
              <a:rPr lang="en-US" dirty="0"/>
              <a:t>also increases the tone of the anal sphincter. </a:t>
            </a:r>
            <a:r>
              <a:rPr lang="en-US" i="1" dirty="0"/>
              <a:t>Morphine </a:t>
            </a:r>
            <a:r>
              <a:rPr lang="en-US" dirty="0"/>
              <a:t>and other opioids produce constipation, with little tolerance developing. </a:t>
            </a:r>
            <a:r>
              <a:rPr lang="en-US" i="1" dirty="0"/>
              <a:t>Morphine </a:t>
            </a:r>
            <a:r>
              <a:rPr lang="en-US" dirty="0"/>
              <a:t>can also increase biliary tract pressure due to contraction of the gallbladder and constriction of the biliary sphincter (sphincter of </a:t>
            </a:r>
            <a:r>
              <a:rPr lang="en-US" dirty="0" err="1"/>
              <a:t>Oddi</a:t>
            </a:r>
            <a:r>
              <a:rPr lang="en-US" dirty="0"/>
              <a:t>). It can aggravate biliary colic pain to multiple folds. This </a:t>
            </a:r>
            <a:r>
              <a:rPr lang="en-US" i="1" dirty="0"/>
              <a:t>morphine</a:t>
            </a:r>
            <a:r>
              <a:rPr lang="en-US" dirty="0"/>
              <a:t>-induced biliary pain is relieved partially by the administration of </a:t>
            </a:r>
            <a:r>
              <a:rPr lang="en-US" i="1" dirty="0"/>
              <a:t>atropine </a:t>
            </a:r>
            <a:r>
              <a:rPr lang="en-US" dirty="0"/>
              <a:t>and completely by opioid antagonists such as </a:t>
            </a:r>
            <a:r>
              <a:rPr lang="en-US" i="1" dirty="0"/>
              <a:t>naloxone </a:t>
            </a:r>
            <a:r>
              <a:rPr lang="en-US" dirty="0"/>
              <a:t>and other smooth muscle relaxants such as </a:t>
            </a:r>
            <a:r>
              <a:rPr lang="en-US" i="1" dirty="0" err="1"/>
              <a:t>papaverine</a:t>
            </a:r>
            <a:r>
              <a:rPr lang="en-US" dirty="0"/>
              <a:t>.</a:t>
            </a:r>
          </a:p>
          <a:p>
            <a:pPr marL="0" indent="0">
              <a:buNone/>
            </a:pPr>
            <a:r>
              <a:rPr lang="en-US" dirty="0"/>
              <a:t>h. </a:t>
            </a:r>
            <a:r>
              <a:rPr lang="en-US" b="1" dirty="0"/>
              <a:t>Cardiovascular:</a:t>
            </a:r>
            <a:r>
              <a:rPr lang="en-US" dirty="0"/>
              <a:t> </a:t>
            </a:r>
            <a:r>
              <a:rPr lang="en-US" i="1" dirty="0"/>
              <a:t>Morphine </a:t>
            </a:r>
            <a:r>
              <a:rPr lang="en-US" dirty="0"/>
              <a:t>has no major effects on blood pressure or heart rate at lower dosages, but hypotension and bradycardia may occur at higher doses. Because of respiratory depression and carbon dioxide retention, cerebral vessels dilate and increase cerebrospinal fluid pressure. </a:t>
            </a:r>
            <a:r>
              <a:rPr lang="en-US" i="1" dirty="0"/>
              <a:t>Morphine </a:t>
            </a:r>
            <a:r>
              <a:rPr lang="en-US" dirty="0"/>
              <a:t>is usually contraindicated in individuals with head trauma or severe brain injury</a:t>
            </a:r>
          </a:p>
        </p:txBody>
      </p:sp>
    </p:spTree>
    <p:extLst>
      <p:ext uri="{BB962C8B-B14F-4D97-AF65-F5344CB8AC3E}">
        <p14:creationId xmlns:p14="http://schemas.microsoft.com/office/powerpoint/2010/main" val="2290897406"/>
      </p:ext>
    </p:extLst>
  </p:cSld>
  <p:clrMapOvr>
    <a:masterClrMapping/>
  </p:clrMapOvr>
  <mc:AlternateContent xmlns:mc="http://schemas.openxmlformats.org/markup-compatibility/2006" xmlns:p14="http://schemas.microsoft.com/office/powerpoint/2010/main">
    <mc:Choice Requires="p14">
      <p:transition spd="slow" p14:dur="2000" advTm="305233"/>
    </mc:Choice>
    <mc:Fallback xmlns="">
      <p:transition spd="slow" advTm="30523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595744"/>
            <a:ext cx="11942618" cy="6165273"/>
          </a:xfrm>
        </p:spPr>
        <p:txBody>
          <a:bodyPr>
            <a:normAutofit fontScale="92500" lnSpcReduction="10000"/>
          </a:bodyPr>
          <a:lstStyle/>
          <a:p>
            <a:pPr marL="0" indent="0">
              <a:buNone/>
            </a:pPr>
            <a:r>
              <a:rPr lang="en-US" dirty="0" err="1"/>
              <a:t>i</a:t>
            </a:r>
            <a:r>
              <a:rPr lang="en-US" dirty="0"/>
              <a:t>. </a:t>
            </a:r>
            <a:r>
              <a:rPr lang="en-US" b="1" dirty="0"/>
              <a:t>Histamine release</a:t>
            </a:r>
            <a:r>
              <a:rPr lang="en-US" dirty="0"/>
              <a:t>: </a:t>
            </a:r>
            <a:r>
              <a:rPr lang="en-US" i="1" dirty="0"/>
              <a:t>Morphine </a:t>
            </a:r>
            <a:r>
              <a:rPr lang="en-US" dirty="0"/>
              <a:t>releases histamine from mast cells causing </a:t>
            </a:r>
            <a:r>
              <a:rPr lang="en-US" dirty="0" err="1"/>
              <a:t>urticaria</a:t>
            </a:r>
            <a:r>
              <a:rPr lang="en-US" dirty="0"/>
              <a:t>, sweating, and vasodilation. Because it can cause bronchoconstriction, </a:t>
            </a:r>
            <a:r>
              <a:rPr lang="en-US" i="1" dirty="0"/>
              <a:t>morphine </a:t>
            </a:r>
            <a:r>
              <a:rPr lang="en-US" dirty="0"/>
              <a:t>should be used with caution in patients with asthma.</a:t>
            </a:r>
          </a:p>
          <a:p>
            <a:pPr marL="0" indent="0">
              <a:buNone/>
            </a:pPr>
            <a:r>
              <a:rPr lang="en-US" dirty="0"/>
              <a:t>j. </a:t>
            </a:r>
            <a:r>
              <a:rPr lang="en-US" b="1" dirty="0"/>
              <a:t>Hormonal actions</a:t>
            </a:r>
            <a:r>
              <a:rPr lang="en-US" dirty="0"/>
              <a:t>: Prolonged use of </a:t>
            </a:r>
            <a:r>
              <a:rPr lang="en-US" i="1" dirty="0"/>
              <a:t>morphine </a:t>
            </a:r>
            <a:r>
              <a:rPr lang="en-US" dirty="0"/>
              <a:t>may lead to opioid-induced androgen deficiency due to suppression of the hypothalamic-pituitary-gonadal axis (HPA).This results in decreased production of sex hormones, especially testosterone, resulting in many clinical symptoms. Decrease prolactin and growth hormone secretions.</a:t>
            </a:r>
          </a:p>
          <a:p>
            <a:pPr marL="0" indent="0">
              <a:buNone/>
            </a:pPr>
            <a:r>
              <a:rPr lang="en-US" dirty="0"/>
              <a:t>k. </a:t>
            </a:r>
            <a:r>
              <a:rPr lang="en-US" b="1" dirty="0"/>
              <a:t>Labor</a:t>
            </a:r>
            <a:r>
              <a:rPr lang="en-US" dirty="0"/>
              <a:t>: </a:t>
            </a:r>
            <a:r>
              <a:rPr lang="en-US" i="1" dirty="0"/>
              <a:t>Morphine </a:t>
            </a:r>
            <a:r>
              <a:rPr lang="en-US" dirty="0"/>
              <a:t>may prolong the second stage of labor by transiently decreasing the strength, duration, and frequency of uterine contractions.</a:t>
            </a:r>
          </a:p>
          <a:p>
            <a:pPr marL="0" indent="0">
              <a:buNone/>
            </a:pPr>
            <a:r>
              <a:rPr lang="en-US" dirty="0"/>
              <a:t>l. </a:t>
            </a:r>
            <a:r>
              <a:rPr lang="en-US" b="1" dirty="0"/>
              <a:t>Thermoregulation: </a:t>
            </a:r>
            <a:r>
              <a:rPr lang="en-US" i="1" dirty="0"/>
              <a:t>Morphine </a:t>
            </a:r>
            <a:r>
              <a:rPr lang="en-US" dirty="0"/>
              <a:t>decreases the body temperature slightly due to its effect on hypothalamus heat-regulating mechanisms. In opioid withdrawal, elevated body temperature has been observed.</a:t>
            </a:r>
          </a:p>
          <a:p>
            <a:pPr marL="0" indent="0">
              <a:buNone/>
            </a:pPr>
            <a:r>
              <a:rPr lang="en-US" dirty="0"/>
              <a:t>m. </a:t>
            </a:r>
            <a:r>
              <a:rPr lang="en-US" b="1" dirty="0"/>
              <a:t>Immune system</a:t>
            </a:r>
            <a:r>
              <a:rPr lang="en-US" dirty="0"/>
              <a:t>: </a:t>
            </a:r>
            <a:r>
              <a:rPr lang="en-US" i="1" dirty="0"/>
              <a:t>Morphine </a:t>
            </a:r>
            <a:r>
              <a:rPr lang="en-US" dirty="0"/>
              <a:t>shows both direct and indirect effects (through centrally mediated neuronal mechanisms) on the immune system. Opioids in general cause moderate immunosuppression which makes the recipient susceptible for infections and tumor metastasis.</a:t>
            </a:r>
          </a:p>
        </p:txBody>
      </p:sp>
    </p:spTree>
    <p:extLst>
      <p:ext uri="{BB962C8B-B14F-4D97-AF65-F5344CB8AC3E}">
        <p14:creationId xmlns:p14="http://schemas.microsoft.com/office/powerpoint/2010/main" val="3066258254"/>
      </p:ext>
    </p:extLst>
  </p:cSld>
  <p:clrMapOvr>
    <a:masterClrMapping/>
  </p:clrMapOvr>
  <mc:AlternateContent xmlns:mc="http://schemas.openxmlformats.org/markup-compatibility/2006" xmlns:p14="http://schemas.microsoft.com/office/powerpoint/2010/main">
    <mc:Choice Requires="p14">
      <p:transition spd="slow" p14:dur="2000" advTm="110536"/>
    </mc:Choice>
    <mc:Fallback xmlns="">
      <p:transition spd="slow" advTm="11053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6151419" cy="6858000"/>
          </a:xfrm>
          <a:prstGeom prst="rect">
            <a:avLst/>
          </a:prstGeom>
        </p:spPr>
      </p:pic>
      <p:sp>
        <p:nvSpPr>
          <p:cNvPr id="6" name="TextBox 5">
            <a:extLst>
              <a:ext uri="{FF2B5EF4-FFF2-40B4-BE49-F238E27FC236}">
                <a16:creationId xmlns:a16="http://schemas.microsoft.com/office/drawing/2014/main" id="{82A93E77-33F7-E563-7B67-DA4C284A6206}"/>
              </a:ext>
            </a:extLst>
          </p:cNvPr>
          <p:cNvSpPr txBox="1"/>
          <p:nvPr/>
        </p:nvSpPr>
        <p:spPr>
          <a:xfrm>
            <a:off x="6151419" y="0"/>
            <a:ext cx="6096000" cy="6740307"/>
          </a:xfrm>
          <a:prstGeom prst="rect">
            <a:avLst/>
          </a:prstGeom>
          <a:noFill/>
        </p:spPr>
        <p:txBody>
          <a:bodyPr wrap="square">
            <a:spAutoFit/>
          </a:bodyPr>
          <a:lstStyle/>
          <a:p>
            <a:r>
              <a:rPr lang="en-US" sz="2800" b="0" i="0" dirty="0">
                <a:solidFill>
                  <a:srgbClr val="00ADEF"/>
                </a:solidFill>
                <a:effectLst/>
                <a:latin typeface="Formata-Medium"/>
              </a:rPr>
              <a:t>Tolerance and Physical Dependence</a:t>
            </a:r>
            <a:br>
              <a:rPr lang="en-US" sz="2800" b="0" i="0" dirty="0">
                <a:solidFill>
                  <a:srgbClr val="00ADEF"/>
                </a:solidFill>
                <a:effectLst/>
                <a:latin typeface="Formata-Medium"/>
              </a:rPr>
            </a:br>
            <a:r>
              <a:rPr lang="en-US" sz="2000" b="0" i="0" dirty="0">
                <a:solidFill>
                  <a:srgbClr val="231F20"/>
                </a:solidFill>
                <a:effectLst/>
                <a:latin typeface="Times-Roman"/>
              </a:rPr>
              <a:t>The development of tolerance and physical dependence</a:t>
            </a:r>
            <a:br>
              <a:rPr lang="en-US" sz="2000" b="0" i="0" dirty="0">
                <a:solidFill>
                  <a:srgbClr val="231F20"/>
                </a:solidFill>
                <a:effectLst/>
                <a:latin typeface="Times-Roman"/>
              </a:rPr>
            </a:br>
            <a:r>
              <a:rPr lang="en-US" sz="2000" b="0" i="0" dirty="0">
                <a:solidFill>
                  <a:srgbClr val="231F20"/>
                </a:solidFill>
                <a:effectLst/>
                <a:latin typeface="Times-Roman"/>
              </a:rPr>
              <a:t>with repeated use is a characteristic feature of all the opioid drugs. </a:t>
            </a:r>
          </a:p>
          <a:p>
            <a:r>
              <a:rPr lang="en-US" sz="2800" b="1" i="1" dirty="0">
                <a:solidFill>
                  <a:srgbClr val="231F20"/>
                </a:solidFill>
                <a:effectLst/>
                <a:latin typeface="Times-Italic"/>
              </a:rPr>
              <a:t>Tolerance</a:t>
            </a:r>
            <a:r>
              <a:rPr lang="en-US" sz="2000" b="0" i="1" dirty="0">
                <a:solidFill>
                  <a:srgbClr val="231F20"/>
                </a:solidFill>
                <a:effectLst/>
                <a:latin typeface="Times-Italic"/>
              </a:rPr>
              <a:t> </a:t>
            </a:r>
            <a:r>
              <a:rPr lang="en-US" sz="2000" b="0" i="0" dirty="0">
                <a:solidFill>
                  <a:srgbClr val="231F20"/>
                </a:solidFill>
                <a:effectLst/>
                <a:latin typeface="Times-Roman"/>
              </a:rPr>
              <a:t>to the effect of opioids or other</a:t>
            </a:r>
            <a:br>
              <a:rPr lang="en-US" sz="2000" b="0" i="0" dirty="0">
                <a:solidFill>
                  <a:srgbClr val="231F20"/>
                </a:solidFill>
                <a:effectLst/>
                <a:latin typeface="Times-Roman"/>
              </a:rPr>
            </a:br>
            <a:r>
              <a:rPr lang="en-US" sz="2000" b="0" i="0" dirty="0">
                <a:solidFill>
                  <a:srgbClr val="231F20"/>
                </a:solidFill>
                <a:effectLst/>
                <a:latin typeface="Times-Roman"/>
              </a:rPr>
              <a:t>drugs simply means that, over time, the drug loses its</a:t>
            </a:r>
            <a:br>
              <a:rPr lang="en-US" sz="2000" b="0" i="0" dirty="0">
                <a:solidFill>
                  <a:srgbClr val="231F20"/>
                </a:solidFill>
                <a:effectLst/>
                <a:latin typeface="Times-Roman"/>
              </a:rPr>
            </a:br>
            <a:r>
              <a:rPr lang="en-US" sz="2000" b="0" i="0" dirty="0">
                <a:solidFill>
                  <a:srgbClr val="231F20"/>
                </a:solidFill>
                <a:effectLst/>
                <a:latin typeface="Times-Roman"/>
              </a:rPr>
              <a:t>effectiveness and an increased dose is required to produce</a:t>
            </a:r>
            <a:br>
              <a:rPr lang="en-US" sz="2000" b="0" i="0" dirty="0">
                <a:solidFill>
                  <a:srgbClr val="231F20"/>
                </a:solidFill>
                <a:effectLst/>
                <a:latin typeface="Times-Roman"/>
              </a:rPr>
            </a:br>
            <a:r>
              <a:rPr lang="en-US" sz="2000" b="0" i="0" dirty="0">
                <a:solidFill>
                  <a:srgbClr val="231F20"/>
                </a:solidFill>
                <a:effectLst/>
                <a:latin typeface="Times-Roman"/>
              </a:rPr>
              <a:t>the same physiological response.</a:t>
            </a:r>
          </a:p>
          <a:p>
            <a:r>
              <a:rPr lang="en-US" sz="2800" b="1" i="1" dirty="0">
                <a:solidFill>
                  <a:srgbClr val="231F20"/>
                </a:solidFill>
                <a:effectLst/>
                <a:latin typeface="Times-Italic"/>
              </a:rPr>
              <a:t>Dependence</a:t>
            </a:r>
            <a:r>
              <a:rPr lang="en-US" sz="2000" b="0" i="1" dirty="0">
                <a:solidFill>
                  <a:srgbClr val="231F20"/>
                </a:solidFill>
                <a:effectLst/>
                <a:latin typeface="Times-Italic"/>
              </a:rPr>
              <a:t> </a:t>
            </a:r>
            <a:r>
              <a:rPr lang="en-US" sz="2000" b="0" i="0" dirty="0">
                <a:solidFill>
                  <a:srgbClr val="231F20"/>
                </a:solidFill>
                <a:effectLst/>
                <a:latin typeface="Times-Roman"/>
              </a:rPr>
              <a:t>refers to a complex and poorly understood set of changes in the homeostasis of an organism that causes a disturbance of the homeostatic set point of the organism if the drug is stopped. This disturbance often is revealed when administration of an opioid is stopped abruptly, resulting in </a:t>
            </a:r>
            <a:r>
              <a:rPr lang="en-US" sz="2000" b="0" i="1" dirty="0">
                <a:solidFill>
                  <a:srgbClr val="231F20"/>
                </a:solidFill>
                <a:effectLst/>
                <a:latin typeface="Times-Italic"/>
              </a:rPr>
              <a:t>withdrawal. </a:t>
            </a:r>
          </a:p>
          <a:p>
            <a:r>
              <a:rPr lang="en-US" sz="2800" b="1" i="1" dirty="0">
                <a:solidFill>
                  <a:srgbClr val="231F20"/>
                </a:solidFill>
                <a:effectLst/>
                <a:latin typeface="Times-Italic"/>
              </a:rPr>
              <a:t>Addiction</a:t>
            </a:r>
            <a:r>
              <a:rPr lang="en-US" sz="2000" b="0" i="1" dirty="0">
                <a:solidFill>
                  <a:srgbClr val="231F20"/>
                </a:solidFill>
                <a:effectLst/>
                <a:latin typeface="Times-Italic"/>
              </a:rPr>
              <a:t> </a:t>
            </a:r>
            <a:r>
              <a:rPr lang="en-US" sz="2000" b="0" i="0" dirty="0">
                <a:solidFill>
                  <a:srgbClr val="231F20"/>
                </a:solidFill>
                <a:effectLst/>
                <a:latin typeface="Times-Roman"/>
              </a:rPr>
              <a:t>is a behavioral pattern characterized by</a:t>
            </a:r>
            <a:br>
              <a:rPr lang="en-US" sz="2000" b="0" i="0" dirty="0">
                <a:solidFill>
                  <a:srgbClr val="231F20"/>
                </a:solidFill>
                <a:effectLst/>
                <a:latin typeface="Times-Roman"/>
              </a:rPr>
            </a:br>
            <a:r>
              <a:rPr lang="en-US" sz="2000" b="0" i="0" dirty="0">
                <a:solidFill>
                  <a:srgbClr val="231F20"/>
                </a:solidFill>
                <a:effectLst/>
                <a:latin typeface="Times-Roman"/>
              </a:rPr>
              <a:t>compulsive use of a drug and overwhelming involvement</a:t>
            </a:r>
            <a:br>
              <a:rPr lang="en-US" sz="2000" b="0" i="0" dirty="0">
                <a:solidFill>
                  <a:srgbClr val="231F20"/>
                </a:solidFill>
                <a:effectLst/>
                <a:latin typeface="Times-Roman"/>
              </a:rPr>
            </a:br>
            <a:r>
              <a:rPr lang="en-US" sz="2000" b="0" i="0" dirty="0">
                <a:solidFill>
                  <a:srgbClr val="231F20"/>
                </a:solidFill>
                <a:effectLst/>
                <a:latin typeface="Times-Roman"/>
              </a:rPr>
              <a:t>with its procurement and use. Tolerance and dependence</a:t>
            </a:r>
            <a:br>
              <a:rPr lang="en-US" sz="2000" b="0" i="0" dirty="0">
                <a:solidFill>
                  <a:srgbClr val="231F20"/>
                </a:solidFill>
                <a:effectLst/>
                <a:latin typeface="Times-Roman"/>
              </a:rPr>
            </a:br>
            <a:r>
              <a:rPr lang="en-US" sz="2000" b="0" i="0" dirty="0">
                <a:solidFill>
                  <a:srgbClr val="231F20"/>
                </a:solidFill>
                <a:effectLst/>
                <a:latin typeface="Times-Roman"/>
              </a:rPr>
              <a:t>are physiological responses seen in all patients and are not predictors of addiction</a:t>
            </a:r>
            <a:r>
              <a:rPr lang="en-US" sz="2000" dirty="0"/>
              <a:t> </a:t>
            </a:r>
            <a:br>
              <a:rPr lang="en-US" sz="2000" dirty="0"/>
            </a:br>
            <a:endParaRPr lang="en-US" sz="2000" dirty="0"/>
          </a:p>
        </p:txBody>
      </p:sp>
    </p:spTree>
    <p:extLst>
      <p:ext uri="{BB962C8B-B14F-4D97-AF65-F5344CB8AC3E}">
        <p14:creationId xmlns:p14="http://schemas.microsoft.com/office/powerpoint/2010/main" val="1036030860"/>
      </p:ext>
    </p:extLst>
  </p:cSld>
  <p:clrMapOvr>
    <a:masterClrMapping/>
  </p:clrMapOvr>
  <mc:AlternateContent xmlns:mc="http://schemas.openxmlformats.org/markup-compatibility/2006" xmlns:p14="http://schemas.microsoft.com/office/powerpoint/2010/main">
    <mc:Choice Requires="p14">
      <p:transition spd="slow" p14:dur="2000" advTm="58181"/>
    </mc:Choice>
    <mc:Fallback xmlns="">
      <p:transition spd="slow" advTm="5818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609600"/>
            <a:ext cx="11748654" cy="6248400"/>
          </a:xfrm>
        </p:spPr>
        <p:txBody>
          <a:bodyPr>
            <a:normAutofit/>
          </a:bodyPr>
          <a:lstStyle/>
          <a:p>
            <a:pPr marL="0" indent="0">
              <a:buNone/>
            </a:pPr>
            <a:r>
              <a:rPr lang="en-US" b="1" dirty="0"/>
              <a:t>Pharmacokinetics</a:t>
            </a:r>
            <a:r>
              <a:rPr lang="en-US" dirty="0"/>
              <a:t>:</a:t>
            </a:r>
          </a:p>
          <a:p>
            <a:pPr marL="514350" indent="-514350">
              <a:buAutoNum type="alphaLcPeriod"/>
            </a:pPr>
            <a:r>
              <a:rPr lang="en-US" dirty="0"/>
              <a:t>Administration: </a:t>
            </a:r>
            <a:r>
              <a:rPr lang="en-US" i="1" dirty="0"/>
              <a:t>Morphine </a:t>
            </a:r>
            <a:r>
              <a:rPr lang="en-US" dirty="0"/>
              <a:t>has a linear pharmacokinetic profile; however, absorption of morphine after oral administration is slow and erratic. Extended-release oral preparations provide more consistent plasma levels. Because significant first-pass metabolism of </a:t>
            </a:r>
            <a:r>
              <a:rPr lang="en-US" i="1" dirty="0"/>
              <a:t>morphine </a:t>
            </a:r>
            <a:r>
              <a:rPr lang="en-US" dirty="0"/>
              <a:t>occurs in the liver, subcutaneous and IV injections produce the most reliable response. </a:t>
            </a:r>
          </a:p>
          <a:p>
            <a:pPr marL="514350" indent="-514350">
              <a:buAutoNum type="alphaLcPeriod"/>
            </a:pPr>
            <a:r>
              <a:rPr lang="en-US" dirty="0"/>
              <a:t>b. Distribution: </a:t>
            </a:r>
            <a:r>
              <a:rPr lang="en-US" i="1" dirty="0"/>
              <a:t>Morphine </a:t>
            </a:r>
            <a:r>
              <a:rPr lang="en-US" dirty="0"/>
              <a:t>rapidly enters all body tissues, including the fetuses of pregnant women. It should not be used for analgesia during labor. Infants born to addicted mothers show physical dependence on opioids and exhibit withdrawal symptoms if opioids are not administered. Only a small percentage of </a:t>
            </a:r>
            <a:r>
              <a:rPr lang="en-US" i="1" dirty="0"/>
              <a:t>morphine </a:t>
            </a:r>
            <a:r>
              <a:rPr lang="en-US" dirty="0"/>
              <a:t>crosses the blood–brain barrier, because </a:t>
            </a:r>
            <a:r>
              <a:rPr lang="en-US" i="1" dirty="0"/>
              <a:t>morphine </a:t>
            </a:r>
            <a:r>
              <a:rPr lang="en-US" dirty="0"/>
              <a:t>is the least lipophilic of the common opioids. By contrast, the more lipid-soluble opioids, such as </a:t>
            </a:r>
            <a:r>
              <a:rPr lang="en-US" i="1" dirty="0"/>
              <a:t>fentanyl </a:t>
            </a:r>
            <a:r>
              <a:rPr lang="en-US" dirty="0"/>
              <a:t>and </a:t>
            </a:r>
            <a:r>
              <a:rPr lang="en-US" i="1" dirty="0"/>
              <a:t>methadone</a:t>
            </a:r>
            <a:r>
              <a:rPr lang="en-US" dirty="0"/>
              <a:t>, readily penetrate the CNS.</a:t>
            </a:r>
          </a:p>
        </p:txBody>
      </p:sp>
    </p:spTree>
    <p:extLst>
      <p:ext uri="{BB962C8B-B14F-4D97-AF65-F5344CB8AC3E}">
        <p14:creationId xmlns:p14="http://schemas.microsoft.com/office/powerpoint/2010/main" val="3076233574"/>
      </p:ext>
    </p:extLst>
  </p:cSld>
  <p:clrMapOvr>
    <a:masterClrMapping/>
  </p:clrMapOvr>
  <mc:AlternateContent xmlns:mc="http://schemas.openxmlformats.org/markup-compatibility/2006" xmlns:p14="http://schemas.microsoft.com/office/powerpoint/2010/main">
    <mc:Choice Requires="p14">
      <p:transition spd="slow" p14:dur="2000" advTm="406336"/>
    </mc:Choice>
    <mc:Fallback xmlns="">
      <p:transition spd="slow" advTm="406336"/>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336468"/>
            <a:ext cx="11928764" cy="6331527"/>
          </a:xfrm>
        </p:spPr>
        <p:txBody>
          <a:bodyPr>
            <a:normAutofit/>
          </a:bodyPr>
          <a:lstStyle/>
          <a:p>
            <a:pPr marL="0" indent="0">
              <a:buNone/>
            </a:pPr>
            <a:r>
              <a:rPr lang="en-US" dirty="0"/>
              <a:t>c. Fate: </a:t>
            </a:r>
            <a:r>
              <a:rPr lang="en-US" i="1" dirty="0"/>
              <a:t>Morphine </a:t>
            </a:r>
            <a:r>
              <a:rPr lang="en-US" dirty="0"/>
              <a:t>is conjugated with </a:t>
            </a:r>
            <a:r>
              <a:rPr lang="en-US" dirty="0" err="1"/>
              <a:t>glucuronic</a:t>
            </a:r>
            <a:r>
              <a:rPr lang="en-US" dirty="0"/>
              <a:t> acid in the liver to two active metabolites (morphine-6-glucuronide [M6G] and morphine-3-glucuronide [M3G]) which are </a:t>
            </a:r>
            <a:r>
              <a:rPr lang="en-US" dirty="0" err="1"/>
              <a:t>renally</a:t>
            </a:r>
            <a:r>
              <a:rPr lang="en-US" dirty="0"/>
              <a:t> excreted. M6G is a very potent analgesic, and morphine glucuronide metabolites undergo enterohepatic circulation. M3G does not have analgesic activity, but is believed to cause </a:t>
            </a:r>
            <a:r>
              <a:rPr lang="en-US" dirty="0" err="1"/>
              <a:t>neuroexcitatory</a:t>
            </a:r>
            <a:r>
              <a:rPr lang="en-US" dirty="0"/>
              <a:t> effects. The duration of action of </a:t>
            </a:r>
            <a:r>
              <a:rPr lang="en-US" i="1" dirty="0"/>
              <a:t>morphine </a:t>
            </a:r>
            <a:r>
              <a:rPr lang="en-US" dirty="0"/>
              <a:t>is 4 to 5 hours when administered systemically to opioid-naive individuals, but considerably longer when injected </a:t>
            </a:r>
            <a:r>
              <a:rPr lang="en-US" dirty="0" err="1"/>
              <a:t>epidurally</a:t>
            </a:r>
            <a:r>
              <a:rPr lang="en-US" dirty="0"/>
              <a:t> because the low </a:t>
            </a:r>
            <a:r>
              <a:rPr lang="en-US" dirty="0" err="1"/>
              <a:t>lipophilicity</a:t>
            </a:r>
            <a:r>
              <a:rPr lang="en-US" dirty="0"/>
              <a:t> prevents redistribution from the epidural space.</a:t>
            </a:r>
          </a:p>
          <a:p>
            <a:pPr marL="0" indent="0">
              <a:buNone/>
            </a:pPr>
            <a:r>
              <a:rPr lang="en-US" b="1" dirty="0"/>
              <a:t>Adverse effects: </a:t>
            </a:r>
          </a:p>
          <a:p>
            <a:pPr marL="0" indent="0">
              <a:buNone/>
            </a:pPr>
            <a:r>
              <a:rPr lang="en-US" dirty="0"/>
              <a:t>Many adverse effects are common across the entire opioid class. With most μ agonists, severe </a:t>
            </a:r>
            <a:r>
              <a:rPr lang="en-US" b="1" dirty="0"/>
              <a:t>respiratory depression </a:t>
            </a:r>
            <a:r>
              <a:rPr lang="en-US" dirty="0"/>
              <a:t>can occur and may result in death from acute opioid overdose. Respiratory drive may be suppressed in patients with respiratory disorders such as obstructive sleep apnea, emphysema, or </a:t>
            </a:r>
            <a:r>
              <a:rPr lang="en-US" dirty="0" err="1"/>
              <a:t>cor</a:t>
            </a:r>
            <a:r>
              <a:rPr lang="en-US" dirty="0"/>
              <a:t>- pulmonale, so close monitoring is necessary when using opioids. Opioid-induced </a:t>
            </a:r>
            <a:r>
              <a:rPr lang="en-US" b="1" dirty="0"/>
              <a:t>constipation </a:t>
            </a:r>
            <a:r>
              <a:rPr lang="en-US" dirty="0"/>
              <a:t>(OIC) is a common adverse effect. </a:t>
            </a:r>
          </a:p>
        </p:txBody>
      </p:sp>
    </p:spTree>
    <p:extLst>
      <p:ext uri="{BB962C8B-B14F-4D97-AF65-F5344CB8AC3E}">
        <p14:creationId xmlns:p14="http://schemas.microsoft.com/office/powerpoint/2010/main" val="1181521908"/>
      </p:ext>
    </p:extLst>
  </p:cSld>
  <p:clrMapOvr>
    <a:masterClrMapping/>
  </p:clrMapOvr>
  <mc:AlternateContent xmlns:mc="http://schemas.openxmlformats.org/markup-compatibility/2006" xmlns:p14="http://schemas.microsoft.com/office/powerpoint/2010/main">
    <mc:Choice Requires="p14">
      <p:transition spd="slow" p14:dur="2000" advTm="79219"/>
    </mc:Choice>
    <mc:Fallback xmlns="">
      <p:transition spd="slow" advTm="79219"/>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45" y="429491"/>
            <a:ext cx="11901055" cy="6428509"/>
          </a:xfrm>
        </p:spPr>
        <p:txBody>
          <a:bodyPr>
            <a:normAutofit fontScale="92500"/>
          </a:bodyPr>
          <a:lstStyle/>
          <a:p>
            <a:pPr marL="0" indent="0">
              <a:buNone/>
            </a:pPr>
            <a:r>
              <a:rPr lang="en-US" dirty="0"/>
              <a:t>Initial management includes a nonprescription stimulant laxative such as </a:t>
            </a:r>
            <a:r>
              <a:rPr lang="en-US" i="1" dirty="0" err="1"/>
              <a:t>senna</a:t>
            </a:r>
            <a:r>
              <a:rPr lang="en-US" dirty="0"/>
              <a:t>. Peripherally acting </a:t>
            </a:r>
            <a:r>
              <a:rPr lang="el-GR" dirty="0"/>
              <a:t>μ-</a:t>
            </a:r>
            <a:r>
              <a:rPr lang="en-US" dirty="0"/>
              <a:t>opioid receptor antagonists such as </a:t>
            </a:r>
            <a:r>
              <a:rPr lang="en-US" i="1" dirty="0" err="1"/>
              <a:t>methylnaltrexone</a:t>
            </a:r>
            <a:r>
              <a:rPr lang="en-US" dirty="0"/>
              <a:t>, </a:t>
            </a:r>
            <a:r>
              <a:rPr lang="en-US" i="1" dirty="0" err="1"/>
              <a:t>naloxegol</a:t>
            </a:r>
            <a:r>
              <a:rPr lang="en-US" dirty="0"/>
              <a:t>, and </a:t>
            </a:r>
            <a:r>
              <a:rPr lang="en-US" i="1" dirty="0" err="1"/>
              <a:t>naldemedine</a:t>
            </a:r>
            <a:r>
              <a:rPr lang="en-US" i="1" dirty="0"/>
              <a:t> </a:t>
            </a:r>
            <a:r>
              <a:rPr lang="en-US" dirty="0"/>
              <a:t>are prescription drugs available for the treatment of OIC. [Note: </a:t>
            </a:r>
            <a:r>
              <a:rPr lang="en-US" i="1" dirty="0" err="1"/>
              <a:t>Lubiprostone</a:t>
            </a:r>
            <a:r>
              <a:rPr lang="en-US" i="1" dirty="0"/>
              <a:t> </a:t>
            </a:r>
            <a:r>
              <a:rPr lang="en-US" dirty="0"/>
              <a:t>is a chloride channel activator that is indicated for OIC and irritable bowel syndrome. </a:t>
            </a:r>
            <a:r>
              <a:rPr lang="en-US" i="1" dirty="0"/>
              <a:t>Morphine </a:t>
            </a:r>
            <a:r>
              <a:rPr lang="en-US" dirty="0"/>
              <a:t>should be used with caution in patients with liver disease and renal dysfunction.</a:t>
            </a:r>
          </a:p>
          <a:p>
            <a:pPr marL="0" indent="0">
              <a:buNone/>
            </a:pPr>
            <a:r>
              <a:rPr lang="en-US" b="1" dirty="0"/>
              <a:t>Tolerance and physical dependence</a:t>
            </a:r>
            <a:r>
              <a:rPr lang="en-US" dirty="0"/>
              <a:t>:</a:t>
            </a:r>
          </a:p>
          <a:p>
            <a:pPr marL="0" indent="0">
              <a:buNone/>
            </a:pPr>
            <a:r>
              <a:rPr lang="en-US" dirty="0"/>
              <a:t>Repeated use produces tolerance to the respiratory depressant, analgesic, euphoric, emetic, and sedative effects of </a:t>
            </a:r>
            <a:r>
              <a:rPr lang="en-US" i="1" dirty="0"/>
              <a:t>morphine</a:t>
            </a:r>
            <a:r>
              <a:rPr lang="en-US" dirty="0"/>
              <a:t>. Tolerance usually does not develop to </a:t>
            </a:r>
            <a:r>
              <a:rPr lang="en-US" dirty="0" err="1"/>
              <a:t>miosis</a:t>
            </a:r>
            <a:r>
              <a:rPr lang="en-US" dirty="0"/>
              <a:t> (constriction of the pupils) or constipation. Physical and psychological dependence can occur with </a:t>
            </a:r>
            <a:r>
              <a:rPr lang="en-US" i="1" dirty="0"/>
              <a:t>morphine </a:t>
            </a:r>
            <a:r>
              <a:rPr lang="en-US" dirty="0"/>
              <a:t>and other agonists. Withdrawal produces a series of autonomic, motor, and psychological responses such as </a:t>
            </a:r>
            <a:r>
              <a:rPr lang="en-US" b="1" dirty="0"/>
              <a:t>goosebumps, muscle spasms, hyperalgesia, lacrimation, rhinorrhea, yawning, sweating, restlessness, dilated pupils, anorexia, irritability, tremors, diarrhea, and flushing</a:t>
            </a:r>
            <a:r>
              <a:rPr lang="en-US" dirty="0"/>
              <a:t> that can be severe The abstinence withdrawal peaks at 48 to 72 hours, though generally it is not life threatening except in neonates and the severely debilitated. Administration of an opioid antagonist may precipitate a severe withdrawal reaction.</a:t>
            </a:r>
          </a:p>
        </p:txBody>
      </p:sp>
    </p:spTree>
    <p:extLst>
      <p:ext uri="{BB962C8B-B14F-4D97-AF65-F5344CB8AC3E}">
        <p14:creationId xmlns:p14="http://schemas.microsoft.com/office/powerpoint/2010/main" val="362781206"/>
      </p:ext>
    </p:extLst>
  </p:cSld>
  <p:clrMapOvr>
    <a:masterClrMapping/>
  </p:clrMapOvr>
  <mc:AlternateContent xmlns:mc="http://schemas.openxmlformats.org/markup-compatibility/2006" xmlns:p14="http://schemas.microsoft.com/office/powerpoint/2010/main">
    <mc:Choice Requires="p14">
      <p:transition spd="slow" p14:dur="2000" advTm="345999"/>
    </mc:Choice>
    <mc:Fallback xmlns="">
      <p:transition spd="slow" advTm="345999"/>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818" y="568036"/>
            <a:ext cx="11831782" cy="6179128"/>
          </a:xfrm>
        </p:spPr>
        <p:txBody>
          <a:bodyPr>
            <a:normAutofit/>
          </a:bodyPr>
          <a:lstStyle/>
          <a:p>
            <a:pPr marL="0" indent="0">
              <a:buNone/>
            </a:pPr>
            <a:r>
              <a:rPr lang="en-US" dirty="0"/>
              <a:t>Drug interactions: Drug interactions with </a:t>
            </a:r>
            <a:r>
              <a:rPr lang="en-US" i="1" dirty="0"/>
              <a:t>morphine </a:t>
            </a:r>
            <a:r>
              <a:rPr lang="en-US" dirty="0"/>
              <a:t>are possible. The depressant actions of </a:t>
            </a:r>
            <a:r>
              <a:rPr lang="en-US" i="1" dirty="0"/>
              <a:t>morphine </a:t>
            </a:r>
            <a:r>
              <a:rPr lang="en-US" dirty="0"/>
              <a:t>are enhanced by </a:t>
            </a:r>
            <a:r>
              <a:rPr lang="en-US" dirty="0" err="1"/>
              <a:t>coadministration</a:t>
            </a:r>
            <a:r>
              <a:rPr lang="en-US" dirty="0"/>
              <a:t> with CNS depressant medications such as </a:t>
            </a:r>
            <a:r>
              <a:rPr lang="en-US" dirty="0" err="1"/>
              <a:t>phenothiazines</a:t>
            </a:r>
            <a:r>
              <a:rPr lang="en-US" dirty="0"/>
              <a:t>, monoamine oxidase inhibitors (MAOIs), and benzodiazepines. Guidelines for opioid prescribing urge clinicians to avoid simultaneous prescribing of opioids and benzodiazepines. A black box warning also has been included on the labeling of both opioids and benzodiazepines to alert prescribers of this dangerous combination.</a:t>
            </a:r>
          </a:p>
        </p:txBody>
      </p:sp>
      <p:pic>
        <p:nvPicPr>
          <p:cNvPr id="1026" name="Picture 2" descr="Opioid Equianalgesic Equivalence to IV Morphine - Conversion ... | GrepM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4994" y="3214255"/>
            <a:ext cx="8324850" cy="5403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785113"/>
      </p:ext>
    </p:extLst>
  </p:cSld>
  <p:clrMapOvr>
    <a:masterClrMapping/>
  </p:clrMapOvr>
  <mc:AlternateContent xmlns:mc="http://schemas.openxmlformats.org/markup-compatibility/2006" xmlns:p14="http://schemas.microsoft.com/office/powerpoint/2010/main">
    <mc:Choice Requires="p14">
      <p:transition spd="slow" p14:dur="2000" advTm="217656"/>
    </mc:Choice>
    <mc:Fallback xmlns="">
      <p:transition spd="slow" advTm="217656"/>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0629"/>
            <a:ext cx="12191999" cy="6727371"/>
          </a:xfrm>
        </p:spPr>
        <p:txBody>
          <a:bodyPr>
            <a:normAutofit lnSpcReduction="10000"/>
          </a:bodyPr>
          <a:lstStyle/>
          <a:p>
            <a:pPr marL="0" indent="0">
              <a:buNone/>
            </a:pPr>
            <a:r>
              <a:rPr lang="en-US" sz="3500" b="1" dirty="0"/>
              <a:t>Codeine</a:t>
            </a:r>
          </a:p>
          <a:p>
            <a:pPr marL="0" indent="0">
              <a:buNone/>
            </a:pPr>
            <a:r>
              <a:rPr lang="en-US" i="1" dirty="0"/>
              <a:t>Codeine</a:t>
            </a:r>
            <a:r>
              <a:rPr lang="en-US" dirty="0"/>
              <a:t> is a naturally occurring opioid and a weak analgesic compared to </a:t>
            </a:r>
            <a:r>
              <a:rPr lang="en-US" i="1" dirty="0"/>
              <a:t>morphine. </a:t>
            </a:r>
            <a:r>
              <a:rPr lang="en-US" dirty="0"/>
              <a:t>It is used for mild-to-moderate pain. The analgesic actions of </a:t>
            </a:r>
            <a:r>
              <a:rPr lang="en-US" i="1" dirty="0"/>
              <a:t>codeine </a:t>
            </a:r>
            <a:r>
              <a:rPr lang="en-US" dirty="0"/>
              <a:t>are derived from its conversion to </a:t>
            </a:r>
            <a:r>
              <a:rPr lang="en-US" i="1" dirty="0"/>
              <a:t>morphine </a:t>
            </a:r>
            <a:r>
              <a:rPr lang="en-US" dirty="0"/>
              <a:t>by the CYP2D6 enzyme. CYP2D6 activity varies among patients, and ultra-rapid metabolizers may experience higher levels of </a:t>
            </a:r>
            <a:r>
              <a:rPr lang="en-US" i="1" dirty="0"/>
              <a:t>morphine</a:t>
            </a:r>
            <a:r>
              <a:rPr lang="en-US" dirty="0"/>
              <a:t>, leading to possible overdose and toxicity. Life threatening respiratory depression and death have been reported in children who received </a:t>
            </a:r>
            <a:r>
              <a:rPr lang="en-US" i="1" dirty="0"/>
              <a:t>codeine</a:t>
            </a:r>
            <a:r>
              <a:rPr lang="en-US" dirty="0"/>
              <a:t>, mostly following tonsillectomy and/or adenoidectomy. </a:t>
            </a:r>
            <a:r>
              <a:rPr lang="en-US" i="1" dirty="0"/>
              <a:t>Codeine </a:t>
            </a:r>
            <a:r>
              <a:rPr lang="en-US" dirty="0"/>
              <a:t>is commonly used in combination with </a:t>
            </a:r>
            <a:r>
              <a:rPr lang="en-US" b="1" i="1" dirty="0"/>
              <a:t>acetaminophen </a:t>
            </a:r>
            <a:r>
              <a:rPr lang="en-US" dirty="0"/>
              <a:t>for management of pain. The drug exhibits good antitussive activity at doses that do not cause analgesia. </a:t>
            </a:r>
            <a:r>
              <a:rPr lang="en-US" b="1" i="1" dirty="0"/>
              <a:t>Dextromethorphan </a:t>
            </a:r>
            <a:r>
              <a:rPr lang="en-US" dirty="0"/>
              <a:t>is a synthetic cough depressant that has relatively no analgesic action and much lower potential for abuse in usual antitussive doses. It is preferred over </a:t>
            </a:r>
            <a:r>
              <a:rPr lang="en-US" i="1" dirty="0"/>
              <a:t>codeine </a:t>
            </a:r>
            <a:r>
              <a:rPr lang="en-US" dirty="0"/>
              <a:t>in most situations where cough suppression is needed. </a:t>
            </a:r>
            <a:r>
              <a:rPr lang="en-US" b="1" i="1" dirty="0"/>
              <a:t>Noscapine </a:t>
            </a:r>
            <a:r>
              <a:rPr lang="en-US" dirty="0"/>
              <a:t>is an opium alkaloid obtained from the plant Papaver </a:t>
            </a:r>
            <a:r>
              <a:rPr lang="en-US" dirty="0" err="1"/>
              <a:t>somniferum</a:t>
            </a:r>
            <a:r>
              <a:rPr lang="en-US" dirty="0"/>
              <a:t> exerts its antitussive effects through the activation of sigma opioid receptors without narcotic, analgesic, or dependence-inducing properties. </a:t>
            </a:r>
            <a:r>
              <a:rPr lang="en-US" i="1" dirty="0"/>
              <a:t>Noscapine </a:t>
            </a:r>
            <a:r>
              <a:rPr lang="en-US" dirty="0"/>
              <a:t>is registered for the treatment of a dry nonproductive cough and is available as a syrup and a tablet.</a:t>
            </a:r>
          </a:p>
        </p:txBody>
      </p:sp>
    </p:spTree>
    <p:extLst>
      <p:ext uri="{BB962C8B-B14F-4D97-AF65-F5344CB8AC3E}">
        <p14:creationId xmlns:p14="http://schemas.microsoft.com/office/powerpoint/2010/main" val="3342008898"/>
      </p:ext>
    </p:extLst>
  </p:cSld>
  <p:clrMapOvr>
    <a:masterClrMapping/>
  </p:clrMapOvr>
  <mc:AlternateContent xmlns:mc="http://schemas.openxmlformats.org/markup-compatibility/2006" xmlns:p14="http://schemas.microsoft.com/office/powerpoint/2010/main">
    <mc:Choice Requires="p14">
      <p:transition spd="slow" p14:dur="2000" advTm="189436"/>
    </mc:Choice>
    <mc:Fallback xmlns="">
      <p:transition spd="slow" advTm="189436"/>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60218"/>
            <a:ext cx="12192000" cy="6497782"/>
          </a:xfrm>
        </p:spPr>
        <p:txBody>
          <a:bodyPr>
            <a:normAutofit/>
          </a:bodyPr>
          <a:lstStyle/>
          <a:p>
            <a:pPr marL="0" indent="0">
              <a:buNone/>
            </a:pPr>
            <a:r>
              <a:rPr lang="en-US" sz="3600" b="1" dirty="0"/>
              <a:t>Oxycodone and </a:t>
            </a:r>
            <a:r>
              <a:rPr lang="en-US" sz="3600" b="1" dirty="0" err="1"/>
              <a:t>oxymorphone</a:t>
            </a:r>
            <a:endParaRPr lang="en-US" sz="3600" b="1" dirty="0"/>
          </a:p>
          <a:p>
            <a:pPr marL="0" indent="0">
              <a:buNone/>
            </a:pPr>
            <a:r>
              <a:rPr lang="en-US" i="1" dirty="0" err="1"/>
              <a:t>Oxymorphone</a:t>
            </a:r>
            <a:r>
              <a:rPr lang="en-US" i="1" dirty="0"/>
              <a:t> </a:t>
            </a:r>
            <a:r>
              <a:rPr lang="en-US" dirty="0"/>
              <a:t>and </a:t>
            </a:r>
            <a:r>
              <a:rPr lang="en-US" i="1" dirty="0"/>
              <a:t>oxycodone </a:t>
            </a:r>
            <a:r>
              <a:rPr lang="en-US" dirty="0"/>
              <a:t>are orally active, semisynthetic analogs of </a:t>
            </a:r>
            <a:r>
              <a:rPr lang="en-US" i="1" dirty="0"/>
              <a:t>morphine </a:t>
            </a:r>
            <a:r>
              <a:rPr lang="en-US" dirty="0"/>
              <a:t>and </a:t>
            </a:r>
            <a:r>
              <a:rPr lang="en-US" i="1" dirty="0"/>
              <a:t>codeine</a:t>
            </a:r>
            <a:r>
              <a:rPr lang="en-US" dirty="0"/>
              <a:t>, respectively. </a:t>
            </a:r>
            <a:r>
              <a:rPr lang="en-US" i="1" dirty="0" err="1"/>
              <a:t>Oxymorphone</a:t>
            </a:r>
            <a:r>
              <a:rPr lang="en-US" i="1" dirty="0"/>
              <a:t> </a:t>
            </a:r>
            <a:r>
              <a:rPr lang="en-US" dirty="0"/>
              <a:t>given parenterally is approximately 10 times more potent than </a:t>
            </a:r>
            <a:r>
              <a:rPr lang="en-US" i="1" dirty="0"/>
              <a:t>morphine</a:t>
            </a:r>
            <a:r>
              <a:rPr lang="en-US" dirty="0"/>
              <a:t>, but when administered orally the potency drops to about three times that of </a:t>
            </a:r>
            <a:r>
              <a:rPr lang="en-US" i="1" dirty="0"/>
              <a:t>morphine. </a:t>
            </a:r>
            <a:r>
              <a:rPr lang="en-US" i="1" dirty="0" err="1"/>
              <a:t>Oxymorphone</a:t>
            </a:r>
            <a:r>
              <a:rPr lang="en-US" i="1" dirty="0"/>
              <a:t> </a:t>
            </a:r>
            <a:r>
              <a:rPr lang="en-US" dirty="0"/>
              <a:t>is available in both immediate-release and extended-release oral formulations. This agent has no clinically relevant drug interactions associated with the CYP450 enzyme system. </a:t>
            </a:r>
            <a:r>
              <a:rPr lang="en-US" i="1" dirty="0"/>
              <a:t>Oxycodone </a:t>
            </a:r>
            <a:r>
              <a:rPr lang="en-US" dirty="0"/>
              <a:t>is approximately two times more potent than </a:t>
            </a:r>
            <a:r>
              <a:rPr lang="en-US" i="1" dirty="0"/>
              <a:t>morphine </a:t>
            </a:r>
            <a:r>
              <a:rPr lang="en-US" dirty="0"/>
              <a:t>and is available in an immediate-release formulation, alone or in combination with </a:t>
            </a:r>
            <a:r>
              <a:rPr lang="en-US" i="1" dirty="0"/>
              <a:t>acetaminophen</a:t>
            </a:r>
            <a:r>
              <a:rPr lang="en-US" dirty="0"/>
              <a:t>, </a:t>
            </a:r>
            <a:r>
              <a:rPr lang="en-US" i="1" dirty="0"/>
              <a:t>aspirin</a:t>
            </a:r>
            <a:r>
              <a:rPr lang="en-US" dirty="0"/>
              <a:t>, </a:t>
            </a:r>
            <a:r>
              <a:rPr lang="en-US" i="1" dirty="0"/>
              <a:t>or ibuprofen. </a:t>
            </a:r>
            <a:r>
              <a:rPr lang="en-US" dirty="0"/>
              <a:t>An extended-release formulation is also available. </a:t>
            </a:r>
            <a:r>
              <a:rPr lang="en-US" i="1" dirty="0"/>
              <a:t>Oxycodone </a:t>
            </a:r>
            <a:r>
              <a:rPr lang="en-US" dirty="0"/>
              <a:t>is mainly metabolized via the CYP2D6 and CYP3A4 enzymes.</a:t>
            </a:r>
          </a:p>
        </p:txBody>
      </p:sp>
    </p:spTree>
    <p:extLst>
      <p:ext uri="{BB962C8B-B14F-4D97-AF65-F5344CB8AC3E}">
        <p14:creationId xmlns:p14="http://schemas.microsoft.com/office/powerpoint/2010/main" val="307007127"/>
      </p:ext>
    </p:extLst>
  </p:cSld>
  <p:clrMapOvr>
    <a:masterClrMapping/>
  </p:clrMapOvr>
  <mc:AlternateContent xmlns:mc="http://schemas.openxmlformats.org/markup-compatibility/2006" xmlns:p14="http://schemas.microsoft.com/office/powerpoint/2010/main">
    <mc:Choice Requires="p14">
      <p:transition spd="slow" p14:dur="2000" advTm="112675"/>
    </mc:Choice>
    <mc:Fallback xmlns="">
      <p:transition spd="slow" advTm="112675"/>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471055"/>
            <a:ext cx="11901054" cy="6248400"/>
          </a:xfrm>
        </p:spPr>
        <p:txBody>
          <a:bodyPr>
            <a:normAutofit/>
          </a:bodyPr>
          <a:lstStyle/>
          <a:p>
            <a:pPr marL="0" indent="0">
              <a:buNone/>
            </a:pPr>
            <a:r>
              <a:rPr lang="en-US" sz="3600" b="1" dirty="0"/>
              <a:t>Hydromorphone and hydrocodone</a:t>
            </a:r>
          </a:p>
          <a:p>
            <a:pPr marL="0" indent="0">
              <a:buNone/>
            </a:pPr>
            <a:r>
              <a:rPr lang="en-US" i="1" dirty="0"/>
              <a:t>Hydromorphone</a:t>
            </a:r>
            <a:r>
              <a:rPr lang="en-US" dirty="0"/>
              <a:t> and </a:t>
            </a:r>
            <a:r>
              <a:rPr lang="en-US" i="1" dirty="0"/>
              <a:t>hydrocodone</a:t>
            </a:r>
            <a:r>
              <a:rPr lang="en-US" dirty="0"/>
              <a:t> are orally active, semisynthetic analogs of </a:t>
            </a:r>
            <a:r>
              <a:rPr lang="en-US" i="1" dirty="0"/>
              <a:t>morphine </a:t>
            </a:r>
            <a:r>
              <a:rPr lang="en-US" dirty="0"/>
              <a:t>and </a:t>
            </a:r>
            <a:r>
              <a:rPr lang="en-US" i="1" dirty="0"/>
              <a:t>codeine</a:t>
            </a:r>
            <a:r>
              <a:rPr lang="en-US" dirty="0"/>
              <a:t>, respectively. Oral </a:t>
            </a:r>
            <a:r>
              <a:rPr lang="en-US" i="1" dirty="0"/>
              <a:t>hydromorphone </a:t>
            </a:r>
            <a:r>
              <a:rPr lang="en-US" dirty="0"/>
              <a:t>is approximately four to seven times more potent than oral </a:t>
            </a:r>
            <a:r>
              <a:rPr lang="en-US" i="1" dirty="0"/>
              <a:t>morphine</a:t>
            </a:r>
            <a:r>
              <a:rPr lang="en-US" dirty="0"/>
              <a:t>. It is preferred over </a:t>
            </a:r>
            <a:r>
              <a:rPr lang="en-US" i="1" dirty="0"/>
              <a:t>morphine </a:t>
            </a:r>
            <a:r>
              <a:rPr lang="en-US" dirty="0"/>
              <a:t>in patients with </a:t>
            </a:r>
            <a:r>
              <a:rPr lang="en-US" b="1" dirty="0"/>
              <a:t>renal dysfunction </a:t>
            </a:r>
            <a:r>
              <a:rPr lang="en-US" dirty="0"/>
              <a:t>due to less accumulation of active metabolites. </a:t>
            </a:r>
            <a:r>
              <a:rPr lang="en-US" i="1" dirty="0"/>
              <a:t>Hydrocodone </a:t>
            </a:r>
            <a:r>
              <a:rPr lang="en-US" dirty="0"/>
              <a:t>is the methyl ether derivative of </a:t>
            </a:r>
            <a:r>
              <a:rPr lang="en-US" i="1" dirty="0"/>
              <a:t>hydromorphone</a:t>
            </a:r>
            <a:r>
              <a:rPr lang="en-US" dirty="0"/>
              <a:t>, but is a weaker analgesic than </a:t>
            </a:r>
            <a:r>
              <a:rPr lang="en-US" i="1" dirty="0"/>
              <a:t>hydromorphone</a:t>
            </a:r>
            <a:r>
              <a:rPr lang="en-US" dirty="0"/>
              <a:t>, with oral analgesic efficacy comparable to that of </a:t>
            </a:r>
            <a:r>
              <a:rPr lang="en-US" i="1" dirty="0"/>
              <a:t>morphine</a:t>
            </a:r>
            <a:r>
              <a:rPr lang="en-US" dirty="0"/>
              <a:t>. This agent is often combined with </a:t>
            </a:r>
            <a:r>
              <a:rPr lang="en-US" i="1" dirty="0"/>
              <a:t>acetaminophen </a:t>
            </a:r>
            <a:r>
              <a:rPr lang="en-US" dirty="0"/>
              <a:t>or </a:t>
            </a:r>
            <a:r>
              <a:rPr lang="en-US" i="1" dirty="0"/>
              <a:t>ibuprofen </a:t>
            </a:r>
            <a:r>
              <a:rPr lang="en-US" dirty="0"/>
              <a:t>to treat moderate- to-severe pain. It is also used as an antitussive. </a:t>
            </a:r>
            <a:r>
              <a:rPr lang="en-US" i="1" dirty="0"/>
              <a:t>Hydrocodone </a:t>
            </a:r>
            <a:r>
              <a:rPr lang="en-US" dirty="0"/>
              <a:t>is metabolized in the liver to several metabolites, one of which is </a:t>
            </a:r>
            <a:r>
              <a:rPr lang="en-US" i="1" dirty="0"/>
              <a:t>hydromorphone </a:t>
            </a:r>
            <a:r>
              <a:rPr lang="en-US" dirty="0"/>
              <a:t>via the actions of CYP2D6.</a:t>
            </a:r>
          </a:p>
        </p:txBody>
      </p:sp>
    </p:spTree>
    <p:extLst>
      <p:ext uri="{BB962C8B-B14F-4D97-AF65-F5344CB8AC3E}">
        <p14:creationId xmlns:p14="http://schemas.microsoft.com/office/powerpoint/2010/main" val="225663757"/>
      </p:ext>
    </p:extLst>
  </p:cSld>
  <p:clrMapOvr>
    <a:masterClrMapping/>
  </p:clrMapOvr>
  <mc:AlternateContent xmlns:mc="http://schemas.openxmlformats.org/markup-compatibility/2006" xmlns:p14="http://schemas.microsoft.com/office/powerpoint/2010/main">
    <mc:Choice Requires="p14">
      <p:transition spd="slow" p14:dur="2000" advTm="115690"/>
    </mc:Choice>
    <mc:Fallback xmlns="">
      <p:transition spd="slow" advTm="11569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84908"/>
            <a:ext cx="12192000" cy="6373091"/>
          </a:xfrm>
        </p:spPr>
        <p:txBody>
          <a:bodyPr>
            <a:normAutofit lnSpcReduction="10000"/>
          </a:bodyPr>
          <a:lstStyle/>
          <a:p>
            <a:pPr marL="0" indent="0">
              <a:buNone/>
            </a:pPr>
            <a:r>
              <a:rPr lang="en-US" sz="3600" b="1" dirty="0"/>
              <a:t>Fentanyl</a:t>
            </a:r>
          </a:p>
          <a:p>
            <a:pPr marL="0" indent="0">
              <a:buNone/>
            </a:pPr>
            <a:r>
              <a:rPr lang="en-US" i="1" dirty="0"/>
              <a:t>Fentanyl</a:t>
            </a:r>
            <a:r>
              <a:rPr lang="en-US" dirty="0"/>
              <a:t> is a synthetic opioid chemically related to </a:t>
            </a:r>
            <a:r>
              <a:rPr lang="en-US" i="1" dirty="0"/>
              <a:t>pethidine</a:t>
            </a:r>
            <a:r>
              <a:rPr lang="en-US" dirty="0"/>
              <a:t>. </a:t>
            </a:r>
            <a:r>
              <a:rPr lang="en-US" i="1" dirty="0"/>
              <a:t>Fentanyl </a:t>
            </a:r>
            <a:r>
              <a:rPr lang="en-US" dirty="0"/>
              <a:t>has 100-folds the analgesic potency of </a:t>
            </a:r>
            <a:r>
              <a:rPr lang="en-US" i="1" dirty="0"/>
              <a:t>morphine </a:t>
            </a:r>
            <a:r>
              <a:rPr lang="en-US" dirty="0"/>
              <a:t>and is used for anesthesia and acute pain management. The drug is highly lipophilic and has a rapid onset and short duration of action (15 to 30 minutes). It is usually administered IV, </a:t>
            </a:r>
            <a:r>
              <a:rPr lang="en-US" dirty="0" err="1"/>
              <a:t>epidurally</a:t>
            </a:r>
            <a:r>
              <a:rPr lang="en-US" dirty="0"/>
              <a:t>, or </a:t>
            </a:r>
            <a:r>
              <a:rPr lang="en-US" dirty="0" err="1"/>
              <a:t>intrathecally</a:t>
            </a:r>
            <a:r>
              <a:rPr lang="en-US" dirty="0"/>
              <a:t>.</a:t>
            </a:r>
          </a:p>
          <a:p>
            <a:pPr marL="0" indent="0">
              <a:buNone/>
            </a:pPr>
            <a:r>
              <a:rPr lang="en-US" i="1" dirty="0"/>
              <a:t>Fentanyl </a:t>
            </a:r>
            <a:r>
              <a:rPr lang="en-US" dirty="0"/>
              <a:t>is combined with local anesthetics to provide epidural analgesia for labor and postoperative pain. IV </a:t>
            </a:r>
            <a:r>
              <a:rPr lang="en-US" i="1" dirty="0"/>
              <a:t>fentanyl </a:t>
            </a:r>
            <a:r>
              <a:rPr lang="en-US" dirty="0"/>
              <a:t>is used in anesthesia for its analgesic and sedative effects. Many fast-acting </a:t>
            </a:r>
            <a:r>
              <a:rPr lang="en-US" dirty="0" err="1"/>
              <a:t>transmucosal</a:t>
            </a:r>
            <a:r>
              <a:rPr lang="en-US" dirty="0"/>
              <a:t> and nasal </a:t>
            </a:r>
            <a:r>
              <a:rPr lang="en-US" i="1" dirty="0"/>
              <a:t>fentanyl </a:t>
            </a:r>
            <a:r>
              <a:rPr lang="en-US" dirty="0"/>
              <a:t>products are available for cancer-related breakthrough pain in opioid-tolerant patients. The transdermal patch creates a reservoir of the drug in the skin and has a delayed onset of at least 12 hours and a prolonged offset. The patch is used for the management of chronic severe pain. It is contraindicated in opioid-naive patients and should not be used in management of acute or postoperative pain. </a:t>
            </a:r>
            <a:r>
              <a:rPr lang="en-US" i="1" dirty="0"/>
              <a:t>Fentanyl </a:t>
            </a:r>
            <a:r>
              <a:rPr lang="en-US" dirty="0"/>
              <a:t>is metabolized to inactive metabolites by CYP 3A4 and drugs that inhibit this </a:t>
            </a:r>
            <a:r>
              <a:rPr lang="en-US" dirty="0" err="1"/>
              <a:t>isoenzyme</a:t>
            </a:r>
            <a:r>
              <a:rPr lang="en-US" dirty="0"/>
              <a:t> can potentiate the effect of </a:t>
            </a:r>
            <a:r>
              <a:rPr lang="en-US" i="1" dirty="0"/>
              <a:t>fentanyl</a:t>
            </a:r>
            <a:r>
              <a:rPr lang="en-US" dirty="0"/>
              <a:t>.</a:t>
            </a:r>
          </a:p>
        </p:txBody>
      </p:sp>
    </p:spTree>
    <p:extLst>
      <p:ext uri="{BB962C8B-B14F-4D97-AF65-F5344CB8AC3E}">
        <p14:creationId xmlns:p14="http://schemas.microsoft.com/office/powerpoint/2010/main" val="1826318788"/>
      </p:ext>
    </p:extLst>
  </p:cSld>
  <p:clrMapOvr>
    <a:masterClrMapping/>
  </p:clrMapOvr>
  <mc:AlternateContent xmlns:mc="http://schemas.openxmlformats.org/markup-compatibility/2006" xmlns:p14="http://schemas.microsoft.com/office/powerpoint/2010/main">
    <mc:Choice Requires="p14">
      <p:transition spd="slow" p14:dur="2000" advTm="158446"/>
    </mc:Choice>
    <mc:Fallback xmlns="">
      <p:transition spd="slow" advTm="158446"/>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19743"/>
            <a:ext cx="11443855" cy="6057220"/>
          </a:xfrm>
        </p:spPr>
        <p:txBody>
          <a:bodyPr>
            <a:normAutofit/>
          </a:bodyPr>
          <a:lstStyle/>
          <a:p>
            <a:pPr marL="0" indent="0">
              <a:buNone/>
            </a:pPr>
            <a:r>
              <a:rPr lang="en-US" sz="3600" b="1" dirty="0" err="1"/>
              <a:t>Sufentanil</a:t>
            </a:r>
            <a:r>
              <a:rPr lang="en-US" sz="3600" b="1" dirty="0"/>
              <a:t>, </a:t>
            </a:r>
            <a:r>
              <a:rPr lang="en-US" sz="3600" b="1" dirty="0" err="1"/>
              <a:t>alfentanil</a:t>
            </a:r>
            <a:r>
              <a:rPr lang="en-US" sz="3600" b="1" dirty="0"/>
              <a:t>, remifentanil, and </a:t>
            </a:r>
            <a:r>
              <a:rPr lang="en-US" sz="3600" b="1" dirty="0" err="1"/>
              <a:t>carfentanil</a:t>
            </a:r>
            <a:endParaRPr lang="en-US" sz="3600" b="1" dirty="0"/>
          </a:p>
          <a:p>
            <a:pPr marL="0" indent="0">
              <a:buNone/>
            </a:pPr>
            <a:r>
              <a:rPr lang="en-US" i="1" dirty="0" err="1"/>
              <a:t>Sufentanil</a:t>
            </a:r>
            <a:r>
              <a:rPr lang="en-US" dirty="0"/>
              <a:t>, </a:t>
            </a:r>
            <a:r>
              <a:rPr lang="en-US" i="1" dirty="0" err="1"/>
              <a:t>alfentanil</a:t>
            </a:r>
            <a:r>
              <a:rPr lang="en-US" i="1" dirty="0"/>
              <a:t> </a:t>
            </a:r>
            <a:r>
              <a:rPr lang="en-US" dirty="0"/>
              <a:t>, </a:t>
            </a:r>
            <a:r>
              <a:rPr lang="en-US" i="1" dirty="0"/>
              <a:t>remifentanil</a:t>
            </a:r>
            <a:r>
              <a:rPr lang="en-US" dirty="0"/>
              <a:t>, and </a:t>
            </a:r>
            <a:r>
              <a:rPr lang="en-US" i="1" dirty="0" err="1"/>
              <a:t>carfentanil</a:t>
            </a:r>
            <a:r>
              <a:rPr lang="en-US" dirty="0"/>
              <a:t> are synthetic opioid</a:t>
            </a:r>
          </a:p>
          <a:p>
            <a:pPr marL="0" indent="0">
              <a:buNone/>
            </a:pPr>
            <a:r>
              <a:rPr lang="en-US" dirty="0"/>
              <a:t>agonists related to </a:t>
            </a:r>
            <a:r>
              <a:rPr lang="en-US" i="1" dirty="0"/>
              <a:t>fentanyl</a:t>
            </a:r>
            <a:r>
              <a:rPr lang="en-US" dirty="0"/>
              <a:t>. These agents differ in potency and metabolic</a:t>
            </a:r>
          </a:p>
          <a:p>
            <a:pPr marL="0" indent="0">
              <a:buNone/>
            </a:pPr>
            <a:r>
              <a:rPr lang="en-US" dirty="0"/>
              <a:t>disposition. </a:t>
            </a:r>
            <a:r>
              <a:rPr lang="en-US" i="1" dirty="0" err="1"/>
              <a:t>Sufentanil</a:t>
            </a:r>
            <a:r>
              <a:rPr lang="en-US" i="1" dirty="0"/>
              <a:t> </a:t>
            </a:r>
            <a:r>
              <a:rPr lang="en-US" dirty="0"/>
              <a:t>and </a:t>
            </a:r>
            <a:r>
              <a:rPr lang="en-US" i="1" dirty="0" err="1"/>
              <a:t>carfentanil</a:t>
            </a:r>
            <a:r>
              <a:rPr lang="en-US" i="1" dirty="0"/>
              <a:t> </a:t>
            </a:r>
            <a:r>
              <a:rPr lang="en-US" dirty="0"/>
              <a:t>are even more potent than</a:t>
            </a:r>
          </a:p>
          <a:p>
            <a:pPr marL="0" indent="0">
              <a:buNone/>
            </a:pPr>
            <a:r>
              <a:rPr lang="en-US" i="1" dirty="0"/>
              <a:t>fentanyl</a:t>
            </a:r>
            <a:r>
              <a:rPr lang="en-US" dirty="0"/>
              <a:t>, whereas the other two are less potent and shorter acting.</a:t>
            </a:r>
          </a:p>
          <a:p>
            <a:pPr marL="0" indent="0">
              <a:buNone/>
            </a:pPr>
            <a:r>
              <a:rPr lang="en-US" i="1" dirty="0" err="1"/>
              <a:t>Sufentanil</a:t>
            </a:r>
            <a:r>
              <a:rPr lang="en-US" dirty="0"/>
              <a:t>, </a:t>
            </a:r>
            <a:r>
              <a:rPr lang="en-US" i="1" dirty="0" err="1"/>
              <a:t>alfentanil</a:t>
            </a:r>
            <a:r>
              <a:rPr lang="en-US" dirty="0"/>
              <a:t>, and </a:t>
            </a:r>
            <a:r>
              <a:rPr lang="en-US" i="1" dirty="0"/>
              <a:t>remifentanil </a:t>
            </a:r>
            <a:r>
              <a:rPr lang="en-US" dirty="0"/>
              <a:t>are mainly used for their analgesic</a:t>
            </a:r>
          </a:p>
          <a:p>
            <a:pPr marL="0" indent="0">
              <a:buNone/>
            </a:pPr>
            <a:r>
              <a:rPr lang="en-US" dirty="0"/>
              <a:t>and sedative properties during surgical procedures requiring</a:t>
            </a:r>
          </a:p>
          <a:p>
            <a:pPr marL="0" indent="0">
              <a:buNone/>
            </a:pPr>
            <a:r>
              <a:rPr lang="en-US" dirty="0"/>
              <a:t>anesthesia. </a:t>
            </a:r>
            <a:r>
              <a:rPr lang="en-US" i="1" dirty="0" err="1"/>
              <a:t>Carfentanil</a:t>
            </a:r>
            <a:r>
              <a:rPr lang="en-US" i="1" dirty="0"/>
              <a:t> </a:t>
            </a:r>
            <a:r>
              <a:rPr lang="en-US" dirty="0"/>
              <a:t>is about 100 times more potent than </a:t>
            </a:r>
            <a:r>
              <a:rPr lang="en-US" i="1" dirty="0"/>
              <a:t>fentanyl</a:t>
            </a:r>
            <a:r>
              <a:rPr lang="en-US" dirty="0"/>
              <a:t>.</a:t>
            </a:r>
          </a:p>
          <a:p>
            <a:pPr marL="0" indent="0">
              <a:buNone/>
            </a:pPr>
            <a:r>
              <a:rPr lang="en-US" dirty="0"/>
              <a:t>The drug is not used in clinical practice; however, it is of toxicological</a:t>
            </a:r>
          </a:p>
          <a:p>
            <a:pPr marL="0" indent="0">
              <a:buNone/>
            </a:pPr>
            <a:r>
              <a:rPr lang="en-US" dirty="0"/>
              <a:t>interest as it is used to lace </a:t>
            </a:r>
            <a:r>
              <a:rPr lang="en-US" i="1" dirty="0"/>
              <a:t>heroin </a:t>
            </a:r>
            <a:r>
              <a:rPr lang="en-US" dirty="0"/>
              <a:t>and has contributed to several</a:t>
            </a:r>
          </a:p>
          <a:p>
            <a:pPr marL="0" indent="0">
              <a:buNone/>
            </a:pPr>
            <a:r>
              <a:rPr lang="en-US" dirty="0"/>
              <a:t>opioid-related deaths.</a:t>
            </a:r>
          </a:p>
        </p:txBody>
      </p:sp>
    </p:spTree>
    <p:extLst>
      <p:ext uri="{BB962C8B-B14F-4D97-AF65-F5344CB8AC3E}">
        <p14:creationId xmlns:p14="http://schemas.microsoft.com/office/powerpoint/2010/main" val="3295659120"/>
      </p:ext>
    </p:extLst>
  </p:cSld>
  <p:clrMapOvr>
    <a:masterClrMapping/>
  </p:clrMapOvr>
  <mc:AlternateContent xmlns:mc="http://schemas.openxmlformats.org/markup-compatibility/2006" xmlns:p14="http://schemas.microsoft.com/office/powerpoint/2010/main">
    <mc:Choice Requires="p14">
      <p:transition spd="slow" p14:dur="2000" advTm="46330"/>
    </mc:Choice>
    <mc:Fallback xmlns="">
      <p:transition spd="slow" advTm="4633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45" y="250372"/>
            <a:ext cx="12053455" cy="6607628"/>
          </a:xfrm>
        </p:spPr>
        <p:txBody>
          <a:bodyPr>
            <a:normAutofit lnSpcReduction="10000"/>
          </a:bodyPr>
          <a:lstStyle/>
          <a:p>
            <a:pPr marL="0" indent="0">
              <a:buNone/>
            </a:pPr>
            <a:r>
              <a:rPr lang="en-US" b="1" dirty="0"/>
              <a:t>Methadone</a:t>
            </a:r>
          </a:p>
          <a:p>
            <a:pPr marL="0" indent="0">
              <a:buNone/>
            </a:pPr>
            <a:r>
              <a:rPr lang="en-US" i="1" dirty="0"/>
              <a:t>Methadone</a:t>
            </a:r>
            <a:r>
              <a:rPr lang="en-US" dirty="0"/>
              <a:t> is a synthetic, orally effective opioid that has variable </a:t>
            </a:r>
            <a:r>
              <a:rPr lang="en-US" dirty="0" err="1"/>
              <a:t>equianalgesic</a:t>
            </a:r>
            <a:r>
              <a:rPr lang="en-US" dirty="0"/>
              <a:t> potency compared to that of </a:t>
            </a:r>
            <a:r>
              <a:rPr lang="en-US" i="1" dirty="0"/>
              <a:t>morphine</a:t>
            </a:r>
            <a:r>
              <a:rPr lang="en-US" dirty="0"/>
              <a:t>, and the conversion between the two products is not linear. </a:t>
            </a:r>
            <a:r>
              <a:rPr lang="en-US" i="1" dirty="0"/>
              <a:t>Methadone </a:t>
            </a:r>
            <a:r>
              <a:rPr lang="en-US" dirty="0"/>
              <a:t>is a </a:t>
            </a:r>
            <a:r>
              <a:rPr lang="en-US" b="1" dirty="0"/>
              <a:t>μ agonist, an antagonist of the </a:t>
            </a:r>
            <a:r>
              <a:rPr lang="en-US" b="1" i="1" dirty="0"/>
              <a:t>N</a:t>
            </a:r>
            <a:r>
              <a:rPr lang="en-US" b="1" dirty="0"/>
              <a:t>-methyl-d-aspartate (NMDA) receptor, and a norepinephrine and serotonin reuptake inhibitor.</a:t>
            </a:r>
            <a:r>
              <a:rPr lang="en-US" dirty="0"/>
              <a:t> Therefore, it is useful in the treatment of both nociceptive and neuropathic pain. </a:t>
            </a:r>
            <a:r>
              <a:rPr lang="en-US" i="1" dirty="0"/>
              <a:t>Methadone </a:t>
            </a:r>
            <a:r>
              <a:rPr lang="en-US" dirty="0"/>
              <a:t>may also be used for opioid withdrawal and maintenance therapy in the setting of prescription opioid and </a:t>
            </a:r>
            <a:r>
              <a:rPr lang="en-US" i="1" dirty="0"/>
              <a:t>heroin </a:t>
            </a:r>
            <a:r>
              <a:rPr lang="en-US" dirty="0"/>
              <a:t>abuse. The withdrawal syndrome with </a:t>
            </a:r>
            <a:r>
              <a:rPr lang="en-US" i="1" dirty="0"/>
              <a:t>methadone </a:t>
            </a:r>
            <a:r>
              <a:rPr lang="en-US" dirty="0"/>
              <a:t>is milder but more protracted (days to weeks) than that with other opioids. </a:t>
            </a:r>
            <a:r>
              <a:rPr lang="en-US" i="1" dirty="0"/>
              <a:t>Methadone </a:t>
            </a:r>
            <a:r>
              <a:rPr lang="en-US" dirty="0"/>
              <a:t>induces less euphoria and has a longer duration of action than </a:t>
            </a:r>
            <a:r>
              <a:rPr lang="en-US" i="1" dirty="0"/>
              <a:t>morphine</a:t>
            </a:r>
            <a:r>
              <a:rPr lang="en-US" dirty="0"/>
              <a:t>. Unlike </a:t>
            </a:r>
            <a:r>
              <a:rPr lang="en-US" i="1" dirty="0"/>
              <a:t>morphine</a:t>
            </a:r>
            <a:r>
              <a:rPr lang="en-US" dirty="0"/>
              <a:t>, </a:t>
            </a:r>
            <a:r>
              <a:rPr lang="en-US" i="1" dirty="0"/>
              <a:t>methadone </a:t>
            </a:r>
            <a:r>
              <a:rPr lang="en-US" dirty="0"/>
              <a:t>is well absorbed after oral administration. </a:t>
            </a:r>
            <a:r>
              <a:rPr lang="en-US" i="1" dirty="0"/>
              <a:t>Methadone </a:t>
            </a:r>
            <a:r>
              <a:rPr lang="en-US" dirty="0"/>
              <a:t>is also constipating, but less so than </a:t>
            </a:r>
            <a:r>
              <a:rPr lang="en-US" i="1" dirty="0"/>
              <a:t>morphine</a:t>
            </a:r>
            <a:r>
              <a:rPr lang="en-US" dirty="0"/>
              <a:t>.</a:t>
            </a:r>
            <a:r>
              <a:rPr lang="en-US" i="1" dirty="0"/>
              <a:t> Methadone </a:t>
            </a:r>
            <a:r>
              <a:rPr lang="en-US" dirty="0"/>
              <a:t>can produce physical dependence like that of </a:t>
            </a:r>
            <a:r>
              <a:rPr lang="en-US" i="1" dirty="0"/>
              <a:t>morphine</a:t>
            </a:r>
            <a:r>
              <a:rPr lang="en-US" dirty="0"/>
              <a:t>, but it has less neurotoxicity than </a:t>
            </a:r>
            <a:r>
              <a:rPr lang="en-US" i="1" dirty="0"/>
              <a:t>morphine </a:t>
            </a:r>
            <a:r>
              <a:rPr lang="en-US" dirty="0"/>
              <a:t>due to lack of active metabolites. </a:t>
            </a:r>
            <a:r>
              <a:rPr lang="en-US" i="1" dirty="0"/>
              <a:t>Methadone </a:t>
            </a:r>
            <a:r>
              <a:rPr lang="en-US" dirty="0"/>
              <a:t>can prolong the </a:t>
            </a:r>
            <a:r>
              <a:rPr lang="en-US" b="1" dirty="0" err="1"/>
              <a:t>QTc</a:t>
            </a:r>
            <a:r>
              <a:rPr lang="en-US" b="1" dirty="0"/>
              <a:t> interval </a:t>
            </a:r>
            <a:r>
              <a:rPr lang="en-US" dirty="0"/>
              <a:t>and cause </a:t>
            </a:r>
            <a:r>
              <a:rPr lang="en-US" dirty="0" err="1"/>
              <a:t>torsades</a:t>
            </a:r>
            <a:r>
              <a:rPr lang="en-US" dirty="0"/>
              <a:t> de pointes, possibly by interacting with cardiac potassium channels. Baseline and routine ECG monitoring is recommended</a:t>
            </a:r>
          </a:p>
          <a:p>
            <a:pPr marL="0" indent="0">
              <a:buNone/>
            </a:pPr>
            <a:endParaRPr lang="en-US" dirty="0"/>
          </a:p>
        </p:txBody>
      </p:sp>
    </p:spTree>
    <p:extLst>
      <p:ext uri="{BB962C8B-B14F-4D97-AF65-F5344CB8AC3E}">
        <p14:creationId xmlns:p14="http://schemas.microsoft.com/office/powerpoint/2010/main" val="525648489"/>
      </p:ext>
    </p:extLst>
  </p:cSld>
  <p:clrMapOvr>
    <a:masterClrMapping/>
  </p:clrMapOvr>
  <mc:AlternateContent xmlns:mc="http://schemas.openxmlformats.org/markup-compatibility/2006" xmlns:p14="http://schemas.microsoft.com/office/powerpoint/2010/main">
    <mc:Choice Requires="p14">
      <p:transition spd="slow" p14:dur="2000" advTm="647840"/>
    </mc:Choice>
    <mc:Fallback xmlns="">
      <p:transition spd="slow" advTm="64784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68036"/>
            <a:ext cx="11942618" cy="6109855"/>
          </a:xfrm>
        </p:spPr>
        <p:txBody>
          <a:bodyPr>
            <a:normAutofit/>
          </a:bodyPr>
          <a:lstStyle/>
          <a:p>
            <a:pPr marL="0" indent="0">
              <a:buNone/>
            </a:pPr>
            <a:r>
              <a:rPr lang="en-US" sz="3600" b="1" dirty="0"/>
              <a:t>Tramadol</a:t>
            </a:r>
          </a:p>
          <a:p>
            <a:pPr marL="0" indent="0">
              <a:buNone/>
            </a:pPr>
            <a:r>
              <a:rPr lang="en-US" i="1" dirty="0"/>
              <a:t>Tramadol </a:t>
            </a:r>
            <a:r>
              <a:rPr lang="en-US" dirty="0"/>
              <a:t>is a centrally acting analgesic that binds to the μ opioid receptor. It undergoes extensive metabolism via CYP2D6, leading to an active metabolite which has a much higher affinity for the μ receptor than the parent compound. In addition, it weakly </a:t>
            </a:r>
            <a:r>
              <a:rPr lang="en-US" b="1" dirty="0"/>
              <a:t>inhibits reuptake of norepinephrine and serotonin</a:t>
            </a:r>
            <a:r>
              <a:rPr lang="en-US" dirty="0"/>
              <a:t>. It is used to manage moderate-to-severe pain. Of note, </a:t>
            </a:r>
            <a:r>
              <a:rPr lang="en-US" b="1" i="1" dirty="0"/>
              <a:t>tramadol </a:t>
            </a:r>
            <a:r>
              <a:rPr lang="en-US" b="1" dirty="0"/>
              <a:t>has less respiratory-depressant activity compared to </a:t>
            </a:r>
            <a:r>
              <a:rPr lang="en-US" b="1" i="1" dirty="0"/>
              <a:t>morphine</a:t>
            </a:r>
            <a:r>
              <a:rPr lang="en-US" i="1" dirty="0"/>
              <a:t>. </a:t>
            </a:r>
            <a:r>
              <a:rPr lang="en-US" dirty="0"/>
              <a:t>Administration of </a:t>
            </a:r>
            <a:r>
              <a:rPr lang="en-US" i="1" dirty="0"/>
              <a:t>naloxone </a:t>
            </a:r>
            <a:r>
              <a:rPr lang="en-US" dirty="0"/>
              <a:t>can only  partially reverse </a:t>
            </a:r>
            <a:r>
              <a:rPr lang="en-US" i="1" dirty="0"/>
              <a:t>tramadol </a:t>
            </a:r>
            <a:r>
              <a:rPr lang="en-US" dirty="0"/>
              <a:t>toxicity and has been associated with an increased risk of seizures. </a:t>
            </a:r>
            <a:r>
              <a:rPr lang="en-US" dirty="0" err="1"/>
              <a:t>Anaphylactoid</a:t>
            </a:r>
            <a:r>
              <a:rPr lang="en-US" dirty="0"/>
              <a:t> reactions have been reported. Overdose or drug–drug interactions with SSRIs, MAOIs, and tricyclic antidepressants can lead to toxicity manifested by CNS excitation and seizures. </a:t>
            </a:r>
            <a:r>
              <a:rPr lang="en-US" i="1" dirty="0"/>
              <a:t>Tramadol </a:t>
            </a:r>
            <a:r>
              <a:rPr lang="en-US" dirty="0"/>
              <a:t>should be used with caution in patients with a history of seizures. As with other agents that bind the μ opioid receptor, </a:t>
            </a:r>
            <a:r>
              <a:rPr lang="en-US" i="1" dirty="0"/>
              <a:t>tramadol </a:t>
            </a:r>
            <a:r>
              <a:rPr lang="en-US" dirty="0"/>
              <a:t>has been associated with misuse and abuse.</a:t>
            </a:r>
          </a:p>
        </p:txBody>
      </p:sp>
    </p:spTree>
    <p:extLst>
      <p:ext uri="{BB962C8B-B14F-4D97-AF65-F5344CB8AC3E}">
        <p14:creationId xmlns:p14="http://schemas.microsoft.com/office/powerpoint/2010/main" val="909776474"/>
      </p:ext>
    </p:extLst>
  </p:cSld>
  <p:clrMapOvr>
    <a:masterClrMapping/>
  </p:clrMapOvr>
  <mc:AlternateContent xmlns:mc="http://schemas.openxmlformats.org/markup-compatibility/2006" xmlns:p14="http://schemas.microsoft.com/office/powerpoint/2010/main">
    <mc:Choice Requires="p14">
      <p:transition spd="slow" p14:dur="2000" advTm="187647"/>
    </mc:Choice>
    <mc:Fallback xmlns="">
      <p:transition spd="slow" advTm="18764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401782"/>
            <a:ext cx="11942618" cy="6359236"/>
          </a:xfrm>
        </p:spPr>
        <p:txBody>
          <a:bodyPr>
            <a:normAutofit/>
          </a:bodyPr>
          <a:lstStyle/>
          <a:p>
            <a:pPr marL="0" indent="0">
              <a:buNone/>
            </a:pPr>
            <a:r>
              <a:rPr lang="en-US" sz="3600" b="1" dirty="0" err="1"/>
              <a:t>Diphenoxylate</a:t>
            </a:r>
            <a:r>
              <a:rPr lang="en-US" sz="3600" b="1" dirty="0"/>
              <a:t> and </a:t>
            </a:r>
            <a:r>
              <a:rPr lang="en-US" sz="3600" b="1" dirty="0" err="1"/>
              <a:t>loperamide</a:t>
            </a:r>
            <a:endParaRPr lang="en-US" sz="3600" b="1" dirty="0"/>
          </a:p>
          <a:p>
            <a:pPr marL="0" indent="0">
              <a:buNone/>
            </a:pPr>
            <a:r>
              <a:rPr lang="en-US" i="1" dirty="0" err="1"/>
              <a:t>Diphenoxylate</a:t>
            </a:r>
            <a:r>
              <a:rPr lang="en-US" i="1" dirty="0"/>
              <a:t> </a:t>
            </a:r>
            <a:r>
              <a:rPr lang="en-US" dirty="0"/>
              <a:t>and </a:t>
            </a:r>
            <a:r>
              <a:rPr lang="en-US" i="1" dirty="0" err="1"/>
              <a:t>loperamide</a:t>
            </a:r>
            <a:r>
              <a:rPr lang="en-US" i="1" dirty="0"/>
              <a:t> </a:t>
            </a:r>
            <a:r>
              <a:rPr lang="en-US" dirty="0"/>
              <a:t>are used for the treatment of diarrhea.</a:t>
            </a:r>
          </a:p>
          <a:p>
            <a:pPr marL="0" indent="0">
              <a:buNone/>
            </a:pPr>
            <a:r>
              <a:rPr lang="en-US" dirty="0"/>
              <a:t>At a much higher dose, </a:t>
            </a:r>
            <a:r>
              <a:rPr lang="en-US" i="1" dirty="0" err="1"/>
              <a:t>diphenoxylate</a:t>
            </a:r>
            <a:r>
              <a:rPr lang="en-US" i="1" dirty="0"/>
              <a:t> </a:t>
            </a:r>
            <a:r>
              <a:rPr lang="en-US" dirty="0"/>
              <a:t>shows opioid activity including</a:t>
            </a:r>
          </a:p>
          <a:p>
            <a:pPr marL="0" indent="0">
              <a:buNone/>
            </a:pPr>
            <a:r>
              <a:rPr lang="en-US" dirty="0"/>
              <a:t>euphoria. Therefore, </a:t>
            </a:r>
            <a:r>
              <a:rPr lang="en-US" i="1" dirty="0" err="1"/>
              <a:t>diphenoxylate</a:t>
            </a:r>
            <a:r>
              <a:rPr lang="en-US" i="1" dirty="0"/>
              <a:t> </a:t>
            </a:r>
            <a:r>
              <a:rPr lang="en-US" dirty="0"/>
              <a:t>is combined with </a:t>
            </a:r>
            <a:r>
              <a:rPr lang="en-US" i="1" dirty="0"/>
              <a:t>atropine </a:t>
            </a:r>
            <a:r>
              <a:rPr lang="en-US" dirty="0"/>
              <a:t>to</a:t>
            </a:r>
          </a:p>
          <a:p>
            <a:pPr marL="0" indent="0">
              <a:buNone/>
            </a:pPr>
            <a:r>
              <a:rPr lang="en-US" dirty="0"/>
              <a:t>reduce the chance of abusing liability. </a:t>
            </a:r>
            <a:r>
              <a:rPr lang="en-US" i="1" dirty="0" err="1"/>
              <a:t>Definoxin</a:t>
            </a:r>
            <a:r>
              <a:rPr lang="en-US" i="1" dirty="0"/>
              <a:t> </a:t>
            </a:r>
            <a:r>
              <a:rPr lang="en-US" dirty="0"/>
              <a:t>is a metabolite of</a:t>
            </a:r>
          </a:p>
          <a:p>
            <a:pPr marL="0" indent="0">
              <a:buNone/>
            </a:pPr>
            <a:r>
              <a:rPr lang="en-US" i="1" dirty="0" err="1"/>
              <a:t>diphenoxylate</a:t>
            </a:r>
            <a:r>
              <a:rPr lang="en-US" i="1" dirty="0"/>
              <a:t> </a:t>
            </a:r>
            <a:r>
              <a:rPr lang="en-US" dirty="0"/>
              <a:t>which is also being marketed along with </a:t>
            </a:r>
            <a:r>
              <a:rPr lang="en-US" i="1" dirty="0"/>
              <a:t>atropine </a:t>
            </a:r>
            <a:r>
              <a:rPr lang="en-US" dirty="0"/>
              <a:t>as a</a:t>
            </a:r>
          </a:p>
          <a:p>
            <a:pPr marL="0" indent="0">
              <a:buNone/>
            </a:pPr>
            <a:r>
              <a:rPr lang="en-US" dirty="0"/>
              <a:t>fixed-dose combination. </a:t>
            </a:r>
            <a:r>
              <a:rPr lang="en-US" i="1" dirty="0" err="1"/>
              <a:t>Loperamide</a:t>
            </a:r>
            <a:r>
              <a:rPr lang="en-US" i="1" dirty="0"/>
              <a:t> </a:t>
            </a:r>
            <a:r>
              <a:rPr lang="en-US" dirty="0"/>
              <a:t>shows action similar to that of</a:t>
            </a:r>
          </a:p>
          <a:p>
            <a:pPr marL="0" indent="0">
              <a:buNone/>
            </a:pPr>
            <a:r>
              <a:rPr lang="en-US" i="1" dirty="0" err="1"/>
              <a:t>diphenoxylate</a:t>
            </a:r>
            <a:r>
              <a:rPr lang="en-US" dirty="0"/>
              <a:t>. It exerts its action by interacting with the opioid receptors</a:t>
            </a:r>
          </a:p>
          <a:p>
            <a:pPr marL="0" indent="0">
              <a:buNone/>
            </a:pPr>
            <a:r>
              <a:rPr lang="en-US" dirty="0"/>
              <a:t>in the intestine. Abdominal cramps and constipation are the common</a:t>
            </a:r>
          </a:p>
          <a:p>
            <a:pPr marL="0" indent="0">
              <a:buNone/>
            </a:pPr>
            <a:r>
              <a:rPr lang="en-US" dirty="0"/>
              <a:t>side effects observed with these agents.</a:t>
            </a:r>
          </a:p>
        </p:txBody>
      </p:sp>
    </p:spTree>
    <p:extLst>
      <p:ext uri="{BB962C8B-B14F-4D97-AF65-F5344CB8AC3E}">
        <p14:creationId xmlns:p14="http://schemas.microsoft.com/office/powerpoint/2010/main" val="3160987840"/>
      </p:ext>
    </p:extLst>
  </p:cSld>
  <p:clrMapOvr>
    <a:masterClrMapping/>
  </p:clrMapOvr>
  <mc:AlternateContent xmlns:mc="http://schemas.openxmlformats.org/markup-compatibility/2006" xmlns:p14="http://schemas.microsoft.com/office/powerpoint/2010/main">
    <mc:Choice Requires="p14">
      <p:transition spd="slow" p14:dur="2000" advTm="149584"/>
    </mc:Choice>
    <mc:Fallback xmlns="">
      <p:transition spd="slow" advTm="149584"/>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360218"/>
            <a:ext cx="11956473" cy="6386946"/>
          </a:xfrm>
        </p:spPr>
        <p:txBody>
          <a:bodyPr>
            <a:normAutofit lnSpcReduction="10000"/>
          </a:bodyPr>
          <a:lstStyle/>
          <a:p>
            <a:pPr marL="0" indent="0">
              <a:buNone/>
            </a:pPr>
            <a:r>
              <a:rPr lang="en-US" sz="3600" b="1" dirty="0"/>
              <a:t>Propoxyphene</a:t>
            </a:r>
          </a:p>
          <a:p>
            <a:pPr marL="0" indent="0">
              <a:buNone/>
            </a:pPr>
            <a:r>
              <a:rPr lang="en-US" i="1" dirty="0"/>
              <a:t>Propoxyphene </a:t>
            </a:r>
            <a:r>
              <a:rPr lang="en-US" dirty="0"/>
              <a:t>is a congener of </a:t>
            </a:r>
            <a:r>
              <a:rPr lang="en-US" b="1" i="1" dirty="0"/>
              <a:t>methadone</a:t>
            </a:r>
            <a:r>
              <a:rPr lang="en-US" dirty="0"/>
              <a:t>. However, it has the analgesic activity and side effects similar to those of </a:t>
            </a:r>
            <a:r>
              <a:rPr lang="en-US" b="1" i="1" dirty="0"/>
              <a:t>codeine</a:t>
            </a:r>
            <a:r>
              <a:rPr lang="en-US" i="1" dirty="0"/>
              <a:t> </a:t>
            </a:r>
            <a:r>
              <a:rPr lang="en-US" dirty="0"/>
              <a:t>but less antitussive action. It can be combined with NSAIDs such as </a:t>
            </a:r>
            <a:r>
              <a:rPr lang="en-US" i="1" dirty="0"/>
              <a:t>paracetamol </a:t>
            </a:r>
            <a:r>
              <a:rPr lang="en-US" dirty="0"/>
              <a:t>and </a:t>
            </a:r>
            <a:r>
              <a:rPr lang="en-US" i="1" dirty="0"/>
              <a:t>aspirin</a:t>
            </a:r>
            <a:r>
              <a:rPr lang="en-US" dirty="0"/>
              <a:t>. Its </a:t>
            </a:r>
            <a:r>
              <a:rPr lang="en-US" dirty="0" err="1"/>
              <a:t>dextro</a:t>
            </a:r>
            <a:r>
              <a:rPr lang="en-US" dirty="0"/>
              <a:t> form is found to be analgesic; therefore, it is used as </a:t>
            </a:r>
            <a:r>
              <a:rPr lang="en-US" b="1" dirty="0" err="1"/>
              <a:t>dextropropoxyphene</a:t>
            </a:r>
            <a:r>
              <a:rPr lang="en-US" dirty="0"/>
              <a:t>. The </a:t>
            </a:r>
            <a:r>
              <a:rPr lang="en-US" b="1" dirty="0" err="1"/>
              <a:t>levo</a:t>
            </a:r>
            <a:r>
              <a:rPr lang="en-US" dirty="0"/>
              <a:t> form is found to have </a:t>
            </a:r>
            <a:r>
              <a:rPr lang="en-US" b="1" dirty="0"/>
              <a:t>antitussive </a:t>
            </a:r>
            <a:r>
              <a:rPr lang="en-US" dirty="0"/>
              <a:t>activity.</a:t>
            </a:r>
          </a:p>
          <a:p>
            <a:pPr marL="0" indent="0">
              <a:buNone/>
            </a:pPr>
            <a:r>
              <a:rPr lang="en-US" b="1" dirty="0"/>
              <a:t>PARTIAL AGONISTS AND MIXED AGONIST–ANTAGONISTS</a:t>
            </a:r>
          </a:p>
          <a:p>
            <a:pPr marL="0" indent="0">
              <a:buNone/>
            </a:pPr>
            <a:r>
              <a:rPr lang="en-US" dirty="0"/>
              <a:t>Partial agonists bind to the opioid receptor, but they have less intrinsic activity than full agonists. There is a ceiling to the pharmacologic effects of these agents. Drugs that stimulate one receptor but block another are termed mixed agonist–antagonists. The effects of these drugs depend on previous exposure to opioids. In individuals who are opioid-naive, mixed agonist–antagonists show agonist activity and are used to relieve pain. In the presence of a full agonist, the agonist–antagonist drugs may precipitate opioid withdrawal symptoms.</a:t>
            </a:r>
          </a:p>
          <a:p>
            <a:pPr marL="0" indent="0">
              <a:buNone/>
            </a:pPr>
            <a:r>
              <a:rPr lang="en-US" b="1" dirty="0"/>
              <a:t>Pentazocine, Nalbuphine and butorphanol(Mixed)</a:t>
            </a:r>
          </a:p>
        </p:txBody>
      </p:sp>
    </p:spTree>
    <p:extLst>
      <p:ext uri="{BB962C8B-B14F-4D97-AF65-F5344CB8AC3E}">
        <p14:creationId xmlns:p14="http://schemas.microsoft.com/office/powerpoint/2010/main" val="1548867085"/>
      </p:ext>
    </p:extLst>
  </p:cSld>
  <p:clrMapOvr>
    <a:masterClrMapping/>
  </p:clrMapOvr>
  <mc:AlternateContent xmlns:mc="http://schemas.openxmlformats.org/markup-compatibility/2006" xmlns:p14="http://schemas.microsoft.com/office/powerpoint/2010/main">
    <mc:Choice Requires="p14">
      <p:transition spd="slow" p14:dur="2000" advTm="362991"/>
    </mc:Choice>
    <mc:Fallback xmlns="">
      <p:transition spd="slow" advTm="362991"/>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457200"/>
            <a:ext cx="11887200" cy="6123709"/>
          </a:xfrm>
        </p:spPr>
        <p:txBody>
          <a:bodyPr>
            <a:normAutofit/>
          </a:bodyPr>
          <a:lstStyle/>
          <a:p>
            <a:pPr marL="0" indent="0">
              <a:buNone/>
            </a:pPr>
            <a:r>
              <a:rPr lang="en-US" sz="3600" b="1" dirty="0"/>
              <a:t>Buprenorphine</a:t>
            </a:r>
          </a:p>
          <a:p>
            <a:pPr marL="0" indent="0">
              <a:buNone/>
            </a:pPr>
            <a:r>
              <a:rPr lang="en-US" i="1" dirty="0"/>
              <a:t>Buprenorphine </a:t>
            </a:r>
            <a:r>
              <a:rPr lang="en-US" dirty="0"/>
              <a:t>acts as a potent </a:t>
            </a:r>
            <a:r>
              <a:rPr lang="en-US" b="1" dirty="0"/>
              <a:t>partial agonist </a:t>
            </a:r>
            <a:r>
              <a:rPr lang="en-US" dirty="0"/>
              <a:t>at the </a:t>
            </a:r>
            <a:r>
              <a:rPr lang="en-US" b="1" dirty="0"/>
              <a:t>μ r</a:t>
            </a:r>
            <a:r>
              <a:rPr lang="en-US" dirty="0"/>
              <a:t>eceptor and an </a:t>
            </a:r>
            <a:r>
              <a:rPr lang="en-US" b="1" dirty="0"/>
              <a:t>antagonist at the κ receptors</a:t>
            </a:r>
            <a:r>
              <a:rPr lang="en-US" dirty="0"/>
              <a:t>. </a:t>
            </a:r>
            <a:r>
              <a:rPr lang="en-US" i="1" dirty="0"/>
              <a:t>Buprenorphine </a:t>
            </a:r>
            <a:r>
              <a:rPr lang="en-US" dirty="0"/>
              <a:t>is very lipophilic and has a longer duration of action due to its high affinity for the opioid receptors when compared to </a:t>
            </a:r>
            <a:r>
              <a:rPr lang="en-US" i="1" dirty="0"/>
              <a:t>morphine</a:t>
            </a:r>
            <a:r>
              <a:rPr lang="en-US" dirty="0"/>
              <a:t>. Due to </a:t>
            </a:r>
            <a:r>
              <a:rPr lang="en-US" b="1" dirty="0"/>
              <a:t>high affinity for the μ receptor, </a:t>
            </a:r>
            <a:r>
              <a:rPr lang="en-US" i="1" dirty="0"/>
              <a:t>buprenorphine </a:t>
            </a:r>
            <a:r>
              <a:rPr lang="en-US" dirty="0"/>
              <a:t>can displace full μ agonists, leading to withdrawal symptoms in an opioid-dependent patient. Because of the partial μ agonist activity, </a:t>
            </a:r>
            <a:r>
              <a:rPr lang="en-US" i="1" dirty="0"/>
              <a:t>buprenorphine </a:t>
            </a:r>
            <a:r>
              <a:rPr lang="en-US" dirty="0"/>
              <a:t>provides a “ceiling effect,” causing less euphoric effects and a lower abuse potential than that of full agonists. Additionally, the risk of opioid-induced respiratory depression may be lower when compared with full agonists, except when combined with CNS depressants such as benzodiazepines. </a:t>
            </a:r>
            <a:r>
              <a:rPr lang="en-US" i="1" dirty="0"/>
              <a:t>Buprenorphine </a:t>
            </a:r>
            <a:r>
              <a:rPr lang="en-US" dirty="0"/>
              <a:t>is available in sublingual, </a:t>
            </a:r>
            <a:r>
              <a:rPr lang="en-US" dirty="0" err="1"/>
              <a:t>transmucosal</a:t>
            </a:r>
            <a:r>
              <a:rPr lang="en-US" dirty="0"/>
              <a:t>, buccal, parenteral, subdermal, and transdermal formulations.</a:t>
            </a:r>
          </a:p>
        </p:txBody>
      </p:sp>
    </p:spTree>
    <p:extLst>
      <p:ext uri="{BB962C8B-B14F-4D97-AF65-F5344CB8AC3E}">
        <p14:creationId xmlns:p14="http://schemas.microsoft.com/office/powerpoint/2010/main" val="434784056"/>
      </p:ext>
    </p:extLst>
  </p:cSld>
  <p:clrMapOvr>
    <a:masterClrMapping/>
  </p:clrMapOvr>
  <mc:AlternateContent xmlns:mc="http://schemas.openxmlformats.org/markup-compatibility/2006" xmlns:p14="http://schemas.microsoft.com/office/powerpoint/2010/main">
    <mc:Choice Requires="p14">
      <p:transition spd="slow" p14:dur="2000" advTm="163485"/>
    </mc:Choice>
    <mc:Fallback xmlns="">
      <p:transition spd="slow" advTm="163485"/>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 y="0"/>
            <a:ext cx="4045526" cy="6857999"/>
          </a:xfrm>
          <a:prstGeom prst="rect">
            <a:avLst/>
          </a:prstGeom>
        </p:spPr>
      </p:pic>
      <p:sp>
        <p:nvSpPr>
          <p:cNvPr id="5" name="Rectangle 4"/>
          <p:cNvSpPr/>
          <p:nvPr/>
        </p:nvSpPr>
        <p:spPr>
          <a:xfrm>
            <a:off x="4017818" y="7136"/>
            <a:ext cx="4156364" cy="1200329"/>
          </a:xfrm>
          <a:prstGeom prst="rect">
            <a:avLst/>
          </a:prstGeom>
          <a:ln w="57150">
            <a:solidFill>
              <a:schemeClr val="tx1"/>
            </a:solidFill>
          </a:ln>
        </p:spPr>
        <p:txBody>
          <a:bodyPr wrap="square">
            <a:spAutoFit/>
          </a:bodyPr>
          <a:lstStyle/>
          <a:p>
            <a:r>
              <a:rPr lang="en-US" dirty="0">
                <a:latin typeface="HelveticaNeueLTStd-Roman"/>
              </a:rPr>
              <a:t>Severity of opioid withdrawal</a:t>
            </a:r>
          </a:p>
          <a:p>
            <a:r>
              <a:rPr lang="en-US" dirty="0">
                <a:latin typeface="HelveticaNeueLTStd-Roman"/>
              </a:rPr>
              <a:t>symptoms after abrupt withdrawal of</a:t>
            </a:r>
          </a:p>
          <a:p>
            <a:r>
              <a:rPr lang="en-US" dirty="0">
                <a:latin typeface="HelveticaNeueLTStd-Roman"/>
              </a:rPr>
              <a:t>equivalent doses of </a:t>
            </a:r>
            <a:r>
              <a:rPr lang="en-US" i="1" dirty="0">
                <a:latin typeface="HelveticaNeueLTStd-It"/>
              </a:rPr>
              <a:t>heroin</a:t>
            </a:r>
            <a:r>
              <a:rPr lang="en-US" dirty="0">
                <a:latin typeface="HelveticaNeueLTStd-Roman"/>
              </a:rPr>
              <a:t>, </a:t>
            </a:r>
            <a:r>
              <a:rPr lang="en-US" i="1" dirty="0">
                <a:latin typeface="HelveticaNeueLTStd-It"/>
              </a:rPr>
              <a:t>buprenorphine</a:t>
            </a:r>
            <a:r>
              <a:rPr lang="en-US" dirty="0">
                <a:latin typeface="HelveticaNeueLTStd-Roman"/>
              </a:rPr>
              <a:t>, and </a:t>
            </a:r>
            <a:r>
              <a:rPr lang="en-US" i="1" dirty="0">
                <a:latin typeface="HelveticaNeueLTStd-It"/>
              </a:rPr>
              <a:t>methadone</a:t>
            </a:r>
            <a:r>
              <a:rPr lang="en-US" dirty="0">
                <a:latin typeface="HelveticaNeueLTStd-Roman"/>
              </a:rPr>
              <a:t>.</a:t>
            </a:r>
            <a:endParaRPr lang="en-US" dirty="0"/>
          </a:p>
        </p:txBody>
      </p:sp>
      <p:pic>
        <p:nvPicPr>
          <p:cNvPr id="6" name="Picture 5"/>
          <p:cNvPicPr>
            <a:picLocks noChangeAspect="1"/>
          </p:cNvPicPr>
          <p:nvPr/>
        </p:nvPicPr>
        <p:blipFill>
          <a:blip r:embed="rId3"/>
          <a:stretch>
            <a:fillRect/>
          </a:stretch>
        </p:blipFill>
        <p:spPr>
          <a:xfrm>
            <a:off x="4142509" y="1207465"/>
            <a:ext cx="8049490" cy="5650536"/>
          </a:xfrm>
          <a:prstGeom prst="rect">
            <a:avLst/>
          </a:prstGeom>
        </p:spPr>
      </p:pic>
    </p:spTree>
    <p:extLst>
      <p:ext uri="{BB962C8B-B14F-4D97-AF65-F5344CB8AC3E}">
        <p14:creationId xmlns:p14="http://schemas.microsoft.com/office/powerpoint/2010/main" val="221953549"/>
      </p:ext>
    </p:extLst>
  </p:cSld>
  <p:clrMapOvr>
    <a:masterClrMapping/>
  </p:clrMapOvr>
  <mc:AlternateContent xmlns:mc="http://schemas.openxmlformats.org/markup-compatibility/2006" xmlns:p14="http://schemas.microsoft.com/office/powerpoint/2010/main">
    <mc:Choice Requires="p14">
      <p:transition spd="slow" p14:dur="2000" advTm="213204"/>
    </mc:Choice>
    <mc:Fallback xmlns="">
      <p:transition spd="slow" advTm="213204"/>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6211"/>
            <a:ext cx="12067309" cy="6303817"/>
          </a:xfrm>
        </p:spPr>
        <p:txBody>
          <a:bodyPr>
            <a:normAutofit lnSpcReduction="10000"/>
          </a:bodyPr>
          <a:lstStyle/>
          <a:p>
            <a:pPr marL="0" indent="0">
              <a:buNone/>
            </a:pPr>
            <a:r>
              <a:rPr lang="en-US" sz="3600" b="1" dirty="0"/>
              <a:t>Naloxone</a:t>
            </a:r>
            <a:endParaRPr lang="en-US" b="1" dirty="0"/>
          </a:p>
          <a:p>
            <a:pPr marL="0" indent="0">
              <a:buNone/>
            </a:pPr>
            <a:r>
              <a:rPr lang="en-US" i="1" dirty="0"/>
              <a:t>Naloxone</a:t>
            </a:r>
            <a:r>
              <a:rPr lang="en-US" dirty="0"/>
              <a:t> is a competitive antagonist at μ, κ, and δ receptors, with a 10-fold higher </a:t>
            </a:r>
            <a:r>
              <a:rPr lang="en-US" b="1" dirty="0"/>
              <a:t>affinity for μ than for κ receptors</a:t>
            </a:r>
            <a:r>
              <a:rPr lang="en-US" dirty="0"/>
              <a:t>. It rapidly displaces all receptor-bound opioid molecules and, therefore, can reverse the effects of </a:t>
            </a:r>
            <a:r>
              <a:rPr lang="en-US" i="1" dirty="0"/>
              <a:t>morphine </a:t>
            </a:r>
            <a:r>
              <a:rPr lang="en-US" dirty="0"/>
              <a:t>overdose, such as respiratory depression and coma within 1 to 2 minutes of IV administration. It is also used to diagnose opioid dependence. </a:t>
            </a:r>
            <a:r>
              <a:rPr lang="en-US" i="1" dirty="0"/>
              <a:t>Naloxone </a:t>
            </a:r>
            <a:r>
              <a:rPr lang="en-US" dirty="0"/>
              <a:t>can also be administered intramuscularly, subcutaneously, and </a:t>
            </a:r>
            <a:r>
              <a:rPr lang="en-US" dirty="0" err="1"/>
              <a:t>intranasally</a:t>
            </a:r>
            <a:r>
              <a:rPr lang="en-US" dirty="0"/>
              <a:t>, with a slightly longer onset of 2 to 5 minutes; however, little to no clinical effect is seen with oral </a:t>
            </a:r>
            <a:r>
              <a:rPr lang="en-US" i="1" dirty="0"/>
              <a:t>naloxone </a:t>
            </a:r>
            <a:r>
              <a:rPr lang="en-US" dirty="0"/>
              <a:t>due to extensive first-pass metabolism. Since </a:t>
            </a:r>
            <a:r>
              <a:rPr lang="en-US" i="1" dirty="0"/>
              <a:t>naloxone </a:t>
            </a:r>
            <a:r>
              <a:rPr lang="en-US" dirty="0"/>
              <a:t>has a half-life of 30 to 81 minutes, a patient who has been treated for an overdose and recovered may lapse back into respiratory depression, depending on the opioid ingested and dosage form of that opioid. Therefore, multiple doses should be administered. [Note: Much higher doses and continuous administration of </a:t>
            </a:r>
            <a:r>
              <a:rPr lang="en-US" i="1" dirty="0"/>
              <a:t>naloxone </a:t>
            </a:r>
            <a:r>
              <a:rPr lang="en-US" dirty="0"/>
              <a:t>are needed to reverse the effects of </a:t>
            </a:r>
            <a:r>
              <a:rPr lang="en-US" i="1" dirty="0"/>
              <a:t>buprenorphine </a:t>
            </a:r>
            <a:r>
              <a:rPr lang="en-US" dirty="0"/>
              <a:t>due to its high affinity for the μ receptor.] The duration of action of </a:t>
            </a:r>
            <a:r>
              <a:rPr lang="en-US" i="1" dirty="0"/>
              <a:t>naloxone </a:t>
            </a:r>
            <a:r>
              <a:rPr lang="en-US" dirty="0"/>
              <a:t>lasts for up to 48 hours; it is used to decrease the craving for alcohol.</a:t>
            </a:r>
          </a:p>
        </p:txBody>
      </p:sp>
    </p:spTree>
    <p:extLst>
      <p:ext uri="{BB962C8B-B14F-4D97-AF65-F5344CB8AC3E}">
        <p14:creationId xmlns:p14="http://schemas.microsoft.com/office/powerpoint/2010/main" val="3953532940"/>
      </p:ext>
    </p:extLst>
  </p:cSld>
  <p:clrMapOvr>
    <a:masterClrMapping/>
  </p:clrMapOvr>
  <mc:AlternateContent xmlns:mc="http://schemas.openxmlformats.org/markup-compatibility/2006" xmlns:p14="http://schemas.microsoft.com/office/powerpoint/2010/main">
    <mc:Choice Requires="p14">
      <p:transition spd="slow" p14:dur="2000" advTm="186839"/>
    </mc:Choice>
    <mc:Fallback xmlns="">
      <p:transition spd="slow" advTm="186839"/>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5635" y="678873"/>
            <a:ext cx="11402291" cy="5498090"/>
          </a:xfrm>
        </p:spPr>
        <p:txBody>
          <a:bodyPr>
            <a:normAutofit/>
          </a:bodyPr>
          <a:lstStyle/>
          <a:p>
            <a:pPr marL="0" indent="0">
              <a:buNone/>
            </a:pPr>
            <a:r>
              <a:rPr lang="en-US" sz="3200" b="1" dirty="0"/>
              <a:t>Naltrexone</a:t>
            </a:r>
          </a:p>
          <a:p>
            <a:pPr marL="0" indent="0">
              <a:buNone/>
            </a:pPr>
            <a:r>
              <a:rPr lang="en-US" i="1" dirty="0"/>
              <a:t>Naltrexone</a:t>
            </a:r>
            <a:r>
              <a:rPr lang="en-US" dirty="0"/>
              <a:t> has actions similar to those of </a:t>
            </a:r>
            <a:r>
              <a:rPr lang="en-US" i="1" dirty="0"/>
              <a:t>naloxone</a:t>
            </a:r>
            <a:r>
              <a:rPr lang="en-US" dirty="0"/>
              <a:t>,</a:t>
            </a:r>
          </a:p>
          <a:p>
            <a:pPr marL="0" indent="0">
              <a:buNone/>
            </a:pPr>
            <a:r>
              <a:rPr lang="en-US" dirty="0"/>
              <a:t>but it has a longer duration of action and can be </a:t>
            </a:r>
            <a:r>
              <a:rPr lang="en-US" b="1" dirty="0"/>
              <a:t>given orally</a:t>
            </a:r>
            <a:r>
              <a:rPr lang="en-US" i="1" dirty="0"/>
              <a:t>. </a:t>
            </a:r>
            <a:r>
              <a:rPr lang="en-US" dirty="0"/>
              <a:t>For</a:t>
            </a:r>
          </a:p>
          <a:p>
            <a:pPr marL="0" indent="0">
              <a:buNone/>
            </a:pPr>
            <a:r>
              <a:rPr lang="en-US" dirty="0"/>
              <a:t>example</a:t>
            </a:r>
            <a:r>
              <a:rPr lang="en-US" i="1" dirty="0"/>
              <a:t>, </a:t>
            </a:r>
            <a:r>
              <a:rPr lang="en-US" dirty="0"/>
              <a:t>a single oral dose of </a:t>
            </a:r>
            <a:r>
              <a:rPr lang="en-US" i="1" dirty="0"/>
              <a:t>naltrexone </a:t>
            </a:r>
            <a:r>
              <a:rPr lang="en-US" dirty="0"/>
              <a:t>blocks the effect of injected</a:t>
            </a:r>
          </a:p>
          <a:p>
            <a:pPr marL="0" indent="0">
              <a:buNone/>
            </a:pPr>
            <a:r>
              <a:rPr lang="en-US" i="1" dirty="0"/>
              <a:t>heroin </a:t>
            </a:r>
            <a:r>
              <a:rPr lang="en-US" dirty="0"/>
              <a:t>for up to </a:t>
            </a:r>
            <a:r>
              <a:rPr lang="en-US" b="1" dirty="0"/>
              <a:t>24 hours</a:t>
            </a:r>
            <a:r>
              <a:rPr lang="en-US" dirty="0"/>
              <a:t>, and the intramuscular formulation blocks</a:t>
            </a:r>
          </a:p>
          <a:p>
            <a:pPr marL="0" indent="0">
              <a:buNone/>
            </a:pPr>
            <a:r>
              <a:rPr lang="en-US" dirty="0"/>
              <a:t>the effect for </a:t>
            </a:r>
            <a:r>
              <a:rPr lang="en-US" b="1" dirty="0"/>
              <a:t>30 days</a:t>
            </a:r>
            <a:r>
              <a:rPr lang="en-US" dirty="0"/>
              <a:t>. </a:t>
            </a:r>
            <a:r>
              <a:rPr lang="en-US" i="1" dirty="0"/>
              <a:t>Naltrexone </a:t>
            </a:r>
            <a:r>
              <a:rPr lang="en-US" dirty="0"/>
              <a:t>in combination with </a:t>
            </a:r>
            <a:r>
              <a:rPr lang="en-US" i="1" dirty="0"/>
              <a:t>clonidine </a:t>
            </a:r>
            <a:r>
              <a:rPr lang="en-US" dirty="0"/>
              <a:t>(and,</a:t>
            </a:r>
          </a:p>
          <a:p>
            <a:pPr marL="0" indent="0">
              <a:buNone/>
            </a:pPr>
            <a:r>
              <a:rPr lang="en-US" dirty="0"/>
              <a:t>sometimes, with </a:t>
            </a:r>
            <a:r>
              <a:rPr lang="en-US" i="1" dirty="0"/>
              <a:t>buprenorphine</a:t>
            </a:r>
            <a:r>
              <a:rPr lang="en-US" dirty="0"/>
              <a:t>) is used for rapid opioid detoxification.</a:t>
            </a:r>
          </a:p>
          <a:p>
            <a:pPr marL="0" indent="0">
              <a:buNone/>
            </a:pPr>
            <a:r>
              <a:rPr lang="en-US" i="1" dirty="0"/>
              <a:t>Naltrexone </a:t>
            </a:r>
            <a:r>
              <a:rPr lang="en-US" dirty="0"/>
              <a:t>has been reported to cause hepatotoxicity, and monitoring</a:t>
            </a:r>
          </a:p>
          <a:p>
            <a:pPr marL="0" indent="0">
              <a:buNone/>
            </a:pPr>
            <a:r>
              <a:rPr lang="en-US" dirty="0"/>
              <a:t>of hepatic function is recommended.</a:t>
            </a:r>
          </a:p>
        </p:txBody>
      </p:sp>
    </p:spTree>
    <p:extLst>
      <p:ext uri="{BB962C8B-B14F-4D97-AF65-F5344CB8AC3E}">
        <p14:creationId xmlns:p14="http://schemas.microsoft.com/office/powerpoint/2010/main" val="2374491574"/>
      </p:ext>
    </p:extLst>
  </p:cSld>
  <p:clrMapOvr>
    <a:masterClrMapping/>
  </p:clrMapOvr>
  <mc:AlternateContent xmlns:mc="http://schemas.openxmlformats.org/markup-compatibility/2006" xmlns:p14="http://schemas.microsoft.com/office/powerpoint/2010/main">
    <mc:Choice Requires="p14">
      <p:transition spd="slow" p14:dur="2000" advTm="89706"/>
    </mc:Choice>
    <mc:Fallback xmlns="">
      <p:transition spd="slow" advTm="89706"/>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6386945" cy="6858000"/>
          </a:xfrm>
          <a:prstGeom prst="rect">
            <a:avLst/>
          </a:prstGeom>
        </p:spPr>
      </p:pic>
      <p:pic>
        <p:nvPicPr>
          <p:cNvPr id="5" name="Picture 4"/>
          <p:cNvPicPr>
            <a:picLocks noChangeAspect="1"/>
          </p:cNvPicPr>
          <p:nvPr/>
        </p:nvPicPr>
        <p:blipFill>
          <a:blip r:embed="rId3"/>
          <a:stretch>
            <a:fillRect/>
          </a:stretch>
        </p:blipFill>
        <p:spPr>
          <a:xfrm>
            <a:off x="6511636" y="0"/>
            <a:ext cx="5569528" cy="6857999"/>
          </a:xfrm>
          <a:prstGeom prst="rect">
            <a:avLst/>
          </a:prstGeom>
        </p:spPr>
      </p:pic>
    </p:spTree>
    <p:extLst>
      <p:ext uri="{BB962C8B-B14F-4D97-AF65-F5344CB8AC3E}">
        <p14:creationId xmlns:p14="http://schemas.microsoft.com/office/powerpoint/2010/main" val="116775184"/>
      </p:ext>
    </p:extLst>
  </p:cSld>
  <p:clrMapOvr>
    <a:masterClrMapping/>
  </p:clrMapOvr>
  <mc:AlternateContent xmlns:mc="http://schemas.openxmlformats.org/markup-compatibility/2006" xmlns:p14="http://schemas.microsoft.com/office/powerpoint/2010/main">
    <mc:Choice Requires="p14">
      <p:transition spd="slow" p14:dur="2000" advTm="220857"/>
    </mc:Choice>
    <mc:Fallback xmlns="">
      <p:transition spd="slow" advTm="220857"/>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96982"/>
            <a:ext cx="12192000" cy="6761017"/>
          </a:xfrm>
          <a:prstGeom prst="rect">
            <a:avLst/>
          </a:prstGeom>
        </p:spPr>
      </p:pic>
    </p:spTree>
    <p:extLst>
      <p:ext uri="{BB962C8B-B14F-4D97-AF65-F5344CB8AC3E}">
        <p14:creationId xmlns:p14="http://schemas.microsoft.com/office/powerpoint/2010/main" val="2274994190"/>
      </p:ext>
    </p:extLst>
  </p:cSld>
  <p:clrMapOvr>
    <a:masterClrMapping/>
  </p:clrMapOvr>
  <mc:AlternateContent xmlns:mc="http://schemas.openxmlformats.org/markup-compatibility/2006" xmlns:p14="http://schemas.microsoft.com/office/powerpoint/2010/main">
    <mc:Choice Requires="p14">
      <p:transition spd="slow" p14:dur="2000" advTm="114827"/>
    </mc:Choice>
    <mc:Fallback xmlns="">
      <p:transition spd="slow" advTm="114827"/>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78852631"/>
      </p:ext>
    </p:extLst>
  </p:cSld>
  <p:clrMapOvr>
    <a:masterClrMapping/>
  </p:clrMapOvr>
  <mc:AlternateContent xmlns:mc="http://schemas.openxmlformats.org/markup-compatibility/2006" xmlns:p14="http://schemas.microsoft.com/office/powerpoint/2010/main">
    <mc:Choice Requires="p14">
      <p:transition spd="slow" p14:dur="2000" advTm="13879"/>
    </mc:Choice>
    <mc:Fallback xmlns="">
      <p:transition spd="slow" advTm="13879"/>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414655"/>
          </a:xfrm>
          <a:prstGeom prst="rect">
            <a:avLst/>
          </a:prstGeom>
        </p:spPr>
      </p:pic>
      <p:sp>
        <p:nvSpPr>
          <p:cNvPr id="5" name="Rectangle 4"/>
          <p:cNvSpPr/>
          <p:nvPr/>
        </p:nvSpPr>
        <p:spPr>
          <a:xfrm>
            <a:off x="0" y="6396335"/>
            <a:ext cx="12192000" cy="461665"/>
          </a:xfrm>
          <a:prstGeom prst="rect">
            <a:avLst/>
          </a:prstGeom>
        </p:spPr>
        <p:txBody>
          <a:bodyPr wrap="square">
            <a:spAutoFit/>
          </a:bodyPr>
          <a:lstStyle/>
          <a:p>
            <a:r>
              <a:rPr lang="en-US" sz="800" b="0" i="0" u="none" strike="noStrike" baseline="0" dirty="0">
                <a:latin typeface="MyriadPro-Regular"/>
              </a:rPr>
              <a:t>CI = contraindicated; CR = controlled-release; EA = epidural anesthesia; IA = intrathecal anesthesia; IM = intramuscular; IR = immediate release; IV = intravenous; OTFC = oral </a:t>
            </a:r>
            <a:r>
              <a:rPr lang="en-US" sz="800" b="0" i="0" u="none" strike="noStrike" baseline="0" dirty="0" err="1">
                <a:latin typeface="MyriadPro-Regular"/>
              </a:rPr>
              <a:t>transmucosal</a:t>
            </a:r>
            <a:r>
              <a:rPr lang="en-US" sz="800" b="0" i="0" u="none" strike="noStrike" baseline="0" dirty="0">
                <a:latin typeface="MyriadPro-Regular"/>
              </a:rPr>
              <a:t> fentanyl citrate; PO = orally PR = rectally; SC = subcutaneous; SL = sublingual; TD = transdermal; M3G = morphine-3-glucuronide; M6G = morphine-6-glucuronide; NMDA = N-methyl-D-aspartate; H6G = hydromorphone-6-glucuronide; H3G = hydromorphone-3-glucuronide Note: Many </a:t>
            </a:r>
            <a:r>
              <a:rPr lang="en-US" sz="800" b="0" i="0" u="none" strike="noStrike" baseline="0" dirty="0" err="1">
                <a:latin typeface="MyriadPro-Regular"/>
              </a:rPr>
              <a:t>dierent</a:t>
            </a:r>
            <a:r>
              <a:rPr lang="en-US" sz="800" b="0" i="0" u="none" strike="noStrike" baseline="0" dirty="0">
                <a:latin typeface="MyriadPro-Regular"/>
              </a:rPr>
              <a:t> acronyms may be used to indicate a medication is extended-release. Examples include CR (controlled-release), LA (long-acting), ER (extended-release</a:t>
            </a:r>
            <a:endParaRPr lang="en-US" dirty="0"/>
          </a:p>
        </p:txBody>
      </p:sp>
    </p:spTree>
    <p:extLst>
      <p:ext uri="{BB962C8B-B14F-4D97-AF65-F5344CB8AC3E}">
        <p14:creationId xmlns:p14="http://schemas.microsoft.com/office/powerpoint/2010/main" val="618375263"/>
      </p:ext>
    </p:extLst>
  </p:cSld>
  <p:clrMapOvr>
    <a:masterClrMapping/>
  </p:clrMapOvr>
  <mc:AlternateContent xmlns:mc="http://schemas.openxmlformats.org/markup-compatibility/2006" xmlns:p14="http://schemas.microsoft.com/office/powerpoint/2010/main">
    <mc:Choice Requires="p14">
      <p:transition spd="slow" p14:dur="2000" advTm="130995"/>
    </mc:Choice>
    <mc:Fallback xmlns="">
      <p:transition spd="slow" advTm="130995"/>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7940</TotalTime>
  <Words>4142</Words>
  <Application>Microsoft Office PowerPoint</Application>
  <PresentationFormat>Widescreen</PresentationFormat>
  <Paragraphs>112</Paragraphs>
  <Slides>38</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38</vt:i4>
      </vt:variant>
    </vt:vector>
  </HeadingPairs>
  <TitlesOfParts>
    <vt:vector size="48" baseType="lpstr">
      <vt:lpstr>Arial</vt:lpstr>
      <vt:lpstr>Calibri</vt:lpstr>
      <vt:lpstr>Calibri Light</vt:lpstr>
      <vt:lpstr>Formata-Medium</vt:lpstr>
      <vt:lpstr>HelveticaNeueLTStd-It</vt:lpstr>
      <vt:lpstr>HelveticaNeueLTStd-Roman</vt:lpstr>
      <vt:lpstr>MyriadPro-Regular</vt:lpstr>
      <vt:lpstr>Times-Italic</vt:lpstr>
      <vt:lpstr>Times-Roman</vt:lpstr>
      <vt:lpstr>Office Theme</vt:lpstr>
      <vt:lpstr>Opioid Analgesics</vt:lpstr>
      <vt:lpstr>PowerPoint Presentation</vt:lpstr>
      <vt:lpstr>Assessment of Severity</vt:lpstr>
      <vt:lpstr>PAIN PHYSIOLOGY </vt:lpstr>
      <vt:lpstr>PowerPoint Presentation</vt:lpstr>
      <vt:lpstr>PowerPoint Presentation</vt:lpstr>
      <vt:lpstr>PowerPoint Presentation</vt:lpstr>
      <vt:lpstr>PowerPoint Presentation</vt:lpstr>
      <vt:lpstr>PowerPoint Presentation</vt:lpstr>
      <vt:lpstr>PowerPoint Presentation</vt:lpstr>
      <vt:lpstr>OPIOID AGONISTS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samaher younis</cp:lastModifiedBy>
  <cp:revision>37</cp:revision>
  <dcterms:created xsi:type="dcterms:W3CDTF">2021-05-25T08:46:32Z</dcterms:created>
  <dcterms:modified xsi:type="dcterms:W3CDTF">2023-07-13T17:45:04Z</dcterms:modified>
</cp:coreProperties>
</file>