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78" r:id="rId8"/>
    <p:sldId id="279" r:id="rId9"/>
    <p:sldId id="262" r:id="rId10"/>
    <p:sldId id="263" r:id="rId11"/>
    <p:sldId id="267" r:id="rId12"/>
    <p:sldId id="264" r:id="rId13"/>
    <p:sldId id="265" r:id="rId14"/>
    <p:sldId id="266" r:id="rId15"/>
    <p:sldId id="277" r:id="rId16"/>
    <p:sldId id="268" r:id="rId17"/>
    <p:sldId id="308" r:id="rId18"/>
    <p:sldId id="276" r:id="rId19"/>
    <p:sldId id="269" r:id="rId20"/>
    <p:sldId id="271" r:id="rId21"/>
    <p:sldId id="272" r:id="rId22"/>
    <p:sldId id="273" r:id="rId23"/>
    <p:sldId id="270"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74" r:id="rId39"/>
    <p:sldId id="275" r:id="rId40"/>
    <p:sldId id="294" r:id="rId41"/>
    <p:sldId id="295" r:id="rId42"/>
    <p:sldId id="296" r:id="rId43"/>
    <p:sldId id="297" r:id="rId44"/>
    <p:sldId id="298" r:id="rId45"/>
    <p:sldId id="299" r:id="rId46"/>
    <p:sldId id="300" r:id="rId47"/>
    <p:sldId id="301" r:id="rId48"/>
    <p:sldId id="302" r:id="rId49"/>
    <p:sldId id="303" r:id="rId50"/>
    <p:sldId id="305" r:id="rId51"/>
    <p:sldId id="304" r:id="rId52"/>
    <p:sldId id="306" r:id="rId53"/>
    <p:sldId id="307"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47" autoAdjust="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0FDE4C-9423-457B-82FB-9C98BC743DF1}" type="datetimeFigureOut">
              <a:rPr lang="en-US" smtClean="0"/>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967FC3-42AE-4DDE-A81D-48624645F25D}" type="slidenum">
              <a:rPr lang="en-US" smtClean="0"/>
              <a:t>‹#›</a:t>
            </a:fld>
            <a:endParaRPr lang="en-US"/>
          </a:p>
        </p:txBody>
      </p:sp>
    </p:spTree>
    <p:extLst>
      <p:ext uri="{BB962C8B-B14F-4D97-AF65-F5344CB8AC3E}">
        <p14:creationId xmlns:p14="http://schemas.microsoft.com/office/powerpoint/2010/main" val="288149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0FDE4C-9423-457B-82FB-9C98BC743DF1}" type="datetimeFigureOut">
              <a:rPr lang="en-US" smtClean="0"/>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967FC3-42AE-4DDE-A81D-48624645F25D}" type="slidenum">
              <a:rPr lang="en-US" smtClean="0"/>
              <a:t>‹#›</a:t>
            </a:fld>
            <a:endParaRPr lang="en-US"/>
          </a:p>
        </p:txBody>
      </p:sp>
    </p:spTree>
    <p:extLst>
      <p:ext uri="{BB962C8B-B14F-4D97-AF65-F5344CB8AC3E}">
        <p14:creationId xmlns:p14="http://schemas.microsoft.com/office/powerpoint/2010/main" val="3355984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0FDE4C-9423-457B-82FB-9C98BC743DF1}" type="datetimeFigureOut">
              <a:rPr lang="en-US" smtClean="0"/>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967FC3-42AE-4DDE-A81D-48624645F25D}" type="slidenum">
              <a:rPr lang="en-US" smtClean="0"/>
              <a:t>‹#›</a:t>
            </a:fld>
            <a:endParaRPr lang="en-US"/>
          </a:p>
        </p:txBody>
      </p:sp>
    </p:spTree>
    <p:extLst>
      <p:ext uri="{BB962C8B-B14F-4D97-AF65-F5344CB8AC3E}">
        <p14:creationId xmlns:p14="http://schemas.microsoft.com/office/powerpoint/2010/main" val="3633229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B0FDE4C-9423-457B-82FB-9C98BC743DF1}" type="datetimeFigureOut">
              <a:rPr lang="en-US" smtClean="0"/>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967FC3-42AE-4DDE-A81D-48624645F25D}" type="slidenum">
              <a:rPr lang="en-US" smtClean="0"/>
              <a:t>‹#›</a:t>
            </a:fld>
            <a:endParaRPr lang="en-US"/>
          </a:p>
        </p:txBody>
      </p:sp>
    </p:spTree>
    <p:extLst>
      <p:ext uri="{BB962C8B-B14F-4D97-AF65-F5344CB8AC3E}">
        <p14:creationId xmlns:p14="http://schemas.microsoft.com/office/powerpoint/2010/main" val="1420786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B0FDE4C-9423-457B-82FB-9C98BC743DF1}" type="datetimeFigureOut">
              <a:rPr lang="en-US" smtClean="0"/>
              <a:t>7/17/2023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967FC3-42AE-4DDE-A81D-48624645F25D}" type="slidenum">
              <a:rPr lang="en-US" smtClean="0"/>
              <a:t>‹#›</a:t>
            </a:fld>
            <a:endParaRPr lang="en-US"/>
          </a:p>
        </p:txBody>
      </p:sp>
    </p:spTree>
    <p:extLst>
      <p:ext uri="{BB962C8B-B14F-4D97-AF65-F5344CB8AC3E}">
        <p14:creationId xmlns:p14="http://schemas.microsoft.com/office/powerpoint/2010/main" val="3425661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0FDE4C-9423-457B-82FB-9C98BC743DF1}" type="datetimeFigureOut">
              <a:rPr lang="en-US" smtClean="0"/>
              <a:t>7/17/2023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967FC3-42AE-4DDE-A81D-48624645F25D}" type="slidenum">
              <a:rPr lang="en-US" smtClean="0"/>
              <a:t>‹#›</a:t>
            </a:fld>
            <a:endParaRPr lang="en-US"/>
          </a:p>
        </p:txBody>
      </p:sp>
    </p:spTree>
    <p:extLst>
      <p:ext uri="{BB962C8B-B14F-4D97-AF65-F5344CB8AC3E}">
        <p14:creationId xmlns:p14="http://schemas.microsoft.com/office/powerpoint/2010/main" val="3170279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0FDE4C-9423-457B-82FB-9C98BC743DF1}" type="datetimeFigureOut">
              <a:rPr lang="en-US" smtClean="0"/>
              <a:t>7/17/2023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967FC3-42AE-4DDE-A81D-48624645F25D}" type="slidenum">
              <a:rPr lang="en-US" smtClean="0"/>
              <a:t>‹#›</a:t>
            </a:fld>
            <a:endParaRPr lang="en-US"/>
          </a:p>
        </p:txBody>
      </p:sp>
    </p:spTree>
    <p:extLst>
      <p:ext uri="{BB962C8B-B14F-4D97-AF65-F5344CB8AC3E}">
        <p14:creationId xmlns:p14="http://schemas.microsoft.com/office/powerpoint/2010/main" val="3065085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0FDE4C-9423-457B-82FB-9C98BC743DF1}" type="datetimeFigureOut">
              <a:rPr lang="en-US" smtClean="0"/>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967FC3-42AE-4DDE-A81D-48624645F25D}" type="slidenum">
              <a:rPr lang="en-US" smtClean="0"/>
              <a:t>‹#›</a:t>
            </a:fld>
            <a:endParaRPr lang="en-US"/>
          </a:p>
        </p:txBody>
      </p:sp>
    </p:spTree>
    <p:extLst>
      <p:ext uri="{BB962C8B-B14F-4D97-AF65-F5344CB8AC3E}">
        <p14:creationId xmlns:p14="http://schemas.microsoft.com/office/powerpoint/2010/main" val="1095971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0FDE4C-9423-457B-82FB-9C98BC743DF1}" type="datetimeFigureOut">
              <a:rPr lang="en-US" smtClean="0"/>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967FC3-42AE-4DDE-A81D-48624645F25D}" type="slidenum">
              <a:rPr lang="en-US" smtClean="0"/>
              <a:t>‹#›</a:t>
            </a:fld>
            <a:endParaRPr lang="en-US"/>
          </a:p>
        </p:txBody>
      </p:sp>
    </p:spTree>
    <p:extLst>
      <p:ext uri="{BB962C8B-B14F-4D97-AF65-F5344CB8AC3E}">
        <p14:creationId xmlns:p14="http://schemas.microsoft.com/office/powerpoint/2010/main" val="1896151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0FDE4C-9423-457B-82FB-9C98BC743DF1}" type="datetimeFigureOut">
              <a:rPr lang="en-US" smtClean="0"/>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967FC3-42AE-4DDE-A81D-48624645F25D}" type="slidenum">
              <a:rPr lang="en-US" smtClean="0"/>
              <a:t>‹#›</a:t>
            </a:fld>
            <a:endParaRPr lang="en-US"/>
          </a:p>
        </p:txBody>
      </p:sp>
    </p:spTree>
    <p:extLst>
      <p:ext uri="{BB962C8B-B14F-4D97-AF65-F5344CB8AC3E}">
        <p14:creationId xmlns:p14="http://schemas.microsoft.com/office/powerpoint/2010/main" val="3723397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0FDE4C-9423-457B-82FB-9C98BC743DF1}" type="datetimeFigureOut">
              <a:rPr lang="en-US" smtClean="0"/>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967FC3-42AE-4DDE-A81D-48624645F25D}" type="slidenum">
              <a:rPr lang="en-US" smtClean="0"/>
              <a:t>‹#›</a:t>
            </a:fld>
            <a:endParaRPr lang="en-US"/>
          </a:p>
        </p:txBody>
      </p:sp>
    </p:spTree>
    <p:extLst>
      <p:ext uri="{BB962C8B-B14F-4D97-AF65-F5344CB8AC3E}">
        <p14:creationId xmlns:p14="http://schemas.microsoft.com/office/powerpoint/2010/main" val="962787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0FDE4C-9423-457B-82FB-9C98BC743DF1}" type="datetimeFigureOut">
              <a:rPr lang="en-US" smtClean="0"/>
              <a:t>7/17/2023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967FC3-42AE-4DDE-A81D-48624645F25D}" type="slidenum">
              <a:rPr lang="en-US" smtClean="0"/>
              <a:t>‹#›</a:t>
            </a:fld>
            <a:endParaRPr lang="en-US"/>
          </a:p>
        </p:txBody>
      </p:sp>
    </p:spTree>
    <p:extLst>
      <p:ext uri="{BB962C8B-B14F-4D97-AF65-F5344CB8AC3E}">
        <p14:creationId xmlns:p14="http://schemas.microsoft.com/office/powerpoint/2010/main" val="886922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4159624" cy="2387600"/>
          </a:xfrm>
        </p:spPr>
        <p:txBody>
          <a:bodyPr/>
          <a:lstStyle/>
          <a:p>
            <a:r>
              <a:rPr lang="en-US" dirty="0"/>
              <a:t>Anesthetics </a:t>
            </a:r>
          </a:p>
        </p:txBody>
      </p:sp>
      <p:sp>
        <p:nvSpPr>
          <p:cNvPr id="3" name="Subtitle 2"/>
          <p:cNvSpPr>
            <a:spLocks noGrp="1"/>
          </p:cNvSpPr>
          <p:nvPr>
            <p:ph type="subTitle" idx="1"/>
          </p:nvPr>
        </p:nvSpPr>
        <p:spPr>
          <a:xfrm>
            <a:off x="-71718" y="3602038"/>
            <a:ext cx="4347883" cy="1655762"/>
          </a:xfrm>
        </p:spPr>
        <p:txBody>
          <a:bodyPr/>
          <a:lstStyle/>
          <a:p>
            <a:r>
              <a:rPr lang="en-US" dirty="0" err="1"/>
              <a:t>Dr.Samaher</a:t>
            </a:r>
            <a:r>
              <a:rPr lang="en-US" dirty="0"/>
              <a:t> </a:t>
            </a:r>
            <a:r>
              <a:rPr lang="en-US" dirty="0" err="1"/>
              <a:t>Jaber</a:t>
            </a:r>
            <a:r>
              <a:rPr lang="en-US" dirty="0"/>
              <a:t> </a:t>
            </a:r>
            <a:r>
              <a:rPr lang="en-US" dirty="0" err="1"/>
              <a:t>Younis</a:t>
            </a:r>
            <a:endParaRPr lang="en-US" dirty="0"/>
          </a:p>
          <a:p>
            <a:r>
              <a:rPr lang="en-US" dirty="0"/>
              <a:t>BCPS</a:t>
            </a:r>
          </a:p>
        </p:txBody>
      </p:sp>
      <p:pic>
        <p:nvPicPr>
          <p:cNvPr id="1026" name="Picture 2" descr="Anesthesia: MedlinePlus">
            <a:extLst>
              <a:ext uri="{FF2B5EF4-FFF2-40B4-BE49-F238E27FC236}">
                <a16:creationId xmlns:a16="http://schemas.microsoft.com/office/drawing/2014/main" id="{0AE5844A-D6F6-DBD4-CE46-411D0510794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99647" y="80963"/>
            <a:ext cx="874955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750546"/>
      </p:ext>
    </p:extLst>
  </p:cSld>
  <p:clrMapOvr>
    <a:masterClrMapping/>
  </p:clrMapOvr>
  <mc:AlternateContent xmlns:mc="http://schemas.openxmlformats.org/markup-compatibility/2006" xmlns:p14="http://schemas.microsoft.com/office/powerpoint/2010/main">
    <mc:Choice Requires="p14">
      <p:transition spd="slow" p14:dur="2000" advTm="43674"/>
    </mc:Choice>
    <mc:Fallback xmlns="">
      <p:transition spd="slow" advTm="4367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108" y="595744"/>
            <a:ext cx="12011891" cy="6262255"/>
          </a:xfrm>
        </p:spPr>
        <p:txBody>
          <a:bodyPr>
            <a:normAutofit/>
          </a:bodyPr>
          <a:lstStyle/>
          <a:p>
            <a:pPr marL="0" indent="0">
              <a:buNone/>
            </a:pPr>
            <a:r>
              <a:rPr lang="en-US" dirty="0"/>
              <a:t>Anesthetics are agents that bring about reversible loss of sensation and  consciousness. They are divided into two main groups: </a:t>
            </a:r>
            <a:r>
              <a:rPr lang="en-US" b="1" dirty="0">
                <a:solidFill>
                  <a:srgbClr val="FF0000"/>
                </a:solidFill>
              </a:rPr>
              <a:t>general anesthetics and local anesthetics</a:t>
            </a:r>
            <a:r>
              <a:rPr lang="en-US" dirty="0"/>
              <a:t>. Drugs are chosen to provide safe and efficient sedation based on the type and duration of the procedure and patient characteristics, such as organ function, medical conditions, and concurrent medications.</a:t>
            </a:r>
          </a:p>
          <a:p>
            <a:pPr marL="0" indent="0">
              <a:buNone/>
            </a:pPr>
            <a:r>
              <a:rPr lang="en-US" b="1" dirty="0"/>
              <a:t>Preoperative medications</a:t>
            </a:r>
            <a:r>
              <a:rPr lang="en-US" dirty="0"/>
              <a:t> provide </a:t>
            </a:r>
            <a:r>
              <a:rPr lang="en-US" b="1" dirty="0" err="1"/>
              <a:t>anxiolysis</a:t>
            </a:r>
            <a:r>
              <a:rPr lang="en-US" b="1" dirty="0"/>
              <a:t> and analgesia</a:t>
            </a:r>
            <a:r>
              <a:rPr lang="en-US" dirty="0"/>
              <a:t>, and mitigate unwanted side effects of the anesthetic or the procedure itself. Neuromuscular blockers enable endotracheal intubation and </a:t>
            </a:r>
            <a:r>
              <a:rPr lang="en-US" b="1" dirty="0"/>
              <a:t>muscle relaxation </a:t>
            </a:r>
            <a:r>
              <a:rPr lang="en-US" dirty="0"/>
              <a:t>to facilitate surgery. Potent general anesthetic medications are delivered via inhalation and/or intravenously. Except for </a:t>
            </a:r>
            <a:r>
              <a:rPr lang="en-US" i="1" dirty="0"/>
              <a:t>nitrous oxide</a:t>
            </a:r>
            <a:r>
              <a:rPr lang="en-US" dirty="0"/>
              <a:t>, inhaled anesthetics are volatile, halogenated hydrocarbons, while intravenous (IV) anesthetics consist of several chemically unrelated drug classes commonly used to rapidly induce and/ or maintain a state of general anesthesia.</a:t>
            </a:r>
          </a:p>
        </p:txBody>
      </p:sp>
      <p:sp>
        <p:nvSpPr>
          <p:cNvPr id="2" name="Rectangle 1">
            <a:extLst>
              <a:ext uri="{FF2B5EF4-FFF2-40B4-BE49-F238E27FC236}">
                <a16:creationId xmlns:a16="http://schemas.microsoft.com/office/drawing/2014/main" id="{107353AE-6232-BE38-FFC9-6B6F46CBAF8D}"/>
              </a:ext>
            </a:extLst>
          </p:cNvPr>
          <p:cNvSpPr/>
          <p:nvPr/>
        </p:nvSpPr>
        <p:spPr>
          <a:xfrm rot="10800000" flipV="1">
            <a:off x="3331029" y="5878286"/>
            <a:ext cx="5388428" cy="783771"/>
          </a:xfrm>
          <a:prstGeom prst="rect">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ETHER-CHLOROFORM-CYCLOPROPANE</a:t>
            </a:r>
          </a:p>
          <a:p>
            <a:pPr algn="ctr"/>
            <a:r>
              <a:rPr lang="en-US" sz="2400" b="1" dirty="0">
                <a:solidFill>
                  <a:schemeClr val="tx1"/>
                </a:solidFill>
              </a:rPr>
              <a:t>FIRST AGENTS USED</a:t>
            </a:r>
          </a:p>
        </p:txBody>
      </p:sp>
    </p:spTree>
    <p:extLst>
      <p:ext uri="{BB962C8B-B14F-4D97-AF65-F5344CB8AC3E}">
        <p14:creationId xmlns:p14="http://schemas.microsoft.com/office/powerpoint/2010/main" val="1351022731"/>
      </p:ext>
    </p:extLst>
  </p:cSld>
  <p:clrMapOvr>
    <a:masterClrMapping/>
  </p:clrMapOvr>
  <mc:AlternateContent xmlns:mc="http://schemas.openxmlformats.org/markup-compatibility/2006" xmlns:p14="http://schemas.microsoft.com/office/powerpoint/2010/main">
    <mc:Choice Requires="p14">
      <p:transition spd="slow" p14:dur="2000" advTm="352007"/>
    </mc:Choice>
    <mc:Fallback xmlns="">
      <p:transition spd="slow" advTm="35200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07817" y="0"/>
            <a:ext cx="11762510" cy="6858000"/>
          </a:xfrm>
          <a:prstGeom prst="rect">
            <a:avLst/>
          </a:prstGeom>
        </p:spPr>
      </p:pic>
    </p:spTree>
    <p:extLst>
      <p:ext uri="{BB962C8B-B14F-4D97-AF65-F5344CB8AC3E}">
        <p14:creationId xmlns:p14="http://schemas.microsoft.com/office/powerpoint/2010/main" val="441099841"/>
      </p:ext>
    </p:extLst>
  </p:cSld>
  <p:clrMapOvr>
    <a:masterClrMapping/>
  </p:clrMapOvr>
  <mc:AlternateContent xmlns:mc="http://schemas.openxmlformats.org/markup-compatibility/2006" xmlns:p14="http://schemas.microsoft.com/office/powerpoint/2010/main">
    <mc:Choice Requires="p14">
      <p:transition spd="slow" p14:dur="2000" advTm="367601"/>
    </mc:Choice>
    <mc:Fallback xmlns="">
      <p:transition spd="slow" advTm="36760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9600"/>
            <a:ext cx="12081164" cy="6248400"/>
          </a:xfrm>
        </p:spPr>
        <p:txBody>
          <a:bodyPr>
            <a:normAutofit/>
          </a:bodyPr>
          <a:lstStyle/>
          <a:p>
            <a:pPr marL="0" indent="0">
              <a:buNone/>
            </a:pPr>
            <a:r>
              <a:rPr lang="en-US" b="1" dirty="0"/>
              <a:t>PATIENT FACTORS IN SELECTION OF ANESTHESIA</a:t>
            </a:r>
          </a:p>
          <a:p>
            <a:pPr marL="0" indent="0">
              <a:buNone/>
            </a:pPr>
            <a:r>
              <a:rPr lang="en-US" dirty="0"/>
              <a:t>Drugs are chosen to provide safe and efficient anesthesia based on the type of procedure and patient characteristics such as organ function, medical conditions, and concurrent medications.</a:t>
            </a:r>
          </a:p>
          <a:p>
            <a:pPr marL="0" indent="0">
              <a:buNone/>
            </a:pPr>
            <a:r>
              <a:rPr lang="en-US" b="1" dirty="0"/>
              <a:t>A. Status of organ systems</a:t>
            </a:r>
          </a:p>
          <a:p>
            <a:pPr marL="0" indent="0">
              <a:buNone/>
            </a:pPr>
            <a:r>
              <a:rPr lang="en-US" b="1" dirty="0"/>
              <a:t>1. Cardiovascular system: </a:t>
            </a:r>
            <a:r>
              <a:rPr lang="en-US" dirty="0"/>
              <a:t>Anesthetic agents suppress cardiovascular function to varying degrees. This is an important consideration in patients with coronary artery disease, heart failure, dysrhythmias, </a:t>
            </a:r>
            <a:r>
              <a:rPr lang="en-US" dirty="0" err="1"/>
              <a:t>valvular</a:t>
            </a:r>
            <a:r>
              <a:rPr lang="en-US" dirty="0"/>
              <a:t> disease, and other  cardiovascular disorders. Hypotension may develop during anesthesia, resulting in reduced perfusion pressure and ischemic injury to tissues Treatment with vasoactive agents may be necessary. Some anesthetics, such as </a:t>
            </a:r>
            <a:r>
              <a:rPr lang="en-US" i="1" dirty="0"/>
              <a:t>halothane</a:t>
            </a:r>
            <a:r>
              <a:rPr lang="en-US" dirty="0"/>
              <a:t>, sensitize the heart to </a:t>
            </a:r>
            <a:r>
              <a:rPr lang="en-US" dirty="0" err="1"/>
              <a:t>arrhythmogenic</a:t>
            </a:r>
            <a:r>
              <a:rPr lang="en-US" dirty="0"/>
              <a:t> effects of sympathomimetic agents</a:t>
            </a:r>
          </a:p>
        </p:txBody>
      </p:sp>
    </p:spTree>
    <p:extLst>
      <p:ext uri="{BB962C8B-B14F-4D97-AF65-F5344CB8AC3E}">
        <p14:creationId xmlns:p14="http://schemas.microsoft.com/office/powerpoint/2010/main" val="690031110"/>
      </p:ext>
    </p:extLst>
  </p:cSld>
  <p:clrMapOvr>
    <a:masterClrMapping/>
  </p:clrMapOvr>
  <mc:AlternateContent xmlns:mc="http://schemas.openxmlformats.org/markup-compatibility/2006" xmlns:p14="http://schemas.microsoft.com/office/powerpoint/2010/main">
    <mc:Choice Requires="p14">
      <p:transition spd="slow" p14:dur="2000" advTm="203597"/>
    </mc:Choice>
    <mc:Fallback xmlns="">
      <p:transition spd="slow" advTm="20359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691" y="554182"/>
            <a:ext cx="11790218" cy="5622781"/>
          </a:xfrm>
        </p:spPr>
        <p:txBody>
          <a:bodyPr>
            <a:normAutofit/>
          </a:bodyPr>
          <a:lstStyle/>
          <a:p>
            <a:pPr marL="0" indent="0">
              <a:buNone/>
            </a:pPr>
            <a:r>
              <a:rPr lang="en-US" b="1" dirty="0"/>
              <a:t>Respiratory system</a:t>
            </a:r>
            <a:r>
              <a:rPr lang="en-US" dirty="0"/>
              <a:t>: Respiratory function must considered for all anesthetics. Asthma and ventilation or perfusion abnormalities complicate control of inhalation anesthetics. Inhaled agents depress respiration but also act as bronchodilators. IV anesthetics and opioids suppress respiration. These effects may influence the ability to provide adequate ventilation and oxygenation during and after surgery.</a:t>
            </a:r>
          </a:p>
          <a:p>
            <a:pPr marL="0" indent="0">
              <a:buNone/>
            </a:pPr>
            <a:r>
              <a:rPr lang="en-US" b="1" dirty="0"/>
              <a:t>Liver and kidney</a:t>
            </a:r>
            <a:r>
              <a:rPr lang="en-US" dirty="0"/>
              <a:t>: The liver and kidneys influence long-term distribution and clearance of drugs and are also target organs for toxic effects. Release of fluoride, bromide, and other </a:t>
            </a:r>
            <a:r>
              <a:rPr lang="en-US" dirty="0" err="1"/>
              <a:t>metabolities</a:t>
            </a:r>
            <a:r>
              <a:rPr lang="en-US" dirty="0"/>
              <a:t> of halogenated hydrocarbons can affect these organs, especially if they accumulate with frequently repeated administration of anesthetics.</a:t>
            </a:r>
          </a:p>
        </p:txBody>
      </p:sp>
    </p:spTree>
    <p:extLst>
      <p:ext uri="{BB962C8B-B14F-4D97-AF65-F5344CB8AC3E}">
        <p14:creationId xmlns:p14="http://schemas.microsoft.com/office/powerpoint/2010/main" val="4201349944"/>
      </p:ext>
    </p:extLst>
  </p:cSld>
  <p:clrMapOvr>
    <a:masterClrMapping/>
  </p:clrMapOvr>
  <mc:AlternateContent xmlns:mc="http://schemas.openxmlformats.org/markup-compatibility/2006" xmlns:p14="http://schemas.microsoft.com/office/powerpoint/2010/main">
    <mc:Choice Requires="p14">
      <p:transition spd="slow" p14:dur="2000" advTm="223406"/>
    </mc:Choice>
    <mc:Fallback xmlns="">
      <p:transition spd="slow" advTm="22340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15636"/>
            <a:ext cx="12095018" cy="6442364"/>
          </a:xfrm>
        </p:spPr>
        <p:txBody>
          <a:bodyPr>
            <a:normAutofit/>
          </a:bodyPr>
          <a:lstStyle/>
          <a:p>
            <a:pPr marL="0" indent="0">
              <a:buNone/>
            </a:pPr>
            <a:r>
              <a:rPr lang="en-US" b="1" dirty="0"/>
              <a:t>Nervous system</a:t>
            </a:r>
            <a:r>
              <a:rPr lang="en-US" dirty="0"/>
              <a:t>: The presence of neurologic disorders (for example, epilepsy, myasthenia gravis, neuromuscular disease, compromised cerebral circulation) influences the selection of anesthetic.</a:t>
            </a:r>
          </a:p>
          <a:p>
            <a:pPr marL="0" indent="0">
              <a:buNone/>
            </a:pPr>
            <a:r>
              <a:rPr lang="en-US" b="1" dirty="0"/>
              <a:t>Pregnancy</a:t>
            </a:r>
            <a:r>
              <a:rPr lang="en-US" dirty="0"/>
              <a:t>: Special precautions should be observed when anesthetics and adjunctive agents are administered during pregnancy. Effects of fetal organogenesis are a major concern in early pregnancy. Transient use of </a:t>
            </a:r>
            <a:r>
              <a:rPr lang="en-US" i="1" dirty="0"/>
              <a:t>nitrous oxide </a:t>
            </a:r>
            <a:r>
              <a:rPr lang="en-US" dirty="0"/>
              <a:t>may cause aplastic anemia in the fetus. Oral clefts have occurred in fetuses when mothers received benzodiazepines in early pregnancy. Benzodiazepines should not be used during labor because of resultant temporary </a:t>
            </a:r>
            <a:r>
              <a:rPr lang="en-US" dirty="0" err="1"/>
              <a:t>hypotonia</a:t>
            </a:r>
            <a:r>
              <a:rPr lang="en-US" dirty="0"/>
              <a:t> and altered thermoregulation in the new born</a:t>
            </a:r>
          </a:p>
        </p:txBody>
      </p:sp>
    </p:spTree>
    <p:extLst>
      <p:ext uri="{BB962C8B-B14F-4D97-AF65-F5344CB8AC3E}">
        <p14:creationId xmlns:p14="http://schemas.microsoft.com/office/powerpoint/2010/main" val="3135851832"/>
      </p:ext>
    </p:extLst>
  </p:cSld>
  <p:clrMapOvr>
    <a:masterClrMapping/>
  </p:clrMapOvr>
  <mc:AlternateContent xmlns:mc="http://schemas.openxmlformats.org/markup-compatibility/2006" xmlns:p14="http://schemas.microsoft.com/office/powerpoint/2010/main">
    <mc:Choice Requires="p14">
      <p:transition spd="slow" p14:dur="2000" advTm="293006"/>
    </mc:Choice>
    <mc:Fallback xmlns="">
      <p:transition spd="slow" advTm="29300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3672FF-59CE-8AE4-7417-570F486994D1}"/>
              </a:ext>
            </a:extLst>
          </p:cNvPr>
          <p:cNvSpPr>
            <a:spLocks noGrp="1"/>
          </p:cNvSpPr>
          <p:nvPr>
            <p:ph idx="1"/>
          </p:nvPr>
        </p:nvSpPr>
        <p:spPr>
          <a:xfrm>
            <a:off x="174171" y="130630"/>
            <a:ext cx="11865429" cy="8567056"/>
          </a:xfrm>
        </p:spPr>
        <p:txBody>
          <a:bodyPr>
            <a:normAutofit/>
          </a:bodyPr>
          <a:lstStyle/>
          <a:p>
            <a:r>
              <a:rPr lang="en-US" sz="1800" b="1" i="1" dirty="0">
                <a:solidFill>
                  <a:srgbClr val="231F20"/>
                </a:solidFill>
                <a:effectLst/>
                <a:latin typeface="Times-BoldItalic"/>
              </a:rPr>
              <a:t>Hemodynamic Effects of General Anesthesia. </a:t>
            </a:r>
            <a:r>
              <a:rPr lang="en-US" sz="1800" b="0" i="0" dirty="0">
                <a:solidFill>
                  <a:srgbClr val="231F20"/>
                </a:solidFill>
                <a:effectLst/>
                <a:latin typeface="Times-Roman"/>
              </a:rPr>
              <a:t>The most prominent physiological effect of anesthesia induction,</a:t>
            </a:r>
            <a:br>
              <a:rPr lang="en-US" sz="1800" b="0" i="0" dirty="0">
                <a:solidFill>
                  <a:srgbClr val="231F20"/>
                </a:solidFill>
                <a:effectLst/>
                <a:latin typeface="Times-Roman"/>
              </a:rPr>
            </a:br>
            <a:r>
              <a:rPr lang="en-US" sz="1800" b="0" i="0" dirty="0">
                <a:solidFill>
                  <a:srgbClr val="231F20"/>
                </a:solidFill>
                <a:effectLst/>
                <a:latin typeface="Times-Roman"/>
              </a:rPr>
              <a:t>associated with the majority of both intravenous and inhalational agents, is a decrease in systemic arterial blood pressure. The causes include </a:t>
            </a:r>
            <a:r>
              <a:rPr lang="en-US" sz="1800" b="1" i="0" dirty="0">
                <a:solidFill>
                  <a:srgbClr val="231F20"/>
                </a:solidFill>
                <a:effectLst/>
                <a:latin typeface="Times-Roman"/>
              </a:rPr>
              <a:t>direct vasodilation, myocardial depression or both, a blunting of baroreceptor control</a:t>
            </a:r>
            <a:r>
              <a:rPr lang="en-US" sz="1800" b="0" i="0" dirty="0">
                <a:solidFill>
                  <a:srgbClr val="231F20"/>
                </a:solidFill>
                <a:effectLst/>
                <a:latin typeface="Times-Roman"/>
              </a:rPr>
              <a:t>, and a generalized </a:t>
            </a:r>
            <a:r>
              <a:rPr lang="en-US" sz="1800" b="1" i="0" dirty="0">
                <a:solidFill>
                  <a:srgbClr val="231F20"/>
                </a:solidFill>
                <a:effectLst/>
                <a:latin typeface="Times-Roman"/>
              </a:rPr>
              <a:t>decrease in central sympathetic tone</a:t>
            </a:r>
            <a:r>
              <a:rPr lang="en-US" sz="1800" b="0" i="0" dirty="0">
                <a:solidFill>
                  <a:srgbClr val="231F20"/>
                </a:solidFill>
                <a:effectLst/>
                <a:latin typeface="Times-Roman"/>
              </a:rPr>
              <a:t>. Agents vary in the magnitude of their specific effects, but in all cases the hypotensive response is enhanced by underlying </a:t>
            </a:r>
            <a:r>
              <a:rPr lang="en-US" sz="1800" b="1" i="0" dirty="0">
                <a:solidFill>
                  <a:srgbClr val="231F20"/>
                </a:solidFill>
                <a:effectLst/>
                <a:latin typeface="Times-Roman"/>
              </a:rPr>
              <a:t>volume depletion or preexisting myocardial dysfunction</a:t>
            </a:r>
            <a:r>
              <a:rPr lang="en-US" sz="1800" b="0" i="0" dirty="0">
                <a:solidFill>
                  <a:srgbClr val="231F20"/>
                </a:solidFill>
                <a:effectLst/>
                <a:latin typeface="Times-Roman"/>
              </a:rPr>
              <a:t>. Even anesthetics that show minimal hypotensive tendencies under normal conditions (</a:t>
            </a:r>
            <a:r>
              <a:rPr lang="en-US" sz="1800" b="0" i="1" dirty="0" err="1">
                <a:solidFill>
                  <a:srgbClr val="231F20"/>
                </a:solidFill>
                <a:effectLst/>
                <a:latin typeface="Times-Italic"/>
              </a:rPr>
              <a:t>e.g.ketamine</a:t>
            </a:r>
            <a:r>
              <a:rPr lang="en-US" sz="1800" b="0" i="0" dirty="0">
                <a:solidFill>
                  <a:srgbClr val="231F20"/>
                </a:solidFill>
                <a:effectLst/>
                <a:latin typeface="Times-Roman"/>
              </a:rPr>
              <a:t>)anesthetics must be used with caution in trauma victims, in whom intravascular volume depletion is being compensated by intense sympathetic discharge. Smaller-than-normal anesthetic dosages are employed in patients presumed to be sensitive to hemodynamic effects of anesthetics.</a:t>
            </a:r>
          </a:p>
          <a:p>
            <a:r>
              <a:rPr lang="en-US" sz="1800" b="1" i="1" dirty="0">
                <a:solidFill>
                  <a:srgbClr val="231F20"/>
                </a:solidFill>
                <a:effectLst/>
                <a:latin typeface="Times-BoldItalic"/>
              </a:rPr>
              <a:t>Respiratory Effects of General Anesthesia. </a:t>
            </a:r>
            <a:r>
              <a:rPr lang="en-US" sz="1800" b="0" i="0" dirty="0">
                <a:solidFill>
                  <a:srgbClr val="231F20"/>
                </a:solidFill>
                <a:effectLst/>
                <a:latin typeface="Times-Roman"/>
              </a:rPr>
              <a:t>Airway maintenance is essential following induction of anesthesia, as nearly all general anesthetics reduce or eliminate both </a:t>
            </a:r>
            <a:r>
              <a:rPr lang="en-US" sz="1800" b="1" i="0" dirty="0">
                <a:solidFill>
                  <a:srgbClr val="231F20"/>
                </a:solidFill>
                <a:effectLst/>
                <a:latin typeface="Times-Roman"/>
              </a:rPr>
              <a:t>ventilatory drive and the reflexes </a:t>
            </a:r>
            <a:r>
              <a:rPr lang="en-US" sz="1800" b="0" i="0" dirty="0">
                <a:solidFill>
                  <a:srgbClr val="231F20"/>
                </a:solidFill>
                <a:effectLst/>
                <a:latin typeface="Times-Roman"/>
              </a:rPr>
              <a:t>that maintain airway patency. Therefore, ventilation generally must be assisted or controlled for at least some period during surgery. The </a:t>
            </a:r>
            <a:r>
              <a:rPr lang="en-US" sz="1800" b="1" i="0" dirty="0">
                <a:solidFill>
                  <a:srgbClr val="231F20"/>
                </a:solidFill>
                <a:effectLst/>
                <a:latin typeface="Times-Roman"/>
              </a:rPr>
              <a:t>gag reflex is lost</a:t>
            </a:r>
            <a:r>
              <a:rPr lang="en-US" sz="1800" b="0" i="0" dirty="0">
                <a:solidFill>
                  <a:srgbClr val="231F20"/>
                </a:solidFill>
                <a:effectLst/>
                <a:latin typeface="Times-Roman"/>
              </a:rPr>
              <a:t>, and the stimulus to cough is blunted. </a:t>
            </a:r>
            <a:r>
              <a:rPr lang="en-US" sz="1800" b="1" i="0" dirty="0">
                <a:solidFill>
                  <a:srgbClr val="231F20"/>
                </a:solidFill>
                <a:effectLst/>
                <a:latin typeface="Times-Roman"/>
              </a:rPr>
              <a:t>Lower esophageal sphincter tone </a:t>
            </a:r>
            <a:r>
              <a:rPr lang="en-US" sz="1800" b="0" i="0" dirty="0">
                <a:solidFill>
                  <a:srgbClr val="231F20"/>
                </a:solidFill>
                <a:effectLst/>
                <a:latin typeface="Times-Roman"/>
              </a:rPr>
              <a:t>also is reduced, so both passive and active regurgitation may occur. Endotracheal intubation was introduced by Kuhn in the early 1900s and has been a major reason for a decline in</a:t>
            </a:r>
            <a:br>
              <a:rPr lang="en-US" sz="1800" b="0" i="0" dirty="0">
                <a:solidFill>
                  <a:srgbClr val="231F20"/>
                </a:solidFill>
                <a:effectLst/>
                <a:latin typeface="Times-Roman"/>
              </a:rPr>
            </a:br>
            <a:r>
              <a:rPr lang="en-US" sz="1800" b="0" i="0" dirty="0">
                <a:solidFill>
                  <a:srgbClr val="231F20"/>
                </a:solidFill>
                <a:effectLst/>
                <a:latin typeface="Times-Roman"/>
              </a:rPr>
              <a:t>the number of aspiration deaths during general anesthesia. Muscle relaxation is valuable during the induction of general anesthesia where it facilitates management of the airway, including endotracheal intubation(NMJB).</a:t>
            </a:r>
          </a:p>
          <a:p>
            <a:r>
              <a:rPr lang="en-US" sz="1800" b="1" i="1" dirty="0">
                <a:solidFill>
                  <a:srgbClr val="231F20"/>
                </a:solidFill>
                <a:effectLst/>
                <a:latin typeface="Times-BoldItalic"/>
              </a:rPr>
              <a:t>Hypothermia. </a:t>
            </a:r>
            <a:r>
              <a:rPr lang="en-US" sz="1800" b="0" i="0" dirty="0">
                <a:solidFill>
                  <a:srgbClr val="231F20"/>
                </a:solidFill>
                <a:effectLst/>
                <a:latin typeface="Times-Roman"/>
              </a:rPr>
              <a:t>Patients commonly develop hypothermia (body temperature &lt;36˚C) during surgery. The reasons for the hypothermia include </a:t>
            </a:r>
            <a:r>
              <a:rPr lang="en-US" sz="1800" b="1" i="0" dirty="0">
                <a:solidFill>
                  <a:srgbClr val="231F20"/>
                </a:solidFill>
                <a:effectLst/>
                <a:latin typeface="Times-Roman"/>
              </a:rPr>
              <a:t>low ambient temperature, exposed body cavities, cold intravenous fluids, altered thermoregulatory control, and reduced metabolic rate. </a:t>
            </a:r>
            <a:r>
              <a:rPr lang="en-US" sz="1800" b="0" i="0" dirty="0">
                <a:solidFill>
                  <a:srgbClr val="231F20"/>
                </a:solidFill>
                <a:effectLst/>
                <a:latin typeface="Times-Roman"/>
              </a:rPr>
              <a:t>General </a:t>
            </a:r>
            <a:r>
              <a:rPr lang="en-US" sz="1800" b="1" i="0" dirty="0">
                <a:solidFill>
                  <a:srgbClr val="231F20"/>
                </a:solidFill>
                <a:effectLst/>
                <a:latin typeface="Times-Roman"/>
              </a:rPr>
              <a:t>anesthetics lower the core temperature set point at which thermoregulatory vasoconstriction is activated to defend against heat loss</a:t>
            </a:r>
            <a:r>
              <a:rPr lang="en-US" sz="1800" b="0" i="0" dirty="0">
                <a:solidFill>
                  <a:srgbClr val="231F20"/>
                </a:solidFill>
                <a:effectLst/>
                <a:latin typeface="Times-Roman"/>
              </a:rPr>
              <a:t>. Furthermore, vasodilation produced by both general and regional anesthesia offsets cold-induced peripheral vasoconstriction, thereby redistributing heat from central to peripheral body compartments, leading to a decline in core temperature. Metabolic rate and total body oxygen consumption decrease with general anesthesia by about 30%, reducing heat generation. Even small drops in body temperatures may lead to an increase in perioperative morbidity, including cardiac complications</a:t>
            </a:r>
            <a:r>
              <a:rPr lang="en-US" sz="1800" dirty="0">
                <a:solidFill>
                  <a:srgbClr val="231F20"/>
                </a:solidFill>
                <a:latin typeface="Times-Roman"/>
              </a:rPr>
              <a:t>, </a:t>
            </a:r>
            <a:r>
              <a:rPr lang="en-US" sz="1800" b="0" i="0" dirty="0">
                <a:solidFill>
                  <a:srgbClr val="231F20"/>
                </a:solidFill>
                <a:effectLst/>
                <a:latin typeface="Times-Roman"/>
              </a:rPr>
              <a:t>and impaired coagulation. Prevention of hypothermia has emerged as a major goal of anesthetic care. Modalities to maintain normothermia include using warm intravenous fluids.</a:t>
            </a:r>
            <a:br>
              <a:rPr lang="en-US" dirty="0"/>
            </a:br>
            <a:br>
              <a:rPr lang="en-US" dirty="0"/>
            </a:br>
            <a:br>
              <a:rPr lang="en-US" dirty="0"/>
            </a:br>
            <a:br>
              <a:rPr lang="en-US" dirty="0"/>
            </a:br>
            <a:endParaRPr lang="en-US" dirty="0"/>
          </a:p>
        </p:txBody>
      </p:sp>
    </p:spTree>
    <p:extLst>
      <p:ext uri="{BB962C8B-B14F-4D97-AF65-F5344CB8AC3E}">
        <p14:creationId xmlns:p14="http://schemas.microsoft.com/office/powerpoint/2010/main" val="1476427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5D207C-4EA3-F1A1-F6B7-E59E434EDD2C}"/>
              </a:ext>
            </a:extLst>
          </p:cNvPr>
          <p:cNvSpPr>
            <a:spLocks noGrp="1"/>
          </p:cNvSpPr>
          <p:nvPr>
            <p:ph idx="1"/>
          </p:nvPr>
        </p:nvSpPr>
        <p:spPr>
          <a:xfrm>
            <a:off x="0" y="203200"/>
            <a:ext cx="12080240" cy="6573520"/>
          </a:xfrm>
        </p:spPr>
        <p:txBody>
          <a:bodyPr>
            <a:normAutofit fontScale="40000" lnSpcReduction="20000"/>
          </a:bodyPr>
          <a:lstStyle/>
          <a:p>
            <a:r>
              <a:rPr lang="en-US" sz="7000" b="1" i="0" u="none" strike="noStrike" baseline="0" dirty="0">
                <a:solidFill>
                  <a:srgbClr val="00AEF0"/>
                </a:solidFill>
                <a:latin typeface="Formata-Medium"/>
              </a:rPr>
              <a:t>Mechanisms of Anesthesia</a:t>
            </a:r>
            <a:endParaRPr lang="en-US" sz="18000" b="1" i="0" dirty="0">
              <a:solidFill>
                <a:srgbClr val="231F20"/>
              </a:solidFill>
              <a:effectLst/>
            </a:endParaRPr>
          </a:p>
          <a:p>
            <a:r>
              <a:rPr lang="en-US" sz="5500" b="1" i="0" dirty="0">
                <a:solidFill>
                  <a:srgbClr val="231F20"/>
                </a:solidFill>
                <a:effectLst/>
              </a:rPr>
              <a:t>Cellular Mechanisms of Anesthesia. </a:t>
            </a:r>
            <a:r>
              <a:rPr lang="en-US" sz="5500" b="0" i="0" dirty="0">
                <a:solidFill>
                  <a:srgbClr val="231F20"/>
                </a:solidFill>
                <a:effectLst/>
              </a:rPr>
              <a:t>General anesthetics produce two important physiologic effects at the cellular level. First, the inhalational anesthetics can </a:t>
            </a:r>
            <a:r>
              <a:rPr lang="en-US" sz="5500" b="1" i="0" dirty="0">
                <a:solidFill>
                  <a:srgbClr val="231F20"/>
                </a:solidFill>
                <a:effectLst/>
              </a:rPr>
              <a:t>hyperpolarize neurons</a:t>
            </a:r>
            <a:r>
              <a:rPr lang="en-US" sz="5500" b="0" i="0" dirty="0">
                <a:solidFill>
                  <a:srgbClr val="231F20"/>
                </a:solidFill>
                <a:effectLst/>
              </a:rPr>
              <a:t>. This may be an important effect on neurons serving a pacemaker role and on pattern-generating circuits. Second, at anesthetizing concentrations, both inhalational and intravenous anesthetics have substantial effects on </a:t>
            </a:r>
            <a:r>
              <a:rPr lang="en-US" sz="5500" b="1" i="0" dirty="0">
                <a:solidFill>
                  <a:srgbClr val="231F20"/>
                </a:solidFill>
                <a:effectLst/>
              </a:rPr>
              <a:t>synaptic transmission and much smaller effects on action-potential generation or propagation</a:t>
            </a:r>
            <a:r>
              <a:rPr lang="en-US" sz="5500" b="0" i="0" dirty="0">
                <a:solidFill>
                  <a:srgbClr val="231F20"/>
                </a:solidFill>
                <a:effectLst/>
              </a:rPr>
              <a:t>. The inhalational </a:t>
            </a:r>
            <a:r>
              <a:rPr lang="en-US" sz="5500" b="1" i="0" dirty="0">
                <a:solidFill>
                  <a:srgbClr val="231F20"/>
                </a:solidFill>
                <a:effectLst/>
              </a:rPr>
              <a:t>anesthetics inhibit excitatory synapses and enhance inhibitory synapses </a:t>
            </a:r>
            <a:r>
              <a:rPr lang="en-US" sz="5500" b="0" i="0" dirty="0">
                <a:solidFill>
                  <a:srgbClr val="231F20"/>
                </a:solidFill>
                <a:effectLst/>
              </a:rPr>
              <a:t>in various preparations.</a:t>
            </a:r>
          </a:p>
          <a:p>
            <a:br>
              <a:rPr lang="en-US" sz="5500" dirty="0"/>
            </a:br>
            <a:r>
              <a:rPr lang="en-US" sz="5500" b="1" i="0" dirty="0">
                <a:solidFill>
                  <a:srgbClr val="231F20"/>
                </a:solidFill>
                <a:effectLst/>
              </a:rPr>
              <a:t>Molecular Actions of General Anesthetics. </a:t>
            </a:r>
            <a:r>
              <a:rPr lang="en-US" sz="5500" b="0" i="0" dirty="0">
                <a:solidFill>
                  <a:srgbClr val="231F20"/>
                </a:solidFill>
                <a:effectLst/>
              </a:rPr>
              <a:t>The electrophysiological effects of general anesthetics at the cellular level suggest several potential molecular targets for anesthetic action. There is strong evidence that ligand-gated ion channels are important targets for anesthetic action</a:t>
            </a:r>
            <a:r>
              <a:rPr lang="en-US" sz="5500" b="1" i="0" dirty="0">
                <a:solidFill>
                  <a:srgbClr val="231F20"/>
                </a:solidFill>
                <a:effectLst/>
              </a:rPr>
              <a:t>. Chloride channels gated by the inhibitory GABAA receptors</a:t>
            </a:r>
            <a:r>
              <a:rPr lang="en-US" sz="5500" b="1" dirty="0"/>
              <a:t> </a:t>
            </a:r>
            <a:r>
              <a:rPr lang="en-US" sz="5500" b="0" i="0" dirty="0">
                <a:solidFill>
                  <a:srgbClr val="231F20"/>
                </a:solidFill>
                <a:effectLst/>
              </a:rPr>
              <a:t>are sensitive to clinica</a:t>
            </a:r>
            <a:r>
              <a:rPr lang="en-US" sz="5500" dirty="0">
                <a:solidFill>
                  <a:srgbClr val="231F20"/>
                </a:solidFill>
              </a:rPr>
              <a:t>l </a:t>
            </a:r>
            <a:r>
              <a:rPr lang="en-US" sz="5500" b="0" i="0" dirty="0">
                <a:solidFill>
                  <a:srgbClr val="231F20"/>
                </a:solidFill>
                <a:effectLst/>
              </a:rPr>
              <a:t>concentrations of a wide variety of anesthetics, including the halogenated inhalational agents and many intravenous agents (propofol, barbiturates, etomidate, and </a:t>
            </a:r>
            <a:r>
              <a:rPr lang="en-US" sz="5500" b="0" i="0" dirty="0" err="1">
                <a:solidFill>
                  <a:srgbClr val="231F20"/>
                </a:solidFill>
                <a:effectLst/>
              </a:rPr>
              <a:t>neurosteroids</a:t>
            </a:r>
            <a:r>
              <a:rPr lang="en-US" sz="5500" b="0" i="0" dirty="0">
                <a:solidFill>
                  <a:srgbClr val="231F20"/>
                </a:solidFill>
                <a:effectLst/>
              </a:rPr>
              <a:t>)  Structurally closely related to the GABAA receptors are other ligand-gated ion channels including </a:t>
            </a:r>
            <a:r>
              <a:rPr lang="en-US" sz="5500" b="1" i="0" dirty="0">
                <a:solidFill>
                  <a:srgbClr val="231F20"/>
                </a:solidFill>
                <a:effectLst/>
              </a:rPr>
              <a:t>glycine receptors and neuronal nicotinic acetylcholine </a:t>
            </a:r>
            <a:r>
              <a:rPr lang="en-US" sz="5500" b="0" i="0" dirty="0">
                <a:solidFill>
                  <a:srgbClr val="231F20"/>
                </a:solidFill>
                <a:effectLst/>
              </a:rPr>
              <a:t>receptors. Glycine receptors may play a role in mediating inhibition by anesthetics of responses to noxious stimuli. Clinical concentrations of inhalational anesthetics enhance the capacity of glycine to activate glycine-gated chloride channels (glycine receptors), which play an important role in inhibitory neurotransmission in the spinal cord and brainstem. Propofol, </a:t>
            </a:r>
            <a:r>
              <a:rPr lang="en-US" sz="5500" b="0" i="0" dirty="0" err="1">
                <a:solidFill>
                  <a:srgbClr val="231F20"/>
                </a:solidFill>
                <a:effectLst/>
              </a:rPr>
              <a:t>neurosteroids</a:t>
            </a:r>
            <a:r>
              <a:rPr lang="en-US" sz="5500" b="0" i="0" dirty="0">
                <a:solidFill>
                  <a:srgbClr val="231F20"/>
                </a:solidFill>
                <a:effectLst/>
              </a:rPr>
              <a:t>, and barbiturates also potentiate. The only general anesthetics that do not have significant effects on GABAA or glycine receptors are ketamine, nitrous oxide, These agents inhibit a different type of ligand gated ion channel, the </a:t>
            </a:r>
            <a:r>
              <a:rPr lang="en-US" sz="5500" b="1" i="1" dirty="0">
                <a:solidFill>
                  <a:srgbClr val="231F20"/>
                </a:solidFill>
                <a:effectLst/>
              </a:rPr>
              <a:t>N</a:t>
            </a:r>
            <a:r>
              <a:rPr lang="en-US" sz="5500" b="1" i="0" dirty="0">
                <a:solidFill>
                  <a:srgbClr val="231F20"/>
                </a:solidFill>
                <a:effectLst/>
              </a:rPr>
              <a:t>-methyl-D-aspartate (NMDA). </a:t>
            </a:r>
            <a:r>
              <a:rPr lang="en-US" sz="5500" b="0" i="0" dirty="0">
                <a:solidFill>
                  <a:srgbClr val="231F20"/>
                </a:solidFill>
                <a:effectLst/>
              </a:rPr>
              <a:t>NMDA receptors are glutamate-gated cation channels that are somewhat selective for calcium and are involved in </a:t>
            </a:r>
            <a:r>
              <a:rPr lang="en-US" sz="5500" b="0" i="0" dirty="0" err="1">
                <a:solidFill>
                  <a:srgbClr val="231F20"/>
                </a:solidFill>
                <a:effectLst/>
              </a:rPr>
              <a:t>longterm</a:t>
            </a:r>
            <a:r>
              <a:rPr lang="en-US" sz="5500" b="0" i="0" dirty="0">
                <a:solidFill>
                  <a:srgbClr val="231F20"/>
                </a:solidFill>
                <a:effectLst/>
              </a:rPr>
              <a:t> modulation of synaptic responses.</a:t>
            </a:r>
            <a:br>
              <a:rPr lang="en-US" sz="5500" dirty="0"/>
            </a:br>
            <a:br>
              <a:rPr lang="en-US" dirty="0"/>
            </a:br>
            <a:endParaRPr lang="en-US" dirty="0"/>
          </a:p>
        </p:txBody>
      </p:sp>
    </p:spTree>
    <p:extLst>
      <p:ext uri="{BB962C8B-B14F-4D97-AF65-F5344CB8AC3E}">
        <p14:creationId xmlns:p14="http://schemas.microsoft.com/office/powerpoint/2010/main" val="3048933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45" y="484908"/>
            <a:ext cx="11817928" cy="6165273"/>
          </a:xfrm>
        </p:spPr>
        <p:txBody>
          <a:bodyPr>
            <a:normAutofit/>
          </a:bodyPr>
          <a:lstStyle/>
          <a:p>
            <a:pPr marL="0" indent="0">
              <a:buNone/>
            </a:pPr>
            <a:r>
              <a:rPr lang="en-US" b="1" dirty="0"/>
              <a:t>Concomitant use of drugs</a:t>
            </a:r>
          </a:p>
          <a:p>
            <a:pPr marL="0" indent="0">
              <a:buNone/>
            </a:pPr>
            <a:r>
              <a:rPr lang="en-US" b="1" dirty="0"/>
              <a:t>1. Multiple adjunct agents</a:t>
            </a:r>
            <a:r>
              <a:rPr lang="en-US" dirty="0"/>
              <a:t>: Commonly, patients receive one or more of these </a:t>
            </a:r>
            <a:r>
              <a:rPr lang="en-US" dirty="0" err="1"/>
              <a:t>preanesthetic</a:t>
            </a:r>
            <a:r>
              <a:rPr lang="en-US" dirty="0"/>
              <a:t> medications: H2 blockers (</a:t>
            </a:r>
            <a:r>
              <a:rPr lang="en-US" i="1" dirty="0"/>
              <a:t>famotidine, ranitidine</a:t>
            </a:r>
            <a:r>
              <a:rPr lang="en-US" dirty="0"/>
              <a:t>) to reduce gastric acidity, benzodiazepines (</a:t>
            </a:r>
            <a:r>
              <a:rPr lang="en-US" i="1" dirty="0"/>
              <a:t>midazolam, diazepam</a:t>
            </a:r>
            <a:r>
              <a:rPr lang="en-US" dirty="0"/>
              <a:t>) to allay anxiety and facilitate amnesia; </a:t>
            </a:r>
            <a:r>
              <a:rPr lang="en-US" dirty="0" err="1"/>
              <a:t>nonopioids</a:t>
            </a:r>
            <a:r>
              <a:rPr lang="en-US" dirty="0"/>
              <a:t> (</a:t>
            </a:r>
            <a:r>
              <a:rPr lang="en-US" i="1" dirty="0"/>
              <a:t>acetaminophen, celecoxib</a:t>
            </a:r>
            <a:r>
              <a:rPr lang="en-US" dirty="0"/>
              <a:t>) or opioids (</a:t>
            </a:r>
            <a:r>
              <a:rPr lang="en-US" i="1" dirty="0"/>
              <a:t>fentanyl</a:t>
            </a:r>
            <a:r>
              <a:rPr lang="en-US" dirty="0"/>
              <a:t>) for analgesia; antihistamines (diphenhydramine) to prevent allergic reactions; </a:t>
            </a:r>
            <a:r>
              <a:rPr lang="en-US" dirty="0" err="1"/>
              <a:t>antiemetics</a:t>
            </a:r>
            <a:r>
              <a:rPr lang="en-US" dirty="0"/>
              <a:t> (</a:t>
            </a:r>
            <a:r>
              <a:rPr lang="en-US" i="1" dirty="0"/>
              <a:t>ondansetron</a:t>
            </a:r>
            <a:r>
              <a:rPr lang="en-US" dirty="0"/>
              <a:t>) to prevent nausea; and/or anticholinergics (</a:t>
            </a:r>
            <a:r>
              <a:rPr lang="en-US" i="1" dirty="0" err="1"/>
              <a:t>glycopyrrolate</a:t>
            </a:r>
            <a:r>
              <a:rPr lang="en-US" dirty="0"/>
              <a:t>) to prevent bradycardia and secretion of fluids in to the respiratory tract. </a:t>
            </a:r>
            <a:r>
              <a:rPr lang="en-US" b="1" dirty="0" err="1"/>
              <a:t>Premedications</a:t>
            </a:r>
            <a:r>
              <a:rPr lang="en-US" dirty="0"/>
              <a:t> facilitate smooth induction of anesthesia and lower required anesthetic doses. However, they can also enhance undesirable anesthetic effects (hypoventilation) and, when </a:t>
            </a:r>
            <a:r>
              <a:rPr lang="en-US" dirty="0" err="1"/>
              <a:t>coadministered</a:t>
            </a:r>
            <a:r>
              <a:rPr lang="en-US" dirty="0"/>
              <a:t>, may produce negative effects not observed when given individually.</a:t>
            </a:r>
          </a:p>
        </p:txBody>
      </p:sp>
    </p:spTree>
    <p:extLst>
      <p:ext uri="{BB962C8B-B14F-4D97-AF65-F5344CB8AC3E}">
        <p14:creationId xmlns:p14="http://schemas.microsoft.com/office/powerpoint/2010/main" val="2799770095"/>
      </p:ext>
    </p:extLst>
  </p:cSld>
  <p:clrMapOvr>
    <a:masterClrMapping/>
  </p:clrMapOvr>
  <mc:AlternateContent xmlns:mc="http://schemas.openxmlformats.org/markup-compatibility/2006" xmlns:p14="http://schemas.microsoft.com/office/powerpoint/2010/main">
    <mc:Choice Requires="p14">
      <p:transition spd="slow" p14:dur="2000" advTm="243664"/>
    </mc:Choice>
    <mc:Fallback xmlns="">
      <p:transition spd="slow" advTm="243664"/>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LEVELS OF SEDATION</a:t>
            </a:r>
          </a:p>
        </p:txBody>
      </p:sp>
      <p:pic>
        <p:nvPicPr>
          <p:cNvPr id="4" name="Content Placeholder 3"/>
          <p:cNvPicPr>
            <a:picLocks noGrp="1" noChangeAspect="1"/>
          </p:cNvPicPr>
          <p:nvPr>
            <p:ph idx="1"/>
          </p:nvPr>
        </p:nvPicPr>
        <p:blipFill>
          <a:blip r:embed="rId2"/>
          <a:stretch>
            <a:fillRect/>
          </a:stretch>
        </p:blipFill>
        <p:spPr>
          <a:xfrm>
            <a:off x="0" y="1382486"/>
            <a:ext cx="12192000" cy="5350823"/>
          </a:xfrm>
          <a:prstGeom prst="rect">
            <a:avLst/>
          </a:prstGeom>
        </p:spPr>
      </p:pic>
    </p:spTree>
    <p:extLst>
      <p:ext uri="{BB962C8B-B14F-4D97-AF65-F5344CB8AC3E}">
        <p14:creationId xmlns:p14="http://schemas.microsoft.com/office/powerpoint/2010/main" val="1543787500"/>
      </p:ext>
    </p:extLst>
  </p:cSld>
  <p:clrMapOvr>
    <a:masterClrMapping/>
  </p:clrMapOvr>
  <mc:AlternateContent xmlns:mc="http://schemas.openxmlformats.org/markup-compatibility/2006" xmlns:p14="http://schemas.microsoft.com/office/powerpoint/2010/main">
    <mc:Choice Requires="p14">
      <p:transition spd="slow" p14:dur="2000" advTm="169566"/>
    </mc:Choice>
    <mc:Fallback xmlns="">
      <p:transition spd="slow" advTm="16956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691" y="261258"/>
            <a:ext cx="11887199" cy="6472052"/>
          </a:xfrm>
        </p:spPr>
        <p:txBody>
          <a:bodyPr>
            <a:normAutofit fontScale="92500" lnSpcReduction="20000"/>
          </a:bodyPr>
          <a:lstStyle/>
          <a:p>
            <a:pPr marL="0" indent="0">
              <a:buNone/>
            </a:pPr>
            <a:r>
              <a:rPr lang="en-US" sz="3500" b="1" dirty="0"/>
              <a:t>Depth of anesthesia</a:t>
            </a:r>
          </a:p>
          <a:p>
            <a:pPr marL="0" indent="0">
              <a:buNone/>
            </a:pPr>
            <a:r>
              <a:rPr lang="en-US" dirty="0"/>
              <a:t>The depth of anesthesia has four sequential stages characterized by increasing CNS depression as the anesthetic accumulates in the brain . [Note: These stages were defined for the original anesthetic  </a:t>
            </a:r>
            <a:r>
              <a:rPr lang="en-US" i="1" dirty="0"/>
              <a:t>ether</a:t>
            </a:r>
            <a:r>
              <a:rPr lang="en-US" dirty="0"/>
              <a:t>, which produces a slow onset of anesthesia. With modern anesthetics, the stages merge because of the rapid onset of stage III.] </a:t>
            </a:r>
          </a:p>
          <a:p>
            <a:pPr marL="0" indent="0">
              <a:buNone/>
            </a:pPr>
            <a:r>
              <a:rPr lang="en-US" dirty="0"/>
              <a:t>1</a:t>
            </a:r>
            <a:r>
              <a:rPr lang="en-US" b="1" dirty="0"/>
              <a:t>. Stage I—Analgesia</a:t>
            </a:r>
            <a:r>
              <a:rPr lang="en-US" dirty="0"/>
              <a:t>: Loss of pain sensation results from interference with sensory transmission in the spinothalamic tract. The patient progresses from conscious and conversational to drowsy. Amnesia and reduced awareness of pain occur as stage II is approached.</a:t>
            </a:r>
          </a:p>
          <a:p>
            <a:pPr marL="0" indent="0">
              <a:buNone/>
            </a:pPr>
            <a:r>
              <a:rPr lang="en-US" dirty="0"/>
              <a:t>2. </a:t>
            </a:r>
            <a:r>
              <a:rPr lang="en-US" b="1" dirty="0"/>
              <a:t>Stage II—Excitement</a:t>
            </a:r>
            <a:r>
              <a:rPr lang="en-US" dirty="0"/>
              <a:t>: The patient displays delirium and possibly combative behavior. A rise and irregularity in blood pressure and respiration occur, as well as a risk of laryngospasm. To shorten or eliminate this stage, rapid-acting IV agents are given before inhalation anesthesia is administered.</a:t>
            </a:r>
          </a:p>
          <a:p>
            <a:pPr marL="0" indent="0">
              <a:buNone/>
            </a:pPr>
            <a:r>
              <a:rPr lang="en-US" dirty="0"/>
              <a:t>3. </a:t>
            </a:r>
            <a:r>
              <a:rPr lang="en-US" b="1" dirty="0"/>
              <a:t>Stage III—Surgical anesthesia</a:t>
            </a:r>
            <a:r>
              <a:rPr lang="en-US" dirty="0"/>
              <a:t>: There is gradual loss of muscle tone and reflexes as the CNS is further depressed. Regular respiration and relaxation of skeletal muscles with eventual loss of spontaneous movement occur. This is the ideal stage of surgery. Careful monitoring is needed to prevent undesired progression to stage IV.</a:t>
            </a:r>
          </a:p>
          <a:p>
            <a:pPr marL="0" indent="0">
              <a:buNone/>
            </a:pPr>
            <a:r>
              <a:rPr lang="en-US" dirty="0"/>
              <a:t>4. </a:t>
            </a:r>
            <a:r>
              <a:rPr lang="en-US" b="1" dirty="0"/>
              <a:t>Stage IV—Medullary paralysis</a:t>
            </a:r>
            <a:r>
              <a:rPr lang="en-US" dirty="0"/>
              <a:t>: Severe depression of the respiratory and vasomotor centers occurs. Ventilation and/or circulation must be supported to prevent death.</a:t>
            </a:r>
          </a:p>
        </p:txBody>
      </p:sp>
    </p:spTree>
    <p:extLst>
      <p:ext uri="{BB962C8B-B14F-4D97-AF65-F5344CB8AC3E}">
        <p14:creationId xmlns:p14="http://schemas.microsoft.com/office/powerpoint/2010/main" val="4070877626"/>
      </p:ext>
    </p:extLst>
  </p:cSld>
  <p:clrMapOvr>
    <a:masterClrMapping/>
  </p:clrMapOvr>
  <mc:AlternateContent xmlns:mc="http://schemas.openxmlformats.org/markup-compatibility/2006" xmlns:p14="http://schemas.microsoft.com/office/powerpoint/2010/main">
    <mc:Choice Requires="p14">
      <p:transition spd="slow" p14:dur="2000" advTm="158812"/>
    </mc:Choice>
    <mc:Fallback xmlns="">
      <p:transition spd="slow" advTm="15881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12039600" cy="6400800"/>
          </a:xfrm>
        </p:spPr>
        <p:txBody>
          <a:bodyPr>
            <a:normAutofit/>
          </a:bodyPr>
          <a:lstStyle/>
          <a:p>
            <a:pPr marL="0" indent="0">
              <a:buNone/>
            </a:pPr>
            <a:r>
              <a:rPr lang="en-US" dirty="0"/>
              <a:t>STAGES OF GENERAL ANESTHESIA</a:t>
            </a:r>
          </a:p>
          <a:p>
            <a:pPr marL="0" indent="0">
              <a:buNone/>
            </a:pPr>
            <a:r>
              <a:rPr lang="en-US" dirty="0"/>
              <a:t>General anesthesia is a reversible state of central nervous system (CNS) depression, causing loss of response to and perception of stimuli. The state of general anesthesia can be divided into three stages</a:t>
            </a:r>
            <a:r>
              <a:rPr lang="en-US" b="1" dirty="0"/>
              <a:t>: induction, maintenance, and recovery.</a:t>
            </a:r>
            <a:r>
              <a:rPr lang="en-US" dirty="0"/>
              <a:t> Induction is the time from administration of a potent anesthetic to development of unconsciousness, while maintenance is the sustained period of general anesthesia. Recovery starts with the discontinuation of the anesthetic and continues until the return of consciousness and protective reflexes. Induction of anesthesia depends on how fast effective concentrations of anesthetic reach the brain. Recovery is essentially the reverse of induction and depends on how fast the anesthetic diffuses from the brain. The depth of general anesthesia is the degree to which the CNS is depressed, as evident in electroencephalograms.</a:t>
            </a:r>
          </a:p>
        </p:txBody>
      </p:sp>
    </p:spTree>
    <p:extLst>
      <p:ext uri="{BB962C8B-B14F-4D97-AF65-F5344CB8AC3E}">
        <p14:creationId xmlns:p14="http://schemas.microsoft.com/office/powerpoint/2010/main" val="1466637188"/>
      </p:ext>
    </p:extLst>
  </p:cSld>
  <p:clrMapOvr>
    <a:masterClrMapping/>
  </p:clrMapOvr>
  <mc:AlternateContent xmlns:mc="http://schemas.openxmlformats.org/markup-compatibility/2006" xmlns:p14="http://schemas.microsoft.com/office/powerpoint/2010/main">
    <mc:Choice Requires="p14">
      <p:transition spd="slow" p14:dur="2000" advTm="202269"/>
    </mc:Choice>
    <mc:Fallback xmlns="">
      <p:transition spd="slow" advTm="20226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65018"/>
            <a:ext cx="12192000" cy="6068291"/>
          </a:xfrm>
        </p:spPr>
        <p:txBody>
          <a:bodyPr>
            <a:normAutofit lnSpcReduction="10000"/>
          </a:bodyPr>
          <a:lstStyle/>
          <a:p>
            <a:pPr marL="0" indent="0">
              <a:buNone/>
            </a:pPr>
            <a:r>
              <a:rPr lang="en-US" dirty="0"/>
              <a:t>A. Induction</a:t>
            </a:r>
          </a:p>
          <a:p>
            <a:pPr marL="0" indent="0">
              <a:buNone/>
            </a:pPr>
            <a:r>
              <a:rPr lang="en-US" dirty="0"/>
              <a:t>General anesthesia in adults is normally induced with an </a:t>
            </a:r>
            <a:r>
              <a:rPr lang="en-US" b="1" dirty="0"/>
              <a:t>IV agent such as </a:t>
            </a:r>
            <a:r>
              <a:rPr lang="en-US" b="1" i="1" dirty="0" err="1"/>
              <a:t>propofol</a:t>
            </a:r>
            <a:r>
              <a:rPr lang="en-US" dirty="0"/>
              <a:t>, producing unconsciousness in 30 to 40 seconds. Often an IV neuromuscular blocker such as </a:t>
            </a:r>
            <a:r>
              <a:rPr lang="en-US" i="1" dirty="0" err="1"/>
              <a:t>rocuronium</a:t>
            </a:r>
            <a:r>
              <a:rPr lang="en-US" dirty="0"/>
              <a:t>, </a:t>
            </a:r>
            <a:r>
              <a:rPr lang="en-US" i="1" dirty="0" err="1"/>
              <a:t>vecuronium</a:t>
            </a:r>
            <a:r>
              <a:rPr lang="en-US" dirty="0"/>
              <a:t>, or </a:t>
            </a:r>
            <a:r>
              <a:rPr lang="en-US" i="1" dirty="0"/>
              <a:t>succinylcholine </a:t>
            </a:r>
            <a:r>
              <a:rPr lang="en-US" dirty="0"/>
              <a:t>is administered to facilitate endotracheal intubation by eliciting muscle relaxation. For children without IV access, </a:t>
            </a:r>
            <a:r>
              <a:rPr lang="en-US" dirty="0" err="1"/>
              <a:t>nonpungent</a:t>
            </a:r>
            <a:r>
              <a:rPr lang="en-US" dirty="0"/>
              <a:t> volatile agents, such as </a:t>
            </a:r>
            <a:r>
              <a:rPr lang="en-US" b="1" i="1" dirty="0" err="1"/>
              <a:t>sevoflurane</a:t>
            </a:r>
            <a:r>
              <a:rPr lang="en-US" dirty="0"/>
              <a:t>, are administered via inhalation to induce general anesthesia.</a:t>
            </a:r>
          </a:p>
          <a:p>
            <a:pPr marL="0" indent="0">
              <a:buNone/>
            </a:pPr>
            <a:r>
              <a:rPr lang="en-US" dirty="0"/>
              <a:t>B. Maintenance of anesthesia</a:t>
            </a:r>
          </a:p>
          <a:p>
            <a:pPr marL="0" indent="0">
              <a:buNone/>
            </a:pPr>
            <a:r>
              <a:rPr lang="en-US" dirty="0"/>
              <a:t>After administering the induction drug, vital signs and response to stimuli are vigilantly monitored to balance the amount of drug continuously inhaled or infused to maintain general anesthesia. Maintenance is commonly provided with </a:t>
            </a:r>
            <a:r>
              <a:rPr lang="en-US" b="1" dirty="0"/>
              <a:t>volatile anesthetics, </a:t>
            </a:r>
            <a:r>
              <a:rPr lang="en-US" dirty="0"/>
              <a:t>although total intravenous anesthesia (TIVA) with drugs such as </a:t>
            </a:r>
            <a:r>
              <a:rPr lang="en-US" i="1" dirty="0" err="1"/>
              <a:t>propofol</a:t>
            </a:r>
            <a:r>
              <a:rPr lang="en-US" i="1" dirty="0"/>
              <a:t> </a:t>
            </a:r>
            <a:r>
              <a:rPr lang="en-US" dirty="0"/>
              <a:t>can be used to maintain general anesthesia. Opioids such as </a:t>
            </a:r>
            <a:r>
              <a:rPr lang="en-US" i="1" dirty="0"/>
              <a:t>fentanyl </a:t>
            </a:r>
            <a:r>
              <a:rPr lang="en-US" dirty="0"/>
              <a:t>are used for analgesia along with inhalation agents, because the latter alter consciousness but not perception of pain.</a:t>
            </a:r>
          </a:p>
        </p:txBody>
      </p:sp>
    </p:spTree>
    <p:extLst>
      <p:ext uri="{BB962C8B-B14F-4D97-AF65-F5344CB8AC3E}">
        <p14:creationId xmlns:p14="http://schemas.microsoft.com/office/powerpoint/2010/main" val="3090585166"/>
      </p:ext>
    </p:extLst>
  </p:cSld>
  <p:clrMapOvr>
    <a:masterClrMapping/>
  </p:clrMapOvr>
  <mc:AlternateContent xmlns:mc="http://schemas.openxmlformats.org/markup-compatibility/2006" xmlns:p14="http://schemas.microsoft.com/office/powerpoint/2010/main">
    <mc:Choice Requires="p14">
      <p:transition spd="slow" p14:dur="2000" advTm="331712"/>
    </mc:Choice>
    <mc:Fallback xmlns="">
      <p:transition spd="slow" advTm="331712"/>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6364" y="457200"/>
            <a:ext cx="11596254" cy="6220691"/>
          </a:xfrm>
        </p:spPr>
        <p:txBody>
          <a:bodyPr>
            <a:normAutofit/>
          </a:bodyPr>
          <a:lstStyle/>
          <a:p>
            <a:pPr marL="0" indent="0">
              <a:buNone/>
            </a:pPr>
            <a:r>
              <a:rPr lang="en-US" dirty="0"/>
              <a:t>C. Recovery</a:t>
            </a:r>
          </a:p>
          <a:p>
            <a:pPr marL="0" indent="0">
              <a:buNone/>
            </a:pPr>
            <a:r>
              <a:rPr lang="en-US" dirty="0"/>
              <a:t>After cessation of the maintenance anesthetic drug, the patient is</a:t>
            </a:r>
          </a:p>
          <a:p>
            <a:pPr marL="0" indent="0">
              <a:buNone/>
            </a:pPr>
            <a:r>
              <a:rPr lang="en-US" dirty="0"/>
              <a:t>evaluated for return of consciousness. For most anesthetic agents,</a:t>
            </a:r>
          </a:p>
          <a:p>
            <a:pPr marL="0" indent="0">
              <a:buNone/>
            </a:pPr>
            <a:r>
              <a:rPr lang="en-US" dirty="0"/>
              <a:t>redistribution from the site of action (rather than metabolism of the</a:t>
            </a:r>
          </a:p>
          <a:p>
            <a:pPr marL="0" indent="0">
              <a:buNone/>
            </a:pPr>
            <a:r>
              <a:rPr lang="en-US" dirty="0"/>
              <a:t>drug) underlies recovery. Neuromuscular blocking drugs are typically</a:t>
            </a:r>
          </a:p>
          <a:p>
            <a:pPr marL="0" indent="0">
              <a:buNone/>
            </a:pPr>
            <a:r>
              <a:rPr lang="en-US" dirty="0"/>
              <a:t>reversed after completion of surgery, unless enough time has elapsed</a:t>
            </a:r>
          </a:p>
          <a:p>
            <a:pPr marL="0" indent="0">
              <a:buNone/>
            </a:pPr>
            <a:r>
              <a:rPr lang="en-US" dirty="0"/>
              <a:t>for their metabolism. The patient is monitored to assure full recovery</a:t>
            </a:r>
          </a:p>
          <a:p>
            <a:pPr marL="0" indent="0">
              <a:buNone/>
            </a:pPr>
            <a:r>
              <a:rPr lang="en-US" dirty="0"/>
              <a:t>of all normal physiologic functions (spontaneous respiration, blood</a:t>
            </a:r>
          </a:p>
          <a:p>
            <a:pPr marL="0" indent="0">
              <a:buNone/>
            </a:pPr>
            <a:r>
              <a:rPr lang="en-US" dirty="0"/>
              <a:t>pressure, heart rate, and all protective reflexes).</a:t>
            </a:r>
          </a:p>
        </p:txBody>
      </p:sp>
    </p:spTree>
    <p:extLst>
      <p:ext uri="{BB962C8B-B14F-4D97-AF65-F5344CB8AC3E}">
        <p14:creationId xmlns:p14="http://schemas.microsoft.com/office/powerpoint/2010/main" val="1245527286"/>
      </p:ext>
    </p:extLst>
  </p:cSld>
  <p:clrMapOvr>
    <a:masterClrMapping/>
  </p:clrMapOvr>
  <mc:AlternateContent xmlns:mc="http://schemas.openxmlformats.org/markup-compatibility/2006" xmlns:p14="http://schemas.microsoft.com/office/powerpoint/2010/main">
    <mc:Choice Requires="p14">
      <p:transition spd="slow" p14:dur="2000" advTm="88784"/>
    </mc:Choice>
    <mc:Fallback xmlns="">
      <p:transition spd="slow" advTm="88784"/>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General pharmacology - Clinical Pharmacology, 11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089259" y="0"/>
            <a:ext cx="4964195" cy="3408218"/>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Oral delivery of proteins and peptides and carrier-based strategi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stretch>
            <a:fillRect/>
          </a:stretch>
        </p:blipFill>
        <p:spPr>
          <a:xfrm>
            <a:off x="1" y="0"/>
            <a:ext cx="7089258" cy="3671455"/>
          </a:xfrm>
          <a:prstGeom prst="rect">
            <a:avLst/>
          </a:prstGeom>
        </p:spPr>
      </p:pic>
      <p:pic>
        <p:nvPicPr>
          <p:cNvPr id="7" name="Picture 6"/>
          <p:cNvPicPr>
            <a:picLocks noChangeAspect="1"/>
          </p:cNvPicPr>
          <p:nvPr/>
        </p:nvPicPr>
        <p:blipFill>
          <a:blip r:embed="rId4"/>
          <a:stretch>
            <a:fillRect/>
          </a:stretch>
        </p:blipFill>
        <p:spPr>
          <a:xfrm>
            <a:off x="6170389" y="3248249"/>
            <a:ext cx="5947222" cy="3166406"/>
          </a:xfrm>
          <a:prstGeom prst="rect">
            <a:avLst/>
          </a:prstGeom>
        </p:spPr>
      </p:pic>
      <p:sp>
        <p:nvSpPr>
          <p:cNvPr id="8" name="Rectangle 7"/>
          <p:cNvSpPr/>
          <p:nvPr/>
        </p:nvSpPr>
        <p:spPr>
          <a:xfrm>
            <a:off x="155575" y="4213353"/>
            <a:ext cx="6014814" cy="1754326"/>
          </a:xfrm>
          <a:prstGeom prst="rect">
            <a:avLst/>
          </a:prstGeom>
          <a:ln w="57150">
            <a:solidFill>
              <a:schemeClr val="tx1"/>
            </a:solidFill>
          </a:ln>
        </p:spPr>
        <p:txBody>
          <a:bodyPr wrap="square">
            <a:spAutoFit/>
          </a:bodyPr>
          <a:lstStyle/>
          <a:p>
            <a:r>
              <a:rPr lang="en-US" dirty="0">
                <a:solidFill>
                  <a:srgbClr val="000000"/>
                </a:solidFill>
                <a:latin typeface="Times New Roman" panose="02020603050405020304" pitchFamily="18" charset="0"/>
              </a:rPr>
              <a:t>Potency refers to the amount of drug required to produce a certain response. A drug which produces a certain effect at 5 mg dosage is ten times more potent than a drug which produces the same effect at 50 mg dosage. In other words, potency defines as the dose (ED50) or concentration (EC50) of a drug required to produce 50% of the drugs maximum effect. </a:t>
            </a:r>
            <a:endParaRPr lang="en-US" dirty="0"/>
          </a:p>
        </p:txBody>
      </p:sp>
    </p:spTree>
    <p:extLst>
      <p:ext uri="{BB962C8B-B14F-4D97-AF65-F5344CB8AC3E}">
        <p14:creationId xmlns:p14="http://schemas.microsoft.com/office/powerpoint/2010/main" val="1381204267"/>
      </p:ext>
    </p:extLst>
  </p:cSld>
  <p:clrMapOvr>
    <a:masterClrMapping/>
  </p:clrMapOvr>
  <mc:AlternateContent xmlns:mc="http://schemas.openxmlformats.org/markup-compatibility/2006" xmlns:p14="http://schemas.microsoft.com/office/powerpoint/2010/main">
    <mc:Choice Requires="p14">
      <p:transition spd="slow" p14:dur="2000" advTm="636881"/>
    </mc:Choice>
    <mc:Fallback xmlns="">
      <p:transition spd="slow" advTm="636881"/>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44" y="116541"/>
            <a:ext cx="12053455" cy="6741459"/>
          </a:xfrm>
        </p:spPr>
        <p:txBody>
          <a:bodyPr>
            <a:normAutofit/>
          </a:bodyPr>
          <a:lstStyle/>
          <a:p>
            <a:pPr marL="0" indent="0">
              <a:buNone/>
            </a:pPr>
            <a:r>
              <a:rPr lang="en-US" b="1" dirty="0"/>
              <a:t>INHALATION ANESTHETICS</a:t>
            </a:r>
          </a:p>
          <a:p>
            <a:pPr marL="0" indent="0">
              <a:buNone/>
            </a:pPr>
            <a:r>
              <a:rPr lang="en-US" dirty="0"/>
              <a:t>Inhaled gases are used primarily for maintenance of anesthesia after administration of an IV drug. Depth of anesthesia can be rapidly altered by changing the inhaled gas concentration. Inhalational agents have steep dose–response curves with very narrow therapeutic indices, so the difference in concentrations from eliciting general anesthesia to cardiopulmonary collapse is small. </a:t>
            </a:r>
            <a:r>
              <a:rPr lang="en-US" b="1" dirty="0"/>
              <a:t>No antagonists exist. </a:t>
            </a:r>
            <a:r>
              <a:rPr lang="en-US" dirty="0"/>
              <a:t>To minimize waste, inhaled gases are delivered in a recirculation system that contains absorbents to remove carbon dioxide and allow rebreathing of the gas.</a:t>
            </a:r>
          </a:p>
          <a:p>
            <a:pPr marL="0" indent="0">
              <a:buNone/>
            </a:pPr>
            <a:r>
              <a:rPr lang="en-US" dirty="0"/>
              <a:t> </a:t>
            </a:r>
            <a:r>
              <a:rPr lang="en-US" sz="3200" b="1" dirty="0"/>
              <a:t>Potency</a:t>
            </a:r>
            <a:endParaRPr lang="en-US" b="1" dirty="0"/>
          </a:p>
          <a:p>
            <a:pPr marL="0" indent="0">
              <a:buNone/>
            </a:pPr>
            <a:r>
              <a:rPr lang="en-US" dirty="0"/>
              <a:t>Potency is defined quantitatively as the </a:t>
            </a:r>
            <a:r>
              <a:rPr lang="en-US" b="1" dirty="0">
                <a:solidFill>
                  <a:srgbClr val="FF0000"/>
                </a:solidFill>
              </a:rPr>
              <a:t>minimum alveolar concentration (MAC), </a:t>
            </a:r>
            <a:r>
              <a:rPr lang="en-US" dirty="0"/>
              <a:t>which is the end-tidal concentration of inhaled anesthetic needed to eliminate movement in 50% of patients exposed to a noxious stimulus. MAC is the median </a:t>
            </a:r>
            <a:r>
              <a:rPr lang="en-US" b="1" dirty="0">
                <a:solidFill>
                  <a:srgbClr val="FF0000"/>
                </a:solidFill>
              </a:rPr>
              <a:t>effective dose (ED50) of the anesthetic</a:t>
            </a:r>
            <a:r>
              <a:rPr lang="en-US" dirty="0"/>
              <a:t>, expressed as the </a:t>
            </a:r>
            <a:r>
              <a:rPr lang="en-US" b="1" dirty="0"/>
              <a:t>percentage of gas in a mixture required to achieve that effect. Numerically, MAC is small for potent anesthetics</a:t>
            </a:r>
          </a:p>
        </p:txBody>
      </p:sp>
    </p:spTree>
    <p:extLst>
      <p:ext uri="{BB962C8B-B14F-4D97-AF65-F5344CB8AC3E}">
        <p14:creationId xmlns:p14="http://schemas.microsoft.com/office/powerpoint/2010/main" val="198635536"/>
      </p:ext>
    </p:extLst>
  </p:cSld>
  <p:clrMapOvr>
    <a:masterClrMapping/>
  </p:clrMapOvr>
  <mc:AlternateContent xmlns:mc="http://schemas.openxmlformats.org/markup-compatibility/2006" xmlns:p14="http://schemas.microsoft.com/office/powerpoint/2010/main">
    <mc:Choice Requires="p14">
      <p:transition spd="slow" p14:dur="2000" advTm="308127"/>
    </mc:Choice>
    <mc:Fallback xmlns="">
      <p:transition spd="slow" advTm="308127"/>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F6B2B-C46A-52CB-0B42-A04B2D224D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F1B5782-79FD-F482-4496-C1DFE8DA9690}"/>
              </a:ext>
            </a:extLst>
          </p:cNvPr>
          <p:cNvSpPr>
            <a:spLocks noGrp="1"/>
          </p:cNvSpPr>
          <p:nvPr>
            <p:ph idx="1"/>
          </p:nvPr>
        </p:nvSpPr>
        <p:spPr/>
        <p:txBody>
          <a:bodyPr/>
          <a:lstStyle/>
          <a:p>
            <a:endParaRPr lang="en-US"/>
          </a:p>
        </p:txBody>
      </p:sp>
      <p:pic>
        <p:nvPicPr>
          <p:cNvPr id="2050" name="Picture 2" descr="Volatile anesthetics for ICU sedation: the future of critical care or niche  therapy? | SpringerLink">
            <a:extLst>
              <a:ext uri="{FF2B5EF4-FFF2-40B4-BE49-F238E27FC236}">
                <a16:creationId xmlns:a16="http://schemas.microsoft.com/office/drawing/2014/main" id="{877F00EB-4D07-5BD6-ACE5-DF43F1B055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98612"/>
            <a:ext cx="11250706" cy="12443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42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Inhalation Anesthetics - ppt video online download"/>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5528" y="-360218"/>
            <a:ext cx="12524509" cy="7412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26551"/>
      </p:ext>
    </p:extLst>
  </p:cSld>
  <p:clrMapOvr>
    <a:masterClrMapping/>
  </p:clrMapOvr>
  <mc:AlternateContent xmlns:mc="http://schemas.openxmlformats.org/markup-compatibility/2006" xmlns:p14="http://schemas.microsoft.com/office/powerpoint/2010/main">
    <mc:Choice Requires="p14">
      <p:transition spd="slow" p14:dur="2000" advTm="127790"/>
    </mc:Choice>
    <mc:Fallback xmlns="">
      <p:transition spd="slow" advTm="12779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1690688"/>
            <a:ext cx="4682835" cy="4186089"/>
          </a:xfrm>
          <a:prstGeom prst="rect">
            <a:avLst/>
          </a:prstGeom>
        </p:spPr>
      </p:pic>
      <p:sp>
        <p:nvSpPr>
          <p:cNvPr id="5" name="Rectangle 4"/>
          <p:cNvSpPr/>
          <p:nvPr/>
        </p:nvSpPr>
        <p:spPr>
          <a:xfrm>
            <a:off x="4682835" y="365125"/>
            <a:ext cx="7259783" cy="6349205"/>
          </a:xfrm>
          <a:prstGeom prst="rect">
            <a:avLst/>
          </a:prstGeom>
        </p:spPr>
        <p:txBody>
          <a:bodyPr wrap="square">
            <a:spAutoFit/>
          </a:bodyPr>
          <a:lstStyle/>
          <a:p>
            <a:r>
              <a:rPr lang="en-US" sz="2800" dirty="0">
                <a:solidFill>
                  <a:srgbClr val="0000FF"/>
                </a:solidFill>
                <a:latin typeface="HelveticaNeueLTStd-Bd"/>
              </a:rPr>
              <a:t>Uptake and distribution of inhalation anesthetics</a:t>
            </a:r>
          </a:p>
          <a:p>
            <a:r>
              <a:rPr lang="en-US" sz="2000" dirty="0">
                <a:solidFill>
                  <a:srgbClr val="000000"/>
                </a:solidFill>
                <a:latin typeface="HelveticaNeueLTStd-Roman"/>
              </a:rPr>
              <a:t>The principal objective of inhalation anesthesia is a constant and optimal brain partial pressure (</a:t>
            </a:r>
            <a:r>
              <a:rPr lang="en-US" sz="2000" dirty="0" err="1">
                <a:solidFill>
                  <a:srgbClr val="000000"/>
                </a:solidFill>
                <a:latin typeface="HelveticaNeueLTStd-Roman"/>
              </a:rPr>
              <a:t>Pbr</a:t>
            </a:r>
            <a:r>
              <a:rPr lang="en-US" sz="2000" dirty="0">
                <a:solidFill>
                  <a:srgbClr val="000000"/>
                </a:solidFill>
                <a:latin typeface="HelveticaNeueLTStd-Roman"/>
              </a:rPr>
              <a:t>) of inhaled anesthetic (to create a partial pressure equilibrium between alveoli [</a:t>
            </a:r>
            <a:r>
              <a:rPr lang="en-US" sz="2000" dirty="0" err="1">
                <a:solidFill>
                  <a:srgbClr val="000000"/>
                </a:solidFill>
                <a:latin typeface="HelveticaNeueLTStd-Roman"/>
              </a:rPr>
              <a:t>Palv</a:t>
            </a:r>
            <a:r>
              <a:rPr lang="en-US" sz="2000" dirty="0">
                <a:solidFill>
                  <a:srgbClr val="000000"/>
                </a:solidFill>
                <a:latin typeface="HelveticaNeueLTStd-Roman"/>
              </a:rPr>
              <a:t>] and brain [</a:t>
            </a:r>
            <a:r>
              <a:rPr lang="en-US" sz="2000" dirty="0" err="1">
                <a:solidFill>
                  <a:srgbClr val="000000"/>
                </a:solidFill>
                <a:latin typeface="HelveticaNeueLTStd-Roman"/>
              </a:rPr>
              <a:t>Pbr</a:t>
            </a:r>
            <a:r>
              <a:rPr lang="en-US" sz="2000" dirty="0">
                <a:solidFill>
                  <a:srgbClr val="000000"/>
                </a:solidFill>
                <a:latin typeface="HelveticaNeueLTStd-Roman"/>
              </a:rPr>
              <a:t>]). Measuring the </a:t>
            </a:r>
            <a:r>
              <a:rPr lang="en-US" sz="2000" dirty="0" err="1">
                <a:solidFill>
                  <a:srgbClr val="000000"/>
                </a:solidFill>
                <a:latin typeface="HelveticaNeueLTStd-Roman"/>
              </a:rPr>
              <a:t>Palv</a:t>
            </a:r>
            <a:r>
              <a:rPr lang="en-US" sz="2000" dirty="0">
                <a:solidFill>
                  <a:srgbClr val="000000"/>
                </a:solidFill>
                <a:latin typeface="HelveticaNeueLTStd-Roman"/>
              </a:rPr>
              <a:t> is the most practical and feasible way to ascertain the </a:t>
            </a:r>
            <a:r>
              <a:rPr lang="en-US" sz="2000" dirty="0" err="1">
                <a:solidFill>
                  <a:srgbClr val="000000"/>
                </a:solidFill>
                <a:latin typeface="HelveticaNeueLTStd-Roman"/>
              </a:rPr>
              <a:t>Pbr</a:t>
            </a:r>
            <a:r>
              <a:rPr lang="en-US" sz="2000" dirty="0">
                <a:solidFill>
                  <a:srgbClr val="000000"/>
                </a:solidFill>
                <a:latin typeface="HelveticaNeueLTStd-Roman"/>
              </a:rPr>
              <a:t> for the inhaled anesthetic concentration, but this necessitates adequate time for the two compartments to reach equilibrium. The partial pressure of an anesthetic gas that originates by pulmonary entry is the driving force moving the gas from the alveolar space into the bloodstream (Pa), which transports the drug to the brain and other body compartments. Because gases move from one body compartment to another according to partial pressure gradients, a steady state is achieved when the partial pressure in each of these compartments is equivalent to that in the inspired mixture. [Note: At equilibrium, </a:t>
            </a:r>
            <a:r>
              <a:rPr lang="en-US" sz="2000" dirty="0" err="1">
                <a:solidFill>
                  <a:srgbClr val="000000"/>
                </a:solidFill>
                <a:latin typeface="HelveticaNeueLTStd-Roman"/>
              </a:rPr>
              <a:t>Palv</a:t>
            </a:r>
            <a:r>
              <a:rPr lang="en-US" sz="2000" dirty="0">
                <a:solidFill>
                  <a:srgbClr val="000000"/>
                </a:solidFill>
                <a:latin typeface="HelveticaNeueLTStd-Roman"/>
              </a:rPr>
              <a:t> = Pa = </a:t>
            </a:r>
            <a:r>
              <a:rPr lang="en-US" sz="2000" dirty="0" err="1">
                <a:solidFill>
                  <a:srgbClr val="000000"/>
                </a:solidFill>
                <a:latin typeface="HelveticaNeueLTStd-Roman"/>
              </a:rPr>
              <a:t>Pbr.</a:t>
            </a:r>
            <a:r>
              <a:rPr lang="en-US" sz="2000" dirty="0">
                <a:solidFill>
                  <a:srgbClr val="000000"/>
                </a:solidFill>
                <a:latin typeface="HelveticaNeueLTStd-Roman"/>
              </a:rPr>
              <a:t>] The time course for attaining this steady state is determined by the following factors:</a:t>
            </a:r>
            <a:endParaRPr lang="en-US" sz="2000" dirty="0"/>
          </a:p>
        </p:txBody>
      </p:sp>
    </p:spTree>
    <p:extLst>
      <p:ext uri="{BB962C8B-B14F-4D97-AF65-F5344CB8AC3E}">
        <p14:creationId xmlns:p14="http://schemas.microsoft.com/office/powerpoint/2010/main" val="3100780250"/>
      </p:ext>
    </p:extLst>
  </p:cSld>
  <p:clrMapOvr>
    <a:masterClrMapping/>
  </p:clrMapOvr>
  <mc:AlternateContent xmlns:mc="http://schemas.openxmlformats.org/markup-compatibility/2006" xmlns:p14="http://schemas.microsoft.com/office/powerpoint/2010/main">
    <mc:Choice Requires="p14">
      <p:transition spd="slow" p14:dur="2000" advTm="369357"/>
    </mc:Choice>
    <mc:Fallback xmlns="">
      <p:transition spd="slow" advTm="369357"/>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818" y="554182"/>
            <a:ext cx="7667980" cy="6303818"/>
          </a:xfrm>
        </p:spPr>
        <p:txBody>
          <a:bodyPr>
            <a:normAutofit lnSpcReduction="10000"/>
          </a:bodyPr>
          <a:lstStyle/>
          <a:p>
            <a:pPr marL="0" indent="0">
              <a:buNone/>
            </a:pPr>
            <a:r>
              <a:rPr lang="en-US" dirty="0"/>
              <a:t>a. Solubility in blood: This is determined by a physical property of the anesthetic called the </a:t>
            </a:r>
            <a:r>
              <a:rPr lang="en-US" dirty="0" err="1"/>
              <a:t>blood:gas</a:t>
            </a:r>
            <a:r>
              <a:rPr lang="en-US" dirty="0"/>
              <a:t> partition coefficient (the ratio of the concentration of anesthetic in the liquid [blood] phase to the concentration of anesthetic in the gas phase when the anesthetic is in equilibrium between the two phases. For inhaled anesthetics, think of the blood as a pharmacologically inactive reservoir. Drugs with low versus high blood solubility differ in their rate of induction of anesthesia. When an anesthetic gas with low blood solubility such as </a:t>
            </a:r>
            <a:r>
              <a:rPr lang="en-US" i="1" dirty="0"/>
              <a:t>nitrous oxide </a:t>
            </a:r>
            <a:r>
              <a:rPr lang="en-US" dirty="0"/>
              <a:t>diffuses from the alveoli into the circulation, little anesthetic dissolves in the blood. Therefore, equilibrium between the inspired anesthetic and arterial blood occurs rapidly with relatively few additional molecules of anesthetic required to raise …..</a:t>
            </a:r>
          </a:p>
        </p:txBody>
      </p:sp>
      <p:pic>
        <p:nvPicPr>
          <p:cNvPr id="4" name="Picture 3"/>
          <p:cNvPicPr>
            <a:picLocks noChangeAspect="1"/>
          </p:cNvPicPr>
          <p:nvPr/>
        </p:nvPicPr>
        <p:blipFill>
          <a:blip r:embed="rId2"/>
          <a:stretch>
            <a:fillRect/>
          </a:stretch>
        </p:blipFill>
        <p:spPr>
          <a:xfrm>
            <a:off x="7772400" y="0"/>
            <a:ext cx="4419600" cy="6123709"/>
          </a:xfrm>
          <a:prstGeom prst="rect">
            <a:avLst/>
          </a:prstGeom>
        </p:spPr>
      </p:pic>
      <p:sp>
        <p:nvSpPr>
          <p:cNvPr id="5" name="Rectangle 4"/>
          <p:cNvSpPr/>
          <p:nvPr/>
        </p:nvSpPr>
        <p:spPr>
          <a:xfrm>
            <a:off x="7675418" y="6167689"/>
            <a:ext cx="4516582" cy="646331"/>
          </a:xfrm>
          <a:prstGeom prst="rect">
            <a:avLst/>
          </a:prstGeom>
        </p:spPr>
        <p:txBody>
          <a:bodyPr wrap="square">
            <a:spAutoFit/>
          </a:bodyPr>
          <a:lstStyle/>
          <a:p>
            <a:r>
              <a:rPr lang="en-US" dirty="0">
                <a:latin typeface="HelveticaNeueLTStd-Roman"/>
              </a:rPr>
              <a:t>Blood/gas partition coefficients for some inhalation anesthetics</a:t>
            </a:r>
            <a:endParaRPr lang="en-US" dirty="0"/>
          </a:p>
        </p:txBody>
      </p:sp>
    </p:spTree>
    <p:extLst>
      <p:ext uri="{BB962C8B-B14F-4D97-AF65-F5344CB8AC3E}">
        <p14:creationId xmlns:p14="http://schemas.microsoft.com/office/powerpoint/2010/main" val="2976258986"/>
      </p:ext>
    </p:extLst>
  </p:cSld>
  <p:clrMapOvr>
    <a:masterClrMapping/>
  </p:clrMapOvr>
  <mc:AlternateContent xmlns:mc="http://schemas.openxmlformats.org/markup-compatibility/2006" xmlns:p14="http://schemas.microsoft.com/office/powerpoint/2010/main">
    <mc:Choice Requires="p14">
      <p:transition spd="slow" p14:dur="2000" advTm="227585"/>
    </mc:Choice>
    <mc:Fallback xmlns="">
      <p:transition spd="slow" advTm="227585"/>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15818"/>
            <a:ext cx="12191999" cy="6192982"/>
          </a:xfrm>
        </p:spPr>
        <p:txBody>
          <a:bodyPr>
            <a:normAutofit lnSpcReduction="10000"/>
          </a:bodyPr>
          <a:lstStyle/>
          <a:p>
            <a:pPr marL="0" indent="0">
              <a:buNone/>
            </a:pPr>
            <a:r>
              <a:rPr lang="en-US" dirty="0"/>
              <a:t>…..the arterial anesthetic partial pressure. By contrast, anesthetic gases with high blood solubility, such as </a:t>
            </a:r>
            <a:r>
              <a:rPr lang="en-US" i="1" dirty="0"/>
              <a:t>isoflurane</a:t>
            </a:r>
            <a:r>
              <a:rPr lang="en-US" dirty="0"/>
              <a:t>, dissolve more fully in the blood; therefore, greater amounts of gas and longer periods of time are required to raise blood partial pressure. This results in longer periods for induction, recovery, and slower changes in depth of anesthesia in response to changes in the drug concentration. The solubility in blood is ranked as follows: </a:t>
            </a:r>
            <a:r>
              <a:rPr lang="en-US" i="1" dirty="0"/>
              <a:t>isoflurane </a:t>
            </a:r>
            <a:r>
              <a:rPr lang="en-US" dirty="0"/>
              <a:t>&gt; </a:t>
            </a:r>
            <a:r>
              <a:rPr lang="en-US" i="1" dirty="0" err="1"/>
              <a:t>sevoflurane</a:t>
            </a:r>
            <a:r>
              <a:rPr lang="en-US" i="1" dirty="0"/>
              <a:t> </a:t>
            </a:r>
            <a:r>
              <a:rPr lang="en-US" dirty="0"/>
              <a:t>&gt; </a:t>
            </a:r>
            <a:r>
              <a:rPr lang="en-US" i="1" dirty="0"/>
              <a:t>nitrous oxide </a:t>
            </a:r>
            <a:r>
              <a:rPr lang="en-US" dirty="0"/>
              <a:t>&gt; </a:t>
            </a:r>
            <a:r>
              <a:rPr lang="en-US" i="1" dirty="0" err="1"/>
              <a:t>desflurane</a:t>
            </a:r>
            <a:r>
              <a:rPr lang="en-US" dirty="0"/>
              <a:t>.</a:t>
            </a:r>
          </a:p>
          <a:p>
            <a:pPr marL="0" indent="0">
              <a:buNone/>
            </a:pPr>
            <a:r>
              <a:rPr lang="en-US" dirty="0"/>
              <a:t>b. Cardiac output: CO is inversely correlated with induction time for inhaled anesthetics. This counterintuitive phenomenon is explained by the threshold of drug concentration required to alter neuronal activity and the time neurons are exposed to the drug in the passing blood. During low CO, a longer period of time permits a larger concentration of gas to dissolve in the slowly moving bloodstream. Furthermore, this large bolus of drug has longer contact time to diffuse into neuronal tissue when it traverses the blood–brain barrier. Although a high CO will quickly transport the drug to the brain, a lower concentration of the drug with a shorter exposure time slows down the rate of induction.</a:t>
            </a:r>
          </a:p>
        </p:txBody>
      </p:sp>
    </p:spTree>
    <p:extLst>
      <p:ext uri="{BB962C8B-B14F-4D97-AF65-F5344CB8AC3E}">
        <p14:creationId xmlns:p14="http://schemas.microsoft.com/office/powerpoint/2010/main" val="2370380637"/>
      </p:ext>
    </p:extLst>
  </p:cSld>
  <p:clrMapOvr>
    <a:masterClrMapping/>
  </p:clrMapOvr>
  <mc:AlternateContent xmlns:mc="http://schemas.openxmlformats.org/markup-compatibility/2006" xmlns:p14="http://schemas.microsoft.com/office/powerpoint/2010/main">
    <mc:Choice Requires="p14">
      <p:transition spd="slow" p14:dur="2000" advTm="174099"/>
    </mc:Choice>
    <mc:Fallback xmlns="">
      <p:transition spd="slow" advTm="174099"/>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0945" y="554182"/>
            <a:ext cx="11776364" cy="6123709"/>
          </a:xfrm>
        </p:spPr>
        <p:txBody>
          <a:bodyPr>
            <a:normAutofit/>
          </a:bodyPr>
          <a:lstStyle/>
          <a:p>
            <a:pPr marL="0" indent="0">
              <a:buNone/>
            </a:pPr>
            <a:r>
              <a:rPr lang="en-US" dirty="0"/>
              <a:t>c. Alveolar-to-venous partial pressure gradient: </a:t>
            </a:r>
          </a:p>
          <a:p>
            <a:pPr marL="0" indent="0">
              <a:buNone/>
            </a:pPr>
            <a:r>
              <a:rPr lang="en-US" dirty="0"/>
              <a:t>This gradient between the alveolar and returning venous gas partial pressure results from the tissue uptake from the arterial delivery. The arterial circulation distributes the anesthetic to various tissues, and tissue uptake is dependent on the tissue blood flow, blood to tissue partial pressure difference, and </a:t>
            </a:r>
            <a:r>
              <a:rPr lang="en-US" dirty="0" err="1"/>
              <a:t>blood:tissue</a:t>
            </a:r>
            <a:r>
              <a:rPr lang="en-US" dirty="0"/>
              <a:t> solubility  coefficient. As venous circulation returns to the lung blood with low or no dissolved anesthetic gas, this high gradient causes gas to move from the alveoli into the blood. If a large alveolar-to-venous partial pressure gradient persists, the peripheral tissue gas uptake must be high, and, therefore, the induction time is longer. Over time, as the partial pressure of gas in venous blood approximates the inspired mixture and subsequent alveolar concentration, no further uptake from the lung occurs.</a:t>
            </a:r>
          </a:p>
        </p:txBody>
      </p:sp>
    </p:spTree>
    <p:extLst>
      <p:ext uri="{BB962C8B-B14F-4D97-AF65-F5344CB8AC3E}">
        <p14:creationId xmlns:p14="http://schemas.microsoft.com/office/powerpoint/2010/main" val="3778525175"/>
      </p:ext>
    </p:extLst>
  </p:cSld>
  <p:clrMapOvr>
    <a:masterClrMapping/>
  </p:clrMapOvr>
  <mc:AlternateContent xmlns:mc="http://schemas.openxmlformats.org/markup-compatibility/2006" xmlns:p14="http://schemas.microsoft.com/office/powerpoint/2010/main">
    <mc:Choice Requires="p14">
      <p:transition spd="slow" p14:dur="2000" advTm="235363"/>
    </mc:Choice>
    <mc:Fallback xmlns="">
      <p:transition spd="slow" advTm="235363"/>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236" y="71120"/>
            <a:ext cx="11928764" cy="2722880"/>
          </a:xfrm>
        </p:spPr>
        <p:txBody>
          <a:bodyPr>
            <a:normAutofit fontScale="85000" lnSpcReduction="20000"/>
          </a:bodyPr>
          <a:lstStyle/>
          <a:p>
            <a:pPr marL="0" indent="0">
              <a:buNone/>
            </a:pPr>
            <a:r>
              <a:rPr lang="en-US" dirty="0"/>
              <a:t>1. Alveolar wash-in: This refers to replacement of normal lung gases with the inspired anesthetic mixture. The time required for this process is directly proportional to the </a:t>
            </a:r>
            <a:r>
              <a:rPr lang="en-US" b="1" dirty="0"/>
              <a:t>functional residual capacity of the lung (volume of gas remaining in the lungs at the end of a normal expiration)</a:t>
            </a:r>
            <a:r>
              <a:rPr lang="en-US" dirty="0"/>
              <a:t> and inversely proportional to the ventilator rate. It is independent of the physical properties of the gas. As the partial pressure builds within the lung, anesthetic gas transfer from the lung begins.</a:t>
            </a:r>
          </a:p>
          <a:p>
            <a:pPr marL="0" indent="0">
              <a:buNone/>
            </a:pPr>
            <a:r>
              <a:rPr lang="en-US" dirty="0"/>
              <a:t>2. Anesthetic uptake (removal to peripheral tissues other than the brain): Uptake is the product of the gas solubility in the blood, cardiac output (CO), and gradient between alveolar and blood anesthetic partial pressures.</a:t>
            </a:r>
          </a:p>
        </p:txBody>
      </p:sp>
      <p:pic>
        <p:nvPicPr>
          <p:cNvPr id="4" name="Picture 3">
            <a:extLst>
              <a:ext uri="{FF2B5EF4-FFF2-40B4-BE49-F238E27FC236}">
                <a16:creationId xmlns:a16="http://schemas.microsoft.com/office/drawing/2014/main" id="{D56FFB8D-AC68-21F0-E55C-DDB9BB8A4ECC}"/>
              </a:ext>
            </a:extLst>
          </p:cNvPr>
          <p:cNvPicPr>
            <a:picLocks noChangeAspect="1"/>
          </p:cNvPicPr>
          <p:nvPr/>
        </p:nvPicPr>
        <p:blipFill>
          <a:blip r:embed="rId2"/>
          <a:stretch>
            <a:fillRect/>
          </a:stretch>
        </p:blipFill>
        <p:spPr>
          <a:xfrm>
            <a:off x="0" y="2545080"/>
            <a:ext cx="12120880" cy="3602950"/>
          </a:xfrm>
          <a:prstGeom prst="rect">
            <a:avLst/>
          </a:prstGeom>
        </p:spPr>
      </p:pic>
      <p:sp>
        <p:nvSpPr>
          <p:cNvPr id="7" name="TextBox 6">
            <a:extLst>
              <a:ext uri="{FF2B5EF4-FFF2-40B4-BE49-F238E27FC236}">
                <a16:creationId xmlns:a16="http://schemas.microsoft.com/office/drawing/2014/main" id="{2BC290BE-20AD-8EB9-D6A8-843F531E80C4}"/>
              </a:ext>
            </a:extLst>
          </p:cNvPr>
          <p:cNvSpPr txBox="1"/>
          <p:nvPr/>
        </p:nvSpPr>
        <p:spPr>
          <a:xfrm>
            <a:off x="0" y="6168350"/>
            <a:ext cx="12192000" cy="923330"/>
          </a:xfrm>
          <a:prstGeom prst="rect">
            <a:avLst/>
          </a:prstGeom>
          <a:noFill/>
        </p:spPr>
        <p:txBody>
          <a:bodyPr wrap="square">
            <a:spAutoFit/>
          </a:bodyPr>
          <a:lstStyle/>
          <a:p>
            <a:r>
              <a:rPr lang="en-US" sz="1800" b="0" i="0" dirty="0" err="1">
                <a:solidFill>
                  <a:srgbClr val="231F20"/>
                </a:solidFill>
                <a:effectLst/>
                <a:latin typeface="Times-Roman"/>
              </a:rPr>
              <a:t>MAC</a:t>
            </a:r>
            <a:r>
              <a:rPr lang="en-US" sz="800" b="0" i="0" dirty="0" err="1">
                <a:solidFill>
                  <a:srgbClr val="231F20"/>
                </a:solidFill>
                <a:effectLst/>
                <a:latin typeface="Times-Roman"/>
              </a:rPr>
              <a:t>awake</a:t>
            </a:r>
            <a:r>
              <a:rPr lang="en-US" sz="800" b="0" i="0" dirty="0">
                <a:solidFill>
                  <a:srgbClr val="231F20"/>
                </a:solidFill>
                <a:effectLst/>
                <a:latin typeface="Times-Roman"/>
              </a:rPr>
              <a:t> </a:t>
            </a:r>
            <a:r>
              <a:rPr lang="en-US" sz="1800" b="0" i="0" dirty="0">
                <a:solidFill>
                  <a:srgbClr val="231F20"/>
                </a:solidFill>
                <a:effectLst/>
                <a:latin typeface="Times-Roman"/>
              </a:rPr>
              <a:t>is the concentration at which appropriate responses to commands are lost. </a:t>
            </a:r>
            <a:r>
              <a:rPr lang="en-US" sz="800" b="0" i="0" dirty="0">
                <a:solidFill>
                  <a:srgbClr val="231F20"/>
                </a:solidFill>
                <a:effectLst/>
                <a:latin typeface="Times-Roman"/>
              </a:rPr>
              <a:t>‡</a:t>
            </a:r>
            <a:r>
              <a:rPr lang="en-US" sz="1800" b="0" i="0" dirty="0">
                <a:solidFill>
                  <a:srgbClr val="231F20"/>
                </a:solidFill>
                <a:effectLst/>
                <a:latin typeface="Times-Roman"/>
              </a:rPr>
              <a:t>EC</a:t>
            </a:r>
            <a:r>
              <a:rPr lang="en-US" sz="800" b="0" i="0" dirty="0">
                <a:solidFill>
                  <a:srgbClr val="231F20"/>
                </a:solidFill>
                <a:effectLst/>
                <a:latin typeface="Times-Roman"/>
              </a:rPr>
              <a:t>50 </a:t>
            </a:r>
            <a:r>
              <a:rPr lang="en-US" sz="1800" b="0" i="0" dirty="0">
                <a:solidFill>
                  <a:srgbClr val="231F20"/>
                </a:solidFill>
                <a:effectLst/>
                <a:latin typeface="Times-Roman"/>
              </a:rPr>
              <a:t>is the </a:t>
            </a:r>
            <a:r>
              <a:rPr lang="en-US" sz="1800" i="0" dirty="0">
                <a:solidFill>
                  <a:srgbClr val="231F20"/>
                </a:solidFill>
                <a:effectLst/>
                <a:latin typeface="Times-Roman"/>
              </a:rPr>
              <a:t>concentration that produces memory suppression in 50% of patients</a:t>
            </a:r>
            <a:r>
              <a:rPr lang="en-US" dirty="0"/>
              <a:t> </a:t>
            </a:r>
            <a:br>
              <a:rPr lang="en-US" dirty="0"/>
            </a:br>
            <a:endParaRPr lang="en-US" dirty="0"/>
          </a:p>
        </p:txBody>
      </p:sp>
    </p:spTree>
    <p:extLst>
      <p:ext uri="{BB962C8B-B14F-4D97-AF65-F5344CB8AC3E}">
        <p14:creationId xmlns:p14="http://schemas.microsoft.com/office/powerpoint/2010/main" val="1217199279"/>
      </p:ext>
    </p:extLst>
  </p:cSld>
  <p:clrMapOvr>
    <a:masterClrMapping/>
  </p:clrMapOvr>
  <mc:AlternateContent xmlns:mc="http://schemas.openxmlformats.org/markup-compatibility/2006" xmlns:p14="http://schemas.microsoft.com/office/powerpoint/2010/main">
    <mc:Choice Requires="p14">
      <p:transition spd="slow" p14:dur="2000" advTm="652688"/>
    </mc:Choice>
    <mc:Fallback xmlns="">
      <p:transition spd="slow" advTm="652688"/>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527" y="235527"/>
            <a:ext cx="11956473" cy="6747164"/>
          </a:xfrm>
        </p:spPr>
        <p:txBody>
          <a:bodyPr>
            <a:normAutofit lnSpcReduction="10000"/>
          </a:bodyPr>
          <a:lstStyle/>
          <a:p>
            <a:pPr marL="0" indent="0">
              <a:buNone/>
            </a:pPr>
            <a:endParaRPr lang="en-US" dirty="0"/>
          </a:p>
          <a:p>
            <a:pPr marL="0" indent="0">
              <a:buNone/>
            </a:pPr>
            <a:r>
              <a:rPr lang="en-US" b="1" dirty="0"/>
              <a:t>Isoflurane </a:t>
            </a:r>
            <a:r>
              <a:rPr lang="en-US" dirty="0"/>
              <a:t>(1.4 Par. Co)(MAC 1.2)</a:t>
            </a:r>
          </a:p>
          <a:p>
            <a:pPr marL="0" indent="0">
              <a:buNone/>
            </a:pPr>
            <a:r>
              <a:rPr lang="en-US" i="1" dirty="0"/>
              <a:t>Isoflurane</a:t>
            </a:r>
            <a:r>
              <a:rPr lang="en-US" dirty="0"/>
              <a:t>, like other halogenated gases, produces dose-dependent hypotension predominantly from relaxation of systemic vasculature. Hypotension can be treated with a direct-acting vasoconstrictor, such as </a:t>
            </a:r>
            <a:r>
              <a:rPr lang="en-US" b="1" i="1" dirty="0"/>
              <a:t>phenylephrine</a:t>
            </a:r>
            <a:r>
              <a:rPr lang="en-US" b="1" dirty="0"/>
              <a:t>. </a:t>
            </a:r>
            <a:r>
              <a:rPr lang="en-US" dirty="0"/>
              <a:t>Because it undergoes little metabolism, </a:t>
            </a:r>
            <a:r>
              <a:rPr lang="en-US" i="1" dirty="0"/>
              <a:t>isoflurane </a:t>
            </a:r>
            <a:r>
              <a:rPr lang="en-US" dirty="0"/>
              <a:t>is considered </a:t>
            </a:r>
            <a:r>
              <a:rPr lang="en-US" b="1" dirty="0"/>
              <a:t>nontoxic to the liver and kidney. </a:t>
            </a:r>
            <a:r>
              <a:rPr lang="en-US" dirty="0"/>
              <a:t>Its </a:t>
            </a:r>
            <a:r>
              <a:rPr lang="en-US" b="1" dirty="0"/>
              <a:t>pungent odor </a:t>
            </a:r>
            <a:r>
              <a:rPr lang="en-US" dirty="0"/>
              <a:t>stimulates respiratory reflexes (breath holding, salivation, coughing, laryngospasm), so it is </a:t>
            </a:r>
            <a:r>
              <a:rPr lang="en-US" b="1" dirty="0"/>
              <a:t>not used for inhalation induction. </a:t>
            </a:r>
            <a:r>
              <a:rPr lang="en-US" dirty="0"/>
              <a:t>With a higher blood solubility than </a:t>
            </a:r>
            <a:r>
              <a:rPr lang="en-US" i="1" dirty="0" err="1"/>
              <a:t>desflurane</a:t>
            </a:r>
            <a:r>
              <a:rPr lang="en-US" i="1" dirty="0"/>
              <a:t> </a:t>
            </a:r>
            <a:r>
              <a:rPr lang="en-US" dirty="0"/>
              <a:t>and </a:t>
            </a:r>
            <a:r>
              <a:rPr lang="en-US" i="1" dirty="0" err="1"/>
              <a:t>sevoflurane</a:t>
            </a:r>
            <a:r>
              <a:rPr lang="en-US" dirty="0"/>
              <a:t>, </a:t>
            </a:r>
            <a:r>
              <a:rPr lang="en-US" i="1" dirty="0"/>
              <a:t>isoflurane </a:t>
            </a:r>
            <a:r>
              <a:rPr lang="en-US" dirty="0"/>
              <a:t>takes longer to reach equilibrium, making it less ideal for short procedures; however, its low cost makes it a good option for longer surgeries</a:t>
            </a:r>
          </a:p>
          <a:p>
            <a:pPr marL="0" indent="0">
              <a:buNone/>
            </a:pPr>
            <a:r>
              <a:rPr lang="en-US" b="1" dirty="0"/>
              <a:t>Desflurane</a:t>
            </a:r>
            <a:r>
              <a:rPr lang="en-US" dirty="0"/>
              <a:t> (0.45 Pa. Co)(MAC 6)</a:t>
            </a:r>
          </a:p>
          <a:p>
            <a:pPr marL="0" indent="0">
              <a:buNone/>
            </a:pPr>
            <a:r>
              <a:rPr lang="en-US" i="1" dirty="0" err="1"/>
              <a:t>Desflurane</a:t>
            </a:r>
            <a:r>
              <a:rPr lang="en-US" dirty="0"/>
              <a:t> provides </a:t>
            </a:r>
            <a:r>
              <a:rPr lang="en-US" b="1" dirty="0"/>
              <a:t>very rapid onset and recovery due to low blood solubility</a:t>
            </a:r>
            <a:r>
              <a:rPr lang="en-US" dirty="0"/>
              <a:t>. This makes it a popular anesthetic for short procedures. It has a low volatility, which requires administration via a special heated vaporizer.</a:t>
            </a:r>
            <a:r>
              <a:rPr lang="en-US" i="1" dirty="0"/>
              <a:t> </a:t>
            </a:r>
            <a:r>
              <a:rPr lang="en-US" i="1" dirty="0" err="1"/>
              <a:t>Desflurane</a:t>
            </a:r>
            <a:r>
              <a:rPr lang="en-US" i="1" dirty="0"/>
              <a:t> </a:t>
            </a:r>
            <a:r>
              <a:rPr lang="en-US" dirty="0"/>
              <a:t>has significant respiratory irritation like </a:t>
            </a:r>
            <a:r>
              <a:rPr lang="en-US" i="1" dirty="0"/>
              <a:t>isoflurane </a:t>
            </a:r>
            <a:r>
              <a:rPr lang="en-US" dirty="0"/>
              <a:t>so it </a:t>
            </a:r>
            <a:r>
              <a:rPr lang="en-US" b="1" dirty="0"/>
              <a:t>should not be </a:t>
            </a:r>
            <a:r>
              <a:rPr lang="en-US" dirty="0"/>
              <a:t>used for inhalation induction</a:t>
            </a:r>
          </a:p>
          <a:p>
            <a:pPr marL="0" indent="0">
              <a:buNone/>
            </a:pPr>
            <a:endParaRPr lang="en-US" dirty="0"/>
          </a:p>
        </p:txBody>
      </p:sp>
    </p:spTree>
    <p:extLst>
      <p:ext uri="{BB962C8B-B14F-4D97-AF65-F5344CB8AC3E}">
        <p14:creationId xmlns:p14="http://schemas.microsoft.com/office/powerpoint/2010/main" val="2946631232"/>
      </p:ext>
    </p:extLst>
  </p:cSld>
  <p:clrMapOvr>
    <a:masterClrMapping/>
  </p:clrMapOvr>
  <mc:AlternateContent xmlns:mc="http://schemas.openxmlformats.org/markup-compatibility/2006" xmlns:p14="http://schemas.microsoft.com/office/powerpoint/2010/main">
    <mc:Choice Requires="p14">
      <p:transition spd="slow" p14:dur="2000" advTm="253018"/>
    </mc:Choice>
    <mc:Fallback xmlns="">
      <p:transition spd="slow" advTm="253018"/>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68035"/>
            <a:ext cx="12192000" cy="6470073"/>
          </a:xfrm>
        </p:spPr>
        <p:txBody>
          <a:bodyPr>
            <a:normAutofit fontScale="92500" lnSpcReduction="10000"/>
          </a:bodyPr>
          <a:lstStyle/>
          <a:p>
            <a:pPr marL="0" indent="0">
              <a:buNone/>
            </a:pPr>
            <a:r>
              <a:rPr lang="en-US" b="1" dirty="0"/>
              <a:t>Sevoflurane </a:t>
            </a:r>
            <a:r>
              <a:rPr lang="en-US" dirty="0"/>
              <a:t>(0.65 Pa.co)(MAC 2)</a:t>
            </a:r>
          </a:p>
          <a:p>
            <a:pPr marL="0" indent="0">
              <a:buNone/>
            </a:pPr>
            <a:r>
              <a:rPr lang="en-US" i="1" dirty="0" err="1"/>
              <a:t>Sevoflurane</a:t>
            </a:r>
            <a:r>
              <a:rPr lang="en-US" i="1" dirty="0"/>
              <a:t> </a:t>
            </a:r>
            <a:r>
              <a:rPr lang="en-US" dirty="0"/>
              <a:t>has </a:t>
            </a:r>
            <a:r>
              <a:rPr lang="en-US" b="1" dirty="0"/>
              <a:t>low pungency or respiratory irritation</a:t>
            </a:r>
            <a:r>
              <a:rPr lang="en-US" dirty="0"/>
              <a:t>. This makes it useful for inhalation </a:t>
            </a:r>
            <a:r>
              <a:rPr lang="en-US" b="1" dirty="0"/>
              <a:t>induction,</a:t>
            </a:r>
            <a:r>
              <a:rPr lang="en-US" dirty="0"/>
              <a:t> especially with pediatric patients who do not tolerate IV placement. It has a </a:t>
            </a:r>
            <a:r>
              <a:rPr lang="en-US" b="1" dirty="0"/>
              <a:t>rapid onset and recovery due to low blood solubility</a:t>
            </a:r>
            <a:r>
              <a:rPr lang="en-US" dirty="0"/>
              <a:t>. </a:t>
            </a:r>
            <a:r>
              <a:rPr lang="en-US" i="1" dirty="0" err="1"/>
              <a:t>Sevoflurane</a:t>
            </a:r>
            <a:r>
              <a:rPr lang="en-US" i="1" dirty="0"/>
              <a:t> </a:t>
            </a:r>
            <a:r>
              <a:rPr lang="en-US" dirty="0"/>
              <a:t>has low hepatotoxic potential, but compounds formed from reactions in the anesthesia </a:t>
            </a:r>
            <a:r>
              <a:rPr lang="en-US" b="1" dirty="0"/>
              <a:t>circuit (soda lime) </a:t>
            </a:r>
            <a:r>
              <a:rPr lang="en-US" dirty="0"/>
              <a:t>may be </a:t>
            </a:r>
            <a:r>
              <a:rPr lang="en-US" b="1" dirty="0"/>
              <a:t>nephrotoxic</a:t>
            </a:r>
            <a:r>
              <a:rPr lang="en-US" dirty="0"/>
              <a:t> with very low fresh gas flow that allows longer chemical reaction time.</a:t>
            </a:r>
          </a:p>
          <a:p>
            <a:pPr marL="0" indent="0">
              <a:buNone/>
            </a:pPr>
            <a:r>
              <a:rPr lang="en-US" b="1" dirty="0"/>
              <a:t>Halothane</a:t>
            </a:r>
            <a:r>
              <a:rPr lang="en-US" dirty="0"/>
              <a:t> (2.3 Pa.co)(MAC 0.75)</a:t>
            </a:r>
          </a:p>
          <a:p>
            <a:pPr marL="0" indent="0">
              <a:buNone/>
            </a:pPr>
            <a:r>
              <a:rPr lang="it-IT" i="1" dirty="0"/>
              <a:t>Halothane </a:t>
            </a:r>
            <a:r>
              <a:rPr lang="it-IT" dirty="0"/>
              <a:t>is a noninflammable, nonirritant, photosensitive volatile agent </a:t>
            </a:r>
            <a:r>
              <a:rPr lang="en-US" dirty="0"/>
              <a:t>with a sweet smell. It is a liquid at room temperature and it is administered with a special vaporizer. A precise control of the concentration of </a:t>
            </a:r>
            <a:r>
              <a:rPr lang="en-US" i="1" dirty="0"/>
              <a:t>halothane </a:t>
            </a:r>
            <a:r>
              <a:rPr lang="en-US" dirty="0"/>
              <a:t>is essential as it can cause direct effect on heart by interfering with calcium, thus causing </a:t>
            </a:r>
            <a:r>
              <a:rPr lang="en-US" b="1" dirty="0"/>
              <a:t>depression of myocardial contractility</a:t>
            </a:r>
            <a:r>
              <a:rPr lang="en-US" dirty="0"/>
              <a:t>. </a:t>
            </a:r>
            <a:r>
              <a:rPr lang="en-US" b="1" dirty="0"/>
              <a:t>Dose-dependent fall in blood pressure</a:t>
            </a:r>
            <a:r>
              <a:rPr lang="en-US" dirty="0"/>
              <a:t> is known during </a:t>
            </a:r>
            <a:r>
              <a:rPr lang="en-US" i="1" dirty="0"/>
              <a:t>halothane </a:t>
            </a:r>
            <a:r>
              <a:rPr lang="en-US" dirty="0"/>
              <a:t>anesthesia. It directly </a:t>
            </a:r>
            <a:r>
              <a:rPr lang="en-US" b="1" dirty="0"/>
              <a:t>suppresses respiratory centers</a:t>
            </a:r>
            <a:r>
              <a:rPr lang="en-US" dirty="0"/>
              <a:t>, thereby reducing </a:t>
            </a:r>
            <a:r>
              <a:rPr lang="en-US" dirty="0" err="1"/>
              <a:t>ventilatory</a:t>
            </a:r>
            <a:r>
              <a:rPr lang="en-US" dirty="0"/>
              <a:t> response to blood carbon dioxide levels. Decreased alveolar ventilation can cause increase in arterial CO2 levels without compensatory increase in ventilation. Therefore, continuous arterial gas monitoring is essential during its usage.</a:t>
            </a:r>
          </a:p>
        </p:txBody>
      </p:sp>
    </p:spTree>
    <p:extLst>
      <p:ext uri="{BB962C8B-B14F-4D97-AF65-F5344CB8AC3E}">
        <p14:creationId xmlns:p14="http://schemas.microsoft.com/office/powerpoint/2010/main" val="343314658"/>
      </p:ext>
    </p:extLst>
  </p:cSld>
  <p:clrMapOvr>
    <a:masterClrMapping/>
  </p:clrMapOvr>
  <mc:AlternateContent xmlns:mc="http://schemas.openxmlformats.org/markup-compatibility/2006" xmlns:p14="http://schemas.microsoft.com/office/powerpoint/2010/main">
    <mc:Choice Requires="p14">
      <p:transition spd="slow" p14:dur="2000" advTm="162479"/>
    </mc:Choice>
    <mc:Fallback xmlns="">
      <p:transition spd="slow" advTm="162479"/>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92726"/>
            <a:ext cx="12095018" cy="6165274"/>
          </a:xfrm>
        </p:spPr>
        <p:txBody>
          <a:bodyPr>
            <a:normAutofit/>
          </a:bodyPr>
          <a:lstStyle/>
          <a:p>
            <a:pPr marL="0" indent="0">
              <a:buNone/>
            </a:pPr>
            <a:r>
              <a:rPr lang="en-US" i="1" dirty="0"/>
              <a:t>Halothane </a:t>
            </a:r>
            <a:r>
              <a:rPr lang="en-US" dirty="0"/>
              <a:t>dilates cerebral blood vessels and increases cerebral blood flow which in turn causes </a:t>
            </a:r>
            <a:r>
              <a:rPr lang="en-US" b="1" dirty="0"/>
              <a:t>increased intracranial pressure</a:t>
            </a:r>
            <a:r>
              <a:rPr lang="en-US" dirty="0"/>
              <a:t>, especially in patients with other susceptible comorbid conditions in the brain. It causes relaxation of skeletal muscle and potentiates the actions </a:t>
            </a:r>
            <a:r>
              <a:rPr lang="en-US" b="1" dirty="0"/>
              <a:t>of competitive neuromuscular blockers</a:t>
            </a:r>
            <a:r>
              <a:rPr lang="en-US" dirty="0"/>
              <a:t>. </a:t>
            </a:r>
            <a:r>
              <a:rPr lang="en-US" i="1" dirty="0"/>
              <a:t>Halothane </a:t>
            </a:r>
            <a:r>
              <a:rPr lang="en-US" dirty="0"/>
              <a:t>causes uterine smooth muscle relaxation. Although it is useful for the manipulation of fetus orientation, it is not used due to its action of inhibiting uterine contraction during parturition. Therefore, it is not used for vaginal delivery. More than 60% of the </a:t>
            </a:r>
            <a:r>
              <a:rPr lang="en-US" dirty="0" err="1"/>
              <a:t>inhalationally</a:t>
            </a:r>
            <a:r>
              <a:rPr lang="en-US" dirty="0"/>
              <a:t> administered </a:t>
            </a:r>
            <a:r>
              <a:rPr lang="en-US" i="1" dirty="0"/>
              <a:t>halothane </a:t>
            </a:r>
            <a:r>
              <a:rPr lang="en-US" dirty="0"/>
              <a:t>is eliminated through lungs on recovery within 24 hours. The rest of </a:t>
            </a:r>
            <a:r>
              <a:rPr lang="en-US" i="1" dirty="0"/>
              <a:t>halothane </a:t>
            </a:r>
            <a:r>
              <a:rPr lang="en-US" dirty="0"/>
              <a:t>is metabolized by liver. </a:t>
            </a:r>
            <a:r>
              <a:rPr lang="en-US" b="1" dirty="0" err="1"/>
              <a:t>Trifluoroacetic</a:t>
            </a:r>
            <a:r>
              <a:rPr lang="en-US" b="1" dirty="0"/>
              <a:t> acid </a:t>
            </a:r>
            <a:r>
              <a:rPr lang="en-US" dirty="0"/>
              <a:t>is a major metabolite which can cause hepatic injury (</a:t>
            </a:r>
            <a:r>
              <a:rPr lang="en-US" i="1" dirty="0"/>
              <a:t>halothane</a:t>
            </a:r>
            <a:r>
              <a:rPr lang="en-US" dirty="0"/>
              <a:t>-induced hepatic necrosis). This syndrome of hepatic necrosis is reported in 1 in 10,000 patients and it is referred to as “halothane hepatitis.”</a:t>
            </a:r>
          </a:p>
        </p:txBody>
      </p:sp>
    </p:spTree>
    <p:extLst>
      <p:ext uri="{BB962C8B-B14F-4D97-AF65-F5344CB8AC3E}">
        <p14:creationId xmlns:p14="http://schemas.microsoft.com/office/powerpoint/2010/main" val="1546504215"/>
      </p:ext>
    </p:extLst>
  </p:cSld>
  <p:clrMapOvr>
    <a:masterClrMapping/>
  </p:clrMapOvr>
  <mc:AlternateContent xmlns:mc="http://schemas.openxmlformats.org/markup-compatibility/2006" xmlns:p14="http://schemas.microsoft.com/office/powerpoint/2010/main">
    <mc:Choice Requires="p14">
      <p:transition spd="slow" p14:dur="2000" advTm="101567"/>
    </mc:Choice>
    <mc:Fallback xmlns="">
      <p:transition spd="slow" advTm="101567"/>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45" y="692726"/>
            <a:ext cx="11873346" cy="6054438"/>
          </a:xfrm>
        </p:spPr>
        <p:txBody>
          <a:bodyPr>
            <a:normAutofit fontScale="92500"/>
          </a:bodyPr>
          <a:lstStyle/>
          <a:p>
            <a:pPr marL="0" indent="0">
              <a:buNone/>
            </a:pPr>
            <a:r>
              <a:rPr lang="en-US" b="1" dirty="0"/>
              <a:t>Nitrous oxide </a:t>
            </a:r>
            <a:r>
              <a:rPr lang="en-US" dirty="0"/>
              <a:t>(0.47Pa.co)(MAC 105)</a:t>
            </a:r>
          </a:p>
          <a:p>
            <a:pPr marL="0" indent="0">
              <a:buNone/>
            </a:pPr>
            <a:r>
              <a:rPr lang="en-US" i="1" dirty="0"/>
              <a:t>Nitrous oxide</a:t>
            </a:r>
            <a:r>
              <a:rPr lang="en-US" dirty="0"/>
              <a:t> (“laughing gas”) is a </a:t>
            </a:r>
            <a:r>
              <a:rPr lang="en-US" b="1" dirty="0"/>
              <a:t>nonirritating potent </a:t>
            </a:r>
            <a:r>
              <a:rPr lang="en-US" b="1" dirty="0">
                <a:solidFill>
                  <a:srgbClr val="FF0000"/>
                </a:solidFill>
              </a:rPr>
              <a:t>sedative</a:t>
            </a:r>
            <a:r>
              <a:rPr lang="en-US" b="1" dirty="0"/>
              <a:t> </a:t>
            </a:r>
            <a:r>
              <a:rPr lang="en-US" dirty="0"/>
              <a:t>that is unable to create a state of general anesthesia. It is frequently used at  concentrations of 30% to 50% in combination with oxygen to create moderate sedation, particularly in dentistry. </a:t>
            </a:r>
            <a:r>
              <a:rPr lang="en-US" i="1" dirty="0"/>
              <a:t>Nitrous oxide </a:t>
            </a:r>
            <a:r>
              <a:rPr lang="en-US" dirty="0"/>
              <a:t>does not depress respiration and maintains cardiovascular hemodynamics as well as muscular strength. </a:t>
            </a:r>
            <a:r>
              <a:rPr lang="en-US" i="1" dirty="0"/>
              <a:t>Nitrous oxide </a:t>
            </a:r>
            <a:r>
              <a:rPr lang="en-US" dirty="0"/>
              <a:t>can be combined with other inhalational agents to establish general anesthesia, which lowers the required concentration of the combined volatile agent. This gas admixture further reduces many unwanted side effects of the other volatile agent that impact cardiovascular output and cerebral blood flow. </a:t>
            </a:r>
            <a:r>
              <a:rPr lang="en-US" i="1" dirty="0"/>
              <a:t>Nitrous oxide </a:t>
            </a:r>
            <a:r>
              <a:rPr lang="en-US" dirty="0"/>
              <a:t>is poorly soluble in blood and other tissues, allowing it to move very rapidly in and out of the body. </a:t>
            </a:r>
            <a:r>
              <a:rPr lang="en-US" b="1" dirty="0"/>
              <a:t>This can be problematic in closed body compartments because </a:t>
            </a:r>
            <a:r>
              <a:rPr lang="en-US" b="1" i="1" dirty="0"/>
              <a:t>nitrous oxide </a:t>
            </a:r>
            <a:r>
              <a:rPr lang="en-US" b="1" dirty="0"/>
              <a:t>can increase the volume (exacerbating a pneumothorax) or pressure (sinus or middle ear pressure); it replaces nitrogen in various air spaces faster than the nitrogen leaves. Its speed of movement allows </a:t>
            </a:r>
            <a:r>
              <a:rPr lang="en-US" b="1" i="1" dirty="0"/>
              <a:t>nitrous oxide </a:t>
            </a:r>
            <a:r>
              <a:rPr lang="en-US" b="1" dirty="0"/>
              <a:t>to retard oxygen uptake during recovery, thereby causing “diffusion hypoxia.” This can be overcome by delivering high concentrations of inspired oxygen during recovery. </a:t>
            </a:r>
          </a:p>
        </p:txBody>
      </p:sp>
    </p:spTree>
    <p:extLst>
      <p:ext uri="{BB962C8B-B14F-4D97-AF65-F5344CB8AC3E}">
        <p14:creationId xmlns:p14="http://schemas.microsoft.com/office/powerpoint/2010/main" val="4138414176"/>
      </p:ext>
    </p:extLst>
  </p:cSld>
  <p:clrMapOvr>
    <a:masterClrMapping/>
  </p:clrMapOvr>
  <mc:AlternateContent xmlns:mc="http://schemas.openxmlformats.org/markup-compatibility/2006" xmlns:p14="http://schemas.microsoft.com/office/powerpoint/2010/main">
    <mc:Choice Requires="p14">
      <p:transition spd="slow" p14:dur="2000" advTm="270977"/>
    </mc:Choice>
    <mc:Fallback xmlns="">
      <p:transition spd="slow" advTm="270977"/>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554182"/>
            <a:ext cx="12095018" cy="6303818"/>
          </a:xfrm>
        </p:spPr>
        <p:txBody>
          <a:bodyPr>
            <a:normAutofit lnSpcReduction="10000"/>
          </a:bodyPr>
          <a:lstStyle/>
          <a:p>
            <a:pPr marL="0" indent="0">
              <a:buNone/>
            </a:pPr>
            <a:r>
              <a:rPr lang="en-US" b="1" dirty="0"/>
              <a:t>Malignant hyperthermia</a:t>
            </a:r>
          </a:p>
          <a:p>
            <a:pPr marL="0" indent="0">
              <a:buNone/>
            </a:pPr>
            <a:r>
              <a:rPr lang="en-US" dirty="0"/>
              <a:t>In a very small percentage of susceptible patients, exposure to halogenated hydrocarbon anesthetics (or </a:t>
            </a:r>
            <a:r>
              <a:rPr lang="en-US" i="1" dirty="0"/>
              <a:t>succinylcholine</a:t>
            </a:r>
            <a:r>
              <a:rPr lang="en-US" dirty="0"/>
              <a:t>) may induce malignant hyperthermia (MH), a rare life-threatening condition. MH causes a drastic and uncontrolled increase in skeletal muscle oxidative metabolism, overwhelming the body’s capacity to supply oxygen, remove carbon dioxide, and regulate temperature, eventually leading to circulatory collapse and death if not treated immediately. Strong evidence indicates that MH is due to an excitation–contraction coupling defect. Burn victims and individuals with muscular dystrophy, myopathy, </a:t>
            </a:r>
            <a:r>
              <a:rPr lang="en-US" dirty="0" err="1"/>
              <a:t>myotonia</a:t>
            </a:r>
            <a:r>
              <a:rPr lang="en-US" dirty="0"/>
              <a:t>, and </a:t>
            </a:r>
            <a:r>
              <a:rPr lang="en-US" dirty="0" err="1"/>
              <a:t>osteogenesis</a:t>
            </a:r>
            <a:r>
              <a:rPr lang="en-US" dirty="0"/>
              <a:t> </a:t>
            </a:r>
            <a:r>
              <a:rPr lang="en-US" dirty="0" err="1"/>
              <a:t>imperfecta</a:t>
            </a:r>
            <a:r>
              <a:rPr lang="en-US" dirty="0"/>
              <a:t> are susceptible to MH-like events and caution should be taken. Susceptibility to MH is often inherited as an autosomal dominant disorder. Should a patient exhibit symptoms of MH, </a:t>
            </a:r>
            <a:r>
              <a:rPr lang="en-US" b="1" i="1" dirty="0" err="1"/>
              <a:t>dantrolene</a:t>
            </a:r>
            <a:r>
              <a:rPr lang="en-US" i="1" dirty="0"/>
              <a:t> </a:t>
            </a:r>
            <a:r>
              <a:rPr lang="en-US" dirty="0"/>
              <a:t>is given as the anesthetic mixture is withdrawn, and measures are taken to rapidly cool the patient. </a:t>
            </a:r>
            <a:r>
              <a:rPr lang="en-US" i="1" dirty="0" err="1"/>
              <a:t>Dantrolene</a:t>
            </a:r>
            <a:r>
              <a:rPr lang="en-US" dirty="0"/>
              <a:t> blocks release of Ca2+ from the sarcoplasmic reticulum of muscle cells, reducing heat production and relaxing muscle tone. It should be available whenever triggering agents are administered. In addition, the patient must be monitored and supported for respiratory, circulatory, and renal problems. </a:t>
            </a:r>
          </a:p>
        </p:txBody>
      </p:sp>
    </p:spTree>
    <p:extLst>
      <p:ext uri="{BB962C8B-B14F-4D97-AF65-F5344CB8AC3E}">
        <p14:creationId xmlns:p14="http://schemas.microsoft.com/office/powerpoint/2010/main" val="4282294267"/>
      </p:ext>
    </p:extLst>
  </p:cSld>
  <p:clrMapOvr>
    <a:masterClrMapping/>
  </p:clrMapOvr>
  <mc:AlternateContent xmlns:mc="http://schemas.openxmlformats.org/markup-compatibility/2006" xmlns:p14="http://schemas.microsoft.com/office/powerpoint/2010/main">
    <mc:Choice Requires="p14">
      <p:transition spd="slow" p14:dur="2000" advTm="97698"/>
    </mc:Choice>
    <mc:Fallback xmlns="">
      <p:transition spd="slow" advTm="97698"/>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15636"/>
            <a:ext cx="12192000" cy="6442364"/>
          </a:xfrm>
        </p:spPr>
        <p:txBody>
          <a:bodyPr>
            <a:normAutofit fontScale="92500" lnSpcReduction="10000"/>
          </a:bodyPr>
          <a:lstStyle/>
          <a:p>
            <a:pPr marL="0" indent="0">
              <a:buNone/>
            </a:pPr>
            <a:r>
              <a:rPr lang="en-US" b="1" dirty="0"/>
              <a:t>INTRAVENOUS ANESTHETICS</a:t>
            </a:r>
          </a:p>
          <a:p>
            <a:pPr marL="0" indent="0">
              <a:buNone/>
            </a:pPr>
            <a:r>
              <a:rPr lang="en-US" dirty="0"/>
              <a:t>IV anesthetics cause rapid induction of anesthesia often occurring in 1 minute or less. It is the most common way to induce anesthesia before maintenance of anesthesia with an inhalation agent. IV anesthetics may be used as single agents for short procedures or administered as infusions (TIVA) to help maintain anesthesia during longer surgeries. In lower doses, they may be used solely for sedation.</a:t>
            </a:r>
          </a:p>
          <a:p>
            <a:pPr marL="0" indent="0">
              <a:buNone/>
            </a:pPr>
            <a:r>
              <a:rPr lang="en-US" dirty="0"/>
              <a:t>A. Induction</a:t>
            </a:r>
          </a:p>
          <a:p>
            <a:pPr marL="0" indent="0">
              <a:buNone/>
            </a:pPr>
            <a:r>
              <a:rPr lang="en-US" dirty="0"/>
              <a:t>After entering the blood, a percentage of drug binds to plasma proteins, and the rest remains unbound or “free.” The degree of protein binding depends upon the physical characteristics of the drug, such as the degree of ionization and lipid solubility. The majority of CO flows to the brain, liver, and kidney (“vessel-rich organs”). Thus, a high proportion of initial drug bolus is delivered to the cerebral circulation and then passes along a concentration gradient from blood into the brain. The rate of this transfer is dependent on the arterial concentration of the unbound free drug, the lipid solubility of the drug, and the degree of ionization. Unbound, lipid-soluble, </a:t>
            </a:r>
            <a:r>
              <a:rPr lang="en-US" dirty="0" err="1"/>
              <a:t>nonionized</a:t>
            </a:r>
            <a:r>
              <a:rPr lang="en-US" dirty="0"/>
              <a:t> molecules cross into the brain most quickly. Like inhalational anesthetics, the exact mode of action of IV anesthetics is unknown; however, GABA likely plays a large role.</a:t>
            </a:r>
          </a:p>
        </p:txBody>
      </p:sp>
    </p:spTree>
    <p:extLst>
      <p:ext uri="{BB962C8B-B14F-4D97-AF65-F5344CB8AC3E}">
        <p14:creationId xmlns:p14="http://schemas.microsoft.com/office/powerpoint/2010/main" val="605865099"/>
      </p:ext>
    </p:extLst>
  </p:cSld>
  <p:clrMapOvr>
    <a:masterClrMapping/>
  </p:clrMapOvr>
  <mc:AlternateContent xmlns:mc="http://schemas.openxmlformats.org/markup-compatibility/2006" xmlns:p14="http://schemas.microsoft.com/office/powerpoint/2010/main">
    <mc:Choice Requires="p14">
      <p:transition spd="slow" p14:dur="2000" advTm="487226"/>
    </mc:Choice>
    <mc:Fallback xmlns="">
      <p:transition spd="slow" advTm="487226"/>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457200"/>
            <a:ext cx="12192001" cy="6400800"/>
          </a:xfrm>
        </p:spPr>
        <p:txBody>
          <a:bodyPr>
            <a:normAutofit/>
          </a:bodyPr>
          <a:lstStyle/>
          <a:p>
            <a:pPr marL="0" indent="0">
              <a:buNone/>
            </a:pPr>
            <a:r>
              <a:rPr lang="en-US" dirty="0"/>
              <a:t>B. Recovery</a:t>
            </a:r>
          </a:p>
          <a:p>
            <a:pPr marL="0" indent="0">
              <a:buNone/>
            </a:pPr>
            <a:r>
              <a:rPr lang="en-US" dirty="0"/>
              <a:t>The recovery phase is short as these drugs are rapidly redistributed from the CNS into the various compartments of the body. After initial flooding of the CNS and other vessel-rich tissues with </a:t>
            </a:r>
            <a:r>
              <a:rPr lang="en-US" dirty="0" err="1"/>
              <a:t>nonionized</a:t>
            </a:r>
            <a:r>
              <a:rPr lang="en-US" dirty="0"/>
              <a:t> molecules, the drug diffuses into other tissues with less blood supply. With secondary tissue uptake, predominantly skeletal muscle, plasma concentration of the drug falls. This allows the drug to diffuse out of the CNS, down the resulting reverse concentration gradient. This initial redistribution of drug into other tissues leads to the rapid recovery seen after a single IV dose of the induction agent. The final elimination occurs via kidneys or liver. Metabolism and plasma clearance become important only following infusions and repeat doses of a drug. Adipose tissue makes little contribution to the early redistribution of free drug following a bolus, due to its poor blood supply. However, following repeat doses or infusions, equilibration with fat tissue forms a drug reservoir, often leading to delayed recovery</a:t>
            </a:r>
          </a:p>
        </p:txBody>
      </p:sp>
    </p:spTree>
    <p:extLst>
      <p:ext uri="{BB962C8B-B14F-4D97-AF65-F5344CB8AC3E}">
        <p14:creationId xmlns:p14="http://schemas.microsoft.com/office/powerpoint/2010/main" val="1427781449"/>
      </p:ext>
    </p:extLst>
  </p:cSld>
  <p:clrMapOvr>
    <a:masterClrMapping/>
  </p:clrMapOvr>
  <mc:AlternateContent xmlns:mc="http://schemas.openxmlformats.org/markup-compatibility/2006" xmlns:p14="http://schemas.microsoft.com/office/powerpoint/2010/main">
    <mc:Choice Requires="p14">
      <p:transition spd="slow" p14:dur="2000" advTm="300306"/>
    </mc:Choice>
    <mc:Fallback xmlns="">
      <p:transition spd="slow" advTm="300306"/>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12618"/>
            <a:ext cx="12095018" cy="6345382"/>
          </a:xfrm>
        </p:spPr>
        <p:txBody>
          <a:bodyPr>
            <a:normAutofit/>
          </a:bodyPr>
          <a:lstStyle/>
          <a:p>
            <a:pPr marL="0" indent="0">
              <a:buNone/>
            </a:pPr>
            <a:r>
              <a:rPr lang="en-US" b="1" dirty="0" err="1"/>
              <a:t>Propofol</a:t>
            </a:r>
            <a:endParaRPr lang="en-US" b="1" dirty="0"/>
          </a:p>
          <a:p>
            <a:pPr marL="0" indent="0">
              <a:buNone/>
            </a:pPr>
            <a:r>
              <a:rPr lang="en-US" i="1" dirty="0" err="1"/>
              <a:t>Propofol</a:t>
            </a:r>
            <a:r>
              <a:rPr lang="en-US" dirty="0"/>
              <a:t> is an IV sedative/hypnotic used for induction and/or maintenance of anesthesia. It is widely used and has replaced </a:t>
            </a:r>
            <a:r>
              <a:rPr lang="en-US" i="1" dirty="0"/>
              <a:t>thiopental </a:t>
            </a:r>
            <a:r>
              <a:rPr lang="en-US" dirty="0"/>
              <a:t>as the first choice for induction of general anesthesia and sedation. Because </a:t>
            </a:r>
            <a:r>
              <a:rPr lang="en-US" i="1" dirty="0" err="1"/>
              <a:t>propofol</a:t>
            </a:r>
            <a:r>
              <a:rPr lang="en-US" i="1" dirty="0"/>
              <a:t> </a:t>
            </a:r>
            <a:r>
              <a:rPr lang="en-US" dirty="0"/>
              <a:t>is poorly water soluble, it is supplied as an emulsion containing soybean oil and egg phospholipid, giving it a milk-like appearance.</a:t>
            </a:r>
          </a:p>
          <a:p>
            <a:pPr marL="0" indent="0">
              <a:buNone/>
            </a:pPr>
            <a:r>
              <a:rPr lang="en-US" dirty="0"/>
              <a:t>Onset: Induction is smooth and occurs 30 to 40 seconds after administration. Plasma levels decline rapidly as a result of redistribution, followed by a more prolonged period of hepatic metabolism and renal clearance. The initial redistribution half-life is 2 to 4 minutes. The pharmacokinetics of </a:t>
            </a:r>
            <a:r>
              <a:rPr lang="en-US" i="1" dirty="0" err="1"/>
              <a:t>propofol</a:t>
            </a:r>
            <a:r>
              <a:rPr lang="en-US" i="1" dirty="0"/>
              <a:t> </a:t>
            </a:r>
            <a:r>
              <a:rPr lang="en-US" dirty="0"/>
              <a:t>are not altered by moderate hepatic or renal failure.</a:t>
            </a:r>
          </a:p>
        </p:txBody>
      </p:sp>
    </p:spTree>
    <p:extLst>
      <p:ext uri="{BB962C8B-B14F-4D97-AF65-F5344CB8AC3E}">
        <p14:creationId xmlns:p14="http://schemas.microsoft.com/office/powerpoint/2010/main" val="4118229018"/>
      </p:ext>
    </p:extLst>
  </p:cSld>
  <p:clrMapOvr>
    <a:masterClrMapping/>
  </p:clrMapOvr>
  <mc:AlternateContent xmlns:mc="http://schemas.openxmlformats.org/markup-compatibility/2006" xmlns:p14="http://schemas.microsoft.com/office/powerpoint/2010/main">
    <mc:Choice Requires="p14">
      <p:transition spd="slow" p14:dur="2000" advTm="222634"/>
    </mc:Choice>
    <mc:Fallback xmlns="">
      <p:transition spd="slow" advTm="222634"/>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44" y="484909"/>
            <a:ext cx="12053455" cy="6234545"/>
          </a:xfrm>
        </p:spPr>
        <p:txBody>
          <a:bodyPr>
            <a:normAutofit/>
          </a:bodyPr>
          <a:lstStyle/>
          <a:p>
            <a:pPr marL="0" indent="0">
              <a:buNone/>
            </a:pPr>
            <a:r>
              <a:rPr lang="en-US" dirty="0"/>
              <a:t>Actions: Although </a:t>
            </a:r>
            <a:r>
              <a:rPr lang="en-US" i="1" dirty="0" err="1"/>
              <a:t>propofol</a:t>
            </a:r>
            <a:r>
              <a:rPr lang="en-US" i="1" dirty="0"/>
              <a:t> </a:t>
            </a:r>
            <a:r>
              <a:rPr lang="en-US" dirty="0"/>
              <a:t>depresses the CNS, it occasionally contributes to </a:t>
            </a:r>
            <a:r>
              <a:rPr lang="en-US" b="1" dirty="0"/>
              <a:t>excitatory phenomena</a:t>
            </a:r>
            <a:r>
              <a:rPr lang="en-US" dirty="0"/>
              <a:t>, such as </a:t>
            </a:r>
            <a:r>
              <a:rPr lang="en-US" b="1" dirty="0"/>
              <a:t>muscle twitching, spontaneous movement, yawning, and hiccups</a:t>
            </a:r>
            <a:r>
              <a:rPr lang="en-US" dirty="0"/>
              <a:t>. Transient pain at the injection site is common. </a:t>
            </a:r>
            <a:r>
              <a:rPr lang="en-US" i="1" dirty="0" err="1"/>
              <a:t>Propofol</a:t>
            </a:r>
            <a:r>
              <a:rPr lang="en-US" i="1" dirty="0"/>
              <a:t> </a:t>
            </a:r>
            <a:r>
              <a:rPr lang="en-US" b="1" dirty="0"/>
              <a:t>decreases blood pressure without significantly depressing the myocardium</a:t>
            </a:r>
            <a:r>
              <a:rPr lang="en-US" dirty="0"/>
              <a:t>. It also </a:t>
            </a:r>
            <a:r>
              <a:rPr lang="en-US" b="1" dirty="0"/>
              <a:t>reduces intracranial pressure</a:t>
            </a:r>
            <a:r>
              <a:rPr lang="en-US" dirty="0"/>
              <a:t>, mainly due to decreased cerebral blood flow and oxygen consumption. It has less of a depressant effect than volatile anesthetics on CNS-evoked potentials, making it useful for surgeries in which spinal cord function is monitored. It does not provide analgesia, so supplementation with narcotics is required. </a:t>
            </a:r>
            <a:r>
              <a:rPr lang="en-US" i="1" dirty="0" err="1"/>
              <a:t>Propofol</a:t>
            </a:r>
            <a:r>
              <a:rPr lang="en-US" i="1" dirty="0"/>
              <a:t> </a:t>
            </a:r>
            <a:r>
              <a:rPr lang="en-US" dirty="0"/>
              <a:t>is commonly </a:t>
            </a:r>
            <a:r>
              <a:rPr lang="en-US" b="1" dirty="0"/>
              <a:t>infused in lower doses to provide sedation</a:t>
            </a:r>
            <a:r>
              <a:rPr lang="en-US" dirty="0"/>
              <a:t>. The incidence of postoperative nausea and vomiting is very low secondary to its antiemetic properties.</a:t>
            </a:r>
          </a:p>
        </p:txBody>
      </p:sp>
    </p:spTree>
    <p:extLst>
      <p:ext uri="{BB962C8B-B14F-4D97-AF65-F5344CB8AC3E}">
        <p14:creationId xmlns:p14="http://schemas.microsoft.com/office/powerpoint/2010/main" val="942683834"/>
      </p:ext>
    </p:extLst>
  </p:cSld>
  <p:clrMapOvr>
    <a:masterClrMapping/>
  </p:clrMapOvr>
  <mc:AlternateContent xmlns:mc="http://schemas.openxmlformats.org/markup-compatibility/2006" xmlns:p14="http://schemas.microsoft.com/office/powerpoint/2010/main">
    <mc:Choice Requires="p14">
      <p:transition spd="slow" p14:dur="2000" advTm="364702"/>
    </mc:Choice>
    <mc:Fallback xmlns="">
      <p:transition spd="slow" advTm="364702"/>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471054"/>
            <a:ext cx="12095018" cy="6386945"/>
          </a:xfrm>
        </p:spPr>
        <p:txBody>
          <a:bodyPr>
            <a:normAutofit/>
          </a:bodyPr>
          <a:lstStyle/>
          <a:p>
            <a:pPr marL="0" indent="0">
              <a:buNone/>
            </a:pPr>
            <a:r>
              <a:rPr lang="en-US" b="1" dirty="0"/>
              <a:t>Barbiturates</a:t>
            </a:r>
          </a:p>
          <a:p>
            <a:pPr marL="0" indent="0">
              <a:buNone/>
            </a:pPr>
            <a:r>
              <a:rPr lang="en-US" i="1" dirty="0"/>
              <a:t>Thiopental</a:t>
            </a:r>
            <a:r>
              <a:rPr lang="en-US" dirty="0"/>
              <a:t> is an ultra short–acting barbiturate with high lipid solubility. It is a potent anesthetic but a weak analgesic. Barbiturates require supplementary analgesic administration during anesthesia. When given IV, agents such as </a:t>
            </a:r>
            <a:r>
              <a:rPr lang="en-US" i="1" dirty="0"/>
              <a:t>thiopental </a:t>
            </a:r>
            <a:r>
              <a:rPr lang="en-US" dirty="0"/>
              <a:t>and </a:t>
            </a:r>
            <a:r>
              <a:rPr lang="en-US" i="1" dirty="0" err="1"/>
              <a:t>methohexital</a:t>
            </a:r>
            <a:r>
              <a:rPr lang="en-US" i="1" dirty="0"/>
              <a:t> </a:t>
            </a:r>
            <a:r>
              <a:rPr lang="en-US" dirty="0"/>
              <a:t>quickly enter the CNS and depress function, often in less than 1 minute. However, diffusion out of the brain can also occur very rapidly because of redistribution to other tissues. These drugs may remain in the body for relatively long periods, because only about 15% of a dose entering the circulation is metabolized by the liver per hour. Thus, metabolism of </a:t>
            </a:r>
            <a:r>
              <a:rPr lang="en-US" i="1" dirty="0"/>
              <a:t>thiopental </a:t>
            </a:r>
            <a:r>
              <a:rPr lang="en-US" dirty="0"/>
              <a:t>is much slower than its redistribution. Barbiturates tend to decrease blood pressure, which may cause a reflex tachycardia. They decrease intracranial pressure through reductions in cerebral blood flow and oxygen consumption. </a:t>
            </a:r>
            <a:r>
              <a:rPr lang="en-US" i="1" dirty="0" err="1"/>
              <a:t>Methohexital</a:t>
            </a:r>
            <a:r>
              <a:rPr lang="en-US" i="1" dirty="0"/>
              <a:t> </a:t>
            </a:r>
            <a:r>
              <a:rPr lang="en-US" dirty="0"/>
              <a:t>is still commonly used for electroconvulsive therapy.</a:t>
            </a:r>
          </a:p>
        </p:txBody>
      </p:sp>
    </p:spTree>
    <p:extLst>
      <p:ext uri="{BB962C8B-B14F-4D97-AF65-F5344CB8AC3E}">
        <p14:creationId xmlns:p14="http://schemas.microsoft.com/office/powerpoint/2010/main" val="3821746237"/>
      </p:ext>
    </p:extLst>
  </p:cSld>
  <p:clrMapOvr>
    <a:masterClrMapping/>
  </p:clrMapOvr>
  <mc:AlternateContent xmlns:mc="http://schemas.openxmlformats.org/markup-compatibility/2006" xmlns:p14="http://schemas.microsoft.com/office/powerpoint/2010/main">
    <mc:Choice Requires="p14">
      <p:transition spd="slow" p14:dur="2000" advTm="353305"/>
    </mc:Choice>
    <mc:Fallback xmlns="">
      <p:transition spd="slow" advTm="353305"/>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1" y="540326"/>
            <a:ext cx="11804073" cy="6206837"/>
          </a:xfrm>
        </p:spPr>
        <p:txBody>
          <a:bodyPr>
            <a:normAutofit/>
          </a:bodyPr>
          <a:lstStyle/>
          <a:p>
            <a:pPr marL="0" indent="0">
              <a:buNone/>
            </a:pPr>
            <a:r>
              <a:rPr lang="en-US" b="1" dirty="0"/>
              <a:t>Benzodiazepines</a:t>
            </a:r>
          </a:p>
          <a:p>
            <a:pPr marL="0" indent="0">
              <a:buNone/>
            </a:pPr>
            <a:r>
              <a:rPr lang="en-US" dirty="0"/>
              <a:t>The benzodiazepines are used in conjunction with anesthetics for </a:t>
            </a:r>
            <a:r>
              <a:rPr lang="en-US" b="1" dirty="0"/>
              <a:t>sedation</a:t>
            </a:r>
            <a:r>
              <a:rPr lang="en-US" dirty="0"/>
              <a:t> and </a:t>
            </a:r>
            <a:r>
              <a:rPr lang="en-US" b="1" dirty="0"/>
              <a:t>amnesia</a:t>
            </a:r>
            <a:r>
              <a:rPr lang="en-US" dirty="0"/>
              <a:t>. The most commonly used is </a:t>
            </a:r>
            <a:r>
              <a:rPr lang="en-US" i="1" dirty="0"/>
              <a:t>midazolam</a:t>
            </a:r>
            <a:r>
              <a:rPr lang="en-US" dirty="0"/>
              <a:t>. </a:t>
            </a:r>
            <a:r>
              <a:rPr lang="en-US" i="1" dirty="0"/>
              <a:t>Diazepam </a:t>
            </a:r>
            <a:r>
              <a:rPr lang="en-US" dirty="0"/>
              <a:t>and </a:t>
            </a:r>
            <a:r>
              <a:rPr lang="en-US" i="1" dirty="0"/>
              <a:t>lorazepam</a:t>
            </a:r>
            <a:r>
              <a:rPr lang="en-US" dirty="0"/>
              <a:t> are alternatives. All three facilitate amnesia while causing sedation, enhancing the inhibitory effects of various neurotransmitters, particularly GABA. Minimal cardiovascular depressant effects are seen, but all are potential respiratory depressants (especially when administered IV). They are metabolized by the liver with variable elimination half-lives, and </a:t>
            </a:r>
            <a:r>
              <a:rPr lang="en-US" i="1" dirty="0"/>
              <a:t>erythromycin </a:t>
            </a:r>
            <a:r>
              <a:rPr lang="en-US" dirty="0"/>
              <a:t>may prolong effects of </a:t>
            </a:r>
            <a:r>
              <a:rPr lang="en-US" i="1" dirty="0"/>
              <a:t>midazolam</a:t>
            </a:r>
            <a:r>
              <a:rPr lang="en-US" dirty="0"/>
              <a:t>. Benzodiazepines can induce a temporary form of anterograde amnesia in which the patient retains memory of past events, but new information is not transferred into long-term memory. Therefore, important treatment information should be repeated to the patient after the effects of the drug have worn off.</a:t>
            </a:r>
          </a:p>
        </p:txBody>
      </p:sp>
    </p:spTree>
    <p:extLst>
      <p:ext uri="{BB962C8B-B14F-4D97-AF65-F5344CB8AC3E}">
        <p14:creationId xmlns:p14="http://schemas.microsoft.com/office/powerpoint/2010/main" val="3270906720"/>
      </p:ext>
    </p:extLst>
  </p:cSld>
  <p:clrMapOvr>
    <a:masterClrMapping/>
  </p:clrMapOvr>
  <mc:AlternateContent xmlns:mc="http://schemas.openxmlformats.org/markup-compatibility/2006" xmlns:p14="http://schemas.microsoft.com/office/powerpoint/2010/main">
    <mc:Choice Requires="p14">
      <p:transition spd="slow" p14:dur="2000" advTm="4962"/>
    </mc:Choice>
    <mc:Fallback xmlns="">
      <p:transition spd="slow" advTm="4962"/>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691" y="748145"/>
            <a:ext cx="11928764" cy="5971310"/>
          </a:xfrm>
        </p:spPr>
        <p:txBody>
          <a:bodyPr>
            <a:normAutofit/>
          </a:bodyPr>
          <a:lstStyle/>
          <a:p>
            <a:pPr marL="0" indent="0">
              <a:buNone/>
            </a:pPr>
            <a:r>
              <a:rPr lang="en-US" b="1" dirty="0"/>
              <a:t>Opioids</a:t>
            </a:r>
          </a:p>
          <a:p>
            <a:r>
              <a:rPr lang="en-US" dirty="0"/>
              <a:t>Because of their </a:t>
            </a:r>
            <a:r>
              <a:rPr lang="en-US" b="1" dirty="0"/>
              <a:t>analgesic </a:t>
            </a:r>
            <a:r>
              <a:rPr lang="en-US" dirty="0"/>
              <a:t>property, opioids are commonly combined with other anesthetics. The choice of opioid is based primarily on the duration of action needed. The most commonly used opioids are </a:t>
            </a:r>
            <a:r>
              <a:rPr lang="en-US" i="1" dirty="0"/>
              <a:t>fentanyl</a:t>
            </a:r>
            <a:r>
              <a:rPr lang="en-US" dirty="0"/>
              <a:t> and its congeners, </a:t>
            </a:r>
            <a:r>
              <a:rPr lang="en-US" i="1" dirty="0" err="1"/>
              <a:t>sufentanil</a:t>
            </a:r>
            <a:r>
              <a:rPr lang="en-US" dirty="0"/>
              <a:t> and </a:t>
            </a:r>
            <a:r>
              <a:rPr lang="en-US" i="1" dirty="0"/>
              <a:t>remifentanil</a:t>
            </a:r>
            <a:r>
              <a:rPr lang="en-US" dirty="0"/>
              <a:t>, because they induce analgesia more rapidly than </a:t>
            </a:r>
            <a:r>
              <a:rPr lang="en-US" i="1" dirty="0"/>
              <a:t>morphine</a:t>
            </a:r>
            <a:r>
              <a:rPr lang="en-US" dirty="0"/>
              <a:t>. They may be administered intravenously, </a:t>
            </a:r>
            <a:r>
              <a:rPr lang="en-US" dirty="0" err="1"/>
              <a:t>epidurally</a:t>
            </a:r>
            <a:r>
              <a:rPr lang="en-US" dirty="0"/>
              <a:t>, or intrathecally (into the cerebrospinal fluid). Opioids are not good </a:t>
            </a:r>
            <a:r>
              <a:rPr lang="en-US" dirty="0" err="1"/>
              <a:t>amnestics</a:t>
            </a:r>
            <a:r>
              <a:rPr lang="en-US" dirty="0"/>
              <a:t>, and they can all cause hypotension and respiratory depression, as well as nausea and vomiting. Opioid effects can be antagonized by </a:t>
            </a:r>
            <a:r>
              <a:rPr lang="en-US" i="1" dirty="0"/>
              <a:t>naloxone</a:t>
            </a:r>
            <a:r>
              <a:rPr lang="en-US" dirty="0"/>
              <a:t>.</a:t>
            </a:r>
          </a:p>
        </p:txBody>
      </p:sp>
    </p:spTree>
    <p:extLst>
      <p:ext uri="{BB962C8B-B14F-4D97-AF65-F5344CB8AC3E}">
        <p14:creationId xmlns:p14="http://schemas.microsoft.com/office/powerpoint/2010/main" val="2791881095"/>
      </p:ext>
    </p:extLst>
  </p:cSld>
  <p:clrMapOvr>
    <a:masterClrMapping/>
  </p:clrMapOvr>
  <mc:AlternateContent xmlns:mc="http://schemas.openxmlformats.org/markup-compatibility/2006" xmlns:p14="http://schemas.microsoft.com/office/powerpoint/2010/main">
    <mc:Choice Requires="p14">
      <p:transition spd="slow" p14:dur="2000" advTm="81529"/>
    </mc:Choice>
    <mc:Fallback xmlns="">
      <p:transition spd="slow" advTm="81529"/>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109" y="623454"/>
            <a:ext cx="11859491" cy="6082145"/>
          </a:xfrm>
        </p:spPr>
        <p:txBody>
          <a:bodyPr>
            <a:normAutofit/>
          </a:bodyPr>
          <a:lstStyle/>
          <a:p>
            <a:pPr marL="0" indent="0">
              <a:buNone/>
            </a:pPr>
            <a:r>
              <a:rPr lang="en-US" b="1" dirty="0" err="1"/>
              <a:t>Etomidate</a:t>
            </a:r>
            <a:endParaRPr lang="en-US" b="1" dirty="0"/>
          </a:p>
          <a:p>
            <a:pPr marL="0" indent="0">
              <a:buNone/>
            </a:pPr>
            <a:r>
              <a:rPr lang="en-US" i="1" dirty="0" err="1"/>
              <a:t>Etomidate</a:t>
            </a:r>
            <a:r>
              <a:rPr lang="en-US" dirty="0"/>
              <a:t> is a hypnotic agent used to induce anesthesia, but it lacks analgesic activity. Its water solubility is poor, so it is formulated in a propylene glycol solution. Induction is rapid, and the drug is short-acting. Among its benefits are little to no effect on the heart and systemic vascular resistance. </a:t>
            </a:r>
            <a:r>
              <a:rPr lang="en-US" b="1" i="1" dirty="0" err="1"/>
              <a:t>Etomidate</a:t>
            </a:r>
            <a:r>
              <a:rPr lang="en-US" b="1" i="1" dirty="0"/>
              <a:t> </a:t>
            </a:r>
            <a:r>
              <a:rPr lang="en-US" b="1" dirty="0"/>
              <a:t>is usually only used for patients with cardiovascular dysfunction or patients who are acutely critically ill.</a:t>
            </a:r>
            <a:r>
              <a:rPr lang="en-US" dirty="0"/>
              <a:t> It inhibits 11-β hydroxylase involved in steroidogenesis, and adverse effects may include decreased plasma cortisol and aldosterone levels. </a:t>
            </a:r>
            <a:r>
              <a:rPr lang="en-US" i="1" dirty="0" err="1"/>
              <a:t>Etomidate</a:t>
            </a:r>
            <a:r>
              <a:rPr lang="en-US" i="1" dirty="0"/>
              <a:t> </a:t>
            </a:r>
            <a:r>
              <a:rPr lang="en-US" dirty="0"/>
              <a:t>should not be infused for an extended time, because prolonged suppression of these hormones is dangerous. Injection site pain, involuntary skeletal muscle movements, and nausea and vomiting are common</a:t>
            </a:r>
          </a:p>
        </p:txBody>
      </p:sp>
    </p:spTree>
    <p:extLst>
      <p:ext uri="{BB962C8B-B14F-4D97-AF65-F5344CB8AC3E}">
        <p14:creationId xmlns:p14="http://schemas.microsoft.com/office/powerpoint/2010/main" val="1725867291"/>
      </p:ext>
    </p:extLst>
  </p:cSld>
  <p:clrMapOvr>
    <a:masterClrMapping/>
  </p:clrMapOvr>
  <mc:AlternateContent xmlns:mc="http://schemas.openxmlformats.org/markup-compatibility/2006" xmlns:p14="http://schemas.microsoft.com/office/powerpoint/2010/main">
    <mc:Choice Requires="p14">
      <p:transition spd="slow" p14:dur="2000" advTm="85684"/>
    </mc:Choice>
    <mc:Fallback xmlns="">
      <p:transition spd="slow" advTm="85684"/>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691" y="789708"/>
            <a:ext cx="12067309" cy="6068291"/>
          </a:xfrm>
        </p:spPr>
        <p:txBody>
          <a:bodyPr>
            <a:normAutofit/>
          </a:bodyPr>
          <a:lstStyle/>
          <a:p>
            <a:pPr marL="0" indent="0">
              <a:buNone/>
            </a:pPr>
            <a:r>
              <a:rPr lang="en-US" b="1" dirty="0"/>
              <a:t>Ketamine</a:t>
            </a:r>
          </a:p>
          <a:p>
            <a:pPr marL="0" indent="0">
              <a:buNone/>
            </a:pPr>
            <a:r>
              <a:rPr lang="en-US" i="1" dirty="0"/>
              <a:t>Ketamine</a:t>
            </a:r>
            <a:r>
              <a:rPr lang="en-US" dirty="0"/>
              <a:t> a short-acting anti-NMDA receptor anesthetic and analgesic, induces a dissociated state in which the patient is unconscious (but may appear to be awake) with </a:t>
            </a:r>
            <a:r>
              <a:rPr lang="en-US" b="1" dirty="0"/>
              <a:t>profound analgesia</a:t>
            </a:r>
            <a:r>
              <a:rPr lang="en-US" dirty="0"/>
              <a:t>. </a:t>
            </a:r>
            <a:r>
              <a:rPr lang="en-US" i="1" dirty="0"/>
              <a:t>Ketamine </a:t>
            </a:r>
            <a:r>
              <a:rPr lang="en-US" b="1" dirty="0"/>
              <a:t>stimulates central sympathetic outflow, causing  stimulation of the heart with increased blood pressure and CO. It is also a potent bronchodilator.</a:t>
            </a:r>
            <a:r>
              <a:rPr lang="en-US" dirty="0"/>
              <a:t> Therefore, it is beneficial in patients with hypovolemic or cardiogenic shock as well as asthmatics. Conversely, it is contraindicated in hypertensive or stroke patients. The drug is lipophilic and enters the brain very quickly. Like the barbiturates, it redistributes to other organs and tissues. </a:t>
            </a:r>
            <a:r>
              <a:rPr lang="en-US" i="1" dirty="0"/>
              <a:t>Ketamine </a:t>
            </a:r>
            <a:r>
              <a:rPr lang="en-US" dirty="0"/>
              <a:t>has become popular as an adjunct to reduce opioid consumption during surgery. Of note, it may induce hallucinations, particularly in young adults, but pretreatment with benzodiazepines may help. </a:t>
            </a:r>
            <a:r>
              <a:rPr lang="en-US" i="1" dirty="0"/>
              <a:t>Ketamine </a:t>
            </a:r>
            <a:r>
              <a:rPr lang="en-US" dirty="0"/>
              <a:t>may be used illicitly, since it causes a dream-like state and hallucinations similar to </a:t>
            </a:r>
            <a:r>
              <a:rPr lang="en-US" i="1" dirty="0"/>
              <a:t>phencyclidine </a:t>
            </a:r>
            <a:r>
              <a:rPr lang="en-US" dirty="0"/>
              <a:t>(PCP).</a:t>
            </a:r>
          </a:p>
        </p:txBody>
      </p:sp>
    </p:spTree>
    <p:extLst>
      <p:ext uri="{BB962C8B-B14F-4D97-AF65-F5344CB8AC3E}">
        <p14:creationId xmlns:p14="http://schemas.microsoft.com/office/powerpoint/2010/main" val="2575007549"/>
      </p:ext>
    </p:extLst>
  </p:cSld>
  <p:clrMapOvr>
    <a:masterClrMapping/>
  </p:clrMapOvr>
  <mc:AlternateContent xmlns:mc="http://schemas.openxmlformats.org/markup-compatibility/2006" xmlns:p14="http://schemas.microsoft.com/office/powerpoint/2010/main">
    <mc:Choice Requires="p14">
      <p:transition spd="slow" p14:dur="2000" advTm="237217"/>
    </mc:Choice>
    <mc:Fallback xmlns="">
      <p:transition spd="slow" advTm="237217"/>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95745"/>
            <a:ext cx="10515600" cy="5581218"/>
          </a:xfrm>
        </p:spPr>
        <p:txBody>
          <a:bodyPr>
            <a:normAutofit/>
          </a:bodyPr>
          <a:lstStyle/>
          <a:p>
            <a:pPr marL="0" indent="0">
              <a:buNone/>
            </a:pPr>
            <a:r>
              <a:rPr lang="en-US" b="1" dirty="0" err="1"/>
              <a:t>Dexmedetomidine</a:t>
            </a:r>
            <a:endParaRPr lang="en-US" b="1" dirty="0"/>
          </a:p>
          <a:p>
            <a:pPr marL="0" indent="0">
              <a:buNone/>
            </a:pPr>
            <a:r>
              <a:rPr lang="en-US" i="1" dirty="0" err="1"/>
              <a:t>Dexmedetomidine</a:t>
            </a:r>
            <a:r>
              <a:rPr lang="en-US" dirty="0"/>
              <a:t> is a </a:t>
            </a:r>
            <a:r>
              <a:rPr lang="en-US" b="1" dirty="0"/>
              <a:t>sedative</a:t>
            </a:r>
            <a:r>
              <a:rPr lang="en-US" dirty="0"/>
              <a:t> used in intensive care settings and surgery. Like </a:t>
            </a:r>
            <a:r>
              <a:rPr lang="en-US" i="1" dirty="0"/>
              <a:t>clonidine</a:t>
            </a:r>
            <a:r>
              <a:rPr lang="en-US" dirty="0"/>
              <a:t>, it is an </a:t>
            </a:r>
            <a:r>
              <a:rPr lang="en-US" b="1" dirty="0"/>
              <a:t>α2 receptor agonist </a:t>
            </a:r>
            <a:r>
              <a:rPr lang="en-US" dirty="0"/>
              <a:t>in certain parts of the brain. </a:t>
            </a:r>
            <a:r>
              <a:rPr lang="en-US" i="1" dirty="0" err="1"/>
              <a:t>Dexmedetomidine</a:t>
            </a:r>
            <a:r>
              <a:rPr lang="en-US" i="1" dirty="0"/>
              <a:t> </a:t>
            </a:r>
            <a:r>
              <a:rPr lang="en-US" b="1" dirty="0"/>
              <a:t>has sedative, analgesic, sympatholytic, and anxiolytic </a:t>
            </a:r>
            <a:r>
              <a:rPr lang="en-US" dirty="0"/>
              <a:t>effects that blunt many cardiovascular responses. It reduces volatile anesthetic, sedative, and analgesic requirements without causing significant respiratory depression. It has gained popularity for its ability to blunt emergence delirium in the pediatric population. </a:t>
            </a:r>
          </a:p>
        </p:txBody>
      </p:sp>
    </p:spTree>
    <p:extLst>
      <p:ext uri="{BB962C8B-B14F-4D97-AF65-F5344CB8AC3E}">
        <p14:creationId xmlns:p14="http://schemas.microsoft.com/office/powerpoint/2010/main" val="1919795092"/>
      </p:ext>
    </p:extLst>
  </p:cSld>
  <p:clrMapOvr>
    <a:masterClrMapping/>
  </p:clrMapOvr>
  <mc:AlternateContent xmlns:mc="http://schemas.openxmlformats.org/markup-compatibility/2006" xmlns:p14="http://schemas.microsoft.com/office/powerpoint/2010/main">
    <mc:Choice Requires="p14">
      <p:transition spd="slow" p14:dur="2000" advTm="232042"/>
    </mc:Choice>
    <mc:Fallback xmlns="">
      <p:transition spd="slow" advTm="232042"/>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79827111"/>
      </p:ext>
    </p:extLst>
  </p:cSld>
  <p:clrMapOvr>
    <a:masterClrMapping/>
  </p:clrMapOvr>
  <mc:AlternateContent xmlns:mc="http://schemas.openxmlformats.org/markup-compatibility/2006" xmlns:p14="http://schemas.microsoft.com/office/powerpoint/2010/main">
    <mc:Choice Requires="p14">
      <p:transition spd="slow" p14:dur="2000" advTm="241428"/>
    </mc:Choice>
    <mc:Fallback xmlns="">
      <p:transition spd="slow" advTm="241428"/>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601450245"/>
      </p:ext>
    </p:extLst>
  </p:cSld>
  <p:clrMapOvr>
    <a:masterClrMapping/>
  </p:clrMapOvr>
  <mc:AlternateContent xmlns:mc="http://schemas.openxmlformats.org/markup-compatibility/2006" xmlns:p14="http://schemas.microsoft.com/office/powerpoint/2010/main">
    <mc:Choice Requires="p14">
      <p:transition spd="slow" p14:dur="2000" advTm="48472"/>
    </mc:Choice>
    <mc:Fallback xmlns="">
      <p:transition spd="slow" advTm="48472"/>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640466868"/>
      </p:ext>
    </p:extLst>
  </p:cSld>
  <p:clrMapOvr>
    <a:masterClrMapping/>
  </p:clrMapOvr>
  <mc:AlternateContent xmlns:mc="http://schemas.openxmlformats.org/markup-compatibility/2006" xmlns:p14="http://schemas.microsoft.com/office/powerpoint/2010/main">
    <mc:Choice Requires="p14">
      <p:transition spd="slow" p14:dur="2000" advTm="11189"/>
    </mc:Choice>
    <mc:Fallback xmlns="">
      <p:transition spd="slow" advTm="11189"/>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982" y="1122363"/>
            <a:ext cx="4308763" cy="2387600"/>
          </a:xfrm>
        </p:spPr>
        <p:txBody>
          <a:bodyPr/>
          <a:lstStyle/>
          <a:p>
            <a:r>
              <a:rPr lang="en-US" dirty="0"/>
              <a:t>Local Anesthetics </a:t>
            </a:r>
          </a:p>
        </p:txBody>
      </p:sp>
      <p:sp>
        <p:nvSpPr>
          <p:cNvPr id="3" name="Subtitle 2"/>
          <p:cNvSpPr>
            <a:spLocks noGrp="1"/>
          </p:cNvSpPr>
          <p:nvPr>
            <p:ph type="subTitle" idx="1"/>
          </p:nvPr>
        </p:nvSpPr>
        <p:spPr>
          <a:xfrm>
            <a:off x="0" y="3602038"/>
            <a:ext cx="3380509" cy="1655762"/>
          </a:xfrm>
        </p:spPr>
        <p:txBody>
          <a:bodyPr/>
          <a:lstStyle/>
          <a:p>
            <a:r>
              <a:rPr lang="en-US" dirty="0" err="1"/>
              <a:t>Dr.Samaher</a:t>
            </a:r>
            <a:r>
              <a:rPr lang="en-US" dirty="0"/>
              <a:t> </a:t>
            </a:r>
            <a:r>
              <a:rPr lang="en-US" dirty="0" err="1"/>
              <a:t>Jaber</a:t>
            </a:r>
            <a:r>
              <a:rPr lang="en-US" dirty="0"/>
              <a:t> </a:t>
            </a:r>
            <a:r>
              <a:rPr lang="en-US" dirty="0" err="1"/>
              <a:t>Younis</a:t>
            </a:r>
            <a:endParaRPr lang="en-US" dirty="0"/>
          </a:p>
          <a:p>
            <a:r>
              <a:rPr lang="en-US" dirty="0"/>
              <a:t>BCPS</a:t>
            </a:r>
          </a:p>
        </p:txBody>
      </p:sp>
      <p:pic>
        <p:nvPicPr>
          <p:cNvPr id="4" name="Picture 3"/>
          <p:cNvPicPr>
            <a:picLocks noChangeAspect="1"/>
          </p:cNvPicPr>
          <p:nvPr/>
        </p:nvPicPr>
        <p:blipFill>
          <a:blip r:embed="rId2"/>
          <a:stretch>
            <a:fillRect/>
          </a:stretch>
        </p:blipFill>
        <p:spPr>
          <a:xfrm>
            <a:off x="4405746" y="1"/>
            <a:ext cx="7786254" cy="6858000"/>
          </a:xfrm>
          <a:prstGeom prst="rect">
            <a:avLst/>
          </a:prstGeom>
        </p:spPr>
      </p:pic>
    </p:spTree>
    <p:extLst>
      <p:ext uri="{BB962C8B-B14F-4D97-AF65-F5344CB8AC3E}">
        <p14:creationId xmlns:p14="http://schemas.microsoft.com/office/powerpoint/2010/main" val="2532456083"/>
      </p:ext>
    </p:extLst>
  </p:cSld>
  <p:clrMapOvr>
    <a:masterClrMapping/>
  </p:clrMapOvr>
  <mc:AlternateContent xmlns:mc="http://schemas.openxmlformats.org/markup-compatibility/2006" xmlns:p14="http://schemas.microsoft.com/office/powerpoint/2010/main">
    <mc:Choice Requires="p14">
      <p:transition spd="slow" p14:dur="2000" advTm="354204"/>
    </mc:Choice>
    <mc:Fallback xmlns="">
      <p:transition spd="slow" advTm="354204"/>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LOCAL ANESTHETICS</a:t>
            </a:r>
            <a:br>
              <a:rPr lang="en-US" dirty="0"/>
            </a:br>
            <a:endParaRPr lang="en-US" dirty="0"/>
          </a:p>
        </p:txBody>
      </p:sp>
      <p:sp>
        <p:nvSpPr>
          <p:cNvPr id="3" name="Content Placeholder 2"/>
          <p:cNvSpPr>
            <a:spLocks noGrp="1"/>
          </p:cNvSpPr>
          <p:nvPr>
            <p:ph idx="1"/>
          </p:nvPr>
        </p:nvSpPr>
        <p:spPr>
          <a:xfrm>
            <a:off x="124691" y="1233054"/>
            <a:ext cx="12067309" cy="5624945"/>
          </a:xfrm>
        </p:spPr>
        <p:txBody>
          <a:bodyPr>
            <a:normAutofit/>
          </a:bodyPr>
          <a:lstStyle/>
          <a:p>
            <a:pPr marL="0" indent="0">
              <a:buNone/>
            </a:pPr>
            <a:endParaRPr lang="en-US" dirty="0"/>
          </a:p>
          <a:p>
            <a:pPr marL="0" indent="0">
              <a:buNone/>
            </a:pPr>
            <a:r>
              <a:rPr lang="en-US" dirty="0"/>
              <a:t>Local anesthetics provide a reversible regional loss of sensation. They reduce pain and thereby facilitate surgical procedures. Local anesthetics block nerve conduction of sensory impulses and in higher concentrations block motor impulses from the periphery to the CNS. Sodium ion channels are blocked to prevent the transient increase in permeability of the nerve membrane to Na+ that is required for an action potential. When propagation of action potentials is prevented, sensation cannot be transmitted from the source of stimulation to the brain. </a:t>
            </a:r>
            <a:r>
              <a:rPr lang="en-US" i="1" dirty="0"/>
              <a:t>Cocaine </a:t>
            </a:r>
            <a:r>
              <a:rPr lang="en-US" dirty="0"/>
              <a:t>is a naturally occurring compound indigenous to the Andes Mountains, West Indies, and Java. It was the first anesthetic to be discovered and is the only naturally occurring local anesthetic; however, it is not used clinically because of its adverse effects and abuse potential. All other anesthetics are synthetically derived. Procaine, the first synthetic derivative of </a:t>
            </a:r>
            <a:r>
              <a:rPr lang="en-US" i="1" dirty="0"/>
              <a:t>cocaine</a:t>
            </a:r>
            <a:r>
              <a:rPr lang="en-US" dirty="0"/>
              <a:t>, was developed in 1904</a:t>
            </a:r>
          </a:p>
        </p:txBody>
      </p:sp>
    </p:spTree>
    <p:extLst>
      <p:ext uri="{BB962C8B-B14F-4D97-AF65-F5344CB8AC3E}">
        <p14:creationId xmlns:p14="http://schemas.microsoft.com/office/powerpoint/2010/main" val="2985111196"/>
      </p:ext>
    </p:extLst>
  </p:cSld>
  <p:clrMapOvr>
    <a:masterClrMapping/>
  </p:clrMapOvr>
  <mc:AlternateContent xmlns:mc="http://schemas.openxmlformats.org/markup-compatibility/2006" xmlns:p14="http://schemas.microsoft.com/office/powerpoint/2010/main">
    <mc:Choice Requires="p14">
      <p:transition spd="slow" p14:dur="2000" advTm="36877"/>
    </mc:Choice>
    <mc:Fallback xmlns="">
      <p:transition spd="slow" advTm="36877"/>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387927"/>
            <a:ext cx="9864435" cy="6470073"/>
          </a:xfrm>
        </p:spPr>
        <p:txBody>
          <a:bodyPr>
            <a:normAutofit/>
          </a:bodyPr>
          <a:lstStyle/>
          <a:p>
            <a:pPr marL="0" indent="0">
              <a:buNone/>
            </a:pPr>
            <a:r>
              <a:rPr lang="en-US" dirty="0"/>
              <a:t>All local anesthetics have a similar chemical structure,</a:t>
            </a:r>
          </a:p>
          <a:p>
            <a:pPr marL="0" indent="0">
              <a:buNone/>
            </a:pPr>
            <a:r>
              <a:rPr lang="en-US" dirty="0"/>
              <a:t>The degree of lipid solubility of each anesthetic is an important property because the lipid solubility enables its diffusion through the highly lipophilic nerve membrane. The extent of an anesthetic’s </a:t>
            </a:r>
            <a:r>
              <a:rPr lang="en-US" dirty="0" err="1"/>
              <a:t>lipophilicity</a:t>
            </a:r>
            <a:r>
              <a:rPr lang="en-US" dirty="0"/>
              <a:t> is directly related to its potency. All local anesthetics are weak bases that require the addition of hydrochloride salt in order to be water soluble and therefore injectable. Salt equilibrates between an ionized form and a </a:t>
            </a:r>
            <a:r>
              <a:rPr lang="en-US" dirty="0" err="1"/>
              <a:t>nonionized</a:t>
            </a:r>
            <a:r>
              <a:rPr lang="en-US" dirty="0"/>
              <a:t> form in aqueous solution. Equilibration is crucial because, although the ionized form is injectable, it is the </a:t>
            </a:r>
            <a:r>
              <a:rPr lang="en-US" dirty="0" err="1"/>
              <a:t>nonionized</a:t>
            </a:r>
            <a:r>
              <a:rPr lang="en-US" dirty="0"/>
              <a:t> base which has the lipophilic properties and is responsible for their diffusion into the nerve cell membrane. The duration of action of an anesthetic is determined by their protein-binding capacity to anesthetic receptors along the nerve cell membrane. The most widely used local anesthetics are </a:t>
            </a:r>
            <a:r>
              <a:rPr lang="en-US" i="1" dirty="0"/>
              <a:t>bupivacaine</a:t>
            </a:r>
            <a:r>
              <a:rPr lang="en-US" dirty="0"/>
              <a:t>, </a:t>
            </a:r>
            <a:r>
              <a:rPr lang="en-US" i="1" dirty="0"/>
              <a:t>lidocaine</a:t>
            </a:r>
            <a:r>
              <a:rPr lang="en-US" dirty="0"/>
              <a:t>, </a:t>
            </a:r>
            <a:r>
              <a:rPr lang="en-US" i="1" dirty="0" err="1"/>
              <a:t>mepivacaine</a:t>
            </a:r>
            <a:r>
              <a:rPr lang="en-US" dirty="0"/>
              <a:t>, </a:t>
            </a:r>
            <a:r>
              <a:rPr lang="en-US" i="1" dirty="0" err="1"/>
              <a:t>ropivacaine</a:t>
            </a:r>
            <a:r>
              <a:rPr lang="en-US" dirty="0"/>
              <a:t> and </a:t>
            </a:r>
            <a:r>
              <a:rPr lang="en-US" i="1" dirty="0" err="1"/>
              <a:t>tetracaine</a:t>
            </a:r>
            <a:r>
              <a:rPr lang="en-US" dirty="0"/>
              <a:t>.</a:t>
            </a:r>
          </a:p>
        </p:txBody>
      </p:sp>
      <p:pic>
        <p:nvPicPr>
          <p:cNvPr id="4" name="Picture 3"/>
          <p:cNvPicPr>
            <a:picLocks noChangeAspect="1"/>
          </p:cNvPicPr>
          <p:nvPr/>
        </p:nvPicPr>
        <p:blipFill>
          <a:blip r:embed="rId2"/>
          <a:stretch>
            <a:fillRect/>
          </a:stretch>
        </p:blipFill>
        <p:spPr>
          <a:xfrm>
            <a:off x="9399707" y="2279072"/>
            <a:ext cx="2792293" cy="2687782"/>
          </a:xfrm>
          <a:prstGeom prst="rect">
            <a:avLst/>
          </a:prstGeom>
        </p:spPr>
      </p:pic>
    </p:spTree>
    <p:extLst>
      <p:ext uri="{BB962C8B-B14F-4D97-AF65-F5344CB8AC3E}">
        <p14:creationId xmlns:p14="http://schemas.microsoft.com/office/powerpoint/2010/main" val="2467845273"/>
      </p:ext>
    </p:extLst>
  </p:cSld>
  <p:clrMapOvr>
    <a:masterClrMapping/>
  </p:clrMapOvr>
  <mc:AlternateContent xmlns:mc="http://schemas.openxmlformats.org/markup-compatibility/2006" xmlns:p14="http://schemas.microsoft.com/office/powerpoint/2010/main">
    <mc:Choice Requires="p14">
      <p:transition spd="slow" p14:dur="2000" advTm="107372"/>
    </mc:Choice>
    <mc:Fallback xmlns="">
      <p:transition spd="slow" advTm="107372"/>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7" name="AutoShape 8" descr="Local anesthetics Dr. Cermanova ppt video online downloa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8" name="Picture 10" descr="Local anesthetics Dr. Cermanova ppt video online download"/>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8218713" cy="7010400"/>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12" descr="Local Anesthetic Injection Technique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62" name="Picture 14" descr="Local Anesthetic Injection Techniqu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4126" y="365125"/>
            <a:ext cx="4815445" cy="6021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6488062"/>
      </p:ext>
    </p:extLst>
  </p:cSld>
  <p:clrMapOvr>
    <a:masterClrMapping/>
  </p:clrMapOvr>
  <mc:AlternateContent xmlns:mc="http://schemas.openxmlformats.org/markup-compatibility/2006" xmlns:p14="http://schemas.microsoft.com/office/powerpoint/2010/main">
    <mc:Choice Requires="p14">
      <p:transition spd="slow" p14:dur="2000" advTm="447620"/>
    </mc:Choice>
    <mc:Fallback xmlns="">
      <p:transition spd="slow" advTm="44762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23454"/>
            <a:ext cx="12192000" cy="6234545"/>
          </a:xfrm>
        </p:spPr>
        <p:txBody>
          <a:bodyPr>
            <a:normAutofit lnSpcReduction="10000"/>
          </a:bodyPr>
          <a:lstStyle/>
          <a:p>
            <a:pPr marL="0" indent="0">
              <a:buNone/>
            </a:pPr>
            <a:r>
              <a:rPr lang="en-US" b="1" dirty="0"/>
              <a:t>Delivery techniques of local anesthetics</a:t>
            </a:r>
          </a:p>
          <a:p>
            <a:pPr marL="0" indent="0">
              <a:buNone/>
            </a:pPr>
            <a:r>
              <a:rPr lang="en-US" dirty="0"/>
              <a:t>Various delivery techniques broaden the clinical applicability of local anesthetics. These techniques include topical administration, infiltration, </a:t>
            </a:r>
            <a:r>
              <a:rPr lang="en-US" dirty="0" err="1"/>
              <a:t>perineural</a:t>
            </a:r>
            <a:r>
              <a:rPr lang="en-US" dirty="0"/>
              <a:t>, and </a:t>
            </a:r>
            <a:r>
              <a:rPr lang="en-US" dirty="0" err="1"/>
              <a:t>neuraxial</a:t>
            </a:r>
            <a:r>
              <a:rPr lang="en-US" dirty="0"/>
              <a:t> (spinal, epidural, or caudal) blocks. Small, unmyelinated nerve fibers for pain, temperature, and autonomic activity are most sensitive. These are as follows.</a:t>
            </a:r>
          </a:p>
          <a:p>
            <a:pPr marL="0" indent="0">
              <a:buNone/>
            </a:pPr>
            <a:r>
              <a:rPr lang="en-US" dirty="0"/>
              <a:t>1. </a:t>
            </a:r>
            <a:r>
              <a:rPr lang="en-US" b="1" dirty="0"/>
              <a:t>Regional anesthesia</a:t>
            </a:r>
            <a:r>
              <a:rPr lang="en-US" dirty="0"/>
              <a:t>: It makes a specific part of the body numb to relieve pain or allow surgical procedures to be done. Local anesthetics are safer than general or systemic anesthetics; therefore, they are preferred whenever possible.</a:t>
            </a:r>
          </a:p>
          <a:p>
            <a:pPr marL="0" indent="0">
              <a:buNone/>
            </a:pPr>
            <a:r>
              <a:rPr lang="en-US" dirty="0"/>
              <a:t>2</a:t>
            </a:r>
            <a:r>
              <a:rPr lang="en-US" b="1" dirty="0"/>
              <a:t>. Surface anesthesia</a:t>
            </a:r>
            <a:r>
              <a:rPr lang="en-US" dirty="0"/>
              <a:t>: It is used during ocular tonometry, intubation, and endoscopic procedures. </a:t>
            </a:r>
            <a:r>
              <a:rPr lang="en-US" i="1" dirty="0" err="1"/>
              <a:t>Tetracaine</a:t>
            </a:r>
            <a:r>
              <a:rPr lang="en-US" i="1" dirty="0"/>
              <a:t> </a:t>
            </a:r>
            <a:r>
              <a:rPr lang="en-US" dirty="0"/>
              <a:t>2% and </a:t>
            </a:r>
            <a:r>
              <a:rPr lang="en-US" i="1" dirty="0"/>
              <a:t>lidocaine </a:t>
            </a:r>
            <a:r>
              <a:rPr lang="en-US" dirty="0"/>
              <a:t>2% to 4% are used. The anesthetic effect is superficial and does not last long.</a:t>
            </a:r>
          </a:p>
          <a:p>
            <a:pPr marL="0" indent="0">
              <a:buNone/>
            </a:pPr>
            <a:r>
              <a:rPr lang="en-US" dirty="0"/>
              <a:t>3</a:t>
            </a:r>
            <a:r>
              <a:rPr lang="en-US" b="1" dirty="0"/>
              <a:t>. Infiltration anesthesia</a:t>
            </a:r>
            <a:r>
              <a:rPr lang="en-US" dirty="0"/>
              <a:t>: The local anesthetic is injected directly into the skin or deeper structures to carry out incision, excision, </a:t>
            </a:r>
            <a:r>
              <a:rPr lang="en-US" dirty="0" err="1"/>
              <a:t>hydrocoele</a:t>
            </a:r>
            <a:r>
              <a:rPr lang="en-US" dirty="0"/>
              <a:t>, </a:t>
            </a:r>
            <a:r>
              <a:rPr lang="en-US" dirty="0" err="1"/>
              <a:t>herniorraphy</a:t>
            </a:r>
            <a:r>
              <a:rPr lang="en-US" dirty="0"/>
              <a:t>, incision and drainage of an abscess, etc. </a:t>
            </a:r>
            <a:r>
              <a:rPr lang="en-US" i="1" dirty="0"/>
              <a:t>Lignocaine </a:t>
            </a:r>
            <a:r>
              <a:rPr lang="en-US" dirty="0"/>
              <a:t>and </a:t>
            </a:r>
            <a:r>
              <a:rPr lang="en-US" i="1" dirty="0"/>
              <a:t>bupivacaine </a:t>
            </a:r>
            <a:r>
              <a:rPr lang="en-US" dirty="0"/>
              <a:t>are generally used for infiltration anesthesia.</a:t>
            </a:r>
          </a:p>
        </p:txBody>
      </p:sp>
    </p:spTree>
    <p:extLst>
      <p:ext uri="{BB962C8B-B14F-4D97-AF65-F5344CB8AC3E}">
        <p14:creationId xmlns:p14="http://schemas.microsoft.com/office/powerpoint/2010/main" val="3294206551"/>
      </p:ext>
    </p:extLst>
  </p:cSld>
  <p:clrMapOvr>
    <a:masterClrMapping/>
  </p:clrMapOvr>
  <mc:AlternateContent xmlns:mc="http://schemas.openxmlformats.org/markup-compatibility/2006" xmlns:p14="http://schemas.microsoft.com/office/powerpoint/2010/main">
    <mc:Choice Requires="p14">
      <p:transition spd="slow" p14:dur="2000" advTm="72870"/>
    </mc:Choice>
    <mc:Fallback xmlns="">
      <p:transition spd="slow" advTm="7287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32510"/>
            <a:ext cx="12192000" cy="6525490"/>
          </a:xfrm>
        </p:spPr>
        <p:txBody>
          <a:bodyPr>
            <a:normAutofit lnSpcReduction="10000"/>
          </a:bodyPr>
          <a:lstStyle/>
          <a:p>
            <a:pPr marL="0" indent="0">
              <a:buNone/>
            </a:pPr>
            <a:r>
              <a:rPr lang="en-US" dirty="0"/>
              <a:t>4. </a:t>
            </a:r>
            <a:r>
              <a:rPr lang="en-US" b="1" dirty="0"/>
              <a:t>Field block</a:t>
            </a:r>
            <a:r>
              <a:rPr lang="en-US" dirty="0"/>
              <a:t>: The local anesthetic is injected subcutaneously proximal to the site where anesthesia is desired. All nerves distal to the site of injection are blocked. </a:t>
            </a:r>
            <a:r>
              <a:rPr lang="en-US" i="1" dirty="0"/>
              <a:t>Lidocaine </a:t>
            </a:r>
            <a:r>
              <a:rPr lang="en-US" dirty="0"/>
              <a:t>(1% to 2%) is used for intermediate duration of anesthesia in </a:t>
            </a:r>
            <a:r>
              <a:rPr lang="en-US" b="1" dirty="0"/>
              <a:t>dental </a:t>
            </a:r>
            <a:r>
              <a:rPr lang="en-US" dirty="0"/>
              <a:t>extraction, operation on forearms, legs, </a:t>
            </a:r>
            <a:r>
              <a:rPr lang="en-US" dirty="0" err="1"/>
              <a:t>herrniorraphy</a:t>
            </a:r>
            <a:r>
              <a:rPr lang="en-US" dirty="0"/>
              <a:t>, etc.</a:t>
            </a:r>
          </a:p>
          <a:p>
            <a:pPr marL="0" indent="0">
              <a:buNone/>
            </a:pPr>
            <a:r>
              <a:rPr lang="en-US" dirty="0"/>
              <a:t>5. </a:t>
            </a:r>
            <a:r>
              <a:rPr lang="en-US" b="1" dirty="0"/>
              <a:t>Nerve block</a:t>
            </a:r>
            <a:r>
              <a:rPr lang="en-US" dirty="0"/>
              <a:t>: The local anesthetic is injected around a nerve plexus or a nerve trunk. This results in a large area of anesthesia. Thus even with a small amount of drug, a large area of anesthesia can be produced. </a:t>
            </a:r>
            <a:r>
              <a:rPr lang="en-US" i="1" dirty="0"/>
              <a:t>L</a:t>
            </a:r>
            <a:r>
              <a:rPr lang="en-US" b="1" i="1" dirty="0"/>
              <a:t>idocaine</a:t>
            </a:r>
            <a:r>
              <a:rPr lang="en-US" i="1" dirty="0"/>
              <a:t> </a:t>
            </a:r>
            <a:r>
              <a:rPr lang="en-US" dirty="0"/>
              <a:t>is most commonly used apart from </a:t>
            </a:r>
            <a:r>
              <a:rPr lang="en-US" i="1" dirty="0"/>
              <a:t>bupivacaine</a:t>
            </a:r>
            <a:r>
              <a:rPr lang="en-US" dirty="0"/>
              <a:t>. </a:t>
            </a:r>
            <a:r>
              <a:rPr lang="en-US" b="1" dirty="0"/>
              <a:t>Intercostal, sciatic, brachial plexus, facial, and phrenic </a:t>
            </a:r>
            <a:r>
              <a:rPr lang="en-US" dirty="0"/>
              <a:t>are commonly performed nerve blocks.</a:t>
            </a:r>
          </a:p>
          <a:p>
            <a:pPr marL="0" indent="0">
              <a:buNone/>
            </a:pPr>
            <a:r>
              <a:rPr lang="en-US" dirty="0"/>
              <a:t>6. </a:t>
            </a:r>
            <a:r>
              <a:rPr lang="en-US" b="1" dirty="0"/>
              <a:t>Spinal anesthesia</a:t>
            </a:r>
            <a:r>
              <a:rPr lang="en-US" dirty="0"/>
              <a:t>: A single dose of the local anesthetic is injected into the subarachnoid space in the lower end of the spinal cord (lumbar region). The site of action is nerve roots, resulting in loss of pain sensation and paralysis of the lower abdomen and hind limbs. </a:t>
            </a:r>
            <a:r>
              <a:rPr lang="en-US" b="1" i="1" dirty="0"/>
              <a:t>Lidocaine, bupivacaine</a:t>
            </a:r>
            <a:r>
              <a:rPr lang="en-US" b="1" dirty="0"/>
              <a:t>, and </a:t>
            </a:r>
            <a:r>
              <a:rPr lang="en-US" b="1" i="1" dirty="0" err="1"/>
              <a:t>tetracaine</a:t>
            </a:r>
            <a:r>
              <a:rPr lang="en-US" i="1" dirty="0"/>
              <a:t> </a:t>
            </a:r>
            <a:r>
              <a:rPr lang="en-US" dirty="0"/>
              <a:t>are most commonly used for spinal anesthesia. The duration of anesthesia depends on the concentration and the drug used. Spinal anesthesia is associated with various complications such </a:t>
            </a:r>
            <a:r>
              <a:rPr lang="en-US" b="1" dirty="0"/>
              <a:t>as respiratory paralysis, hypotension, headache, nausea, vomiting, bradycardia, and septic meningitis</a:t>
            </a:r>
            <a:r>
              <a:rPr lang="en-US" dirty="0"/>
              <a:t>. It is used during operations on lower limbs, pelvis, lower abdomen, etc.</a:t>
            </a:r>
          </a:p>
        </p:txBody>
      </p:sp>
    </p:spTree>
    <p:extLst>
      <p:ext uri="{BB962C8B-B14F-4D97-AF65-F5344CB8AC3E}">
        <p14:creationId xmlns:p14="http://schemas.microsoft.com/office/powerpoint/2010/main" val="1334332928"/>
      </p:ext>
    </p:extLst>
  </p:cSld>
  <p:clrMapOvr>
    <a:masterClrMapping/>
  </p:clrMapOvr>
  <mc:AlternateContent xmlns:mc="http://schemas.openxmlformats.org/markup-compatibility/2006" xmlns:p14="http://schemas.microsoft.com/office/powerpoint/2010/main">
    <mc:Choice Requires="p14">
      <p:transition spd="slow" p14:dur="2000" advTm="289850"/>
    </mc:Choice>
    <mc:Fallback xmlns="">
      <p:transition spd="slow" advTm="28985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12618"/>
            <a:ext cx="12192000" cy="6345382"/>
          </a:xfrm>
        </p:spPr>
        <p:txBody>
          <a:bodyPr>
            <a:normAutofit/>
          </a:bodyPr>
          <a:lstStyle/>
          <a:p>
            <a:pPr marL="0" indent="0">
              <a:buNone/>
            </a:pPr>
            <a:r>
              <a:rPr lang="en-US" dirty="0"/>
              <a:t>7</a:t>
            </a:r>
            <a:r>
              <a:rPr lang="en-US" b="1" dirty="0"/>
              <a:t>. Epidural anesthesia</a:t>
            </a:r>
            <a:r>
              <a:rPr lang="en-US" dirty="0"/>
              <a:t>: The local anesthetic is injected into the epidural space where it acts upon the nerve roots and relieves pain from large areas of the body by stopping pain signals traveling along the nerves in the spine. Epidural anesthesia is similar to but not the same as spinal anesthesia. In epidural anesthesia, local anesthetic is administered continuously through an epidural catheter that does not reach the CSF and provides long-term anesthesia and pain relief. The local anesthetics most commonly used for this procedure are </a:t>
            </a:r>
            <a:r>
              <a:rPr lang="en-US" b="1" i="1" dirty="0"/>
              <a:t>lidocaine </a:t>
            </a:r>
            <a:r>
              <a:rPr lang="en-US" b="1" dirty="0"/>
              <a:t>and </a:t>
            </a:r>
            <a:r>
              <a:rPr lang="en-US" b="1" i="1" dirty="0"/>
              <a:t>bupivacaine</a:t>
            </a:r>
            <a:r>
              <a:rPr lang="en-US" dirty="0"/>
              <a:t>. Epidural anesthesia is used during labor to relieve pain or during a cesarean section. It can also be used to reduce the amount of general anesthesia needed during some operations and </a:t>
            </a:r>
            <a:r>
              <a:rPr lang="en-US" b="1" dirty="0"/>
              <a:t>can provide pain relief postoperatively</a:t>
            </a:r>
            <a:r>
              <a:rPr lang="en-US" dirty="0"/>
              <a:t>. In knee and hip replacement surgery, epidural anesthesia can be used in place of a general anesthetic.</a:t>
            </a:r>
          </a:p>
        </p:txBody>
      </p:sp>
    </p:spTree>
    <p:extLst>
      <p:ext uri="{BB962C8B-B14F-4D97-AF65-F5344CB8AC3E}">
        <p14:creationId xmlns:p14="http://schemas.microsoft.com/office/powerpoint/2010/main" val="2562617377"/>
      </p:ext>
    </p:extLst>
  </p:cSld>
  <p:clrMapOvr>
    <a:masterClrMapping/>
  </p:clrMapOvr>
  <mc:AlternateContent xmlns:mc="http://schemas.openxmlformats.org/markup-compatibility/2006" xmlns:p14="http://schemas.microsoft.com/office/powerpoint/2010/main">
    <mc:Choice Requires="p14">
      <p:transition spd="slow" p14:dur="2000" advTm="15345"/>
    </mc:Choice>
    <mc:Fallback xmlns="">
      <p:transition spd="slow" advTm="15345"/>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691" y="540326"/>
            <a:ext cx="12067309" cy="6317673"/>
          </a:xfrm>
        </p:spPr>
        <p:txBody>
          <a:bodyPr>
            <a:normAutofit/>
          </a:bodyPr>
          <a:lstStyle/>
          <a:p>
            <a:pPr marL="0" indent="0">
              <a:buNone/>
            </a:pPr>
            <a:r>
              <a:rPr lang="en-US" sz="3200" b="1" dirty="0"/>
              <a:t>Actions</a:t>
            </a:r>
          </a:p>
          <a:p>
            <a:pPr marL="0" indent="0">
              <a:buNone/>
            </a:pPr>
            <a:r>
              <a:rPr lang="en-US" dirty="0"/>
              <a:t>All local anesthetics cause vasodilation, which leads to a rapid diffusion away from the site of action and short duration when these drugs are administered alone. By adding the vasoconstrictor </a:t>
            </a:r>
            <a:r>
              <a:rPr lang="en-US" b="1" i="1" dirty="0"/>
              <a:t>epinephrine</a:t>
            </a:r>
            <a:r>
              <a:rPr lang="en-US" dirty="0"/>
              <a:t>, the rate of local anesthetic absorption and diffusion is decreased. This minimizes systemic toxicity and increases the duration of action. However, </a:t>
            </a:r>
            <a:r>
              <a:rPr lang="en-US" i="1" dirty="0"/>
              <a:t>epinephrine </a:t>
            </a:r>
            <a:r>
              <a:rPr lang="en-US" dirty="0"/>
              <a:t>should not be </a:t>
            </a:r>
            <a:r>
              <a:rPr lang="en-US" dirty="0" err="1"/>
              <a:t>coadministered</a:t>
            </a:r>
            <a:r>
              <a:rPr lang="en-US" dirty="0"/>
              <a:t> for nerve block in extremities such </a:t>
            </a:r>
            <a:r>
              <a:rPr lang="en-US" b="1" dirty="0"/>
              <a:t>as fingers and toes </a:t>
            </a:r>
            <a:r>
              <a:rPr lang="en-US" dirty="0"/>
              <a:t>as vasoconstriction of end arteries may lead to ischemia and necrosis. It should be used with caution in patients with </a:t>
            </a:r>
            <a:r>
              <a:rPr lang="en-US" b="1" dirty="0"/>
              <a:t>thyrotoxicosis or cardiovascular disease </a:t>
            </a:r>
            <a:r>
              <a:rPr lang="en-US" dirty="0"/>
              <a:t>and in labor. Hepatic function does not affect the duration of action of local anesthesia because that is determined by redistribution rather than biotransformation. Some local anesthetics have other therapeutic uses (for example, </a:t>
            </a:r>
            <a:r>
              <a:rPr lang="en-US" b="1" i="1" dirty="0"/>
              <a:t>lidocaine </a:t>
            </a:r>
            <a:r>
              <a:rPr lang="en-US" b="1" dirty="0"/>
              <a:t>is an IV antiarrhythmic</a:t>
            </a:r>
            <a:r>
              <a:rPr lang="en-US" dirty="0"/>
              <a:t>).</a:t>
            </a:r>
          </a:p>
        </p:txBody>
      </p:sp>
    </p:spTree>
    <p:extLst>
      <p:ext uri="{BB962C8B-B14F-4D97-AF65-F5344CB8AC3E}">
        <p14:creationId xmlns:p14="http://schemas.microsoft.com/office/powerpoint/2010/main" val="2754005798"/>
      </p:ext>
    </p:extLst>
  </p:cSld>
  <p:clrMapOvr>
    <a:masterClrMapping/>
  </p:clrMapOvr>
  <mc:AlternateContent xmlns:mc="http://schemas.openxmlformats.org/markup-compatibility/2006" xmlns:p14="http://schemas.microsoft.com/office/powerpoint/2010/main">
    <mc:Choice Requires="p14">
      <p:transition spd="slow" p14:dur="2000" advTm="308455"/>
    </mc:Choice>
    <mc:Fallback xmlns="">
      <p:transition spd="slow" advTm="308455"/>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982" y="498764"/>
            <a:ext cx="11735789" cy="6359236"/>
          </a:xfrm>
        </p:spPr>
        <p:txBody>
          <a:bodyPr>
            <a:normAutofit/>
          </a:bodyPr>
          <a:lstStyle/>
          <a:p>
            <a:pPr marL="0" indent="0">
              <a:buNone/>
            </a:pPr>
            <a:r>
              <a:rPr lang="en-US" b="1" dirty="0"/>
              <a:t>Onset, potency, and duration of action</a:t>
            </a:r>
          </a:p>
          <a:p>
            <a:pPr marL="0" indent="0">
              <a:buNone/>
            </a:pPr>
            <a:r>
              <a:rPr lang="en-US" dirty="0"/>
              <a:t>The onset of action of local anesthetics is influenced by several factors including tissue pH, nerve morphology, concentration, </a:t>
            </a:r>
            <a:r>
              <a:rPr lang="en-US" dirty="0" err="1"/>
              <a:t>pKa</a:t>
            </a:r>
            <a:r>
              <a:rPr lang="en-US" dirty="0"/>
              <a:t>, and lipid solubility of the drug. Of these, the </a:t>
            </a:r>
            <a:r>
              <a:rPr lang="en-US" dirty="0" err="1"/>
              <a:t>pKa</a:t>
            </a:r>
            <a:r>
              <a:rPr lang="en-US" dirty="0"/>
              <a:t> is most important. Local anesthetics with a </a:t>
            </a:r>
            <a:r>
              <a:rPr lang="en-US" b="1" dirty="0"/>
              <a:t>lower </a:t>
            </a:r>
            <a:r>
              <a:rPr lang="en-US" b="1" dirty="0" err="1"/>
              <a:t>pKa</a:t>
            </a:r>
            <a:r>
              <a:rPr lang="en-US" b="1" dirty="0"/>
              <a:t> have a quicker onset,</a:t>
            </a:r>
            <a:r>
              <a:rPr lang="en-US" dirty="0"/>
              <a:t> since more drug exists in the unionized form at physiologic pH, thereby allowing penetration of the nerve cell membrane. Once at the nerve membrane, the ionized form interacts with the protein receptor of the Na+ channel to inhibit its function and achieve local anesthesia. The pH may drop in infected sites, causing onset to be delayed or even prevented. Potency and duration of these agents depend mainly on </a:t>
            </a:r>
            <a:r>
              <a:rPr lang="en-US" b="1" dirty="0"/>
              <a:t>lipid solubility, with higher solubility correlating with increased potency and duration of action.</a:t>
            </a:r>
          </a:p>
        </p:txBody>
      </p:sp>
    </p:spTree>
    <p:extLst>
      <p:ext uri="{BB962C8B-B14F-4D97-AF65-F5344CB8AC3E}">
        <p14:creationId xmlns:p14="http://schemas.microsoft.com/office/powerpoint/2010/main" val="3045043413"/>
      </p:ext>
    </p:extLst>
  </p:cSld>
  <p:clrMapOvr>
    <a:masterClrMapping/>
  </p:clrMapOvr>
  <mc:AlternateContent xmlns:mc="http://schemas.openxmlformats.org/markup-compatibility/2006" xmlns:p14="http://schemas.microsoft.com/office/powerpoint/2010/main">
    <mc:Choice Requires="p14">
      <p:transition spd="slow" p14:dur="2000" advTm="29501"/>
    </mc:Choice>
    <mc:Fallback xmlns="">
      <p:transition spd="slow" advTm="29501"/>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onization properties of local anesthetics | Download Tabl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77737" y="0"/>
            <a:ext cx="5763491" cy="492034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3443845" y="5319049"/>
            <a:ext cx="4544291" cy="1371707"/>
          </a:xfrm>
          <a:prstGeom prst="rect">
            <a:avLst/>
          </a:prstGeom>
        </p:spPr>
      </p:pic>
    </p:spTree>
    <p:extLst>
      <p:ext uri="{BB962C8B-B14F-4D97-AF65-F5344CB8AC3E}">
        <p14:creationId xmlns:p14="http://schemas.microsoft.com/office/powerpoint/2010/main" val="3270517698"/>
      </p:ext>
    </p:extLst>
  </p:cSld>
  <p:clrMapOvr>
    <a:masterClrMapping/>
  </p:clrMapOvr>
  <mc:AlternateContent xmlns:mc="http://schemas.openxmlformats.org/markup-compatibility/2006" xmlns:p14="http://schemas.microsoft.com/office/powerpoint/2010/main">
    <mc:Choice Requires="p14">
      <p:transition spd="slow" p14:dur="2000" advTm="591609"/>
    </mc:Choice>
    <mc:Fallback xmlns="">
      <p:transition spd="slow" advTm="591609"/>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40326"/>
            <a:ext cx="12192000" cy="6317673"/>
          </a:xfrm>
        </p:spPr>
        <p:txBody>
          <a:bodyPr>
            <a:normAutofit fontScale="92500"/>
          </a:bodyPr>
          <a:lstStyle/>
          <a:p>
            <a:pPr marL="0" indent="0">
              <a:buNone/>
            </a:pPr>
            <a:r>
              <a:rPr lang="en-US" b="1" dirty="0"/>
              <a:t>Metabolism</a:t>
            </a:r>
          </a:p>
          <a:p>
            <a:pPr marL="0" indent="0">
              <a:buNone/>
            </a:pPr>
            <a:r>
              <a:rPr lang="en-US" dirty="0"/>
              <a:t>Biotransformation of amides occurs primarily in the liver. </a:t>
            </a:r>
            <a:r>
              <a:rPr lang="en-US" i="1" dirty="0" err="1"/>
              <a:t>Prilocaine</a:t>
            </a:r>
            <a:r>
              <a:rPr lang="en-US" dirty="0"/>
              <a:t>, a dental anesthetic, is also metabolized in the plasma and kidney, and one of its metabolites may lead to </a:t>
            </a:r>
            <a:r>
              <a:rPr lang="en-US" dirty="0" err="1"/>
              <a:t>methemoglobinemia</a:t>
            </a:r>
            <a:r>
              <a:rPr lang="en-US" dirty="0"/>
              <a:t>. Esters are </a:t>
            </a:r>
            <a:r>
              <a:rPr lang="en-US" dirty="0" err="1"/>
              <a:t>biotransformed</a:t>
            </a:r>
            <a:r>
              <a:rPr lang="en-US" dirty="0"/>
              <a:t> by plasma cholinesterase (</a:t>
            </a:r>
            <a:r>
              <a:rPr lang="en-US" dirty="0" err="1"/>
              <a:t>pseudocholinesterase</a:t>
            </a:r>
            <a:r>
              <a:rPr lang="en-US" dirty="0"/>
              <a:t>). Patients with </a:t>
            </a:r>
            <a:r>
              <a:rPr lang="en-US" dirty="0" err="1"/>
              <a:t>pseudocholinesterase</a:t>
            </a:r>
            <a:r>
              <a:rPr lang="en-US" dirty="0"/>
              <a:t> deficiency may metabolize ester local anesthetics more slowly. At normal doses, this has little clinical effect. Reduced hepatic function predisposes patients to toxic effects, but should not significantly increase the duration of action of local anesthetics.</a:t>
            </a:r>
          </a:p>
          <a:p>
            <a:pPr marL="0" indent="0">
              <a:buNone/>
            </a:pPr>
            <a:r>
              <a:rPr lang="en-US" b="1" dirty="0"/>
              <a:t>Allergic reactions</a:t>
            </a:r>
          </a:p>
          <a:p>
            <a:pPr marL="0" indent="0">
              <a:buNone/>
            </a:pPr>
            <a:r>
              <a:rPr lang="en-US" dirty="0"/>
              <a:t>Patient reports of allergic reactions to local anesthetics are fairly common, but often times reported “allergies” are actually side effects from the </a:t>
            </a:r>
            <a:r>
              <a:rPr lang="en-US" dirty="0" err="1"/>
              <a:t>coadministered</a:t>
            </a:r>
            <a:r>
              <a:rPr lang="en-US" dirty="0"/>
              <a:t> </a:t>
            </a:r>
            <a:r>
              <a:rPr lang="en-US" i="1" dirty="0"/>
              <a:t>epinephrine</a:t>
            </a:r>
            <a:r>
              <a:rPr lang="en-US" dirty="0"/>
              <a:t>.</a:t>
            </a:r>
          </a:p>
          <a:p>
            <a:pPr marL="0" indent="0">
              <a:buNone/>
            </a:pPr>
            <a:r>
              <a:rPr lang="en-US" b="1" dirty="0"/>
              <a:t>Local anesthetic systemic toxicity</a:t>
            </a:r>
          </a:p>
          <a:p>
            <a:pPr marL="0" indent="0">
              <a:buNone/>
            </a:pPr>
            <a:r>
              <a:rPr lang="en-US" dirty="0"/>
              <a:t>Treatment for LAST may include seizure suppression, airway management, and cardiopulmonary support. Administering a 20% lipid emulsion infusion (lipid rescue therapy) is a valuable asset.</a:t>
            </a:r>
          </a:p>
        </p:txBody>
      </p:sp>
    </p:spTree>
    <p:extLst>
      <p:ext uri="{BB962C8B-B14F-4D97-AF65-F5344CB8AC3E}">
        <p14:creationId xmlns:p14="http://schemas.microsoft.com/office/powerpoint/2010/main" val="3699394331"/>
      </p:ext>
    </p:extLst>
  </p:cSld>
  <p:clrMapOvr>
    <a:masterClrMapping/>
  </p:clrMapOvr>
  <mc:AlternateContent xmlns:mc="http://schemas.openxmlformats.org/markup-compatibility/2006" xmlns:p14="http://schemas.microsoft.com/office/powerpoint/2010/main">
    <mc:Choice Requires="p14">
      <p:transition spd="slow" p14:dur="2000" advTm="80588"/>
    </mc:Choice>
    <mc:Fallback xmlns="">
      <p:transition spd="slow" advTm="80588"/>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85247114"/>
      </p:ext>
    </p:extLst>
  </p:cSld>
  <p:clrMapOvr>
    <a:masterClrMapping/>
  </p:clrMapOvr>
  <mc:AlternateContent xmlns:mc="http://schemas.openxmlformats.org/markup-compatibility/2006" xmlns:p14="http://schemas.microsoft.com/office/powerpoint/2010/main">
    <mc:Choice Requires="p14">
      <p:transition spd="slow" p14:dur="2000" advTm="26292"/>
    </mc:Choice>
    <mc:Fallback xmlns="">
      <p:transition spd="slow" advTm="26292"/>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12756</TotalTime>
  <Words>6902</Words>
  <Application>Microsoft Office PowerPoint</Application>
  <PresentationFormat>Widescreen</PresentationFormat>
  <Paragraphs>124</Paragraphs>
  <Slides>53</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53</vt:i4>
      </vt:variant>
    </vt:vector>
  </HeadingPairs>
  <TitlesOfParts>
    <vt:vector size="64" baseType="lpstr">
      <vt:lpstr>Arial</vt:lpstr>
      <vt:lpstr>Calibri</vt:lpstr>
      <vt:lpstr>Calibri Light</vt:lpstr>
      <vt:lpstr>Formata-Medium</vt:lpstr>
      <vt:lpstr>HelveticaNeueLTStd-Bd</vt:lpstr>
      <vt:lpstr>HelveticaNeueLTStd-Roman</vt:lpstr>
      <vt:lpstr>Times New Roman</vt:lpstr>
      <vt:lpstr>Times-BoldItalic</vt:lpstr>
      <vt:lpstr>Times-Italic</vt:lpstr>
      <vt:lpstr>Times-Roman</vt:lpstr>
      <vt:lpstr>Office Theme</vt:lpstr>
      <vt:lpstr>Anesthetics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LEVELS OF SEDATION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Local Anesthetics </vt:lpstr>
      <vt:lpstr>LOCAL ANESTHETICS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samaher younis</cp:lastModifiedBy>
  <cp:revision>44</cp:revision>
  <dcterms:created xsi:type="dcterms:W3CDTF">2021-05-28T19:19:12Z</dcterms:created>
  <dcterms:modified xsi:type="dcterms:W3CDTF">2023-07-17T05:45:56Z</dcterms:modified>
</cp:coreProperties>
</file>