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ar-S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EA175-DF63-6653-DA84-ADAEB48BE5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6581BC-ED91-E48F-D5A0-74AB86D3F5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E1495B-77A3-6510-AF74-57552809B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AD1E-F8AD-4697-9C00-258291ABB830}" type="datetimeFigureOut">
              <a:rPr lang="ar-SA" smtClean="0"/>
              <a:t>24/11/44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FE047A-8805-A564-B94A-02DB15C96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9E770B-66E4-AA76-A660-A7335A8D1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52F7-0282-4434-9932-E803626941D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6938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66082-9E1D-B0A0-5BF3-0DAAF51A4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F779A-0FB7-ED58-B2E3-6B293A75D7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84128C-831C-A7A4-440A-279DD0166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AD1E-F8AD-4697-9C00-258291ABB830}" type="datetimeFigureOut">
              <a:rPr lang="ar-SA" smtClean="0"/>
              <a:t>24/11/44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FA303F-BDFA-11F6-AB4A-8D5050C21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FCA270-B2B1-BECF-7B99-1DDF60A33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52F7-0282-4434-9932-E803626941D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65908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7F658-2435-CEAB-7DE4-D7212D043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BD4B43-F94A-D4B0-C94C-1AE66DA245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280B38-20A6-5D28-6916-AB141B7AD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AD1E-F8AD-4697-9C00-258291ABB830}" type="datetimeFigureOut">
              <a:rPr lang="ar-SA" smtClean="0"/>
              <a:t>24/11/44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E90EA-F936-2F0B-173D-5A96CF839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9A1E4F-A137-1109-0C71-D409C1505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52F7-0282-4434-9932-E803626941D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03558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A2FA3-9CAA-6995-736C-EBDCCB52E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6026D6-AD3F-293A-A8D7-8D5947198A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74D1D8-E0CD-D8AC-A1F3-141218BFA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2BC847-4658-1F18-911B-B8EA11B09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AD1E-F8AD-4697-9C00-258291ABB830}" type="datetimeFigureOut">
              <a:rPr lang="ar-SA" smtClean="0"/>
              <a:t>24/11/44</a:t>
            </a:fld>
            <a:endParaRPr lang="ar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A51DA2-8CBB-27E3-6ECD-D71BBFCD3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5A7157-BAF8-C777-C7AE-392092EE1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52F7-0282-4434-9932-E803626941D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62251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2BD6FF-4949-0B6E-EE11-ACB9192FD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96695C-73E3-3D6D-493F-05044CE1A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89DAB3-35E9-CC7F-699E-D043AA5FC2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B6FF07-EE10-496B-77E5-72C3ACCEED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5A6F17-2C2C-C70A-F68A-88B857A079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B31EA6-0645-4491-8932-DE97B81F0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AD1E-F8AD-4697-9C00-258291ABB830}" type="datetimeFigureOut">
              <a:rPr lang="ar-SA" smtClean="0"/>
              <a:t>24/11/44</a:t>
            </a:fld>
            <a:endParaRPr lang="ar-S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D45EBD-19A1-F94A-6948-96947D34F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D8A416-EAE3-BF5D-B114-8FA4BE0AC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52F7-0282-4434-9932-E803626941D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99905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3C3DA-678E-17E7-5D79-4F12FD1EE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925AFE-688D-6AF2-13C8-BD332056F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AD1E-F8AD-4697-9C00-258291ABB830}" type="datetimeFigureOut">
              <a:rPr lang="ar-SA" smtClean="0"/>
              <a:t>24/11/44</a:t>
            </a:fld>
            <a:endParaRPr lang="ar-S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CC0DCD-A9F0-2C9C-8A7F-318AAA717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A467A0-2E6F-453F-BC48-0ACBB8519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52F7-0282-4434-9932-E803626941D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25742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BB05E2-EA5E-595D-2EF8-2B957FA1C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AD1E-F8AD-4697-9C00-258291ABB830}" type="datetimeFigureOut">
              <a:rPr lang="ar-SA" smtClean="0"/>
              <a:t>24/11/44</a:t>
            </a:fld>
            <a:endParaRPr lang="ar-S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FEE763-DCC9-E557-F1EF-0F5DC324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F56C2E-3B40-C07A-8908-A50A7C101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52F7-0282-4434-9932-E803626941D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50973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13675-660F-4846-3270-58FB48334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1B081B-A91F-4B7B-D472-0ED7FBFC59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89D6FC-6EE5-C61F-0826-3E33802B00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D251E0-ACE1-01F8-B5FE-51891281D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AD1E-F8AD-4697-9C00-258291ABB830}" type="datetimeFigureOut">
              <a:rPr lang="ar-SA" smtClean="0"/>
              <a:t>24/11/44</a:t>
            </a:fld>
            <a:endParaRPr lang="ar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B9C35A-7716-0D3E-3CC5-3643B4A7C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EF5ECA-30F6-6BA9-D25C-AF1E0A633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52F7-0282-4434-9932-E803626941D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56371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CB3A0-ED6E-8412-70DF-B3C2ECF95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509E66-0CA2-3971-1068-2B58E9266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BC4316-986D-A676-A5F8-EBFE150327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9F5982-BFF1-B82F-4AC2-1F5FC8D23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AD1E-F8AD-4697-9C00-258291ABB830}" type="datetimeFigureOut">
              <a:rPr lang="ar-SA" smtClean="0"/>
              <a:t>24/11/44</a:t>
            </a:fld>
            <a:endParaRPr lang="ar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F7D2F-2578-5B57-3982-ED984CA45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0515C1-9967-20B5-8ECB-B68F0B982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52F7-0282-4434-9932-E803626941D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16590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6AB47-17B1-56E4-6329-3DBAAD356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50EEF8-3A9F-062D-6B66-B7009C4DCA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03D65-340B-18EF-B17B-078D3DAE7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AD1E-F8AD-4697-9C00-258291ABB830}" type="datetimeFigureOut">
              <a:rPr lang="ar-SA" smtClean="0"/>
              <a:t>24/11/44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36E451-318B-CB46-63B3-9A643E45D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5F1A65-E463-AE8E-C917-5B4D2B8EE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52F7-0282-4434-9932-E803626941D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7329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FA852A-E11E-80A5-EF12-021A48835C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686D79-82DC-13F7-7131-4C5F53BCDE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D0A14-52FE-26B9-50C5-4282866D8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F8AD1E-F8AD-4697-9C00-258291ABB830}" type="datetimeFigureOut">
              <a:rPr lang="ar-SA" smtClean="0"/>
              <a:t>24/11/44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2A0A1A-CA65-BB03-6CEC-596BC2FB5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7F3671-1775-7B3B-44B7-60F4B59EB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4052F7-0282-4434-9932-E803626941D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02349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531E6C-0876-8E32-9956-C3A1653EF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883626-DFB4-D3E2-E86D-3860835A5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4F9676-21E1-4BC0-B737-DC34AF50AD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F8AD1E-F8AD-4697-9C00-258291ABB830}" type="datetimeFigureOut">
              <a:rPr lang="ar-SA" smtClean="0"/>
              <a:t>24/11/44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B7B88E-454D-2C65-4EA9-FFE890CFB9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619738-558F-5B51-7F81-87D53AB6FC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052F7-0282-4434-9932-E803626941D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06229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reatment Options for Outer Ear Cancer">
            <a:extLst>
              <a:ext uri="{FF2B5EF4-FFF2-40B4-BE49-F238E27FC236}">
                <a16:creationId xmlns:a16="http://schemas.microsoft.com/office/drawing/2014/main" id="{2441D1EA-5531-8583-D91F-5938EDD8A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7" y="1"/>
            <a:ext cx="7646504" cy="6877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DA18FC-3922-2CE7-E7E1-D9596E604AAE}"/>
              </a:ext>
            </a:extLst>
          </p:cNvPr>
          <p:cNvSpPr txBox="1"/>
          <p:nvPr/>
        </p:nvSpPr>
        <p:spPr>
          <a:xfrm>
            <a:off x="7991061" y="2146851"/>
            <a:ext cx="3657600" cy="144655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400" dirty="0">
                <a:latin typeface="Bahnschrift" panose="020B0502040204020203" pitchFamily="34" charset="0"/>
              </a:rPr>
              <a:t>ANATOMY OF THE EAR </a:t>
            </a:r>
            <a:endParaRPr lang="ar-SA" sz="4400" dirty="0">
              <a:latin typeface="Bahnschrift" panose="020B050204020402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53986D-06BF-6988-48A1-572E228F52A9}"/>
              </a:ext>
            </a:extLst>
          </p:cNvPr>
          <p:cNvSpPr txBox="1"/>
          <p:nvPr/>
        </p:nvSpPr>
        <p:spPr>
          <a:xfrm>
            <a:off x="7818782" y="3900704"/>
            <a:ext cx="45322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b="1" i="1" dirty="0">
                <a:solidFill>
                  <a:srgbClr val="FF0000"/>
                </a:solidFill>
                <a:latin typeface="Bahnschrift" panose="020B0502040204020203" pitchFamily="34" charset="0"/>
              </a:rPr>
              <a:t>DR: KHALIL M. ABU NADA </a:t>
            </a:r>
            <a:endParaRPr lang="ar-SA" sz="2800" b="1" i="1" dirty="0">
              <a:solidFill>
                <a:srgbClr val="FF0000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946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B66F453-E292-D301-C508-2051C91CC4CD}"/>
              </a:ext>
            </a:extLst>
          </p:cNvPr>
          <p:cNvSpPr txBox="1"/>
          <p:nvPr/>
        </p:nvSpPr>
        <p:spPr>
          <a:xfrm>
            <a:off x="728868" y="1708307"/>
            <a:ext cx="1073426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dirty="0">
                <a:effectLst/>
                <a:latin typeface="proxima-nova"/>
              </a:rPr>
              <a:t>_ The ear is a sensory organ responsible for the sense of hearing and balance. </a:t>
            </a:r>
          </a:p>
          <a:p>
            <a:endParaRPr lang="en-US" sz="2400" b="0" i="0" dirty="0">
              <a:effectLst/>
              <a:latin typeface="proxima-nova"/>
            </a:endParaRPr>
          </a:p>
          <a:p>
            <a:r>
              <a:rPr lang="en-US" sz="2400" dirty="0">
                <a:latin typeface="proxima-nova"/>
              </a:rPr>
              <a:t>_ </a:t>
            </a:r>
            <a:r>
              <a:rPr lang="en-US" sz="2400" b="0" i="0" dirty="0">
                <a:effectLst/>
                <a:latin typeface="proxima-nova"/>
              </a:rPr>
              <a:t>Anatomically, the ear can be divided into 3 parts: the outer ear, the middle ear, and the inner ear. </a:t>
            </a:r>
          </a:p>
          <a:p>
            <a:endParaRPr lang="en-US" sz="2400" dirty="0">
              <a:latin typeface="proxima-nova"/>
            </a:endParaRPr>
          </a:p>
          <a:p>
            <a:r>
              <a:rPr lang="en-US" sz="2400" b="0" i="0" dirty="0">
                <a:effectLst/>
                <a:latin typeface="proxima-nova"/>
              </a:rPr>
              <a:t>     _ The outer ear consists of the auricle and ear canal. </a:t>
            </a:r>
          </a:p>
          <a:p>
            <a:r>
              <a:rPr lang="en-US" sz="2400" dirty="0">
                <a:latin typeface="proxima-nova"/>
              </a:rPr>
              <a:t>     _ </a:t>
            </a:r>
            <a:r>
              <a:rPr lang="en-US" sz="2400" b="0" i="0" dirty="0">
                <a:effectLst/>
                <a:latin typeface="proxima-nova"/>
              </a:rPr>
              <a:t>The middle ear houses the tympanic structures and ossicles, which are responsible for the detection and initial transmission of sound. </a:t>
            </a:r>
          </a:p>
          <a:p>
            <a:r>
              <a:rPr lang="en-US" sz="2400" dirty="0">
                <a:latin typeface="proxima-nova"/>
              </a:rPr>
              <a:t>     _ </a:t>
            </a:r>
            <a:r>
              <a:rPr lang="en-US" sz="2400" b="0" i="0" dirty="0">
                <a:effectLst/>
                <a:latin typeface="proxima-nova"/>
              </a:rPr>
              <a:t>Finally, the inner ear contains the bony labyrinth, along with other structures essential for spatial orientation, hearing, and balance.</a:t>
            </a:r>
            <a:endParaRPr lang="ar-SA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9903FA-CA58-7D32-2099-C02EE755BAC7}"/>
              </a:ext>
            </a:extLst>
          </p:cNvPr>
          <p:cNvSpPr txBox="1"/>
          <p:nvPr/>
        </p:nvSpPr>
        <p:spPr>
          <a:xfrm>
            <a:off x="834887" y="609600"/>
            <a:ext cx="535387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General Principals </a:t>
            </a:r>
            <a:endParaRPr lang="ar-SA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814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CE6D926-3574-3ABB-95BB-3709777DFD06}"/>
              </a:ext>
            </a:extLst>
          </p:cNvPr>
          <p:cNvSpPr txBox="1"/>
          <p:nvPr/>
        </p:nvSpPr>
        <p:spPr>
          <a:xfrm>
            <a:off x="430695" y="920621"/>
            <a:ext cx="11330609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0" i="0" dirty="0">
                <a:solidFill>
                  <a:srgbClr val="FF0000"/>
                </a:solidFill>
                <a:effectLst/>
                <a:latin typeface="proxima-nova"/>
              </a:rPr>
              <a:t>Outer Ear Anatomy</a:t>
            </a:r>
          </a:p>
          <a:p>
            <a:pPr algn="l"/>
            <a:r>
              <a:rPr lang="en-US" sz="2800" b="1" i="1" dirty="0">
                <a:solidFill>
                  <a:srgbClr val="92D050"/>
                </a:solidFill>
                <a:effectLst/>
                <a:latin typeface="proxima-nova"/>
              </a:rPr>
              <a:t>Auricle</a:t>
            </a:r>
          </a:p>
          <a:p>
            <a:pPr algn="l"/>
            <a:endParaRPr lang="en-US" sz="2000" b="0" i="0" dirty="0">
              <a:effectLst/>
              <a:latin typeface="proxima-nova"/>
            </a:endParaRPr>
          </a:p>
          <a:p>
            <a:pPr algn="l"/>
            <a:r>
              <a:rPr lang="en-US" sz="2000" dirty="0">
                <a:latin typeface="proxima-nova"/>
              </a:rPr>
              <a:t>_ </a:t>
            </a:r>
            <a:r>
              <a:rPr lang="en-US" sz="2000" b="0" i="0" dirty="0">
                <a:effectLst/>
                <a:latin typeface="proxima-nova"/>
              </a:rPr>
              <a:t>The auricle is composed of musculocutaneous tissue and </a:t>
            </a:r>
            <a:r>
              <a:rPr lang="en-US" sz="2000" b="0" i="0" dirty="0">
                <a:effectLst/>
                <a:latin typeface="Arial" panose="020B0604020202020204" pitchFamily="34" charset="0"/>
              </a:rPr>
              <a:t>elastic</a:t>
            </a:r>
            <a:r>
              <a:rPr lang="en-US" sz="2000" dirty="0">
                <a:latin typeface="Arial" panose="020B0604020202020204" pitchFamily="34" charset="0"/>
              </a:rPr>
              <a:t> </a:t>
            </a:r>
            <a:r>
              <a:rPr lang="en-US" sz="2000" b="0" i="0" dirty="0">
                <a:effectLst/>
                <a:latin typeface="Arial" panose="020B0604020202020204" pitchFamily="34" charset="0"/>
              </a:rPr>
              <a:t>cartilage</a:t>
            </a:r>
            <a:r>
              <a:rPr lang="en-US" sz="2000" dirty="0">
                <a:latin typeface="Arial" panose="020B0604020202020204" pitchFamily="34" charset="0"/>
              </a:rPr>
              <a:t> </a:t>
            </a:r>
            <a:r>
              <a:rPr lang="en-US" sz="2000" b="0" i="0" dirty="0">
                <a:effectLst/>
                <a:latin typeface="Arial" panose="020B0604020202020204" pitchFamily="34" charset="0"/>
              </a:rPr>
              <a:t>covered by skin</a:t>
            </a:r>
          </a:p>
          <a:p>
            <a:pPr algn="l"/>
            <a:r>
              <a:rPr lang="en-US" sz="2000" dirty="0">
                <a:latin typeface="Arial" panose="020B0604020202020204" pitchFamily="34" charset="0"/>
              </a:rPr>
              <a:t>_ </a:t>
            </a:r>
            <a:r>
              <a:rPr lang="en-US" sz="2000" b="0" i="0" dirty="0">
                <a:effectLst/>
                <a:latin typeface="Arial" panose="020B0604020202020204" pitchFamily="34" charset="0"/>
              </a:rPr>
              <a:t>This structure is responsible for collecting and redirecting sound waves into the external auditory meatus.</a:t>
            </a:r>
          </a:p>
          <a:p>
            <a:pPr algn="l"/>
            <a:endParaRPr lang="en-US" sz="2000" b="0" i="0" dirty="0"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Helix: curved outer rim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Antihelix: inner curved rim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Tragus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 and antitragus: protrusions that partially obstruct external auditory meatus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Concha: hollow region in front of external auditory meatus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Lobule: inferior, fleshy portion of ear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Triangular fossa: concave surface of anterosuperior ear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Scaphoid fossa: concave surface of posterosuperior ear</a:t>
            </a:r>
          </a:p>
        </p:txBody>
      </p:sp>
    </p:spTree>
    <p:extLst>
      <p:ext uri="{BB962C8B-B14F-4D97-AF65-F5344CB8AC3E}">
        <p14:creationId xmlns:p14="http://schemas.microsoft.com/office/powerpoint/2010/main" val="4040090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natomy of the ear">
            <a:extLst>
              <a:ext uri="{FF2B5EF4-FFF2-40B4-BE49-F238E27FC236}">
                <a16:creationId xmlns:a16="http://schemas.microsoft.com/office/drawing/2014/main" id="{941A15DA-C9C1-36DD-A472-2DF68DD877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22" y="159026"/>
            <a:ext cx="11622156" cy="6573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9097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2921814-D1E0-2559-910E-C69EE5C2F064}"/>
              </a:ext>
            </a:extLst>
          </p:cNvPr>
          <p:cNvSpPr txBox="1"/>
          <p:nvPr/>
        </p:nvSpPr>
        <p:spPr>
          <a:xfrm>
            <a:off x="563217" y="721670"/>
            <a:ext cx="10137913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800" b="1" i="1" dirty="0">
                <a:solidFill>
                  <a:srgbClr val="92D050"/>
                </a:solidFill>
                <a:effectLst/>
                <a:latin typeface="proxima-nova"/>
              </a:rPr>
              <a:t>External auditory meatus</a:t>
            </a:r>
          </a:p>
          <a:p>
            <a:pPr algn="l"/>
            <a:endParaRPr lang="en-US" sz="2000" b="0" i="0" dirty="0">
              <a:effectLst/>
              <a:latin typeface="proxima-nova"/>
            </a:endParaRPr>
          </a:p>
          <a:p>
            <a:pPr algn="l"/>
            <a:r>
              <a:rPr lang="en-US" sz="2000" b="0" i="0" dirty="0">
                <a:effectLst/>
                <a:latin typeface="proxima-nova"/>
              </a:rPr>
              <a:t>_ The external auditory meatus is typically</a:t>
            </a:r>
            <a:r>
              <a:rPr lang="en-US" sz="2000" b="1" i="0" dirty="0">
                <a:effectLst/>
                <a:latin typeface="proxima-nova"/>
              </a:rPr>
              <a:t> </a:t>
            </a:r>
            <a:r>
              <a:rPr lang="en-US" sz="2000" b="0" i="0" dirty="0">
                <a:effectLst/>
                <a:latin typeface="proxima-nova"/>
              </a:rPr>
              <a:t>1 in. (2.5 cm) in length and is S-shaped.</a:t>
            </a:r>
          </a:p>
          <a:p>
            <a:pPr algn="l"/>
            <a:endParaRPr lang="en-US" sz="2000" b="0" i="0" dirty="0">
              <a:effectLst/>
              <a:latin typeface="proxima-nova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Lateral ⅓ surrounded by cartilage (posterosuperior trajectory)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Medial ⅔ surrounded by temporal bone (anteroinferior trajectory)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Surrounding skin contains ceruminous and sebaceous glands → ear wax</a:t>
            </a:r>
          </a:p>
        </p:txBody>
      </p:sp>
      <p:pic>
        <p:nvPicPr>
          <p:cNvPr id="3074" name="Picture 2" descr="Ear anatomy: Parts and functions | Kenhub">
            <a:extLst>
              <a:ext uri="{FF2B5EF4-FFF2-40B4-BE49-F238E27FC236}">
                <a16:creationId xmlns:a16="http://schemas.microsoft.com/office/drawing/2014/main" id="{B5C739EB-0FBA-A80B-E78B-5CF6274F4A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713" y="3299792"/>
            <a:ext cx="6069496" cy="3339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62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D6C9719-C2BF-B34D-5B53-8BBCBAC1173F}"/>
              </a:ext>
            </a:extLst>
          </p:cNvPr>
          <p:cNvSpPr txBox="1"/>
          <p:nvPr/>
        </p:nvSpPr>
        <p:spPr>
          <a:xfrm>
            <a:off x="463826" y="761426"/>
            <a:ext cx="10654748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800" b="1" i="1" dirty="0">
                <a:solidFill>
                  <a:srgbClr val="92D050"/>
                </a:solidFill>
                <a:effectLst/>
                <a:latin typeface="proxima-nova"/>
              </a:rPr>
              <a:t>Tympanic membrane</a:t>
            </a:r>
          </a:p>
          <a:p>
            <a:pPr algn="l"/>
            <a:endParaRPr lang="en-US" sz="2000" b="0" i="0" dirty="0">
              <a:effectLst/>
              <a:latin typeface="proxima-nova"/>
            </a:endParaRPr>
          </a:p>
          <a:p>
            <a:pPr algn="l"/>
            <a:r>
              <a:rPr lang="en-US" sz="2000" b="0" i="0" dirty="0">
                <a:effectLst/>
                <a:latin typeface="proxima-nova"/>
              </a:rPr>
              <a:t>Transmits sound waves from the air to the ossicles → mechanical vibrations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Located between outer and middle ear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Attached to fibrocartilaginous ring of temporal bone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3 layers: cutaneous, fibrous, and mucous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Ossicles attach to the tympanic membrane at the umbo.</a:t>
            </a:r>
          </a:p>
        </p:txBody>
      </p:sp>
      <p:pic>
        <p:nvPicPr>
          <p:cNvPr id="4098" name="Picture 2" descr="Tympanic membrane">
            <a:extLst>
              <a:ext uri="{FF2B5EF4-FFF2-40B4-BE49-F238E27FC236}">
                <a16:creationId xmlns:a16="http://schemas.microsoft.com/office/drawing/2014/main" id="{4F1ECA60-9F86-61BB-3B48-69CCA4438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095" y="2030416"/>
            <a:ext cx="4943060" cy="4141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1922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C7B179E-3530-E35E-6A2C-6DF5BE742719}"/>
              </a:ext>
            </a:extLst>
          </p:cNvPr>
          <p:cNvSpPr txBox="1"/>
          <p:nvPr/>
        </p:nvSpPr>
        <p:spPr>
          <a:xfrm>
            <a:off x="92765" y="0"/>
            <a:ext cx="12576313" cy="7417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0" dirty="0">
                <a:solidFill>
                  <a:srgbClr val="FF0000"/>
                </a:solidFill>
                <a:effectLst/>
                <a:latin typeface="proxima-nova"/>
              </a:rPr>
              <a:t>Middle Ear</a:t>
            </a:r>
          </a:p>
          <a:p>
            <a:r>
              <a:rPr lang="en-US" sz="2800" b="1" i="1" dirty="0">
                <a:solidFill>
                  <a:srgbClr val="92D050"/>
                </a:solidFill>
                <a:effectLst/>
                <a:latin typeface="proxima-nova"/>
              </a:rPr>
              <a:t>Tympanic cavity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Bony membranous cavity shaped like a 6-sided prism and filled with air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Contains the ossicles, muscles, and nerves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The roof consists of the </a:t>
            </a:r>
            <a:r>
              <a:rPr lang="en-US" sz="2000" b="0" i="1" u="sng" dirty="0">
                <a:solidFill>
                  <a:srgbClr val="FFC000"/>
                </a:solidFill>
                <a:effectLst/>
                <a:latin typeface="proxima-nova"/>
              </a:rPr>
              <a:t>tegmental wall</a:t>
            </a:r>
            <a:r>
              <a:rPr lang="en-US" sz="2000" b="0" i="0" dirty="0">
                <a:effectLst/>
                <a:latin typeface="proxima-nova"/>
              </a:rPr>
              <a:t>, which separates the middle ear from the middle cranial fossa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Labyrinthine or medial wall contents: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Oval window (connects to vestibule of the internal ear)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Round window (secondary tympanic membrane) 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Promontory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Prominence of the facial canal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Relations: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Lateral wall: tympanic membrane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Posterior wall: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Mastoid antrum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Communicates with mastoid air cells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Anterior wall (carotid wall):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Thin layer of bone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 separating the cavity from the carotid artery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Pierced by the tympanic branch of the internal carotid artery and deep petrosal nerve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Contains the auditory tube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Floor (jugular wall): separates the cavity from the internal  jugular vein</a:t>
            </a:r>
          </a:p>
          <a:p>
            <a:br>
              <a:rPr lang="en-US" b="0" dirty="0">
                <a:effectLst/>
                <a:latin typeface="proxima-nova"/>
              </a:rPr>
            </a:b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50924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iddle Ear - iMedScholar">
            <a:extLst>
              <a:ext uri="{FF2B5EF4-FFF2-40B4-BE49-F238E27FC236}">
                <a16:creationId xmlns:a16="http://schemas.microsoft.com/office/drawing/2014/main" id="{27CAA6ED-4EAE-C93A-5A57-240F031DB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25" y="556590"/>
            <a:ext cx="11012557" cy="5459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7112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EBCD53B-F346-097D-55E8-E9CE40AFEE84}"/>
              </a:ext>
            </a:extLst>
          </p:cNvPr>
          <p:cNvSpPr txBox="1"/>
          <p:nvPr/>
        </p:nvSpPr>
        <p:spPr>
          <a:xfrm>
            <a:off x="198782" y="1826280"/>
            <a:ext cx="6096000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1" i="1" dirty="0">
                <a:solidFill>
                  <a:srgbClr val="92D050"/>
                </a:solidFill>
                <a:effectLst/>
                <a:latin typeface="proxima-nova"/>
              </a:rPr>
              <a:t>Auditory ossicles: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Amplify sound waves and transmit them to the labyrinth of the inner ear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Connect the tympanic membrane to the oval window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Smallest bones in the human body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Lateral → medial: malleus, incus, stapes</a:t>
            </a:r>
          </a:p>
        </p:txBody>
      </p:sp>
      <p:pic>
        <p:nvPicPr>
          <p:cNvPr id="6146" name="Picture 2" descr="Anatomy of the middle ear">
            <a:extLst>
              <a:ext uri="{FF2B5EF4-FFF2-40B4-BE49-F238E27FC236}">
                <a16:creationId xmlns:a16="http://schemas.microsoft.com/office/drawing/2014/main" id="{0F381A94-2957-A462-6A97-E3B5DE100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782" y="226020"/>
            <a:ext cx="5644805" cy="6405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8474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9787514-691A-FA8B-F220-B17D592618B2}"/>
              </a:ext>
            </a:extLst>
          </p:cNvPr>
          <p:cNvSpPr txBox="1"/>
          <p:nvPr/>
        </p:nvSpPr>
        <p:spPr>
          <a:xfrm>
            <a:off x="278295" y="397401"/>
            <a:ext cx="11820940" cy="6063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1" dirty="0">
                <a:solidFill>
                  <a:srgbClr val="92D050"/>
                </a:solidFill>
                <a:effectLst/>
                <a:latin typeface="proxima-nova"/>
              </a:rPr>
              <a:t>Muscles of the middle ear</a:t>
            </a:r>
          </a:p>
          <a:p>
            <a:pPr algn="l"/>
            <a:r>
              <a:rPr lang="en-US" sz="2000" b="0" i="0" dirty="0">
                <a:effectLst/>
                <a:latin typeface="Arial" panose="020B0604020202020204" pitchFamily="34" charset="0"/>
              </a:rPr>
              <a:t>Middle ear muscles are responsible for movement of the tympanic membrane.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Tensor tympani muscle: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Origin: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Cartilaginous part of eustachian tube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Greater wing of the sphenoid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 err="1">
                <a:effectLst/>
                <a:latin typeface="proxima-nova"/>
              </a:rPr>
              <a:t>Semicanal</a:t>
            </a:r>
            <a:r>
              <a:rPr lang="en-US" sz="2000" b="0" i="0" dirty="0">
                <a:effectLst/>
                <a:latin typeface="proxima-nova"/>
              </a:rPr>
              <a:t> for tensor tympani (petrous part of temporal bone)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Insertion: superior part of the handle of the malleus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Innervation: mandibular branch of the trigeminal nerve (CN V3)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Function: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Pulls the handle of the malleus medially 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Tenses the tympanic membrane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Stapedius muscle: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Origin: cartilaginous/bony margins of eustachian tube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Insertion: neck of stapes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Innervation: facial nerve (CN VII)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Function: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Pulls stapes posteriorly  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Prevents excessive oscillation of the ossicles</a:t>
            </a:r>
          </a:p>
        </p:txBody>
      </p:sp>
    </p:spTree>
    <p:extLst>
      <p:ext uri="{BB962C8B-B14F-4D97-AF65-F5344CB8AC3E}">
        <p14:creationId xmlns:p14="http://schemas.microsoft.com/office/powerpoint/2010/main" val="307522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Muscles and ossicles of the middle ear">
            <a:extLst>
              <a:ext uri="{FF2B5EF4-FFF2-40B4-BE49-F238E27FC236}">
                <a16:creationId xmlns:a16="http://schemas.microsoft.com/office/drawing/2014/main" id="{558A3D92-0C63-8787-BF8D-462453E470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65" y="0"/>
            <a:ext cx="112775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98585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1DE5DDB-B45B-91A4-EC42-4982BD63C7A2}"/>
              </a:ext>
            </a:extLst>
          </p:cNvPr>
          <p:cNvSpPr txBox="1"/>
          <p:nvPr/>
        </p:nvSpPr>
        <p:spPr>
          <a:xfrm>
            <a:off x="477079" y="501063"/>
            <a:ext cx="10548730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800" b="1" i="1" dirty="0">
                <a:solidFill>
                  <a:srgbClr val="92D050"/>
                </a:solidFill>
                <a:effectLst/>
                <a:latin typeface="proxima-nova"/>
              </a:rPr>
              <a:t>Eustachian tube (auditory tube)</a:t>
            </a:r>
          </a:p>
          <a:p>
            <a:pPr algn="l"/>
            <a:endParaRPr lang="en-US" sz="2800" b="1" i="1" dirty="0">
              <a:solidFill>
                <a:srgbClr val="92D050"/>
              </a:solidFill>
              <a:effectLst/>
              <a:latin typeface="proxima-nova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Controls pressure within the middle ear and on both sides of the tympanic membrane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Located anterior to the tympanic cavity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Connects the middle ear to the nasopharynx</a:t>
            </a:r>
          </a:p>
        </p:txBody>
      </p:sp>
      <p:pic>
        <p:nvPicPr>
          <p:cNvPr id="8194" name="Picture 2" descr="Eustachian tube">
            <a:extLst>
              <a:ext uri="{FF2B5EF4-FFF2-40B4-BE49-F238E27FC236}">
                <a16:creationId xmlns:a16="http://schemas.microsoft.com/office/drawing/2014/main" id="{E364659D-803F-36C2-EE8A-0C48BD85D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6703" y="2782955"/>
            <a:ext cx="9351963" cy="373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3763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F9F217A-E768-5F28-B51A-D42F3545760B}"/>
              </a:ext>
            </a:extLst>
          </p:cNvPr>
          <p:cNvSpPr txBox="1"/>
          <p:nvPr/>
        </p:nvSpPr>
        <p:spPr>
          <a:xfrm>
            <a:off x="145774" y="119270"/>
            <a:ext cx="12046226" cy="643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i="1" dirty="0">
                <a:solidFill>
                  <a:srgbClr val="92D050"/>
                </a:solidFill>
                <a:effectLst/>
                <a:latin typeface="proxima-nova"/>
              </a:rPr>
              <a:t>Inner Ear</a:t>
            </a:r>
          </a:p>
          <a:p>
            <a:pPr algn="l"/>
            <a:r>
              <a:rPr lang="en-US" sz="2000" b="0" i="0" dirty="0">
                <a:effectLst/>
                <a:latin typeface="proxima-nova"/>
              </a:rPr>
              <a:t>The inner ear is located within the petrous part of the  </a:t>
            </a:r>
            <a:r>
              <a:rPr lang="en-US" sz="2000" b="0" i="0" dirty="0">
                <a:effectLst/>
                <a:latin typeface="Arial" panose="020B0604020202020204" pitchFamily="34" charset="0"/>
              </a:rPr>
              <a:t>temporal bone and contains the organs of hearing and equilibrium</a:t>
            </a:r>
          </a:p>
          <a:p>
            <a:pPr algn="l"/>
            <a:endParaRPr lang="en-US" sz="2000" b="0" i="0" dirty="0">
              <a:effectLst/>
              <a:latin typeface="Arial" panose="020B0604020202020204" pitchFamily="34" charset="0"/>
            </a:endParaRPr>
          </a:p>
          <a:p>
            <a:pPr algn="l"/>
            <a:r>
              <a:rPr lang="en-US" sz="2400" b="1" i="1" u="sng" dirty="0">
                <a:solidFill>
                  <a:srgbClr val="C00000"/>
                </a:solidFill>
                <a:latin typeface="proxima-nova"/>
              </a:rPr>
              <a:t>Bony labyrinth</a:t>
            </a:r>
          </a:p>
          <a:p>
            <a:pPr algn="l"/>
            <a:r>
              <a:rPr lang="en-US" sz="2000" b="0" i="0" dirty="0">
                <a:effectLst/>
                <a:latin typeface="proxima-nova"/>
              </a:rPr>
              <a:t>The bony labyrinth is filled with perilymph and is separated from the </a:t>
            </a:r>
            <a:r>
              <a:rPr lang="en-US" sz="2000" b="0" i="0" dirty="0">
                <a:effectLst/>
                <a:latin typeface="Arial" panose="020B0604020202020204" pitchFamily="34" charset="0"/>
              </a:rPr>
              <a:t>middle ear by the medial wall of the tympanic cavity.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Vestibule: central bony cavity: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Contains the utricle and saccule 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Communicates with the middle ear in 3 directions: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Laterally through the oval window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Anteriorly with the cochlea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Posteriorly with the semicircular canals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Semicircular canals:  3 canals at 90-degree angles to each other: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Anterior canal = sagittal plane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Posterior canal = frontal plane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Lateral canal = transverse plane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Cochlea: spiral-shaped bony cavity: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Spiral lamina: superior </a:t>
            </a:r>
            <a:r>
              <a:rPr lang="en-US" sz="2000" b="0" i="0" dirty="0" err="1">
                <a:effectLst/>
                <a:latin typeface="proxima-nova"/>
              </a:rPr>
              <a:t>scala</a:t>
            </a:r>
            <a:r>
              <a:rPr lang="en-US" sz="2000" b="0" i="0" dirty="0">
                <a:effectLst/>
                <a:latin typeface="proxima-nova"/>
              </a:rPr>
              <a:t> vestibuli and inferior </a:t>
            </a:r>
            <a:r>
              <a:rPr lang="en-US" sz="2000" b="0" i="0" dirty="0" err="1">
                <a:effectLst/>
                <a:latin typeface="proxima-nova"/>
              </a:rPr>
              <a:t>scala</a:t>
            </a:r>
            <a:r>
              <a:rPr lang="en-US" sz="2000" b="0" i="0" dirty="0">
                <a:effectLst/>
                <a:latin typeface="proxima-nova"/>
              </a:rPr>
              <a:t> tympani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Central bony column = modiolus</a:t>
            </a:r>
          </a:p>
        </p:txBody>
      </p:sp>
    </p:spTree>
    <p:extLst>
      <p:ext uri="{BB962C8B-B14F-4D97-AF65-F5344CB8AC3E}">
        <p14:creationId xmlns:p14="http://schemas.microsoft.com/office/powerpoint/2010/main" val="2404244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45270BB-6893-56C6-E351-A8DF17653661}"/>
              </a:ext>
            </a:extLst>
          </p:cNvPr>
          <p:cNvSpPr txBox="1"/>
          <p:nvPr/>
        </p:nvSpPr>
        <p:spPr>
          <a:xfrm>
            <a:off x="178904" y="397401"/>
            <a:ext cx="11834191" cy="6063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1" u="sng" dirty="0">
                <a:solidFill>
                  <a:srgbClr val="C00000"/>
                </a:solidFill>
                <a:effectLst/>
                <a:latin typeface="proxima-nova"/>
              </a:rPr>
              <a:t>Membranous labyrinth : </a:t>
            </a:r>
          </a:p>
          <a:p>
            <a:pPr algn="l"/>
            <a:endParaRPr lang="en-US" sz="2000" b="0" i="0" dirty="0">
              <a:effectLst/>
              <a:latin typeface="proxima-nova"/>
            </a:endParaRPr>
          </a:p>
          <a:p>
            <a:pPr algn="l"/>
            <a:r>
              <a:rPr lang="en-US" sz="2000" b="0" i="0" dirty="0">
                <a:effectLst/>
                <a:latin typeface="proxima-nova"/>
              </a:rPr>
              <a:t>The membranous labyrinth is filled with </a:t>
            </a:r>
            <a:r>
              <a:rPr lang="en-US" sz="2000" b="0" i="0" dirty="0">
                <a:effectLst/>
                <a:latin typeface="Arial" panose="020B0604020202020204" pitchFamily="34" charset="0"/>
              </a:rPr>
              <a:t>endolymph</a:t>
            </a:r>
            <a:r>
              <a:rPr lang="en-US" sz="2000" dirty="0">
                <a:latin typeface="Arial" panose="020B0604020202020204" pitchFamily="34" charset="0"/>
              </a:rPr>
              <a:t> </a:t>
            </a:r>
            <a:r>
              <a:rPr lang="en-US" sz="2000" b="0" i="0" dirty="0">
                <a:effectLst/>
                <a:latin typeface="Arial" panose="020B0604020202020204" pitchFamily="34" charset="0"/>
              </a:rPr>
              <a:t>and is composed of the vestibular and cochlear labyrinths.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Vestibular labyrinth: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Comprised of the utricle, saccule , and 3 membranous semicircular ducts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Contains sensory organs for balance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Cochlear labyrinth: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Sensory organ for hearing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Scala vestibuli: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Contains perilymph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Anterior chamber up which sound travels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Scala tympani: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Contains perilymph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Posterior chamber down which sound travels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Scala media (cochlear duct):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Contains endolymph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Located between </a:t>
            </a:r>
            <a:r>
              <a:rPr lang="en-US" sz="2000" b="0" i="0" dirty="0" err="1">
                <a:effectLst/>
                <a:latin typeface="proxima-nova"/>
              </a:rPr>
              <a:t>scala</a:t>
            </a:r>
            <a:r>
              <a:rPr lang="en-US" sz="2000" b="0" i="0" dirty="0">
                <a:effectLst/>
                <a:latin typeface="proxima-nova"/>
              </a:rPr>
              <a:t> vestibuli and </a:t>
            </a:r>
            <a:r>
              <a:rPr lang="en-US" sz="2000" b="0" i="0" dirty="0" err="1">
                <a:effectLst/>
                <a:latin typeface="proxima-nova"/>
              </a:rPr>
              <a:t>scala</a:t>
            </a:r>
            <a:r>
              <a:rPr lang="en-US" sz="2000" b="0" i="0" dirty="0">
                <a:effectLst/>
                <a:latin typeface="proxima-nova"/>
              </a:rPr>
              <a:t> tympani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Houses organ of </a:t>
            </a:r>
            <a:r>
              <a:rPr lang="en-US" sz="2000" b="0" i="0" dirty="0" err="1">
                <a:effectLst/>
                <a:latin typeface="proxima-nova"/>
              </a:rPr>
              <a:t>Corti</a:t>
            </a:r>
            <a:endParaRPr lang="en-US" sz="2000" b="0" i="0" dirty="0">
              <a:effectLst/>
              <a:latin typeface="proxima-nova"/>
            </a:endParaRPr>
          </a:p>
        </p:txBody>
      </p:sp>
    </p:spTree>
    <p:extLst>
      <p:ext uri="{BB962C8B-B14F-4D97-AF65-F5344CB8AC3E}">
        <p14:creationId xmlns:p14="http://schemas.microsoft.com/office/powerpoint/2010/main" val="16329466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Bony and membranous labyrinths">
            <a:extLst>
              <a:ext uri="{FF2B5EF4-FFF2-40B4-BE49-F238E27FC236}">
                <a16:creationId xmlns:a16="http://schemas.microsoft.com/office/drawing/2014/main" id="{30BD9F65-7032-4494-5274-67C042713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2413"/>
            <a:ext cx="11430000" cy="635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08690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12D725A-BCCE-1134-41D5-02EF7433B2F5}"/>
              </a:ext>
            </a:extLst>
          </p:cNvPr>
          <p:cNvSpPr txBox="1"/>
          <p:nvPr/>
        </p:nvSpPr>
        <p:spPr>
          <a:xfrm>
            <a:off x="695739" y="1330479"/>
            <a:ext cx="10800521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800" b="1" i="1" u="sng" dirty="0">
                <a:solidFill>
                  <a:srgbClr val="92D050"/>
                </a:solidFill>
                <a:effectLst/>
                <a:latin typeface="proxima-nova"/>
              </a:rPr>
              <a:t>Organ of </a:t>
            </a:r>
            <a:r>
              <a:rPr lang="en-US" sz="2800" b="1" i="1" u="sng" dirty="0" err="1">
                <a:solidFill>
                  <a:srgbClr val="92D050"/>
                </a:solidFill>
                <a:effectLst/>
                <a:latin typeface="proxima-nova"/>
              </a:rPr>
              <a:t>Corti</a:t>
            </a:r>
            <a:r>
              <a:rPr lang="en-US" sz="2800" b="1" i="1" u="sng" dirty="0">
                <a:solidFill>
                  <a:srgbClr val="92D050"/>
                </a:solidFill>
                <a:latin typeface="proxima-nova"/>
              </a:rPr>
              <a:t>: </a:t>
            </a:r>
          </a:p>
          <a:p>
            <a:pPr algn="l"/>
            <a:endParaRPr lang="en-US" sz="2800" b="1" i="1" u="sng" dirty="0">
              <a:solidFill>
                <a:srgbClr val="92D050"/>
              </a:solidFill>
              <a:effectLst/>
              <a:latin typeface="proxima-nova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Spiral organ within cochlear labyrinth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Contains mechanoreceptors called hair cells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Hair cells determine the movement and position of the head in space.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Types I (bulbous) and II (elongated) hair cells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Both types have stereocilia of varying lengths at the apex. 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Stereocilia respond to movement of endolymph.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Kinocilium: single cilium at lateral portion of hair cell, defines polarity of </a:t>
            </a:r>
            <a:r>
              <a:rPr lang="en-US" sz="2000" b="0" i="0">
                <a:effectLst/>
                <a:latin typeface="proxima-nova"/>
              </a:rPr>
              <a:t>the cell</a:t>
            </a:r>
            <a:endParaRPr lang="en-US" sz="2000" b="0" i="0" dirty="0">
              <a:effectLst/>
              <a:latin typeface="proxima-nova"/>
            </a:endParaRPr>
          </a:p>
        </p:txBody>
      </p:sp>
    </p:spTree>
    <p:extLst>
      <p:ext uri="{BB962C8B-B14F-4D97-AF65-F5344CB8AC3E}">
        <p14:creationId xmlns:p14="http://schemas.microsoft.com/office/powerpoint/2010/main" val="1958769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he organ of Corti is located within the scala media">
            <a:extLst>
              <a:ext uri="{FF2B5EF4-FFF2-40B4-BE49-F238E27FC236}">
                <a16:creationId xmlns:a16="http://schemas.microsoft.com/office/drawing/2014/main" id="{8EA6BEB5-6A84-6C98-E8B9-CFE908D4DF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71513"/>
            <a:ext cx="11430000" cy="551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0349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air cells Type I and Type II">
            <a:extLst>
              <a:ext uri="{FF2B5EF4-FFF2-40B4-BE49-F238E27FC236}">
                <a16:creationId xmlns:a16="http://schemas.microsoft.com/office/drawing/2014/main" id="{37918F2E-3268-62A1-D787-830E7C008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16685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DFEE025-2EB6-5FCD-64FB-55663A66EC5A}"/>
              </a:ext>
            </a:extLst>
          </p:cNvPr>
          <p:cNvSpPr txBox="1"/>
          <p:nvPr/>
        </p:nvSpPr>
        <p:spPr>
          <a:xfrm>
            <a:off x="437319" y="2163374"/>
            <a:ext cx="1131735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000" b="0" i="0" dirty="0">
                <a:solidFill>
                  <a:srgbClr val="32323C"/>
                </a:solidFill>
                <a:effectLst/>
                <a:latin typeface="acumin-pro"/>
              </a:rPr>
              <a:t>_ The vestibular and cochlear portions of the vestibulocochlear nerve are functionally discrete, and so originate from different nuclei in the brain: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32323C"/>
                </a:solidFill>
                <a:effectLst/>
                <a:latin typeface="acumin-pro"/>
              </a:rPr>
              <a:t>Vestibular component </a:t>
            </a:r>
            <a:r>
              <a:rPr lang="en-US" sz="2000" b="0" i="0" dirty="0">
                <a:solidFill>
                  <a:srgbClr val="32323C"/>
                </a:solidFill>
                <a:effectLst/>
                <a:latin typeface="acumin-pro"/>
              </a:rPr>
              <a:t>– arises from the vestibular nuclei complex in the pons and medulla.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000" b="1" i="0" dirty="0">
                <a:solidFill>
                  <a:srgbClr val="32323C"/>
                </a:solidFill>
                <a:effectLst/>
                <a:latin typeface="acumin-pro"/>
              </a:rPr>
              <a:t>Cochlear component </a:t>
            </a:r>
            <a:r>
              <a:rPr lang="en-US" sz="2000" b="0" i="0" dirty="0">
                <a:solidFill>
                  <a:srgbClr val="32323C"/>
                </a:solidFill>
                <a:effectLst/>
                <a:latin typeface="acumin-pro"/>
              </a:rPr>
              <a:t>– arises from the ventral and dorsal cochlear nuclei, situated in the inferior cerebellar peduncle.</a:t>
            </a:r>
          </a:p>
          <a:p>
            <a:pPr algn="just"/>
            <a:endParaRPr lang="en-US" sz="2000" b="0" i="0" dirty="0">
              <a:solidFill>
                <a:srgbClr val="32323C"/>
              </a:solidFill>
              <a:effectLst/>
              <a:latin typeface="acumin-pro"/>
            </a:endParaRPr>
          </a:p>
          <a:p>
            <a:pPr algn="just"/>
            <a:r>
              <a:rPr lang="en-US" sz="2000" dirty="0">
                <a:solidFill>
                  <a:srgbClr val="32323C"/>
                </a:solidFill>
                <a:latin typeface="acumin-pro"/>
              </a:rPr>
              <a:t>_ </a:t>
            </a:r>
            <a:r>
              <a:rPr lang="en-US" sz="2000" b="0" i="0" dirty="0">
                <a:solidFill>
                  <a:srgbClr val="32323C"/>
                </a:solidFill>
                <a:effectLst/>
                <a:latin typeface="acumin-pro"/>
              </a:rPr>
              <a:t>Both sets of </a:t>
            </a:r>
            <a:r>
              <a:rPr lang="en-US" sz="2000" b="0" i="0" dirty="0" err="1">
                <a:solidFill>
                  <a:srgbClr val="32323C"/>
                </a:solidFill>
                <a:effectLst/>
                <a:latin typeface="acumin-pro"/>
              </a:rPr>
              <a:t>fibres</a:t>
            </a:r>
            <a:r>
              <a:rPr lang="en-US" sz="2000" b="0" i="0" dirty="0">
                <a:solidFill>
                  <a:srgbClr val="32323C"/>
                </a:solidFill>
                <a:effectLst/>
                <a:latin typeface="acumin-pro"/>
              </a:rPr>
              <a:t> combine in the pons to form the vestibulocochlear nerve. The nerve emerges from the brain at the </a:t>
            </a:r>
            <a:r>
              <a:rPr lang="en-US" sz="2000" b="1" i="0" dirty="0">
                <a:solidFill>
                  <a:srgbClr val="32323C"/>
                </a:solidFill>
                <a:effectLst/>
                <a:latin typeface="acumin-pro"/>
              </a:rPr>
              <a:t>cerebellopontine angle</a:t>
            </a:r>
            <a:r>
              <a:rPr lang="en-US" sz="2000" b="0" i="0" dirty="0">
                <a:solidFill>
                  <a:srgbClr val="32323C"/>
                </a:solidFill>
                <a:effectLst/>
                <a:latin typeface="acumin-pro"/>
              </a:rPr>
              <a:t> and</a:t>
            </a:r>
            <a:r>
              <a:rPr lang="en-US" sz="2000" b="1" i="0" dirty="0">
                <a:solidFill>
                  <a:srgbClr val="32323C"/>
                </a:solidFill>
                <a:effectLst/>
                <a:latin typeface="acumin-pro"/>
              </a:rPr>
              <a:t> </a:t>
            </a:r>
            <a:r>
              <a:rPr lang="en-US" sz="2000" b="0" i="0" dirty="0">
                <a:solidFill>
                  <a:srgbClr val="32323C"/>
                </a:solidFill>
                <a:effectLst/>
                <a:latin typeface="acumin-pro"/>
              </a:rPr>
              <a:t>exits</a:t>
            </a:r>
            <a:r>
              <a:rPr lang="en-US" sz="2000" b="1" i="0" dirty="0">
                <a:solidFill>
                  <a:srgbClr val="32323C"/>
                </a:solidFill>
                <a:effectLst/>
                <a:latin typeface="acumin-pro"/>
              </a:rPr>
              <a:t> </a:t>
            </a:r>
            <a:r>
              <a:rPr lang="en-US" sz="2000" b="0" i="0" dirty="0">
                <a:solidFill>
                  <a:srgbClr val="32323C"/>
                </a:solidFill>
                <a:effectLst/>
                <a:latin typeface="acumin-pro"/>
              </a:rPr>
              <a:t>the cranium via the </a:t>
            </a:r>
            <a:r>
              <a:rPr lang="en-US" sz="2000" b="1" i="0" dirty="0">
                <a:solidFill>
                  <a:srgbClr val="32323C"/>
                </a:solidFill>
                <a:effectLst/>
                <a:latin typeface="acumin-pro"/>
              </a:rPr>
              <a:t>internal acoustic meatus</a:t>
            </a:r>
            <a:r>
              <a:rPr lang="en-US" sz="2000" b="0" i="0" dirty="0">
                <a:solidFill>
                  <a:srgbClr val="32323C"/>
                </a:solidFill>
                <a:effectLst/>
                <a:latin typeface="acumin-pro"/>
              </a:rPr>
              <a:t> of the temporal bone.</a:t>
            </a:r>
          </a:p>
          <a:p>
            <a:pPr algn="just"/>
            <a:endParaRPr lang="en-US" sz="2000" b="0" i="0" dirty="0">
              <a:solidFill>
                <a:srgbClr val="32323C"/>
              </a:solidFill>
              <a:effectLst/>
              <a:latin typeface="acumin-pro"/>
            </a:endParaRPr>
          </a:p>
          <a:p>
            <a:pPr algn="just"/>
            <a:r>
              <a:rPr lang="en-US" sz="2000" dirty="0">
                <a:solidFill>
                  <a:srgbClr val="32323C"/>
                </a:solidFill>
                <a:latin typeface="acumin-pro"/>
              </a:rPr>
              <a:t>_ </a:t>
            </a:r>
            <a:r>
              <a:rPr lang="en-US" sz="2000" b="0" i="0" dirty="0">
                <a:solidFill>
                  <a:srgbClr val="32323C"/>
                </a:solidFill>
                <a:effectLst/>
                <a:latin typeface="acumin-pro"/>
              </a:rPr>
              <a:t>Within the distal aspect of the internal acoustic meatus, the vestibulocochlear nerve splits, forming the vestibular nerve and the cochlear nerve. The vestibular nerve innervates the </a:t>
            </a:r>
            <a:r>
              <a:rPr lang="en-US" sz="2000" b="1" i="0" dirty="0">
                <a:solidFill>
                  <a:srgbClr val="32323C"/>
                </a:solidFill>
                <a:effectLst/>
                <a:latin typeface="acumin-pro"/>
              </a:rPr>
              <a:t>vestibular system</a:t>
            </a:r>
            <a:r>
              <a:rPr lang="en-US" sz="2000" b="0" i="0" dirty="0">
                <a:solidFill>
                  <a:srgbClr val="32323C"/>
                </a:solidFill>
                <a:effectLst/>
                <a:latin typeface="acumin-pro"/>
              </a:rPr>
              <a:t> of the inner ear, which is responsible for detecting balance. The cochlear nerve travels to cochlea of the inner ear, forming the </a:t>
            </a:r>
            <a:r>
              <a:rPr lang="en-US" sz="2000" b="1" i="0" dirty="0">
                <a:solidFill>
                  <a:srgbClr val="32323C"/>
                </a:solidFill>
                <a:effectLst/>
                <a:latin typeface="acumin-pro"/>
              </a:rPr>
              <a:t>spiral ganglia </a:t>
            </a:r>
            <a:r>
              <a:rPr lang="en-US" sz="2000" b="0" i="0" dirty="0">
                <a:solidFill>
                  <a:srgbClr val="32323C"/>
                </a:solidFill>
                <a:effectLst/>
                <a:latin typeface="acumin-pro"/>
              </a:rPr>
              <a:t>which serve the sense of hearing.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596D7C-996C-519B-9FFD-94739F8BA749}"/>
              </a:ext>
            </a:extLst>
          </p:cNvPr>
          <p:cNvSpPr txBox="1"/>
          <p:nvPr/>
        </p:nvSpPr>
        <p:spPr>
          <a:xfrm>
            <a:off x="3047998" y="162891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1" dirty="0">
                <a:solidFill>
                  <a:srgbClr val="FF0000"/>
                </a:solidFill>
                <a:effectLst/>
                <a:latin typeface="acumin-pro"/>
              </a:rPr>
              <a:t>vestibulocochlear nerve</a:t>
            </a:r>
            <a:endParaRPr lang="ar-SA" sz="2800" b="1" i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82BDCB-EEA7-7EB8-66A4-1CD7BDF3E439}"/>
              </a:ext>
            </a:extLst>
          </p:cNvPr>
          <p:cNvSpPr txBox="1"/>
          <p:nvPr/>
        </p:nvSpPr>
        <p:spPr>
          <a:xfrm>
            <a:off x="437321" y="1001308"/>
            <a:ext cx="113173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dirty="0">
                <a:solidFill>
                  <a:srgbClr val="32323C"/>
                </a:solidFill>
                <a:effectLst/>
                <a:latin typeface="acumin-pro"/>
              </a:rPr>
              <a:t>_ The vestibulocochlear nerve is the eighth paired cranial nerve. It is comprised of two parts – </a:t>
            </a:r>
            <a:r>
              <a:rPr lang="en-US" sz="2400" b="1" i="0" dirty="0">
                <a:solidFill>
                  <a:srgbClr val="32323C"/>
                </a:solidFill>
                <a:effectLst/>
                <a:latin typeface="acumin-pro"/>
              </a:rPr>
              <a:t>vestibular </a:t>
            </a:r>
            <a:r>
              <a:rPr lang="en-US" sz="2400" b="0" i="0" dirty="0" err="1">
                <a:solidFill>
                  <a:srgbClr val="32323C"/>
                </a:solidFill>
                <a:effectLst/>
                <a:latin typeface="acumin-pro"/>
              </a:rPr>
              <a:t>fibres</a:t>
            </a:r>
            <a:r>
              <a:rPr lang="en-US" sz="2400" b="0" i="0" dirty="0">
                <a:solidFill>
                  <a:srgbClr val="32323C"/>
                </a:solidFill>
                <a:effectLst/>
                <a:latin typeface="acumin-pro"/>
              </a:rPr>
              <a:t> and </a:t>
            </a:r>
            <a:r>
              <a:rPr lang="en-US" sz="2400" b="1" i="0" dirty="0">
                <a:solidFill>
                  <a:srgbClr val="32323C"/>
                </a:solidFill>
                <a:effectLst/>
                <a:latin typeface="acumin-pro"/>
              </a:rPr>
              <a:t>cochlear </a:t>
            </a:r>
            <a:r>
              <a:rPr lang="en-US" sz="2400" b="0" i="0" dirty="0" err="1">
                <a:solidFill>
                  <a:srgbClr val="32323C"/>
                </a:solidFill>
                <a:effectLst/>
                <a:latin typeface="acumin-pro"/>
              </a:rPr>
              <a:t>fibres</a:t>
            </a:r>
            <a:r>
              <a:rPr lang="en-US" sz="2400" b="1" i="0" dirty="0">
                <a:solidFill>
                  <a:srgbClr val="32323C"/>
                </a:solidFill>
                <a:effectLst/>
                <a:latin typeface="acumin-pro"/>
              </a:rPr>
              <a:t>. </a:t>
            </a:r>
            <a:r>
              <a:rPr lang="en-US" sz="2400" b="0" i="0" dirty="0">
                <a:solidFill>
                  <a:srgbClr val="32323C"/>
                </a:solidFill>
                <a:effectLst/>
                <a:latin typeface="acumin-pro"/>
              </a:rPr>
              <a:t>Both have a purely sensory function.</a:t>
            </a:r>
            <a:endParaRPr lang="ar-SA" sz="2400" dirty="0"/>
          </a:p>
        </p:txBody>
      </p:sp>
    </p:spTree>
    <p:extLst>
      <p:ext uri="{BB962C8B-B14F-4D97-AF65-F5344CB8AC3E}">
        <p14:creationId xmlns:p14="http://schemas.microsoft.com/office/powerpoint/2010/main" val="7429870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Vestibulocochlear nerve anatomy, location, function, damage &amp; test">
            <a:extLst>
              <a:ext uri="{FF2B5EF4-FFF2-40B4-BE49-F238E27FC236}">
                <a16:creationId xmlns:a16="http://schemas.microsoft.com/office/drawing/2014/main" id="{138B8D28-98B2-DFDB-12CE-561D0CAA5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948" y="0"/>
            <a:ext cx="613575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estibulocochlear Nerve Diagram | Quizlet">
            <a:extLst>
              <a:ext uri="{FF2B5EF4-FFF2-40B4-BE49-F238E27FC236}">
                <a16:creationId xmlns:a16="http://schemas.microsoft.com/office/drawing/2014/main" id="{F3C97CE4-1AEF-E4ED-4CA5-606AA054AA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95" y="424070"/>
            <a:ext cx="5367131" cy="6135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53551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7900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1119</Words>
  <Application>Microsoft Office PowerPoint</Application>
  <PresentationFormat>Widescreen</PresentationFormat>
  <Paragraphs>143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acumin-pro</vt:lpstr>
      <vt:lpstr>Arial</vt:lpstr>
      <vt:lpstr>Bahnschrift</vt:lpstr>
      <vt:lpstr>Calibri</vt:lpstr>
      <vt:lpstr>Calibri Light</vt:lpstr>
      <vt:lpstr>proxima-nova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خليل</dc:creator>
  <cp:lastModifiedBy>خليل</cp:lastModifiedBy>
  <cp:revision>2</cp:revision>
  <dcterms:created xsi:type="dcterms:W3CDTF">2023-06-09T22:26:04Z</dcterms:created>
  <dcterms:modified xsi:type="dcterms:W3CDTF">2023-06-13T00:19:46Z</dcterms:modified>
</cp:coreProperties>
</file>