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9" r:id="rId4"/>
    <p:sldId id="307" r:id="rId5"/>
    <p:sldId id="263" r:id="rId6"/>
    <p:sldId id="258" r:id="rId7"/>
    <p:sldId id="259" r:id="rId8"/>
    <p:sldId id="260" r:id="rId9"/>
    <p:sldId id="356" r:id="rId10"/>
    <p:sldId id="276" r:id="rId11"/>
    <p:sldId id="277" r:id="rId12"/>
    <p:sldId id="267" r:id="rId13"/>
    <p:sldId id="290" r:id="rId14"/>
    <p:sldId id="268" r:id="rId15"/>
    <p:sldId id="269" r:id="rId16"/>
    <p:sldId id="270" r:id="rId17"/>
    <p:sldId id="271" r:id="rId18"/>
    <p:sldId id="360" r:id="rId19"/>
    <p:sldId id="345" r:id="rId20"/>
    <p:sldId id="349" r:id="rId21"/>
    <p:sldId id="347" r:id="rId22"/>
    <p:sldId id="350" r:id="rId23"/>
    <p:sldId id="351" r:id="rId24"/>
    <p:sldId id="348" r:id="rId25"/>
    <p:sldId id="354" r:id="rId26"/>
    <p:sldId id="355" r:id="rId27"/>
    <p:sldId id="291" r:id="rId28"/>
    <p:sldId id="292" r:id="rId29"/>
    <p:sldId id="315" r:id="rId30"/>
    <p:sldId id="324" r:id="rId31"/>
    <p:sldId id="261" r:id="rId32"/>
    <p:sldId id="262" r:id="rId33"/>
    <p:sldId id="365" r:id="rId34"/>
    <p:sldId id="278" r:id="rId35"/>
    <p:sldId id="279" r:id="rId36"/>
    <p:sldId id="280" r:id="rId37"/>
    <p:sldId id="281" r:id="rId38"/>
    <p:sldId id="282" r:id="rId39"/>
    <p:sldId id="283" r:id="rId40"/>
    <p:sldId id="309" r:id="rId41"/>
    <p:sldId id="310" r:id="rId42"/>
    <p:sldId id="357" r:id="rId43"/>
    <p:sldId id="284" r:id="rId44"/>
    <p:sldId id="288" r:id="rId45"/>
    <p:sldId id="294" r:id="rId46"/>
    <p:sldId id="286" r:id="rId47"/>
    <p:sldId id="359" r:id="rId48"/>
    <p:sldId id="358" r:id="rId49"/>
    <p:sldId id="295" r:id="rId50"/>
    <p:sldId id="361" r:id="rId51"/>
    <p:sldId id="312" r:id="rId52"/>
    <p:sldId id="296" r:id="rId53"/>
    <p:sldId id="297" r:id="rId54"/>
    <p:sldId id="362" r:id="rId55"/>
    <p:sldId id="313" r:id="rId56"/>
    <p:sldId id="299" r:id="rId57"/>
    <p:sldId id="304" r:id="rId58"/>
    <p:sldId id="306" r:id="rId59"/>
    <p:sldId id="303" r:id="rId60"/>
    <p:sldId id="287" r:id="rId61"/>
    <p:sldId id="300" r:id="rId62"/>
    <p:sldId id="344" r:id="rId63"/>
    <p:sldId id="301" r:id="rId64"/>
    <p:sldId id="366" r:id="rId65"/>
    <p:sldId id="333" r:id="rId66"/>
    <p:sldId id="364" r:id="rId67"/>
    <p:sldId id="335" r:id="rId68"/>
    <p:sldId id="336" r:id="rId69"/>
    <p:sldId id="363" r:id="rId70"/>
    <p:sldId id="340" r:id="rId71"/>
    <p:sldId id="343" r:id="rId72"/>
    <p:sldId id="341" r:id="rId73"/>
    <p:sldId id="342" r:id="rId74"/>
    <p:sldId id="331" r:id="rId75"/>
    <p:sldId id="332" r:id="rId76"/>
  </p:sldIdLst>
  <p:sldSz cx="12192000" cy="6858000"/>
  <p:notesSz cx="6858000" cy="9144000"/>
  <p:defaultTextStyle>
    <a:defPPr>
      <a:defRPr lang="en-E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8C1FE-700D-E720-9699-868AFC68F46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EG"/>
          </a:p>
        </p:txBody>
      </p:sp>
      <p:sp>
        <p:nvSpPr>
          <p:cNvPr id="3" name="Subtitle 2">
            <a:extLst>
              <a:ext uri="{FF2B5EF4-FFF2-40B4-BE49-F238E27FC236}">
                <a16:creationId xmlns:a16="http://schemas.microsoft.com/office/drawing/2014/main" id="{57A95F73-A97D-51A5-9D9C-B1BFE534DF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EG"/>
          </a:p>
        </p:txBody>
      </p:sp>
      <p:sp>
        <p:nvSpPr>
          <p:cNvPr id="4" name="Date Placeholder 3">
            <a:extLst>
              <a:ext uri="{FF2B5EF4-FFF2-40B4-BE49-F238E27FC236}">
                <a16:creationId xmlns:a16="http://schemas.microsoft.com/office/drawing/2014/main" id="{4F4B26E0-C126-1881-E61D-229A3C5EEB6F}"/>
              </a:ext>
            </a:extLst>
          </p:cNvPr>
          <p:cNvSpPr>
            <a:spLocks noGrp="1"/>
          </p:cNvSpPr>
          <p:nvPr>
            <p:ph type="dt" sz="half" idx="10"/>
          </p:nvPr>
        </p:nvSpPr>
        <p:spPr/>
        <p:txBody>
          <a:bodyPr/>
          <a:lstStyle/>
          <a:p>
            <a:fld id="{12A4923C-9FC1-314E-AD7C-D7A829E67979}" type="datetimeFigureOut">
              <a:rPr lang="en-EG" smtClean="0"/>
              <a:t>15/06/2023</a:t>
            </a:fld>
            <a:endParaRPr lang="en-EG"/>
          </a:p>
        </p:txBody>
      </p:sp>
      <p:sp>
        <p:nvSpPr>
          <p:cNvPr id="5" name="Footer Placeholder 4">
            <a:extLst>
              <a:ext uri="{FF2B5EF4-FFF2-40B4-BE49-F238E27FC236}">
                <a16:creationId xmlns:a16="http://schemas.microsoft.com/office/drawing/2014/main" id="{40B5A0A0-DD0A-751C-2B3A-9E2B95FFB9C6}"/>
              </a:ext>
            </a:extLst>
          </p:cNvPr>
          <p:cNvSpPr>
            <a:spLocks noGrp="1"/>
          </p:cNvSpPr>
          <p:nvPr>
            <p:ph type="ftr" sz="quarter" idx="11"/>
          </p:nvPr>
        </p:nvSpPr>
        <p:spPr/>
        <p:txBody>
          <a:bodyPr/>
          <a:lstStyle/>
          <a:p>
            <a:endParaRPr lang="en-EG"/>
          </a:p>
        </p:txBody>
      </p:sp>
      <p:sp>
        <p:nvSpPr>
          <p:cNvPr id="6" name="Slide Number Placeholder 5">
            <a:extLst>
              <a:ext uri="{FF2B5EF4-FFF2-40B4-BE49-F238E27FC236}">
                <a16:creationId xmlns:a16="http://schemas.microsoft.com/office/drawing/2014/main" id="{0CF21D9C-F06C-33CE-6E1D-F5B6E8FD9DD6}"/>
              </a:ext>
            </a:extLst>
          </p:cNvPr>
          <p:cNvSpPr>
            <a:spLocks noGrp="1"/>
          </p:cNvSpPr>
          <p:nvPr>
            <p:ph type="sldNum" sz="quarter" idx="12"/>
          </p:nvPr>
        </p:nvSpPr>
        <p:spPr/>
        <p:txBody>
          <a:bodyPr/>
          <a:lstStyle/>
          <a:p>
            <a:fld id="{5CE1B891-B6E2-EA45-9450-621EFDAE28AC}" type="slidenum">
              <a:rPr lang="en-EG" smtClean="0"/>
              <a:t>‹#›</a:t>
            </a:fld>
            <a:endParaRPr lang="en-EG"/>
          </a:p>
        </p:txBody>
      </p:sp>
    </p:spTree>
    <p:extLst>
      <p:ext uri="{BB962C8B-B14F-4D97-AF65-F5344CB8AC3E}">
        <p14:creationId xmlns:p14="http://schemas.microsoft.com/office/powerpoint/2010/main" val="2816570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C1671-2BEC-4EA9-33C0-A2E7304FEB10}"/>
              </a:ext>
            </a:extLst>
          </p:cNvPr>
          <p:cNvSpPr>
            <a:spLocks noGrp="1"/>
          </p:cNvSpPr>
          <p:nvPr>
            <p:ph type="title"/>
          </p:nvPr>
        </p:nvSpPr>
        <p:spPr/>
        <p:txBody>
          <a:bodyPr/>
          <a:lstStyle/>
          <a:p>
            <a:r>
              <a:rPr lang="en-GB"/>
              <a:t>Click to edit Master title style</a:t>
            </a:r>
            <a:endParaRPr lang="en-EG"/>
          </a:p>
        </p:txBody>
      </p:sp>
      <p:sp>
        <p:nvSpPr>
          <p:cNvPr id="3" name="Content Placeholder 2">
            <a:extLst>
              <a:ext uri="{FF2B5EF4-FFF2-40B4-BE49-F238E27FC236}">
                <a16:creationId xmlns:a16="http://schemas.microsoft.com/office/drawing/2014/main" id="{BE5BCC9B-AF1E-F9BD-753E-3FE695667B7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G"/>
          </a:p>
        </p:txBody>
      </p:sp>
      <p:sp>
        <p:nvSpPr>
          <p:cNvPr id="4" name="Date Placeholder 3">
            <a:extLst>
              <a:ext uri="{FF2B5EF4-FFF2-40B4-BE49-F238E27FC236}">
                <a16:creationId xmlns:a16="http://schemas.microsoft.com/office/drawing/2014/main" id="{D1F6ED22-E219-19E7-F30E-3EEC9A260CD4}"/>
              </a:ext>
            </a:extLst>
          </p:cNvPr>
          <p:cNvSpPr>
            <a:spLocks noGrp="1"/>
          </p:cNvSpPr>
          <p:nvPr>
            <p:ph type="dt" sz="half" idx="10"/>
          </p:nvPr>
        </p:nvSpPr>
        <p:spPr/>
        <p:txBody>
          <a:bodyPr/>
          <a:lstStyle/>
          <a:p>
            <a:fld id="{12A4923C-9FC1-314E-AD7C-D7A829E67979}" type="datetimeFigureOut">
              <a:rPr lang="en-EG" smtClean="0"/>
              <a:t>15/06/2023</a:t>
            </a:fld>
            <a:endParaRPr lang="en-EG"/>
          </a:p>
        </p:txBody>
      </p:sp>
      <p:sp>
        <p:nvSpPr>
          <p:cNvPr id="5" name="Footer Placeholder 4">
            <a:extLst>
              <a:ext uri="{FF2B5EF4-FFF2-40B4-BE49-F238E27FC236}">
                <a16:creationId xmlns:a16="http://schemas.microsoft.com/office/drawing/2014/main" id="{79A08178-0002-3853-8BEF-99F6F0604726}"/>
              </a:ext>
            </a:extLst>
          </p:cNvPr>
          <p:cNvSpPr>
            <a:spLocks noGrp="1"/>
          </p:cNvSpPr>
          <p:nvPr>
            <p:ph type="ftr" sz="quarter" idx="11"/>
          </p:nvPr>
        </p:nvSpPr>
        <p:spPr/>
        <p:txBody>
          <a:bodyPr/>
          <a:lstStyle/>
          <a:p>
            <a:endParaRPr lang="en-EG"/>
          </a:p>
        </p:txBody>
      </p:sp>
      <p:sp>
        <p:nvSpPr>
          <p:cNvPr id="6" name="Slide Number Placeholder 5">
            <a:extLst>
              <a:ext uri="{FF2B5EF4-FFF2-40B4-BE49-F238E27FC236}">
                <a16:creationId xmlns:a16="http://schemas.microsoft.com/office/drawing/2014/main" id="{1893EF53-61BB-0B8B-65DE-8F18D9038715}"/>
              </a:ext>
            </a:extLst>
          </p:cNvPr>
          <p:cNvSpPr>
            <a:spLocks noGrp="1"/>
          </p:cNvSpPr>
          <p:nvPr>
            <p:ph type="sldNum" sz="quarter" idx="12"/>
          </p:nvPr>
        </p:nvSpPr>
        <p:spPr/>
        <p:txBody>
          <a:bodyPr/>
          <a:lstStyle/>
          <a:p>
            <a:fld id="{5CE1B891-B6E2-EA45-9450-621EFDAE28AC}" type="slidenum">
              <a:rPr lang="en-EG" smtClean="0"/>
              <a:t>‹#›</a:t>
            </a:fld>
            <a:endParaRPr lang="en-EG"/>
          </a:p>
        </p:txBody>
      </p:sp>
    </p:spTree>
    <p:extLst>
      <p:ext uri="{BB962C8B-B14F-4D97-AF65-F5344CB8AC3E}">
        <p14:creationId xmlns:p14="http://schemas.microsoft.com/office/powerpoint/2010/main" val="1658316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7F80C-FB2B-1992-A352-642AF610E47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EG"/>
          </a:p>
        </p:txBody>
      </p:sp>
      <p:sp>
        <p:nvSpPr>
          <p:cNvPr id="3" name="Text Placeholder 2">
            <a:extLst>
              <a:ext uri="{FF2B5EF4-FFF2-40B4-BE49-F238E27FC236}">
                <a16:creationId xmlns:a16="http://schemas.microsoft.com/office/drawing/2014/main" id="{FB0AAF2B-B6FB-62FF-7930-14445AC015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B34ABE4-37B0-2B0A-F1E9-8668FC77655E}"/>
              </a:ext>
            </a:extLst>
          </p:cNvPr>
          <p:cNvSpPr>
            <a:spLocks noGrp="1"/>
          </p:cNvSpPr>
          <p:nvPr>
            <p:ph type="dt" sz="half" idx="10"/>
          </p:nvPr>
        </p:nvSpPr>
        <p:spPr/>
        <p:txBody>
          <a:bodyPr/>
          <a:lstStyle/>
          <a:p>
            <a:fld id="{12A4923C-9FC1-314E-AD7C-D7A829E67979}" type="datetimeFigureOut">
              <a:rPr lang="en-EG" smtClean="0"/>
              <a:t>15/06/2023</a:t>
            </a:fld>
            <a:endParaRPr lang="en-EG"/>
          </a:p>
        </p:txBody>
      </p:sp>
      <p:sp>
        <p:nvSpPr>
          <p:cNvPr id="5" name="Footer Placeholder 4">
            <a:extLst>
              <a:ext uri="{FF2B5EF4-FFF2-40B4-BE49-F238E27FC236}">
                <a16:creationId xmlns:a16="http://schemas.microsoft.com/office/drawing/2014/main" id="{80A0A16A-456D-9881-4C3F-1CEAB25BAEF0}"/>
              </a:ext>
            </a:extLst>
          </p:cNvPr>
          <p:cNvSpPr>
            <a:spLocks noGrp="1"/>
          </p:cNvSpPr>
          <p:nvPr>
            <p:ph type="ftr" sz="quarter" idx="11"/>
          </p:nvPr>
        </p:nvSpPr>
        <p:spPr/>
        <p:txBody>
          <a:bodyPr/>
          <a:lstStyle/>
          <a:p>
            <a:endParaRPr lang="en-EG"/>
          </a:p>
        </p:txBody>
      </p:sp>
      <p:sp>
        <p:nvSpPr>
          <p:cNvPr id="6" name="Slide Number Placeholder 5">
            <a:extLst>
              <a:ext uri="{FF2B5EF4-FFF2-40B4-BE49-F238E27FC236}">
                <a16:creationId xmlns:a16="http://schemas.microsoft.com/office/drawing/2014/main" id="{93E65BBD-F4F2-C35D-FC3E-5AB429B26D19}"/>
              </a:ext>
            </a:extLst>
          </p:cNvPr>
          <p:cNvSpPr>
            <a:spLocks noGrp="1"/>
          </p:cNvSpPr>
          <p:nvPr>
            <p:ph type="sldNum" sz="quarter" idx="12"/>
          </p:nvPr>
        </p:nvSpPr>
        <p:spPr/>
        <p:txBody>
          <a:bodyPr/>
          <a:lstStyle/>
          <a:p>
            <a:fld id="{5CE1B891-B6E2-EA45-9450-621EFDAE28AC}" type="slidenum">
              <a:rPr lang="en-EG" smtClean="0"/>
              <a:t>‹#›</a:t>
            </a:fld>
            <a:endParaRPr lang="en-EG"/>
          </a:p>
        </p:txBody>
      </p:sp>
    </p:spTree>
    <p:extLst>
      <p:ext uri="{BB962C8B-B14F-4D97-AF65-F5344CB8AC3E}">
        <p14:creationId xmlns:p14="http://schemas.microsoft.com/office/powerpoint/2010/main" val="3308045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40A4D-0361-D002-BB89-B3EB98FE48F8}"/>
              </a:ext>
            </a:extLst>
          </p:cNvPr>
          <p:cNvSpPr>
            <a:spLocks noGrp="1"/>
          </p:cNvSpPr>
          <p:nvPr>
            <p:ph type="title"/>
          </p:nvPr>
        </p:nvSpPr>
        <p:spPr/>
        <p:txBody>
          <a:bodyPr/>
          <a:lstStyle/>
          <a:p>
            <a:r>
              <a:rPr lang="en-GB"/>
              <a:t>Click to edit Master title style</a:t>
            </a:r>
            <a:endParaRPr lang="en-EG"/>
          </a:p>
        </p:txBody>
      </p:sp>
      <p:sp>
        <p:nvSpPr>
          <p:cNvPr id="3" name="Content Placeholder 2">
            <a:extLst>
              <a:ext uri="{FF2B5EF4-FFF2-40B4-BE49-F238E27FC236}">
                <a16:creationId xmlns:a16="http://schemas.microsoft.com/office/drawing/2014/main" id="{67DE886B-1D4B-153E-A2CE-5D4E38B5D5D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G"/>
          </a:p>
        </p:txBody>
      </p:sp>
      <p:sp>
        <p:nvSpPr>
          <p:cNvPr id="4" name="Content Placeholder 3">
            <a:extLst>
              <a:ext uri="{FF2B5EF4-FFF2-40B4-BE49-F238E27FC236}">
                <a16:creationId xmlns:a16="http://schemas.microsoft.com/office/drawing/2014/main" id="{18DCD5B8-878E-E9CD-CC2C-A8148C2841D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G"/>
          </a:p>
        </p:txBody>
      </p:sp>
      <p:sp>
        <p:nvSpPr>
          <p:cNvPr id="5" name="Date Placeholder 4">
            <a:extLst>
              <a:ext uri="{FF2B5EF4-FFF2-40B4-BE49-F238E27FC236}">
                <a16:creationId xmlns:a16="http://schemas.microsoft.com/office/drawing/2014/main" id="{AE756C24-7E92-B541-E3CE-53169DFB483F}"/>
              </a:ext>
            </a:extLst>
          </p:cNvPr>
          <p:cNvSpPr>
            <a:spLocks noGrp="1"/>
          </p:cNvSpPr>
          <p:nvPr>
            <p:ph type="dt" sz="half" idx="10"/>
          </p:nvPr>
        </p:nvSpPr>
        <p:spPr/>
        <p:txBody>
          <a:bodyPr/>
          <a:lstStyle/>
          <a:p>
            <a:fld id="{12A4923C-9FC1-314E-AD7C-D7A829E67979}" type="datetimeFigureOut">
              <a:rPr lang="en-EG" smtClean="0"/>
              <a:t>15/06/2023</a:t>
            </a:fld>
            <a:endParaRPr lang="en-EG"/>
          </a:p>
        </p:txBody>
      </p:sp>
      <p:sp>
        <p:nvSpPr>
          <p:cNvPr id="6" name="Footer Placeholder 5">
            <a:extLst>
              <a:ext uri="{FF2B5EF4-FFF2-40B4-BE49-F238E27FC236}">
                <a16:creationId xmlns:a16="http://schemas.microsoft.com/office/drawing/2014/main" id="{C3FEE84D-EFE4-5CA5-20CD-49C8DB509A74}"/>
              </a:ext>
            </a:extLst>
          </p:cNvPr>
          <p:cNvSpPr>
            <a:spLocks noGrp="1"/>
          </p:cNvSpPr>
          <p:nvPr>
            <p:ph type="ftr" sz="quarter" idx="11"/>
          </p:nvPr>
        </p:nvSpPr>
        <p:spPr/>
        <p:txBody>
          <a:bodyPr/>
          <a:lstStyle/>
          <a:p>
            <a:endParaRPr lang="en-EG"/>
          </a:p>
        </p:txBody>
      </p:sp>
      <p:sp>
        <p:nvSpPr>
          <p:cNvPr id="7" name="Slide Number Placeholder 6">
            <a:extLst>
              <a:ext uri="{FF2B5EF4-FFF2-40B4-BE49-F238E27FC236}">
                <a16:creationId xmlns:a16="http://schemas.microsoft.com/office/drawing/2014/main" id="{AD8AB71C-8775-0615-8CAD-3E2927FB4841}"/>
              </a:ext>
            </a:extLst>
          </p:cNvPr>
          <p:cNvSpPr>
            <a:spLocks noGrp="1"/>
          </p:cNvSpPr>
          <p:nvPr>
            <p:ph type="sldNum" sz="quarter" idx="12"/>
          </p:nvPr>
        </p:nvSpPr>
        <p:spPr/>
        <p:txBody>
          <a:bodyPr/>
          <a:lstStyle/>
          <a:p>
            <a:fld id="{5CE1B891-B6E2-EA45-9450-621EFDAE28AC}" type="slidenum">
              <a:rPr lang="en-EG" smtClean="0"/>
              <a:t>‹#›</a:t>
            </a:fld>
            <a:endParaRPr lang="en-EG"/>
          </a:p>
        </p:txBody>
      </p:sp>
    </p:spTree>
    <p:extLst>
      <p:ext uri="{BB962C8B-B14F-4D97-AF65-F5344CB8AC3E}">
        <p14:creationId xmlns:p14="http://schemas.microsoft.com/office/powerpoint/2010/main" val="4129187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237E9-AF77-D744-016D-2E442A68AA41}"/>
              </a:ext>
            </a:extLst>
          </p:cNvPr>
          <p:cNvSpPr>
            <a:spLocks noGrp="1"/>
          </p:cNvSpPr>
          <p:nvPr>
            <p:ph type="title"/>
          </p:nvPr>
        </p:nvSpPr>
        <p:spPr>
          <a:xfrm>
            <a:off x="839788" y="365125"/>
            <a:ext cx="10515600" cy="1325563"/>
          </a:xfrm>
        </p:spPr>
        <p:txBody>
          <a:bodyPr/>
          <a:lstStyle/>
          <a:p>
            <a:r>
              <a:rPr lang="en-GB"/>
              <a:t>Click to edit Master title style</a:t>
            </a:r>
            <a:endParaRPr lang="en-EG"/>
          </a:p>
        </p:txBody>
      </p:sp>
      <p:sp>
        <p:nvSpPr>
          <p:cNvPr id="3" name="Text Placeholder 2">
            <a:extLst>
              <a:ext uri="{FF2B5EF4-FFF2-40B4-BE49-F238E27FC236}">
                <a16:creationId xmlns:a16="http://schemas.microsoft.com/office/drawing/2014/main" id="{55CA6B4E-D320-AB59-9D06-AA71823923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59589D7-41E6-78C4-CBF4-16FCD86704C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G"/>
          </a:p>
        </p:txBody>
      </p:sp>
      <p:sp>
        <p:nvSpPr>
          <p:cNvPr id="5" name="Text Placeholder 4">
            <a:extLst>
              <a:ext uri="{FF2B5EF4-FFF2-40B4-BE49-F238E27FC236}">
                <a16:creationId xmlns:a16="http://schemas.microsoft.com/office/drawing/2014/main" id="{BDBBB2A0-D8BD-0A50-715D-7976A5614C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B702003-3318-DB75-5C09-68E522A5C72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G"/>
          </a:p>
        </p:txBody>
      </p:sp>
      <p:sp>
        <p:nvSpPr>
          <p:cNvPr id="7" name="Date Placeholder 6">
            <a:extLst>
              <a:ext uri="{FF2B5EF4-FFF2-40B4-BE49-F238E27FC236}">
                <a16:creationId xmlns:a16="http://schemas.microsoft.com/office/drawing/2014/main" id="{5983CFFD-7EFF-CF30-24D0-8DF07FEEB8A2}"/>
              </a:ext>
            </a:extLst>
          </p:cNvPr>
          <p:cNvSpPr>
            <a:spLocks noGrp="1"/>
          </p:cNvSpPr>
          <p:nvPr>
            <p:ph type="dt" sz="half" idx="10"/>
          </p:nvPr>
        </p:nvSpPr>
        <p:spPr/>
        <p:txBody>
          <a:bodyPr/>
          <a:lstStyle/>
          <a:p>
            <a:fld id="{12A4923C-9FC1-314E-AD7C-D7A829E67979}" type="datetimeFigureOut">
              <a:rPr lang="en-EG" smtClean="0"/>
              <a:t>15/06/2023</a:t>
            </a:fld>
            <a:endParaRPr lang="en-EG"/>
          </a:p>
        </p:txBody>
      </p:sp>
      <p:sp>
        <p:nvSpPr>
          <p:cNvPr id="8" name="Footer Placeholder 7">
            <a:extLst>
              <a:ext uri="{FF2B5EF4-FFF2-40B4-BE49-F238E27FC236}">
                <a16:creationId xmlns:a16="http://schemas.microsoft.com/office/drawing/2014/main" id="{92284CF4-F9F5-4F58-3CB5-0F66BD387480}"/>
              </a:ext>
            </a:extLst>
          </p:cNvPr>
          <p:cNvSpPr>
            <a:spLocks noGrp="1"/>
          </p:cNvSpPr>
          <p:nvPr>
            <p:ph type="ftr" sz="quarter" idx="11"/>
          </p:nvPr>
        </p:nvSpPr>
        <p:spPr/>
        <p:txBody>
          <a:bodyPr/>
          <a:lstStyle/>
          <a:p>
            <a:endParaRPr lang="en-EG"/>
          </a:p>
        </p:txBody>
      </p:sp>
      <p:sp>
        <p:nvSpPr>
          <p:cNvPr id="9" name="Slide Number Placeholder 8">
            <a:extLst>
              <a:ext uri="{FF2B5EF4-FFF2-40B4-BE49-F238E27FC236}">
                <a16:creationId xmlns:a16="http://schemas.microsoft.com/office/drawing/2014/main" id="{1E6E2BBC-1E4B-B325-CAF6-0BDBC564EC95}"/>
              </a:ext>
            </a:extLst>
          </p:cNvPr>
          <p:cNvSpPr>
            <a:spLocks noGrp="1"/>
          </p:cNvSpPr>
          <p:nvPr>
            <p:ph type="sldNum" sz="quarter" idx="12"/>
          </p:nvPr>
        </p:nvSpPr>
        <p:spPr/>
        <p:txBody>
          <a:bodyPr/>
          <a:lstStyle/>
          <a:p>
            <a:fld id="{5CE1B891-B6E2-EA45-9450-621EFDAE28AC}" type="slidenum">
              <a:rPr lang="en-EG" smtClean="0"/>
              <a:t>‹#›</a:t>
            </a:fld>
            <a:endParaRPr lang="en-EG"/>
          </a:p>
        </p:txBody>
      </p:sp>
    </p:spTree>
    <p:extLst>
      <p:ext uri="{BB962C8B-B14F-4D97-AF65-F5344CB8AC3E}">
        <p14:creationId xmlns:p14="http://schemas.microsoft.com/office/powerpoint/2010/main" val="3306048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21E39-5A44-5FAF-2E8C-DD216DE21115}"/>
              </a:ext>
            </a:extLst>
          </p:cNvPr>
          <p:cNvSpPr>
            <a:spLocks noGrp="1"/>
          </p:cNvSpPr>
          <p:nvPr>
            <p:ph type="title"/>
          </p:nvPr>
        </p:nvSpPr>
        <p:spPr/>
        <p:txBody>
          <a:bodyPr/>
          <a:lstStyle/>
          <a:p>
            <a:r>
              <a:rPr lang="en-GB"/>
              <a:t>Click to edit Master title style</a:t>
            </a:r>
            <a:endParaRPr lang="en-EG"/>
          </a:p>
        </p:txBody>
      </p:sp>
      <p:sp>
        <p:nvSpPr>
          <p:cNvPr id="3" name="Date Placeholder 2">
            <a:extLst>
              <a:ext uri="{FF2B5EF4-FFF2-40B4-BE49-F238E27FC236}">
                <a16:creationId xmlns:a16="http://schemas.microsoft.com/office/drawing/2014/main" id="{C3F861D7-5512-F39F-9D30-E5543D20DFF3}"/>
              </a:ext>
            </a:extLst>
          </p:cNvPr>
          <p:cNvSpPr>
            <a:spLocks noGrp="1"/>
          </p:cNvSpPr>
          <p:nvPr>
            <p:ph type="dt" sz="half" idx="10"/>
          </p:nvPr>
        </p:nvSpPr>
        <p:spPr/>
        <p:txBody>
          <a:bodyPr/>
          <a:lstStyle/>
          <a:p>
            <a:fld id="{12A4923C-9FC1-314E-AD7C-D7A829E67979}" type="datetimeFigureOut">
              <a:rPr lang="en-EG" smtClean="0"/>
              <a:t>15/06/2023</a:t>
            </a:fld>
            <a:endParaRPr lang="en-EG"/>
          </a:p>
        </p:txBody>
      </p:sp>
      <p:sp>
        <p:nvSpPr>
          <p:cNvPr id="4" name="Footer Placeholder 3">
            <a:extLst>
              <a:ext uri="{FF2B5EF4-FFF2-40B4-BE49-F238E27FC236}">
                <a16:creationId xmlns:a16="http://schemas.microsoft.com/office/drawing/2014/main" id="{5710C6C8-53C4-F899-8B50-70E77DEEE40B}"/>
              </a:ext>
            </a:extLst>
          </p:cNvPr>
          <p:cNvSpPr>
            <a:spLocks noGrp="1"/>
          </p:cNvSpPr>
          <p:nvPr>
            <p:ph type="ftr" sz="quarter" idx="11"/>
          </p:nvPr>
        </p:nvSpPr>
        <p:spPr/>
        <p:txBody>
          <a:bodyPr/>
          <a:lstStyle/>
          <a:p>
            <a:endParaRPr lang="en-EG"/>
          </a:p>
        </p:txBody>
      </p:sp>
      <p:sp>
        <p:nvSpPr>
          <p:cNvPr id="5" name="Slide Number Placeholder 4">
            <a:extLst>
              <a:ext uri="{FF2B5EF4-FFF2-40B4-BE49-F238E27FC236}">
                <a16:creationId xmlns:a16="http://schemas.microsoft.com/office/drawing/2014/main" id="{ECACB020-A8E0-2EBE-4FA7-82846FABB479}"/>
              </a:ext>
            </a:extLst>
          </p:cNvPr>
          <p:cNvSpPr>
            <a:spLocks noGrp="1"/>
          </p:cNvSpPr>
          <p:nvPr>
            <p:ph type="sldNum" sz="quarter" idx="12"/>
          </p:nvPr>
        </p:nvSpPr>
        <p:spPr/>
        <p:txBody>
          <a:bodyPr/>
          <a:lstStyle/>
          <a:p>
            <a:fld id="{5CE1B891-B6E2-EA45-9450-621EFDAE28AC}" type="slidenum">
              <a:rPr lang="en-EG" smtClean="0"/>
              <a:t>‹#›</a:t>
            </a:fld>
            <a:endParaRPr lang="en-EG"/>
          </a:p>
        </p:txBody>
      </p:sp>
    </p:spTree>
    <p:extLst>
      <p:ext uri="{BB962C8B-B14F-4D97-AF65-F5344CB8AC3E}">
        <p14:creationId xmlns:p14="http://schemas.microsoft.com/office/powerpoint/2010/main" val="4060307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80E4F0-CF9D-2E41-0457-FFA57B44CA0E}"/>
              </a:ext>
            </a:extLst>
          </p:cNvPr>
          <p:cNvSpPr>
            <a:spLocks noGrp="1"/>
          </p:cNvSpPr>
          <p:nvPr>
            <p:ph type="dt" sz="half" idx="10"/>
          </p:nvPr>
        </p:nvSpPr>
        <p:spPr/>
        <p:txBody>
          <a:bodyPr/>
          <a:lstStyle/>
          <a:p>
            <a:fld id="{12A4923C-9FC1-314E-AD7C-D7A829E67979}" type="datetimeFigureOut">
              <a:rPr lang="en-EG" smtClean="0"/>
              <a:t>15/06/2023</a:t>
            </a:fld>
            <a:endParaRPr lang="en-EG"/>
          </a:p>
        </p:txBody>
      </p:sp>
      <p:sp>
        <p:nvSpPr>
          <p:cNvPr id="3" name="Footer Placeholder 2">
            <a:extLst>
              <a:ext uri="{FF2B5EF4-FFF2-40B4-BE49-F238E27FC236}">
                <a16:creationId xmlns:a16="http://schemas.microsoft.com/office/drawing/2014/main" id="{FEB9B659-DF32-9F20-7554-1EA93BC2E757}"/>
              </a:ext>
            </a:extLst>
          </p:cNvPr>
          <p:cNvSpPr>
            <a:spLocks noGrp="1"/>
          </p:cNvSpPr>
          <p:nvPr>
            <p:ph type="ftr" sz="quarter" idx="11"/>
          </p:nvPr>
        </p:nvSpPr>
        <p:spPr/>
        <p:txBody>
          <a:bodyPr/>
          <a:lstStyle/>
          <a:p>
            <a:endParaRPr lang="en-EG"/>
          </a:p>
        </p:txBody>
      </p:sp>
      <p:sp>
        <p:nvSpPr>
          <p:cNvPr id="4" name="Slide Number Placeholder 3">
            <a:extLst>
              <a:ext uri="{FF2B5EF4-FFF2-40B4-BE49-F238E27FC236}">
                <a16:creationId xmlns:a16="http://schemas.microsoft.com/office/drawing/2014/main" id="{B5DCEE78-3D9B-8397-C1F3-08C934CAE18F}"/>
              </a:ext>
            </a:extLst>
          </p:cNvPr>
          <p:cNvSpPr>
            <a:spLocks noGrp="1"/>
          </p:cNvSpPr>
          <p:nvPr>
            <p:ph type="sldNum" sz="quarter" idx="12"/>
          </p:nvPr>
        </p:nvSpPr>
        <p:spPr/>
        <p:txBody>
          <a:bodyPr/>
          <a:lstStyle/>
          <a:p>
            <a:fld id="{5CE1B891-B6E2-EA45-9450-621EFDAE28AC}" type="slidenum">
              <a:rPr lang="en-EG" smtClean="0"/>
              <a:t>‹#›</a:t>
            </a:fld>
            <a:endParaRPr lang="en-EG"/>
          </a:p>
        </p:txBody>
      </p:sp>
    </p:spTree>
    <p:extLst>
      <p:ext uri="{BB962C8B-B14F-4D97-AF65-F5344CB8AC3E}">
        <p14:creationId xmlns:p14="http://schemas.microsoft.com/office/powerpoint/2010/main" val="2680323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88776-5E52-8EC4-E474-DFC1603ED8D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EG"/>
          </a:p>
        </p:txBody>
      </p:sp>
      <p:sp>
        <p:nvSpPr>
          <p:cNvPr id="3" name="Content Placeholder 2">
            <a:extLst>
              <a:ext uri="{FF2B5EF4-FFF2-40B4-BE49-F238E27FC236}">
                <a16:creationId xmlns:a16="http://schemas.microsoft.com/office/drawing/2014/main" id="{7319AFFA-D57A-D602-321C-5F1D8CA129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G"/>
          </a:p>
        </p:txBody>
      </p:sp>
      <p:sp>
        <p:nvSpPr>
          <p:cNvPr id="4" name="Text Placeholder 3">
            <a:extLst>
              <a:ext uri="{FF2B5EF4-FFF2-40B4-BE49-F238E27FC236}">
                <a16:creationId xmlns:a16="http://schemas.microsoft.com/office/drawing/2014/main" id="{32C8A1C9-CBAD-2FA6-23C9-EAB131E453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E6D5718-64F7-A5B5-CAF2-6A8F4E5B603E}"/>
              </a:ext>
            </a:extLst>
          </p:cNvPr>
          <p:cNvSpPr>
            <a:spLocks noGrp="1"/>
          </p:cNvSpPr>
          <p:nvPr>
            <p:ph type="dt" sz="half" idx="10"/>
          </p:nvPr>
        </p:nvSpPr>
        <p:spPr/>
        <p:txBody>
          <a:bodyPr/>
          <a:lstStyle/>
          <a:p>
            <a:fld id="{12A4923C-9FC1-314E-AD7C-D7A829E67979}" type="datetimeFigureOut">
              <a:rPr lang="en-EG" smtClean="0"/>
              <a:t>15/06/2023</a:t>
            </a:fld>
            <a:endParaRPr lang="en-EG"/>
          </a:p>
        </p:txBody>
      </p:sp>
      <p:sp>
        <p:nvSpPr>
          <p:cNvPr id="6" name="Footer Placeholder 5">
            <a:extLst>
              <a:ext uri="{FF2B5EF4-FFF2-40B4-BE49-F238E27FC236}">
                <a16:creationId xmlns:a16="http://schemas.microsoft.com/office/drawing/2014/main" id="{B8487990-8B30-70EB-A8E5-3F72E012622D}"/>
              </a:ext>
            </a:extLst>
          </p:cNvPr>
          <p:cNvSpPr>
            <a:spLocks noGrp="1"/>
          </p:cNvSpPr>
          <p:nvPr>
            <p:ph type="ftr" sz="quarter" idx="11"/>
          </p:nvPr>
        </p:nvSpPr>
        <p:spPr/>
        <p:txBody>
          <a:bodyPr/>
          <a:lstStyle/>
          <a:p>
            <a:endParaRPr lang="en-EG"/>
          </a:p>
        </p:txBody>
      </p:sp>
      <p:sp>
        <p:nvSpPr>
          <p:cNvPr id="7" name="Slide Number Placeholder 6">
            <a:extLst>
              <a:ext uri="{FF2B5EF4-FFF2-40B4-BE49-F238E27FC236}">
                <a16:creationId xmlns:a16="http://schemas.microsoft.com/office/drawing/2014/main" id="{71594D95-E132-4A01-0B05-707D393A3B3B}"/>
              </a:ext>
            </a:extLst>
          </p:cNvPr>
          <p:cNvSpPr>
            <a:spLocks noGrp="1"/>
          </p:cNvSpPr>
          <p:nvPr>
            <p:ph type="sldNum" sz="quarter" idx="12"/>
          </p:nvPr>
        </p:nvSpPr>
        <p:spPr/>
        <p:txBody>
          <a:bodyPr/>
          <a:lstStyle/>
          <a:p>
            <a:fld id="{5CE1B891-B6E2-EA45-9450-621EFDAE28AC}" type="slidenum">
              <a:rPr lang="en-EG" smtClean="0"/>
              <a:t>‹#›</a:t>
            </a:fld>
            <a:endParaRPr lang="en-EG"/>
          </a:p>
        </p:txBody>
      </p:sp>
    </p:spTree>
    <p:extLst>
      <p:ext uri="{BB962C8B-B14F-4D97-AF65-F5344CB8AC3E}">
        <p14:creationId xmlns:p14="http://schemas.microsoft.com/office/powerpoint/2010/main" val="1015963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3B39B-5AAF-E180-0234-03756930922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EG"/>
          </a:p>
        </p:txBody>
      </p:sp>
      <p:sp>
        <p:nvSpPr>
          <p:cNvPr id="3" name="Picture Placeholder 2">
            <a:extLst>
              <a:ext uri="{FF2B5EF4-FFF2-40B4-BE49-F238E27FC236}">
                <a16:creationId xmlns:a16="http://schemas.microsoft.com/office/drawing/2014/main" id="{BA36B1E8-FF59-876A-BAD3-8829B6C7DC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EG"/>
          </a:p>
        </p:txBody>
      </p:sp>
      <p:sp>
        <p:nvSpPr>
          <p:cNvPr id="4" name="Text Placeholder 3">
            <a:extLst>
              <a:ext uri="{FF2B5EF4-FFF2-40B4-BE49-F238E27FC236}">
                <a16:creationId xmlns:a16="http://schemas.microsoft.com/office/drawing/2014/main" id="{D7110722-8328-7B28-E905-E02932C74D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3F98A19-5111-6913-8097-114419C2D4C2}"/>
              </a:ext>
            </a:extLst>
          </p:cNvPr>
          <p:cNvSpPr>
            <a:spLocks noGrp="1"/>
          </p:cNvSpPr>
          <p:nvPr>
            <p:ph type="dt" sz="half" idx="10"/>
          </p:nvPr>
        </p:nvSpPr>
        <p:spPr/>
        <p:txBody>
          <a:bodyPr/>
          <a:lstStyle/>
          <a:p>
            <a:fld id="{12A4923C-9FC1-314E-AD7C-D7A829E67979}" type="datetimeFigureOut">
              <a:rPr lang="en-EG" smtClean="0"/>
              <a:t>15/06/2023</a:t>
            </a:fld>
            <a:endParaRPr lang="en-EG"/>
          </a:p>
        </p:txBody>
      </p:sp>
      <p:sp>
        <p:nvSpPr>
          <p:cNvPr id="6" name="Footer Placeholder 5">
            <a:extLst>
              <a:ext uri="{FF2B5EF4-FFF2-40B4-BE49-F238E27FC236}">
                <a16:creationId xmlns:a16="http://schemas.microsoft.com/office/drawing/2014/main" id="{76A8FCA9-A529-31D0-6E50-8541A07487BB}"/>
              </a:ext>
            </a:extLst>
          </p:cNvPr>
          <p:cNvSpPr>
            <a:spLocks noGrp="1"/>
          </p:cNvSpPr>
          <p:nvPr>
            <p:ph type="ftr" sz="quarter" idx="11"/>
          </p:nvPr>
        </p:nvSpPr>
        <p:spPr/>
        <p:txBody>
          <a:bodyPr/>
          <a:lstStyle/>
          <a:p>
            <a:endParaRPr lang="en-EG"/>
          </a:p>
        </p:txBody>
      </p:sp>
      <p:sp>
        <p:nvSpPr>
          <p:cNvPr id="7" name="Slide Number Placeholder 6">
            <a:extLst>
              <a:ext uri="{FF2B5EF4-FFF2-40B4-BE49-F238E27FC236}">
                <a16:creationId xmlns:a16="http://schemas.microsoft.com/office/drawing/2014/main" id="{B73AFA51-BD68-16B0-A261-71F0A6726E0B}"/>
              </a:ext>
            </a:extLst>
          </p:cNvPr>
          <p:cNvSpPr>
            <a:spLocks noGrp="1"/>
          </p:cNvSpPr>
          <p:nvPr>
            <p:ph type="sldNum" sz="quarter" idx="12"/>
          </p:nvPr>
        </p:nvSpPr>
        <p:spPr/>
        <p:txBody>
          <a:bodyPr/>
          <a:lstStyle/>
          <a:p>
            <a:fld id="{5CE1B891-B6E2-EA45-9450-621EFDAE28AC}" type="slidenum">
              <a:rPr lang="en-EG" smtClean="0"/>
              <a:t>‹#›</a:t>
            </a:fld>
            <a:endParaRPr lang="en-EG"/>
          </a:p>
        </p:txBody>
      </p:sp>
    </p:spTree>
    <p:extLst>
      <p:ext uri="{BB962C8B-B14F-4D97-AF65-F5344CB8AC3E}">
        <p14:creationId xmlns:p14="http://schemas.microsoft.com/office/powerpoint/2010/main" val="2222630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AC5CF-ACCC-3E03-83FE-F4B5B036E4D9}"/>
              </a:ext>
            </a:extLst>
          </p:cNvPr>
          <p:cNvSpPr>
            <a:spLocks noGrp="1"/>
          </p:cNvSpPr>
          <p:nvPr>
            <p:ph type="title"/>
          </p:nvPr>
        </p:nvSpPr>
        <p:spPr/>
        <p:txBody>
          <a:bodyPr/>
          <a:lstStyle/>
          <a:p>
            <a:r>
              <a:rPr lang="en-GB"/>
              <a:t>Click to edit Master title style</a:t>
            </a:r>
            <a:endParaRPr lang="en-EG"/>
          </a:p>
        </p:txBody>
      </p:sp>
      <p:sp>
        <p:nvSpPr>
          <p:cNvPr id="3" name="Vertical Text Placeholder 2">
            <a:extLst>
              <a:ext uri="{FF2B5EF4-FFF2-40B4-BE49-F238E27FC236}">
                <a16:creationId xmlns:a16="http://schemas.microsoft.com/office/drawing/2014/main" id="{0252806D-4795-8597-2251-826117E0289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G"/>
          </a:p>
        </p:txBody>
      </p:sp>
      <p:sp>
        <p:nvSpPr>
          <p:cNvPr id="4" name="Date Placeholder 3">
            <a:extLst>
              <a:ext uri="{FF2B5EF4-FFF2-40B4-BE49-F238E27FC236}">
                <a16:creationId xmlns:a16="http://schemas.microsoft.com/office/drawing/2014/main" id="{3078927F-118F-5E9C-7536-7141CB2CBEB5}"/>
              </a:ext>
            </a:extLst>
          </p:cNvPr>
          <p:cNvSpPr>
            <a:spLocks noGrp="1"/>
          </p:cNvSpPr>
          <p:nvPr>
            <p:ph type="dt" sz="half" idx="10"/>
          </p:nvPr>
        </p:nvSpPr>
        <p:spPr/>
        <p:txBody>
          <a:bodyPr/>
          <a:lstStyle/>
          <a:p>
            <a:fld id="{12A4923C-9FC1-314E-AD7C-D7A829E67979}" type="datetimeFigureOut">
              <a:rPr lang="en-EG" smtClean="0"/>
              <a:t>15/06/2023</a:t>
            </a:fld>
            <a:endParaRPr lang="en-EG"/>
          </a:p>
        </p:txBody>
      </p:sp>
      <p:sp>
        <p:nvSpPr>
          <p:cNvPr id="5" name="Footer Placeholder 4">
            <a:extLst>
              <a:ext uri="{FF2B5EF4-FFF2-40B4-BE49-F238E27FC236}">
                <a16:creationId xmlns:a16="http://schemas.microsoft.com/office/drawing/2014/main" id="{8E0621CF-D996-431B-49F2-04C003D37A34}"/>
              </a:ext>
            </a:extLst>
          </p:cNvPr>
          <p:cNvSpPr>
            <a:spLocks noGrp="1"/>
          </p:cNvSpPr>
          <p:nvPr>
            <p:ph type="ftr" sz="quarter" idx="11"/>
          </p:nvPr>
        </p:nvSpPr>
        <p:spPr/>
        <p:txBody>
          <a:bodyPr/>
          <a:lstStyle/>
          <a:p>
            <a:endParaRPr lang="en-EG"/>
          </a:p>
        </p:txBody>
      </p:sp>
      <p:sp>
        <p:nvSpPr>
          <p:cNvPr id="6" name="Slide Number Placeholder 5">
            <a:extLst>
              <a:ext uri="{FF2B5EF4-FFF2-40B4-BE49-F238E27FC236}">
                <a16:creationId xmlns:a16="http://schemas.microsoft.com/office/drawing/2014/main" id="{8688496E-A7F1-63C4-71CD-0728B4CC092E}"/>
              </a:ext>
            </a:extLst>
          </p:cNvPr>
          <p:cNvSpPr>
            <a:spLocks noGrp="1"/>
          </p:cNvSpPr>
          <p:nvPr>
            <p:ph type="sldNum" sz="quarter" idx="12"/>
          </p:nvPr>
        </p:nvSpPr>
        <p:spPr/>
        <p:txBody>
          <a:bodyPr/>
          <a:lstStyle/>
          <a:p>
            <a:fld id="{5CE1B891-B6E2-EA45-9450-621EFDAE28AC}" type="slidenum">
              <a:rPr lang="en-EG" smtClean="0"/>
              <a:t>‹#›</a:t>
            </a:fld>
            <a:endParaRPr lang="en-EG"/>
          </a:p>
        </p:txBody>
      </p:sp>
    </p:spTree>
    <p:extLst>
      <p:ext uri="{BB962C8B-B14F-4D97-AF65-F5344CB8AC3E}">
        <p14:creationId xmlns:p14="http://schemas.microsoft.com/office/powerpoint/2010/main" val="1827053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B9104A-7DF5-A7BF-E5E7-99046F5F4BB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EG"/>
          </a:p>
        </p:txBody>
      </p:sp>
      <p:sp>
        <p:nvSpPr>
          <p:cNvPr id="3" name="Vertical Text Placeholder 2">
            <a:extLst>
              <a:ext uri="{FF2B5EF4-FFF2-40B4-BE49-F238E27FC236}">
                <a16:creationId xmlns:a16="http://schemas.microsoft.com/office/drawing/2014/main" id="{9F90CA9B-4AE7-1AF3-111A-44D42FEA27F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G"/>
          </a:p>
        </p:txBody>
      </p:sp>
      <p:sp>
        <p:nvSpPr>
          <p:cNvPr id="4" name="Date Placeholder 3">
            <a:extLst>
              <a:ext uri="{FF2B5EF4-FFF2-40B4-BE49-F238E27FC236}">
                <a16:creationId xmlns:a16="http://schemas.microsoft.com/office/drawing/2014/main" id="{C2C20599-41FD-D1B2-B686-8C61B3D71CDF}"/>
              </a:ext>
            </a:extLst>
          </p:cNvPr>
          <p:cNvSpPr>
            <a:spLocks noGrp="1"/>
          </p:cNvSpPr>
          <p:nvPr>
            <p:ph type="dt" sz="half" idx="10"/>
          </p:nvPr>
        </p:nvSpPr>
        <p:spPr/>
        <p:txBody>
          <a:bodyPr/>
          <a:lstStyle/>
          <a:p>
            <a:fld id="{12A4923C-9FC1-314E-AD7C-D7A829E67979}" type="datetimeFigureOut">
              <a:rPr lang="en-EG" smtClean="0"/>
              <a:t>15/06/2023</a:t>
            </a:fld>
            <a:endParaRPr lang="en-EG"/>
          </a:p>
        </p:txBody>
      </p:sp>
      <p:sp>
        <p:nvSpPr>
          <p:cNvPr id="5" name="Footer Placeholder 4">
            <a:extLst>
              <a:ext uri="{FF2B5EF4-FFF2-40B4-BE49-F238E27FC236}">
                <a16:creationId xmlns:a16="http://schemas.microsoft.com/office/drawing/2014/main" id="{7AF22386-EA8D-D463-BA39-BFE943725A07}"/>
              </a:ext>
            </a:extLst>
          </p:cNvPr>
          <p:cNvSpPr>
            <a:spLocks noGrp="1"/>
          </p:cNvSpPr>
          <p:nvPr>
            <p:ph type="ftr" sz="quarter" idx="11"/>
          </p:nvPr>
        </p:nvSpPr>
        <p:spPr/>
        <p:txBody>
          <a:bodyPr/>
          <a:lstStyle/>
          <a:p>
            <a:endParaRPr lang="en-EG"/>
          </a:p>
        </p:txBody>
      </p:sp>
      <p:sp>
        <p:nvSpPr>
          <p:cNvPr id="6" name="Slide Number Placeholder 5">
            <a:extLst>
              <a:ext uri="{FF2B5EF4-FFF2-40B4-BE49-F238E27FC236}">
                <a16:creationId xmlns:a16="http://schemas.microsoft.com/office/drawing/2014/main" id="{71C8EDA1-8B84-D17E-EF81-493C075FE333}"/>
              </a:ext>
            </a:extLst>
          </p:cNvPr>
          <p:cNvSpPr>
            <a:spLocks noGrp="1"/>
          </p:cNvSpPr>
          <p:nvPr>
            <p:ph type="sldNum" sz="quarter" idx="12"/>
          </p:nvPr>
        </p:nvSpPr>
        <p:spPr/>
        <p:txBody>
          <a:bodyPr/>
          <a:lstStyle/>
          <a:p>
            <a:fld id="{5CE1B891-B6E2-EA45-9450-621EFDAE28AC}" type="slidenum">
              <a:rPr lang="en-EG" smtClean="0"/>
              <a:t>‹#›</a:t>
            </a:fld>
            <a:endParaRPr lang="en-EG"/>
          </a:p>
        </p:txBody>
      </p:sp>
    </p:spTree>
    <p:extLst>
      <p:ext uri="{BB962C8B-B14F-4D97-AF65-F5344CB8AC3E}">
        <p14:creationId xmlns:p14="http://schemas.microsoft.com/office/powerpoint/2010/main" val="2627474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BFCA82-A692-30C3-01EB-6FA8CB9F80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EG"/>
          </a:p>
        </p:txBody>
      </p:sp>
      <p:sp>
        <p:nvSpPr>
          <p:cNvPr id="3" name="Text Placeholder 2">
            <a:extLst>
              <a:ext uri="{FF2B5EF4-FFF2-40B4-BE49-F238E27FC236}">
                <a16:creationId xmlns:a16="http://schemas.microsoft.com/office/drawing/2014/main" id="{339050C0-8A7E-912C-4EE2-CDF36AFAB2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G"/>
          </a:p>
        </p:txBody>
      </p:sp>
      <p:sp>
        <p:nvSpPr>
          <p:cNvPr id="4" name="Date Placeholder 3">
            <a:extLst>
              <a:ext uri="{FF2B5EF4-FFF2-40B4-BE49-F238E27FC236}">
                <a16:creationId xmlns:a16="http://schemas.microsoft.com/office/drawing/2014/main" id="{A38E735E-664F-E8C8-B2A8-F14BECB6E3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A4923C-9FC1-314E-AD7C-D7A829E67979}" type="datetimeFigureOut">
              <a:rPr lang="en-EG" smtClean="0"/>
              <a:t>15/06/2023</a:t>
            </a:fld>
            <a:endParaRPr lang="en-EG"/>
          </a:p>
        </p:txBody>
      </p:sp>
      <p:sp>
        <p:nvSpPr>
          <p:cNvPr id="5" name="Footer Placeholder 4">
            <a:extLst>
              <a:ext uri="{FF2B5EF4-FFF2-40B4-BE49-F238E27FC236}">
                <a16:creationId xmlns:a16="http://schemas.microsoft.com/office/drawing/2014/main" id="{FECF1332-F7EF-4CB8-A3EC-A8F80B3146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EG"/>
          </a:p>
        </p:txBody>
      </p:sp>
      <p:sp>
        <p:nvSpPr>
          <p:cNvPr id="6" name="Slide Number Placeholder 5">
            <a:extLst>
              <a:ext uri="{FF2B5EF4-FFF2-40B4-BE49-F238E27FC236}">
                <a16:creationId xmlns:a16="http://schemas.microsoft.com/office/drawing/2014/main" id="{893B29D9-3223-B4E9-B382-0D70CACE92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E1B891-B6E2-EA45-9450-621EFDAE28AC}" type="slidenum">
              <a:rPr lang="en-EG" smtClean="0"/>
              <a:t>‹#›</a:t>
            </a:fld>
            <a:endParaRPr lang="en-EG"/>
          </a:p>
        </p:txBody>
      </p:sp>
    </p:spTree>
    <p:extLst>
      <p:ext uri="{BB962C8B-B14F-4D97-AF65-F5344CB8AC3E}">
        <p14:creationId xmlns:p14="http://schemas.microsoft.com/office/powerpoint/2010/main" val="3576042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my.clevelandclinic.org/health/body/21823-eyes"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s://en.m.wikipedia.org/wiki/Spasticity" TargetMode="External"/><Relationship Id="rId2" Type="http://schemas.openxmlformats.org/officeDocument/2006/relationships/hyperlink" Target="https://en.m.wikipedia.org/wiki/Tremor" TargetMode="External"/><Relationship Id="rId1" Type="http://schemas.openxmlformats.org/officeDocument/2006/relationships/slideLayout" Target="../slideLayouts/slideLayout2.xml"/><Relationship Id="rId5" Type="http://schemas.openxmlformats.org/officeDocument/2006/relationships/hyperlink" Target="https://en.m.wikipedia.org/wiki/Gait_abnormality" TargetMode="External"/><Relationship Id="rId4" Type="http://schemas.openxmlformats.org/officeDocument/2006/relationships/hyperlink" Target="https://en.m.wikipedia.org/wiki/Hypokinesia#Bradykinesia" TargetMode="External"/></Relationships>
</file>

<file path=ppt/slides/_rels/slide7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9D1B-C4B1-80D3-D139-C2CBC4A3D8E2}"/>
              </a:ext>
            </a:extLst>
          </p:cNvPr>
          <p:cNvSpPr>
            <a:spLocks noGrp="1"/>
          </p:cNvSpPr>
          <p:nvPr>
            <p:ph type="ctrTitle"/>
          </p:nvPr>
        </p:nvSpPr>
        <p:spPr>
          <a:xfrm>
            <a:off x="979714" y="3689048"/>
            <a:ext cx="9144000" cy="788534"/>
          </a:xfrm>
        </p:spPr>
        <p:txBody>
          <a:bodyPr>
            <a:normAutofit fontScale="90000"/>
          </a:bodyPr>
          <a:lstStyle/>
          <a:p>
            <a:br>
              <a:rPr lang="en-GB" b="1" dirty="0">
                <a:solidFill>
                  <a:srgbClr val="C00000"/>
                </a:solidFill>
              </a:rPr>
            </a:br>
            <a:br>
              <a:rPr lang="en-GB" b="1" dirty="0">
                <a:solidFill>
                  <a:srgbClr val="C00000"/>
                </a:solidFill>
              </a:rPr>
            </a:br>
            <a:br>
              <a:rPr lang="en-GB" b="1" dirty="0">
                <a:solidFill>
                  <a:srgbClr val="C00000"/>
                </a:solidFill>
              </a:rPr>
            </a:br>
            <a:br>
              <a:rPr lang="en-GB" b="1" dirty="0">
                <a:solidFill>
                  <a:srgbClr val="C00000"/>
                </a:solidFill>
              </a:rPr>
            </a:br>
            <a:br>
              <a:rPr lang="en-GB" b="1" dirty="0">
                <a:solidFill>
                  <a:srgbClr val="C00000"/>
                </a:solidFill>
              </a:rPr>
            </a:br>
            <a:br>
              <a:rPr lang="en-GB" b="1" dirty="0">
                <a:solidFill>
                  <a:srgbClr val="C00000"/>
                </a:solidFill>
              </a:rPr>
            </a:br>
            <a:br>
              <a:rPr lang="en-GB" b="1" dirty="0">
                <a:solidFill>
                  <a:srgbClr val="C00000"/>
                </a:solidFill>
              </a:rPr>
            </a:br>
            <a:br>
              <a:rPr lang="en-GB" b="1" dirty="0">
                <a:solidFill>
                  <a:srgbClr val="C00000"/>
                </a:solidFill>
              </a:rPr>
            </a:br>
            <a:br>
              <a:rPr lang="en-GB" b="1" dirty="0">
                <a:solidFill>
                  <a:srgbClr val="C00000"/>
                </a:solidFill>
              </a:rPr>
            </a:br>
            <a:r>
              <a:rPr lang="en-GB" b="1" dirty="0">
                <a:solidFill>
                  <a:srgbClr val="C00000"/>
                </a:solidFill>
              </a:rPr>
              <a:t>Cerebellum &amp; Basal Nuclei</a:t>
            </a:r>
            <a:br>
              <a:rPr lang="en-GB" b="1" dirty="0">
                <a:solidFill>
                  <a:srgbClr val="C00000"/>
                </a:solidFill>
              </a:rPr>
            </a:br>
            <a:r>
              <a:rPr lang="en-GB" sz="2600" b="1" dirty="0"/>
              <a:t>Anatomy &amp; physiology </a:t>
            </a:r>
            <a:br>
              <a:rPr lang="en-GB" b="1" dirty="0">
                <a:solidFill>
                  <a:srgbClr val="C00000"/>
                </a:solidFill>
              </a:rPr>
            </a:br>
            <a:br>
              <a:rPr lang="en-GB" b="1" dirty="0">
                <a:solidFill>
                  <a:srgbClr val="C00000"/>
                </a:solidFill>
              </a:rPr>
            </a:br>
            <a:r>
              <a:rPr lang="en-GB" sz="2800" b="1" dirty="0">
                <a:solidFill>
                  <a:schemeClr val="accent2"/>
                </a:solidFill>
              </a:rPr>
              <a:t>Dr. Mahmoud Abumettleq</a:t>
            </a:r>
            <a:endParaRPr lang="en-EG" sz="2800" b="1" dirty="0">
              <a:solidFill>
                <a:schemeClr val="accent2"/>
              </a:solidFill>
            </a:endParaRPr>
          </a:p>
        </p:txBody>
      </p:sp>
    </p:spTree>
    <p:extLst>
      <p:ext uri="{BB962C8B-B14F-4D97-AF65-F5344CB8AC3E}">
        <p14:creationId xmlns:p14="http://schemas.microsoft.com/office/powerpoint/2010/main" val="4049492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3B5FF-145C-0764-205B-A812E405C429}"/>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A3E00087-5DDF-0411-9F00-ADECC5EB36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388295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B808B-D183-F6E2-ADFC-96B91E15C8EE}"/>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3BE35DF1-92E1-071E-BD24-4C9666FCA0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29529" y="0"/>
            <a:ext cx="6962472" cy="6858000"/>
          </a:xfrm>
        </p:spPr>
      </p:pic>
      <p:pic>
        <p:nvPicPr>
          <p:cNvPr id="5" name="Picture 5">
            <a:extLst>
              <a:ext uri="{FF2B5EF4-FFF2-40B4-BE49-F238E27FC236}">
                <a16:creationId xmlns:a16="http://schemas.microsoft.com/office/drawing/2014/main" id="{947CD10A-1B51-B52D-34E3-2B550C00FB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229528" cy="6858000"/>
          </a:xfrm>
          <a:prstGeom prst="rect">
            <a:avLst/>
          </a:prstGeom>
        </p:spPr>
      </p:pic>
    </p:spTree>
    <p:extLst>
      <p:ext uri="{BB962C8B-B14F-4D97-AF65-F5344CB8AC3E}">
        <p14:creationId xmlns:p14="http://schemas.microsoft.com/office/powerpoint/2010/main" val="3709407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29830-3203-BBCC-4953-F907F0DEEA3A}"/>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38795E33-942F-2A59-C76F-E2F897A440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7999"/>
          </a:xfrm>
        </p:spPr>
      </p:pic>
    </p:spTree>
    <p:extLst>
      <p:ext uri="{BB962C8B-B14F-4D97-AF65-F5344CB8AC3E}">
        <p14:creationId xmlns:p14="http://schemas.microsoft.com/office/powerpoint/2010/main" val="4235538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71D16-C334-F262-ACF3-EE186BB6A301}"/>
              </a:ext>
            </a:extLst>
          </p:cNvPr>
          <p:cNvSpPr>
            <a:spLocks noGrp="1"/>
          </p:cNvSpPr>
          <p:nvPr>
            <p:ph type="title"/>
          </p:nvPr>
        </p:nvSpPr>
        <p:spPr>
          <a:xfrm>
            <a:off x="838200" y="365126"/>
            <a:ext cx="10515600" cy="723446"/>
          </a:xfrm>
        </p:spPr>
        <p:txBody>
          <a:bodyPr/>
          <a:lstStyle/>
          <a:p>
            <a:r>
              <a:rPr lang="en-GB" b="1" i="1" dirty="0">
                <a:solidFill>
                  <a:srgbClr val="C00000"/>
                </a:solidFill>
              </a:rPr>
              <a:t>Introduction</a:t>
            </a:r>
            <a:r>
              <a:rPr lang="en-GB" dirty="0"/>
              <a:t> </a:t>
            </a:r>
            <a:endParaRPr lang="en-EG" dirty="0"/>
          </a:p>
        </p:txBody>
      </p:sp>
      <p:sp>
        <p:nvSpPr>
          <p:cNvPr id="3" name="Content Placeholder 2">
            <a:extLst>
              <a:ext uri="{FF2B5EF4-FFF2-40B4-BE49-F238E27FC236}">
                <a16:creationId xmlns:a16="http://schemas.microsoft.com/office/drawing/2014/main" id="{AF97B379-167B-C3D1-47F2-820E12E78489}"/>
              </a:ext>
            </a:extLst>
          </p:cNvPr>
          <p:cNvSpPr>
            <a:spLocks noGrp="1"/>
          </p:cNvSpPr>
          <p:nvPr>
            <p:ph idx="1"/>
          </p:nvPr>
        </p:nvSpPr>
        <p:spPr>
          <a:xfrm>
            <a:off x="838200" y="1511905"/>
            <a:ext cx="11353800" cy="5327952"/>
          </a:xfrm>
        </p:spPr>
        <p:txBody>
          <a:bodyPr/>
          <a:lstStyle/>
          <a:p>
            <a:r>
              <a:rPr lang="en-GB" b="0" i="0" dirty="0">
                <a:effectLst/>
                <a:latin typeface="Helvetica" pitchFamily="2" charset="0"/>
              </a:rPr>
              <a:t>Cerebellum is the dorsal part of hindbrain (rhombencephalon).</a:t>
            </a:r>
          </a:p>
          <a:p>
            <a:r>
              <a:rPr lang="en-GB" b="0" i="0" dirty="0">
                <a:effectLst/>
                <a:latin typeface="Helvetica" pitchFamily="2" charset="0"/>
              </a:rPr>
              <a:t> Among the three components of hindbrain with pons and medulla oblongata,</a:t>
            </a:r>
            <a:r>
              <a:rPr lang="en-GB" b="0" i="0" dirty="0">
                <a:solidFill>
                  <a:schemeClr val="accent2"/>
                </a:solidFill>
                <a:effectLst/>
                <a:latin typeface="Helvetica" pitchFamily="2" charset="0"/>
              </a:rPr>
              <a:t>Cerebellum</a:t>
            </a:r>
            <a:r>
              <a:rPr lang="en-GB" b="0" i="0" dirty="0">
                <a:effectLst/>
                <a:latin typeface="Helvetica" pitchFamily="2" charset="0"/>
              </a:rPr>
              <a:t> is the largest in volume.</a:t>
            </a:r>
          </a:p>
          <a:p>
            <a:endParaRPr lang="en-GB" dirty="0">
              <a:effectLst/>
              <a:latin typeface="Helvetica" pitchFamily="2" charset="0"/>
            </a:endParaRPr>
          </a:p>
          <a:p>
            <a:r>
              <a:rPr lang="en-GB" b="0" i="0" dirty="0">
                <a:effectLst/>
                <a:latin typeface="Helvetica" pitchFamily="2" charset="0"/>
              </a:rPr>
              <a:t>Cerebellum is considered as motor component of brain. Though it does not initiate voluntary movement, but it exerts a control on it in a subconscious state.</a:t>
            </a:r>
          </a:p>
          <a:p>
            <a:pPr marL="0" indent="0">
              <a:buNone/>
            </a:pPr>
            <a:r>
              <a:rPr lang="en-GB" dirty="0">
                <a:effectLst/>
                <a:latin typeface="Helvetica" pitchFamily="2" charset="0"/>
              </a:rPr>
              <a:t> </a:t>
            </a:r>
          </a:p>
          <a:p>
            <a:r>
              <a:rPr lang="en-GB" b="0" i="0" dirty="0">
                <a:effectLst/>
                <a:latin typeface="Helvetica" pitchFamily="2" charset="0"/>
              </a:rPr>
              <a:t>In contrast to cerebrum, cerebellum is known as little brain'.</a:t>
            </a:r>
            <a:endParaRPr lang="en-GB" dirty="0">
              <a:effectLst/>
              <a:latin typeface="Helvetica" pitchFamily="2" charset="0"/>
            </a:endParaRPr>
          </a:p>
          <a:p>
            <a:r>
              <a:rPr lang="en-GB" b="0" i="0" dirty="0">
                <a:effectLst/>
                <a:latin typeface="Helvetica" pitchFamily="2" charset="0"/>
              </a:rPr>
              <a:t>Cerebellum exerts ipsilateral control on body.</a:t>
            </a:r>
            <a:endParaRPr lang="en-GB" dirty="0">
              <a:effectLst/>
              <a:latin typeface="Helvetica" pitchFamily="2" charset="0"/>
            </a:endParaRPr>
          </a:p>
        </p:txBody>
      </p:sp>
    </p:spTree>
    <p:extLst>
      <p:ext uri="{BB962C8B-B14F-4D97-AF65-F5344CB8AC3E}">
        <p14:creationId xmlns:p14="http://schemas.microsoft.com/office/powerpoint/2010/main" val="2147912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5205D-3312-0D27-0677-CFF4F4346FDB}"/>
              </a:ext>
            </a:extLst>
          </p:cNvPr>
          <p:cNvSpPr>
            <a:spLocks noGrp="1"/>
          </p:cNvSpPr>
          <p:nvPr>
            <p:ph type="title"/>
          </p:nvPr>
        </p:nvSpPr>
        <p:spPr/>
        <p:txBody>
          <a:bodyPr/>
          <a:lstStyle/>
          <a:p>
            <a:endParaRPr lang="en-EG"/>
          </a:p>
        </p:txBody>
      </p:sp>
      <p:sp>
        <p:nvSpPr>
          <p:cNvPr id="5" name="TextBox 4">
            <a:extLst>
              <a:ext uri="{FF2B5EF4-FFF2-40B4-BE49-F238E27FC236}">
                <a16:creationId xmlns:a16="http://schemas.microsoft.com/office/drawing/2014/main" id="{BB9895E9-166D-05E1-A63E-957204829991}"/>
              </a:ext>
            </a:extLst>
          </p:cNvPr>
          <p:cNvSpPr txBox="1"/>
          <p:nvPr/>
        </p:nvSpPr>
        <p:spPr>
          <a:xfrm>
            <a:off x="551543" y="4989286"/>
            <a:ext cx="11422743" cy="1046440"/>
          </a:xfrm>
          <a:prstGeom prst="rect">
            <a:avLst/>
          </a:prstGeom>
          <a:noFill/>
        </p:spPr>
        <p:txBody>
          <a:bodyPr wrap="square" rtlCol="0">
            <a:spAutoFit/>
          </a:bodyPr>
          <a:lstStyle/>
          <a:p>
            <a:r>
              <a:rPr lang="en-GB" sz="2200" b="0" i="0" dirty="0">
                <a:effectLst/>
                <a:latin typeface="Helvetica" pitchFamily="2" charset="0"/>
              </a:rPr>
              <a:t>Three components of brainstem, midbrain, pons and medulla oblongata are connected to cerebellum by paired superior, middle and inferior cerebellar peduncles respectively</a:t>
            </a:r>
            <a:endParaRPr lang="en-GB" sz="2200" dirty="0">
              <a:effectLst/>
              <a:latin typeface="Helvetica" pitchFamily="2" charset="0"/>
            </a:endParaRPr>
          </a:p>
          <a:p>
            <a:pPr algn="l"/>
            <a:endParaRPr lang="en-EG" dirty="0"/>
          </a:p>
        </p:txBody>
      </p:sp>
      <p:pic>
        <p:nvPicPr>
          <p:cNvPr id="7" name="Picture 7">
            <a:extLst>
              <a:ext uri="{FF2B5EF4-FFF2-40B4-BE49-F238E27FC236}">
                <a16:creationId xmlns:a16="http://schemas.microsoft.com/office/drawing/2014/main" id="{9929C3F0-C42F-154D-ADCE-0B244848902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4989287"/>
          </a:xfrm>
        </p:spPr>
      </p:pic>
    </p:spTree>
    <p:extLst>
      <p:ext uri="{BB962C8B-B14F-4D97-AF65-F5344CB8AC3E}">
        <p14:creationId xmlns:p14="http://schemas.microsoft.com/office/powerpoint/2010/main" val="215790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83C2D-6D74-CB73-AD61-8623B45C50C0}"/>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1539E677-E8BB-4886-61FD-B656B3CCAF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48455" cy="6858000"/>
          </a:xfrm>
        </p:spPr>
      </p:pic>
    </p:spTree>
    <p:extLst>
      <p:ext uri="{BB962C8B-B14F-4D97-AF65-F5344CB8AC3E}">
        <p14:creationId xmlns:p14="http://schemas.microsoft.com/office/powerpoint/2010/main" val="2846110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B6B36-4F8C-91CE-594F-3FD910515E9D}"/>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D6305D32-5F87-19AA-174A-AD22A124C0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3532818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270B8-A73B-D8B0-4A40-19722F8EF6BC}"/>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27EFEC01-8A00-6128-435E-E2E90F737AA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3461663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632F94-1E99-BC88-F57D-8E46B42E7162}"/>
              </a:ext>
            </a:extLst>
          </p:cNvPr>
          <p:cNvSpPr>
            <a:spLocks noGrp="1"/>
          </p:cNvSpPr>
          <p:nvPr>
            <p:ph idx="1"/>
          </p:nvPr>
        </p:nvSpPr>
        <p:spPr>
          <a:xfrm>
            <a:off x="241905" y="635000"/>
            <a:ext cx="11732381" cy="6223000"/>
          </a:xfrm>
        </p:spPr>
        <p:txBody>
          <a:bodyPr/>
          <a:lstStyle/>
          <a:p>
            <a:pPr marL="0" indent="0">
              <a:buNone/>
            </a:pPr>
            <a:r>
              <a:rPr lang="en-GB" sz="3300" b="1" dirty="0">
                <a:solidFill>
                  <a:srgbClr val="C00000"/>
                </a:solidFill>
              </a:rPr>
              <a:t>Cerebellum – Cerebellar Peduncles</a:t>
            </a:r>
          </a:p>
          <a:p>
            <a:pPr marL="0" indent="0">
              <a:buNone/>
            </a:pPr>
            <a:r>
              <a:rPr lang="en-GB" dirty="0"/>
              <a:t>• There are three foot processes that not only anchor the cerebellum to the brainstem, but also provide a pathway for neuronal tracts to travel to and from the cerebellum.</a:t>
            </a:r>
          </a:p>
          <a:p>
            <a:pPr marL="0" indent="0">
              <a:buNone/>
            </a:pPr>
            <a:r>
              <a:rPr lang="en-GB" dirty="0"/>
              <a:t> These structures are the superior, middle and inferior cerebellar peduncles.</a:t>
            </a:r>
          </a:p>
          <a:p>
            <a:pPr marL="0" indent="0">
              <a:buNone/>
            </a:pPr>
            <a:r>
              <a:rPr lang="en-GB" dirty="0"/>
              <a:t> The connections between the cerebellum and the respective parts of the brainstem (Medulla, pons, midbrain) are as follows:</a:t>
            </a:r>
          </a:p>
          <a:p>
            <a:pPr>
              <a:buFontTx/>
              <a:buChar char="-"/>
            </a:pPr>
            <a:r>
              <a:rPr lang="en-GB" dirty="0"/>
              <a:t>to </a:t>
            </a:r>
            <a:r>
              <a:rPr lang="en-GB" dirty="0">
                <a:solidFill>
                  <a:schemeClr val="accent2"/>
                </a:solidFill>
              </a:rPr>
              <a:t>midbrain</a:t>
            </a:r>
            <a:r>
              <a:rPr lang="en-GB" dirty="0"/>
              <a:t>: superior cerebellar peduncles </a:t>
            </a:r>
          </a:p>
          <a:p>
            <a:pPr marL="0" indent="0">
              <a:buNone/>
            </a:pPr>
            <a:r>
              <a:rPr lang="en-GB" dirty="0"/>
              <a:t>- to </a:t>
            </a:r>
            <a:r>
              <a:rPr lang="en-GB" dirty="0">
                <a:solidFill>
                  <a:schemeClr val="accent2"/>
                </a:solidFill>
              </a:rPr>
              <a:t>pons</a:t>
            </a:r>
            <a:r>
              <a:rPr lang="en-GB" dirty="0"/>
              <a:t>: middle cerebellar peduncles</a:t>
            </a:r>
          </a:p>
          <a:p>
            <a:pPr>
              <a:buFontTx/>
              <a:buChar char="-"/>
            </a:pPr>
            <a:r>
              <a:rPr lang="en-GB" dirty="0"/>
              <a:t>to </a:t>
            </a:r>
            <a:r>
              <a:rPr lang="en-GB" dirty="0">
                <a:solidFill>
                  <a:schemeClr val="accent2"/>
                </a:solidFill>
              </a:rPr>
              <a:t>medulla</a:t>
            </a:r>
            <a:r>
              <a:rPr lang="en-GB" dirty="0"/>
              <a:t>: inferior cerebellar peduncles</a:t>
            </a:r>
            <a:endParaRPr lang="en-EG" dirty="0"/>
          </a:p>
        </p:txBody>
      </p:sp>
    </p:spTree>
    <p:extLst>
      <p:ext uri="{BB962C8B-B14F-4D97-AF65-F5344CB8AC3E}">
        <p14:creationId xmlns:p14="http://schemas.microsoft.com/office/powerpoint/2010/main" val="1752424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2754C-AEDA-1DB1-B64F-19A3A0DFEEFF}"/>
              </a:ext>
            </a:extLst>
          </p:cNvPr>
          <p:cNvSpPr>
            <a:spLocks noGrp="1"/>
          </p:cNvSpPr>
          <p:nvPr>
            <p:ph type="title"/>
          </p:nvPr>
        </p:nvSpPr>
        <p:spPr/>
        <p:txBody>
          <a:bodyPr/>
          <a:lstStyle/>
          <a:p>
            <a:endParaRPr lang="en-EG"/>
          </a:p>
        </p:txBody>
      </p:sp>
      <p:pic>
        <p:nvPicPr>
          <p:cNvPr id="5" name="Picture 5">
            <a:extLst>
              <a:ext uri="{FF2B5EF4-FFF2-40B4-BE49-F238E27FC236}">
                <a16:creationId xmlns:a16="http://schemas.microsoft.com/office/drawing/2014/main" id="{0EC7D0CE-2DE4-4D75-1A59-0F96466067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TextBox 3">
            <a:extLst>
              <a:ext uri="{FF2B5EF4-FFF2-40B4-BE49-F238E27FC236}">
                <a16:creationId xmlns:a16="http://schemas.microsoft.com/office/drawing/2014/main" id="{4A55B283-E84C-D6B2-55F3-5F3F930E1AF4}"/>
              </a:ext>
            </a:extLst>
          </p:cNvPr>
          <p:cNvSpPr txBox="1"/>
          <p:nvPr/>
        </p:nvSpPr>
        <p:spPr>
          <a:xfrm>
            <a:off x="5193695" y="2517624"/>
            <a:ext cx="1828800" cy="1828800"/>
          </a:xfrm>
          <a:prstGeom prst="rect">
            <a:avLst/>
          </a:prstGeom>
          <a:noFill/>
        </p:spPr>
        <p:txBody>
          <a:bodyPr wrap="square" rtlCol="0">
            <a:spAutoFit/>
          </a:bodyPr>
          <a:lstStyle/>
          <a:p>
            <a:pPr algn="l"/>
            <a:endParaRPr lang="en-EG" dirty="0"/>
          </a:p>
        </p:txBody>
      </p:sp>
    </p:spTree>
    <p:extLst>
      <p:ext uri="{BB962C8B-B14F-4D97-AF65-F5344CB8AC3E}">
        <p14:creationId xmlns:p14="http://schemas.microsoft.com/office/powerpoint/2010/main" val="4118740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24289-0BCA-81BD-7C66-10D45C71CECD}"/>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4AA99FC6-385F-D032-11ED-04CE355758D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541705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C504B-EF8E-2577-1B26-5FD65D9559DA}"/>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DCC160E4-2F76-57C5-C01B-1A3165B0A0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3141291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67752-5821-698B-C0E0-9B8885716B32}"/>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5C3BE9C9-6C97-A45E-A78A-F6BAA8DF007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3233140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ADF54-8081-0192-FC72-770CB3B80E3A}"/>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62CE6019-2DFA-7B70-D0B5-2071E55ADA9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2381" y="-1"/>
            <a:ext cx="11889619" cy="6858001"/>
          </a:xfrm>
        </p:spPr>
      </p:pic>
    </p:spTree>
    <p:extLst>
      <p:ext uri="{BB962C8B-B14F-4D97-AF65-F5344CB8AC3E}">
        <p14:creationId xmlns:p14="http://schemas.microsoft.com/office/powerpoint/2010/main" val="819503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8EC443-301D-5AA0-BA80-3469B2CA3264}"/>
              </a:ext>
            </a:extLst>
          </p:cNvPr>
          <p:cNvSpPr>
            <a:spLocks noGrp="1"/>
          </p:cNvSpPr>
          <p:nvPr>
            <p:ph idx="1"/>
          </p:nvPr>
        </p:nvSpPr>
        <p:spPr>
          <a:xfrm>
            <a:off x="354391" y="555623"/>
            <a:ext cx="11529180" cy="5612947"/>
          </a:xfrm>
        </p:spPr>
        <p:txBody>
          <a:bodyPr>
            <a:normAutofit fontScale="92500" lnSpcReduction="10000"/>
          </a:bodyPr>
          <a:lstStyle/>
          <a:p>
            <a:pPr marL="0" indent="0">
              <a:buNone/>
            </a:pPr>
            <a:r>
              <a:rPr lang="en-GB" b="0" i="0" dirty="0">
                <a:solidFill>
                  <a:schemeClr val="accent2"/>
                </a:solidFill>
                <a:effectLst/>
                <a:latin typeface="Helvetica" pitchFamily="2" charset="0"/>
              </a:rPr>
              <a:t>Lobes of the cerebellum:</a:t>
            </a:r>
          </a:p>
          <a:p>
            <a:pPr marL="0" indent="0">
              <a:buNone/>
            </a:pPr>
            <a:endParaRPr lang="en-GB" dirty="0">
              <a:solidFill>
                <a:schemeClr val="accent2"/>
              </a:solidFill>
              <a:effectLst/>
              <a:latin typeface="Helvetica" pitchFamily="2" charset="0"/>
            </a:endParaRPr>
          </a:p>
          <a:p>
            <a:pPr marL="0" indent="0">
              <a:buNone/>
            </a:pPr>
            <a:r>
              <a:rPr lang="en-GB" b="0" i="0" dirty="0">
                <a:effectLst/>
                <a:latin typeface="Helvetica" pitchFamily="2" charset="0"/>
              </a:rPr>
              <a:t>1) </a:t>
            </a:r>
            <a:r>
              <a:rPr lang="en-GB" b="0" i="0" dirty="0">
                <a:solidFill>
                  <a:srgbClr val="FF0000"/>
                </a:solidFill>
                <a:effectLst/>
                <a:latin typeface="Helvetica" pitchFamily="2" charset="0"/>
              </a:rPr>
              <a:t>Anterior lobe</a:t>
            </a:r>
            <a:br>
              <a:rPr lang="en-GB" b="0" i="0" dirty="0">
                <a:effectLst/>
                <a:latin typeface="Helvetica" pitchFamily="2" charset="0"/>
              </a:rPr>
            </a:br>
            <a:r>
              <a:rPr lang="en-GB" b="0" i="0" dirty="0">
                <a:effectLst/>
                <a:latin typeface="Helvetica" pitchFamily="2" charset="0"/>
              </a:rPr>
              <a:t>It lies anterior to the primary fissure on the superior surface . It is associated functionally with the spinal cord.</a:t>
            </a:r>
          </a:p>
          <a:p>
            <a:pPr marL="0" indent="0">
              <a:buNone/>
            </a:pPr>
            <a:endParaRPr lang="en-GB" b="0" i="0" dirty="0">
              <a:effectLst/>
              <a:latin typeface="Helvetica" pitchFamily="2" charset="0"/>
            </a:endParaRPr>
          </a:p>
          <a:p>
            <a:pPr marL="0" indent="0">
              <a:buNone/>
            </a:pPr>
            <a:r>
              <a:rPr lang="en-GB" b="0" i="0" dirty="0">
                <a:effectLst/>
                <a:latin typeface="Helvetica" pitchFamily="2" charset="0"/>
              </a:rPr>
              <a:t>2) </a:t>
            </a:r>
            <a:r>
              <a:rPr lang="en-GB" b="0" i="0" dirty="0">
                <a:solidFill>
                  <a:srgbClr val="FF0000"/>
                </a:solidFill>
                <a:effectLst/>
                <a:latin typeface="Helvetica" pitchFamily="2" charset="0"/>
              </a:rPr>
              <a:t>Middle lobe</a:t>
            </a:r>
            <a:r>
              <a:rPr lang="en-GB" b="0" i="0" dirty="0">
                <a:effectLst/>
                <a:latin typeface="Helvetica" pitchFamily="2" charset="0"/>
              </a:rPr>
              <a:t> (the largest lobe)</a:t>
            </a:r>
            <a:br>
              <a:rPr lang="en-GB" b="0" i="0" dirty="0">
                <a:effectLst/>
                <a:latin typeface="Helvetica" pitchFamily="2" charset="0"/>
              </a:rPr>
            </a:br>
            <a:r>
              <a:rPr lang="en-GB" b="0" i="0" dirty="0">
                <a:effectLst/>
                <a:latin typeface="Helvetica" pitchFamily="2" charset="0"/>
              </a:rPr>
              <a:t>It lies between primary fissure and </a:t>
            </a:r>
            <a:r>
              <a:rPr lang="en-GB" b="0" i="0" dirty="0" err="1">
                <a:effectLst/>
                <a:latin typeface="Helvetica" pitchFamily="2" charset="0"/>
              </a:rPr>
              <a:t>posterolateral</a:t>
            </a:r>
            <a:r>
              <a:rPr lang="en-GB" b="0" i="0" dirty="0">
                <a:effectLst/>
                <a:latin typeface="Helvetica" pitchFamily="2" charset="0"/>
              </a:rPr>
              <a:t> fissure . It is associated functionally with the cerebral cortex.</a:t>
            </a:r>
            <a:endParaRPr lang="en-GB" dirty="0">
              <a:effectLst/>
              <a:latin typeface="Helvetica" pitchFamily="2" charset="0"/>
            </a:endParaRPr>
          </a:p>
          <a:p>
            <a:pPr marL="0" indent="0">
              <a:buNone/>
            </a:pPr>
            <a:endParaRPr lang="en-GB" b="0" i="0" dirty="0">
              <a:effectLst/>
              <a:latin typeface="Helvetica" pitchFamily="2" charset="0"/>
            </a:endParaRPr>
          </a:p>
          <a:p>
            <a:pPr marL="0" indent="0">
              <a:buNone/>
            </a:pPr>
            <a:r>
              <a:rPr lang="en-GB" b="0" i="0" dirty="0">
                <a:effectLst/>
                <a:latin typeface="Helvetica" pitchFamily="2" charset="0"/>
              </a:rPr>
              <a:t>3)</a:t>
            </a:r>
            <a:r>
              <a:rPr lang="en-GB" b="0" i="0" dirty="0">
                <a:solidFill>
                  <a:schemeClr val="accent2"/>
                </a:solidFill>
                <a:effectLst/>
                <a:latin typeface="Helvetica" pitchFamily="2" charset="0"/>
              </a:rPr>
              <a:t> </a:t>
            </a:r>
            <a:r>
              <a:rPr lang="en-GB" b="0" i="0" dirty="0" err="1">
                <a:solidFill>
                  <a:srgbClr val="FF0000"/>
                </a:solidFill>
                <a:effectLst/>
                <a:latin typeface="Helvetica" pitchFamily="2" charset="0"/>
              </a:rPr>
              <a:t>Flocculonodular</a:t>
            </a:r>
            <a:r>
              <a:rPr lang="en-GB" b="0" i="0" dirty="0">
                <a:solidFill>
                  <a:srgbClr val="FF0000"/>
                </a:solidFill>
                <a:effectLst/>
                <a:latin typeface="Helvetica" pitchFamily="2" charset="0"/>
              </a:rPr>
              <a:t> lobe</a:t>
            </a:r>
            <a:endParaRPr lang="en-GB" dirty="0">
              <a:solidFill>
                <a:srgbClr val="FF0000"/>
              </a:solidFill>
              <a:effectLst/>
              <a:latin typeface="Helvetica" pitchFamily="2" charset="0"/>
            </a:endParaRPr>
          </a:p>
          <a:p>
            <a:pPr marL="0" indent="0">
              <a:buNone/>
            </a:pPr>
            <a:r>
              <a:rPr lang="en-GB" b="0" i="0" dirty="0">
                <a:effectLst/>
                <a:latin typeface="Helvetica" pitchFamily="2" charset="0"/>
              </a:rPr>
              <a:t>It lies anterior to the </a:t>
            </a:r>
            <a:r>
              <a:rPr lang="en-GB" b="0" i="0" dirty="0" err="1">
                <a:effectLst/>
                <a:latin typeface="Helvetica" pitchFamily="2" charset="0"/>
              </a:rPr>
              <a:t>posterolateral</a:t>
            </a:r>
            <a:r>
              <a:rPr lang="en-GB" b="0" i="0" dirty="0">
                <a:effectLst/>
                <a:latin typeface="Helvetica" pitchFamily="2" charset="0"/>
              </a:rPr>
              <a:t> fissure on </a:t>
            </a:r>
            <a:r>
              <a:rPr lang="en-GB" b="0" i="0" dirty="0" err="1">
                <a:effectLst/>
                <a:latin typeface="Helvetica" pitchFamily="2" charset="0"/>
              </a:rPr>
              <a:t>thr</a:t>
            </a:r>
            <a:r>
              <a:rPr lang="en-GB" b="0" i="0" dirty="0">
                <a:effectLst/>
                <a:latin typeface="Helvetica" pitchFamily="2" charset="0"/>
              </a:rPr>
              <a:t> inferior surface . It consist of the nodule in the median plane and the two flocculi. It is associated functionally with the vestibular nuclei.</a:t>
            </a:r>
            <a:endParaRPr lang="en-GB" dirty="0">
              <a:effectLst/>
              <a:latin typeface="Helvetica" pitchFamily="2" charset="0"/>
            </a:endParaRPr>
          </a:p>
          <a:p>
            <a:endParaRPr lang="en-GB" dirty="0">
              <a:effectLst/>
              <a:latin typeface="Helvetica" pitchFamily="2" charset="0"/>
            </a:endParaRPr>
          </a:p>
        </p:txBody>
      </p:sp>
    </p:spTree>
    <p:extLst>
      <p:ext uri="{BB962C8B-B14F-4D97-AF65-F5344CB8AC3E}">
        <p14:creationId xmlns:p14="http://schemas.microsoft.com/office/powerpoint/2010/main" val="2412633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33EA3-6EAD-C4C4-A808-652CD828D7CC}"/>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C79B9096-F38C-6F0D-DA2A-89ADA9FE20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622672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4BB47-55EF-21F9-0BFA-3884EB3933B2}"/>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DFF32346-0D03-F487-E91A-67A1162EBA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3308791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41F150-9B79-F83B-1DEC-A0B8E958BD1C}"/>
              </a:ext>
            </a:extLst>
          </p:cNvPr>
          <p:cNvSpPr>
            <a:spLocks noGrp="1"/>
          </p:cNvSpPr>
          <p:nvPr>
            <p:ph idx="1"/>
          </p:nvPr>
        </p:nvSpPr>
        <p:spPr>
          <a:xfrm>
            <a:off x="544286" y="604762"/>
            <a:ext cx="11399762" cy="5572201"/>
          </a:xfrm>
        </p:spPr>
        <p:txBody>
          <a:bodyPr/>
          <a:lstStyle/>
          <a:p>
            <a:pPr marL="0" indent="0">
              <a:buNone/>
            </a:pPr>
            <a:r>
              <a:rPr lang="en-GB" dirty="0" err="1">
                <a:solidFill>
                  <a:srgbClr val="C00000"/>
                </a:solidFill>
                <a:latin typeface="Helvetica" pitchFamily="2" charset="0"/>
              </a:rPr>
              <a:t>1-</a:t>
            </a:r>
            <a:r>
              <a:rPr lang="en-GB" b="0" i="0" dirty="0" err="1">
                <a:solidFill>
                  <a:srgbClr val="C00000"/>
                </a:solidFill>
                <a:effectLst/>
                <a:latin typeface="Helvetica" pitchFamily="2" charset="0"/>
              </a:rPr>
              <a:t>Vestibulo-cerebellum</a:t>
            </a:r>
            <a:r>
              <a:rPr lang="en-GB" b="0" i="0" dirty="0">
                <a:effectLst/>
                <a:latin typeface="Helvetica" pitchFamily="2" charset="0"/>
              </a:rPr>
              <a:t> (</a:t>
            </a:r>
            <a:r>
              <a:rPr lang="en-GB" sz="2400" dirty="0" err="1">
                <a:latin typeface="Helvetica" pitchFamily="2" charset="0"/>
              </a:rPr>
              <a:t>Archicerebellum</a:t>
            </a:r>
            <a:r>
              <a:rPr lang="en-GB" sz="2400" b="0" i="0" dirty="0">
                <a:effectLst/>
                <a:latin typeface="Helvetica" pitchFamily="2" charset="0"/>
              </a:rPr>
              <a:t>):</a:t>
            </a:r>
          </a:p>
          <a:p>
            <a:pPr marL="0" indent="0">
              <a:buNone/>
            </a:pPr>
            <a:r>
              <a:rPr lang="en-GB" sz="2400" b="0" i="0" dirty="0">
                <a:effectLst/>
                <a:latin typeface="Helvetica" pitchFamily="2" charset="0"/>
              </a:rPr>
              <a:t> .</a:t>
            </a:r>
            <a:r>
              <a:rPr lang="en-GB" sz="2400" b="0" i="0" dirty="0" err="1">
                <a:effectLst/>
                <a:latin typeface="Helvetica" pitchFamily="2" charset="0"/>
              </a:rPr>
              <a:t>Flocculonodular</a:t>
            </a:r>
            <a:r>
              <a:rPr lang="en-GB" sz="2400" b="0" i="0" dirty="0">
                <a:effectLst/>
                <a:latin typeface="Helvetica" pitchFamily="2" charset="0"/>
              </a:rPr>
              <a:t> lobe</a:t>
            </a:r>
          </a:p>
          <a:p>
            <a:pPr marL="0" indent="0">
              <a:buNone/>
            </a:pPr>
            <a:r>
              <a:rPr lang="en-GB" sz="2400" b="0" i="0" dirty="0">
                <a:effectLst/>
                <a:latin typeface="Helvetica" pitchFamily="2" charset="0"/>
              </a:rPr>
              <a:t>.It receives information from the vestibula</a:t>
            </a:r>
            <a:r>
              <a:rPr lang="en-GB" sz="2400" dirty="0">
                <a:latin typeface="Helvetica" pitchFamily="2" charset="0"/>
              </a:rPr>
              <a:t>r </a:t>
            </a:r>
            <a:r>
              <a:rPr lang="en-GB" sz="2400" b="0" i="0" dirty="0">
                <a:effectLst/>
                <a:latin typeface="Helvetica" pitchFamily="2" charset="0"/>
              </a:rPr>
              <a:t>nuclei and visual cortex and is responsible for balance and ocular movements</a:t>
            </a:r>
            <a:endParaRPr lang="en-GB" sz="2400" dirty="0">
              <a:effectLst/>
              <a:latin typeface="Helvetica" pitchFamily="2" charset="0"/>
            </a:endParaRPr>
          </a:p>
        </p:txBody>
      </p:sp>
      <p:sp>
        <p:nvSpPr>
          <p:cNvPr id="5" name="Title 1">
            <a:extLst>
              <a:ext uri="{FF2B5EF4-FFF2-40B4-BE49-F238E27FC236}">
                <a16:creationId xmlns:a16="http://schemas.microsoft.com/office/drawing/2014/main" id="{69810ABD-37DE-B622-7FD7-8A36A789C1A2}"/>
              </a:ext>
            </a:extLst>
          </p:cNvPr>
          <p:cNvSpPr txBox="1">
            <a:spLocks noGrp="1"/>
          </p:cNvSpPr>
          <p:nvPr>
            <p:ph type="title"/>
          </p:nvPr>
        </p:nvSpPr>
        <p:spPr>
          <a:xfrm>
            <a:off x="396119" y="-145103"/>
            <a:ext cx="10515600" cy="10280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C00000"/>
                </a:solidFill>
                <a:latin typeface="Helvetica" pitchFamily="2" charset="0"/>
              </a:rPr>
              <a:t>Functional classification of cerebellum</a:t>
            </a:r>
          </a:p>
        </p:txBody>
      </p:sp>
      <p:pic>
        <p:nvPicPr>
          <p:cNvPr id="8" name="Picture 8">
            <a:extLst>
              <a:ext uri="{FF2B5EF4-FFF2-40B4-BE49-F238E27FC236}">
                <a16:creationId xmlns:a16="http://schemas.microsoft.com/office/drawing/2014/main" id="{F8F3B41C-D0FB-77D4-C241-1F6DFA918F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119" y="2388810"/>
            <a:ext cx="11696096" cy="4469190"/>
          </a:xfrm>
          <a:prstGeom prst="rect">
            <a:avLst/>
          </a:prstGeom>
        </p:spPr>
      </p:pic>
    </p:spTree>
    <p:extLst>
      <p:ext uri="{BB962C8B-B14F-4D97-AF65-F5344CB8AC3E}">
        <p14:creationId xmlns:p14="http://schemas.microsoft.com/office/powerpoint/2010/main" val="3204745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A2BFB-6BC7-234C-1E41-11817B598EA0}"/>
              </a:ext>
            </a:extLst>
          </p:cNvPr>
          <p:cNvSpPr>
            <a:spLocks noGrp="1"/>
          </p:cNvSpPr>
          <p:nvPr>
            <p:ph type="title"/>
          </p:nvPr>
        </p:nvSpPr>
        <p:spPr/>
        <p:txBody>
          <a:bodyPr/>
          <a:lstStyle/>
          <a:p>
            <a:endParaRPr lang="en-EG"/>
          </a:p>
        </p:txBody>
      </p:sp>
      <p:pic>
        <p:nvPicPr>
          <p:cNvPr id="7" name="Picture 7">
            <a:extLst>
              <a:ext uri="{FF2B5EF4-FFF2-40B4-BE49-F238E27FC236}">
                <a16:creationId xmlns:a16="http://schemas.microsoft.com/office/drawing/2014/main" id="{3EF499AA-6615-3AF0-A1F5-83A9A1047A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645020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9C215-B151-AD72-A6E9-A5412B18372C}"/>
              </a:ext>
            </a:extLst>
          </p:cNvPr>
          <p:cNvSpPr>
            <a:spLocks noGrp="1"/>
          </p:cNvSpPr>
          <p:nvPr>
            <p:ph type="title"/>
          </p:nvPr>
        </p:nvSpPr>
        <p:spPr>
          <a:xfrm>
            <a:off x="309164" y="1"/>
            <a:ext cx="11882836" cy="1825623"/>
          </a:xfrm>
        </p:spPr>
        <p:txBody>
          <a:bodyPr>
            <a:noAutofit/>
          </a:bodyPr>
          <a:lstStyle/>
          <a:p>
            <a:r>
              <a:rPr lang="en-GB" sz="3100" b="1" i="0" dirty="0" err="1">
                <a:solidFill>
                  <a:srgbClr val="C00000"/>
                </a:solidFill>
                <a:effectLst/>
                <a:latin typeface="Helvetica" pitchFamily="2" charset="0"/>
              </a:rPr>
              <a:t>2-spino-cerebellum</a:t>
            </a:r>
            <a:r>
              <a:rPr lang="en-GB" sz="2500" b="0" i="0" dirty="0">
                <a:effectLst/>
                <a:latin typeface="Helvetica" pitchFamily="2" charset="0"/>
              </a:rPr>
              <a:t> (the vermis and intermediate zones), which receives proprioceptive information from the spinal cord and is responsible for the coordination of movements (</a:t>
            </a:r>
            <a:r>
              <a:rPr lang="en-GB" sz="2500" b="0" i="0" dirty="0">
                <a:solidFill>
                  <a:schemeClr val="accent2"/>
                </a:solidFill>
                <a:effectLst/>
                <a:latin typeface="Helvetica" pitchFamily="2" charset="0"/>
              </a:rPr>
              <a:t>motor execution</a:t>
            </a:r>
            <a:r>
              <a:rPr lang="en-GB" sz="2500" b="0" i="0" dirty="0">
                <a:effectLst/>
                <a:latin typeface="Helvetica" pitchFamily="2" charset="0"/>
              </a:rPr>
              <a:t>)</a:t>
            </a:r>
            <a:endParaRPr lang="en-GB" sz="2500" dirty="0">
              <a:effectLst/>
              <a:latin typeface="Helvetica" pitchFamily="2" charset="0"/>
            </a:endParaRPr>
          </a:p>
        </p:txBody>
      </p:sp>
      <p:pic>
        <p:nvPicPr>
          <p:cNvPr id="5" name="Content Placeholder 4">
            <a:extLst>
              <a:ext uri="{FF2B5EF4-FFF2-40B4-BE49-F238E27FC236}">
                <a16:creationId xmlns:a16="http://schemas.microsoft.com/office/drawing/2014/main" id="{D62872EC-C071-B6C0-2D80-252D7E82D19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11906"/>
            <a:ext cx="12192000" cy="5346094"/>
          </a:xfrm>
          <a:prstGeom prst="rect">
            <a:avLst/>
          </a:prstGeom>
        </p:spPr>
      </p:pic>
    </p:spTree>
    <p:extLst>
      <p:ext uri="{BB962C8B-B14F-4D97-AF65-F5344CB8AC3E}">
        <p14:creationId xmlns:p14="http://schemas.microsoft.com/office/powerpoint/2010/main" val="374992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FAA19-4B1E-4885-3E4A-CB35E192F2FB}"/>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E9A32128-C877-B365-C7E0-A2E7279AC39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46245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A0666-D842-C468-13CC-A6D51549F5E9}"/>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45EB2C0D-7A2F-637D-BE0B-D0879CFC85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990930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629B95-E1DE-C737-A932-8FD38ACC0A01}"/>
              </a:ext>
            </a:extLst>
          </p:cNvPr>
          <p:cNvSpPr>
            <a:spLocks noGrp="1"/>
          </p:cNvSpPr>
          <p:nvPr>
            <p:ph idx="1"/>
          </p:nvPr>
        </p:nvSpPr>
        <p:spPr>
          <a:xfrm>
            <a:off x="0" y="393095"/>
            <a:ext cx="12192000" cy="5783868"/>
          </a:xfrm>
        </p:spPr>
        <p:txBody>
          <a:bodyPr/>
          <a:lstStyle/>
          <a:p>
            <a:pPr marL="0" indent="0">
              <a:buNone/>
            </a:pPr>
            <a:r>
              <a:rPr lang="en-GB" b="1" i="0" dirty="0" err="1">
                <a:solidFill>
                  <a:srgbClr val="C00000"/>
                </a:solidFill>
                <a:effectLst/>
                <a:latin typeface="Helvetica" pitchFamily="2" charset="0"/>
              </a:rPr>
              <a:t>3-cerebro-cerebellum</a:t>
            </a:r>
            <a:r>
              <a:rPr lang="en-GB" b="0" i="0" dirty="0">
                <a:effectLst/>
                <a:latin typeface="Helvetica" pitchFamily="2" charset="0"/>
              </a:rPr>
              <a:t> (the lateral zones), which receives sensory information from the cerebral cortex and is responsible for the planning of movements that are just about to occur (motor planning)</a:t>
            </a:r>
            <a:endParaRPr lang="ar-SA" b="0" i="0" dirty="0">
              <a:effectLst/>
              <a:latin typeface="Helvetica" pitchFamily="2" charset="0"/>
            </a:endParaRPr>
          </a:p>
          <a:p>
            <a:endParaRPr lang="en-GB" dirty="0">
              <a:effectLst/>
              <a:latin typeface="Helvetica" pitchFamily="2" charset="0"/>
            </a:endParaRPr>
          </a:p>
        </p:txBody>
      </p:sp>
      <p:pic>
        <p:nvPicPr>
          <p:cNvPr id="9" name="Picture 4">
            <a:extLst>
              <a:ext uri="{FF2B5EF4-FFF2-40B4-BE49-F238E27FC236}">
                <a16:creationId xmlns:a16="http://schemas.microsoft.com/office/drawing/2014/main" id="{24F6D1B5-4F82-9D25-2FC3-A1EDD41794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2618"/>
            <a:ext cx="12191999" cy="5503333"/>
          </a:xfrm>
          <a:prstGeom prst="rect">
            <a:avLst/>
          </a:prstGeom>
        </p:spPr>
      </p:pic>
    </p:spTree>
    <p:extLst>
      <p:ext uri="{BB962C8B-B14F-4D97-AF65-F5344CB8AC3E}">
        <p14:creationId xmlns:p14="http://schemas.microsoft.com/office/powerpoint/2010/main" val="3840222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83EC7-2F35-C70F-9742-FD70688554E3}"/>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E15541A6-AA5D-A991-3F0A-338E761B49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930821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41EDC-56BC-ECE0-482D-478F53FAAD79}"/>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E5B38FD5-A162-786E-002D-F24C0F709D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1667" y="0"/>
            <a:ext cx="11980333" cy="6858000"/>
          </a:xfrm>
        </p:spPr>
      </p:pic>
    </p:spTree>
    <p:extLst>
      <p:ext uri="{BB962C8B-B14F-4D97-AF65-F5344CB8AC3E}">
        <p14:creationId xmlns:p14="http://schemas.microsoft.com/office/powerpoint/2010/main" val="2142692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980B38-48DF-FDD4-7A59-616F5CC938B4}"/>
              </a:ext>
            </a:extLst>
          </p:cNvPr>
          <p:cNvSpPr>
            <a:spLocks noGrp="1"/>
          </p:cNvSpPr>
          <p:nvPr>
            <p:ph idx="1"/>
          </p:nvPr>
        </p:nvSpPr>
        <p:spPr>
          <a:xfrm>
            <a:off x="404787" y="552184"/>
            <a:ext cx="11478783" cy="6305815"/>
          </a:xfrm>
        </p:spPr>
        <p:txBody>
          <a:bodyPr/>
          <a:lstStyle/>
          <a:p>
            <a:pPr marL="0" indent="0">
              <a:buNone/>
            </a:pPr>
            <a:r>
              <a:rPr lang="en-GB" b="1" i="0" dirty="0">
                <a:solidFill>
                  <a:srgbClr val="C00000"/>
                </a:solidFill>
                <a:effectLst/>
                <a:latin typeface="Helvetica" pitchFamily="2" charset="0"/>
              </a:rPr>
              <a:t>INTERNAL STRUCTURE OF CEREBELLUM</a:t>
            </a:r>
            <a:endParaRPr lang="en-US" b="1" i="0" dirty="0">
              <a:solidFill>
                <a:srgbClr val="C00000"/>
              </a:solidFill>
              <a:effectLst/>
              <a:latin typeface="Helvetica" pitchFamily="2" charset="0"/>
            </a:endParaRPr>
          </a:p>
          <a:p>
            <a:pPr marL="0" indent="0">
              <a:buNone/>
            </a:pPr>
            <a:endParaRPr lang="en-GB" b="1" dirty="0">
              <a:solidFill>
                <a:srgbClr val="C00000"/>
              </a:solidFill>
              <a:effectLst/>
              <a:latin typeface="Helvetica" pitchFamily="2" charset="0"/>
            </a:endParaRPr>
          </a:p>
          <a:p>
            <a:r>
              <a:rPr lang="en-GB" b="0" i="0" dirty="0">
                <a:effectLst/>
                <a:latin typeface="Helvetica" pitchFamily="2" charset="0"/>
              </a:rPr>
              <a:t>Cerebellum is structurally made up of following two fundamental zones.</a:t>
            </a:r>
            <a:endParaRPr lang="en-US" dirty="0">
              <a:latin typeface="Helvetica" pitchFamily="2" charset="0"/>
            </a:endParaRPr>
          </a:p>
          <a:p>
            <a:pPr marL="0" indent="0">
              <a:buNone/>
            </a:pPr>
            <a:r>
              <a:rPr lang="en-US" b="0" i="0" dirty="0">
                <a:effectLst/>
                <a:latin typeface="Helvetica" pitchFamily="2" charset="0"/>
              </a:rPr>
              <a:t>1</a:t>
            </a:r>
            <a:r>
              <a:rPr lang="en-US" dirty="0">
                <a:latin typeface="Helvetica" pitchFamily="2" charset="0"/>
              </a:rPr>
              <a:t>-</a:t>
            </a:r>
            <a:r>
              <a:rPr lang="en-GB" b="0" i="0" dirty="0">
                <a:effectLst/>
                <a:latin typeface="Helvetica" pitchFamily="2" charset="0"/>
              </a:rPr>
              <a:t>Outer layer of </a:t>
            </a:r>
            <a:r>
              <a:rPr lang="en-GB" b="0" i="0" dirty="0" err="1">
                <a:effectLst/>
                <a:latin typeface="Helvetica" pitchFamily="2" charset="0"/>
              </a:rPr>
              <a:t>gray</a:t>
            </a:r>
            <a:r>
              <a:rPr lang="en-GB" b="0" i="0" dirty="0">
                <a:effectLst/>
                <a:latin typeface="Helvetica" pitchFamily="2" charset="0"/>
              </a:rPr>
              <a:t> matter called cerebellar cortex.</a:t>
            </a:r>
            <a:endParaRPr lang="en-GB" dirty="0">
              <a:effectLst/>
              <a:latin typeface="Helvetica" pitchFamily="2" charset="0"/>
            </a:endParaRPr>
          </a:p>
          <a:p>
            <a:pPr marL="0" indent="0">
              <a:buNone/>
            </a:pPr>
            <a:r>
              <a:rPr lang="en-US" dirty="0">
                <a:latin typeface="Helvetica" pitchFamily="2" charset="0"/>
              </a:rPr>
              <a:t>2-</a:t>
            </a:r>
            <a:r>
              <a:rPr lang="en-GB" b="0" i="0" dirty="0">
                <a:effectLst/>
                <a:latin typeface="Helvetica" pitchFamily="2" charset="0"/>
              </a:rPr>
              <a:t>Inner central core of white matter which presents a pattern like branching of a tree projecting superficially beneath the cortex of each and every folium, called arbor vitae </a:t>
            </a:r>
            <a:r>
              <a:rPr lang="en-GB" b="0" i="0" dirty="0" err="1">
                <a:effectLst/>
                <a:latin typeface="Helvetica" pitchFamily="2" charset="0"/>
              </a:rPr>
              <a:t>cerebelli</a:t>
            </a:r>
            <a:r>
              <a:rPr lang="en-GB" b="0" i="0" dirty="0">
                <a:effectLst/>
                <a:latin typeface="Helvetica" pitchFamily="2" charset="0"/>
              </a:rPr>
              <a:t>.</a:t>
            </a:r>
            <a:endParaRPr lang="en-GB" dirty="0">
              <a:effectLst/>
              <a:latin typeface="Helvetica" pitchFamily="2" charset="0"/>
            </a:endParaRPr>
          </a:p>
          <a:p>
            <a:r>
              <a:rPr lang="en-GB" b="0" i="0" dirty="0">
                <a:effectLst/>
                <a:latin typeface="Helvetica" pitchFamily="2" charset="0"/>
              </a:rPr>
              <a:t>Inside the substance of white matter are embedded mass of </a:t>
            </a:r>
            <a:r>
              <a:rPr lang="en-GB" b="0" i="0" dirty="0" err="1">
                <a:effectLst/>
                <a:latin typeface="Helvetica" pitchFamily="2" charset="0"/>
              </a:rPr>
              <a:t>gray</a:t>
            </a:r>
            <a:r>
              <a:rPr lang="en-GB" b="0" i="0" dirty="0">
                <a:effectLst/>
                <a:latin typeface="Helvetica" pitchFamily="2" charset="0"/>
              </a:rPr>
              <a:t> matter called cerebellar nuclei.</a:t>
            </a:r>
            <a:endParaRPr lang="en-GB" dirty="0">
              <a:effectLst/>
              <a:latin typeface="Helvetica" pitchFamily="2" charset="0"/>
            </a:endParaRPr>
          </a:p>
        </p:txBody>
      </p:sp>
    </p:spTree>
    <p:extLst>
      <p:ext uri="{BB962C8B-B14F-4D97-AF65-F5344CB8AC3E}">
        <p14:creationId xmlns:p14="http://schemas.microsoft.com/office/powerpoint/2010/main" val="40394681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45F1B-8448-2B4C-6A83-682D343EE108}"/>
              </a:ext>
            </a:extLst>
          </p:cNvPr>
          <p:cNvSpPr>
            <a:spLocks noGrp="1"/>
          </p:cNvSpPr>
          <p:nvPr>
            <p:ph type="title"/>
          </p:nvPr>
        </p:nvSpPr>
        <p:spPr>
          <a:xfrm>
            <a:off x="272144" y="182563"/>
            <a:ext cx="10515600" cy="602494"/>
          </a:xfrm>
        </p:spPr>
        <p:txBody>
          <a:bodyPr>
            <a:normAutofit fontScale="90000"/>
          </a:bodyPr>
          <a:lstStyle/>
          <a:p>
            <a:r>
              <a:rPr lang="en-US" b="1" dirty="0">
                <a:solidFill>
                  <a:schemeClr val="accent2"/>
                </a:solidFill>
              </a:rPr>
              <a:t>Cerebellar nuclei</a:t>
            </a:r>
            <a:endParaRPr lang="en-EG" b="1" dirty="0">
              <a:solidFill>
                <a:schemeClr val="accent2"/>
              </a:solidFill>
            </a:endParaRPr>
          </a:p>
        </p:txBody>
      </p:sp>
      <p:sp>
        <p:nvSpPr>
          <p:cNvPr id="3" name="Content Placeholder 2">
            <a:extLst>
              <a:ext uri="{FF2B5EF4-FFF2-40B4-BE49-F238E27FC236}">
                <a16:creationId xmlns:a16="http://schemas.microsoft.com/office/drawing/2014/main" id="{35A0F52F-8E65-A1CE-40B1-BED7BC86C5C7}"/>
              </a:ext>
            </a:extLst>
          </p:cNvPr>
          <p:cNvSpPr>
            <a:spLocks noGrp="1"/>
          </p:cNvSpPr>
          <p:nvPr>
            <p:ph idx="1"/>
          </p:nvPr>
        </p:nvSpPr>
        <p:spPr>
          <a:xfrm>
            <a:off x="272144" y="967620"/>
            <a:ext cx="5823856" cy="5890379"/>
          </a:xfrm>
        </p:spPr>
        <p:txBody>
          <a:bodyPr>
            <a:normAutofit/>
          </a:bodyPr>
          <a:lstStyle/>
          <a:p>
            <a:r>
              <a:rPr lang="en-GB" sz="2400" b="0" i="0" dirty="0">
                <a:effectLst/>
                <a:latin typeface="Helvetica" pitchFamily="2" charset="0"/>
              </a:rPr>
              <a:t>From lateral to medial the nuclei are -</a:t>
            </a:r>
            <a:endParaRPr lang="en-GB" sz="2400" dirty="0">
              <a:effectLst/>
              <a:latin typeface="Helvetica" pitchFamily="2" charset="0"/>
            </a:endParaRPr>
          </a:p>
          <a:p>
            <a:pPr marL="0" indent="0">
              <a:buNone/>
            </a:pPr>
            <a:r>
              <a:rPr lang="en-GB" sz="2400" b="0" i="0" dirty="0">
                <a:effectLst/>
                <a:latin typeface="Helvetica" pitchFamily="2" charset="0"/>
              </a:rPr>
              <a:t>1.</a:t>
            </a:r>
            <a:r>
              <a:rPr lang="en-US" sz="2400" b="0" i="0" dirty="0">
                <a:effectLst/>
                <a:latin typeface="Helvetica" pitchFamily="2" charset="0"/>
              </a:rPr>
              <a:t>D</a:t>
            </a:r>
            <a:r>
              <a:rPr lang="en-GB" sz="2400" b="0" i="0" dirty="0" err="1">
                <a:effectLst/>
                <a:latin typeface="Helvetica" pitchFamily="2" charset="0"/>
              </a:rPr>
              <a:t>entate</a:t>
            </a:r>
            <a:r>
              <a:rPr lang="en-GB" sz="2400" b="0" i="0" dirty="0">
                <a:effectLst/>
                <a:latin typeface="Helvetica" pitchFamily="2" charset="0"/>
              </a:rPr>
              <a:t> nucleus -D</a:t>
            </a:r>
            <a:endParaRPr lang="en-GB" sz="2400" dirty="0">
              <a:effectLst/>
              <a:latin typeface="Helvetica" pitchFamily="2" charset="0"/>
            </a:endParaRPr>
          </a:p>
          <a:p>
            <a:pPr marL="0" indent="0">
              <a:buNone/>
            </a:pPr>
            <a:r>
              <a:rPr lang="en-US" sz="2400" b="0" i="0" dirty="0">
                <a:effectLst/>
                <a:latin typeface="Helvetica" pitchFamily="2" charset="0"/>
              </a:rPr>
              <a:t>2.</a:t>
            </a:r>
            <a:r>
              <a:rPr lang="en-GB" sz="2400" b="0" i="0" dirty="0" err="1">
                <a:effectLst/>
                <a:latin typeface="Helvetica" pitchFamily="2" charset="0"/>
              </a:rPr>
              <a:t>Emboliform</a:t>
            </a:r>
            <a:r>
              <a:rPr lang="en-GB" sz="2400" b="0" i="0" dirty="0">
                <a:effectLst/>
                <a:latin typeface="Helvetica" pitchFamily="2" charset="0"/>
              </a:rPr>
              <a:t> nucleus </a:t>
            </a:r>
            <a:r>
              <a:rPr lang="en-US" sz="2400" b="0" i="0" dirty="0">
                <a:effectLst/>
                <a:latin typeface="Helvetica" pitchFamily="2" charset="0"/>
              </a:rPr>
              <a:t>-E</a:t>
            </a:r>
            <a:endParaRPr lang="en-GB" sz="2400" dirty="0">
              <a:effectLst/>
              <a:latin typeface="Helvetica" pitchFamily="2" charset="0"/>
            </a:endParaRPr>
          </a:p>
          <a:p>
            <a:pPr marL="0" indent="0">
              <a:buNone/>
            </a:pPr>
            <a:r>
              <a:rPr lang="en-US" sz="2400" dirty="0">
                <a:latin typeface="Helvetica" pitchFamily="2" charset="0"/>
              </a:rPr>
              <a:t>3.</a:t>
            </a:r>
            <a:r>
              <a:rPr lang="en-GB" sz="2400" b="0" i="0" dirty="0">
                <a:effectLst/>
                <a:latin typeface="Helvetica" pitchFamily="2" charset="0"/>
              </a:rPr>
              <a:t>Globose nucleus </a:t>
            </a:r>
            <a:r>
              <a:rPr lang="en-US" sz="2400" b="0" i="0" dirty="0">
                <a:effectLst/>
                <a:latin typeface="Helvetica" pitchFamily="2" charset="0"/>
              </a:rPr>
              <a:t>-G</a:t>
            </a:r>
            <a:endParaRPr lang="en-GB" sz="2400" dirty="0">
              <a:effectLst/>
              <a:latin typeface="Helvetica" pitchFamily="2" charset="0"/>
            </a:endParaRPr>
          </a:p>
          <a:p>
            <a:pPr marL="0" indent="0">
              <a:buNone/>
            </a:pPr>
            <a:r>
              <a:rPr lang="en-US" sz="2400" b="0" i="0" dirty="0">
                <a:effectLst/>
                <a:latin typeface="Helvetica" pitchFamily="2" charset="0"/>
              </a:rPr>
              <a:t>4.</a:t>
            </a:r>
            <a:r>
              <a:rPr lang="en-GB" sz="2400" b="0" i="0" dirty="0" err="1">
                <a:effectLst/>
                <a:latin typeface="Helvetica" pitchFamily="2" charset="0"/>
              </a:rPr>
              <a:t>Fastigial</a:t>
            </a:r>
            <a:r>
              <a:rPr lang="en-GB" sz="2400" b="0" i="0" dirty="0">
                <a:effectLst/>
                <a:latin typeface="Helvetica" pitchFamily="2" charset="0"/>
              </a:rPr>
              <a:t> nucleus </a:t>
            </a:r>
            <a:r>
              <a:rPr lang="en-US" sz="2400" b="0" i="0" dirty="0">
                <a:effectLst/>
                <a:latin typeface="Helvetica" pitchFamily="2" charset="0"/>
              </a:rPr>
              <a:t>-F</a:t>
            </a:r>
            <a:endParaRPr lang="en-GB" sz="2400" dirty="0">
              <a:effectLst/>
              <a:latin typeface="Helvetica" pitchFamily="2" charset="0"/>
            </a:endParaRPr>
          </a:p>
          <a:p>
            <a:r>
              <a:rPr lang="en-GB" sz="2400" b="0" i="0" dirty="0">
                <a:effectLst/>
                <a:latin typeface="Helvetica" pitchFamily="2" charset="0"/>
              </a:rPr>
              <a:t>Nucleus </a:t>
            </a:r>
            <a:r>
              <a:rPr lang="en-GB" sz="2400" b="0" i="0" dirty="0" err="1">
                <a:effectLst/>
                <a:latin typeface="Helvetica" pitchFamily="2" charset="0"/>
              </a:rPr>
              <a:t>emboliformis</a:t>
            </a:r>
            <a:r>
              <a:rPr lang="en-GB" sz="2400" b="0" i="0" dirty="0">
                <a:effectLst/>
                <a:latin typeface="Helvetica" pitchFamily="2" charset="0"/>
              </a:rPr>
              <a:t> and nucleus </a:t>
            </a:r>
            <a:r>
              <a:rPr lang="en-GB" sz="2400" b="0" i="0" dirty="0" err="1">
                <a:effectLst/>
                <a:latin typeface="Helvetica" pitchFamily="2" charset="0"/>
              </a:rPr>
              <a:t>globossus</a:t>
            </a:r>
            <a:r>
              <a:rPr lang="en-GB" sz="2400" b="0" i="0" dirty="0">
                <a:effectLst/>
                <a:latin typeface="Helvetica" pitchFamily="2" charset="0"/>
              </a:rPr>
              <a:t> are together known as nucleus </a:t>
            </a:r>
            <a:r>
              <a:rPr lang="en-GB" sz="2400" b="0" i="0" dirty="0" err="1">
                <a:effectLst/>
                <a:latin typeface="Helvetica" pitchFamily="2" charset="0"/>
              </a:rPr>
              <a:t>interpositus</a:t>
            </a:r>
            <a:r>
              <a:rPr lang="en-GB" sz="2400" b="0" i="0" dirty="0">
                <a:effectLst/>
                <a:latin typeface="Helvetica" pitchFamily="2" charset="0"/>
              </a:rPr>
              <a:t>.</a:t>
            </a:r>
            <a:endParaRPr lang="en-GB" sz="2400" dirty="0">
              <a:effectLst/>
              <a:latin typeface="Helvetica" pitchFamily="2" charset="0"/>
            </a:endParaRPr>
          </a:p>
        </p:txBody>
      </p:sp>
      <p:pic>
        <p:nvPicPr>
          <p:cNvPr id="4" name="Picture 4">
            <a:extLst>
              <a:ext uri="{FF2B5EF4-FFF2-40B4-BE49-F238E27FC236}">
                <a16:creationId xmlns:a16="http://schemas.microsoft.com/office/drawing/2014/main" id="{3305FB1E-2835-B5D5-977C-3B81D79EE4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4762" y="0"/>
            <a:ext cx="6507238" cy="6857999"/>
          </a:xfrm>
          <a:prstGeom prst="rect">
            <a:avLst/>
          </a:prstGeom>
        </p:spPr>
      </p:pic>
    </p:spTree>
    <p:extLst>
      <p:ext uri="{BB962C8B-B14F-4D97-AF65-F5344CB8AC3E}">
        <p14:creationId xmlns:p14="http://schemas.microsoft.com/office/powerpoint/2010/main" val="42001836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AD969-875A-D4B2-9CEB-B295D349B277}"/>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ACCB1D80-C897-C27F-33B5-29A48E4C30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08859"/>
            <a:ext cx="7369679" cy="6858000"/>
          </a:xfrm>
        </p:spPr>
      </p:pic>
      <p:pic>
        <p:nvPicPr>
          <p:cNvPr id="5" name="Picture 5">
            <a:extLst>
              <a:ext uri="{FF2B5EF4-FFF2-40B4-BE49-F238E27FC236}">
                <a16:creationId xmlns:a16="http://schemas.microsoft.com/office/drawing/2014/main" id="{73CC82A4-E399-404E-165D-E3F431A803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9678" y="-1"/>
            <a:ext cx="4822322" cy="6857999"/>
          </a:xfrm>
          <a:prstGeom prst="rect">
            <a:avLst/>
          </a:prstGeom>
        </p:spPr>
      </p:pic>
    </p:spTree>
    <p:extLst>
      <p:ext uri="{BB962C8B-B14F-4D97-AF65-F5344CB8AC3E}">
        <p14:creationId xmlns:p14="http://schemas.microsoft.com/office/powerpoint/2010/main" val="1783942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4C609-6984-97CE-6385-FFD1EB3EA758}"/>
              </a:ext>
            </a:extLst>
          </p:cNvPr>
          <p:cNvSpPr>
            <a:spLocks noGrp="1"/>
          </p:cNvSpPr>
          <p:nvPr>
            <p:ph type="title"/>
          </p:nvPr>
        </p:nvSpPr>
        <p:spPr/>
        <p:txBody>
          <a:bodyPr/>
          <a:lstStyle/>
          <a:p>
            <a:endParaRPr lang="en-EG"/>
          </a:p>
        </p:txBody>
      </p:sp>
      <p:pic>
        <p:nvPicPr>
          <p:cNvPr id="10" name="Picture 10">
            <a:extLst>
              <a:ext uri="{FF2B5EF4-FFF2-40B4-BE49-F238E27FC236}">
                <a16:creationId xmlns:a16="http://schemas.microsoft.com/office/drawing/2014/main" id="{91537C69-5489-63C2-D993-6141257DFD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7872515" cy="6858001"/>
          </a:xfrm>
        </p:spPr>
      </p:pic>
      <p:pic>
        <p:nvPicPr>
          <p:cNvPr id="11" name="Picture 11">
            <a:extLst>
              <a:ext uri="{FF2B5EF4-FFF2-40B4-BE49-F238E27FC236}">
                <a16:creationId xmlns:a16="http://schemas.microsoft.com/office/drawing/2014/main" id="{F6DFBADD-00D3-C761-BFA8-AD0CE9B756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2516" y="347626"/>
            <a:ext cx="4319484" cy="4766314"/>
          </a:xfrm>
          <a:prstGeom prst="rect">
            <a:avLst/>
          </a:prstGeom>
        </p:spPr>
      </p:pic>
    </p:spTree>
    <p:extLst>
      <p:ext uri="{BB962C8B-B14F-4D97-AF65-F5344CB8AC3E}">
        <p14:creationId xmlns:p14="http://schemas.microsoft.com/office/powerpoint/2010/main" val="83049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291F9-B809-6BB3-804E-FFAE0C4982C4}"/>
              </a:ext>
            </a:extLst>
          </p:cNvPr>
          <p:cNvSpPr>
            <a:spLocks noGrp="1"/>
          </p:cNvSpPr>
          <p:nvPr>
            <p:ph type="title"/>
          </p:nvPr>
        </p:nvSpPr>
        <p:spPr>
          <a:xfrm>
            <a:off x="838200" y="365126"/>
            <a:ext cx="10515600" cy="542018"/>
          </a:xfrm>
        </p:spPr>
        <p:txBody>
          <a:bodyPr>
            <a:normAutofit fontScale="90000"/>
          </a:bodyPr>
          <a:lstStyle/>
          <a:p>
            <a:r>
              <a:rPr lang="en-GB" b="0" i="0" dirty="0">
                <a:solidFill>
                  <a:srgbClr val="C00000"/>
                </a:solidFill>
                <a:effectLst/>
                <a:latin typeface="Helvetica" pitchFamily="2" charset="0"/>
              </a:rPr>
              <a:t>PRINCIPLE OF FUNCTIONS</a:t>
            </a:r>
            <a:endParaRPr lang="en-GB" dirty="0">
              <a:solidFill>
                <a:srgbClr val="C00000"/>
              </a:solidFill>
              <a:effectLst/>
              <a:latin typeface="Helvetica" pitchFamily="2" charset="0"/>
            </a:endParaRPr>
          </a:p>
        </p:txBody>
      </p:sp>
      <p:sp>
        <p:nvSpPr>
          <p:cNvPr id="3" name="Content Placeholder 2">
            <a:extLst>
              <a:ext uri="{FF2B5EF4-FFF2-40B4-BE49-F238E27FC236}">
                <a16:creationId xmlns:a16="http://schemas.microsoft.com/office/drawing/2014/main" id="{F7ED5987-6651-C2DF-15CA-3A35E255DD72}"/>
              </a:ext>
            </a:extLst>
          </p:cNvPr>
          <p:cNvSpPr>
            <a:spLocks noGrp="1"/>
          </p:cNvSpPr>
          <p:nvPr>
            <p:ph idx="1"/>
          </p:nvPr>
        </p:nvSpPr>
        <p:spPr>
          <a:xfrm>
            <a:off x="302381" y="907144"/>
            <a:ext cx="11671905" cy="5950856"/>
          </a:xfrm>
        </p:spPr>
        <p:txBody>
          <a:bodyPr>
            <a:normAutofit fontScale="92500" lnSpcReduction="10000"/>
          </a:bodyPr>
          <a:lstStyle/>
          <a:p>
            <a:r>
              <a:rPr lang="en-GB" b="0" i="0" dirty="0">
                <a:solidFill>
                  <a:schemeClr val="accent2"/>
                </a:solidFill>
                <a:effectLst/>
                <a:latin typeface="Helvetica" pitchFamily="2" charset="0"/>
              </a:rPr>
              <a:t>Stage |</a:t>
            </a:r>
          </a:p>
          <a:p>
            <a:r>
              <a:rPr lang="en-GB" b="0" i="0" dirty="0">
                <a:effectLst/>
                <a:latin typeface="Helvetica" pitchFamily="2" charset="0"/>
              </a:rPr>
              <a:t>Cerebellum receives various kinds of sensory informations either through direct pathway like </a:t>
            </a:r>
            <a:r>
              <a:rPr lang="en-GB" b="0" i="0" dirty="0" err="1">
                <a:effectLst/>
                <a:latin typeface="Helvetica" pitchFamily="2" charset="0"/>
              </a:rPr>
              <a:t>spinocerebellar</a:t>
            </a:r>
            <a:r>
              <a:rPr lang="en-GB" b="0" i="0" dirty="0">
                <a:effectLst/>
                <a:latin typeface="Helvetica" pitchFamily="2" charset="0"/>
              </a:rPr>
              <a:t> or indirect pathway like </a:t>
            </a:r>
            <a:r>
              <a:rPr lang="en-GB" b="0" i="0" dirty="0" err="1">
                <a:effectLst/>
                <a:latin typeface="Helvetica" pitchFamily="2" charset="0"/>
              </a:rPr>
              <a:t>spinothalamocortical</a:t>
            </a:r>
            <a:r>
              <a:rPr lang="en-GB" b="0" i="0" dirty="0">
                <a:effectLst/>
                <a:latin typeface="Helvetica" pitchFamily="2" charset="0"/>
              </a:rPr>
              <a:t> and </a:t>
            </a:r>
            <a:r>
              <a:rPr lang="en-GB" b="0" i="0" dirty="0" err="1">
                <a:effectLst/>
                <a:latin typeface="Helvetica" pitchFamily="2" charset="0"/>
              </a:rPr>
              <a:t>corticopontocerebellar</a:t>
            </a:r>
            <a:r>
              <a:rPr lang="en-GB" b="0" i="0" dirty="0">
                <a:effectLst/>
                <a:latin typeface="Helvetica" pitchFamily="2" charset="0"/>
              </a:rPr>
              <a:t> tracts.</a:t>
            </a:r>
            <a:endParaRPr lang="en-GB" dirty="0">
              <a:effectLst/>
              <a:latin typeface="Helvetica" pitchFamily="2" charset="0"/>
            </a:endParaRPr>
          </a:p>
          <a:p>
            <a:r>
              <a:rPr lang="en-GB" b="0" i="0" dirty="0">
                <a:effectLst/>
                <a:latin typeface="Helvetica" pitchFamily="2" charset="0"/>
              </a:rPr>
              <a:t>Sources of informations are as follows</a:t>
            </a:r>
          </a:p>
          <a:p>
            <a:pPr marL="0" indent="0">
              <a:buNone/>
            </a:pPr>
            <a:r>
              <a:rPr lang="en-GB" b="0" i="0" dirty="0">
                <a:effectLst/>
                <a:latin typeface="Helvetica" pitchFamily="2" charset="0"/>
              </a:rPr>
              <a:t>-Proprioceptive general somatic sensation: From end organs of muscles, tendons, joints.</a:t>
            </a:r>
            <a:endParaRPr lang="en-GB" dirty="0">
              <a:effectLst/>
              <a:latin typeface="Helvetica" pitchFamily="2" charset="0"/>
            </a:endParaRPr>
          </a:p>
          <a:p>
            <a:pPr marL="0" indent="0">
              <a:buNone/>
            </a:pPr>
            <a:r>
              <a:rPr lang="en-GB" dirty="0">
                <a:latin typeface="Helvetica" pitchFamily="2" charset="0"/>
              </a:rPr>
              <a:t>-</a:t>
            </a:r>
            <a:r>
              <a:rPr lang="en-GB" b="0" i="0" dirty="0">
                <a:effectLst/>
                <a:latin typeface="Helvetica" pitchFamily="2" charset="0"/>
              </a:rPr>
              <a:t>Exteroceptive general somatic sensations: Mainly from end organs for touch and pressure.</a:t>
            </a:r>
          </a:p>
          <a:p>
            <a:pPr marL="0" indent="0">
              <a:buNone/>
            </a:pPr>
            <a:r>
              <a:rPr lang="en-GB" b="0" i="0" dirty="0">
                <a:effectLst/>
                <a:latin typeface="Helvetica" pitchFamily="2" charset="0"/>
              </a:rPr>
              <a:t>-Proprioceptive special somatic sensation: From end organ for balance, i.e. vestibular apparatus.</a:t>
            </a:r>
          </a:p>
          <a:p>
            <a:pPr marL="0" indent="0">
              <a:buNone/>
            </a:pPr>
            <a:r>
              <a:rPr lang="en-GB" b="0" i="0" dirty="0">
                <a:effectLst/>
                <a:latin typeface="Helvetica" pitchFamily="2" charset="0"/>
              </a:rPr>
              <a:t>-Exteroceptive special somatic sensation: From end organs for sight (photoreceptors) and end organs for hearing (cochlear apparatus).</a:t>
            </a:r>
            <a:endParaRPr lang="en-GB" dirty="0">
              <a:effectLst/>
              <a:latin typeface="Helvetica" pitchFamily="2" charset="0"/>
            </a:endParaRPr>
          </a:p>
          <a:p>
            <a:r>
              <a:rPr lang="en-GB" b="0" i="0" dirty="0">
                <a:solidFill>
                  <a:schemeClr val="accent2"/>
                </a:solidFill>
                <a:effectLst/>
                <a:latin typeface="Helvetica" pitchFamily="2" charset="0"/>
              </a:rPr>
              <a:t>Stage II</a:t>
            </a:r>
            <a:endParaRPr lang="en-GB" dirty="0">
              <a:solidFill>
                <a:schemeClr val="accent2"/>
              </a:solidFill>
              <a:effectLst/>
              <a:latin typeface="Helvetica" pitchFamily="2" charset="0"/>
            </a:endParaRPr>
          </a:p>
          <a:p>
            <a:pPr marL="0" indent="0">
              <a:buNone/>
            </a:pPr>
            <a:r>
              <a:rPr lang="en-GB" b="0" i="0" dirty="0">
                <a:effectLst/>
                <a:latin typeface="Helvetica" pitchFamily="2" charset="0"/>
              </a:rPr>
              <a:t>All sensor informations are analysed and coordinated or integrated.</a:t>
            </a:r>
            <a:endParaRPr lang="en-GB" dirty="0">
              <a:effectLst/>
              <a:latin typeface="Helvetica" pitchFamily="2" charset="0"/>
            </a:endParaRPr>
          </a:p>
          <a:p>
            <a:pPr marL="0" indent="0">
              <a:buNone/>
            </a:pPr>
            <a:endParaRPr lang="en-GB" dirty="0">
              <a:effectLst/>
              <a:latin typeface="Helvetica" pitchFamily="2" charset="0"/>
            </a:endParaRPr>
          </a:p>
        </p:txBody>
      </p:sp>
    </p:spTree>
    <p:extLst>
      <p:ext uri="{BB962C8B-B14F-4D97-AF65-F5344CB8AC3E}">
        <p14:creationId xmlns:p14="http://schemas.microsoft.com/office/powerpoint/2010/main" val="2878185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59C8B-F29B-8EE1-9341-AC61D62199DD}"/>
              </a:ext>
            </a:extLst>
          </p:cNvPr>
          <p:cNvSpPr>
            <a:spLocks noGrp="1"/>
          </p:cNvSpPr>
          <p:nvPr>
            <p:ph type="title"/>
          </p:nvPr>
        </p:nvSpPr>
        <p:spPr>
          <a:xfrm>
            <a:off x="419100" y="0"/>
            <a:ext cx="11353800" cy="2401111"/>
          </a:xfrm>
        </p:spPr>
        <p:txBody>
          <a:bodyPr>
            <a:normAutofit/>
          </a:bodyPr>
          <a:lstStyle/>
          <a:p>
            <a:r>
              <a:rPr lang="en-GB" sz="3700" b="0" i="0" dirty="0">
                <a:solidFill>
                  <a:schemeClr val="accent2"/>
                </a:solidFill>
                <a:effectLst/>
                <a:latin typeface="Helvetica" pitchFamily="2" charset="0"/>
              </a:rPr>
              <a:t>Stage III</a:t>
            </a:r>
            <a:br>
              <a:rPr lang="en-GB" dirty="0">
                <a:solidFill>
                  <a:schemeClr val="accent2"/>
                </a:solidFill>
                <a:effectLst/>
                <a:latin typeface="Helvetica" pitchFamily="2" charset="0"/>
              </a:rPr>
            </a:br>
            <a:r>
              <a:rPr lang="en-GB" sz="3100" b="0" i="0" dirty="0">
                <a:effectLst/>
                <a:latin typeface="Helvetica" pitchFamily="2" charset="0"/>
              </a:rPr>
              <a:t>After integration of all sensory inputs. a regulatory effect is exerted by cerebellum, in a subconscious or unconscious state. on brainstem. spinal cord and</a:t>
            </a:r>
            <a:r>
              <a:rPr lang="en-GB" sz="3100" dirty="0">
                <a:latin typeface="Helvetica" pitchFamily="2" charset="0"/>
              </a:rPr>
              <a:t> </a:t>
            </a:r>
            <a:r>
              <a:rPr lang="en-GB" sz="3100" b="0" i="0" dirty="0">
                <a:effectLst/>
                <a:latin typeface="Helvetica" pitchFamily="2" charset="0"/>
              </a:rPr>
              <a:t>cerebral cortex for</a:t>
            </a:r>
            <a:endParaRPr lang="en-GB" sz="3100" dirty="0">
              <a:effectLst/>
              <a:latin typeface="Helvetica" pitchFamily="2" charset="0"/>
            </a:endParaRPr>
          </a:p>
        </p:txBody>
      </p:sp>
      <p:sp>
        <p:nvSpPr>
          <p:cNvPr id="3" name="Content Placeholder 2">
            <a:extLst>
              <a:ext uri="{FF2B5EF4-FFF2-40B4-BE49-F238E27FC236}">
                <a16:creationId xmlns:a16="http://schemas.microsoft.com/office/drawing/2014/main" id="{9BAC4B4A-2383-AF23-2CB4-F12A502898D2}"/>
              </a:ext>
            </a:extLst>
          </p:cNvPr>
          <p:cNvSpPr>
            <a:spLocks noGrp="1"/>
          </p:cNvSpPr>
          <p:nvPr>
            <p:ph idx="1"/>
          </p:nvPr>
        </p:nvSpPr>
        <p:spPr>
          <a:xfrm>
            <a:off x="301171" y="2298303"/>
            <a:ext cx="11589657" cy="4136570"/>
          </a:xfrm>
        </p:spPr>
        <p:txBody>
          <a:bodyPr>
            <a:normAutofit/>
          </a:bodyPr>
          <a:lstStyle/>
          <a:p>
            <a:pPr marL="0" indent="0">
              <a:buNone/>
            </a:pPr>
            <a:r>
              <a:rPr lang="en-GB" sz="3400" b="0" i="0" dirty="0">
                <a:effectLst/>
                <a:latin typeface="Helvetica" pitchFamily="2" charset="0"/>
              </a:rPr>
              <a:t>1. Maintenance of equilibrium or balance of body through postural adjustment.</a:t>
            </a:r>
            <a:endParaRPr lang="en-GB" sz="3400" dirty="0">
              <a:effectLst/>
              <a:latin typeface="Helvetica" pitchFamily="2" charset="0"/>
            </a:endParaRPr>
          </a:p>
          <a:p>
            <a:pPr marL="0" indent="0">
              <a:buNone/>
            </a:pPr>
            <a:r>
              <a:rPr lang="en-GB" sz="3400" b="0" i="0" dirty="0">
                <a:effectLst/>
                <a:latin typeface="Helvetica" pitchFamily="2" charset="0"/>
              </a:rPr>
              <a:t>2. Maintenance of muscle tone for desired sense of position and movements.</a:t>
            </a:r>
            <a:endParaRPr lang="en-GB" sz="3400" dirty="0">
              <a:effectLst/>
              <a:latin typeface="Helvetica" pitchFamily="2" charset="0"/>
            </a:endParaRPr>
          </a:p>
          <a:p>
            <a:pPr marL="0" indent="0">
              <a:buNone/>
            </a:pPr>
            <a:r>
              <a:rPr lang="en-GB" sz="3400" b="0" i="0" dirty="0">
                <a:effectLst/>
                <a:latin typeface="Helvetica" pitchFamily="2" charset="0"/>
              </a:rPr>
              <a:t> 3. Coordinated and smooth muscular activities to</a:t>
            </a:r>
            <a:r>
              <a:rPr lang="en-GB" sz="3400" dirty="0">
                <a:latin typeface="Helvetica" pitchFamily="2" charset="0"/>
              </a:rPr>
              <a:t> </a:t>
            </a:r>
            <a:r>
              <a:rPr lang="en-GB" sz="3400" b="0" i="0" dirty="0">
                <a:effectLst/>
                <a:latin typeface="Helvetica" pitchFamily="2" charset="0"/>
              </a:rPr>
              <a:t>proper range, extent and direction.</a:t>
            </a:r>
            <a:endParaRPr lang="en-GB" sz="3400" dirty="0">
              <a:effectLst/>
              <a:latin typeface="Helvetica" pitchFamily="2" charset="0"/>
            </a:endParaRPr>
          </a:p>
        </p:txBody>
      </p:sp>
    </p:spTree>
    <p:extLst>
      <p:ext uri="{BB962C8B-B14F-4D97-AF65-F5344CB8AC3E}">
        <p14:creationId xmlns:p14="http://schemas.microsoft.com/office/powerpoint/2010/main" val="1672959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73FB2-CA03-6FE8-70CF-EDE4E3955E35}"/>
              </a:ext>
            </a:extLst>
          </p:cNvPr>
          <p:cNvSpPr>
            <a:spLocks noGrp="1"/>
          </p:cNvSpPr>
          <p:nvPr>
            <p:ph type="title"/>
          </p:nvPr>
        </p:nvSpPr>
        <p:spPr>
          <a:xfrm>
            <a:off x="0" y="0"/>
            <a:ext cx="5587395" cy="4626428"/>
          </a:xfrm>
        </p:spPr>
        <p:txBody>
          <a:bodyPr>
            <a:noAutofit/>
          </a:bodyPr>
          <a:lstStyle/>
          <a:p>
            <a:r>
              <a:rPr lang="en-GB" sz="2400" b="1" i="0" dirty="0">
                <a:solidFill>
                  <a:srgbClr val="C00000"/>
                </a:solidFill>
                <a:effectLst/>
                <a:latin typeface="Helvetica" pitchFamily="2" charset="0"/>
              </a:rPr>
              <a:t>Body representation in cerebellum:</a:t>
            </a:r>
            <a:r>
              <a:rPr lang="en-GB" sz="2600" b="1" i="0" dirty="0">
                <a:solidFill>
                  <a:srgbClr val="C00000"/>
                </a:solidFill>
                <a:effectLst/>
                <a:latin typeface="Helvetica" pitchFamily="2" charset="0"/>
              </a:rPr>
              <a:t> </a:t>
            </a:r>
            <a:br>
              <a:rPr lang="en-GB" sz="2600" b="1" i="0" dirty="0">
                <a:solidFill>
                  <a:srgbClr val="C00000"/>
                </a:solidFill>
                <a:effectLst/>
                <a:latin typeface="Helvetica" pitchFamily="2" charset="0"/>
              </a:rPr>
            </a:br>
            <a:br>
              <a:rPr lang="en-GB" sz="2600" b="1" dirty="0">
                <a:solidFill>
                  <a:srgbClr val="C00000"/>
                </a:solidFill>
                <a:effectLst/>
                <a:latin typeface="Helvetica" pitchFamily="2" charset="0"/>
              </a:rPr>
            </a:br>
            <a:br>
              <a:rPr lang="en-GB" sz="2600" dirty="0">
                <a:effectLst/>
                <a:latin typeface="Helvetica" pitchFamily="2" charset="0"/>
              </a:rPr>
            </a:br>
            <a:r>
              <a:rPr lang="en-GB" sz="2600" b="0" i="0" dirty="0">
                <a:effectLst/>
                <a:latin typeface="Helvetica" pitchFamily="2" charset="0"/>
              </a:rPr>
              <a:t>﻿-In the anterior lobe and upper parts of posterior lobe the body is represented in an inverted manner.</a:t>
            </a:r>
            <a:br>
              <a:rPr lang="en-GB" sz="2600" b="0" i="0" dirty="0">
                <a:effectLst/>
                <a:latin typeface="Helvetica" pitchFamily="2" charset="0"/>
              </a:rPr>
            </a:br>
            <a:br>
              <a:rPr lang="en-GB" sz="2600" dirty="0">
                <a:effectLst/>
                <a:latin typeface="Helvetica" pitchFamily="2" charset="0"/>
              </a:rPr>
            </a:br>
            <a:r>
              <a:rPr lang="en-GB" sz="2600" b="0" i="0" dirty="0">
                <a:effectLst/>
                <a:latin typeface="Helvetica" pitchFamily="2" charset="0"/>
              </a:rPr>
              <a:t>﻿-In the posterior lobe the representation is split in two halves.</a:t>
            </a:r>
            <a:endParaRPr lang="en-GB" sz="2600" dirty="0">
              <a:effectLst/>
              <a:latin typeface="Helvetica" pitchFamily="2" charset="0"/>
            </a:endParaRPr>
          </a:p>
        </p:txBody>
      </p:sp>
      <p:pic>
        <p:nvPicPr>
          <p:cNvPr id="4" name="Picture 4">
            <a:extLst>
              <a:ext uri="{FF2B5EF4-FFF2-40B4-BE49-F238E27FC236}">
                <a16:creationId xmlns:a16="http://schemas.microsoft.com/office/drawing/2014/main" id="{15D554EC-E161-E685-0EAC-364C660826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87395" y="0"/>
            <a:ext cx="6628190" cy="6858000"/>
          </a:xfrm>
        </p:spPr>
      </p:pic>
    </p:spTree>
    <p:extLst>
      <p:ext uri="{BB962C8B-B14F-4D97-AF65-F5344CB8AC3E}">
        <p14:creationId xmlns:p14="http://schemas.microsoft.com/office/powerpoint/2010/main" val="32835028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3C0BA-A152-49AF-F553-2A52D0F7E176}"/>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E609CB98-614F-EC49-7236-D046652F533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6385013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1E8A7-6271-F03C-21F7-2777FD0E8816}"/>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B0FFDA4D-F20E-3DFB-ADFA-628F48684F5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8000"/>
          </a:xfrm>
        </p:spPr>
      </p:pic>
    </p:spTree>
    <p:extLst>
      <p:ext uri="{BB962C8B-B14F-4D97-AF65-F5344CB8AC3E}">
        <p14:creationId xmlns:p14="http://schemas.microsoft.com/office/powerpoint/2010/main" val="15537915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24BCB-FDE1-BD73-5521-3B6F055D22D2}"/>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493EB5DC-8355-79C9-031B-59E0FF67624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0011803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31C7D-E379-C1E5-C87E-6823B2B23E6F}"/>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7EB7E3E2-241B-5E09-9A6C-85E5F728830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9" cy="6858000"/>
          </a:xfrm>
        </p:spPr>
      </p:pic>
    </p:spTree>
    <p:extLst>
      <p:ext uri="{BB962C8B-B14F-4D97-AF65-F5344CB8AC3E}">
        <p14:creationId xmlns:p14="http://schemas.microsoft.com/office/powerpoint/2010/main" val="27939373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62568A-CEC7-D1CE-6448-428C3FEE65EC}"/>
              </a:ext>
            </a:extLst>
          </p:cNvPr>
          <p:cNvSpPr>
            <a:spLocks noGrp="1"/>
          </p:cNvSpPr>
          <p:nvPr>
            <p:ph idx="1"/>
          </p:nvPr>
        </p:nvSpPr>
        <p:spPr>
          <a:xfrm>
            <a:off x="247952" y="446352"/>
            <a:ext cx="11944048" cy="5965296"/>
          </a:xfrm>
        </p:spPr>
        <p:txBody>
          <a:bodyPr/>
          <a:lstStyle/>
          <a:p>
            <a:pPr marL="0" indent="0">
              <a:buNone/>
            </a:pPr>
            <a:r>
              <a:rPr lang="en-GB" sz="3400" b="1" dirty="0">
                <a:solidFill>
                  <a:srgbClr val="C00000"/>
                </a:solidFill>
              </a:rPr>
              <a:t>Cerebellar Dysfunction</a:t>
            </a:r>
          </a:p>
          <a:p>
            <a:pPr marL="0" indent="0">
              <a:buNone/>
            </a:pPr>
            <a:r>
              <a:rPr lang="en-GB" dirty="0"/>
              <a:t> </a:t>
            </a:r>
            <a:r>
              <a:rPr lang="en-GB" sz="3000" dirty="0"/>
              <a:t>Dysfunction of the cerebellum can produce a wide range of symptoms and signs. The aetiology is varied causes include stroke, physical trauma, tumours and chronic alcohol excess.</a:t>
            </a:r>
          </a:p>
          <a:p>
            <a:pPr marL="0" indent="0">
              <a:buNone/>
            </a:pPr>
            <a:r>
              <a:rPr lang="en-GB" sz="3000" dirty="0"/>
              <a:t>• The clinical picture is dependent on the functional area of the cerebellum that is affected. Damage to the </a:t>
            </a:r>
            <a:r>
              <a:rPr lang="en-GB" sz="3000" dirty="0" err="1"/>
              <a:t>cerebrocerebellum</a:t>
            </a:r>
            <a:r>
              <a:rPr lang="en-GB" sz="3000" dirty="0"/>
              <a:t> and </a:t>
            </a:r>
            <a:r>
              <a:rPr lang="en-GB" sz="3000" dirty="0" err="1"/>
              <a:t>spinocerebellum</a:t>
            </a:r>
            <a:r>
              <a:rPr lang="en-GB" sz="3000" dirty="0"/>
              <a:t> presents with problems in carrying out skilled and planned movements and in motor learning.</a:t>
            </a:r>
          </a:p>
          <a:p>
            <a:r>
              <a:rPr lang="en-GB" sz="3000" dirty="0"/>
              <a:t>Damage to the </a:t>
            </a:r>
            <a:r>
              <a:rPr lang="en-GB" sz="3000" dirty="0" err="1"/>
              <a:t>vestibulocerebellum</a:t>
            </a:r>
            <a:r>
              <a:rPr lang="en-GB" sz="3000" dirty="0"/>
              <a:t> can manifest with loss of balance, abnormal gait with a wide stance.</a:t>
            </a:r>
            <a:endParaRPr lang="en-EG" sz="3000" dirty="0"/>
          </a:p>
        </p:txBody>
      </p:sp>
    </p:spTree>
    <p:extLst>
      <p:ext uri="{BB962C8B-B14F-4D97-AF65-F5344CB8AC3E}">
        <p14:creationId xmlns:p14="http://schemas.microsoft.com/office/powerpoint/2010/main" val="9402775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966B0-3DB6-91E4-7578-3411BA81D5D5}"/>
              </a:ext>
            </a:extLst>
          </p:cNvPr>
          <p:cNvSpPr>
            <a:spLocks noGrp="1"/>
          </p:cNvSpPr>
          <p:nvPr>
            <p:ph type="title"/>
          </p:nvPr>
        </p:nvSpPr>
        <p:spPr>
          <a:xfrm>
            <a:off x="838200" y="1"/>
            <a:ext cx="10515600" cy="1179285"/>
          </a:xfrm>
        </p:spPr>
        <p:txBody>
          <a:bodyPr/>
          <a:lstStyle/>
          <a:p>
            <a:r>
              <a:rPr lang="en-GB" sz="4400" b="1" dirty="0">
                <a:solidFill>
                  <a:srgbClr val="C00000"/>
                </a:solidFill>
              </a:rPr>
              <a:t>Cerebellar Dysfunction</a:t>
            </a:r>
            <a:endParaRPr lang="en-EG" dirty="0"/>
          </a:p>
        </p:txBody>
      </p:sp>
      <p:sp>
        <p:nvSpPr>
          <p:cNvPr id="3" name="Content Placeholder 2">
            <a:extLst>
              <a:ext uri="{FF2B5EF4-FFF2-40B4-BE49-F238E27FC236}">
                <a16:creationId xmlns:a16="http://schemas.microsoft.com/office/drawing/2014/main" id="{99C6BF6F-2A34-E564-B441-F60B324E3200}"/>
              </a:ext>
            </a:extLst>
          </p:cNvPr>
          <p:cNvSpPr>
            <a:spLocks noGrp="1"/>
          </p:cNvSpPr>
          <p:nvPr>
            <p:ph idx="1"/>
          </p:nvPr>
        </p:nvSpPr>
        <p:spPr>
          <a:xfrm>
            <a:off x="302381" y="967619"/>
            <a:ext cx="11889619" cy="5890381"/>
          </a:xfrm>
        </p:spPr>
        <p:txBody>
          <a:bodyPr/>
          <a:lstStyle/>
          <a:p>
            <a:pPr marL="0" indent="0">
              <a:buNone/>
            </a:pPr>
            <a:r>
              <a:rPr lang="en-GB" dirty="0"/>
              <a:t>A wide variety of manifestations are possible. These can be remembered using the acronym ‘DANISH‘:</a:t>
            </a:r>
          </a:p>
          <a:p>
            <a:r>
              <a:rPr lang="en-GB" dirty="0"/>
              <a:t> </a:t>
            </a:r>
            <a:r>
              <a:rPr lang="en-GB" dirty="0" err="1">
                <a:solidFill>
                  <a:srgbClr val="C00000"/>
                </a:solidFill>
              </a:rPr>
              <a:t>D</a:t>
            </a:r>
            <a:r>
              <a:rPr lang="en-GB" dirty="0" err="1"/>
              <a:t>ysdiadochokinesia</a:t>
            </a:r>
            <a:r>
              <a:rPr lang="en-GB" dirty="0"/>
              <a:t> (difficulty in carrying out rapid, alternating movements)</a:t>
            </a:r>
          </a:p>
          <a:p>
            <a:r>
              <a:rPr lang="en-GB" dirty="0"/>
              <a:t> </a:t>
            </a:r>
            <a:r>
              <a:rPr lang="en-GB" dirty="0">
                <a:solidFill>
                  <a:srgbClr val="C00000"/>
                </a:solidFill>
              </a:rPr>
              <a:t>A</a:t>
            </a:r>
            <a:r>
              <a:rPr lang="en-GB" dirty="0"/>
              <a:t>taxia</a:t>
            </a:r>
          </a:p>
          <a:p>
            <a:pPr marL="0" indent="0">
              <a:buNone/>
            </a:pPr>
            <a:r>
              <a:rPr lang="en-GB" dirty="0"/>
              <a:t>• </a:t>
            </a:r>
            <a:r>
              <a:rPr lang="en-GB" dirty="0">
                <a:solidFill>
                  <a:srgbClr val="C00000"/>
                </a:solidFill>
              </a:rPr>
              <a:t>N</a:t>
            </a:r>
            <a:r>
              <a:rPr lang="en-GB" dirty="0"/>
              <a:t>ystagmus (coarse):is an involuntary rhythmic side-to-side, up and down or     </a:t>
            </a:r>
          </a:p>
          <a:p>
            <a:pPr marL="0" indent="0">
              <a:buNone/>
            </a:pPr>
            <a:r>
              <a:rPr lang="en-GB" dirty="0"/>
              <a:t>    circular motion of the eyes</a:t>
            </a:r>
          </a:p>
          <a:p>
            <a:pPr marL="0" indent="0">
              <a:buNone/>
            </a:pPr>
            <a:r>
              <a:rPr lang="en-GB" dirty="0"/>
              <a:t>• </a:t>
            </a:r>
            <a:r>
              <a:rPr lang="en-GB" dirty="0">
                <a:solidFill>
                  <a:srgbClr val="C00000"/>
                </a:solidFill>
              </a:rPr>
              <a:t>I</a:t>
            </a:r>
            <a:r>
              <a:rPr lang="en-GB" dirty="0"/>
              <a:t>ntention tremor:increases with activity, but relieved by rest</a:t>
            </a:r>
          </a:p>
          <a:p>
            <a:pPr marL="0" indent="0">
              <a:buNone/>
            </a:pPr>
            <a:r>
              <a:rPr lang="en-GB" dirty="0"/>
              <a:t>• </a:t>
            </a:r>
            <a:r>
              <a:rPr lang="en-GB" dirty="0">
                <a:solidFill>
                  <a:srgbClr val="C00000"/>
                </a:solidFill>
              </a:rPr>
              <a:t>S</a:t>
            </a:r>
            <a:r>
              <a:rPr lang="en-GB" dirty="0"/>
              <a:t>canning speech</a:t>
            </a:r>
          </a:p>
          <a:p>
            <a:pPr marL="0" indent="0">
              <a:buNone/>
            </a:pPr>
            <a:r>
              <a:rPr lang="en-GB" dirty="0"/>
              <a:t>• </a:t>
            </a:r>
            <a:r>
              <a:rPr lang="en-GB" dirty="0">
                <a:solidFill>
                  <a:srgbClr val="C00000"/>
                </a:solidFill>
              </a:rPr>
              <a:t>H</a:t>
            </a:r>
            <a:r>
              <a:rPr lang="en-GB" dirty="0"/>
              <a:t>ypotonia</a:t>
            </a:r>
            <a:endParaRPr lang="en-EG" dirty="0"/>
          </a:p>
        </p:txBody>
      </p:sp>
    </p:spTree>
    <p:extLst>
      <p:ext uri="{BB962C8B-B14F-4D97-AF65-F5344CB8AC3E}">
        <p14:creationId xmlns:p14="http://schemas.microsoft.com/office/powerpoint/2010/main" val="14022786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5DB0F2-200B-966A-9B9C-108E27B2BB0E}"/>
              </a:ext>
            </a:extLst>
          </p:cNvPr>
          <p:cNvSpPr>
            <a:spLocks noGrp="1"/>
          </p:cNvSpPr>
          <p:nvPr>
            <p:ph idx="1"/>
          </p:nvPr>
        </p:nvSpPr>
        <p:spPr>
          <a:xfrm>
            <a:off x="0" y="0"/>
            <a:ext cx="4142619" cy="6857999"/>
          </a:xfrm>
        </p:spPr>
        <p:txBody>
          <a:bodyPr/>
          <a:lstStyle/>
          <a:p>
            <a:pPr marL="0" indent="0">
              <a:buNone/>
            </a:pPr>
            <a:r>
              <a:rPr lang="en-GB" b="0" i="0" dirty="0">
                <a:solidFill>
                  <a:srgbClr val="C00000"/>
                </a:solidFill>
                <a:effectLst/>
                <a:latin typeface="Helvetica" pitchFamily="2" charset="0"/>
              </a:rPr>
              <a:t>Dandy Walker syndrome</a:t>
            </a:r>
            <a:endParaRPr lang="en-GB" dirty="0">
              <a:solidFill>
                <a:srgbClr val="C00000"/>
              </a:solidFill>
              <a:effectLst/>
              <a:latin typeface="Helvetica" pitchFamily="2" charset="0"/>
            </a:endParaRPr>
          </a:p>
          <a:p>
            <a:r>
              <a:rPr lang="en-GB" b="0" i="0" dirty="0">
                <a:effectLst/>
                <a:latin typeface="Helvetica" pitchFamily="2" charset="0"/>
              </a:rPr>
              <a:t>This is a congenital malformation and there is a partial or complete absence of the cerebellar vermis. Symptoms include:</a:t>
            </a:r>
          </a:p>
          <a:p>
            <a:r>
              <a:rPr lang="en-GB" b="0" i="0" dirty="0">
                <a:effectLst/>
                <a:latin typeface="Helvetica" pitchFamily="2" charset="0"/>
              </a:rPr>
              <a:t>slow motor development</a:t>
            </a:r>
            <a:endParaRPr lang="en-GB" dirty="0">
              <a:effectLst/>
              <a:latin typeface="Helvetica" pitchFamily="2" charset="0"/>
            </a:endParaRPr>
          </a:p>
          <a:p>
            <a:r>
              <a:rPr lang="en-GB" b="0" i="0" dirty="0">
                <a:effectLst/>
                <a:latin typeface="Helvetica" pitchFamily="2" charset="0"/>
              </a:rPr>
              <a:t>convulsions</a:t>
            </a:r>
            <a:endParaRPr lang="en-GB" dirty="0">
              <a:effectLst/>
              <a:latin typeface="Helvetica" pitchFamily="2" charset="0"/>
            </a:endParaRPr>
          </a:p>
          <a:p>
            <a:r>
              <a:rPr lang="en-GB" b="0" i="0" dirty="0">
                <a:effectLst/>
                <a:latin typeface="Helvetica" pitchFamily="2" charset="0"/>
              </a:rPr>
              <a:t>vomiting</a:t>
            </a:r>
            <a:endParaRPr lang="en-GB" dirty="0">
              <a:effectLst/>
              <a:latin typeface="Helvetica" pitchFamily="2" charset="0"/>
            </a:endParaRPr>
          </a:p>
          <a:p>
            <a:r>
              <a:rPr lang="en-GB" b="0" i="0" dirty="0">
                <a:effectLst/>
                <a:latin typeface="Helvetica" pitchFamily="2" charset="0"/>
              </a:rPr>
              <a:t>an enlarged fourth ventricle, leading to raised intracranial pressure</a:t>
            </a:r>
            <a:endParaRPr lang="en-GB" dirty="0">
              <a:effectLst/>
              <a:latin typeface="Helvetica" pitchFamily="2" charset="0"/>
            </a:endParaRPr>
          </a:p>
        </p:txBody>
      </p:sp>
      <p:pic>
        <p:nvPicPr>
          <p:cNvPr id="6" name="Picture 6">
            <a:extLst>
              <a:ext uri="{FF2B5EF4-FFF2-40B4-BE49-F238E27FC236}">
                <a16:creationId xmlns:a16="http://schemas.microsoft.com/office/drawing/2014/main" id="{CAA888B6-7CC0-9B81-D5C3-247DAC34EF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2619" y="0"/>
            <a:ext cx="8049381" cy="6858000"/>
          </a:xfrm>
          <a:prstGeom prst="rect">
            <a:avLst/>
          </a:prstGeom>
        </p:spPr>
      </p:pic>
    </p:spTree>
    <p:extLst>
      <p:ext uri="{BB962C8B-B14F-4D97-AF65-F5344CB8AC3E}">
        <p14:creationId xmlns:p14="http://schemas.microsoft.com/office/powerpoint/2010/main" val="14331110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362AD3-4406-E8FF-AF77-761C9F065736}"/>
              </a:ext>
            </a:extLst>
          </p:cNvPr>
          <p:cNvSpPr>
            <a:spLocks noGrp="1"/>
          </p:cNvSpPr>
          <p:nvPr>
            <p:ph idx="1"/>
          </p:nvPr>
        </p:nvSpPr>
        <p:spPr>
          <a:xfrm>
            <a:off x="0" y="211666"/>
            <a:ext cx="5695690" cy="6646333"/>
          </a:xfrm>
        </p:spPr>
        <p:txBody>
          <a:bodyPr>
            <a:normAutofit lnSpcReduction="10000"/>
          </a:bodyPr>
          <a:lstStyle/>
          <a:p>
            <a:pPr marL="0" indent="0">
              <a:buNone/>
            </a:pPr>
            <a:r>
              <a:rPr lang="en-GB" b="0" i="0" dirty="0" err="1">
                <a:solidFill>
                  <a:srgbClr val="C00000"/>
                </a:solidFill>
                <a:effectLst/>
                <a:latin typeface="Helvetica" pitchFamily="2" charset="0"/>
              </a:rPr>
              <a:t>Arnold-Chiari</a:t>
            </a:r>
            <a:r>
              <a:rPr lang="en-GB" b="0" i="0" dirty="0">
                <a:solidFill>
                  <a:srgbClr val="C00000"/>
                </a:solidFill>
                <a:effectLst/>
                <a:latin typeface="Helvetica" pitchFamily="2" charset="0"/>
              </a:rPr>
              <a:t> malformation</a:t>
            </a:r>
            <a:endParaRPr lang="en-GB" dirty="0">
              <a:solidFill>
                <a:srgbClr val="C00000"/>
              </a:solidFill>
              <a:effectLst/>
              <a:latin typeface="Helvetica" pitchFamily="2" charset="0"/>
            </a:endParaRPr>
          </a:p>
          <a:p>
            <a:r>
              <a:rPr lang="en-GB" b="0" i="0" dirty="0">
                <a:effectLst/>
                <a:latin typeface="Helvetica" pitchFamily="2" charset="0"/>
              </a:rPr>
              <a:t>This is a congenital malformation that results in an inferior displacement of the cerebellar tonsils through the foramen magnum. This obstructs the flow of cerebrospinal fluid and affects the blood flow to the structures inside the skull.</a:t>
            </a:r>
            <a:endParaRPr lang="en-GB" dirty="0">
              <a:effectLst/>
              <a:latin typeface="Helvetica" pitchFamily="2" charset="0"/>
            </a:endParaRPr>
          </a:p>
          <a:p>
            <a:r>
              <a:rPr lang="en-GB" b="0" i="0" dirty="0">
                <a:effectLst/>
                <a:latin typeface="Helvetica" pitchFamily="2" charset="0"/>
              </a:rPr>
              <a:t>Symptoms include:</a:t>
            </a:r>
            <a:endParaRPr lang="en-GB" dirty="0">
              <a:effectLst/>
              <a:latin typeface="Helvetica" pitchFamily="2" charset="0"/>
            </a:endParaRPr>
          </a:p>
          <a:p>
            <a:r>
              <a:rPr lang="en-GB" b="0" i="0" dirty="0">
                <a:effectLst/>
                <a:latin typeface="Helvetica" pitchFamily="2" charset="0"/>
              </a:rPr>
              <a:t>headaches</a:t>
            </a:r>
            <a:endParaRPr lang="en-GB" dirty="0">
              <a:effectLst/>
              <a:latin typeface="Helvetica" pitchFamily="2" charset="0"/>
            </a:endParaRPr>
          </a:p>
          <a:p>
            <a:r>
              <a:rPr lang="en-GB" b="0" i="0" dirty="0">
                <a:effectLst/>
                <a:latin typeface="Helvetica" pitchFamily="2" charset="0"/>
              </a:rPr>
              <a:t>neck pain</a:t>
            </a:r>
            <a:endParaRPr lang="en-GB" dirty="0">
              <a:effectLst/>
              <a:latin typeface="Helvetica" pitchFamily="2" charset="0"/>
            </a:endParaRPr>
          </a:p>
          <a:p>
            <a:r>
              <a:rPr lang="en-GB" b="0" i="0" dirty="0">
                <a:effectLst/>
                <a:latin typeface="Helvetica" pitchFamily="2" charset="0"/>
              </a:rPr>
              <a:t>tingling of the hands and feet</a:t>
            </a:r>
            <a:endParaRPr lang="en-GB" dirty="0">
              <a:effectLst/>
              <a:latin typeface="Helvetica" pitchFamily="2" charset="0"/>
            </a:endParaRPr>
          </a:p>
          <a:p>
            <a:r>
              <a:rPr lang="en-GB" b="0" i="0" dirty="0">
                <a:effectLst/>
                <a:latin typeface="Helvetica" pitchFamily="2" charset="0"/>
              </a:rPr>
              <a:t>vomiting</a:t>
            </a:r>
            <a:endParaRPr lang="en-GB" dirty="0">
              <a:effectLst/>
              <a:latin typeface="Helvetica" pitchFamily="2" charset="0"/>
            </a:endParaRPr>
          </a:p>
          <a:p>
            <a:r>
              <a:rPr lang="en-GB" dirty="0">
                <a:latin typeface="Helvetica" pitchFamily="2" charset="0"/>
              </a:rPr>
              <a:t>f</a:t>
            </a:r>
            <a:r>
              <a:rPr lang="en-GB" b="0" i="0" dirty="0">
                <a:effectLst/>
                <a:latin typeface="Helvetica" pitchFamily="2" charset="0"/>
              </a:rPr>
              <a:t>atigue</a:t>
            </a:r>
            <a:endParaRPr lang="en-GB" dirty="0">
              <a:effectLst/>
              <a:latin typeface="Helvetica" pitchFamily="2" charset="0"/>
            </a:endParaRPr>
          </a:p>
        </p:txBody>
      </p:sp>
      <p:pic>
        <p:nvPicPr>
          <p:cNvPr id="4" name="Picture 4">
            <a:extLst>
              <a:ext uri="{FF2B5EF4-FFF2-40B4-BE49-F238E27FC236}">
                <a16:creationId xmlns:a16="http://schemas.microsoft.com/office/drawing/2014/main" id="{BDA6BD6C-588E-1AAA-1262-1A88CAED3E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5690" y="-1"/>
            <a:ext cx="6496310" cy="6858000"/>
          </a:xfrm>
          <a:prstGeom prst="rect">
            <a:avLst/>
          </a:prstGeom>
        </p:spPr>
      </p:pic>
    </p:spTree>
    <p:extLst>
      <p:ext uri="{BB962C8B-B14F-4D97-AF65-F5344CB8AC3E}">
        <p14:creationId xmlns:p14="http://schemas.microsoft.com/office/powerpoint/2010/main" val="31557339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77D2E-E0C3-EFFC-F4F1-19C5E9DD3C4F}"/>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46985122-ADD3-A66E-3E8C-7952CA13361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11735837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2B627-6F7F-DA33-B996-CDA013FA0193}"/>
              </a:ext>
            </a:extLst>
          </p:cNvPr>
          <p:cNvSpPr>
            <a:spLocks noGrp="1"/>
          </p:cNvSpPr>
          <p:nvPr>
            <p:ph type="title"/>
          </p:nvPr>
        </p:nvSpPr>
        <p:spPr/>
        <p:txBody>
          <a:bodyPr/>
          <a:lstStyle/>
          <a:p>
            <a:endParaRPr lang="en-EG"/>
          </a:p>
        </p:txBody>
      </p:sp>
      <p:pic>
        <p:nvPicPr>
          <p:cNvPr id="3" name="Picture 3">
            <a:extLst>
              <a:ext uri="{FF2B5EF4-FFF2-40B4-BE49-F238E27FC236}">
                <a16:creationId xmlns:a16="http://schemas.microsoft.com/office/drawing/2014/main" id="{74D1BA7B-E233-9F54-631B-69D4D3B0705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31152245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C1876C-C336-5C7A-F35C-7156ECC39242}"/>
              </a:ext>
            </a:extLst>
          </p:cNvPr>
          <p:cNvSpPr>
            <a:spLocks noGrp="1"/>
          </p:cNvSpPr>
          <p:nvPr>
            <p:ph idx="1"/>
          </p:nvPr>
        </p:nvSpPr>
        <p:spPr>
          <a:xfrm>
            <a:off x="838200" y="673137"/>
            <a:ext cx="10515600" cy="5511725"/>
          </a:xfrm>
        </p:spPr>
        <p:txBody>
          <a:bodyPr>
            <a:normAutofit/>
          </a:bodyPr>
          <a:lstStyle/>
          <a:p>
            <a:r>
              <a:rPr lang="en-GB" sz="2900" b="0" i="0" dirty="0">
                <a:solidFill>
                  <a:schemeClr val="accent2"/>
                </a:solidFill>
                <a:effectLst/>
                <a:latin typeface="Helvetica" pitchFamily="2" charset="0"/>
              </a:rPr>
              <a:t>Basal ganglia</a:t>
            </a:r>
            <a:r>
              <a:rPr lang="en-GB" sz="2900" b="0" i="0" dirty="0">
                <a:effectLst/>
                <a:latin typeface="Helvetica" pitchFamily="2" charset="0"/>
              </a:rPr>
              <a:t> are subcortical masses of </a:t>
            </a:r>
            <a:r>
              <a:rPr lang="en-GB" sz="2900" b="0" i="0" dirty="0" err="1">
                <a:effectLst/>
                <a:latin typeface="Helvetica" pitchFamily="2" charset="0"/>
              </a:rPr>
              <a:t>gray</a:t>
            </a:r>
            <a:r>
              <a:rPr lang="en-GB" sz="2900" b="0" i="0" dirty="0">
                <a:effectLst/>
                <a:latin typeface="Helvetica" pitchFamily="2" charset="0"/>
              </a:rPr>
              <a:t> matter inside cerebral hemisphere.</a:t>
            </a:r>
          </a:p>
          <a:p>
            <a:r>
              <a:rPr lang="en-GB" sz="2900" b="0" i="0" dirty="0">
                <a:effectLst/>
                <a:latin typeface="Helvetica" pitchFamily="2" charset="0"/>
              </a:rPr>
              <a:t>They are also known as basal nuclei.</a:t>
            </a:r>
            <a:endParaRPr lang="en-GB" sz="2900" dirty="0">
              <a:effectLst/>
              <a:latin typeface="Helvetica" pitchFamily="2" charset="0"/>
            </a:endParaRPr>
          </a:p>
          <a:p>
            <a:r>
              <a:rPr lang="en-GB" sz="2900" b="0" i="0" dirty="0">
                <a:effectLst/>
                <a:latin typeface="Helvetica" pitchFamily="2" charset="0"/>
              </a:rPr>
              <a:t>Basal ganglia or basal nuclei are embedded in the central white core of cerebral hemisphere (telencephalon) at the level of diencephalon.</a:t>
            </a:r>
          </a:p>
          <a:p>
            <a:r>
              <a:rPr lang="en-GB" sz="2900" b="0" i="0" dirty="0">
                <a:effectLst/>
                <a:latin typeface="Helvetica" pitchFamily="2" charset="0"/>
              </a:rPr>
              <a:t>Though basal ganglia are concerned with control of posture and voluntary movements, they do not have any direct input or output connections with spinal cord.</a:t>
            </a:r>
            <a:endParaRPr lang="en-GB" sz="2900" dirty="0">
              <a:effectLst/>
              <a:latin typeface="Helvetica" pitchFamily="2" charset="0"/>
            </a:endParaRPr>
          </a:p>
          <a:p>
            <a:r>
              <a:rPr lang="en-GB" sz="2900" b="0" i="0" dirty="0">
                <a:effectLst/>
                <a:latin typeface="Helvetica" pitchFamily="2" charset="0"/>
              </a:rPr>
              <a:t>Basal ganglia are the important components of extrapyramidal system.</a:t>
            </a:r>
            <a:endParaRPr lang="en-GB" sz="2900" dirty="0">
              <a:effectLst/>
              <a:latin typeface="Helvetica" pitchFamily="2" charset="0"/>
            </a:endParaRPr>
          </a:p>
        </p:txBody>
      </p:sp>
    </p:spTree>
    <p:extLst>
      <p:ext uri="{BB962C8B-B14F-4D97-AF65-F5344CB8AC3E}">
        <p14:creationId xmlns:p14="http://schemas.microsoft.com/office/powerpoint/2010/main" val="5838642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4DE588-11A2-08B7-3B27-A77BFA1269EF}"/>
              </a:ext>
            </a:extLst>
          </p:cNvPr>
          <p:cNvSpPr>
            <a:spLocks noGrp="1"/>
          </p:cNvSpPr>
          <p:nvPr>
            <p:ph idx="1"/>
          </p:nvPr>
        </p:nvSpPr>
        <p:spPr>
          <a:xfrm>
            <a:off x="555172" y="922942"/>
            <a:ext cx="11636828" cy="5511725"/>
          </a:xfrm>
        </p:spPr>
        <p:txBody>
          <a:bodyPr/>
          <a:lstStyle/>
          <a:p>
            <a:pPr marL="0" indent="0">
              <a:buNone/>
            </a:pPr>
            <a:r>
              <a:rPr lang="en-GB" b="1" i="0" dirty="0">
                <a:solidFill>
                  <a:srgbClr val="C00000"/>
                </a:solidFill>
                <a:effectLst/>
                <a:latin typeface="Helvetica" pitchFamily="2" charset="0"/>
              </a:rPr>
              <a:t>Principle of Functions</a:t>
            </a:r>
            <a:endParaRPr lang="en-GB" dirty="0">
              <a:solidFill>
                <a:srgbClr val="32323C"/>
              </a:solidFill>
              <a:latin typeface="acumin-pro"/>
            </a:endParaRPr>
          </a:p>
          <a:p>
            <a:r>
              <a:rPr lang="en-GB" b="0" i="0" u="none" strike="noStrike" dirty="0">
                <a:solidFill>
                  <a:srgbClr val="32323C"/>
                </a:solidFill>
                <a:effectLst/>
                <a:latin typeface="acumin-pro"/>
              </a:rPr>
              <a:t>Its main function is related to motor refinement, acting as a tonically active break, preventing unwanted movements to start. Much of this involves reducing the</a:t>
            </a:r>
            <a:r>
              <a:rPr lang="en-GB" b="1" i="0" u="none" strike="noStrike" dirty="0">
                <a:solidFill>
                  <a:srgbClr val="32323C"/>
                </a:solidFill>
                <a:effectLst/>
                <a:latin typeface="acumin-pro"/>
              </a:rPr>
              <a:t> excitatory input</a:t>
            </a:r>
            <a:r>
              <a:rPr lang="en-GB" b="0" i="0" u="none" strike="noStrike" dirty="0">
                <a:solidFill>
                  <a:srgbClr val="32323C"/>
                </a:solidFill>
                <a:effectLst/>
                <a:latin typeface="acumin-pro"/>
              </a:rPr>
              <a:t> to the cerebral cortex. This prevents excessive and exaggerated movements.</a:t>
            </a:r>
          </a:p>
          <a:p>
            <a:r>
              <a:rPr lang="en-GB" b="0" i="0" u="none" strike="noStrike" dirty="0">
                <a:solidFill>
                  <a:srgbClr val="32323C"/>
                </a:solidFill>
                <a:effectLst/>
                <a:latin typeface="acumin-pro"/>
              </a:rPr>
              <a:t>The basal ganglia also plays an important role in modulating cognitive and </a:t>
            </a:r>
            <a:r>
              <a:rPr lang="en-GB" b="1" i="0" u="none" strike="noStrike" dirty="0">
                <a:solidFill>
                  <a:srgbClr val="32323C"/>
                </a:solidFill>
                <a:effectLst/>
                <a:latin typeface="acumin-pro"/>
              </a:rPr>
              <a:t>emotional responses</a:t>
            </a:r>
            <a:r>
              <a:rPr lang="en-GB" b="0" i="0" u="none" strike="noStrike" dirty="0">
                <a:solidFill>
                  <a:srgbClr val="32323C"/>
                </a:solidFill>
                <a:effectLst/>
                <a:latin typeface="acumin-pro"/>
              </a:rPr>
              <a:t>.</a:t>
            </a:r>
          </a:p>
          <a:p>
            <a:r>
              <a:rPr lang="en-GB" b="0" i="0" dirty="0">
                <a:effectLst/>
                <a:latin typeface="Helvetica" pitchFamily="2" charset="0"/>
              </a:rPr>
              <a:t>Basal ganglia also influence stereotyped associated voluntary movements, e.g. swinging of arms while walking.</a:t>
            </a:r>
            <a:endParaRPr lang="en-GB" dirty="0">
              <a:effectLst/>
              <a:latin typeface="Helvetica" pitchFamily="2" charset="0"/>
            </a:endParaRPr>
          </a:p>
          <a:p>
            <a:endParaRPr lang="en-GB" b="0" i="0" u="none" strike="noStrike" dirty="0">
              <a:solidFill>
                <a:srgbClr val="32323C"/>
              </a:solidFill>
              <a:effectLst/>
              <a:latin typeface="acumin-pro"/>
            </a:endParaRPr>
          </a:p>
        </p:txBody>
      </p:sp>
    </p:spTree>
    <p:extLst>
      <p:ext uri="{BB962C8B-B14F-4D97-AF65-F5344CB8AC3E}">
        <p14:creationId xmlns:p14="http://schemas.microsoft.com/office/powerpoint/2010/main" val="16948232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416628-816B-7A6E-B61F-DFFE1F0E7D70}"/>
              </a:ext>
            </a:extLst>
          </p:cNvPr>
          <p:cNvSpPr>
            <a:spLocks noGrp="1"/>
          </p:cNvSpPr>
          <p:nvPr>
            <p:ph idx="1"/>
          </p:nvPr>
        </p:nvSpPr>
        <p:spPr>
          <a:xfrm>
            <a:off x="414866" y="523081"/>
            <a:ext cx="11777133" cy="5811838"/>
          </a:xfrm>
        </p:spPr>
        <p:txBody>
          <a:bodyPr/>
          <a:lstStyle/>
          <a:p>
            <a:pPr marL="0" indent="0">
              <a:buNone/>
            </a:pPr>
            <a:r>
              <a:rPr lang="en-GB" b="1" i="0" dirty="0">
                <a:solidFill>
                  <a:schemeClr val="accent2"/>
                </a:solidFill>
                <a:effectLst/>
                <a:latin typeface="Helvetica" pitchFamily="2" charset="0"/>
              </a:rPr>
              <a:t>Components of Basal Ganglia</a:t>
            </a:r>
            <a:endParaRPr lang="en-GB" b="1" dirty="0">
              <a:solidFill>
                <a:schemeClr val="accent2"/>
              </a:solidFill>
              <a:latin typeface="Helvetica" pitchFamily="2" charset="0"/>
            </a:endParaRPr>
          </a:p>
          <a:p>
            <a:r>
              <a:rPr lang="en-GB" b="0" i="0" dirty="0">
                <a:effectLst/>
                <a:latin typeface="Helvetica" pitchFamily="2" charset="0"/>
              </a:rPr>
              <a:t>Caudate nucleus</a:t>
            </a:r>
            <a:endParaRPr lang="en-GB" dirty="0">
              <a:effectLst/>
              <a:latin typeface="Helvetica" pitchFamily="2" charset="0"/>
            </a:endParaRPr>
          </a:p>
          <a:p>
            <a:r>
              <a:rPr lang="en-GB" b="0" i="0" dirty="0" err="1">
                <a:effectLst/>
                <a:latin typeface="Helvetica" pitchFamily="2" charset="0"/>
              </a:rPr>
              <a:t>Lentiform</a:t>
            </a:r>
            <a:r>
              <a:rPr lang="en-GB" b="0" i="0" dirty="0">
                <a:effectLst/>
                <a:latin typeface="Helvetica" pitchFamily="2" charset="0"/>
              </a:rPr>
              <a:t> nucleus</a:t>
            </a:r>
            <a:endParaRPr lang="en-GB" dirty="0">
              <a:effectLst/>
              <a:latin typeface="Helvetica" pitchFamily="2" charset="0"/>
            </a:endParaRPr>
          </a:p>
          <a:p>
            <a:r>
              <a:rPr lang="en-GB" b="0" i="0" dirty="0">
                <a:effectLst/>
                <a:latin typeface="Helvetica" pitchFamily="2" charset="0"/>
              </a:rPr>
              <a:t>Amygdaloid nucleus </a:t>
            </a:r>
            <a:endParaRPr lang="en-GB" dirty="0">
              <a:effectLst/>
              <a:latin typeface="Helvetica" pitchFamily="2" charset="0"/>
            </a:endParaRPr>
          </a:p>
          <a:p>
            <a:r>
              <a:rPr lang="en-GB" b="0" i="0">
                <a:effectLst/>
                <a:latin typeface="Helvetica" pitchFamily="2" charset="0"/>
              </a:rPr>
              <a:t>Claustrum.</a:t>
            </a:r>
          </a:p>
          <a:p>
            <a:endParaRPr lang="en-GB" dirty="0">
              <a:effectLst/>
              <a:latin typeface="Helvetica" pitchFamily="2" charset="0"/>
            </a:endParaRPr>
          </a:p>
          <a:p>
            <a:r>
              <a:rPr lang="en-GB" b="0" i="0" dirty="0" err="1">
                <a:effectLst/>
                <a:latin typeface="Helvetica" pitchFamily="2" charset="0"/>
              </a:rPr>
              <a:t>Subthalamic</a:t>
            </a:r>
            <a:r>
              <a:rPr lang="en-GB" b="0" i="0" dirty="0">
                <a:effectLst/>
                <a:latin typeface="Helvetica" pitchFamily="2" charset="0"/>
              </a:rPr>
              <a:t> nuclei, </a:t>
            </a:r>
            <a:r>
              <a:rPr lang="en-GB" b="0" i="0" dirty="0" err="1">
                <a:effectLst/>
                <a:latin typeface="Helvetica" pitchFamily="2" charset="0"/>
              </a:rPr>
              <a:t>substantia</a:t>
            </a:r>
            <a:r>
              <a:rPr lang="en-GB" b="0" i="0" dirty="0">
                <a:effectLst/>
                <a:latin typeface="Helvetica" pitchFamily="2" charset="0"/>
              </a:rPr>
              <a:t> </a:t>
            </a:r>
            <a:r>
              <a:rPr lang="en-GB" b="0" i="0" dirty="0" err="1">
                <a:effectLst/>
                <a:latin typeface="Helvetica" pitchFamily="2" charset="0"/>
              </a:rPr>
              <a:t>nigra</a:t>
            </a:r>
            <a:r>
              <a:rPr lang="en-GB" b="0" i="0" dirty="0">
                <a:effectLst/>
                <a:latin typeface="Helvetica" pitchFamily="2" charset="0"/>
              </a:rPr>
              <a:t>  are correlated and </a:t>
            </a:r>
            <a:r>
              <a:rPr lang="en-GB" b="0" i="0" dirty="0" err="1">
                <a:effectLst/>
                <a:latin typeface="Helvetica" pitchFamily="2" charset="0"/>
              </a:rPr>
              <a:t>colisted</a:t>
            </a:r>
            <a:r>
              <a:rPr lang="en-GB" b="0" i="0" dirty="0">
                <a:effectLst/>
                <a:latin typeface="Helvetica" pitchFamily="2" charset="0"/>
              </a:rPr>
              <a:t> with the components of basal ganglia clinically only because all these masses of </a:t>
            </a:r>
            <a:r>
              <a:rPr lang="en-GB" b="0" i="0" dirty="0" err="1">
                <a:effectLst/>
                <a:latin typeface="Helvetica" pitchFamily="2" charset="0"/>
              </a:rPr>
              <a:t>gray</a:t>
            </a:r>
            <a:r>
              <a:rPr lang="en-GB" b="0" i="0" dirty="0">
                <a:effectLst/>
                <a:latin typeface="Helvetica" pitchFamily="2" charset="0"/>
              </a:rPr>
              <a:t> matter are the </a:t>
            </a:r>
            <a:r>
              <a:rPr lang="en-GB" b="0" i="0" dirty="0" err="1">
                <a:effectLst/>
                <a:latin typeface="Helvetica" pitchFamily="2" charset="0"/>
              </a:rPr>
              <a:t>centers</a:t>
            </a:r>
            <a:r>
              <a:rPr lang="en-GB" b="0" i="0" dirty="0">
                <a:effectLst/>
                <a:latin typeface="Helvetica" pitchFamily="2" charset="0"/>
              </a:rPr>
              <a:t> for extrapyramidal system.</a:t>
            </a:r>
            <a:endParaRPr lang="en-GB" dirty="0">
              <a:effectLst/>
              <a:latin typeface="Helvetica" pitchFamily="2" charset="0"/>
            </a:endParaRPr>
          </a:p>
        </p:txBody>
      </p:sp>
    </p:spTree>
    <p:extLst>
      <p:ext uri="{BB962C8B-B14F-4D97-AF65-F5344CB8AC3E}">
        <p14:creationId xmlns:p14="http://schemas.microsoft.com/office/powerpoint/2010/main" val="11889816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EB8D9987-7984-DB42-314F-01D447EE4B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7075714"/>
          </a:xfrm>
          <a:prstGeom prst="rect">
            <a:avLst/>
          </a:prstGeom>
        </p:spPr>
      </p:pic>
    </p:spTree>
    <p:extLst>
      <p:ext uri="{BB962C8B-B14F-4D97-AF65-F5344CB8AC3E}">
        <p14:creationId xmlns:p14="http://schemas.microsoft.com/office/powerpoint/2010/main" val="16212089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B6561-0D74-0DE2-D138-20CAF826935B}"/>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CBC226FB-9132-2425-4F07-7E47C4F794F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9" cy="6857999"/>
          </a:xfrm>
        </p:spPr>
      </p:pic>
    </p:spTree>
    <p:extLst>
      <p:ext uri="{BB962C8B-B14F-4D97-AF65-F5344CB8AC3E}">
        <p14:creationId xmlns:p14="http://schemas.microsoft.com/office/powerpoint/2010/main" val="14351138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B4D0A9-C1CE-38A8-0C8A-62430A808078}"/>
              </a:ext>
            </a:extLst>
          </p:cNvPr>
          <p:cNvSpPr>
            <a:spLocks noGrp="1"/>
          </p:cNvSpPr>
          <p:nvPr>
            <p:ph idx="1"/>
          </p:nvPr>
        </p:nvSpPr>
        <p:spPr>
          <a:xfrm>
            <a:off x="1" y="362857"/>
            <a:ext cx="12192000" cy="6495143"/>
          </a:xfrm>
        </p:spPr>
        <p:txBody>
          <a:bodyPr>
            <a:normAutofit/>
          </a:bodyPr>
          <a:lstStyle/>
          <a:p>
            <a:pPr marL="0" indent="0">
              <a:buNone/>
            </a:pPr>
            <a:r>
              <a:rPr lang="en-GB" b="1" i="0" dirty="0">
                <a:solidFill>
                  <a:srgbClr val="C00000"/>
                </a:solidFill>
                <a:effectLst/>
                <a:latin typeface="Helvetica" pitchFamily="2" charset="0"/>
              </a:rPr>
              <a:t>Caudate nucleus:</a:t>
            </a:r>
            <a:endParaRPr lang="ar-SA" b="1" i="0" dirty="0">
              <a:solidFill>
                <a:srgbClr val="C00000"/>
              </a:solidFill>
              <a:effectLst/>
              <a:latin typeface="Helvetica" pitchFamily="2" charset="0"/>
            </a:endParaRPr>
          </a:p>
          <a:p>
            <a:pPr marL="0" indent="0">
              <a:buNone/>
            </a:pPr>
            <a:r>
              <a:rPr lang="en-GB" sz="2400" b="0" i="0" dirty="0">
                <a:effectLst/>
                <a:latin typeface="Helvetica" pitchFamily="2" charset="0"/>
              </a:rPr>
              <a:t>Is a comma-shaped mass of grey matter, consisting of 3 parts, head, body, and tail.</a:t>
            </a:r>
            <a:endParaRPr lang="en-GB" sz="2400" dirty="0">
              <a:effectLst/>
              <a:latin typeface="Helvetica" pitchFamily="2" charset="0"/>
            </a:endParaRPr>
          </a:p>
          <a:p>
            <a:r>
              <a:rPr lang="en-GB" dirty="0">
                <a:latin typeface="Helvetica" pitchFamily="2" charset="0"/>
              </a:rPr>
              <a:t>1</a:t>
            </a:r>
            <a:r>
              <a:rPr lang="en-GB" b="0" i="0" dirty="0">
                <a:effectLst/>
                <a:latin typeface="Helvetica" pitchFamily="2" charset="0"/>
              </a:rPr>
              <a:t>) </a:t>
            </a:r>
            <a:r>
              <a:rPr lang="en-GB" b="0" i="0" dirty="0">
                <a:solidFill>
                  <a:schemeClr val="accent2"/>
                </a:solidFill>
                <a:effectLst/>
                <a:latin typeface="Helvetica" pitchFamily="2" charset="0"/>
              </a:rPr>
              <a:t>Head</a:t>
            </a:r>
            <a:r>
              <a:rPr lang="en-GB" b="0" i="0" dirty="0">
                <a:effectLst/>
                <a:latin typeface="Helvetica" pitchFamily="2" charset="0"/>
              </a:rPr>
              <a:t> :</a:t>
            </a:r>
            <a:endParaRPr lang="en-GB" dirty="0">
              <a:effectLst/>
              <a:latin typeface="Helvetica" pitchFamily="2" charset="0"/>
            </a:endParaRPr>
          </a:p>
          <a:p>
            <a:pPr marL="0" indent="0">
              <a:buNone/>
            </a:pPr>
            <a:r>
              <a:rPr lang="en-GB" b="0" i="0" dirty="0">
                <a:effectLst/>
                <a:latin typeface="Helvetica" pitchFamily="2" charset="0"/>
              </a:rPr>
              <a:t>* </a:t>
            </a:r>
            <a:r>
              <a:rPr lang="en-GB" sz="2400" b="0" i="0" dirty="0">
                <a:effectLst/>
                <a:latin typeface="Helvetica" pitchFamily="2" charset="0"/>
              </a:rPr>
              <a:t>The large anterior part of the caudate nucleus.</a:t>
            </a:r>
            <a:endParaRPr lang="en-GB" sz="2400" dirty="0">
              <a:effectLst/>
              <a:latin typeface="Helvetica" pitchFamily="2" charset="0"/>
            </a:endParaRPr>
          </a:p>
          <a:p>
            <a:pPr marL="0" indent="0">
              <a:buNone/>
            </a:pPr>
            <a:r>
              <a:rPr lang="en-GB" sz="2400" b="0" i="0" dirty="0">
                <a:effectLst/>
                <a:latin typeface="Helvetica" pitchFamily="2" charset="0"/>
              </a:rPr>
              <a:t>* It lies in the floor and lateral wall of the anterior horn of lateral vent.</a:t>
            </a:r>
            <a:endParaRPr lang="en-GB" sz="2400" dirty="0">
              <a:effectLst/>
              <a:latin typeface="Helvetica" pitchFamily="2" charset="0"/>
            </a:endParaRPr>
          </a:p>
          <a:p>
            <a:pPr marL="0" indent="0">
              <a:buNone/>
            </a:pPr>
            <a:r>
              <a:rPr lang="en-GB" sz="2400" b="0" i="0" dirty="0">
                <a:effectLst/>
                <a:latin typeface="Helvetica" pitchFamily="2" charset="0"/>
              </a:rPr>
              <a:t>* The lower aspect of its posterior part is fused with the anterior end of </a:t>
            </a:r>
            <a:r>
              <a:rPr lang="en-GB" sz="2400" b="0" i="0" dirty="0" err="1">
                <a:effectLst/>
                <a:latin typeface="Helvetica" pitchFamily="2" charset="0"/>
              </a:rPr>
              <a:t>lentitorm</a:t>
            </a:r>
            <a:r>
              <a:rPr lang="en-GB" sz="2400" b="0" i="0" dirty="0">
                <a:effectLst/>
                <a:latin typeface="Helvetica" pitchFamily="2" charset="0"/>
              </a:rPr>
              <a:t> nucleus . </a:t>
            </a:r>
            <a:endParaRPr lang="en-GB" sz="2400" dirty="0">
              <a:effectLst/>
              <a:latin typeface="Helvetica" pitchFamily="2" charset="0"/>
            </a:endParaRPr>
          </a:p>
          <a:p>
            <a:pPr marL="0" indent="0">
              <a:buNone/>
            </a:pPr>
            <a:r>
              <a:rPr lang="en-GB" sz="2400" b="0" i="0" dirty="0">
                <a:effectLst/>
                <a:latin typeface="Helvetica" pitchFamily="2" charset="0"/>
              </a:rPr>
              <a:t>.</a:t>
            </a:r>
            <a:endParaRPr lang="en-GB" sz="2400" dirty="0">
              <a:effectLst/>
              <a:latin typeface="Helvetica" pitchFamily="2" charset="0"/>
            </a:endParaRPr>
          </a:p>
          <a:p>
            <a:endParaRPr lang="en-GB" dirty="0">
              <a:effectLst/>
              <a:latin typeface="Helvetica" pitchFamily="2" charset="0"/>
            </a:endParaRPr>
          </a:p>
        </p:txBody>
      </p:sp>
      <p:pic>
        <p:nvPicPr>
          <p:cNvPr id="2" name="Picture 3">
            <a:extLst>
              <a:ext uri="{FF2B5EF4-FFF2-40B4-BE49-F238E27FC236}">
                <a16:creationId xmlns:a16="http://schemas.microsoft.com/office/drawing/2014/main" id="{8885BA80-F388-45B9-0033-3565F0E61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953" y="3429000"/>
            <a:ext cx="9494761" cy="3415394"/>
          </a:xfrm>
          <a:prstGeom prst="rect">
            <a:avLst/>
          </a:prstGeom>
        </p:spPr>
      </p:pic>
    </p:spTree>
    <p:extLst>
      <p:ext uri="{BB962C8B-B14F-4D97-AF65-F5344CB8AC3E}">
        <p14:creationId xmlns:p14="http://schemas.microsoft.com/office/powerpoint/2010/main" val="12991876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B202E-6607-295F-8A1B-370E20767806}"/>
              </a:ext>
            </a:extLst>
          </p:cNvPr>
          <p:cNvSpPr>
            <a:spLocks noGrp="1"/>
          </p:cNvSpPr>
          <p:nvPr>
            <p:ph type="title"/>
          </p:nvPr>
        </p:nvSpPr>
        <p:spPr/>
        <p:txBody>
          <a:bodyPr/>
          <a:lstStyle/>
          <a:p>
            <a:endParaRPr lang="en-EG"/>
          </a:p>
        </p:txBody>
      </p:sp>
      <p:pic>
        <p:nvPicPr>
          <p:cNvPr id="5" name="Content Placeholder 4">
            <a:extLst>
              <a:ext uri="{FF2B5EF4-FFF2-40B4-BE49-F238E27FC236}">
                <a16:creationId xmlns:a16="http://schemas.microsoft.com/office/drawing/2014/main" id="{7643396A-3506-C480-488F-95555C1B1A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2380" y="0"/>
            <a:ext cx="11671905" cy="6858000"/>
          </a:xfrm>
          <a:prstGeom prst="rect">
            <a:avLst/>
          </a:prstGeom>
        </p:spPr>
      </p:pic>
      <p:sp>
        <p:nvSpPr>
          <p:cNvPr id="6" name="TextBox 5">
            <a:extLst>
              <a:ext uri="{FF2B5EF4-FFF2-40B4-BE49-F238E27FC236}">
                <a16:creationId xmlns:a16="http://schemas.microsoft.com/office/drawing/2014/main" id="{FA369BE0-1F9A-3785-569A-CB32BAE33EAD}"/>
              </a:ext>
            </a:extLst>
          </p:cNvPr>
          <p:cNvSpPr txBox="1"/>
          <p:nvPr/>
        </p:nvSpPr>
        <p:spPr>
          <a:xfrm>
            <a:off x="838200" y="1178719"/>
            <a:ext cx="8375951" cy="538609"/>
          </a:xfrm>
          <a:prstGeom prst="rect">
            <a:avLst/>
          </a:prstGeom>
          <a:noFill/>
        </p:spPr>
        <p:txBody>
          <a:bodyPr wrap="square" rtlCol="0">
            <a:spAutoFit/>
          </a:bodyPr>
          <a:lstStyle/>
          <a:p>
            <a:pPr algn="l"/>
            <a:r>
              <a:rPr lang="en-US" sz="2900" dirty="0"/>
              <a:t>Lateral Ventricle</a:t>
            </a:r>
          </a:p>
        </p:txBody>
      </p:sp>
    </p:spTree>
    <p:extLst>
      <p:ext uri="{BB962C8B-B14F-4D97-AF65-F5344CB8AC3E}">
        <p14:creationId xmlns:p14="http://schemas.microsoft.com/office/powerpoint/2010/main" val="5253539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0C01DD-B6C6-FC28-1DF8-CD7B35F42478}"/>
              </a:ext>
            </a:extLst>
          </p:cNvPr>
          <p:cNvSpPr>
            <a:spLocks noGrp="1"/>
          </p:cNvSpPr>
          <p:nvPr>
            <p:ph idx="1"/>
          </p:nvPr>
        </p:nvSpPr>
        <p:spPr>
          <a:xfrm>
            <a:off x="332619" y="423333"/>
            <a:ext cx="11641667" cy="5753630"/>
          </a:xfrm>
        </p:spPr>
        <p:txBody>
          <a:bodyPr/>
          <a:lstStyle/>
          <a:p>
            <a:r>
              <a:rPr lang="en-GB">
                <a:latin typeface="Helvetica" pitchFamily="2" charset="0"/>
              </a:rPr>
              <a:t>2</a:t>
            </a:r>
            <a:r>
              <a:rPr lang="en-GB" b="0" i="0">
                <a:effectLst/>
                <a:latin typeface="Helvetica" pitchFamily="2" charset="0"/>
              </a:rPr>
              <a:t>) </a:t>
            </a:r>
            <a:r>
              <a:rPr lang="en-GB" b="0" i="0">
                <a:solidFill>
                  <a:schemeClr val="accent2"/>
                </a:solidFill>
                <a:effectLst/>
                <a:latin typeface="Helvetica" pitchFamily="2" charset="0"/>
              </a:rPr>
              <a:t>Body</a:t>
            </a:r>
            <a:r>
              <a:rPr lang="en-GB" b="0" i="0">
                <a:effectLst/>
                <a:latin typeface="Helvetica" pitchFamily="2" charset="0"/>
              </a:rPr>
              <a:t> :</a:t>
            </a:r>
            <a:endParaRPr lang="en-GB">
              <a:effectLst/>
              <a:latin typeface="Helvetica" pitchFamily="2" charset="0"/>
            </a:endParaRPr>
          </a:p>
          <a:p>
            <a:pPr marL="0" indent="0">
              <a:buNone/>
            </a:pPr>
            <a:r>
              <a:rPr lang="en-GB" b="0" i="0">
                <a:effectLst/>
                <a:latin typeface="Helvetica" pitchFamily="2" charset="0"/>
              </a:rPr>
              <a:t>The tapering part next to the head .</a:t>
            </a:r>
            <a:endParaRPr lang="en-GB">
              <a:effectLst/>
              <a:latin typeface="Helvetica" pitchFamily="2" charset="0"/>
            </a:endParaRPr>
          </a:p>
          <a:p>
            <a:pPr marL="0" indent="0">
              <a:buNone/>
            </a:pPr>
            <a:r>
              <a:rPr lang="en-GB" b="0" i="0">
                <a:effectLst/>
                <a:latin typeface="Helvetica" pitchFamily="2" charset="0"/>
              </a:rPr>
              <a:t>* It runs posteriorly in the floor of the body of lateral vent., just lateral to the thalamus.</a:t>
            </a:r>
            <a:endParaRPr lang="en-EG"/>
          </a:p>
        </p:txBody>
      </p:sp>
      <p:pic>
        <p:nvPicPr>
          <p:cNvPr id="4" name="Picture 4">
            <a:extLst>
              <a:ext uri="{FF2B5EF4-FFF2-40B4-BE49-F238E27FC236}">
                <a16:creationId xmlns:a16="http://schemas.microsoft.com/office/drawing/2014/main" id="{030DC936-7E91-E3BD-BFEC-893BAF57D8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881" y="2570238"/>
            <a:ext cx="10190238" cy="4287762"/>
          </a:xfrm>
          <a:prstGeom prst="rect">
            <a:avLst/>
          </a:prstGeom>
        </p:spPr>
      </p:pic>
    </p:spTree>
    <p:extLst>
      <p:ext uri="{BB962C8B-B14F-4D97-AF65-F5344CB8AC3E}">
        <p14:creationId xmlns:p14="http://schemas.microsoft.com/office/powerpoint/2010/main" val="41188526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6295F2-EB16-B9DC-E904-147BD30934EE}"/>
              </a:ext>
            </a:extLst>
          </p:cNvPr>
          <p:cNvSpPr>
            <a:spLocks noGrp="1"/>
          </p:cNvSpPr>
          <p:nvPr>
            <p:ph idx="1"/>
          </p:nvPr>
        </p:nvSpPr>
        <p:spPr>
          <a:xfrm>
            <a:off x="0" y="72571"/>
            <a:ext cx="12192000" cy="2346477"/>
          </a:xfrm>
        </p:spPr>
        <p:txBody>
          <a:bodyPr/>
          <a:lstStyle/>
          <a:p>
            <a:r>
              <a:rPr lang="en-GB" b="0" i="0" dirty="0">
                <a:solidFill>
                  <a:schemeClr val="accent2"/>
                </a:solidFill>
                <a:effectLst/>
                <a:latin typeface="Helvetica" pitchFamily="2" charset="0"/>
              </a:rPr>
              <a:t>3-Tail</a:t>
            </a:r>
            <a:r>
              <a:rPr lang="en-GB" b="0" i="0" dirty="0">
                <a:effectLst/>
                <a:latin typeface="Helvetica" pitchFamily="2" charset="0"/>
              </a:rPr>
              <a:t>:</a:t>
            </a:r>
            <a:endParaRPr lang="en-GB" dirty="0">
              <a:latin typeface="Helvetica" pitchFamily="2" charset="0"/>
            </a:endParaRPr>
          </a:p>
          <a:p>
            <a:r>
              <a:rPr lang="en-GB" b="0" i="0" dirty="0">
                <a:effectLst/>
                <a:latin typeface="Helvetica" pitchFamily="2" charset="0"/>
              </a:rPr>
              <a:t>The narrowest part next to the body.</a:t>
            </a:r>
            <a:endParaRPr lang="en-GB" dirty="0">
              <a:latin typeface="Helvetica" pitchFamily="2" charset="0"/>
            </a:endParaRPr>
          </a:p>
          <a:p>
            <a:r>
              <a:rPr lang="en-GB" b="0" i="0" dirty="0">
                <a:effectLst/>
                <a:latin typeface="Helvetica" pitchFamily="2" charset="0"/>
              </a:rPr>
              <a:t>It curves ventrally then forwards in the roof of the inferior horn of the lateral vent. (lateral to stria </a:t>
            </a:r>
            <a:r>
              <a:rPr lang="en-GB" b="0" i="0" dirty="0" err="1">
                <a:effectLst/>
                <a:latin typeface="Helvetica" pitchFamily="2" charset="0"/>
              </a:rPr>
              <a:t>terminalis</a:t>
            </a:r>
            <a:r>
              <a:rPr lang="en-GB" b="0" i="0" dirty="0">
                <a:effectLst/>
                <a:latin typeface="Helvetica" pitchFamily="2" charset="0"/>
              </a:rPr>
              <a:t>) to end in the amygdaloid nucleus.</a:t>
            </a:r>
            <a:endParaRPr lang="en-GB" dirty="0">
              <a:effectLst/>
              <a:latin typeface="Helvetica" pitchFamily="2" charset="0"/>
            </a:endParaRPr>
          </a:p>
        </p:txBody>
      </p:sp>
      <p:pic>
        <p:nvPicPr>
          <p:cNvPr id="2" name="Picture 5">
            <a:extLst>
              <a:ext uri="{FF2B5EF4-FFF2-40B4-BE49-F238E27FC236}">
                <a16:creationId xmlns:a16="http://schemas.microsoft.com/office/drawing/2014/main" id="{3DF876B2-0243-E4A2-C94E-EB91BB60DA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874762"/>
            <a:ext cx="11853332" cy="4983238"/>
          </a:xfrm>
          <a:prstGeom prst="rect">
            <a:avLst/>
          </a:prstGeom>
        </p:spPr>
      </p:pic>
    </p:spTree>
    <p:extLst>
      <p:ext uri="{BB962C8B-B14F-4D97-AF65-F5344CB8AC3E}">
        <p14:creationId xmlns:p14="http://schemas.microsoft.com/office/powerpoint/2010/main" val="2482572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5DDD5D-6005-73A8-E248-929CFDAD0B1B}"/>
              </a:ext>
            </a:extLst>
          </p:cNvPr>
          <p:cNvSpPr>
            <a:spLocks noGrp="1"/>
          </p:cNvSpPr>
          <p:nvPr>
            <p:ph idx="1"/>
          </p:nvPr>
        </p:nvSpPr>
        <p:spPr>
          <a:xfrm>
            <a:off x="0" y="211666"/>
            <a:ext cx="6440714" cy="6646333"/>
          </a:xfrm>
        </p:spPr>
        <p:txBody>
          <a:bodyPr>
            <a:normAutofit/>
          </a:bodyPr>
          <a:lstStyle/>
          <a:p>
            <a:pPr marL="0" indent="0">
              <a:buNone/>
            </a:pPr>
            <a:r>
              <a:rPr lang="en-GB" b="1" i="0" dirty="0" err="1">
                <a:solidFill>
                  <a:srgbClr val="C00000"/>
                </a:solidFill>
                <a:effectLst/>
                <a:latin typeface="Helvetica" pitchFamily="2" charset="0"/>
              </a:rPr>
              <a:t>Lentiform</a:t>
            </a:r>
            <a:r>
              <a:rPr lang="en-GB" b="1" i="0" dirty="0">
                <a:solidFill>
                  <a:srgbClr val="C00000"/>
                </a:solidFill>
                <a:effectLst/>
                <a:latin typeface="Helvetica" pitchFamily="2" charset="0"/>
              </a:rPr>
              <a:t> nucleus</a:t>
            </a:r>
            <a:r>
              <a:rPr lang="en-GB" b="0" i="0" dirty="0">
                <a:effectLst/>
                <a:latin typeface="Helvetica" pitchFamily="2" charset="0"/>
              </a:rPr>
              <a:t>:.</a:t>
            </a:r>
            <a:endParaRPr lang="en-GB" dirty="0">
              <a:effectLst/>
              <a:latin typeface="Helvetica" pitchFamily="2" charset="0"/>
            </a:endParaRPr>
          </a:p>
          <a:p>
            <a:pPr marL="0" indent="0">
              <a:buNone/>
            </a:pPr>
            <a:r>
              <a:rPr lang="en-GB" b="0" i="0" dirty="0">
                <a:effectLst/>
                <a:latin typeface="Helvetica" pitchFamily="2" charset="0"/>
              </a:rPr>
              <a:t>I</a:t>
            </a:r>
            <a:r>
              <a:rPr lang="en-GB" sz="2300" b="0" i="0" dirty="0">
                <a:effectLst/>
                <a:latin typeface="Helvetica" pitchFamily="2" charset="0"/>
              </a:rPr>
              <a:t>s a large biconvex lens shaped mass of grey matter</a:t>
            </a:r>
            <a:r>
              <a:rPr lang="en-GB" sz="2300" dirty="0">
                <a:latin typeface="Helvetica" pitchFamily="2" charset="0"/>
              </a:rPr>
              <a:t>.</a:t>
            </a:r>
            <a:r>
              <a:rPr lang="en-GB" sz="1600" b="0" i="0" dirty="0">
                <a:effectLst/>
                <a:latin typeface="Helvetica" pitchFamily="2" charset="0"/>
              </a:rPr>
              <a:t> </a:t>
            </a:r>
            <a:r>
              <a:rPr lang="en-GB" sz="2500" dirty="0">
                <a:latin typeface="Helvetica" pitchFamily="2" charset="0"/>
              </a:rPr>
              <a:t>It </a:t>
            </a:r>
            <a:r>
              <a:rPr lang="en-GB" sz="2500" b="0" i="0" dirty="0">
                <a:effectLst/>
                <a:latin typeface="Helvetica" pitchFamily="2" charset="0"/>
              </a:rPr>
              <a:t>Lies between the internal capsule (medially) and the external capsule (laterally).</a:t>
            </a:r>
            <a:endParaRPr lang="en-GB" sz="2300" dirty="0">
              <a:latin typeface="Helvetica" pitchFamily="2" charset="0"/>
            </a:endParaRPr>
          </a:p>
          <a:p>
            <a:pPr marL="0" indent="0">
              <a:buNone/>
            </a:pPr>
            <a:r>
              <a:rPr lang="en-GB" sz="2300" b="0" i="0" dirty="0">
                <a:effectLst/>
                <a:latin typeface="Helvetica" pitchFamily="2" charset="0"/>
              </a:rPr>
              <a:t>It consists of two parts:</a:t>
            </a:r>
            <a:endParaRPr lang="en-GB" sz="2300" dirty="0">
              <a:effectLst/>
              <a:latin typeface="Helvetica" pitchFamily="2" charset="0"/>
            </a:endParaRPr>
          </a:p>
          <a:p>
            <a:pPr marL="0" indent="0">
              <a:buNone/>
            </a:pPr>
            <a:r>
              <a:rPr lang="en-GB" sz="2300" b="0" i="0" dirty="0">
                <a:effectLst/>
                <a:latin typeface="Helvetica" pitchFamily="2" charset="0"/>
              </a:rPr>
              <a:t>A) </a:t>
            </a:r>
            <a:r>
              <a:rPr lang="en-GB" sz="2300" b="0" i="0" dirty="0">
                <a:solidFill>
                  <a:schemeClr val="accent2"/>
                </a:solidFill>
                <a:effectLst/>
                <a:latin typeface="Helvetica" pitchFamily="2" charset="0"/>
              </a:rPr>
              <a:t>Putamen</a:t>
            </a:r>
            <a:r>
              <a:rPr lang="en-GB" sz="2300" b="0" i="0" dirty="0">
                <a:effectLst/>
                <a:latin typeface="Helvetica" pitchFamily="2" charset="0"/>
              </a:rPr>
              <a:t>:</a:t>
            </a:r>
            <a:endParaRPr lang="en-GB" sz="2300" dirty="0">
              <a:latin typeface="Helvetica" pitchFamily="2" charset="0"/>
            </a:endParaRPr>
          </a:p>
          <a:p>
            <a:r>
              <a:rPr lang="en-GB" sz="2300" b="0" i="0" dirty="0">
                <a:effectLst/>
                <a:latin typeface="Helvetica" pitchFamily="2" charset="0"/>
              </a:rPr>
              <a:t>The outer ,larger, dark part (large number of </a:t>
            </a:r>
            <a:r>
              <a:rPr lang="en-GB" sz="2300" b="0" i="0" dirty="0" err="1">
                <a:effectLst/>
                <a:latin typeface="Helvetica" pitchFamily="2" charset="0"/>
              </a:rPr>
              <a:t>neurons</a:t>
            </a:r>
            <a:r>
              <a:rPr lang="en-GB" sz="2300" b="0" i="0" dirty="0">
                <a:effectLst/>
                <a:latin typeface="Helvetica" pitchFamily="2" charset="0"/>
              </a:rPr>
              <a:t>).</a:t>
            </a:r>
            <a:endParaRPr lang="en-GB" sz="2300" dirty="0">
              <a:latin typeface="Helvetica" pitchFamily="2" charset="0"/>
            </a:endParaRPr>
          </a:p>
          <a:p>
            <a:r>
              <a:rPr lang="en-GB" sz="2300" b="0" i="0" dirty="0">
                <a:effectLst/>
                <a:latin typeface="Helvetica" pitchFamily="2" charset="0"/>
              </a:rPr>
              <a:t>Is the part which is fused with the head of caudate nucleus</a:t>
            </a:r>
            <a:r>
              <a:rPr lang="en-GB" sz="2300" b="0" i="0" dirty="0">
                <a:latin typeface="Helvetica" pitchFamily="2" charset="0"/>
              </a:rPr>
              <a:t>.</a:t>
            </a:r>
          </a:p>
          <a:p>
            <a:pPr marL="0" indent="0">
              <a:buNone/>
            </a:pPr>
            <a:endParaRPr lang="en-GB" dirty="0">
              <a:effectLst/>
              <a:latin typeface="Helvetica" pitchFamily="2" charset="0"/>
            </a:endParaRPr>
          </a:p>
        </p:txBody>
      </p:sp>
      <p:pic>
        <p:nvPicPr>
          <p:cNvPr id="2" name="Picture 3">
            <a:extLst>
              <a:ext uri="{FF2B5EF4-FFF2-40B4-BE49-F238E27FC236}">
                <a16:creationId xmlns:a16="http://schemas.microsoft.com/office/drawing/2014/main" id="{697101B3-F5A0-17A4-95EB-B2B742E446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0714" y="582990"/>
            <a:ext cx="4905474" cy="6063343"/>
          </a:xfrm>
          <a:prstGeom prst="rect">
            <a:avLst/>
          </a:prstGeom>
        </p:spPr>
      </p:pic>
    </p:spTree>
    <p:extLst>
      <p:ext uri="{BB962C8B-B14F-4D97-AF65-F5344CB8AC3E}">
        <p14:creationId xmlns:p14="http://schemas.microsoft.com/office/powerpoint/2010/main" val="38290602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510B3-2571-F31D-C00C-5709ECBCB616}"/>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1CFAF703-6137-BB79-A989-95ED8CF828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32828001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563E10-9900-36FE-DE4B-87DB2606080D}"/>
              </a:ext>
            </a:extLst>
          </p:cNvPr>
          <p:cNvSpPr>
            <a:spLocks noGrp="1"/>
          </p:cNvSpPr>
          <p:nvPr>
            <p:ph idx="1"/>
          </p:nvPr>
        </p:nvSpPr>
        <p:spPr>
          <a:xfrm>
            <a:off x="0" y="272143"/>
            <a:ext cx="4535714" cy="6313714"/>
          </a:xfrm>
        </p:spPr>
        <p:txBody>
          <a:bodyPr/>
          <a:lstStyle/>
          <a:p>
            <a:pPr marL="0" indent="0">
              <a:buNone/>
            </a:pPr>
            <a:r>
              <a:rPr lang="en-GB" dirty="0">
                <a:latin typeface="Helvetica" pitchFamily="2" charset="0"/>
              </a:rPr>
              <a:t>B) </a:t>
            </a:r>
            <a:r>
              <a:rPr lang="en-GB" dirty="0" err="1">
                <a:solidFill>
                  <a:schemeClr val="accent2"/>
                </a:solidFill>
                <a:latin typeface="Helvetica" pitchFamily="2" charset="0"/>
              </a:rPr>
              <a:t>Globus</a:t>
            </a:r>
            <a:r>
              <a:rPr lang="en-GB" dirty="0">
                <a:solidFill>
                  <a:schemeClr val="accent2"/>
                </a:solidFill>
                <a:latin typeface="Helvetica" pitchFamily="2" charset="0"/>
              </a:rPr>
              <a:t> </a:t>
            </a:r>
            <a:r>
              <a:rPr lang="en-GB" dirty="0" err="1">
                <a:solidFill>
                  <a:schemeClr val="accent2"/>
                </a:solidFill>
                <a:latin typeface="Helvetica" pitchFamily="2" charset="0"/>
              </a:rPr>
              <a:t>pallidus</a:t>
            </a:r>
            <a:r>
              <a:rPr lang="en-GB" dirty="0">
                <a:solidFill>
                  <a:schemeClr val="accent2"/>
                </a:solidFill>
                <a:latin typeface="Helvetica" pitchFamily="2" charset="0"/>
              </a:rPr>
              <a:t>:</a:t>
            </a:r>
            <a:endParaRPr lang="en-GB" b="0" i="0" dirty="0">
              <a:latin typeface="Helvetica" pitchFamily="2" charset="0"/>
            </a:endParaRPr>
          </a:p>
          <a:p>
            <a:r>
              <a:rPr lang="en-GB" sz="2400" b="0" i="0" dirty="0">
                <a:effectLst/>
                <a:latin typeface="Helvetica" pitchFamily="2" charset="0"/>
              </a:rPr>
              <a:t>The inner, smaller, pale part.</a:t>
            </a:r>
            <a:endParaRPr lang="en-GB" sz="2400" dirty="0">
              <a:effectLst/>
              <a:latin typeface="Helvetica" pitchFamily="2" charset="0"/>
            </a:endParaRPr>
          </a:p>
          <a:p>
            <a:r>
              <a:rPr lang="en-GB" sz="2400" b="0" i="0" dirty="0">
                <a:effectLst/>
                <a:latin typeface="Helvetica" pitchFamily="2" charset="0"/>
              </a:rPr>
              <a:t>The </a:t>
            </a:r>
            <a:r>
              <a:rPr lang="en-GB" sz="2400" b="0" i="0" dirty="0" err="1">
                <a:effectLst/>
                <a:latin typeface="Helvetica" pitchFamily="2" charset="0"/>
              </a:rPr>
              <a:t>globus</a:t>
            </a:r>
            <a:r>
              <a:rPr lang="en-GB" sz="2400" b="0" i="0" dirty="0">
                <a:effectLst/>
                <a:latin typeface="Helvetica" pitchFamily="2" charset="0"/>
              </a:rPr>
              <a:t> </a:t>
            </a:r>
            <a:r>
              <a:rPr lang="en-GB" sz="2400" b="0" i="0" dirty="0" err="1">
                <a:effectLst/>
                <a:latin typeface="Helvetica" pitchFamily="2" charset="0"/>
              </a:rPr>
              <a:t>pallidus</a:t>
            </a:r>
            <a:r>
              <a:rPr lang="en-GB" sz="2400" b="0" i="0" dirty="0">
                <a:effectLst/>
                <a:latin typeface="Helvetica" pitchFamily="2" charset="0"/>
              </a:rPr>
              <a:t> is medial to the putamen and lateral to the thalamus.</a:t>
            </a:r>
            <a:endParaRPr lang="en-GB" sz="2400" dirty="0">
              <a:effectLst/>
              <a:latin typeface="Helvetica" pitchFamily="2" charset="0"/>
            </a:endParaRPr>
          </a:p>
          <a:p>
            <a:r>
              <a:rPr lang="en-GB" sz="2400" b="0" i="0" dirty="0">
                <a:effectLst/>
                <a:latin typeface="Helvetica" pitchFamily="2" charset="0"/>
              </a:rPr>
              <a:t>can be subdivided into an external part and internal part.</a:t>
            </a:r>
            <a:endParaRPr lang="en-GB" sz="2400" dirty="0">
              <a:effectLst/>
              <a:latin typeface="Helvetica" pitchFamily="2" charset="0"/>
            </a:endParaRPr>
          </a:p>
          <a:p>
            <a:r>
              <a:rPr lang="en-GB" sz="2400" b="0" i="0" dirty="0">
                <a:effectLst/>
                <a:latin typeface="Helvetica" pitchFamily="2" charset="0"/>
              </a:rPr>
              <a:t>The </a:t>
            </a:r>
            <a:r>
              <a:rPr lang="en-GB" sz="2400" b="0" i="0" dirty="0" err="1">
                <a:effectLst/>
                <a:latin typeface="Helvetica" pitchFamily="2" charset="0"/>
              </a:rPr>
              <a:t>globus</a:t>
            </a:r>
            <a:r>
              <a:rPr lang="en-GB" sz="2400" b="0" i="0" dirty="0">
                <a:effectLst/>
                <a:latin typeface="Helvetica" pitchFamily="2" charset="0"/>
              </a:rPr>
              <a:t> </a:t>
            </a:r>
            <a:r>
              <a:rPr lang="en-GB" sz="2400" b="0" i="0" dirty="0" err="1">
                <a:effectLst/>
                <a:latin typeface="Helvetica" pitchFamily="2" charset="0"/>
              </a:rPr>
              <a:t>pallidus</a:t>
            </a:r>
            <a:r>
              <a:rPr lang="en-GB" sz="2400" b="0" i="0" dirty="0">
                <a:effectLst/>
                <a:latin typeface="Helvetica" pitchFamily="2" charset="0"/>
              </a:rPr>
              <a:t> is the output nucleus of the basal ganglia, sending inhibitory projections to the thalamus</a:t>
            </a:r>
            <a:endParaRPr lang="en-EG" sz="2400" dirty="0"/>
          </a:p>
        </p:txBody>
      </p:sp>
      <p:pic>
        <p:nvPicPr>
          <p:cNvPr id="4" name="Picture 4">
            <a:extLst>
              <a:ext uri="{FF2B5EF4-FFF2-40B4-BE49-F238E27FC236}">
                <a16:creationId xmlns:a16="http://schemas.microsoft.com/office/drawing/2014/main" id="{7E741C15-52D7-E0CC-7CDA-C807F878E6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5714" y="0"/>
            <a:ext cx="7656286" cy="6313714"/>
          </a:xfrm>
          <a:prstGeom prst="rect">
            <a:avLst/>
          </a:prstGeom>
        </p:spPr>
      </p:pic>
    </p:spTree>
    <p:extLst>
      <p:ext uri="{BB962C8B-B14F-4D97-AF65-F5344CB8AC3E}">
        <p14:creationId xmlns:p14="http://schemas.microsoft.com/office/powerpoint/2010/main" val="37703288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29D72A-5A9F-915B-C080-565A0A7D29C7}"/>
              </a:ext>
            </a:extLst>
          </p:cNvPr>
          <p:cNvSpPr>
            <a:spLocks noGrp="1"/>
          </p:cNvSpPr>
          <p:nvPr>
            <p:ph idx="1"/>
          </p:nvPr>
        </p:nvSpPr>
        <p:spPr>
          <a:xfrm>
            <a:off x="587828" y="406663"/>
            <a:ext cx="11604172" cy="6185241"/>
          </a:xfrm>
        </p:spPr>
        <p:txBody>
          <a:bodyPr>
            <a:normAutofit/>
          </a:bodyPr>
          <a:lstStyle/>
          <a:p>
            <a:endParaRPr lang="en-GB" dirty="0">
              <a:effectLst/>
              <a:latin typeface="Helvetica" pitchFamily="2" charset="0"/>
            </a:endParaRPr>
          </a:p>
          <a:p>
            <a:pPr marL="0" indent="0">
              <a:buNone/>
            </a:pPr>
            <a:r>
              <a:rPr lang="en-GB" b="1" i="0" dirty="0">
                <a:solidFill>
                  <a:schemeClr val="accent2"/>
                </a:solidFill>
                <a:effectLst/>
                <a:latin typeface="Helvetica" pitchFamily="2" charset="0"/>
              </a:rPr>
              <a:t>Connections of corpus striatum</a:t>
            </a:r>
            <a:r>
              <a:rPr lang="en-GB" b="1" i="0" dirty="0">
                <a:effectLst/>
                <a:latin typeface="Helvetica" pitchFamily="2" charset="0"/>
              </a:rPr>
              <a:t>:</a:t>
            </a:r>
            <a:endParaRPr lang="en-GB" b="1" dirty="0">
              <a:effectLst/>
              <a:latin typeface="Helvetica" pitchFamily="2" charset="0"/>
            </a:endParaRPr>
          </a:p>
          <a:p>
            <a:r>
              <a:rPr lang="en-GB" b="1" i="0" dirty="0">
                <a:effectLst/>
                <a:latin typeface="Helvetica" pitchFamily="2" charset="0"/>
              </a:rPr>
              <a:t>Putamen and caudate nucleus</a:t>
            </a:r>
            <a:r>
              <a:rPr lang="en-GB" b="0" i="0" dirty="0">
                <a:effectLst/>
                <a:latin typeface="Helvetica" pitchFamily="2" charset="0"/>
              </a:rPr>
              <a:t>: Receives most of the afferent </a:t>
            </a:r>
            <a:r>
              <a:rPr lang="en-GB" b="0" i="0" dirty="0" err="1">
                <a:effectLst/>
                <a:latin typeface="Helvetica" pitchFamily="2" charset="0"/>
              </a:rPr>
              <a:t>fibers</a:t>
            </a:r>
            <a:r>
              <a:rPr lang="en-GB" b="0" i="0" dirty="0">
                <a:effectLst/>
                <a:latin typeface="Helvetica" pitchFamily="2" charset="0"/>
              </a:rPr>
              <a:t> to corpus striatum (afferent part) and sends it to </a:t>
            </a:r>
            <a:r>
              <a:rPr lang="en-GB" b="0" i="0" dirty="0" err="1">
                <a:effectLst/>
                <a:latin typeface="Helvetica" pitchFamily="2" charset="0"/>
              </a:rPr>
              <a:t>globus</a:t>
            </a:r>
            <a:r>
              <a:rPr lang="en-GB" b="0" i="0" dirty="0">
                <a:effectLst/>
                <a:latin typeface="Helvetica" pitchFamily="2" charset="0"/>
              </a:rPr>
              <a:t> </a:t>
            </a:r>
            <a:r>
              <a:rPr lang="en-GB" b="0" i="0" dirty="0" err="1">
                <a:effectLst/>
                <a:latin typeface="Helvetica" pitchFamily="2" charset="0"/>
              </a:rPr>
              <a:t>palliduas</a:t>
            </a:r>
            <a:r>
              <a:rPr lang="en-GB" b="0" i="0" dirty="0">
                <a:effectLst/>
                <a:latin typeface="Helvetica" pitchFamily="2" charset="0"/>
              </a:rPr>
              <a:t>. These </a:t>
            </a:r>
            <a:r>
              <a:rPr lang="en-GB" b="0" i="0" dirty="0" err="1">
                <a:effectLst/>
                <a:latin typeface="Helvetica" pitchFamily="2" charset="0"/>
              </a:rPr>
              <a:t>afterents</a:t>
            </a:r>
            <a:r>
              <a:rPr lang="en-GB" b="0" i="0" dirty="0">
                <a:effectLst/>
                <a:latin typeface="Helvetica" pitchFamily="2" charset="0"/>
              </a:rPr>
              <a:t> are:</a:t>
            </a:r>
            <a:endParaRPr lang="en-GB" dirty="0">
              <a:effectLst/>
              <a:latin typeface="Helvetica" pitchFamily="2" charset="0"/>
            </a:endParaRPr>
          </a:p>
          <a:p>
            <a:pPr marL="0" indent="0">
              <a:buNone/>
            </a:pPr>
            <a:r>
              <a:rPr lang="en-GB" b="0" i="0" dirty="0">
                <a:effectLst/>
                <a:latin typeface="Helvetica" pitchFamily="2" charset="0"/>
              </a:rPr>
              <a:t>-From cerebral cortex “Corticostriatal </a:t>
            </a:r>
            <a:r>
              <a:rPr lang="en-GB" b="0" i="0" dirty="0" err="1">
                <a:effectLst/>
                <a:latin typeface="Helvetica" pitchFamily="2" charset="0"/>
              </a:rPr>
              <a:t>fibers</a:t>
            </a:r>
            <a:r>
              <a:rPr lang="en-GB" dirty="0">
                <a:latin typeface="Helvetica" pitchFamily="2" charset="0"/>
              </a:rPr>
              <a:t>”.</a:t>
            </a:r>
            <a:endParaRPr lang="en-GB" dirty="0">
              <a:effectLst/>
              <a:latin typeface="Helvetica" pitchFamily="2" charset="0"/>
            </a:endParaRPr>
          </a:p>
          <a:p>
            <a:pPr marL="0" indent="0">
              <a:buNone/>
            </a:pPr>
            <a:r>
              <a:rPr lang="en-GB" b="0" i="0" dirty="0">
                <a:effectLst/>
                <a:latin typeface="Helvetica" pitchFamily="2" charset="0"/>
              </a:rPr>
              <a:t>-</a:t>
            </a:r>
            <a:r>
              <a:rPr lang="en-GB" dirty="0">
                <a:latin typeface="Helvetica" pitchFamily="2" charset="0"/>
              </a:rPr>
              <a:t>From Substantia Nigra”</a:t>
            </a:r>
            <a:r>
              <a:rPr lang="en-GB" dirty="0" err="1">
                <a:latin typeface="Helvetica" pitchFamily="2" charset="0"/>
              </a:rPr>
              <a:t>Nigrostriatal</a:t>
            </a:r>
            <a:r>
              <a:rPr lang="en-GB" dirty="0">
                <a:latin typeface="Helvetica" pitchFamily="2" charset="0"/>
              </a:rPr>
              <a:t> </a:t>
            </a:r>
            <a:r>
              <a:rPr lang="en-GB" dirty="0" err="1">
                <a:latin typeface="Helvetica" pitchFamily="2" charset="0"/>
              </a:rPr>
              <a:t>fibers</a:t>
            </a:r>
            <a:r>
              <a:rPr lang="en-GB" dirty="0">
                <a:latin typeface="Helvetica" pitchFamily="2" charset="0"/>
              </a:rPr>
              <a:t>”</a:t>
            </a:r>
            <a:r>
              <a:rPr lang="en-GB" b="0" i="0" dirty="0">
                <a:effectLst/>
                <a:latin typeface="Helvetica" pitchFamily="2" charset="0"/>
              </a:rPr>
              <a:t>.</a:t>
            </a:r>
            <a:endParaRPr lang="en-GB" dirty="0">
              <a:effectLst/>
              <a:latin typeface="Helvetica" pitchFamily="2" charset="0"/>
            </a:endParaRPr>
          </a:p>
          <a:p>
            <a:pPr marL="0" indent="0">
              <a:buNone/>
            </a:pPr>
            <a:endParaRPr lang="en-GB" b="0" i="0" dirty="0">
              <a:effectLst/>
              <a:latin typeface="Helvetica" pitchFamily="2" charset="0"/>
            </a:endParaRPr>
          </a:p>
          <a:p>
            <a:r>
              <a:rPr lang="en-GB" b="1" i="0" dirty="0">
                <a:effectLst/>
                <a:latin typeface="Helvetica" pitchFamily="2" charset="0"/>
              </a:rPr>
              <a:t>The </a:t>
            </a:r>
            <a:r>
              <a:rPr lang="en-GB" b="1" i="0" dirty="0" err="1">
                <a:effectLst/>
                <a:latin typeface="Helvetica" pitchFamily="2" charset="0"/>
              </a:rPr>
              <a:t>globus</a:t>
            </a:r>
            <a:r>
              <a:rPr lang="en-GB" b="1" i="0" dirty="0">
                <a:effectLst/>
                <a:latin typeface="Helvetica" pitchFamily="2" charset="0"/>
              </a:rPr>
              <a:t> </a:t>
            </a:r>
            <a:r>
              <a:rPr lang="en-GB" b="1" i="0" dirty="0" err="1">
                <a:effectLst/>
                <a:latin typeface="Helvetica" pitchFamily="2" charset="0"/>
              </a:rPr>
              <a:t>pallidus</a:t>
            </a:r>
            <a:r>
              <a:rPr lang="en-GB" b="0" i="0" dirty="0">
                <a:effectLst/>
                <a:latin typeface="Helvetica" pitchFamily="2" charset="0"/>
              </a:rPr>
              <a:t> is the output nucleus of the basal ganglia, sending inhibitory projections to the thalamus</a:t>
            </a:r>
            <a:endParaRPr lang="en-GB" dirty="0">
              <a:effectLst/>
              <a:latin typeface="Helvetica" pitchFamily="2" charset="0"/>
            </a:endParaRPr>
          </a:p>
          <a:p>
            <a:endParaRPr lang="en-GB" dirty="0">
              <a:effectLst/>
              <a:latin typeface="Helvetica" pitchFamily="2" charset="0"/>
            </a:endParaRPr>
          </a:p>
        </p:txBody>
      </p:sp>
    </p:spTree>
    <p:extLst>
      <p:ext uri="{BB962C8B-B14F-4D97-AF65-F5344CB8AC3E}">
        <p14:creationId xmlns:p14="http://schemas.microsoft.com/office/powerpoint/2010/main" val="41372931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DBC9-2B63-2697-58E4-B576C105C468}"/>
              </a:ext>
            </a:extLst>
          </p:cNvPr>
          <p:cNvSpPr>
            <a:spLocks noGrp="1"/>
          </p:cNvSpPr>
          <p:nvPr>
            <p:ph idx="1"/>
          </p:nvPr>
        </p:nvSpPr>
        <p:spPr>
          <a:xfrm>
            <a:off x="366288" y="210086"/>
            <a:ext cx="11459424" cy="6020134"/>
          </a:xfrm>
        </p:spPr>
        <p:txBody>
          <a:bodyPr>
            <a:normAutofit/>
          </a:bodyPr>
          <a:lstStyle/>
          <a:p>
            <a:pPr marL="0" indent="0">
              <a:buNone/>
            </a:pPr>
            <a:r>
              <a:rPr lang="en-GB" b="1" i="0" dirty="0">
                <a:solidFill>
                  <a:srgbClr val="C00000"/>
                </a:solidFill>
                <a:effectLst/>
                <a:latin typeface="Helvetica" pitchFamily="2" charset="0"/>
              </a:rPr>
              <a:t>amygdaloid nucleus</a:t>
            </a:r>
            <a:r>
              <a:rPr lang="en-GB" b="0" i="0" dirty="0">
                <a:effectLst/>
                <a:latin typeface="Helvetica" pitchFamily="2" charset="0"/>
              </a:rPr>
              <a:t> </a:t>
            </a:r>
            <a:endParaRPr lang="ar-SA" b="0" i="0" dirty="0">
              <a:effectLst/>
              <a:latin typeface="Helvetica" pitchFamily="2" charset="0"/>
            </a:endParaRPr>
          </a:p>
          <a:p>
            <a:pPr marL="0" indent="0">
              <a:buNone/>
            </a:pPr>
            <a:r>
              <a:rPr lang="en-GB" b="0" i="0" dirty="0">
                <a:effectLst/>
                <a:latin typeface="Helvetica" pitchFamily="2" charset="0"/>
              </a:rPr>
              <a:t>is an almond-shaped mass of </a:t>
            </a:r>
            <a:r>
              <a:rPr lang="en-GB" b="0" i="0" dirty="0" err="1">
                <a:effectLst/>
                <a:latin typeface="Helvetica" pitchFamily="2" charset="0"/>
              </a:rPr>
              <a:t>gray</a:t>
            </a:r>
            <a:r>
              <a:rPr lang="en-GB" b="0" i="0" dirty="0">
                <a:effectLst/>
                <a:latin typeface="Helvetica" pitchFamily="2" charset="0"/>
              </a:rPr>
              <a:t> matter attached to the tip of tail of caudate nucleus. It is located deep to </a:t>
            </a:r>
            <a:r>
              <a:rPr lang="en-GB" b="0" i="0" dirty="0" err="1">
                <a:effectLst/>
                <a:latin typeface="Helvetica" pitchFamily="2" charset="0"/>
              </a:rPr>
              <a:t>uncus</a:t>
            </a:r>
            <a:r>
              <a:rPr lang="en-GB" b="0" i="0" dirty="0">
                <a:effectLst/>
                <a:latin typeface="Helvetica" pitchFamily="2" charset="0"/>
              </a:rPr>
              <a:t> of temporal lobe and related to anterior most end of roof of inferior horn of lateral ventricle</a:t>
            </a:r>
            <a:endParaRPr lang="en-GB" dirty="0">
              <a:effectLst/>
              <a:latin typeface="Helvetica" pitchFamily="2" charset="0"/>
            </a:endParaRPr>
          </a:p>
          <a:p>
            <a:endParaRPr lang="en-EG" dirty="0"/>
          </a:p>
        </p:txBody>
      </p:sp>
      <p:pic>
        <p:nvPicPr>
          <p:cNvPr id="2" name="Picture 3">
            <a:extLst>
              <a:ext uri="{FF2B5EF4-FFF2-40B4-BE49-F238E27FC236}">
                <a16:creationId xmlns:a16="http://schemas.microsoft.com/office/drawing/2014/main" id="{B839B98E-BF56-639E-37F6-2D34288D37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4098" y="2498361"/>
            <a:ext cx="9410491" cy="4149554"/>
          </a:xfrm>
          <a:prstGeom prst="rect">
            <a:avLst/>
          </a:prstGeom>
        </p:spPr>
      </p:pic>
    </p:spTree>
    <p:extLst>
      <p:ext uri="{BB962C8B-B14F-4D97-AF65-F5344CB8AC3E}">
        <p14:creationId xmlns:p14="http://schemas.microsoft.com/office/powerpoint/2010/main" val="8297598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3AAEB-D471-D973-A9B4-B651793C6223}"/>
              </a:ext>
            </a:extLst>
          </p:cNvPr>
          <p:cNvSpPr>
            <a:spLocks noGrp="1"/>
          </p:cNvSpPr>
          <p:nvPr>
            <p:ph type="title"/>
          </p:nvPr>
        </p:nvSpPr>
        <p:spPr>
          <a:xfrm>
            <a:off x="0" y="0"/>
            <a:ext cx="5110238" cy="6082197"/>
          </a:xfrm>
        </p:spPr>
        <p:txBody>
          <a:bodyPr>
            <a:normAutofit/>
          </a:bodyPr>
          <a:lstStyle/>
          <a:p>
            <a:r>
              <a:rPr lang="en-GB" sz="3300" b="1" i="0" dirty="0">
                <a:effectLst/>
                <a:latin typeface="Helvetica" pitchFamily="2" charset="0"/>
              </a:rPr>
              <a:t>Functions</a:t>
            </a:r>
            <a:br>
              <a:rPr lang="en-GB" sz="2900" b="1" i="0" dirty="0">
                <a:effectLst/>
                <a:latin typeface="Helvetica" pitchFamily="2" charset="0"/>
              </a:rPr>
            </a:br>
            <a:br>
              <a:rPr lang="en-GB" sz="2900" dirty="0">
                <a:effectLst/>
                <a:latin typeface="Helvetica" pitchFamily="2" charset="0"/>
              </a:rPr>
            </a:br>
            <a:r>
              <a:rPr lang="en-GB" sz="2900" dirty="0">
                <a:effectLst/>
                <a:latin typeface="Helvetica" pitchFamily="2" charset="0"/>
              </a:rPr>
              <a:t>-</a:t>
            </a:r>
            <a:r>
              <a:rPr lang="en-GB" sz="2900" dirty="0">
                <a:latin typeface="Helvetica" pitchFamily="2" charset="0"/>
              </a:rPr>
              <a:t>I</a:t>
            </a:r>
            <a:r>
              <a:rPr lang="en-GB" sz="2900" b="0" i="0" dirty="0">
                <a:effectLst/>
                <a:latin typeface="Helvetica" pitchFamily="2" charset="0"/>
              </a:rPr>
              <a:t>t can influence the body's response to environmental changes. In the sense of fear, for example, it can change the heart rate, blood pressure, skin </a:t>
            </a:r>
            <a:r>
              <a:rPr lang="en-GB" sz="2900" b="0" i="0" dirty="0" err="1">
                <a:effectLst/>
                <a:latin typeface="Helvetica" pitchFamily="2" charset="0"/>
              </a:rPr>
              <a:t>color</a:t>
            </a:r>
            <a:r>
              <a:rPr lang="en-GB" sz="2900" b="0" i="0" dirty="0">
                <a:effectLst/>
                <a:latin typeface="Helvetica" pitchFamily="2" charset="0"/>
              </a:rPr>
              <a:t>, and the rate of respiration.</a:t>
            </a:r>
            <a:br>
              <a:rPr lang="en-GB" sz="2900" dirty="0">
                <a:effectLst/>
                <a:latin typeface="Helvetica" pitchFamily="2" charset="0"/>
              </a:rPr>
            </a:br>
            <a:br>
              <a:rPr lang="en-GB" sz="2900" dirty="0">
                <a:latin typeface="Helvetica" pitchFamily="2" charset="0"/>
              </a:rPr>
            </a:br>
            <a:r>
              <a:rPr lang="en-GB" sz="2900" dirty="0">
                <a:latin typeface="Helvetica" pitchFamily="2" charset="0"/>
              </a:rPr>
              <a:t>-</a:t>
            </a:r>
            <a:r>
              <a:rPr lang="en-GB" sz="2900" b="0" i="0" dirty="0">
                <a:effectLst/>
                <a:latin typeface="Helvetica" pitchFamily="2" charset="0"/>
              </a:rPr>
              <a:t>Smell function.</a:t>
            </a:r>
            <a:endParaRPr lang="en-GB" sz="2900" dirty="0">
              <a:effectLst/>
              <a:latin typeface="Helvetica" pitchFamily="2" charset="0"/>
            </a:endParaRPr>
          </a:p>
        </p:txBody>
      </p:sp>
      <p:pic>
        <p:nvPicPr>
          <p:cNvPr id="10" name="Picture 10">
            <a:extLst>
              <a:ext uri="{FF2B5EF4-FFF2-40B4-BE49-F238E27FC236}">
                <a16:creationId xmlns:a16="http://schemas.microsoft.com/office/drawing/2014/main" id="{6A8F4A06-C476-AFE8-6ED7-06C7ED9C3C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10238" y="0"/>
            <a:ext cx="7317619" cy="6858000"/>
          </a:xfrm>
        </p:spPr>
      </p:pic>
    </p:spTree>
    <p:extLst>
      <p:ext uri="{BB962C8B-B14F-4D97-AF65-F5344CB8AC3E}">
        <p14:creationId xmlns:p14="http://schemas.microsoft.com/office/powerpoint/2010/main" val="19261504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7369FF-FB2A-CF98-8C1F-65E7E5454016}"/>
              </a:ext>
            </a:extLst>
          </p:cNvPr>
          <p:cNvSpPr>
            <a:spLocks noGrp="1"/>
          </p:cNvSpPr>
          <p:nvPr>
            <p:ph idx="1"/>
          </p:nvPr>
        </p:nvSpPr>
        <p:spPr>
          <a:xfrm>
            <a:off x="-1" y="635000"/>
            <a:ext cx="5382381" cy="6222999"/>
          </a:xfrm>
        </p:spPr>
        <p:txBody>
          <a:bodyPr/>
          <a:lstStyle/>
          <a:p>
            <a:pPr marL="0" indent="0">
              <a:buNone/>
            </a:pPr>
            <a:r>
              <a:rPr lang="en-GB" b="1" i="0" dirty="0">
                <a:solidFill>
                  <a:srgbClr val="C00000"/>
                </a:solidFill>
                <a:effectLst/>
                <a:latin typeface="Helvetica" pitchFamily="2" charset="0"/>
              </a:rPr>
              <a:t>Claustrum</a:t>
            </a:r>
            <a:r>
              <a:rPr lang="en-GB" b="0" i="0" dirty="0">
                <a:effectLst/>
                <a:latin typeface="Helvetica" pitchFamily="2" charset="0"/>
              </a:rPr>
              <a:t> </a:t>
            </a:r>
            <a:endParaRPr lang="en-GB" sz="2400" dirty="0">
              <a:latin typeface="Helvetica" pitchFamily="2" charset="0"/>
            </a:endParaRPr>
          </a:p>
          <a:p>
            <a:r>
              <a:rPr lang="en-GB" sz="2400" b="0" i="0" dirty="0">
                <a:effectLst/>
                <a:latin typeface="Helvetica" pitchFamily="2" charset="0"/>
              </a:rPr>
              <a:t>Is a thin, curved and wavy sheet of </a:t>
            </a:r>
            <a:r>
              <a:rPr lang="en-GB" sz="2400" b="0" i="0" dirty="0" err="1">
                <a:effectLst/>
                <a:latin typeface="Helvetica" pitchFamily="2" charset="0"/>
              </a:rPr>
              <a:t>gray</a:t>
            </a:r>
            <a:r>
              <a:rPr lang="en-GB" sz="2400" b="0" i="0" dirty="0">
                <a:effectLst/>
                <a:latin typeface="Helvetica" pitchFamily="2" charset="0"/>
              </a:rPr>
              <a:t> matter</a:t>
            </a:r>
            <a:r>
              <a:rPr lang="ar-SA" sz="2400" b="0" i="0" dirty="0">
                <a:effectLst/>
                <a:latin typeface="Helvetica" pitchFamily="2" charset="0"/>
              </a:rPr>
              <a:t>.</a:t>
            </a:r>
            <a:endParaRPr lang="en-GB" sz="2400" dirty="0">
              <a:effectLst/>
              <a:latin typeface="Helvetica" pitchFamily="2" charset="0"/>
            </a:endParaRPr>
          </a:p>
          <a:p>
            <a:r>
              <a:rPr lang="en-GB" sz="2400" b="0" i="0" dirty="0">
                <a:effectLst/>
                <a:latin typeface="Helvetica" pitchFamily="2" charset="0"/>
              </a:rPr>
              <a:t>It is situated lateral to </a:t>
            </a:r>
            <a:r>
              <a:rPr lang="en-GB" sz="2400" b="0" i="0" dirty="0" err="1">
                <a:effectLst/>
                <a:latin typeface="Helvetica" pitchFamily="2" charset="0"/>
              </a:rPr>
              <a:t>lentiform</a:t>
            </a:r>
            <a:r>
              <a:rPr lang="en-GB" sz="2400" b="0" i="0" dirty="0">
                <a:effectLst/>
                <a:latin typeface="Helvetica" pitchFamily="2" charset="0"/>
              </a:rPr>
              <a:t> nucleus from which it is separated by</a:t>
            </a:r>
            <a:r>
              <a:rPr lang="en-GB" sz="2400" b="1" i="0" dirty="0">
                <a:effectLst/>
                <a:latin typeface="Helvetica" pitchFamily="2" charset="0"/>
              </a:rPr>
              <a:t> external capsule</a:t>
            </a:r>
            <a:r>
              <a:rPr lang="en-GB" sz="2400" b="0" i="0" dirty="0">
                <a:effectLst/>
                <a:latin typeface="Helvetica" pitchFamily="2" charset="0"/>
              </a:rPr>
              <a:t>.</a:t>
            </a:r>
            <a:endParaRPr lang="en-GB" sz="2400" dirty="0">
              <a:effectLst/>
              <a:latin typeface="Helvetica" pitchFamily="2" charset="0"/>
            </a:endParaRPr>
          </a:p>
          <a:p>
            <a:r>
              <a:rPr lang="en-GB" sz="2400" b="0" i="0" dirty="0">
                <a:effectLst/>
                <a:latin typeface="Helvetica" pitchFamily="2" charset="0"/>
              </a:rPr>
              <a:t>Laterally claustrum is related to insular cortex, but separated by </a:t>
            </a:r>
            <a:r>
              <a:rPr lang="en-GB" sz="2400" b="1" i="0" dirty="0">
                <a:effectLst/>
                <a:latin typeface="Helvetica" pitchFamily="2" charset="0"/>
              </a:rPr>
              <a:t>extreme capsule</a:t>
            </a:r>
            <a:endParaRPr lang="en-GB" sz="2400" b="1" dirty="0">
              <a:effectLst/>
              <a:latin typeface="Helvetica" pitchFamily="2" charset="0"/>
            </a:endParaRPr>
          </a:p>
          <a:p>
            <a:r>
              <a:rPr lang="en-GB" sz="2400" b="0" i="0" dirty="0">
                <a:effectLst/>
                <a:latin typeface="Helvetica" pitchFamily="2" charset="0"/>
              </a:rPr>
              <a:t>Connections and functions of claustrum are not known.</a:t>
            </a:r>
            <a:endParaRPr lang="en-GB" sz="2400" dirty="0">
              <a:effectLst/>
              <a:latin typeface="Helvetica" pitchFamily="2" charset="0"/>
            </a:endParaRPr>
          </a:p>
        </p:txBody>
      </p:sp>
      <p:pic>
        <p:nvPicPr>
          <p:cNvPr id="4" name="Picture 4">
            <a:extLst>
              <a:ext uri="{FF2B5EF4-FFF2-40B4-BE49-F238E27FC236}">
                <a16:creationId xmlns:a16="http://schemas.microsoft.com/office/drawing/2014/main" id="{30FFFC82-4A7C-CCC0-41D4-C1597A3E01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0238" y="0"/>
            <a:ext cx="7081762" cy="6857999"/>
          </a:xfrm>
          <a:prstGeom prst="rect">
            <a:avLst/>
          </a:prstGeom>
        </p:spPr>
      </p:pic>
    </p:spTree>
    <p:extLst>
      <p:ext uri="{BB962C8B-B14F-4D97-AF65-F5344CB8AC3E}">
        <p14:creationId xmlns:p14="http://schemas.microsoft.com/office/powerpoint/2010/main" val="36034548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DEFE0-D518-ECAD-941A-2E4B76A95735}"/>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8942059F-1651-ABF4-02F6-DFAD30A8DF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5" name="TextBox 4">
            <a:extLst>
              <a:ext uri="{FF2B5EF4-FFF2-40B4-BE49-F238E27FC236}">
                <a16:creationId xmlns:a16="http://schemas.microsoft.com/office/drawing/2014/main" id="{825D06C3-09E6-81C5-B9B6-75C5D3EED9E4}"/>
              </a:ext>
            </a:extLst>
          </p:cNvPr>
          <p:cNvSpPr txBox="1"/>
          <p:nvPr/>
        </p:nvSpPr>
        <p:spPr>
          <a:xfrm>
            <a:off x="1882622" y="6165503"/>
            <a:ext cx="7309757" cy="692497"/>
          </a:xfrm>
          <a:prstGeom prst="rect">
            <a:avLst/>
          </a:prstGeom>
          <a:noFill/>
        </p:spPr>
        <p:txBody>
          <a:bodyPr wrap="square" rtlCol="0">
            <a:spAutoFit/>
          </a:bodyPr>
          <a:lstStyle/>
          <a:p>
            <a:r>
              <a:rPr lang="en-GB" sz="2100" b="1" i="0" dirty="0" err="1">
                <a:effectLst/>
                <a:latin typeface="Helvetica" pitchFamily="2" charset="0"/>
              </a:rPr>
              <a:t>Archistriatum</a:t>
            </a:r>
            <a:r>
              <a:rPr lang="en-GB" sz="2100" b="1" i="0" dirty="0">
                <a:effectLst/>
                <a:latin typeface="Helvetica" pitchFamily="2" charset="0"/>
              </a:rPr>
              <a:t>: Amygdaloid nucleus and claustrum</a:t>
            </a:r>
            <a:endParaRPr lang="en-GB" sz="2100" b="1" dirty="0">
              <a:effectLst/>
              <a:latin typeface="Helvetica" pitchFamily="2" charset="0"/>
            </a:endParaRPr>
          </a:p>
          <a:p>
            <a:pPr algn="l"/>
            <a:endParaRPr lang="en-EG" dirty="0"/>
          </a:p>
        </p:txBody>
      </p:sp>
    </p:spTree>
    <p:extLst>
      <p:ext uri="{BB962C8B-B14F-4D97-AF65-F5344CB8AC3E}">
        <p14:creationId xmlns:p14="http://schemas.microsoft.com/office/powerpoint/2010/main" val="24813297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58E4DA-F2D5-B16C-B14B-30DB584D7A59}"/>
              </a:ext>
            </a:extLst>
          </p:cNvPr>
          <p:cNvSpPr>
            <a:spLocks noGrp="1"/>
          </p:cNvSpPr>
          <p:nvPr>
            <p:ph idx="1"/>
          </p:nvPr>
        </p:nvSpPr>
        <p:spPr>
          <a:xfrm>
            <a:off x="453571" y="514048"/>
            <a:ext cx="11369524" cy="5866190"/>
          </a:xfrm>
        </p:spPr>
        <p:txBody>
          <a:bodyPr>
            <a:normAutofit/>
          </a:bodyPr>
          <a:lstStyle/>
          <a:p>
            <a:pPr marL="0" indent="0">
              <a:buNone/>
            </a:pPr>
            <a:r>
              <a:rPr lang="en-GB" b="1" i="0" dirty="0" err="1">
                <a:solidFill>
                  <a:srgbClr val="C00000"/>
                </a:solidFill>
                <a:effectLst/>
                <a:latin typeface="Helvetica" pitchFamily="2" charset="0"/>
              </a:rPr>
              <a:t>Subthalamic</a:t>
            </a:r>
            <a:r>
              <a:rPr lang="en-GB" b="1" i="0" dirty="0">
                <a:solidFill>
                  <a:srgbClr val="C00000"/>
                </a:solidFill>
                <a:effectLst/>
                <a:latin typeface="Helvetica" pitchFamily="2" charset="0"/>
              </a:rPr>
              <a:t> Nucleus</a:t>
            </a:r>
            <a:endParaRPr lang="en-GB" b="1" dirty="0">
              <a:solidFill>
                <a:srgbClr val="C00000"/>
              </a:solidFill>
              <a:effectLst/>
              <a:latin typeface="Helvetica" pitchFamily="2" charset="0"/>
            </a:endParaRPr>
          </a:p>
          <a:p>
            <a:r>
              <a:rPr lang="en-GB" b="0" i="0" dirty="0">
                <a:effectLst/>
                <a:latin typeface="Helvetica" pitchFamily="2" charset="0"/>
              </a:rPr>
              <a:t>The </a:t>
            </a:r>
            <a:r>
              <a:rPr lang="en-GB" b="0" i="0" dirty="0" err="1">
                <a:effectLst/>
                <a:latin typeface="Helvetica" pitchFamily="2" charset="0"/>
              </a:rPr>
              <a:t>subthalamic</a:t>
            </a:r>
            <a:r>
              <a:rPr lang="en-GB" b="0" i="0" dirty="0">
                <a:effectLst/>
                <a:latin typeface="Helvetica" pitchFamily="2" charset="0"/>
              </a:rPr>
              <a:t> nucleus is a biconvex nucleus that lies inferior to the thalamus and superior to the </a:t>
            </a:r>
            <a:r>
              <a:rPr lang="en-GB" b="0" i="0" dirty="0" err="1">
                <a:effectLst/>
                <a:latin typeface="Helvetica" pitchFamily="2" charset="0"/>
              </a:rPr>
              <a:t>tegmentum</a:t>
            </a:r>
            <a:r>
              <a:rPr lang="en-GB" b="0" i="0" dirty="0">
                <a:effectLst/>
                <a:latin typeface="Helvetica" pitchFamily="2" charset="0"/>
              </a:rPr>
              <a:t> of the midbrain.</a:t>
            </a:r>
            <a:endParaRPr lang="en-GB" dirty="0">
              <a:effectLst/>
              <a:latin typeface="Helvetica" pitchFamily="2" charset="0"/>
            </a:endParaRPr>
          </a:p>
          <a:p>
            <a:r>
              <a:rPr lang="en-GB" dirty="0">
                <a:latin typeface="Helvetica" pitchFamily="2" charset="0"/>
              </a:rPr>
              <a:t>I</a:t>
            </a:r>
            <a:r>
              <a:rPr lang="en-GB" b="0" i="0" dirty="0">
                <a:effectLst/>
                <a:latin typeface="Helvetica" pitchFamily="2" charset="0"/>
              </a:rPr>
              <a:t>ts primary afferents originate in the </a:t>
            </a:r>
            <a:r>
              <a:rPr lang="en-GB" b="0" i="0" dirty="0" err="1">
                <a:effectLst/>
                <a:latin typeface="Helvetica" pitchFamily="2" charset="0"/>
              </a:rPr>
              <a:t>substantia</a:t>
            </a:r>
            <a:r>
              <a:rPr lang="en-GB" b="0" i="0" dirty="0">
                <a:effectLst/>
                <a:latin typeface="Helvetica" pitchFamily="2" charset="0"/>
              </a:rPr>
              <a:t> </a:t>
            </a:r>
            <a:r>
              <a:rPr lang="en-GB" b="0" i="0" dirty="0" err="1">
                <a:effectLst/>
                <a:latin typeface="Helvetica" pitchFamily="2" charset="0"/>
              </a:rPr>
              <a:t>nigra</a:t>
            </a:r>
            <a:r>
              <a:rPr lang="en-GB" b="0" i="0" dirty="0">
                <a:effectLst/>
                <a:latin typeface="Helvetica" pitchFamily="2" charset="0"/>
              </a:rPr>
              <a:t> (SN) and the external part of the </a:t>
            </a:r>
            <a:r>
              <a:rPr lang="en-GB" b="0" i="0" dirty="0" err="1">
                <a:effectLst/>
                <a:latin typeface="Helvetica" pitchFamily="2" charset="0"/>
              </a:rPr>
              <a:t>globus</a:t>
            </a:r>
            <a:r>
              <a:rPr lang="en-GB" b="0" i="0" dirty="0">
                <a:effectLst/>
                <a:latin typeface="Helvetica" pitchFamily="2" charset="0"/>
              </a:rPr>
              <a:t> </a:t>
            </a:r>
            <a:r>
              <a:rPr lang="en-GB" b="0" i="0" dirty="0" err="1">
                <a:effectLst/>
                <a:latin typeface="Helvetica" pitchFamily="2" charset="0"/>
              </a:rPr>
              <a:t>pallidus</a:t>
            </a:r>
            <a:r>
              <a:rPr lang="en-GB" b="0" i="0" dirty="0">
                <a:effectLst/>
                <a:latin typeface="Helvetica" pitchFamily="2" charset="0"/>
              </a:rPr>
              <a:t>.</a:t>
            </a:r>
            <a:endParaRPr lang="en-GB" dirty="0">
              <a:effectLst/>
              <a:latin typeface="Helvetica" pitchFamily="2" charset="0"/>
            </a:endParaRPr>
          </a:p>
          <a:p>
            <a:r>
              <a:rPr lang="en-GB" b="0" i="0" dirty="0">
                <a:effectLst/>
                <a:latin typeface="Helvetica" pitchFamily="2" charset="0"/>
              </a:rPr>
              <a:t>The ST is under tonic inhibition, and its output is excitatory through </a:t>
            </a:r>
            <a:r>
              <a:rPr lang="en-GB" b="0" i="0" dirty="0" err="1">
                <a:effectLst/>
                <a:latin typeface="Helvetica" pitchFamily="2" charset="0"/>
              </a:rPr>
              <a:t>glutamatergic</a:t>
            </a:r>
            <a:r>
              <a:rPr lang="en-GB" b="0" i="0" dirty="0">
                <a:effectLst/>
                <a:latin typeface="Helvetica" pitchFamily="2" charset="0"/>
              </a:rPr>
              <a:t> projections to the internal segment of the </a:t>
            </a:r>
            <a:r>
              <a:rPr lang="en-GB" b="0" i="0" dirty="0" err="1">
                <a:effectLst/>
                <a:latin typeface="Helvetica" pitchFamily="2" charset="0"/>
              </a:rPr>
              <a:t>globus</a:t>
            </a:r>
            <a:r>
              <a:rPr lang="en-GB" b="0" i="0" dirty="0">
                <a:effectLst/>
                <a:latin typeface="Helvetica" pitchFamily="2" charset="0"/>
              </a:rPr>
              <a:t> </a:t>
            </a:r>
            <a:r>
              <a:rPr lang="en-GB" b="0" i="0" dirty="0" err="1">
                <a:effectLst/>
                <a:latin typeface="Helvetica" pitchFamily="2" charset="0"/>
              </a:rPr>
              <a:t>pallidus</a:t>
            </a:r>
            <a:r>
              <a:rPr lang="en-GB" b="0" i="0" dirty="0">
                <a:effectLst/>
                <a:latin typeface="Helvetica" pitchFamily="2" charset="0"/>
              </a:rPr>
              <a:t> as well as a reciprocal connection with the SN.</a:t>
            </a:r>
            <a:endParaRPr lang="en-GB" dirty="0">
              <a:effectLst/>
              <a:latin typeface="Helvetica" pitchFamily="2" charset="0"/>
            </a:endParaRPr>
          </a:p>
          <a:p>
            <a:r>
              <a:rPr lang="en-GB" b="0" i="0" dirty="0">
                <a:effectLst/>
                <a:latin typeface="Helvetica" pitchFamily="2" charset="0"/>
              </a:rPr>
              <a:t>It plays a central role in basal ganglia connectivity and can be described as the "pacemaker" of the basal ganglia, defining the output rhythm.</a:t>
            </a:r>
            <a:endParaRPr lang="en-GB" dirty="0">
              <a:effectLst/>
              <a:latin typeface="Helvetica" pitchFamily="2" charset="0"/>
            </a:endParaRPr>
          </a:p>
        </p:txBody>
      </p:sp>
    </p:spTree>
    <p:extLst>
      <p:ext uri="{BB962C8B-B14F-4D97-AF65-F5344CB8AC3E}">
        <p14:creationId xmlns:p14="http://schemas.microsoft.com/office/powerpoint/2010/main" val="18239502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D29E7-547B-B01C-23BF-D1C9F173B268}"/>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49121D50-6502-3845-02CE-DB9473560E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488333" cy="6858000"/>
          </a:xfrm>
        </p:spPr>
      </p:pic>
    </p:spTree>
    <p:extLst>
      <p:ext uri="{BB962C8B-B14F-4D97-AF65-F5344CB8AC3E}">
        <p14:creationId xmlns:p14="http://schemas.microsoft.com/office/powerpoint/2010/main" val="26754107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376CBE-72FB-2529-00DB-4CC03E0D7798}"/>
              </a:ext>
            </a:extLst>
          </p:cNvPr>
          <p:cNvSpPr>
            <a:spLocks noGrp="1"/>
          </p:cNvSpPr>
          <p:nvPr>
            <p:ph idx="1"/>
          </p:nvPr>
        </p:nvSpPr>
        <p:spPr>
          <a:xfrm>
            <a:off x="241905" y="0"/>
            <a:ext cx="5412619" cy="6858000"/>
          </a:xfrm>
        </p:spPr>
        <p:txBody>
          <a:bodyPr>
            <a:normAutofit fontScale="85000" lnSpcReduction="10000"/>
          </a:bodyPr>
          <a:lstStyle/>
          <a:p>
            <a:pPr marL="0" indent="0">
              <a:buNone/>
            </a:pPr>
            <a:r>
              <a:rPr lang="en-GB" b="1" i="0" dirty="0" err="1">
                <a:solidFill>
                  <a:srgbClr val="C00000"/>
                </a:solidFill>
                <a:effectLst/>
                <a:latin typeface="Helvetica" pitchFamily="2" charset="0"/>
              </a:rPr>
              <a:t>Substantia</a:t>
            </a:r>
            <a:r>
              <a:rPr lang="en-GB" b="1" i="0" dirty="0">
                <a:solidFill>
                  <a:srgbClr val="C00000"/>
                </a:solidFill>
                <a:effectLst/>
                <a:latin typeface="Helvetica" pitchFamily="2" charset="0"/>
              </a:rPr>
              <a:t> </a:t>
            </a:r>
            <a:r>
              <a:rPr lang="en-GB" b="1" i="0" dirty="0" err="1">
                <a:solidFill>
                  <a:srgbClr val="C00000"/>
                </a:solidFill>
                <a:effectLst/>
                <a:latin typeface="Helvetica" pitchFamily="2" charset="0"/>
              </a:rPr>
              <a:t>Nigra</a:t>
            </a:r>
            <a:endParaRPr lang="en-US" b="1" i="0" dirty="0">
              <a:solidFill>
                <a:srgbClr val="C00000"/>
              </a:solidFill>
              <a:effectLst/>
              <a:latin typeface="Helvetica" pitchFamily="2" charset="0"/>
            </a:endParaRPr>
          </a:p>
          <a:p>
            <a:pPr marL="0" indent="0">
              <a:buNone/>
            </a:pPr>
            <a:endParaRPr lang="en-GB" b="1" dirty="0">
              <a:solidFill>
                <a:srgbClr val="C00000"/>
              </a:solidFill>
              <a:effectLst/>
              <a:latin typeface="Helvetica" pitchFamily="2" charset="0"/>
            </a:endParaRPr>
          </a:p>
          <a:p>
            <a:r>
              <a:rPr lang="en-GB" sz="2700" b="0" i="0" dirty="0">
                <a:effectLst/>
                <a:latin typeface="Helvetica" pitchFamily="2" charset="0"/>
              </a:rPr>
              <a:t>The sub</a:t>
            </a:r>
            <a:r>
              <a:rPr lang="en-US" sz="2700" b="0" i="0" dirty="0" err="1">
                <a:effectLst/>
                <a:latin typeface="Helvetica" pitchFamily="2" charset="0"/>
              </a:rPr>
              <a:t>stantia</a:t>
            </a:r>
            <a:r>
              <a:rPr lang="en-GB" sz="2700" b="0" i="0" dirty="0">
                <a:effectLst/>
                <a:latin typeface="Helvetica" pitchFamily="2" charset="0"/>
              </a:rPr>
              <a:t> nigra is located in the midbrain, just posterior to the descending motor </a:t>
            </a:r>
            <a:r>
              <a:rPr lang="en-GB" sz="2700" b="0" i="0" dirty="0" err="1">
                <a:effectLst/>
                <a:latin typeface="Helvetica" pitchFamily="2" charset="0"/>
              </a:rPr>
              <a:t>fibers</a:t>
            </a:r>
            <a:r>
              <a:rPr lang="en-GB" sz="2700" b="0" i="0" dirty="0">
                <a:effectLst/>
                <a:latin typeface="Helvetica" pitchFamily="2" charset="0"/>
              </a:rPr>
              <a:t>.</a:t>
            </a:r>
            <a:endParaRPr lang="en-GB" sz="2700" dirty="0">
              <a:latin typeface="Helvetica" pitchFamily="2" charset="0"/>
            </a:endParaRPr>
          </a:p>
          <a:p>
            <a:r>
              <a:rPr lang="en-GB" sz="2700" b="0" i="0" u="none" strike="noStrike" dirty="0">
                <a:solidFill>
                  <a:srgbClr val="343536"/>
                </a:solidFill>
                <a:effectLst/>
                <a:latin typeface="Helvetica" pitchFamily="2" charset="0"/>
              </a:rPr>
              <a:t>SN </a:t>
            </a:r>
            <a:r>
              <a:rPr lang="en-GB" sz="2700" b="0" i="0" u="none" strike="noStrike" dirty="0">
                <a:solidFill>
                  <a:srgbClr val="343536"/>
                </a:solidFill>
                <a:effectLst/>
                <a:latin typeface="Source Sans Pro" panose="020F0502020204030204" pitchFamily="34" charset="0"/>
              </a:rPr>
              <a:t>has two different sections:</a:t>
            </a:r>
          </a:p>
          <a:p>
            <a:r>
              <a:rPr lang="en-GB" sz="2700" b="1" i="0" u="none" strike="noStrike" dirty="0">
                <a:solidFill>
                  <a:srgbClr val="343536"/>
                </a:solidFill>
                <a:effectLst/>
                <a:latin typeface="Source Sans Pro" panose="020B0503030403020204" pitchFamily="34" charset="0"/>
              </a:rPr>
              <a:t>SN pars </a:t>
            </a:r>
            <a:r>
              <a:rPr lang="en-GB" sz="2700" b="1" i="0" u="none" strike="noStrike" dirty="0" err="1">
                <a:solidFill>
                  <a:srgbClr val="343536"/>
                </a:solidFill>
                <a:effectLst/>
                <a:latin typeface="Source Sans Pro" panose="020B0503030403020204" pitchFamily="34" charset="0"/>
              </a:rPr>
              <a:t>reticulata</a:t>
            </a:r>
            <a:r>
              <a:rPr lang="en-GB" sz="2700" b="0" i="0" u="none" strike="noStrike" dirty="0">
                <a:solidFill>
                  <a:srgbClr val="343536"/>
                </a:solidFill>
                <a:effectLst/>
                <a:latin typeface="Source Sans Pro" panose="020B0503030403020204" pitchFamily="34" charset="0"/>
              </a:rPr>
              <a:t>: This section has connections relating to the movement of your </a:t>
            </a:r>
            <a:r>
              <a:rPr lang="en-GB" sz="2700" b="0" i="0" u="none" strike="noStrike" dirty="0">
                <a:solidFill>
                  <a:srgbClr val="007BC2"/>
                </a:solidFill>
                <a:effectLst/>
                <a:latin typeface="Source Sans Pro" panose="020B0503030403020204" pitchFamily="34" charset="0"/>
                <a:hlinkClick r:id="rId2"/>
              </a:rPr>
              <a:t>eyes</a:t>
            </a:r>
            <a:r>
              <a:rPr lang="en-GB" sz="2700" b="0" i="0" u="none" strike="noStrike" dirty="0">
                <a:solidFill>
                  <a:srgbClr val="343536"/>
                </a:solidFill>
                <a:effectLst/>
                <a:latin typeface="Source Sans Pro" panose="020B0503030403020204" pitchFamily="34" charset="0"/>
              </a:rPr>
              <a:t> and your ability to learn and think. </a:t>
            </a:r>
          </a:p>
          <a:p>
            <a:r>
              <a:rPr lang="en-GB" sz="2700" b="1" i="0" u="none" strike="noStrike" dirty="0">
                <a:solidFill>
                  <a:srgbClr val="343536"/>
                </a:solidFill>
                <a:effectLst/>
                <a:latin typeface="Source Sans Pro" panose="020B0503030403020204" pitchFamily="34" charset="0"/>
              </a:rPr>
              <a:t>SN pars </a:t>
            </a:r>
            <a:r>
              <a:rPr lang="en-GB" sz="2700" b="1" i="0" u="none" strike="noStrike" dirty="0" err="1">
                <a:solidFill>
                  <a:srgbClr val="343536"/>
                </a:solidFill>
                <a:effectLst/>
                <a:latin typeface="Source Sans Pro" panose="020B0503030403020204" pitchFamily="34" charset="0"/>
              </a:rPr>
              <a:t>compacta</a:t>
            </a:r>
            <a:r>
              <a:rPr lang="en-GB" sz="2700" b="0" i="0" u="none" strike="noStrike" dirty="0">
                <a:solidFill>
                  <a:srgbClr val="343536"/>
                </a:solidFill>
                <a:effectLst/>
                <a:latin typeface="Source Sans Pro" panose="020B0503030403020204" pitchFamily="34" charset="0"/>
              </a:rPr>
              <a:t>: The </a:t>
            </a:r>
            <a:r>
              <a:rPr lang="en-GB" sz="2700" b="0" i="0" u="none" strike="noStrike" dirty="0" err="1">
                <a:solidFill>
                  <a:srgbClr val="343536"/>
                </a:solidFill>
                <a:effectLst/>
                <a:latin typeface="Source Sans Pro" panose="020B0503030403020204" pitchFamily="34" charset="0"/>
              </a:rPr>
              <a:t>neurons</a:t>
            </a:r>
            <a:r>
              <a:rPr lang="en-GB" sz="2700" b="0" i="0" u="none" strike="noStrike" dirty="0">
                <a:solidFill>
                  <a:srgbClr val="343536"/>
                </a:solidFill>
                <a:effectLst/>
                <a:latin typeface="Source Sans Pro" panose="020B0503030403020204" pitchFamily="34" charset="0"/>
              </a:rPr>
              <a:t> here hold a chemical called dopamine. That’s why this section has connections that involve your emotions, ability to learn, how you judge risks and rewards, your motivations and more.</a:t>
            </a:r>
          </a:p>
          <a:p>
            <a:endParaRPr lang="en-GB" sz="2700" dirty="0">
              <a:effectLst/>
              <a:latin typeface="Helvetica" pitchFamily="2" charset="0"/>
            </a:endParaRPr>
          </a:p>
          <a:p>
            <a:r>
              <a:rPr lang="en-GB" sz="2700" b="0" i="0" dirty="0">
                <a:effectLst/>
                <a:latin typeface="Helvetica" pitchFamily="2" charset="0"/>
              </a:rPr>
              <a:t>It contains dopaminergic </a:t>
            </a:r>
            <a:r>
              <a:rPr lang="en-GB" sz="2700" b="0" i="0" dirty="0" err="1">
                <a:effectLst/>
                <a:latin typeface="Helvetica" pitchFamily="2" charset="0"/>
              </a:rPr>
              <a:t>neurons</a:t>
            </a:r>
            <a:r>
              <a:rPr lang="en-GB" sz="2700" b="0" i="0" dirty="0">
                <a:effectLst/>
                <a:latin typeface="Helvetica" pitchFamily="2" charset="0"/>
              </a:rPr>
              <a:t> that project to the putamen and caudate nucleus as well as the</a:t>
            </a:r>
            <a:r>
              <a:rPr lang="en-GB" sz="2700" b="0" i="0" dirty="0">
                <a:latin typeface="Helvetica" pitchFamily="2" charset="0"/>
              </a:rPr>
              <a:t> STN</a:t>
            </a:r>
            <a:endParaRPr lang="en-GB" sz="2700" dirty="0">
              <a:effectLst/>
              <a:latin typeface="Helvetica" pitchFamily="2" charset="0"/>
            </a:endParaRPr>
          </a:p>
        </p:txBody>
      </p:sp>
      <p:pic>
        <p:nvPicPr>
          <p:cNvPr id="2" name="Picture 3">
            <a:extLst>
              <a:ext uri="{FF2B5EF4-FFF2-40B4-BE49-F238E27FC236}">
                <a16:creationId xmlns:a16="http://schemas.microsoft.com/office/drawing/2014/main" id="{982CEAEB-49A8-C026-1A8C-2DA65779DF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4524" y="0"/>
            <a:ext cx="6537476" cy="6858000"/>
          </a:xfrm>
          <a:prstGeom prst="rect">
            <a:avLst/>
          </a:prstGeom>
        </p:spPr>
      </p:pic>
    </p:spTree>
    <p:extLst>
      <p:ext uri="{BB962C8B-B14F-4D97-AF65-F5344CB8AC3E}">
        <p14:creationId xmlns:p14="http://schemas.microsoft.com/office/powerpoint/2010/main" val="3530442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F4C05-AD87-5D75-88EA-13CAFC348EA0}"/>
              </a:ext>
            </a:extLst>
          </p:cNvPr>
          <p:cNvSpPr>
            <a:spLocks noGrp="1"/>
          </p:cNvSpPr>
          <p:nvPr>
            <p:ph type="title"/>
          </p:nvPr>
        </p:nvSpPr>
        <p:spPr>
          <a:xfrm>
            <a:off x="838200" y="365125"/>
            <a:ext cx="10515600" cy="450849"/>
          </a:xfrm>
        </p:spPr>
        <p:txBody>
          <a:bodyPr>
            <a:normAutofit fontScale="90000"/>
          </a:bodyPr>
          <a:lstStyle/>
          <a:p>
            <a:r>
              <a:rPr lang="en-US" b="1" dirty="0">
                <a:solidFill>
                  <a:schemeClr val="accent2"/>
                </a:solidFill>
              </a:rPr>
              <a:t>Blood supply of BN</a:t>
            </a:r>
            <a:endParaRPr lang="en-EG" b="1" dirty="0">
              <a:solidFill>
                <a:schemeClr val="accent2"/>
              </a:solidFill>
            </a:endParaRPr>
          </a:p>
        </p:txBody>
      </p:sp>
      <p:sp>
        <p:nvSpPr>
          <p:cNvPr id="3" name="Content Placeholder 2">
            <a:extLst>
              <a:ext uri="{FF2B5EF4-FFF2-40B4-BE49-F238E27FC236}">
                <a16:creationId xmlns:a16="http://schemas.microsoft.com/office/drawing/2014/main" id="{054DDF44-7607-124C-A5F5-014C0762B838}"/>
              </a:ext>
            </a:extLst>
          </p:cNvPr>
          <p:cNvSpPr>
            <a:spLocks noGrp="1"/>
          </p:cNvSpPr>
          <p:nvPr>
            <p:ph idx="1"/>
          </p:nvPr>
        </p:nvSpPr>
        <p:spPr>
          <a:xfrm>
            <a:off x="0" y="1253331"/>
            <a:ext cx="6095998" cy="4351338"/>
          </a:xfrm>
        </p:spPr>
        <p:txBody>
          <a:bodyPr/>
          <a:lstStyle/>
          <a:p>
            <a:pPr marL="0" indent="0">
              <a:buNone/>
            </a:pPr>
            <a:r>
              <a:rPr lang="en-US" dirty="0"/>
              <a:t>-</a:t>
            </a:r>
            <a:r>
              <a:rPr lang="en-GB" b="0" i="0" u="none" strike="noStrike" dirty="0">
                <a:solidFill>
                  <a:srgbClr val="3C4043"/>
                </a:solidFill>
                <a:effectLst/>
                <a:latin typeface="Google Sans"/>
              </a:rPr>
              <a:t>is primarily supplied by the</a:t>
            </a:r>
            <a:r>
              <a:rPr lang="en-US" b="0" i="0" u="none" strike="noStrike" dirty="0">
                <a:solidFill>
                  <a:srgbClr val="3C4043"/>
                </a:solidFill>
                <a:effectLst/>
                <a:latin typeface="Google Sans"/>
              </a:rPr>
              <a:t> medial and lateral </a:t>
            </a:r>
            <a:r>
              <a:rPr lang="en-GB" b="0" i="0" u="none" strike="noStrike" dirty="0">
                <a:solidFill>
                  <a:srgbClr val="3C4043"/>
                </a:solidFill>
                <a:effectLst/>
                <a:latin typeface="Google Sans"/>
              </a:rPr>
              <a:t> </a:t>
            </a:r>
            <a:r>
              <a:rPr lang="en-GB" b="0" i="0" u="none" strike="noStrike" dirty="0" err="1">
                <a:solidFill>
                  <a:srgbClr val="040C28"/>
                </a:solidFill>
                <a:effectLst/>
                <a:latin typeface="Google Sans"/>
              </a:rPr>
              <a:t>lenticulostriate</a:t>
            </a:r>
            <a:r>
              <a:rPr lang="en-GB" b="0" i="0" u="none" strike="noStrike" dirty="0">
                <a:solidFill>
                  <a:srgbClr val="040C28"/>
                </a:solidFill>
                <a:effectLst/>
                <a:latin typeface="Google Sans"/>
              </a:rPr>
              <a:t> arteries</a:t>
            </a:r>
            <a:r>
              <a:rPr lang="en-GB" b="0" i="0" u="none" strike="noStrike" dirty="0">
                <a:solidFill>
                  <a:srgbClr val="3C4043"/>
                </a:solidFill>
                <a:effectLst/>
                <a:latin typeface="Google Sans"/>
              </a:rPr>
              <a:t>, which are branches of the </a:t>
            </a:r>
            <a:r>
              <a:rPr lang="en-US" b="0" i="0" u="none" strike="noStrike" dirty="0">
                <a:solidFill>
                  <a:srgbClr val="3C4043"/>
                </a:solidFill>
                <a:effectLst/>
                <a:latin typeface="Google Sans"/>
              </a:rPr>
              <a:t>anterior and </a:t>
            </a:r>
            <a:r>
              <a:rPr lang="en-GB" b="0" i="0" u="none" strike="noStrike" dirty="0">
                <a:solidFill>
                  <a:srgbClr val="3C4043"/>
                </a:solidFill>
                <a:effectLst/>
                <a:latin typeface="Google Sans"/>
              </a:rPr>
              <a:t>middle</a:t>
            </a:r>
            <a:r>
              <a:rPr lang="en-US" dirty="0">
                <a:solidFill>
                  <a:srgbClr val="3C4043"/>
                </a:solidFill>
                <a:latin typeface="Google Sans"/>
              </a:rPr>
              <a:t> </a:t>
            </a:r>
            <a:r>
              <a:rPr lang="en-GB" b="0" i="0" u="none" strike="noStrike" dirty="0">
                <a:solidFill>
                  <a:srgbClr val="3C4043"/>
                </a:solidFill>
                <a:effectLst/>
                <a:latin typeface="Google Sans"/>
              </a:rPr>
              <a:t> cerebral artery</a:t>
            </a:r>
            <a:r>
              <a:rPr lang="en-US" b="0" i="0" u="none" strike="noStrike" dirty="0">
                <a:solidFill>
                  <a:srgbClr val="3C4043"/>
                </a:solidFill>
                <a:effectLst/>
                <a:latin typeface="Google Sans"/>
              </a:rPr>
              <a:t> respectively </a:t>
            </a:r>
            <a:r>
              <a:rPr lang="en-GB" b="0" i="0" u="none" strike="noStrike" dirty="0">
                <a:solidFill>
                  <a:srgbClr val="3C4043"/>
                </a:solidFill>
                <a:effectLst/>
                <a:latin typeface="Google Sans"/>
              </a:rPr>
              <a:t>.</a:t>
            </a:r>
            <a:endParaRPr lang="en-EG" dirty="0"/>
          </a:p>
        </p:txBody>
      </p:sp>
      <p:pic>
        <p:nvPicPr>
          <p:cNvPr id="4" name="Picture 4">
            <a:extLst>
              <a:ext uri="{FF2B5EF4-FFF2-40B4-BE49-F238E27FC236}">
                <a16:creationId xmlns:a16="http://schemas.microsoft.com/office/drawing/2014/main" id="{4820C620-338D-21CB-4AB9-951DD1EBEF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365125"/>
            <a:ext cx="6095999" cy="6127750"/>
          </a:xfrm>
          <a:prstGeom prst="rect">
            <a:avLst/>
          </a:prstGeom>
        </p:spPr>
      </p:pic>
    </p:spTree>
    <p:extLst>
      <p:ext uri="{BB962C8B-B14F-4D97-AF65-F5344CB8AC3E}">
        <p14:creationId xmlns:p14="http://schemas.microsoft.com/office/powerpoint/2010/main" val="40576456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9DFA3-9B7B-5DF9-035B-583FA2614E9D}"/>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2D843698-22B0-1F99-E962-398BC44A1E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35740448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C6DE1-413C-442D-99D5-086E0936C349}"/>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431410F5-CBB1-BC55-7E2E-0223AA43E15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8000"/>
          </a:xfrm>
        </p:spPr>
      </p:pic>
    </p:spTree>
    <p:extLst>
      <p:ext uri="{BB962C8B-B14F-4D97-AF65-F5344CB8AC3E}">
        <p14:creationId xmlns:p14="http://schemas.microsoft.com/office/powerpoint/2010/main" val="31417330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92AFB-83F2-0F3B-2E8C-6A5264E59C5E}"/>
              </a:ext>
            </a:extLst>
          </p:cNvPr>
          <p:cNvSpPr>
            <a:spLocks noGrp="1"/>
          </p:cNvSpPr>
          <p:nvPr>
            <p:ph type="title"/>
          </p:nvPr>
        </p:nvSpPr>
        <p:spPr>
          <a:xfrm>
            <a:off x="7499047" y="365125"/>
            <a:ext cx="4324047" cy="2567970"/>
          </a:xfrm>
        </p:spPr>
        <p:txBody>
          <a:bodyPr/>
          <a:lstStyle/>
          <a:p>
            <a:r>
              <a:rPr lang="en-US" dirty="0"/>
              <a:t>⬆️</a:t>
            </a:r>
            <a:r>
              <a:rPr lang="en-US" dirty="0">
                <a:solidFill>
                  <a:schemeClr val="accent2"/>
                </a:solidFill>
              </a:rPr>
              <a:t>Motor activity </a:t>
            </a:r>
            <a:endParaRPr lang="en-EG" dirty="0">
              <a:solidFill>
                <a:schemeClr val="accent2"/>
              </a:solidFill>
            </a:endParaRPr>
          </a:p>
        </p:txBody>
      </p:sp>
      <p:pic>
        <p:nvPicPr>
          <p:cNvPr id="4" name="Picture 4">
            <a:extLst>
              <a:ext uri="{FF2B5EF4-FFF2-40B4-BE49-F238E27FC236}">
                <a16:creationId xmlns:a16="http://schemas.microsoft.com/office/drawing/2014/main" id="{AC4015DC-FB8E-18F9-10A8-54C98E5908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7499048" cy="6858000"/>
          </a:xfrm>
        </p:spPr>
      </p:pic>
    </p:spTree>
    <p:extLst>
      <p:ext uri="{BB962C8B-B14F-4D97-AF65-F5344CB8AC3E}">
        <p14:creationId xmlns:p14="http://schemas.microsoft.com/office/powerpoint/2010/main" val="21622167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95222-A3A2-447B-3D62-CBFD28A5C4CB}"/>
              </a:ext>
            </a:extLst>
          </p:cNvPr>
          <p:cNvSpPr>
            <a:spLocks noGrp="1"/>
          </p:cNvSpPr>
          <p:nvPr>
            <p:ph type="title"/>
          </p:nvPr>
        </p:nvSpPr>
        <p:spPr>
          <a:xfrm>
            <a:off x="7347857" y="365125"/>
            <a:ext cx="4844143" cy="3928685"/>
          </a:xfrm>
        </p:spPr>
        <p:txBody>
          <a:bodyPr/>
          <a:lstStyle/>
          <a:p>
            <a:r>
              <a:rPr lang="en-US" dirty="0"/>
              <a:t>⬇️</a:t>
            </a:r>
            <a:r>
              <a:rPr lang="en-US" b="1" dirty="0">
                <a:solidFill>
                  <a:schemeClr val="accent2"/>
                </a:solidFill>
              </a:rPr>
              <a:t>unwanted”</a:t>
            </a:r>
            <a:r>
              <a:rPr lang="en-US" sz="2700" b="1" dirty="0">
                <a:solidFill>
                  <a:schemeClr val="accent2"/>
                </a:solidFill>
              </a:rPr>
              <a:t>undesired</a:t>
            </a:r>
            <a:r>
              <a:rPr lang="en-US" b="1" dirty="0">
                <a:solidFill>
                  <a:schemeClr val="accent2"/>
                </a:solidFill>
              </a:rPr>
              <a:t>” movements</a:t>
            </a:r>
            <a:endParaRPr lang="en-EG" b="1" dirty="0">
              <a:solidFill>
                <a:schemeClr val="accent2"/>
              </a:solidFill>
            </a:endParaRPr>
          </a:p>
        </p:txBody>
      </p:sp>
      <p:pic>
        <p:nvPicPr>
          <p:cNvPr id="4" name="Picture 4">
            <a:extLst>
              <a:ext uri="{FF2B5EF4-FFF2-40B4-BE49-F238E27FC236}">
                <a16:creationId xmlns:a16="http://schemas.microsoft.com/office/drawing/2014/main" id="{532F8A9B-CC20-7580-F973-318A2C4767C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2142" y="0"/>
            <a:ext cx="7619999" cy="6492875"/>
          </a:xfrm>
        </p:spPr>
      </p:pic>
    </p:spTree>
    <p:extLst>
      <p:ext uri="{BB962C8B-B14F-4D97-AF65-F5344CB8AC3E}">
        <p14:creationId xmlns:p14="http://schemas.microsoft.com/office/powerpoint/2010/main" val="3628213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BE28EBE9-EDD4-7B1E-04F3-E594692D258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24048" y="332619"/>
            <a:ext cx="7867952" cy="6192762"/>
          </a:xfrm>
        </p:spPr>
      </p:pic>
      <p:sp>
        <p:nvSpPr>
          <p:cNvPr id="5" name="TextBox 4">
            <a:extLst>
              <a:ext uri="{FF2B5EF4-FFF2-40B4-BE49-F238E27FC236}">
                <a16:creationId xmlns:a16="http://schemas.microsoft.com/office/drawing/2014/main" id="{6DF0F5CF-B4A1-6156-8DAF-00AA876A1E86}"/>
              </a:ext>
            </a:extLst>
          </p:cNvPr>
          <p:cNvSpPr txBox="1"/>
          <p:nvPr/>
        </p:nvSpPr>
        <p:spPr>
          <a:xfrm>
            <a:off x="0" y="0"/>
            <a:ext cx="4868333" cy="1338828"/>
          </a:xfrm>
          <a:prstGeom prst="rect">
            <a:avLst/>
          </a:prstGeom>
          <a:noFill/>
        </p:spPr>
        <p:txBody>
          <a:bodyPr wrap="square" rtlCol="0">
            <a:spAutoFit/>
          </a:bodyPr>
          <a:lstStyle/>
          <a:p>
            <a:pPr algn="l"/>
            <a:r>
              <a:rPr lang="en-GB" sz="2700" dirty="0" err="1">
                <a:solidFill>
                  <a:schemeClr val="accent2"/>
                </a:solidFill>
              </a:rPr>
              <a:t>3-Nigrostriatal</a:t>
            </a:r>
            <a:r>
              <a:rPr lang="en-GB" sz="2700" dirty="0">
                <a:solidFill>
                  <a:schemeClr val="accent2"/>
                </a:solidFill>
              </a:rPr>
              <a:t> pathway</a:t>
            </a:r>
          </a:p>
          <a:p>
            <a:pPr algn="l"/>
            <a:endParaRPr lang="en-GB" sz="2700" dirty="0">
              <a:solidFill>
                <a:schemeClr val="accent2"/>
              </a:solidFill>
            </a:endParaRPr>
          </a:p>
          <a:p>
            <a:pPr algn="l"/>
            <a:r>
              <a:rPr lang="en-GB" sz="2700" dirty="0"/>
              <a:t>-Modulation of D &amp; ID pathways</a:t>
            </a:r>
            <a:endParaRPr lang="en-EG" sz="2700" dirty="0"/>
          </a:p>
        </p:txBody>
      </p:sp>
    </p:spTree>
    <p:extLst>
      <p:ext uri="{BB962C8B-B14F-4D97-AF65-F5344CB8AC3E}">
        <p14:creationId xmlns:p14="http://schemas.microsoft.com/office/powerpoint/2010/main" val="28749114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0AB07D-5B7C-94C5-5456-5AC175A51497}"/>
              </a:ext>
            </a:extLst>
          </p:cNvPr>
          <p:cNvSpPr>
            <a:spLocks noGrp="1"/>
          </p:cNvSpPr>
          <p:nvPr>
            <p:ph idx="1"/>
          </p:nvPr>
        </p:nvSpPr>
        <p:spPr>
          <a:xfrm>
            <a:off x="514049" y="446352"/>
            <a:ext cx="11036904" cy="5965296"/>
          </a:xfrm>
        </p:spPr>
        <p:txBody>
          <a:bodyPr/>
          <a:lstStyle/>
          <a:p>
            <a:pPr marL="0" indent="0">
              <a:buNone/>
            </a:pPr>
            <a:r>
              <a:rPr lang="en-GB" b="1" dirty="0">
                <a:solidFill>
                  <a:srgbClr val="C00000"/>
                </a:solidFill>
              </a:rPr>
              <a:t>CLINICAL ANATOMY</a:t>
            </a:r>
            <a:endParaRPr lang="en-US" b="1" dirty="0">
              <a:solidFill>
                <a:srgbClr val="C00000"/>
              </a:solidFill>
            </a:endParaRPr>
          </a:p>
          <a:p>
            <a:pPr marL="0" indent="0">
              <a:buNone/>
            </a:pPr>
            <a:endParaRPr lang="en-US" b="1" dirty="0">
              <a:solidFill>
                <a:srgbClr val="C00000"/>
              </a:solidFill>
            </a:endParaRPr>
          </a:p>
          <a:p>
            <a:pPr marL="0" indent="0">
              <a:buNone/>
            </a:pPr>
            <a:r>
              <a:rPr lang="en-GB" dirty="0"/>
              <a:t>Disorder of function of basal ganglia results from lesion in basal ganglia. Lesion of basal ganglia may be vascular in </a:t>
            </a:r>
            <a:r>
              <a:rPr lang="en-GB" dirty="0" err="1"/>
              <a:t>orgin</a:t>
            </a:r>
            <a:r>
              <a:rPr lang="en-GB" dirty="0"/>
              <a:t> or due to genetic disorder, less commonly may be infective or degenerative.Lesion of basal ganglia is clinically </a:t>
            </a:r>
            <a:r>
              <a:rPr lang="en-GB" dirty="0" err="1"/>
              <a:t>characterized</a:t>
            </a:r>
            <a:r>
              <a:rPr lang="en-GB" dirty="0"/>
              <a:t> by two general types of disorders.</a:t>
            </a:r>
            <a:endParaRPr lang="en-US" dirty="0"/>
          </a:p>
          <a:p>
            <a:r>
              <a:rPr lang="en-GB" b="1" dirty="0"/>
              <a:t>Hyperkinetic disorder</a:t>
            </a:r>
            <a:r>
              <a:rPr lang="en-GB" dirty="0"/>
              <a:t>: Showing excessive abnormal involuntary movements as seen in chorea, athetosis and </a:t>
            </a:r>
            <a:r>
              <a:rPr lang="en-GB" dirty="0" err="1"/>
              <a:t>ballism</a:t>
            </a:r>
            <a:r>
              <a:rPr lang="en-GB" dirty="0"/>
              <a:t> (</a:t>
            </a:r>
            <a:r>
              <a:rPr lang="en-GB" dirty="0" err="1"/>
              <a:t>ballismus</a:t>
            </a:r>
            <a:r>
              <a:rPr lang="en-GB" dirty="0"/>
              <a:t>).</a:t>
            </a:r>
            <a:endParaRPr lang="en-US" dirty="0"/>
          </a:p>
          <a:p>
            <a:r>
              <a:rPr lang="en-GB" dirty="0"/>
              <a:t> </a:t>
            </a:r>
            <a:r>
              <a:rPr lang="en-US" b="1" dirty="0" err="1"/>
              <a:t>Hypokinetic</a:t>
            </a:r>
            <a:r>
              <a:rPr lang="en-US" b="1" dirty="0"/>
              <a:t> </a:t>
            </a:r>
            <a:r>
              <a:rPr lang="en-GB" b="1" dirty="0"/>
              <a:t>disorder</a:t>
            </a:r>
            <a:r>
              <a:rPr lang="en-GB" dirty="0"/>
              <a:t>: Presenting slow and sluggish abnormal involuntary movements.</a:t>
            </a:r>
            <a:endParaRPr lang="en-US" dirty="0"/>
          </a:p>
          <a:p>
            <a:r>
              <a:rPr lang="en-GB" b="1" dirty="0"/>
              <a:t>Parkinson disease</a:t>
            </a:r>
            <a:r>
              <a:rPr lang="en-GB" dirty="0"/>
              <a:t> is </a:t>
            </a:r>
            <a:r>
              <a:rPr lang="en-GB" dirty="0" err="1"/>
              <a:t>characterized</a:t>
            </a:r>
            <a:r>
              <a:rPr lang="en-GB" dirty="0"/>
              <a:t> of course, by both types of disorders</a:t>
            </a:r>
            <a:endParaRPr lang="en-EG" dirty="0"/>
          </a:p>
        </p:txBody>
      </p:sp>
    </p:spTree>
    <p:extLst>
      <p:ext uri="{BB962C8B-B14F-4D97-AF65-F5344CB8AC3E}">
        <p14:creationId xmlns:p14="http://schemas.microsoft.com/office/powerpoint/2010/main" val="18619543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19D1D-B467-FB14-0D5E-BBD04A5F8B9B}"/>
              </a:ext>
            </a:extLst>
          </p:cNvPr>
          <p:cNvSpPr>
            <a:spLocks noGrp="1"/>
          </p:cNvSpPr>
          <p:nvPr>
            <p:ph type="title"/>
          </p:nvPr>
        </p:nvSpPr>
        <p:spPr>
          <a:xfrm>
            <a:off x="838200" y="439132"/>
            <a:ext cx="12891298" cy="1625036"/>
          </a:xfrm>
        </p:spPr>
        <p:txBody>
          <a:bodyPr/>
          <a:lstStyle/>
          <a:p>
            <a:pPr marL="571500" indent="-571500">
              <a:buFont typeface="Arial" panose="020B0604020202020204" pitchFamily="34" charset="0"/>
              <a:buChar char="•"/>
            </a:pPr>
            <a:r>
              <a:rPr lang="en-US" b="1" dirty="0">
                <a:solidFill>
                  <a:schemeClr val="accent2"/>
                </a:solidFill>
              </a:rPr>
              <a:t>Chorea</a:t>
            </a:r>
            <a:r>
              <a:rPr lang="en-US" dirty="0"/>
              <a:t>: </a:t>
            </a:r>
            <a:r>
              <a:rPr lang="en-US" sz="3100" dirty="0"/>
              <a:t>is n</a:t>
            </a:r>
            <a:r>
              <a:rPr lang="en-GB" sz="3100" dirty="0" err="1"/>
              <a:t>onrepetitive</a:t>
            </a:r>
            <a:r>
              <a:rPr lang="en-GB" sz="3100" dirty="0"/>
              <a:t> irregular, quick and jerky movements.</a:t>
            </a:r>
            <a:endParaRPr lang="en-EG" sz="3100" dirty="0"/>
          </a:p>
        </p:txBody>
      </p:sp>
      <p:sp>
        <p:nvSpPr>
          <p:cNvPr id="3" name="Content Placeholder 2">
            <a:extLst>
              <a:ext uri="{FF2B5EF4-FFF2-40B4-BE49-F238E27FC236}">
                <a16:creationId xmlns:a16="http://schemas.microsoft.com/office/drawing/2014/main" id="{1164721A-BB32-8BC6-15FD-8695481556F2}"/>
              </a:ext>
            </a:extLst>
          </p:cNvPr>
          <p:cNvSpPr>
            <a:spLocks noGrp="1"/>
          </p:cNvSpPr>
          <p:nvPr>
            <p:ph idx="1"/>
          </p:nvPr>
        </p:nvSpPr>
        <p:spPr/>
        <p:txBody>
          <a:bodyPr/>
          <a:lstStyle/>
          <a:p>
            <a:r>
              <a:rPr lang="en-US" sz="3600" b="1" dirty="0">
                <a:solidFill>
                  <a:schemeClr val="accent2"/>
                </a:solidFill>
              </a:rPr>
              <a:t>Athetosis</a:t>
            </a:r>
            <a:r>
              <a:rPr lang="en-US" dirty="0"/>
              <a:t>: </a:t>
            </a:r>
            <a:r>
              <a:rPr lang="en-GB" dirty="0"/>
              <a:t>is </a:t>
            </a:r>
            <a:r>
              <a:rPr lang="en-US" dirty="0"/>
              <a:t>characterized </a:t>
            </a:r>
            <a:r>
              <a:rPr lang="en-GB" dirty="0"/>
              <a:t>by slow, sinuous writhing movements of distal part of limbs affecting muscles of fingers and toes.</a:t>
            </a:r>
            <a:endParaRPr lang="en-US" dirty="0"/>
          </a:p>
          <a:p>
            <a:r>
              <a:rPr lang="en-US" sz="3500" b="1" i="0" u="none" strike="noStrike" dirty="0" err="1">
                <a:solidFill>
                  <a:schemeClr val="accent2"/>
                </a:solidFill>
                <a:effectLst/>
                <a:latin typeface="Google Sans"/>
              </a:rPr>
              <a:t>Ballismus</a:t>
            </a:r>
            <a:r>
              <a:rPr lang="en-US" b="0" i="0" u="none" strike="noStrike" dirty="0">
                <a:solidFill>
                  <a:srgbClr val="040C28"/>
                </a:solidFill>
                <a:effectLst/>
                <a:latin typeface="Google Sans"/>
              </a:rPr>
              <a:t>: is </a:t>
            </a:r>
            <a:r>
              <a:rPr lang="en-GB" b="0" i="0" u="none" strike="noStrike" dirty="0">
                <a:solidFill>
                  <a:srgbClr val="040C28"/>
                </a:solidFill>
                <a:effectLst/>
                <a:latin typeface="Google Sans"/>
              </a:rPr>
              <a:t>spontaneous involuntary movements, muscular weakness and incoordination of movements of the proximal extremities</a:t>
            </a:r>
            <a:endParaRPr lang="en-EG" dirty="0"/>
          </a:p>
        </p:txBody>
      </p:sp>
    </p:spTree>
    <p:extLst>
      <p:ext uri="{BB962C8B-B14F-4D97-AF65-F5344CB8AC3E}">
        <p14:creationId xmlns:p14="http://schemas.microsoft.com/office/powerpoint/2010/main" val="35536638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F22B6F-45D0-E0FC-CFBC-4611F7F4F21C}"/>
              </a:ext>
            </a:extLst>
          </p:cNvPr>
          <p:cNvSpPr>
            <a:spLocks noGrp="1"/>
          </p:cNvSpPr>
          <p:nvPr>
            <p:ph idx="1"/>
          </p:nvPr>
        </p:nvSpPr>
        <p:spPr>
          <a:xfrm>
            <a:off x="211667" y="302381"/>
            <a:ext cx="11762619" cy="5874582"/>
          </a:xfrm>
        </p:spPr>
        <p:txBody>
          <a:bodyPr/>
          <a:lstStyle/>
          <a:p>
            <a:r>
              <a:rPr lang="en-GB" dirty="0">
                <a:solidFill>
                  <a:schemeClr val="accent2"/>
                </a:solidFill>
              </a:rPr>
              <a:t>Parkinson disease</a:t>
            </a:r>
            <a:r>
              <a:rPr lang="en-GB" dirty="0"/>
              <a:t> is also known as Parkinsonism.</a:t>
            </a:r>
            <a:endParaRPr lang="en-US" dirty="0"/>
          </a:p>
          <a:p>
            <a:r>
              <a:rPr lang="en-GB" sz="3000" dirty="0"/>
              <a:t>It is a progressive degenerative disease of unknown cause. It is the result of degeneration of </a:t>
            </a:r>
            <a:r>
              <a:rPr lang="en-GB" sz="3000" dirty="0" err="1"/>
              <a:t>neurons</a:t>
            </a:r>
            <a:r>
              <a:rPr lang="en-GB" sz="3000" dirty="0"/>
              <a:t> of </a:t>
            </a:r>
            <a:r>
              <a:rPr lang="en-US" sz="3000" dirty="0"/>
              <a:t>dopaminergic </a:t>
            </a:r>
            <a:r>
              <a:rPr lang="en-GB" sz="3000" dirty="0"/>
              <a:t>substantia nigra</a:t>
            </a:r>
            <a:r>
              <a:rPr lang="en-US" sz="3000" dirty="0"/>
              <a:t>.</a:t>
            </a:r>
          </a:p>
          <a:p>
            <a:r>
              <a:rPr lang="en-GB" sz="3000" dirty="0"/>
              <a:t> Dopamine exerts inhibitory effect on </a:t>
            </a:r>
            <a:r>
              <a:rPr lang="en-GB" sz="3000" dirty="0" err="1"/>
              <a:t>striatal</a:t>
            </a:r>
            <a:r>
              <a:rPr lang="en-GB" sz="3000" dirty="0"/>
              <a:t> </a:t>
            </a:r>
            <a:r>
              <a:rPr lang="en-GB" sz="3000" dirty="0" err="1"/>
              <a:t>neurons</a:t>
            </a:r>
            <a:r>
              <a:rPr lang="en-GB" sz="3000" dirty="0"/>
              <a:t>. So, reduction of dopamine due to lesion of </a:t>
            </a:r>
            <a:r>
              <a:rPr lang="en-GB" sz="3000" dirty="0" err="1"/>
              <a:t>neurons</a:t>
            </a:r>
            <a:r>
              <a:rPr lang="en-GB" sz="3000" dirty="0"/>
              <a:t> of substantia nigra causes loss of inhibitory effect on function of </a:t>
            </a:r>
            <a:r>
              <a:rPr lang="en-GB" sz="3000" dirty="0" err="1"/>
              <a:t>neurons</a:t>
            </a:r>
            <a:r>
              <a:rPr lang="en-GB" sz="3000" dirty="0"/>
              <a:t> of corpus striatum.</a:t>
            </a:r>
            <a:endParaRPr lang="en-US" sz="3000" dirty="0"/>
          </a:p>
          <a:p>
            <a:r>
              <a:rPr lang="en-GB" sz="3000" b="0" i="0" u="none" strike="noStrike" dirty="0">
                <a:solidFill>
                  <a:srgbClr val="202122"/>
                </a:solidFill>
                <a:effectLst/>
                <a:latin typeface="-apple-system"/>
              </a:rPr>
              <a:t>Early symptoms are </a:t>
            </a:r>
            <a:r>
              <a:rPr lang="en-GB" sz="3000" b="0" i="0" u="none" strike="noStrike" dirty="0">
                <a:solidFill>
                  <a:srgbClr val="795CB2"/>
                </a:solidFill>
                <a:effectLst/>
                <a:latin typeface="-apple-system"/>
                <a:hlinkClick r:id="rId2" tooltip="Tremor"/>
              </a:rPr>
              <a:t>tremor</a:t>
            </a:r>
            <a:r>
              <a:rPr lang="en-GB" sz="3000" b="0" i="0" u="none" strike="noStrike" dirty="0">
                <a:solidFill>
                  <a:srgbClr val="202122"/>
                </a:solidFill>
                <a:effectLst/>
                <a:latin typeface="-apple-system"/>
              </a:rPr>
              <a:t>, </a:t>
            </a:r>
            <a:r>
              <a:rPr lang="en-GB" sz="3000" b="0" i="0" u="none" strike="noStrike" dirty="0">
                <a:solidFill>
                  <a:srgbClr val="795CB2"/>
                </a:solidFill>
                <a:effectLst/>
                <a:latin typeface="-apple-system"/>
                <a:hlinkClick r:id="rId3" tooltip="Spasticity"/>
              </a:rPr>
              <a:t>rigidity</a:t>
            </a:r>
            <a:r>
              <a:rPr lang="en-GB" sz="3000" b="0" i="0" u="none" strike="noStrike" dirty="0">
                <a:solidFill>
                  <a:srgbClr val="202122"/>
                </a:solidFill>
                <a:effectLst/>
                <a:latin typeface="-apple-system"/>
              </a:rPr>
              <a:t>, </a:t>
            </a:r>
            <a:r>
              <a:rPr lang="en-GB" sz="3000" b="0" i="0" u="none" strike="noStrike" dirty="0">
                <a:solidFill>
                  <a:srgbClr val="795CB2"/>
                </a:solidFill>
                <a:effectLst/>
                <a:latin typeface="-apple-system"/>
                <a:hlinkClick r:id="rId4" tooltip="Hypokinesia"/>
              </a:rPr>
              <a:t>slowness of movement</a:t>
            </a:r>
            <a:r>
              <a:rPr lang="en-GB" sz="3000" b="0" i="0" u="none" strike="noStrike" dirty="0">
                <a:solidFill>
                  <a:srgbClr val="202122"/>
                </a:solidFill>
                <a:effectLst/>
                <a:latin typeface="-apple-system"/>
              </a:rPr>
              <a:t>, and </a:t>
            </a:r>
            <a:r>
              <a:rPr lang="en-GB" sz="3000" b="0" i="0" u="none" strike="noStrike" dirty="0">
                <a:solidFill>
                  <a:srgbClr val="795CB2"/>
                </a:solidFill>
                <a:effectLst/>
                <a:latin typeface="-apple-system"/>
                <a:hlinkClick r:id="rId5" tooltip="Gait abnormality"/>
              </a:rPr>
              <a:t>difficulty with walking</a:t>
            </a:r>
            <a:r>
              <a:rPr lang="en-GB" sz="3000" b="0" i="0" u="none" strike="noStrike" dirty="0">
                <a:solidFill>
                  <a:srgbClr val="202122"/>
                </a:solidFill>
                <a:effectLst/>
                <a:latin typeface="-apple-system"/>
              </a:rPr>
              <a:t>.</a:t>
            </a:r>
            <a:endParaRPr lang="en-EG" sz="3000" dirty="0"/>
          </a:p>
        </p:txBody>
      </p:sp>
    </p:spTree>
    <p:extLst>
      <p:ext uri="{BB962C8B-B14F-4D97-AF65-F5344CB8AC3E}">
        <p14:creationId xmlns:p14="http://schemas.microsoft.com/office/powerpoint/2010/main" val="5116701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72EEC-09FC-B8F6-2C85-01AFAF2DE352}"/>
              </a:ext>
            </a:extLst>
          </p:cNvPr>
          <p:cNvSpPr>
            <a:spLocks noGrp="1"/>
          </p:cNvSpPr>
          <p:nvPr>
            <p:ph type="title"/>
          </p:nvPr>
        </p:nvSpPr>
        <p:spPr/>
        <p:txBody>
          <a:bodyPr/>
          <a:lstStyle/>
          <a:p>
            <a:endParaRPr lang="en-EG"/>
          </a:p>
        </p:txBody>
      </p:sp>
      <p:pic>
        <p:nvPicPr>
          <p:cNvPr id="4" name="Picture 4">
            <a:extLst>
              <a:ext uri="{FF2B5EF4-FFF2-40B4-BE49-F238E27FC236}">
                <a16:creationId xmlns:a16="http://schemas.microsoft.com/office/drawing/2014/main" id="{F565A837-8ED0-E19F-0CA8-C37FAD8B21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10243503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6FD51-16FE-FA3D-C8E9-FA3E6998C807}"/>
              </a:ext>
            </a:extLst>
          </p:cNvPr>
          <p:cNvSpPr>
            <a:spLocks noGrp="1"/>
          </p:cNvSpPr>
          <p:nvPr>
            <p:ph type="title"/>
          </p:nvPr>
        </p:nvSpPr>
        <p:spPr/>
        <p:txBody>
          <a:bodyPr/>
          <a:lstStyle/>
          <a:p>
            <a:endParaRPr lang="en-EG"/>
          </a:p>
        </p:txBody>
      </p:sp>
      <p:pic>
        <p:nvPicPr>
          <p:cNvPr id="7" name="Picture 7">
            <a:extLst>
              <a:ext uri="{FF2B5EF4-FFF2-40B4-BE49-F238E27FC236}">
                <a16:creationId xmlns:a16="http://schemas.microsoft.com/office/drawing/2014/main" id="{42973AC5-3E62-FFF5-D600-1BDEF04E367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1999" cy="6858000"/>
          </a:xfrm>
        </p:spPr>
      </p:pic>
    </p:spTree>
    <p:extLst>
      <p:ext uri="{BB962C8B-B14F-4D97-AF65-F5344CB8AC3E}">
        <p14:creationId xmlns:p14="http://schemas.microsoft.com/office/powerpoint/2010/main" val="37425949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948907-D77F-8EBB-7E10-7BF908CB1994}"/>
              </a:ext>
            </a:extLst>
          </p:cNvPr>
          <p:cNvSpPr>
            <a:spLocks noGrp="1"/>
          </p:cNvSpPr>
          <p:nvPr>
            <p:ph idx="1"/>
          </p:nvPr>
        </p:nvSpPr>
        <p:spPr>
          <a:xfrm>
            <a:off x="2993571" y="2914196"/>
            <a:ext cx="7422848" cy="3345089"/>
          </a:xfrm>
        </p:spPr>
        <p:txBody>
          <a:bodyPr>
            <a:normAutofit/>
          </a:bodyPr>
          <a:lstStyle/>
          <a:p>
            <a:pPr marL="0" indent="0">
              <a:buNone/>
            </a:pPr>
            <a:r>
              <a:rPr lang="en-GB" sz="8700" b="1" i="1" dirty="0">
                <a:solidFill>
                  <a:srgbClr val="C00000"/>
                </a:solidFill>
              </a:rPr>
              <a:t>Thank you</a:t>
            </a:r>
            <a:endParaRPr lang="en-EG" sz="8700" b="1" i="1" dirty="0">
              <a:solidFill>
                <a:srgbClr val="C00000"/>
              </a:solidFill>
            </a:endParaRPr>
          </a:p>
        </p:txBody>
      </p:sp>
    </p:spTree>
    <p:extLst>
      <p:ext uri="{BB962C8B-B14F-4D97-AF65-F5344CB8AC3E}">
        <p14:creationId xmlns:p14="http://schemas.microsoft.com/office/powerpoint/2010/main" val="39665387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75</Slides>
  <Notes>0</Notes>
  <HiddenSlides>0</HiddenSlides>
  <ScaleCrop>false</ScaleCrop>
  <HeadingPairs>
    <vt:vector size="4" baseType="variant">
      <vt:variant>
        <vt:lpstr>Theme</vt:lpstr>
      </vt:variant>
      <vt:variant>
        <vt:i4>1</vt:i4>
      </vt:variant>
      <vt:variant>
        <vt:lpstr>Slide Titles</vt:lpstr>
      </vt:variant>
      <vt:variant>
        <vt:i4>75</vt:i4>
      </vt:variant>
    </vt:vector>
  </HeadingPairs>
  <TitlesOfParts>
    <vt:vector size="76" baseType="lpstr">
      <vt:lpstr>Office Theme</vt:lpstr>
      <vt:lpstr>         Cerebellum &amp; Basal Nuclei Anatomy &amp; physiology   Dr. Mahmoud Abumettleq</vt:lpstr>
      <vt:lpstr>PowerPoint Presentation</vt:lpstr>
      <vt:lpstr>PowerPoint Presentation</vt:lpstr>
      <vt:lpstr>PowerPoint Presentation</vt:lpstr>
      <vt:lpstr>Introduction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Functional classification of cerebellum</vt:lpstr>
      <vt:lpstr>PowerPoint Presentation</vt:lpstr>
      <vt:lpstr>2-spino-cerebellum (the vermis and intermediate zones), which receives proprioceptive information from the spinal cord and is responsible for the coordination of movements (motor execution)</vt:lpstr>
      <vt:lpstr>PowerPoint Presentation</vt:lpstr>
      <vt:lpstr>PowerPoint Presentation</vt:lpstr>
      <vt:lpstr>PowerPoint Presentation</vt:lpstr>
      <vt:lpstr>PowerPoint Presentation</vt:lpstr>
      <vt:lpstr>PowerPoint Presentation</vt:lpstr>
      <vt:lpstr>PowerPoint Presentation</vt:lpstr>
      <vt:lpstr>Cerebellar nuclei</vt:lpstr>
      <vt:lpstr>PowerPoint Presentation</vt:lpstr>
      <vt:lpstr>PowerPoint Presentation</vt:lpstr>
      <vt:lpstr>PRINCIPLE OF FUNCTIONS</vt:lpstr>
      <vt:lpstr>Stage III After integration of all sensory inputs. a regulatory effect is exerted by cerebellum, in a subconscious or unconscious state. on brainstem. spinal cord and cerebral cortex for</vt:lpstr>
      <vt:lpstr>Body representation in cerebellum:    ﻿-In the anterior lobe and upper parts of posterior lobe the body is represented in an inverted manner.  ﻿-In the posterior lobe the representation is split in two halves.</vt:lpstr>
      <vt:lpstr>PowerPoint Presentation</vt:lpstr>
      <vt:lpstr>PowerPoint Presentation</vt:lpstr>
      <vt:lpstr>PowerPoint Presentation</vt:lpstr>
      <vt:lpstr>PowerPoint Presentation</vt:lpstr>
      <vt:lpstr>PowerPoint Presentation</vt:lpstr>
      <vt:lpstr>Cerebellar Dysfunction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Functions  -It can influence the body's response to environmental changes. In the sense of fear, for example, it can change the heart rate, blood pressure, skin color, and the rate of respiration.  -Smell function.</vt:lpstr>
      <vt:lpstr>PowerPoint Presentation</vt:lpstr>
      <vt:lpstr>PowerPoint Presentation</vt:lpstr>
      <vt:lpstr>PowerPoint Presentation</vt:lpstr>
      <vt:lpstr>PowerPoint Presentation</vt:lpstr>
      <vt:lpstr>PowerPoint Presentation</vt:lpstr>
      <vt:lpstr>Blood supply of BN</vt:lpstr>
      <vt:lpstr>PowerPoint Presentation</vt:lpstr>
      <vt:lpstr>PowerPoint Presentation</vt:lpstr>
      <vt:lpstr>⬆️Motor activity </vt:lpstr>
      <vt:lpstr>⬇️unwanted”undesired” movements</vt:lpstr>
      <vt:lpstr>PowerPoint Presentation</vt:lpstr>
      <vt:lpstr>PowerPoint Presentation</vt:lpstr>
      <vt:lpstr>Chorea: is nonrepetitive irregular, quick and jerky movements.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محمود سليمان</dc:creator>
  <cp:lastModifiedBy>محمود سليمان</cp:lastModifiedBy>
  <cp:revision>17</cp:revision>
  <dcterms:created xsi:type="dcterms:W3CDTF">2023-05-20T20:36:28Z</dcterms:created>
  <dcterms:modified xsi:type="dcterms:W3CDTF">2023-06-14T21:48:46Z</dcterms:modified>
</cp:coreProperties>
</file>