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7"/>
  </p:notesMasterIdLst>
  <p:sldIdLst>
    <p:sldId id="301" r:id="rId2"/>
    <p:sldId id="302" r:id="rId3"/>
    <p:sldId id="311" r:id="rId4"/>
    <p:sldId id="305" r:id="rId5"/>
    <p:sldId id="309" r:id="rId6"/>
    <p:sldId id="310" r:id="rId7"/>
    <p:sldId id="572" r:id="rId8"/>
    <p:sldId id="312" r:id="rId9"/>
    <p:sldId id="313" r:id="rId10"/>
    <p:sldId id="314" r:id="rId11"/>
    <p:sldId id="317" r:id="rId12"/>
    <p:sldId id="318" r:id="rId13"/>
    <p:sldId id="580" r:id="rId14"/>
    <p:sldId id="290" r:id="rId15"/>
    <p:sldId id="291" r:id="rId16"/>
    <p:sldId id="294" r:id="rId17"/>
    <p:sldId id="579" r:id="rId18"/>
    <p:sldId id="315" r:id="rId19"/>
    <p:sldId id="581" r:id="rId20"/>
    <p:sldId id="582" r:id="rId21"/>
    <p:sldId id="320" r:id="rId22"/>
    <p:sldId id="321" r:id="rId23"/>
    <p:sldId id="583" r:id="rId24"/>
    <p:sldId id="584" r:id="rId25"/>
    <p:sldId id="585" r:id="rId26"/>
    <p:sldId id="586" r:id="rId27"/>
    <p:sldId id="319" r:id="rId28"/>
    <p:sldId id="327" r:id="rId29"/>
    <p:sldId id="322" r:id="rId30"/>
    <p:sldId id="326" r:id="rId31"/>
    <p:sldId id="578" r:id="rId32"/>
    <p:sldId id="576" r:id="rId33"/>
    <p:sldId id="324" r:id="rId34"/>
    <p:sldId id="323" r:id="rId35"/>
    <p:sldId id="574" r:id="rId3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3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A5DD7ED-3F1B-47BC-B8A6-3512C2D864A9}" type="datetimeFigureOut">
              <a:rPr lang="ar-SA" smtClean="0"/>
              <a:t>15/01/1445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CBC2D72-8289-46F0-9FFD-0C0B1B55B8F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4013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3B6DBE-ED84-40EA-A75B-0B313C2B2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3B6DBE-ED84-40EA-A75B-0B313C2B2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BC2D72-8289-46F0-9FFD-0C0B1B55B8FE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463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  <a:p>
            <a:pPr algn="l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BC2D72-8289-46F0-9FFD-0C0B1B55B8FE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2306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BC2D72-8289-46F0-9FFD-0C0B1B55B8FE}" type="slidenum">
              <a:rPr lang="ar-SA" smtClean="0"/>
              <a:t>27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30164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BC2D72-8289-46F0-9FFD-0C0B1B55B8FE}" type="slidenum">
              <a:rPr lang="ar-SA" smtClean="0"/>
              <a:t>29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8742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3B6DBE-ED84-40EA-A75B-0B313C2B2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1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27BC-16B9-4776-B9BC-1210A10F93E7}" type="datetime10">
              <a:rPr lang="en-US" smtClean="0"/>
              <a:t>08:53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0326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8588E-A88D-4092-A358-394401AE4B19}" type="datetime10">
              <a:rPr lang="en-US" smtClean="0"/>
              <a:t>08:53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815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EF17-073A-4E2F-B3C8-5EB301105E1E}" type="datetime10">
              <a:rPr lang="en-US" smtClean="0"/>
              <a:t>08:53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426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66DDE-6F2C-48E8-A0D2-2A191800C13A}" type="datetime10">
              <a:rPr lang="en-US" smtClean="0"/>
              <a:t>08:53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32392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0136-75F3-44C0-BDD6-BDFCBE446856}" type="datetime10">
              <a:rPr lang="en-US" smtClean="0"/>
              <a:t>08:53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38953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A941-C09D-44A1-9FC7-74F9D1E47EB8}" type="datetime10">
              <a:rPr lang="en-US" smtClean="0"/>
              <a:t>08:53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370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5C542-1C60-4110-9E87-4496E0F1AB8B}" type="datetime10">
              <a:rPr lang="en-US" smtClean="0"/>
              <a:t>08:53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033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4610-094B-45AB-A009-78068DB72468}" type="datetime10">
              <a:rPr lang="en-US" smtClean="0"/>
              <a:t>08:53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89793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3029-2FBB-4387-A7C3-CE4DAFB3761D}" type="datetime10">
              <a:rPr lang="en-US" smtClean="0"/>
              <a:t>08:53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5697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D85C-4494-4A6B-A657-74ECA6FFE943}" type="datetime10">
              <a:rPr lang="en-US" smtClean="0"/>
              <a:t>08:53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8553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EBFB6-E1FC-44EC-B86C-874F89C50259}" type="datetime10">
              <a:rPr lang="en-US" smtClean="0"/>
              <a:t>08:53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035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A73AA-33D0-44D2-B4B2-5BC8099CA256}" type="datetime10">
              <a:rPr lang="en-US" smtClean="0"/>
              <a:t>08:53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0761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 dir="d"/>
  </p:transition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/>
          <p:cNvSpPr>
            <a:spLocks noGrp="1"/>
          </p:cNvSpPr>
          <p:nvPr>
            <p:ph type="ctrTitle"/>
          </p:nvPr>
        </p:nvSpPr>
        <p:spPr>
          <a:xfrm>
            <a:off x="3172691" y="2327564"/>
            <a:ext cx="6490989" cy="872835"/>
          </a:xfrm>
        </p:spPr>
        <p:txBody>
          <a:bodyPr anchor="ctr">
            <a:noAutofit/>
          </a:bodyPr>
          <a:lstStyle/>
          <a:p>
            <a:pPr algn="ctr"/>
            <a:b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Lipids in Brain</a:t>
            </a:r>
            <a:b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object 12">
            <a:extLst>
              <a:ext uri="{FF2B5EF4-FFF2-40B4-BE49-F238E27FC236}">
                <a16:creationId xmlns:a16="http://schemas.microsoft.com/office/drawing/2014/main" id="{3F94B7E8-79DA-4FB0-2684-63F3744C8A4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7617"/>
            <a:ext cx="1828800" cy="1828800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6EBFF513-8511-5A61-2A89-45F13BF5A87C}"/>
              </a:ext>
            </a:extLst>
          </p:cNvPr>
          <p:cNvSpPr txBox="1"/>
          <p:nvPr/>
        </p:nvSpPr>
        <p:spPr>
          <a:xfrm>
            <a:off x="3049229" y="3957403"/>
            <a:ext cx="6199701" cy="1343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4000" b="1" dirty="0">
                <a:solidFill>
                  <a:prstClr val="black"/>
                </a:solidFill>
                <a:latin typeface="Edwardian Script ITC" panose="030303020407070D0804" pitchFamily="66" charset="0"/>
              </a:rPr>
              <a:t>By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dwardian Script ITC" panose="030303020407070D0804" pitchFamily="66" charset="0"/>
              <a:ea typeface="+mn-ea"/>
              <a:cs typeface="+mn-cs"/>
            </a:endParaRPr>
          </a:p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Dr.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Faten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dwardian Script ITC" panose="030303020407070D0804" pitchFamily="66" charset="0"/>
                <a:ea typeface="+mn-ea"/>
                <a:cs typeface="+mn-cs"/>
              </a:rPr>
              <a:t>Allyan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dwardian Script ITC" panose="030303020407070D0804" pitchFamily="66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81200" y="357167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General properties of Lipid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52637" y="1500173"/>
            <a:ext cx="8363843" cy="4786347"/>
          </a:xfrm>
        </p:spPr>
        <p:txBody>
          <a:bodyPr anchor="ctr">
            <a:normAutofit fontScale="925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Lipids are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organic compounds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biologic origin. 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Properties of lipid:</a:t>
            </a:r>
            <a:endParaRPr lang="en-US" sz="1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54402" lvl="2" indent="-514338">
              <a:buFont typeface="+mj-lt"/>
              <a:buAutoNum type="arabicPeriod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Insoluble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water</a:t>
            </a:r>
          </a:p>
          <a:p>
            <a:pPr marL="1154402" lvl="2" indent="-514338">
              <a:buFont typeface="+mj-lt"/>
              <a:buAutoNum type="arabicPeriod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Soluble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non polar organic solvents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such as 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ether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(R-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-R), 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acetone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(CH₃COCH₃), and </a:t>
            </a:r>
            <a:r>
              <a:rPr lang="en-US" sz="2800" b="1" u="sng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carbon tetrachloride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(CCl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1154402" lvl="2" indent="-514338">
              <a:buFont typeface="+mj-lt"/>
              <a:buAutoNum type="arabicPeriod"/>
            </a:pP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Contains C, H, O and sometimes </a:t>
            </a:r>
            <a:r>
              <a:rPr lang="en-US" sz="28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and 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154402" lvl="2" indent="-514338">
              <a:buFont typeface="+mj-lt"/>
              <a:buAutoNum type="arabicPeriod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Mostly yield fatty acids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hydrolysis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combine with fatty acids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to form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esters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u="sng" dirty="0">
                <a:latin typeface="Times New Roman" pitchFamily="18" charset="0"/>
                <a:cs typeface="Times New Roman" pitchFamily="18" charset="0"/>
              </a:rPr>
              <a:t>R-COO-R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19536" y="260649"/>
            <a:ext cx="8229600" cy="64294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Uses of fats in the body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91544" y="980728"/>
            <a:ext cx="8229600" cy="5110179"/>
          </a:xfrm>
        </p:spPr>
        <p:txBody>
          <a:bodyPr anchor="ctr">
            <a:noAutofit/>
          </a:bodyPr>
          <a:lstStyle/>
          <a:p>
            <a:pPr marL="514338" indent="-514338" algn="just">
              <a:buFont typeface="+mj-lt"/>
              <a:buAutoNum type="arabicParenR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Serve as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fuel producing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9 Kcal/gram of lipid</a:t>
            </a:r>
          </a:p>
          <a:p>
            <a:pPr marL="514338" indent="-514338" algn="just">
              <a:buFont typeface="+mj-lt"/>
              <a:buAutoNum type="arabicParenR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Act as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protector for  the vital organs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act as  shock absorbers</a:t>
            </a:r>
          </a:p>
          <a:p>
            <a:pPr marL="514338" indent="-514338" algn="just">
              <a:buFont typeface="+mj-lt"/>
              <a:buAutoNum type="arabicParenR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Serve as a reserve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supply of food and energy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38" indent="-514338" algn="just">
              <a:buFont typeface="+mj-lt"/>
              <a:buAutoNum type="arabicParenR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Heat insulators in the outer layers to keep the body warm in cold weather.</a:t>
            </a:r>
          </a:p>
          <a:p>
            <a:pPr marL="514338" indent="-514338" algn="just">
              <a:buFont typeface="+mj-lt"/>
              <a:buAutoNum type="arabicParenR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Electrical insulators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allow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rapid spread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nerve impulses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14338" indent="-514338" algn="just">
              <a:buFont typeface="+mj-lt"/>
              <a:buAutoNum type="arabicParenR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Constituent of lipoproteins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880089" lvl="1" indent="-514338"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Lipoprotein found in cell membranes and in the mitochondria  and transport lipids in the blood.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563E3CA1-CD9D-FE37-3F19-A7D12A1E94B2}"/>
              </a:ext>
            </a:extLst>
          </p:cNvPr>
          <p:cNvSpPr/>
          <p:nvPr/>
        </p:nvSpPr>
        <p:spPr>
          <a:xfrm>
            <a:off x="2053652" y="3882452"/>
            <a:ext cx="8084696" cy="7944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32887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Classification of Lipids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3340968"/>
          </a:xfrm>
        </p:spPr>
        <p:txBody>
          <a:bodyPr>
            <a:normAutofit/>
          </a:bodyPr>
          <a:lstStyle/>
          <a:p>
            <a:pPr marL="514338" indent="-514338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Lipids are divided into three main categories:</a:t>
            </a:r>
          </a:p>
          <a:p>
            <a:pPr marL="1154402" lvl="2" indent="-514338">
              <a:lnSpc>
                <a:spcPct val="150000"/>
              </a:lnSpc>
              <a:buFont typeface="+mj-lt"/>
              <a:buAutoNum type="arabicParenR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Simple lipids </a:t>
            </a:r>
          </a:p>
          <a:p>
            <a:pPr marL="1154402" lvl="2" indent="-514338">
              <a:lnSpc>
                <a:spcPct val="150000"/>
              </a:lnSpc>
              <a:buFont typeface="+mj-lt"/>
              <a:buAutoNum type="arabicParenR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Complex lipids</a:t>
            </a:r>
          </a:p>
          <a:p>
            <a:pPr marL="1154402" lvl="2" indent="-514338">
              <a:lnSpc>
                <a:spcPct val="150000"/>
              </a:lnSpc>
              <a:buFont typeface="+mj-lt"/>
              <a:buAutoNum type="arabicParenR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Precursor and Derived lipids</a:t>
            </a:r>
          </a:p>
          <a:p>
            <a:pPr marL="514338" indent="-514338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29245" y="3861048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91544" y="1"/>
            <a:ext cx="8229600" cy="714380"/>
          </a:xfrm>
        </p:spPr>
        <p:txBody>
          <a:bodyPr anchor="ctr">
            <a:normAutofit fontScale="90000"/>
          </a:bodyPr>
          <a:lstStyle/>
          <a:p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1. Simple lipids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63552" y="1091380"/>
            <a:ext cx="8229600" cy="5073445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Fats are esters of fatty acids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alcohol.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For example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glycerol contains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3-OH group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so it can form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three ester bonds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through the binding of </a:t>
            </a:r>
            <a:r>
              <a:rPr 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fatty acids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molecules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Fatty acid + glycerol→→→ fat or oil</a:t>
            </a:r>
          </a:p>
        </p:txBody>
      </p:sp>
      <p:pic>
        <p:nvPicPr>
          <p:cNvPr id="1026" name="Picture 2" descr="D:\كلية التمريض\منال\الكلية الجديدة\كيمياء حيوية\triacylglycero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0832" y="3613355"/>
            <a:ext cx="5808420" cy="28822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CC89FD08-4FA5-B32A-49D8-8F0A78E4C5B5}"/>
              </a:ext>
            </a:extLst>
          </p:cNvPr>
          <p:cNvSpPr txBox="1"/>
          <p:nvPr/>
        </p:nvSpPr>
        <p:spPr>
          <a:xfrm>
            <a:off x="1651819" y="362430"/>
            <a:ext cx="265471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Fats and oils</a:t>
            </a:r>
            <a:endParaRPr lang="ar-SA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529" y="260648"/>
            <a:ext cx="6408712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عنصر نائب للمحتوى 7" descr="fatty acid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256242" y="188642"/>
            <a:ext cx="2126381" cy="1797991"/>
          </a:xfrm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5560" y="2825424"/>
            <a:ext cx="7992888" cy="403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1584" y="1772816"/>
            <a:ext cx="7848872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19536" y="260649"/>
            <a:ext cx="8229600" cy="796087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Complex Lipids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91544" y="1196752"/>
            <a:ext cx="8229600" cy="4824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Phospholipids: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19536" y="260649"/>
            <a:ext cx="8229600" cy="796087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Complex Lipids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91544" y="1196752"/>
            <a:ext cx="8229600" cy="482442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Phospholipids: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Phospholipids are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phosphate esters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can be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divided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two categories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depending on type of </a:t>
            </a:r>
            <a:r>
              <a:rPr lang="en-US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alcohol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1154402" lvl="2" indent="-514338">
              <a:buFont typeface="+mj-lt"/>
              <a:buAutoNum type="arabicParenR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Phosphoglycerides (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glycerol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1154402" lvl="2" indent="-514338">
              <a:buFont typeface="+mj-lt"/>
              <a:buAutoNum type="arabicParenR"/>
            </a:pP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Phosphosphingosides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u="sng" dirty="0">
                <a:latin typeface="Times New Roman" pitchFamily="18" charset="0"/>
                <a:cs typeface="Times New Roman" pitchFamily="18" charset="0"/>
              </a:rPr>
              <a:t>sphingosine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Phospholipids are found in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tissues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the human body,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particularly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brain, spinal tissue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cell membranes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Phospholipids are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amphipathic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compounds by means it contain 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*hydrophobic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tail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(fatty acid)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*and a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hydrophilic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head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(Phosphate and glycerol)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81200" y="500043"/>
            <a:ext cx="8229600" cy="71438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Phosphoglycerides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81200" y="1428737"/>
            <a:ext cx="8229600" cy="5000660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One category of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phospholipid is the phosphoglycerides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b="1" u="sng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General formula:</a:t>
            </a:r>
          </a:p>
          <a:p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Phosphoglycerides subdivided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into several types,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depending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nitrogen compound present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Types /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lecithins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and cephalins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D:\كلية التمريض\منال\الكلية الجديدة\كيمياء حيوية\K42GEXK2ogj0SQZN1yeT0g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616" y="2492897"/>
            <a:ext cx="3168352" cy="23445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>
            <a:lum bright="-15000"/>
          </a:blip>
          <a:srcRect/>
          <a:stretch>
            <a:fillRect/>
          </a:stretch>
        </p:blipFill>
        <p:spPr bwMode="auto">
          <a:xfrm>
            <a:off x="6600056" y="2420890"/>
            <a:ext cx="3168352" cy="2527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Lecithins (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phospha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tidyl</a:t>
            </a:r>
            <a:r>
              <a:rPr lang="en-US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cholines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184222"/>
            <a:ext cx="6656461" cy="5399139"/>
          </a:xfrm>
        </p:spPr>
        <p:txBody>
          <a:bodyPr anchor="ctr">
            <a:normAutofit fontScale="925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lecithins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the nitrogen compound is choline.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choline is an essential nutrient that is required for optimal health. It may play a key role in healthy brain function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Lecithin functions as a precursor for choline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which in turn creates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neurotransmitter acetylcholine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lecithin, may improve the brain's functional pathways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Maintaining these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neurotransmitter levels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helps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support healthy cognitive function</a:t>
            </a:r>
            <a:endParaRPr lang="ar-SA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3264" y="1184222"/>
            <a:ext cx="313144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نتيجة بحث الصور عن ‪choline‬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83974" y="5281331"/>
            <a:ext cx="1512168" cy="1152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75520" y="260649"/>
            <a:ext cx="8892480" cy="796087"/>
          </a:xfrm>
        </p:spPr>
        <p:txBody>
          <a:bodyPr anchor="ctr">
            <a:no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Cephalins (Phosphatidyl ethanolamine)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199213" y="1124746"/>
            <a:ext cx="9653666" cy="2967569"/>
          </a:xfrm>
        </p:spPr>
        <p:txBody>
          <a:bodyPr anchor="ctr">
            <a:normAutofit fontScale="77500" lnSpcReduction="20000"/>
          </a:bodyPr>
          <a:lstStyle/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Cephalin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similar to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lecithins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except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that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nitrogen compound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ethanolamine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 is present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instead of choline.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Cephalins are found in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most cell membranes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particularly in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brain tissues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Significant constituent of nervous tissue and brain substance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Cephaline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crucial for the transmission of nerve signals in the brain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Cephalins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important in blood clotting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sources of phosphoric acid constituent in bone and teeth 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Phosphorus is present both in DNA and RNA</a:t>
            </a:r>
          </a:p>
          <a:p>
            <a:pPr algn="just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1567" y="3785571"/>
            <a:ext cx="5755755" cy="3155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3513" y="5229202"/>
            <a:ext cx="1608871" cy="96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04312" y="5589240"/>
            <a:ext cx="1368152" cy="1131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كلية التمريض\منال\الكلية الجديدة\كيمياء حيوية\K42GEXK2ogj0SQZN1yeT0g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8905" y="4692087"/>
            <a:ext cx="2555776" cy="1891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Phospho</a:t>
            </a:r>
            <a:r>
              <a:rPr lang="en-US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sphingoside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524001" y="1484784"/>
            <a:ext cx="5437839" cy="4434840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Are also called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sphingolipids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differ from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phosphoglycerides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that they contain the 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alcohol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sphingosine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place of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glycerol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One type of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sphingolipid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called </a:t>
            </a:r>
            <a:r>
              <a:rPr lang="en-US" b="1" u="sng" dirty="0" err="1">
                <a:latin typeface="Times New Roman" pitchFamily="18" charset="0"/>
                <a:cs typeface="Times New Roman" pitchFamily="18" charset="0"/>
              </a:rPr>
              <a:t>sphingomyelin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is present in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brain and nerve tissue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عنصر نائب للمحتوى 6" descr="556sphingomyelin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r="61403" b="6721"/>
          <a:stretch>
            <a:fillRect/>
          </a:stretch>
        </p:blipFill>
        <p:spPr>
          <a:xfrm>
            <a:off x="7176120" y="1700808"/>
            <a:ext cx="3146123" cy="3929091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F2764ECC-EBF8-4EF1-B995-254334B907D6}"/>
              </a:ext>
            </a:extLst>
          </p:cNvPr>
          <p:cNvSpPr/>
          <p:nvPr/>
        </p:nvSpPr>
        <p:spPr>
          <a:xfrm flipH="1">
            <a:off x="-225083" y="5012725"/>
            <a:ext cx="2555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phosphoglycerides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7CB7470-5852-66BB-A0D7-FFFD53E3A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10676"/>
            <a:ext cx="9144000" cy="483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0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E7F0F03-C0A5-C925-379C-F85C11C4A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1" y="228601"/>
            <a:ext cx="8534399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82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1E2D59F-FC32-A3D0-B4EB-76D554922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04800"/>
            <a:ext cx="85344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98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4695" y="164892"/>
            <a:ext cx="10837889" cy="6693108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Brain is a vital organ performs very important functions such as analysis, processing,  coordination, and execution of electrical signals</a:t>
            </a: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Lipids account for 50–60% of dry weight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Substantial amount of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lipids in the nervous system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is present in the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myelin sheath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Myelin is a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fatty substance  wraps around nerve fibers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serves to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 the speed of electrical communication between neurons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yelin sheath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 fatty sleeve (sheath) that’s wrapped around neuron as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protective layer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Important function in cellular physiology involved in cellular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signaling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including regulation of numerous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ion pumps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channels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and transporters all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vital events responsible for the development 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algn="l" rtl="0">
              <a:buFont typeface="Arial" pitchFamily="34" charset="0"/>
              <a:buChar char="•"/>
            </a:pPr>
            <a:endParaRPr lang="ar-SA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15F530D-811B-1C68-A2D1-27C149F19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" y="304800"/>
            <a:ext cx="90297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11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CE177BB-C5D5-84B2-A5FC-0973C7318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28600"/>
            <a:ext cx="91440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17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DFFB155-BFE4-1360-D0D8-6FE017225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6200"/>
            <a:ext cx="91440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160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AEAA3D30-DD53-812F-30FB-CCACD6BD2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BF9A774E-985D-2BAC-E7B7-F99C10938D25}"/>
              </a:ext>
            </a:extLst>
          </p:cNvPr>
          <p:cNvSpPr txBox="1"/>
          <p:nvPr/>
        </p:nvSpPr>
        <p:spPr>
          <a:xfrm>
            <a:off x="8184631" y="4661941"/>
            <a:ext cx="358264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200" b="1" i="0" dirty="0">
                <a:solidFill>
                  <a:srgbClr val="4D5156"/>
                </a:solidFill>
                <a:effectLst/>
                <a:latin typeface="Helvetica Neue"/>
              </a:rPr>
              <a:t>N-acetylneuraminic acid</a:t>
            </a:r>
            <a:endParaRPr lang="ar-SA" sz="2200" b="1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5392410-B130-5F66-A55A-B4FDEA5A7430}"/>
              </a:ext>
            </a:extLst>
          </p:cNvPr>
          <p:cNvSpPr txBox="1"/>
          <p:nvPr/>
        </p:nvSpPr>
        <p:spPr>
          <a:xfrm>
            <a:off x="1993692" y="5546361"/>
            <a:ext cx="783985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D5156"/>
                </a:solidFill>
                <a:effectLst/>
                <a:latin typeface="Helvetica Neue"/>
              </a:rPr>
              <a:t> </a:t>
            </a:r>
            <a:r>
              <a:rPr lang="en-US" sz="2000" b="1" i="0" dirty="0">
                <a:effectLst/>
                <a:latin typeface="Helvetica Neue"/>
              </a:rPr>
              <a:t>Ganglioside :ceramide and oligosaccharide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1202862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Complex Lipids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943897" y="1412778"/>
            <a:ext cx="5080095" cy="422355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Glycolipids</a:t>
            </a:r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Similar to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sphingomyelins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u="sng" dirty="0">
                <a:latin typeface="Times New Roman" pitchFamily="18" charset="0"/>
                <a:cs typeface="Times New Roman" pitchFamily="18" charset="0"/>
              </a:rPr>
              <a:t>except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it contain a </a:t>
            </a:r>
            <a:r>
              <a:rPr lang="en-US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carbohydrate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 often </a:t>
            </a:r>
            <a:r>
              <a:rPr lang="en-US" sz="32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galactose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 place of </a:t>
            </a:r>
            <a:r>
              <a:rPr lang="en-US" sz="3200" b="1" dirty="0" err="1">
                <a:latin typeface="Times New Roman" pitchFamily="18" charset="0"/>
                <a:cs typeface="Times New Roman" pitchFamily="18" charset="0"/>
              </a:rPr>
              <a:t>choline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and phosphoric acid. </a:t>
            </a:r>
          </a:p>
          <a:p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عنصر نائب للمحتوى 6" descr="556cerebroside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57211" b="6349"/>
          <a:stretch>
            <a:fillRect/>
          </a:stretch>
        </p:blipFill>
        <p:spPr>
          <a:xfrm>
            <a:off x="6096000" y="1628800"/>
            <a:ext cx="2304256" cy="421484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05827" y="1988840"/>
            <a:ext cx="2162175" cy="344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229762" y="1772818"/>
            <a:ext cx="1670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Glycolipids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19536" y="332656"/>
            <a:ext cx="8229600" cy="72464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Glycolipids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81200" y="1500173"/>
            <a:ext cx="8229600" cy="2936939"/>
          </a:xfrm>
        </p:spPr>
        <p:txBody>
          <a:bodyPr anchor="ctr">
            <a:normAutofit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Glycolipids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produce </a:t>
            </a: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 phosphoric acid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hydrolysis because they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do not contain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this compound.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Glycolipids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 are called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cerebrosided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because they found in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large amounts in the brain ti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ssue.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79576" y="4365106"/>
            <a:ext cx="78488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Among glycolipids are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kerasin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cerebron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nervon,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oxynervon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and gangliosides.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These compounds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differ in the fatty acid attached to sphingosine.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A0F1687-EB4E-E53D-FEB2-87704CE22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338" y="609601"/>
            <a:ext cx="907732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72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EC1BEF6-32D0-3595-9B0E-1FEBDF536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85800"/>
            <a:ext cx="9144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754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83CAC54-2A27-26B5-CFBE-0716D1D6C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0" y="1014413"/>
            <a:ext cx="78867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76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45B8351-1C61-29EE-F2A1-B0EB4E151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38" y="609601"/>
            <a:ext cx="8924925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58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229600" cy="938963"/>
          </a:xfrm>
        </p:spPr>
        <p:txBody>
          <a:bodyPr anchor="ctr">
            <a:no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Niemann-Pick disease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59496" y="980729"/>
            <a:ext cx="9108504" cy="4752988"/>
          </a:xfrm>
        </p:spPr>
        <p:txBody>
          <a:bodyPr>
            <a:normAutofit/>
          </a:bodyPr>
          <a:lstStyle/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Niemann-Pick disease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disease of infancy or early childhood)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Niemann-Pick disease caused by the </a:t>
            </a:r>
            <a:r>
              <a:rPr lang="en-US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lack of sphingomyelinase enzyme.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Sphingomyelins accumulate in the brain, liver and spleen leading to </a:t>
            </a:r>
            <a:r>
              <a:rPr lang="en-US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mental retardation </a:t>
            </a:r>
            <a:r>
              <a:rPr lang="en-US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and early death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090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09554B7-1909-7D9E-BF94-776F2A7A1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348" y="772072"/>
            <a:ext cx="8905875" cy="5824538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E8F4018A-7091-0B5C-640D-EA5022AEA098}"/>
              </a:ext>
            </a:extLst>
          </p:cNvPr>
          <p:cNvSpPr txBox="1"/>
          <p:nvPr/>
        </p:nvSpPr>
        <p:spPr>
          <a:xfrm>
            <a:off x="2518348" y="479685"/>
            <a:ext cx="66219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Niemann-Pick disease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733517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81200" y="500041"/>
            <a:ext cx="8507288" cy="785819"/>
          </a:xfrm>
        </p:spPr>
        <p:txBody>
          <a:bodyPr anchor="ctr">
            <a:no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Gaucher's disease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981200" y="1428736"/>
            <a:ext cx="8329643" cy="4895864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Gaucher's disease: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Gaucher's disease is due to 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the lack of  β-glucosidase enzyme 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So,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glycolipids accumulate in the brain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causing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severe mental retardation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death by age 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Adult forms of this disease are characterized by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enlarged spleen and kidneys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hemorrhaging, mild anemia and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fragile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bones. </a:t>
            </a:r>
          </a:p>
          <a:p>
            <a:pPr lvl="1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16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36FD957F-4861-8398-9A06-7E2A9DBB3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457201"/>
            <a:ext cx="84582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405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1BD175A-1F31-4681-3C15-76D99559B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548" y="3125448"/>
            <a:ext cx="5432452" cy="3732552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2136109D-6CED-DB79-6F67-A57B197C7B57}"/>
              </a:ext>
            </a:extLst>
          </p:cNvPr>
          <p:cNvSpPr txBox="1"/>
          <p:nvPr/>
        </p:nvSpPr>
        <p:spPr>
          <a:xfrm>
            <a:off x="0" y="1148483"/>
            <a:ext cx="914025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Tay-Sachs disease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42932" marR="0" lvl="1" indent="-285744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Tay-Sachs disease is a rare, neurodegenerative disorder</a:t>
            </a:r>
          </a:p>
          <a:p>
            <a:pPr marL="742932" marR="0" lvl="1" indent="-285744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Tay-Sachs disease due to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absence of hexosaminidase A enzyme, </a:t>
            </a:r>
          </a:p>
          <a:p>
            <a:pPr marL="742932" marR="0" lvl="1" indent="-285744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So, glycolipids gangliosides  accumulate </a:t>
            </a:r>
          </a:p>
          <a:p>
            <a:pPr marL="457188" marR="0" lvl="1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in the brain, nerves cell and eyes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32" marR="0" lvl="1" indent="-285744" algn="l" defTabSz="91437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fatal to infants before they reach age 2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94036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نتيجة بحث الصور عن ‪demyelinating disease‬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5216" y="408880"/>
            <a:ext cx="7056784" cy="4837677"/>
          </a:xfrm>
          <a:prstGeom prst="rect">
            <a:avLst/>
          </a:prstGeom>
          <a:noFill/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70B82647-E1B5-BF2F-333B-2ECA9B28CD66}"/>
              </a:ext>
            </a:extLst>
          </p:cNvPr>
          <p:cNvSpPr txBox="1"/>
          <p:nvPr/>
        </p:nvSpPr>
        <p:spPr>
          <a:xfrm>
            <a:off x="0" y="689547"/>
            <a:ext cx="5651291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Multiple sclerosis (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demyelinating process) 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There is a </a:t>
            </a:r>
            <a:r>
              <a:rPr lang="en-US" sz="2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loss</a:t>
            </a:r>
            <a:r>
              <a:rPr lang="en-US" sz="2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phospholipids and sphingolipids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increased phosphate level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occurs in the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cerebrospinal fluid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 cause of multiple sclerosis is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unknown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. It's considered an immune mediated disease this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immune system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malfunction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destroys the fatty substance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that coats and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protects nerve fibers in the brain and spinal cord (myelin)</a:t>
            </a:r>
          </a:p>
          <a:p>
            <a:pPr lvl="1" algn="l"/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صورة ذات صلة">
            <a:extLst>
              <a:ext uri="{FF2B5EF4-FFF2-40B4-BE49-F238E27FC236}">
                <a16:creationId xmlns:a16="http://schemas.microsoft.com/office/drawing/2014/main" id="{8BE1AB22-6D2C-3534-FC63-75264555432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829" y="5561856"/>
            <a:ext cx="1944216" cy="12961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0833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2D4FB63-2290-ABCF-074A-B66FAAF8E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088" y="1309688"/>
            <a:ext cx="8505825" cy="5319713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F6BFD33E-4745-B3EF-48E4-1EFE7E7F4C02}"/>
              </a:ext>
            </a:extLst>
          </p:cNvPr>
          <p:cNvSpPr txBox="1"/>
          <p:nvPr/>
        </p:nvSpPr>
        <p:spPr>
          <a:xfrm>
            <a:off x="2057400" y="457201"/>
            <a:ext cx="8229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b="1" dirty="0"/>
              <a:t>Genetic disease resulting of sphingolipid catabolism</a:t>
            </a:r>
            <a:endParaRPr lang="ar-SA" sz="2400" b="1" dirty="0"/>
          </a:p>
        </p:txBody>
      </p:sp>
    </p:spTree>
    <p:extLst>
      <p:ext uri="{BB962C8B-B14F-4D97-AF65-F5344CB8AC3E}">
        <p14:creationId xmlns:p14="http://schemas.microsoft.com/office/powerpoint/2010/main" val="24836693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19536" y="260648"/>
            <a:ext cx="8229600" cy="857256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Derived lipids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063552" y="1196752"/>
            <a:ext cx="8280920" cy="48958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b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Eicosanoids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are biologically an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active group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compounds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derived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arachidonic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acid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Some  types: </a:t>
            </a:r>
          </a:p>
          <a:p>
            <a:pPr lvl="3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Prostaglandins </a:t>
            </a:r>
          </a:p>
          <a:p>
            <a:pPr lvl="3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Prostacyclins</a:t>
            </a:r>
          </a:p>
          <a:p>
            <a:pPr lvl="3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Thromboxanes  </a:t>
            </a:r>
          </a:p>
          <a:p>
            <a:pPr lvl="3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Leukotrienes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8790" y="200026"/>
            <a:ext cx="8734425" cy="6457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1502</TotalTime>
  <Words>982</Words>
  <Application>Microsoft Office PowerPoint</Application>
  <PresentationFormat>شاشة عريضة</PresentationFormat>
  <Paragraphs>128</Paragraphs>
  <Slides>35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35</vt:i4>
      </vt:variant>
    </vt:vector>
  </HeadingPairs>
  <TitlesOfParts>
    <vt:vector size="41" baseType="lpstr">
      <vt:lpstr>Arial</vt:lpstr>
      <vt:lpstr>Calibri</vt:lpstr>
      <vt:lpstr>Edwardian Script ITC</vt:lpstr>
      <vt:lpstr>Helvetica Neue</vt:lpstr>
      <vt:lpstr>Times New Roman</vt:lpstr>
      <vt:lpstr>Office Theme</vt:lpstr>
      <vt:lpstr>   Lipids in Brain   </vt:lpstr>
      <vt:lpstr>General properties of Lipid</vt:lpstr>
      <vt:lpstr>Uses of fats in the body</vt:lpstr>
      <vt:lpstr>Classification of Lipids</vt:lpstr>
      <vt:lpstr> 1. Simple lipids </vt:lpstr>
      <vt:lpstr>عرض تقديمي في PowerPoint</vt:lpstr>
      <vt:lpstr>2. Complex Lipids</vt:lpstr>
      <vt:lpstr>Complex Lipids</vt:lpstr>
      <vt:lpstr>1. Phosphoglycerides</vt:lpstr>
      <vt:lpstr>  Lecithins (phosphatidylcholines) </vt:lpstr>
      <vt:lpstr>Cephalins (Phosphatidyl ethanolamine)</vt:lpstr>
      <vt:lpstr>2. Phosphosphingosides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Complex Lipids</vt:lpstr>
      <vt:lpstr>Glycolipids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Niemann-Pick disease </vt:lpstr>
      <vt:lpstr>عرض تقديمي في PowerPoint</vt:lpstr>
      <vt:lpstr>Gaucher's disease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Derived lipids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Lipids</dc:title>
  <dc:creator>M</dc:creator>
  <cp:lastModifiedBy>PHC</cp:lastModifiedBy>
  <cp:revision>48</cp:revision>
  <dcterms:created xsi:type="dcterms:W3CDTF">2023-04-19T13:42:08Z</dcterms:created>
  <dcterms:modified xsi:type="dcterms:W3CDTF">2023-08-01T07:59:24Z</dcterms:modified>
</cp:coreProperties>
</file>