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Lst>
  <p:sldSz cy="5143500" cx="9144000"/>
  <p:notesSz cx="6858000" cy="9144000"/>
  <p:embeddedFontLst>
    <p:embeddedFont>
      <p:font typeface="Lato"/>
      <p:regular r:id="rId67"/>
      <p:bold r:id="rId68"/>
      <p:italic r:id="rId69"/>
      <p:boldItalic r:id="rId70"/>
    </p:embeddedFont>
    <p:embeddedFont>
      <p:font typeface="Noto Sans Symbols"/>
      <p:regular r:id="rId71"/>
      <p:bold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2" Type="http://schemas.openxmlformats.org/officeDocument/2006/relationships/font" Target="fonts/NotoSansSymbols-bold.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NotoSansSymbols-regular.fntdata"/><Relationship Id="rId70" Type="http://schemas.openxmlformats.org/officeDocument/2006/relationships/font" Target="fonts/Lato-bold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font" Target="fonts/Lato-bold.fntdata"/><Relationship Id="rId23" Type="http://schemas.openxmlformats.org/officeDocument/2006/relationships/slide" Target="slides/slide18.xml"/><Relationship Id="rId67" Type="http://schemas.openxmlformats.org/officeDocument/2006/relationships/font" Target="fonts/Lato-regular.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Lato-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2b7880b7201d5a4_0:notes"/>
          <p:cNvSpPr txBox="1"/>
          <p:nvPr>
            <p:ph idx="1" type="body"/>
          </p:nvPr>
        </p:nvSpPr>
        <p:spPr>
          <a:xfrm>
            <a:off x="685797" y="4343391"/>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g12b7880b7201d5a4_0:notes"/>
          <p:cNvSpPr/>
          <p:nvPr>
            <p:ph idx="2" type="sldImg"/>
          </p:nvPr>
        </p:nvSpPr>
        <p:spPr>
          <a:xfrm>
            <a:off x="381190" y="685781"/>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77ffe51f536241c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g77ffe51f536241c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c68c8ac59cada51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g3c68c8ac59cada51_1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c68c8ac59cada5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g3c68c8ac59cada5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c68c8ac59cada5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g3c68c8ac59cada51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c68c8ac59cada5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g3c68c8ac59cada51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c68c8ac59cada5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g3c68c8ac59cada51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c68c8ac59cada5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g3c68c8ac59cada51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c68c8ac59cada5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g3c68c8ac59cada51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c68c8ac59cada5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g3c68c8ac59cada51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c68c8ac59cada5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g3c68c8ac59cada51_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c68c8ac59cada5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g3c68c8ac59cada51_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c68c8ac59cada5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g3c68c8ac59cada51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c68c8ac59cada5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g3c68c8ac59cada51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c68c8ac59cada5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g3c68c8ac59cada51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c68c8ac59cada51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g3c68c8ac59cada51_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c68c8ac59cada51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g3c68c8ac59cada51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c68c8ac59cada51_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c68c8ac59cada51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c68c8ac59cada51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g3c68c8ac59cada51_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c68c8ac59cada51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g3c68c8ac59cada51_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c68c8ac59cada51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g3c68c8ac59cada51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c68c8ac59cada5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g3c68c8ac59cada51_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c68c8ac59cada51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g3c68c8ac59cada51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c68c8ac59cada51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g3c68c8ac59cada51_1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c68c8ac59cada51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g3c68c8ac59cada51_1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c68c8ac59cada51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g3c68c8ac59cada51_1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c68c8ac59cada51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g3c68c8ac59cada51_1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c68c8ac59cada51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g3c68c8ac59cada51_1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c68c8ac59cada51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g3c68c8ac59cada51_1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c68c8ac59cada51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g3c68c8ac59cada51_1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42625c488bd6d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g342625c488bd6d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42625c488bd6d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g342625c488bd6d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42625c488bd6d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g342625c488bd6d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c68c8ac59cada51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g3c68c8ac59cada51_2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c68c8ac59cada51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g3c68c8ac59cada51_2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c68c8ac59cada51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g3c68c8ac59cada51_2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c68c8ac59cada51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g3c68c8ac59cada51_2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04d03342a7ed5c5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04d03342a7ed5c5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5758b9085ed910f4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5758b9085ed910f4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5758b9085ed910f4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5758b9085ed910f4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c68c8ac59cada51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g3c68c8ac59cada51_1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b6f46686d56f94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b6f46686d56f94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c68c8ac59cada51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g3c68c8ac59cada51_2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c68c8ac59cada51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g3c68c8ac59cada51_2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5758b9085ed910f4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5758b9085ed910f4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5758b9085ed910f4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5758b9085ed910f4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c68c8ac59cada51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g3c68c8ac59cada51_2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c68c8ac59cada51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g3c68c8ac59cada51_2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537c45901d428c7b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537c45901d428c7b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807db8f1eacd96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3807db8f1eacd96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537c45901d428c7b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537c45901d428c7b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807db8f1eacd967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3807db8f1eacd967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807db8f1eacd967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807db8f1eacd967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807db8f1eacd967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3807db8f1eacd967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807db8f1eacd967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3807db8f1eacd967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537c45901d428c7b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537c45901d428c7b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807db8f1eacd967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807db8f1eacd967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807db8f1eacd967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3807db8f1eacd967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807db8f1eacd967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3807db8f1eacd967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807db8f1eacd967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3807db8f1eacd967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5c00eaa3c3ef99f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5c00eaa3c3ef99f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type="obj">
  <p:cSld name="OBJECT">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ctrTitle"/>
          </p:nvPr>
        </p:nvSpPr>
        <p:spPr>
          <a:xfrm>
            <a:off x="428625" y="193121"/>
            <a:ext cx="8286600" cy="6924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800"/>
              <a:buNone/>
              <a:defRPr b="0" i="0" sz="2700">
                <a:solidFill>
                  <a:schemeClr val="dk1"/>
                </a:solidFill>
                <a:latin typeface="Arial"/>
                <a:ea typeface="Arial"/>
                <a:cs typeface="Arial"/>
                <a:sym typeface="Aria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subTitle"/>
          </p:nvPr>
        </p:nvSpPr>
        <p:spPr>
          <a:xfrm>
            <a:off x="1371600" y="2880360"/>
            <a:ext cx="6400800" cy="12858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800"/>
              <a:buNone/>
              <a:defRPr/>
            </a:lvl1pPr>
            <a:lvl2pPr lvl="1" rtl="0" algn="l">
              <a:spcBef>
                <a:spcPts val="1200"/>
              </a:spcBef>
              <a:spcAft>
                <a:spcPts val="0"/>
              </a:spcAft>
              <a:buSzPts val="1400"/>
              <a:buNone/>
              <a:defRPr/>
            </a:lvl2pPr>
            <a:lvl3pPr lvl="2" rtl="0" algn="l">
              <a:spcBef>
                <a:spcPts val="1200"/>
              </a:spcBef>
              <a:spcAft>
                <a:spcPts val="0"/>
              </a:spcAft>
              <a:buSzPts val="1400"/>
              <a:buNone/>
              <a:defRPr/>
            </a:lvl3pPr>
            <a:lvl4pPr lvl="3" rtl="0" algn="l">
              <a:spcBef>
                <a:spcPts val="1200"/>
              </a:spcBef>
              <a:spcAft>
                <a:spcPts val="0"/>
              </a:spcAft>
              <a:buSzPts val="1400"/>
              <a:buNone/>
              <a:defRPr/>
            </a:lvl4pPr>
            <a:lvl5pPr lvl="4" rtl="0" algn="l">
              <a:spcBef>
                <a:spcPts val="1200"/>
              </a:spcBef>
              <a:spcAft>
                <a:spcPts val="0"/>
              </a:spcAft>
              <a:buSzPts val="1400"/>
              <a:buNone/>
              <a:defRPr/>
            </a:lvl5pPr>
            <a:lvl6pPr lvl="5" rtl="0" algn="l">
              <a:spcBef>
                <a:spcPts val="1200"/>
              </a:spcBef>
              <a:spcAft>
                <a:spcPts val="0"/>
              </a:spcAft>
              <a:buSzPts val="1400"/>
              <a:buNone/>
              <a:defRPr/>
            </a:lvl6pPr>
            <a:lvl7pPr lvl="6" rtl="0" algn="l">
              <a:spcBef>
                <a:spcPts val="1200"/>
              </a:spcBef>
              <a:spcAft>
                <a:spcPts val="0"/>
              </a:spcAft>
              <a:buSzPts val="1400"/>
              <a:buNone/>
              <a:defRPr/>
            </a:lvl7pPr>
            <a:lvl8pPr lvl="7" rtl="0" algn="l">
              <a:spcBef>
                <a:spcPts val="1200"/>
              </a:spcBef>
              <a:spcAft>
                <a:spcPts val="0"/>
              </a:spcAft>
              <a:buSzPts val="1400"/>
              <a:buNone/>
              <a:defRPr/>
            </a:lvl8pPr>
            <a:lvl9pPr lvl="8" rtl="0" algn="l">
              <a:spcBef>
                <a:spcPts val="1200"/>
              </a:spcBef>
              <a:spcAft>
                <a:spcPts val="1200"/>
              </a:spcAft>
              <a:buSzPts val="1400"/>
              <a:buNone/>
              <a:defRPr/>
            </a:lvl9pPr>
          </a:lstStyle>
          <a:p/>
        </p:txBody>
      </p:sp>
      <p:sp>
        <p:nvSpPr>
          <p:cNvPr id="53" name="Google Shape;53;p13"/>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900"/>
              <a:buNone/>
              <a:defRPr sz="900">
                <a:solidFill>
                  <a:srgbClr val="888888"/>
                </a:solidFill>
              </a:defRPr>
            </a:lvl1pPr>
            <a:lvl2pPr lvl="1" rtl="0" algn="l">
              <a:spcBef>
                <a:spcPts val="0"/>
              </a:spcBef>
              <a:spcAft>
                <a:spcPts val="0"/>
              </a:spcAft>
              <a:buSzPts val="900"/>
              <a:buNone/>
              <a:defRPr sz="900"/>
            </a:lvl2pPr>
            <a:lvl3pPr lvl="2" rtl="0" algn="l">
              <a:spcBef>
                <a:spcPts val="0"/>
              </a:spcBef>
              <a:spcAft>
                <a:spcPts val="0"/>
              </a:spcAft>
              <a:buSzPts val="900"/>
              <a:buNone/>
              <a:defRPr sz="900"/>
            </a:lvl3pPr>
            <a:lvl4pPr lvl="3" rtl="0" algn="l">
              <a:spcBef>
                <a:spcPts val="0"/>
              </a:spcBef>
              <a:spcAft>
                <a:spcPts val="0"/>
              </a:spcAft>
              <a:buSzPts val="900"/>
              <a:buNone/>
              <a:defRPr sz="900"/>
            </a:lvl4pPr>
            <a:lvl5pPr lvl="4" rtl="0" algn="l">
              <a:spcBef>
                <a:spcPts val="0"/>
              </a:spcBef>
              <a:spcAft>
                <a:spcPts val="0"/>
              </a:spcAft>
              <a:buSzPts val="900"/>
              <a:buNone/>
              <a:defRPr sz="900"/>
            </a:lvl5pPr>
            <a:lvl6pPr lvl="5" rtl="0" algn="l">
              <a:spcBef>
                <a:spcPts val="0"/>
              </a:spcBef>
              <a:spcAft>
                <a:spcPts val="0"/>
              </a:spcAft>
              <a:buSzPts val="900"/>
              <a:buNone/>
              <a:defRPr sz="900"/>
            </a:lvl6pPr>
            <a:lvl7pPr lvl="6" rtl="0" algn="l">
              <a:spcBef>
                <a:spcPts val="0"/>
              </a:spcBef>
              <a:spcAft>
                <a:spcPts val="0"/>
              </a:spcAft>
              <a:buSzPts val="900"/>
              <a:buNone/>
              <a:defRPr sz="900"/>
            </a:lvl7pPr>
            <a:lvl8pPr lvl="7" rtl="0" algn="l">
              <a:spcBef>
                <a:spcPts val="0"/>
              </a:spcBef>
              <a:spcAft>
                <a:spcPts val="0"/>
              </a:spcAft>
              <a:buSzPts val="900"/>
              <a:buNone/>
              <a:defRPr sz="900"/>
            </a:lvl8pPr>
            <a:lvl9pPr lvl="8" rtl="0" algn="l">
              <a:spcBef>
                <a:spcPts val="0"/>
              </a:spcBef>
              <a:spcAft>
                <a:spcPts val="0"/>
              </a:spcAft>
              <a:buSzPts val="900"/>
              <a:buNone/>
              <a:defRPr sz="900"/>
            </a:lvl9pPr>
          </a:lstStyle>
          <a:p/>
        </p:txBody>
      </p:sp>
      <p:sp>
        <p:nvSpPr>
          <p:cNvPr id="54" name="Google Shape;54;p13"/>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900"/>
              <a:buNone/>
              <a:defRPr sz="900">
                <a:solidFill>
                  <a:srgbClr val="888888"/>
                </a:solidFill>
              </a:defRPr>
            </a:lvl1pPr>
            <a:lvl2pPr lvl="1" rtl="0" algn="l">
              <a:spcBef>
                <a:spcPts val="0"/>
              </a:spcBef>
              <a:spcAft>
                <a:spcPts val="0"/>
              </a:spcAft>
              <a:buSzPts val="900"/>
              <a:buNone/>
              <a:defRPr sz="900"/>
            </a:lvl2pPr>
            <a:lvl3pPr lvl="2" rtl="0" algn="l">
              <a:spcBef>
                <a:spcPts val="0"/>
              </a:spcBef>
              <a:spcAft>
                <a:spcPts val="0"/>
              </a:spcAft>
              <a:buSzPts val="900"/>
              <a:buNone/>
              <a:defRPr sz="900"/>
            </a:lvl3pPr>
            <a:lvl4pPr lvl="3" rtl="0" algn="l">
              <a:spcBef>
                <a:spcPts val="0"/>
              </a:spcBef>
              <a:spcAft>
                <a:spcPts val="0"/>
              </a:spcAft>
              <a:buSzPts val="900"/>
              <a:buNone/>
              <a:defRPr sz="900"/>
            </a:lvl4pPr>
            <a:lvl5pPr lvl="4" rtl="0" algn="l">
              <a:spcBef>
                <a:spcPts val="0"/>
              </a:spcBef>
              <a:spcAft>
                <a:spcPts val="0"/>
              </a:spcAft>
              <a:buSzPts val="900"/>
              <a:buNone/>
              <a:defRPr sz="900"/>
            </a:lvl5pPr>
            <a:lvl6pPr lvl="5" rtl="0" algn="l">
              <a:spcBef>
                <a:spcPts val="0"/>
              </a:spcBef>
              <a:spcAft>
                <a:spcPts val="0"/>
              </a:spcAft>
              <a:buSzPts val="900"/>
              <a:buNone/>
              <a:defRPr sz="900"/>
            </a:lvl6pPr>
            <a:lvl7pPr lvl="6" rtl="0" algn="l">
              <a:spcBef>
                <a:spcPts val="0"/>
              </a:spcBef>
              <a:spcAft>
                <a:spcPts val="0"/>
              </a:spcAft>
              <a:buSzPts val="900"/>
              <a:buNone/>
              <a:defRPr sz="900"/>
            </a:lvl7pPr>
            <a:lvl8pPr lvl="7" rtl="0" algn="l">
              <a:spcBef>
                <a:spcPts val="0"/>
              </a:spcBef>
              <a:spcAft>
                <a:spcPts val="0"/>
              </a:spcAft>
              <a:buSzPts val="900"/>
              <a:buNone/>
              <a:defRPr sz="900"/>
            </a:lvl8pPr>
            <a:lvl9pPr lvl="8" rtl="0" algn="l">
              <a:spcBef>
                <a:spcPts val="0"/>
              </a:spcBef>
              <a:spcAft>
                <a:spcPts val="0"/>
              </a:spcAft>
              <a:buSzPts val="900"/>
              <a:buNone/>
              <a:defRPr sz="900"/>
            </a:lvl9pPr>
          </a:lstStyle>
          <a:p/>
        </p:txBody>
      </p:sp>
      <p:sp>
        <p:nvSpPr>
          <p:cNvPr id="55" name="Google Shape;55;p13"/>
          <p:cNvSpPr txBox="1"/>
          <p:nvPr>
            <p:ph idx="12" type="sldNum"/>
          </p:nvPr>
        </p:nvSpPr>
        <p:spPr>
          <a:xfrm>
            <a:off x="6583680" y="4783455"/>
            <a:ext cx="2103000" cy="1539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OBJECT_1">
    <p:spTree>
      <p:nvGrpSpPr>
        <p:cNvPr id="56" name="Shape 56"/>
        <p:cNvGrpSpPr/>
        <p:nvPr/>
      </p:nvGrpSpPr>
      <p:grpSpPr>
        <a:xfrm>
          <a:off x="0" y="0"/>
          <a:ext cx="0" cy="0"/>
          <a:chOff x="0" y="0"/>
          <a:chExt cx="0" cy="0"/>
        </a:xfrm>
      </p:grpSpPr>
      <p:sp>
        <p:nvSpPr>
          <p:cNvPr id="57" name="Google Shape;57;p1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 name="Google Shape;58;p14"/>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59" name="Google Shape;59;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0" name="Google Shape;60;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1" name="Google Shape;61;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OBJECT_2">
    <p:spTree>
      <p:nvGrpSpPr>
        <p:cNvPr id="62" name="Shape 62"/>
        <p:cNvGrpSpPr/>
        <p:nvPr/>
      </p:nvGrpSpPr>
      <p:grpSpPr>
        <a:xfrm>
          <a:off x="0" y="0"/>
          <a:ext cx="0" cy="0"/>
          <a:chOff x="0" y="0"/>
          <a:chExt cx="0" cy="0"/>
        </a:xfrm>
      </p:grpSpPr>
      <p:sp>
        <p:nvSpPr>
          <p:cNvPr id="63" name="Google Shape;63;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 name="Google Shape;64;p1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5" name="Google Shape;65;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6" name="Google Shape;66;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7" name="Google Shape;67;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2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28.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19.png"/><Relationship Id="rId4" Type="http://schemas.openxmlformats.org/officeDocument/2006/relationships/image" Target="../media/image26.png"/><Relationship Id="rId5"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30.png"/><Relationship Id="rId4" Type="http://schemas.openxmlformats.org/officeDocument/2006/relationships/image" Target="../media/image37.png"/><Relationship Id="rId5"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3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4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image" Target="../media/image33.png"/><Relationship Id="rId4" Type="http://schemas.openxmlformats.org/officeDocument/2006/relationships/image" Target="../media/image32.png"/><Relationship Id="rId5"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image" Target="../media/image4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 Id="rId3" Type="http://schemas.openxmlformats.org/officeDocument/2006/relationships/image" Target="../media/image3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 Id="rId3" Type="http://schemas.openxmlformats.org/officeDocument/2006/relationships/image" Target="../media/image48.jp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43.jpg"/><Relationship Id="rId4" Type="http://schemas.openxmlformats.org/officeDocument/2006/relationships/image" Target="../media/image4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55.jpg"/><Relationship Id="rId4" Type="http://schemas.openxmlformats.org/officeDocument/2006/relationships/image" Target="../media/image53.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 Id="rId3" Type="http://schemas.openxmlformats.org/officeDocument/2006/relationships/image" Target="../media/image4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image" Target="../media/image57.png"/><Relationship Id="rId4" Type="http://schemas.openxmlformats.org/officeDocument/2006/relationships/image" Target="../media/image5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 Id="rId3" Type="http://schemas.openxmlformats.org/officeDocument/2006/relationships/image" Target="../media/image44.jpg"/><Relationship Id="rId4" Type="http://schemas.openxmlformats.org/officeDocument/2006/relationships/image" Target="../media/image47.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 Id="rId3" Type="http://schemas.openxmlformats.org/officeDocument/2006/relationships/image" Target="../media/image5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52.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6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7.xml"/><Relationship Id="rId3" Type="http://schemas.openxmlformats.org/officeDocument/2006/relationships/image" Target="../media/image49.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8.xml"/><Relationship Id="rId3" Type="http://schemas.openxmlformats.org/officeDocument/2006/relationships/image" Target="../media/image68.jpg"/><Relationship Id="rId4" Type="http://schemas.openxmlformats.org/officeDocument/2006/relationships/image" Target="../media/image62.jpg"/><Relationship Id="rId5" Type="http://schemas.openxmlformats.org/officeDocument/2006/relationships/image" Target="../media/image61.jpg"/><Relationship Id="rId6" Type="http://schemas.openxmlformats.org/officeDocument/2006/relationships/image" Target="../media/image59.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 Id="rId3" Type="http://schemas.openxmlformats.org/officeDocument/2006/relationships/image" Target="../media/image58.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2.xml"/><Relationship Id="rId3" Type="http://schemas.openxmlformats.org/officeDocument/2006/relationships/image" Target="../media/image6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4.xml"/><Relationship Id="rId3" Type="http://schemas.openxmlformats.org/officeDocument/2006/relationships/image" Target="../media/image54.jpg"/><Relationship Id="rId4" Type="http://schemas.openxmlformats.org/officeDocument/2006/relationships/image" Target="../media/image63.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64.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56.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67.jpg"/><Relationship Id="rId4" Type="http://schemas.openxmlformats.org/officeDocument/2006/relationships/image" Target="../media/image71.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66.png"/><Relationship Id="rId4" Type="http://schemas.openxmlformats.org/officeDocument/2006/relationships/image" Target="../media/image72.jpg"/><Relationship Id="rId5" Type="http://schemas.openxmlformats.org/officeDocument/2006/relationships/image" Target="../media/image65.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7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1" name="Shape 71"/>
        <p:cNvGrpSpPr/>
        <p:nvPr/>
      </p:nvGrpSpPr>
      <p:grpSpPr>
        <a:xfrm>
          <a:off x="0" y="0"/>
          <a:ext cx="0" cy="0"/>
          <a:chOff x="0" y="0"/>
          <a:chExt cx="0" cy="0"/>
        </a:xfrm>
      </p:grpSpPr>
      <p:sp>
        <p:nvSpPr>
          <p:cNvPr id="72" name="Google Shape;72;p16"/>
          <p:cNvSpPr/>
          <p:nvPr/>
        </p:nvSpPr>
        <p:spPr>
          <a:xfrm>
            <a:off x="401836" y="2504777"/>
            <a:ext cx="8337375" cy="335"/>
          </a:xfrm>
          <a:custGeom>
            <a:rect b="b" l="l" r="r" t="t"/>
            <a:pathLst>
              <a:path extrusionOk="0" h="635" w="11868150">
                <a:moveTo>
                  <a:pt x="0" y="0"/>
                </a:moveTo>
                <a:lnTo>
                  <a:pt x="11868086" y="127"/>
                </a:lnTo>
              </a:path>
            </a:pathLst>
          </a:custGeom>
          <a:noFill/>
          <a:ln cap="flat" cmpd="sng" w="12700">
            <a:solidFill>
              <a:srgbClr val="9A9A9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p>
        </p:txBody>
      </p:sp>
      <p:sp>
        <p:nvSpPr>
          <p:cNvPr id="73" name="Google Shape;73;p16"/>
          <p:cNvSpPr txBox="1"/>
          <p:nvPr/>
        </p:nvSpPr>
        <p:spPr>
          <a:xfrm>
            <a:off x="401836" y="2633012"/>
            <a:ext cx="2564100" cy="540000"/>
          </a:xfrm>
          <a:prstGeom prst="rect">
            <a:avLst/>
          </a:prstGeom>
          <a:noFill/>
          <a:ln>
            <a:noFill/>
          </a:ln>
        </p:spPr>
        <p:txBody>
          <a:bodyPr anchorCtr="0" anchor="t" bIns="0" lIns="0" spcFirstLastPara="1" rIns="0" wrap="square" tIns="1225">
            <a:spAutoFit/>
          </a:bodyPr>
          <a:lstStyle/>
          <a:p>
            <a:pPr indent="0" lvl="0" marL="12700" marR="0" rtl="0" algn="l">
              <a:lnSpc>
                <a:spcPct val="102600"/>
              </a:lnSpc>
              <a:spcBef>
                <a:spcPts val="0"/>
              </a:spcBef>
              <a:spcAft>
                <a:spcPts val="0"/>
              </a:spcAft>
              <a:buNone/>
            </a:pPr>
            <a:r>
              <a:rPr lang="en" sz="1700">
                <a:solidFill>
                  <a:srgbClr val="747474"/>
                </a:solidFill>
              </a:rPr>
              <a:t>Osama Jarada MD,</a:t>
            </a:r>
            <a:endParaRPr sz="1700">
              <a:solidFill>
                <a:srgbClr val="747474"/>
              </a:solidFill>
            </a:endParaRPr>
          </a:p>
          <a:p>
            <a:pPr indent="0" lvl="0" marL="12700" marR="0" rtl="0" algn="l">
              <a:lnSpc>
                <a:spcPct val="102600"/>
              </a:lnSpc>
              <a:spcBef>
                <a:spcPts val="0"/>
              </a:spcBef>
              <a:spcAft>
                <a:spcPts val="0"/>
              </a:spcAft>
              <a:buNone/>
            </a:pPr>
            <a:r>
              <a:rPr lang="en" sz="1700">
                <a:solidFill>
                  <a:srgbClr val="747474"/>
                </a:solidFill>
              </a:rPr>
              <a:t>T.A. at AUG </a:t>
            </a:r>
            <a:endParaRPr sz="1700">
              <a:latin typeface="Arial"/>
              <a:ea typeface="Arial"/>
              <a:cs typeface="Arial"/>
              <a:sym typeface="Arial"/>
            </a:endParaRPr>
          </a:p>
        </p:txBody>
      </p:sp>
      <p:sp>
        <p:nvSpPr>
          <p:cNvPr id="74" name="Google Shape;74;p16"/>
          <p:cNvSpPr txBox="1"/>
          <p:nvPr>
            <p:ph type="ctrTitle"/>
          </p:nvPr>
        </p:nvSpPr>
        <p:spPr>
          <a:xfrm>
            <a:off x="401827" y="1963175"/>
            <a:ext cx="8520600" cy="413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Anatomy </a:t>
            </a:r>
            <a:r>
              <a:rPr lang="en"/>
              <a:t>of the Nervous System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261523" y="-1"/>
            <a:ext cx="7886700" cy="7548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rgbClr val="000000"/>
                </a:solidFill>
              </a:rPr>
              <a:t>Central Nervous System</a:t>
            </a:r>
            <a:endParaRPr b="1">
              <a:solidFill>
                <a:srgbClr val="000000"/>
              </a:solidFill>
            </a:endParaRPr>
          </a:p>
        </p:txBody>
      </p:sp>
      <p:sp>
        <p:nvSpPr>
          <p:cNvPr id="80" name="Google Shape;80;p17"/>
          <p:cNvSpPr txBox="1"/>
          <p:nvPr/>
        </p:nvSpPr>
        <p:spPr>
          <a:xfrm>
            <a:off x="730802" y="560170"/>
            <a:ext cx="3299400" cy="252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 sz="1200" u="none" strike="noStrike">
                <a:solidFill>
                  <a:schemeClr val="dk2"/>
                </a:solidFill>
                <a:latin typeface="Arial"/>
                <a:ea typeface="Arial"/>
                <a:cs typeface="Arial"/>
                <a:sym typeface="Arial"/>
              </a:rPr>
              <a:t>Fundamental Subdivisions of Brain</a:t>
            </a:r>
            <a:endParaRPr sz="1200">
              <a:solidFill>
                <a:schemeClr val="dk2"/>
              </a:solidFill>
              <a:latin typeface="Calibri"/>
              <a:ea typeface="Calibri"/>
              <a:cs typeface="Calibri"/>
              <a:sym typeface="Calibri"/>
            </a:endParaRPr>
          </a:p>
        </p:txBody>
      </p:sp>
      <p:sp>
        <p:nvSpPr>
          <p:cNvPr id="81" name="Google Shape;81;p17"/>
          <p:cNvSpPr txBox="1"/>
          <p:nvPr/>
        </p:nvSpPr>
        <p:spPr>
          <a:xfrm>
            <a:off x="261529" y="808443"/>
            <a:ext cx="4891500" cy="4302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1" lang="en" sz="1400" u="none" strike="noStrike"/>
              <a:t>Forebrain (prosencephalon)</a:t>
            </a:r>
            <a:endParaRPr b="1" i="1" sz="1400" u="none" strike="noStrike"/>
          </a:p>
          <a:p>
            <a:pPr indent="0" lvl="0" marL="0" marR="0" rtl="0" algn="l">
              <a:spcBef>
                <a:spcPts val="0"/>
              </a:spcBef>
              <a:spcAft>
                <a:spcPts val="0"/>
              </a:spcAft>
              <a:buNone/>
            </a:pPr>
            <a:r>
              <a:t/>
            </a:r>
            <a:endParaRPr i="1">
              <a:solidFill>
                <a:schemeClr val="accent6"/>
              </a:solidFill>
            </a:endParaRPr>
          </a:p>
          <a:p>
            <a:pPr indent="0" lvl="0" marL="0" marR="0" rtl="0" algn="l">
              <a:spcBef>
                <a:spcPts val="0"/>
              </a:spcBef>
              <a:spcAft>
                <a:spcPts val="0"/>
              </a:spcAft>
              <a:buNone/>
            </a:pPr>
            <a:r>
              <a:rPr b="1" i="1" lang="en" sz="1400" u="none" strike="noStrike">
                <a:solidFill>
                  <a:srgbClr val="000000"/>
                </a:solidFill>
                <a:latin typeface="Century"/>
                <a:ea typeface="Century"/>
                <a:cs typeface="Century"/>
                <a:sym typeface="Century"/>
              </a:rPr>
              <a:t>Telencephalon</a:t>
            </a:r>
            <a:r>
              <a:rPr b="1" i="0" lang="en" sz="1400" u="none" strike="noStrike">
                <a:solidFill>
                  <a:srgbClr val="000000"/>
                </a:solidFill>
                <a:latin typeface="Century"/>
                <a:ea typeface="Century"/>
                <a:cs typeface="Century"/>
                <a:sym typeface="Century"/>
              </a:rPr>
              <a:t>: </a:t>
            </a:r>
            <a:r>
              <a:rPr b="0" i="0" lang="en" sz="1400" u="none" strike="noStrike">
                <a:solidFill>
                  <a:srgbClr val="000000"/>
                </a:solidFill>
                <a:latin typeface="Century"/>
                <a:ea typeface="Century"/>
                <a:cs typeface="Century"/>
                <a:sym typeface="Century"/>
              </a:rPr>
              <a:t>Two lateral extensions, each of which looks like half of a sphere, known as cerebral hemisphere. They overhang the diencephalon (thalamus) form both sides and together form a sphere known as </a:t>
            </a:r>
            <a:r>
              <a:rPr b="1" i="0" lang="en" sz="1400" u="none" strike="noStrike">
                <a:solidFill>
                  <a:srgbClr val="000000"/>
                </a:solidFill>
                <a:latin typeface="Century"/>
                <a:ea typeface="Century"/>
                <a:cs typeface="Century"/>
                <a:sym typeface="Century"/>
              </a:rPr>
              <a:t>cerebrum</a:t>
            </a:r>
            <a:r>
              <a:rPr b="0" i="0" lang="en" sz="1400" u="none" strike="noStrike">
                <a:solidFill>
                  <a:srgbClr val="000000"/>
                </a:solidFill>
                <a:latin typeface="Century"/>
                <a:ea typeface="Century"/>
                <a:cs typeface="Century"/>
                <a:sym typeface="Century"/>
              </a:rPr>
              <a:t>.</a:t>
            </a:r>
            <a:endParaRPr sz="1100"/>
          </a:p>
          <a:p>
            <a:pPr indent="0" lvl="0" marL="0" marR="0" rtl="0" algn="l">
              <a:spcBef>
                <a:spcPts val="0"/>
              </a:spcBef>
              <a:spcAft>
                <a:spcPts val="0"/>
              </a:spcAft>
              <a:buNone/>
            </a:pPr>
            <a:r>
              <a:t/>
            </a:r>
            <a:endParaRPr b="0" i="1" sz="1400" u="none" strike="noStrike">
              <a:solidFill>
                <a:schemeClr val="accent6"/>
              </a:solidFill>
              <a:latin typeface="Arial"/>
              <a:ea typeface="Arial"/>
              <a:cs typeface="Arial"/>
              <a:sym typeface="Arial"/>
            </a:endParaRPr>
          </a:p>
          <a:p>
            <a:pPr indent="0" lvl="0" marL="0" marR="0" rtl="0" algn="l">
              <a:spcBef>
                <a:spcPts val="0"/>
              </a:spcBef>
              <a:spcAft>
                <a:spcPts val="0"/>
              </a:spcAft>
              <a:buNone/>
            </a:pPr>
            <a:r>
              <a:rPr b="1" i="1" lang="en" sz="1400" u="none" strike="noStrike">
                <a:solidFill>
                  <a:srgbClr val="000000"/>
                </a:solidFill>
                <a:latin typeface="Century"/>
                <a:ea typeface="Century"/>
                <a:cs typeface="Century"/>
                <a:sym typeface="Century"/>
              </a:rPr>
              <a:t>Diencephalon</a:t>
            </a:r>
            <a:r>
              <a:rPr b="1" i="0" lang="en" sz="1400" u="none" strike="noStrike">
                <a:solidFill>
                  <a:srgbClr val="000000"/>
                </a:solidFill>
                <a:latin typeface="Century"/>
                <a:ea typeface="Century"/>
                <a:cs typeface="Century"/>
                <a:sym typeface="Century"/>
              </a:rPr>
              <a:t>: </a:t>
            </a:r>
            <a:r>
              <a:rPr b="0" i="0" lang="en" sz="1400" u="none" strike="noStrike">
                <a:solidFill>
                  <a:srgbClr val="000000"/>
                </a:solidFill>
                <a:latin typeface="Century"/>
                <a:ea typeface="Century"/>
                <a:cs typeface="Century"/>
                <a:sym typeface="Century"/>
              </a:rPr>
              <a:t>Central midline part, it forms different components of thalamus.</a:t>
            </a:r>
            <a:endParaRPr sz="1100"/>
          </a:p>
          <a:p>
            <a:pPr indent="0" lvl="0" marL="0" marR="0" rtl="0" algn="l">
              <a:spcBef>
                <a:spcPts val="0"/>
              </a:spcBef>
              <a:spcAft>
                <a:spcPts val="0"/>
              </a:spcAft>
              <a:buNone/>
            </a:pPr>
            <a:r>
              <a:t/>
            </a:r>
            <a:endParaRPr b="0" i="0" sz="1400" u="none" strike="noStrike">
              <a:solidFill>
                <a:srgbClr val="000000"/>
              </a:solidFill>
              <a:latin typeface="Century"/>
              <a:ea typeface="Century"/>
              <a:cs typeface="Century"/>
              <a:sym typeface="Century"/>
            </a:endParaRPr>
          </a:p>
          <a:p>
            <a:pPr indent="0" lvl="0" marL="0" marR="0" rtl="0" algn="l">
              <a:spcBef>
                <a:spcPts val="0"/>
              </a:spcBef>
              <a:spcAft>
                <a:spcPts val="0"/>
              </a:spcAft>
              <a:buNone/>
            </a:pPr>
            <a:r>
              <a:rPr b="1" i="1" lang="en" sz="1400" u="none" strike="noStrike"/>
              <a:t>Midbrain (mesencephalon)</a:t>
            </a:r>
            <a:endParaRPr b="1" sz="1100"/>
          </a:p>
          <a:p>
            <a:pPr indent="0" lvl="0" marL="0" marR="0" rtl="0" algn="l">
              <a:spcBef>
                <a:spcPts val="0"/>
              </a:spcBef>
              <a:spcAft>
                <a:spcPts val="0"/>
              </a:spcAft>
              <a:buNone/>
            </a:pPr>
            <a:r>
              <a:rPr b="0" i="0" lang="en" sz="1400" u="none" strike="noStrike">
                <a:solidFill>
                  <a:srgbClr val="000000"/>
                </a:solidFill>
                <a:latin typeface="Century"/>
                <a:ea typeface="Century"/>
                <a:cs typeface="Century"/>
                <a:sym typeface="Century"/>
              </a:rPr>
              <a:t>It is shortest and simplest out of the three components of brain.</a:t>
            </a:r>
            <a:endParaRPr sz="1100"/>
          </a:p>
          <a:p>
            <a:pPr indent="0" lvl="0" marL="0" marR="0" rtl="0" algn="l">
              <a:spcBef>
                <a:spcPts val="0"/>
              </a:spcBef>
              <a:spcAft>
                <a:spcPts val="0"/>
              </a:spcAft>
              <a:buNone/>
            </a:pPr>
            <a:r>
              <a:t/>
            </a:r>
            <a:endParaRPr b="0" i="0" sz="1400" u="none" strike="noStrike">
              <a:solidFill>
                <a:srgbClr val="000000"/>
              </a:solidFill>
              <a:latin typeface="Century"/>
              <a:ea typeface="Century"/>
              <a:cs typeface="Century"/>
              <a:sym typeface="Century"/>
            </a:endParaRPr>
          </a:p>
          <a:p>
            <a:pPr indent="0" lvl="0" marL="0" marR="0" rtl="0" algn="l">
              <a:spcBef>
                <a:spcPts val="0"/>
              </a:spcBef>
              <a:spcAft>
                <a:spcPts val="0"/>
              </a:spcAft>
              <a:buNone/>
            </a:pPr>
            <a:r>
              <a:rPr b="1" i="1" lang="en" sz="1400" u="none" strike="noStrike"/>
              <a:t>Hindbrain (rhombencephalon)</a:t>
            </a:r>
            <a:endParaRPr b="1" sz="1100"/>
          </a:p>
          <a:p>
            <a:pPr indent="0" lvl="0" marL="0" marR="0" rtl="0" algn="l">
              <a:spcBef>
                <a:spcPts val="0"/>
              </a:spcBef>
              <a:spcAft>
                <a:spcPts val="0"/>
              </a:spcAft>
              <a:buNone/>
            </a:pPr>
            <a:r>
              <a:rPr b="0" i="0" lang="en" sz="1400" u="none" strike="noStrike">
                <a:solidFill>
                  <a:srgbClr val="000000"/>
                </a:solidFill>
                <a:latin typeface="Century"/>
                <a:ea typeface="Century"/>
                <a:cs typeface="Century"/>
                <a:sym typeface="Century"/>
              </a:rPr>
              <a:t>It is subdivided into:</a:t>
            </a:r>
            <a:endParaRPr sz="1100"/>
          </a:p>
          <a:p>
            <a:pPr indent="0" lvl="0" marL="0" marR="0" rtl="0" algn="l">
              <a:spcBef>
                <a:spcPts val="0"/>
              </a:spcBef>
              <a:spcAft>
                <a:spcPts val="0"/>
              </a:spcAft>
              <a:buNone/>
            </a:pPr>
            <a:r>
              <a:rPr b="1" i="1" lang="en" sz="1400" u="none" strike="noStrike">
                <a:solidFill>
                  <a:srgbClr val="000000"/>
                </a:solidFill>
                <a:latin typeface="Century"/>
                <a:ea typeface="Century"/>
                <a:cs typeface="Century"/>
                <a:sym typeface="Century"/>
              </a:rPr>
              <a:t>Proximal (Metencephalon)</a:t>
            </a:r>
            <a:r>
              <a:rPr b="1" i="0" lang="en" sz="1400" u="none" strike="noStrike">
                <a:solidFill>
                  <a:srgbClr val="000000"/>
                </a:solidFill>
                <a:latin typeface="Century"/>
                <a:ea typeface="Century"/>
                <a:cs typeface="Century"/>
                <a:sym typeface="Century"/>
              </a:rPr>
              <a:t>: </a:t>
            </a:r>
            <a:r>
              <a:rPr b="0" i="0" lang="en" sz="1400" u="none" strike="noStrike">
                <a:solidFill>
                  <a:srgbClr val="000000"/>
                </a:solidFill>
                <a:latin typeface="Century"/>
                <a:ea typeface="Century"/>
                <a:cs typeface="Century"/>
                <a:sym typeface="Century"/>
              </a:rPr>
              <a:t>Which is further subdivided</a:t>
            </a:r>
            <a:endParaRPr sz="1100"/>
          </a:p>
          <a:p>
            <a:pPr indent="0" lvl="0" marL="0" marR="0" rtl="0" algn="l">
              <a:spcBef>
                <a:spcPts val="0"/>
              </a:spcBef>
              <a:spcAft>
                <a:spcPts val="0"/>
              </a:spcAft>
              <a:buNone/>
            </a:pPr>
            <a:r>
              <a:rPr b="0" i="0" lang="en" sz="1400" u="none" strike="noStrike">
                <a:solidFill>
                  <a:srgbClr val="000000"/>
                </a:solidFill>
                <a:latin typeface="Century"/>
                <a:ea typeface="Century"/>
                <a:cs typeface="Century"/>
                <a:sym typeface="Century"/>
              </a:rPr>
              <a:t>into two parts: 1. Ventral: Pons 2. Dorsal: Cerebellum</a:t>
            </a:r>
            <a:endParaRPr sz="1100"/>
          </a:p>
          <a:p>
            <a:pPr indent="0" lvl="0" marL="0" marR="0" rtl="0" algn="l">
              <a:spcBef>
                <a:spcPts val="0"/>
              </a:spcBef>
              <a:spcAft>
                <a:spcPts val="0"/>
              </a:spcAft>
              <a:buNone/>
            </a:pPr>
            <a:r>
              <a:t/>
            </a:r>
            <a:endParaRPr b="0" i="0" sz="1400" u="none" strike="noStrike">
              <a:solidFill>
                <a:srgbClr val="000000"/>
              </a:solidFill>
              <a:latin typeface="Century"/>
              <a:ea typeface="Century"/>
              <a:cs typeface="Century"/>
              <a:sym typeface="Century"/>
            </a:endParaRPr>
          </a:p>
          <a:p>
            <a:pPr indent="0" lvl="0" marL="0" marR="0" rtl="0" algn="l">
              <a:spcBef>
                <a:spcPts val="0"/>
              </a:spcBef>
              <a:spcAft>
                <a:spcPts val="0"/>
              </a:spcAft>
              <a:buNone/>
            </a:pPr>
            <a:r>
              <a:rPr b="1" i="1" lang="en" sz="1400" u="none" strike="noStrike">
                <a:solidFill>
                  <a:srgbClr val="000000"/>
                </a:solidFill>
                <a:latin typeface="Century"/>
                <a:ea typeface="Century"/>
                <a:cs typeface="Century"/>
                <a:sym typeface="Century"/>
              </a:rPr>
              <a:t>Distal (Myelencephalon): </a:t>
            </a:r>
            <a:r>
              <a:rPr b="0" i="0" lang="en" sz="1400" u="none" strike="noStrike">
                <a:solidFill>
                  <a:srgbClr val="000000"/>
                </a:solidFill>
                <a:latin typeface="Century"/>
                <a:ea typeface="Century"/>
                <a:cs typeface="Century"/>
                <a:sym typeface="Century"/>
              </a:rPr>
              <a:t>3. </a:t>
            </a:r>
            <a:r>
              <a:rPr b="0" i="1" lang="en" sz="1400" u="none" strike="noStrike">
                <a:solidFill>
                  <a:srgbClr val="000000"/>
                </a:solidFill>
                <a:latin typeface="Century"/>
                <a:ea typeface="Century"/>
                <a:cs typeface="Century"/>
                <a:sym typeface="Century"/>
              </a:rPr>
              <a:t>Medulla oblongata</a:t>
            </a:r>
            <a:endParaRPr b="0" i="0" sz="1400" u="none" strike="noStrike">
              <a:solidFill>
                <a:srgbClr val="000000"/>
              </a:solidFill>
              <a:latin typeface="Century"/>
              <a:ea typeface="Century"/>
              <a:cs typeface="Century"/>
              <a:sym typeface="Century"/>
            </a:endParaRPr>
          </a:p>
        </p:txBody>
      </p:sp>
      <p:pic>
        <p:nvPicPr>
          <p:cNvPr id="82" name="Google Shape;82;p17"/>
          <p:cNvPicPr preferRelativeResize="0"/>
          <p:nvPr>
            <p:ph idx="1" type="body"/>
          </p:nvPr>
        </p:nvPicPr>
        <p:blipFill rotWithShape="1">
          <a:blip r:embed="rId3">
            <a:alphaModFix/>
          </a:blip>
          <a:srcRect b="0" l="0" r="0" t="0"/>
          <a:stretch/>
        </p:blipFill>
        <p:spPr>
          <a:xfrm>
            <a:off x="5417291" y="1646050"/>
            <a:ext cx="3566400" cy="2626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pic>
        <p:nvPicPr>
          <p:cNvPr id="87" name="Google Shape;87;p18"/>
          <p:cNvPicPr preferRelativeResize="0"/>
          <p:nvPr>
            <p:ph idx="1" type="body"/>
          </p:nvPr>
        </p:nvPicPr>
        <p:blipFill rotWithShape="1">
          <a:blip r:embed="rId3">
            <a:alphaModFix/>
          </a:blip>
          <a:srcRect b="0" l="0" r="0" t="0"/>
          <a:stretch/>
        </p:blipFill>
        <p:spPr>
          <a:xfrm>
            <a:off x="1" y="0"/>
            <a:ext cx="9144000"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433875" y="22771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FF0000"/>
              </a:buClr>
              <a:buSzPts val="3300"/>
              <a:buFont typeface="Calibri"/>
              <a:buNone/>
            </a:pPr>
            <a:r>
              <a:rPr b="1" lang="en"/>
              <a:t>Cerebrum</a:t>
            </a:r>
            <a:endParaRPr b="1"/>
          </a:p>
        </p:txBody>
      </p:sp>
      <p:sp>
        <p:nvSpPr>
          <p:cNvPr id="93" name="Google Shape;93;p19"/>
          <p:cNvSpPr txBox="1"/>
          <p:nvPr>
            <p:ph idx="1" type="body"/>
          </p:nvPr>
        </p:nvSpPr>
        <p:spPr>
          <a:xfrm>
            <a:off x="433879" y="1551893"/>
            <a:ext cx="7886700" cy="3591600"/>
          </a:xfrm>
          <a:prstGeom prst="rect">
            <a:avLst/>
          </a:prstGeom>
          <a:noFill/>
          <a:ln>
            <a:noFill/>
          </a:ln>
        </p:spPr>
        <p:txBody>
          <a:bodyPr anchorCtr="0" anchor="t" bIns="34275" lIns="68575" spcFirstLastPara="1" rIns="68575" wrap="square" tIns="34275">
            <a:normAutofit fontScale="70000" lnSpcReduction="10000"/>
          </a:bodyPr>
          <a:lstStyle/>
          <a:p>
            <a:pPr indent="-165100" lvl="0" marL="177800" rtl="0" algn="l">
              <a:lnSpc>
                <a:spcPct val="90000"/>
              </a:lnSpc>
              <a:spcBef>
                <a:spcPts val="0"/>
              </a:spcBef>
              <a:spcAft>
                <a:spcPts val="0"/>
              </a:spcAft>
              <a:buClr>
                <a:schemeClr val="dk1"/>
              </a:buClr>
              <a:buSzPct val="100000"/>
              <a:buChar char="●"/>
            </a:pPr>
            <a:r>
              <a:rPr b="1" i="0" lang="en" sz="2000" u="none" strike="noStrike">
                <a:latin typeface="Century"/>
                <a:ea typeface="Century"/>
                <a:cs typeface="Century"/>
                <a:sym typeface="Century"/>
              </a:rPr>
              <a:t>Outer gray matter and inner white matter</a:t>
            </a:r>
            <a:r>
              <a:rPr b="0" i="0" lang="en" sz="2000" u="none" strike="noStrike">
                <a:latin typeface="Century"/>
                <a:ea typeface="Century"/>
                <a:cs typeface="Century"/>
                <a:sym typeface="Century"/>
              </a:rPr>
              <a:t>:</a:t>
            </a:r>
            <a:endParaRPr/>
          </a:p>
          <a:p>
            <a:pPr indent="0" lvl="0" marL="0" rtl="0" algn="l">
              <a:lnSpc>
                <a:spcPct val="90000"/>
              </a:lnSpc>
              <a:spcBef>
                <a:spcPts val="800"/>
              </a:spcBef>
              <a:spcAft>
                <a:spcPts val="0"/>
              </a:spcAft>
              <a:buClr>
                <a:schemeClr val="dk1"/>
              </a:buClr>
              <a:buSzPct val="100000"/>
              <a:buNone/>
            </a:pPr>
            <a:r>
              <a:rPr b="0" i="0" lang="en" sz="2000" u="none" strike="noStrike">
                <a:latin typeface="Century"/>
                <a:ea typeface="Century"/>
                <a:cs typeface="Century"/>
                <a:sym typeface="Century"/>
              </a:rPr>
              <a:t>superficial part of cerebrum is made up of grayish colored neuronal cell bodies which forms </a:t>
            </a:r>
            <a:r>
              <a:rPr b="1" i="0" lang="en" sz="2000" u="none" strike="noStrike">
                <a:latin typeface="Century"/>
                <a:ea typeface="Century"/>
                <a:cs typeface="Century"/>
                <a:sym typeface="Century"/>
              </a:rPr>
              <a:t>gray matter</a:t>
            </a:r>
            <a:r>
              <a:rPr b="0" i="0" lang="en" sz="2000" u="none" strike="noStrike">
                <a:latin typeface="Century"/>
                <a:ea typeface="Century"/>
                <a:cs typeface="Century"/>
                <a:sym typeface="Century"/>
              </a:rPr>
              <a:t>. This constitutes </a:t>
            </a:r>
            <a:r>
              <a:rPr b="1" i="0" lang="en" sz="2000" u="none" strike="noStrike">
                <a:latin typeface="Century"/>
                <a:ea typeface="Century"/>
                <a:cs typeface="Century"/>
                <a:sym typeface="Century"/>
              </a:rPr>
              <a:t>cerebral cortex</a:t>
            </a:r>
            <a:r>
              <a:rPr b="0" i="0" lang="en" sz="2000" u="none" strike="noStrike">
                <a:latin typeface="Century"/>
                <a:ea typeface="Century"/>
                <a:cs typeface="Century"/>
                <a:sym typeface="Century"/>
              </a:rPr>
              <a:t>. Deep inner or central core is made up of process of neurons which are whitish myelinated nerve fibers. This component of cerebrum is called </a:t>
            </a:r>
            <a:r>
              <a:rPr b="1" i="0" lang="en" sz="2000" u="none" strike="noStrike">
                <a:latin typeface="Century"/>
                <a:ea typeface="Century"/>
                <a:cs typeface="Century"/>
                <a:sym typeface="Century"/>
              </a:rPr>
              <a:t>white matter </a:t>
            </a:r>
            <a:r>
              <a:rPr b="0" i="0" lang="en" sz="2000" u="none" strike="noStrike">
                <a:latin typeface="Century"/>
                <a:ea typeface="Century"/>
                <a:cs typeface="Century"/>
                <a:sym typeface="Century"/>
              </a:rPr>
              <a:t>or </a:t>
            </a:r>
            <a:r>
              <a:rPr b="1" i="0" lang="en" sz="2000" u="none" strike="noStrike">
                <a:latin typeface="Century"/>
                <a:ea typeface="Century"/>
                <a:cs typeface="Century"/>
                <a:sym typeface="Century"/>
              </a:rPr>
              <a:t>medullary substance</a:t>
            </a:r>
            <a:endParaRPr/>
          </a:p>
          <a:p>
            <a:pPr indent="0" lvl="0" marL="0" rtl="0" algn="l">
              <a:lnSpc>
                <a:spcPct val="90000"/>
              </a:lnSpc>
              <a:spcBef>
                <a:spcPts val="800"/>
              </a:spcBef>
              <a:spcAft>
                <a:spcPts val="0"/>
              </a:spcAft>
              <a:buClr>
                <a:schemeClr val="dk1"/>
              </a:buClr>
              <a:buSzPct val="100000"/>
              <a:buNone/>
            </a:pPr>
            <a:r>
              <a:t/>
            </a:r>
            <a:endParaRPr b="1" i="0" sz="2000">
              <a:solidFill>
                <a:srgbClr val="1A1C1C"/>
              </a:solidFill>
              <a:latin typeface="Lato"/>
              <a:ea typeface="Lato"/>
              <a:cs typeface="Lato"/>
              <a:sym typeface="Lato"/>
            </a:endParaRPr>
          </a:p>
          <a:p>
            <a:pPr indent="-165100" lvl="0" marL="177800" rtl="0" algn="l">
              <a:lnSpc>
                <a:spcPct val="90000"/>
              </a:lnSpc>
              <a:spcBef>
                <a:spcPts val="800"/>
              </a:spcBef>
              <a:spcAft>
                <a:spcPts val="0"/>
              </a:spcAft>
              <a:buClr>
                <a:srgbClr val="1A1C1C"/>
              </a:buClr>
              <a:buSzPct val="100000"/>
              <a:buFont typeface="Arial"/>
              <a:buChar char="●"/>
            </a:pPr>
            <a:r>
              <a:rPr b="0" i="0" lang="en" sz="2000">
                <a:solidFill>
                  <a:srgbClr val="1A1C1C"/>
                </a:solidFill>
                <a:latin typeface="Lato"/>
                <a:ea typeface="Lato"/>
                <a:cs typeface="Lato"/>
                <a:sym typeface="Lato"/>
              </a:rPr>
              <a:t>The </a:t>
            </a:r>
            <a:r>
              <a:rPr lang="en" sz="2000">
                <a:solidFill>
                  <a:srgbClr val="1A1C1C"/>
                </a:solidFill>
                <a:latin typeface="Lato"/>
                <a:ea typeface="Lato"/>
                <a:cs typeface="Lato"/>
                <a:sym typeface="Lato"/>
              </a:rPr>
              <a:t>cerebral cortex</a:t>
            </a:r>
            <a:r>
              <a:rPr b="0" i="0" lang="en" sz="2000">
                <a:solidFill>
                  <a:srgbClr val="1A1C1C"/>
                </a:solidFill>
                <a:latin typeface="Lato"/>
                <a:ea typeface="Lato"/>
                <a:cs typeface="Lato"/>
                <a:sym typeface="Lato"/>
              </a:rPr>
              <a:t> receives its convoluted appearance from a network of </a:t>
            </a:r>
            <a:r>
              <a:rPr b="1" i="0" lang="en" sz="2000">
                <a:solidFill>
                  <a:srgbClr val="1A1C1C"/>
                </a:solidFill>
                <a:latin typeface="Lato"/>
                <a:ea typeface="Lato"/>
                <a:cs typeface="Lato"/>
                <a:sym typeface="Lato"/>
              </a:rPr>
              <a:t>gyri</a:t>
            </a:r>
            <a:r>
              <a:rPr b="0" i="0" lang="en" sz="2000">
                <a:solidFill>
                  <a:srgbClr val="1A1C1C"/>
                </a:solidFill>
                <a:latin typeface="Lato"/>
                <a:ea typeface="Lato"/>
                <a:cs typeface="Lato"/>
                <a:sym typeface="Lato"/>
              </a:rPr>
              <a:t> (rounded ridges on the surface of the cortex) and </a:t>
            </a:r>
            <a:r>
              <a:rPr b="1" i="0" lang="en" sz="2000">
                <a:solidFill>
                  <a:srgbClr val="1A1C1C"/>
                </a:solidFill>
                <a:latin typeface="Lato"/>
                <a:ea typeface="Lato"/>
                <a:cs typeface="Lato"/>
                <a:sym typeface="Lato"/>
              </a:rPr>
              <a:t>sulci</a:t>
            </a:r>
            <a:r>
              <a:rPr b="0" i="0" lang="en" sz="2000">
                <a:solidFill>
                  <a:srgbClr val="1A1C1C"/>
                </a:solidFill>
                <a:latin typeface="Lato"/>
                <a:ea typeface="Lato"/>
                <a:cs typeface="Lato"/>
                <a:sym typeface="Lato"/>
              </a:rPr>
              <a:t> (furrows separating the </a:t>
            </a:r>
            <a:r>
              <a:rPr lang="en" sz="2000">
                <a:solidFill>
                  <a:srgbClr val="1A1C1C"/>
                </a:solidFill>
                <a:latin typeface="Lato"/>
                <a:ea typeface="Lato"/>
                <a:cs typeface="Lato"/>
                <a:sym typeface="Lato"/>
              </a:rPr>
              <a:t>gyri</a:t>
            </a:r>
            <a:r>
              <a:rPr b="0" i="0" lang="en" sz="2000">
                <a:solidFill>
                  <a:srgbClr val="1A1C1C"/>
                </a:solidFill>
                <a:latin typeface="Lato"/>
                <a:ea typeface="Lato"/>
                <a:cs typeface="Lato"/>
                <a:sym typeface="Lato"/>
              </a:rPr>
              <a:t>).</a:t>
            </a:r>
            <a:endParaRPr/>
          </a:p>
          <a:p>
            <a:pPr indent="0" lvl="0" marL="0" rtl="0" algn="l">
              <a:lnSpc>
                <a:spcPct val="90000"/>
              </a:lnSpc>
              <a:spcBef>
                <a:spcPts val="800"/>
              </a:spcBef>
              <a:spcAft>
                <a:spcPts val="0"/>
              </a:spcAft>
              <a:buClr>
                <a:schemeClr val="dk1"/>
              </a:buClr>
              <a:buSzPct val="100000"/>
              <a:buNone/>
            </a:pPr>
            <a:r>
              <a:t/>
            </a:r>
            <a:endParaRPr b="0" i="0" sz="2000">
              <a:solidFill>
                <a:srgbClr val="1A1C1C"/>
              </a:solidFill>
              <a:latin typeface="Lato"/>
              <a:ea typeface="Lato"/>
              <a:cs typeface="Lato"/>
              <a:sym typeface="Lato"/>
            </a:endParaRPr>
          </a:p>
          <a:p>
            <a:pPr indent="-165100" lvl="0" marL="177800" rtl="0" algn="l">
              <a:lnSpc>
                <a:spcPct val="90000"/>
              </a:lnSpc>
              <a:spcBef>
                <a:spcPts val="800"/>
              </a:spcBef>
              <a:spcAft>
                <a:spcPts val="0"/>
              </a:spcAft>
              <a:buClr>
                <a:srgbClr val="1A1C1C"/>
              </a:buClr>
              <a:buSzPct val="100000"/>
              <a:buFont typeface="Arial"/>
              <a:buChar char="●"/>
            </a:pPr>
            <a:r>
              <a:rPr b="0" i="0" lang="en" sz="2000">
                <a:solidFill>
                  <a:srgbClr val="1A1C1C"/>
                </a:solidFill>
                <a:latin typeface="Lato"/>
                <a:ea typeface="Lato"/>
                <a:cs typeface="Lato"/>
                <a:sym typeface="Lato"/>
              </a:rPr>
              <a:t>The </a:t>
            </a:r>
            <a:r>
              <a:rPr b="1" i="0" lang="en" sz="2000">
                <a:solidFill>
                  <a:srgbClr val="1A1C1C"/>
                </a:solidFill>
                <a:latin typeface="Lato"/>
                <a:ea typeface="Lato"/>
                <a:cs typeface="Lato"/>
                <a:sym typeface="Lato"/>
              </a:rPr>
              <a:t>longitudinal </a:t>
            </a:r>
            <a:r>
              <a:rPr b="1" lang="en" sz="2000">
                <a:solidFill>
                  <a:srgbClr val="1A1C1C"/>
                </a:solidFill>
                <a:latin typeface="Lato"/>
                <a:ea typeface="Lato"/>
                <a:cs typeface="Lato"/>
                <a:sym typeface="Lato"/>
              </a:rPr>
              <a:t>fissure</a:t>
            </a:r>
            <a:r>
              <a:rPr b="1" i="0" lang="en" sz="2000">
                <a:solidFill>
                  <a:srgbClr val="1A1C1C"/>
                </a:solidFill>
                <a:latin typeface="Lato"/>
                <a:ea typeface="Lato"/>
                <a:cs typeface="Lato"/>
                <a:sym typeface="Lato"/>
              </a:rPr>
              <a:t> </a:t>
            </a:r>
            <a:r>
              <a:rPr b="0" i="0" lang="en" sz="2000">
                <a:solidFill>
                  <a:srgbClr val="1A1C1C"/>
                </a:solidFill>
                <a:latin typeface="Lato"/>
                <a:ea typeface="Lato"/>
                <a:cs typeface="Lato"/>
                <a:sym typeface="Lato"/>
              </a:rPr>
              <a:t>divides the brain into two hemispheres.</a:t>
            </a:r>
            <a:endParaRPr/>
          </a:p>
          <a:p>
            <a:pPr indent="-76200" lvl="0" marL="177800" rtl="0" algn="l">
              <a:lnSpc>
                <a:spcPct val="90000"/>
              </a:lnSpc>
              <a:spcBef>
                <a:spcPts val="800"/>
              </a:spcBef>
              <a:spcAft>
                <a:spcPts val="0"/>
              </a:spcAft>
              <a:buClr>
                <a:schemeClr val="dk1"/>
              </a:buClr>
              <a:buSzPct val="100000"/>
              <a:buFont typeface="Arial"/>
              <a:buNone/>
            </a:pPr>
            <a:r>
              <a:t/>
            </a:r>
            <a:endParaRPr b="0" i="0" sz="2000">
              <a:solidFill>
                <a:srgbClr val="1A1C1C"/>
              </a:solidFill>
              <a:latin typeface="Lato"/>
              <a:ea typeface="Lato"/>
              <a:cs typeface="Lato"/>
              <a:sym typeface="Lato"/>
            </a:endParaRPr>
          </a:p>
          <a:p>
            <a:pPr indent="-165100" lvl="0" marL="177800" rtl="0" algn="l">
              <a:lnSpc>
                <a:spcPct val="90000"/>
              </a:lnSpc>
              <a:spcBef>
                <a:spcPts val="800"/>
              </a:spcBef>
              <a:spcAft>
                <a:spcPts val="0"/>
              </a:spcAft>
              <a:buClr>
                <a:srgbClr val="1A1C1C"/>
              </a:buClr>
              <a:buSzPct val="100000"/>
              <a:buFont typeface="Arial"/>
              <a:buChar char="●"/>
            </a:pPr>
            <a:r>
              <a:rPr b="1" i="0" lang="en" sz="2000">
                <a:solidFill>
                  <a:srgbClr val="1A1C1C"/>
                </a:solidFill>
                <a:latin typeface="Lato"/>
                <a:ea typeface="Lato"/>
                <a:cs typeface="Lato"/>
                <a:sym typeface="Lato"/>
              </a:rPr>
              <a:t>Deep sulci </a:t>
            </a:r>
            <a:r>
              <a:rPr b="0" i="0" lang="en" sz="2000">
                <a:solidFill>
                  <a:srgbClr val="1A1C1C"/>
                </a:solidFill>
                <a:latin typeface="Lato"/>
                <a:ea typeface="Lato"/>
                <a:cs typeface="Lato"/>
                <a:sym typeface="Lato"/>
              </a:rPr>
              <a:t>divide each hemisphere further into </a:t>
            </a:r>
            <a:r>
              <a:rPr b="1" i="0" lang="en" sz="2000">
                <a:solidFill>
                  <a:srgbClr val="1A1C1C"/>
                </a:solidFill>
                <a:latin typeface="Lato"/>
                <a:ea typeface="Lato"/>
                <a:cs typeface="Lato"/>
                <a:sym typeface="Lato"/>
              </a:rPr>
              <a:t>a frontal, temporal, parietal, and </a:t>
            </a:r>
            <a:r>
              <a:rPr b="1" lang="en" sz="2000">
                <a:solidFill>
                  <a:srgbClr val="1A1C1C"/>
                </a:solidFill>
                <a:latin typeface="Lato"/>
                <a:ea typeface="Lato"/>
                <a:cs typeface="Lato"/>
                <a:sym typeface="Lato"/>
              </a:rPr>
              <a:t>occipital lobe</a:t>
            </a:r>
            <a:r>
              <a:rPr b="1" i="0" lang="en" sz="2000">
                <a:solidFill>
                  <a:srgbClr val="1A1C1C"/>
                </a:solidFill>
                <a:latin typeface="Lato"/>
                <a:ea typeface="Lato"/>
                <a:cs typeface="Lato"/>
                <a:sym typeface="Lato"/>
              </a:rPr>
              <a:t>.</a:t>
            </a:r>
            <a:endParaRPr/>
          </a:p>
          <a:p>
            <a:pPr indent="0" lvl="0" marL="0" rtl="0" algn="l">
              <a:lnSpc>
                <a:spcPct val="90000"/>
              </a:lnSpc>
              <a:spcBef>
                <a:spcPts val="800"/>
              </a:spcBef>
              <a:spcAft>
                <a:spcPts val="0"/>
              </a:spcAft>
              <a:buClr>
                <a:srgbClr val="1A1C1C"/>
              </a:buClr>
              <a:buSzPct val="100000"/>
              <a:buNone/>
            </a:pPr>
            <a:r>
              <a:rPr b="1" i="0" lang="en" sz="2000">
                <a:solidFill>
                  <a:srgbClr val="1A1C1C"/>
                </a:solidFill>
                <a:latin typeface="Lato"/>
                <a:ea typeface="Lato"/>
                <a:cs typeface="Lato"/>
                <a:sym typeface="Lato"/>
              </a:rPr>
              <a:t> </a:t>
            </a:r>
            <a:endParaRPr/>
          </a:p>
          <a:p>
            <a:pPr indent="-63500" lvl="0" marL="177800" rtl="0" algn="l">
              <a:lnSpc>
                <a:spcPct val="90000"/>
              </a:lnSpc>
              <a:spcBef>
                <a:spcPts val="800"/>
              </a:spcBef>
              <a:spcAft>
                <a:spcPts val="1200"/>
              </a:spcAft>
              <a:buClr>
                <a:schemeClr val="dk1"/>
              </a:buClr>
              <a:buSzPct val="116666"/>
              <a:buNone/>
            </a:pPr>
            <a:r>
              <a:t/>
            </a:r>
            <a:endParaRPr/>
          </a:p>
        </p:txBody>
      </p:sp>
      <p:pic>
        <p:nvPicPr>
          <p:cNvPr id="94" name="Google Shape;94;p19"/>
          <p:cNvPicPr preferRelativeResize="0"/>
          <p:nvPr/>
        </p:nvPicPr>
        <p:blipFill rotWithShape="1">
          <a:blip r:embed="rId3">
            <a:alphaModFix/>
          </a:blip>
          <a:srcRect b="0" l="0" r="0" t="0"/>
          <a:stretch/>
        </p:blipFill>
        <p:spPr>
          <a:xfrm>
            <a:off x="6099300" y="0"/>
            <a:ext cx="3044700" cy="1829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20"/>
          <p:cNvPicPr preferRelativeResize="0"/>
          <p:nvPr>
            <p:ph idx="1" type="body"/>
          </p:nvPr>
        </p:nvPicPr>
        <p:blipFill rotWithShape="1">
          <a:blip r:embed="rId3">
            <a:alphaModFix/>
          </a:blip>
          <a:srcRect b="0" l="0" r="0" t="0"/>
          <a:stretch/>
        </p:blipFill>
        <p:spPr>
          <a:xfrm>
            <a:off x="4515600" y="0"/>
            <a:ext cx="4628400" cy="3813300"/>
          </a:xfrm>
          <a:prstGeom prst="rect">
            <a:avLst/>
          </a:prstGeom>
          <a:noFill/>
          <a:ln>
            <a:noFill/>
          </a:ln>
        </p:spPr>
      </p:pic>
      <p:sp>
        <p:nvSpPr>
          <p:cNvPr id="100" name="Google Shape;100;p20"/>
          <p:cNvSpPr txBox="1"/>
          <p:nvPr/>
        </p:nvSpPr>
        <p:spPr>
          <a:xfrm>
            <a:off x="2257801" y="3813300"/>
            <a:ext cx="4628400" cy="12813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1100">
                <a:solidFill>
                  <a:srgbClr val="595959"/>
                </a:solidFill>
                <a:latin typeface="Lato"/>
                <a:ea typeface="Lato"/>
                <a:cs typeface="Lato"/>
                <a:sym typeface="Lato"/>
              </a:rPr>
              <a:t>The 4 lobes of each cerebral hemisphere are separated by 3 main sulci:</a:t>
            </a:r>
            <a:endParaRPr sz="1100"/>
          </a:p>
          <a:p>
            <a:pPr indent="0" lvl="0" marL="0" marR="0" rtl="0" algn="l">
              <a:spcBef>
                <a:spcPts val="0"/>
              </a:spcBef>
              <a:spcAft>
                <a:spcPts val="0"/>
              </a:spcAft>
              <a:buNone/>
            </a:pPr>
            <a:br>
              <a:rPr lang="en" sz="1100">
                <a:solidFill>
                  <a:srgbClr val="595959"/>
                </a:solidFill>
                <a:latin typeface="Calibri"/>
                <a:ea typeface="Calibri"/>
                <a:cs typeface="Calibri"/>
                <a:sym typeface="Calibri"/>
              </a:rPr>
            </a:br>
            <a:r>
              <a:rPr b="0" i="0" lang="en" sz="1100">
                <a:solidFill>
                  <a:srgbClr val="595959"/>
                </a:solidFill>
                <a:latin typeface="Lato"/>
                <a:ea typeface="Lato"/>
                <a:cs typeface="Lato"/>
                <a:sym typeface="Lato"/>
              </a:rPr>
              <a:t>–The central sulcus separates the frontal lobe from the parietal lobe.</a:t>
            </a:r>
            <a:br>
              <a:rPr lang="en" sz="1100">
                <a:solidFill>
                  <a:srgbClr val="595959"/>
                </a:solidFill>
                <a:latin typeface="Calibri"/>
                <a:ea typeface="Calibri"/>
                <a:cs typeface="Calibri"/>
                <a:sym typeface="Calibri"/>
              </a:rPr>
            </a:br>
            <a:r>
              <a:rPr b="0" i="0" lang="en" sz="1100">
                <a:solidFill>
                  <a:srgbClr val="595959"/>
                </a:solidFill>
                <a:latin typeface="Lato"/>
                <a:ea typeface="Lato"/>
                <a:cs typeface="Lato"/>
                <a:sym typeface="Lato"/>
              </a:rPr>
              <a:t>–The lateral sulcus separates the temporal lobe from the frontal lobe and the parietal lobe.</a:t>
            </a:r>
            <a:br>
              <a:rPr lang="en" sz="1100">
                <a:solidFill>
                  <a:srgbClr val="595959"/>
                </a:solidFill>
                <a:latin typeface="Calibri"/>
                <a:ea typeface="Calibri"/>
                <a:cs typeface="Calibri"/>
                <a:sym typeface="Calibri"/>
              </a:rPr>
            </a:br>
            <a:r>
              <a:rPr b="0" i="0" lang="en" sz="1100">
                <a:solidFill>
                  <a:srgbClr val="595959"/>
                </a:solidFill>
                <a:latin typeface="Lato"/>
                <a:ea typeface="Lato"/>
                <a:cs typeface="Lato"/>
                <a:sym typeface="Lato"/>
              </a:rPr>
              <a:t>–The parieto-occipital sulcus separates the parietal lobe from the occipital lobe.</a:t>
            </a:r>
            <a:endParaRPr sz="1100">
              <a:solidFill>
                <a:srgbClr val="595959"/>
              </a:solidFill>
              <a:latin typeface="Calibri"/>
              <a:ea typeface="Calibri"/>
              <a:cs typeface="Calibri"/>
              <a:sym typeface="Calibri"/>
            </a:endParaRPr>
          </a:p>
        </p:txBody>
      </p:sp>
      <p:pic>
        <p:nvPicPr>
          <p:cNvPr id="101" name="Google Shape;101;p20"/>
          <p:cNvPicPr preferRelativeResize="0"/>
          <p:nvPr/>
        </p:nvPicPr>
        <p:blipFill rotWithShape="1">
          <a:blip r:embed="rId4">
            <a:alphaModFix/>
          </a:blip>
          <a:srcRect b="0" l="0" r="0" t="0"/>
          <a:stretch/>
        </p:blipFill>
        <p:spPr>
          <a:xfrm>
            <a:off x="0" y="0"/>
            <a:ext cx="4628400" cy="3813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1"/>
          <p:cNvSpPr txBox="1"/>
          <p:nvPr>
            <p:ph idx="1" type="body"/>
          </p:nvPr>
        </p:nvSpPr>
        <p:spPr>
          <a:xfrm>
            <a:off x="628650" y="939998"/>
            <a:ext cx="7886700" cy="32634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0"/>
              </a:spcBef>
              <a:spcAft>
                <a:spcPts val="0"/>
              </a:spcAft>
              <a:buClr>
                <a:schemeClr val="accent1"/>
              </a:buClr>
              <a:buSzPts val="2100"/>
              <a:buFont typeface="Arial"/>
              <a:buChar char="•"/>
            </a:pPr>
            <a:r>
              <a:rPr b="1" i="0" lang="en">
                <a:solidFill>
                  <a:schemeClr val="accent1"/>
                </a:solidFill>
                <a:latin typeface="Lato"/>
                <a:ea typeface="Lato"/>
                <a:cs typeface="Lato"/>
                <a:sym typeface="Lato"/>
              </a:rPr>
              <a:t>The main sulci</a:t>
            </a:r>
            <a:endParaRPr/>
          </a:p>
          <a:p>
            <a:pPr indent="-38100" lvl="0" marL="177800" rtl="0" algn="l">
              <a:lnSpc>
                <a:spcPct val="90000"/>
              </a:lnSpc>
              <a:spcBef>
                <a:spcPts val="800"/>
              </a:spcBef>
              <a:spcAft>
                <a:spcPts val="0"/>
              </a:spcAft>
              <a:buClr>
                <a:schemeClr val="dk1"/>
              </a:buClr>
              <a:buSzPts val="2100"/>
              <a:buFont typeface="Arial"/>
              <a:buNone/>
            </a:pPr>
            <a:r>
              <a:t/>
            </a:r>
            <a:endParaRPr b="1" i="0">
              <a:solidFill>
                <a:schemeClr val="accent1"/>
              </a:solidFill>
              <a:latin typeface="Lato"/>
              <a:ea typeface="Lato"/>
              <a:cs typeface="Lato"/>
              <a:sym typeface="Lato"/>
            </a:endParaRPr>
          </a:p>
          <a:p>
            <a:pPr indent="-215900" lvl="1" marL="558800" rtl="0" algn="l">
              <a:lnSpc>
                <a:spcPct val="90000"/>
              </a:lnSpc>
              <a:spcBef>
                <a:spcPts val="400"/>
              </a:spcBef>
              <a:spcAft>
                <a:spcPts val="0"/>
              </a:spcAft>
              <a:buClr>
                <a:srgbClr val="1A1C1C"/>
              </a:buClr>
              <a:buSzPts val="1800"/>
              <a:buFont typeface="Arial"/>
              <a:buChar char="•"/>
            </a:pPr>
            <a:r>
              <a:rPr b="1" i="0" lang="en">
                <a:solidFill>
                  <a:srgbClr val="1A1C1C"/>
                </a:solidFill>
                <a:latin typeface="Lato"/>
                <a:ea typeface="Lato"/>
                <a:cs typeface="Lato"/>
                <a:sym typeface="Lato"/>
              </a:rPr>
              <a:t>Central sulcus (of Rolando): </a:t>
            </a:r>
            <a:r>
              <a:rPr b="0" i="0" lang="en">
                <a:solidFill>
                  <a:srgbClr val="1A1C1C"/>
                </a:solidFill>
                <a:latin typeface="Lato"/>
                <a:ea typeface="Lato"/>
                <a:cs typeface="Lato"/>
                <a:sym typeface="Lato"/>
              </a:rPr>
              <a:t>separates the frontal and </a:t>
            </a:r>
            <a:r>
              <a:rPr lang="en">
                <a:solidFill>
                  <a:srgbClr val="1A1C1C"/>
                </a:solidFill>
                <a:latin typeface="Lato"/>
                <a:ea typeface="Lato"/>
                <a:cs typeface="Lato"/>
                <a:sym typeface="Lato"/>
              </a:rPr>
              <a:t>parietal lobes</a:t>
            </a:r>
            <a:endParaRPr b="0" i="0">
              <a:solidFill>
                <a:srgbClr val="1A1C1C"/>
              </a:solidFill>
              <a:latin typeface="Lato"/>
              <a:ea typeface="Lato"/>
              <a:cs typeface="Lato"/>
              <a:sym typeface="Lato"/>
            </a:endParaRPr>
          </a:p>
          <a:p>
            <a:pPr indent="-215900" lvl="1" marL="558800" rtl="0" algn="l">
              <a:lnSpc>
                <a:spcPct val="90000"/>
              </a:lnSpc>
              <a:spcBef>
                <a:spcPts val="400"/>
              </a:spcBef>
              <a:spcAft>
                <a:spcPts val="0"/>
              </a:spcAft>
              <a:buClr>
                <a:srgbClr val="1A1C1C"/>
              </a:buClr>
              <a:buSzPts val="1800"/>
              <a:buFont typeface="Arial"/>
              <a:buChar char="•"/>
            </a:pPr>
            <a:r>
              <a:rPr b="1" i="0" lang="en">
                <a:solidFill>
                  <a:srgbClr val="1A1C1C"/>
                </a:solidFill>
                <a:latin typeface="Lato"/>
                <a:ea typeface="Lato"/>
                <a:cs typeface="Lato"/>
                <a:sym typeface="Lato"/>
              </a:rPr>
              <a:t>Lateral sulcus (Sylvian </a:t>
            </a:r>
            <a:r>
              <a:rPr b="1" lang="en">
                <a:solidFill>
                  <a:srgbClr val="1A1C1C"/>
                </a:solidFill>
                <a:latin typeface="Lato"/>
                <a:ea typeface="Lato"/>
                <a:cs typeface="Lato"/>
                <a:sym typeface="Lato"/>
              </a:rPr>
              <a:t>fissure</a:t>
            </a:r>
            <a:r>
              <a:rPr b="0" i="0" lang="en">
                <a:solidFill>
                  <a:srgbClr val="1A1C1C"/>
                </a:solidFill>
                <a:latin typeface="Lato"/>
                <a:ea typeface="Lato"/>
                <a:cs typeface="Lato"/>
                <a:sym typeface="Lato"/>
              </a:rPr>
              <a:t>): separates the frontal and </a:t>
            </a:r>
            <a:r>
              <a:rPr lang="en">
                <a:solidFill>
                  <a:srgbClr val="1A1C1C"/>
                </a:solidFill>
                <a:latin typeface="Lato"/>
                <a:ea typeface="Lato"/>
                <a:cs typeface="Lato"/>
                <a:sym typeface="Lato"/>
              </a:rPr>
              <a:t>temporal lobes</a:t>
            </a:r>
            <a:r>
              <a:rPr b="0" i="0" lang="en">
                <a:solidFill>
                  <a:srgbClr val="1A1C1C"/>
                </a:solidFill>
                <a:latin typeface="Lato"/>
                <a:ea typeface="Lato"/>
                <a:cs typeface="Lato"/>
                <a:sym typeface="Lato"/>
              </a:rPr>
              <a:t> anteriorly and the parietal and </a:t>
            </a:r>
            <a:r>
              <a:rPr lang="en">
                <a:solidFill>
                  <a:srgbClr val="1A1C1C"/>
                </a:solidFill>
                <a:latin typeface="Lato"/>
                <a:ea typeface="Lato"/>
                <a:cs typeface="Lato"/>
                <a:sym typeface="Lato"/>
              </a:rPr>
              <a:t>temporal lobes</a:t>
            </a:r>
            <a:r>
              <a:rPr b="0" i="0" lang="en">
                <a:solidFill>
                  <a:srgbClr val="1A1C1C"/>
                </a:solidFill>
                <a:latin typeface="Lato"/>
                <a:ea typeface="Lato"/>
                <a:cs typeface="Lato"/>
                <a:sym typeface="Lato"/>
              </a:rPr>
              <a:t> posteriorly</a:t>
            </a:r>
            <a:endParaRPr/>
          </a:p>
          <a:p>
            <a:pPr indent="-215900" lvl="1" marL="558800" rtl="0" algn="l">
              <a:lnSpc>
                <a:spcPct val="90000"/>
              </a:lnSpc>
              <a:spcBef>
                <a:spcPts val="400"/>
              </a:spcBef>
              <a:spcAft>
                <a:spcPts val="0"/>
              </a:spcAft>
              <a:buClr>
                <a:srgbClr val="1A1C1C"/>
              </a:buClr>
              <a:buSzPts val="1800"/>
              <a:buFont typeface="Arial"/>
              <a:buChar char="•"/>
            </a:pPr>
            <a:r>
              <a:rPr b="1" i="0" lang="en">
                <a:solidFill>
                  <a:srgbClr val="1A1C1C"/>
                </a:solidFill>
                <a:latin typeface="Lato"/>
                <a:ea typeface="Lato"/>
                <a:cs typeface="Lato"/>
                <a:sym typeface="Lato"/>
              </a:rPr>
              <a:t>Cingulate sulcus: </a:t>
            </a:r>
            <a:r>
              <a:rPr b="0" i="0" lang="en">
                <a:solidFill>
                  <a:srgbClr val="1A1C1C"/>
                </a:solidFill>
                <a:latin typeface="Lato"/>
                <a:ea typeface="Lato"/>
                <a:cs typeface="Lato"/>
                <a:sym typeface="Lato"/>
              </a:rPr>
              <a:t>separates the </a:t>
            </a:r>
            <a:r>
              <a:rPr lang="en">
                <a:solidFill>
                  <a:srgbClr val="1A1C1C"/>
                </a:solidFill>
                <a:latin typeface="Lato"/>
                <a:ea typeface="Lato"/>
                <a:cs typeface="Lato"/>
                <a:sym typeface="Lato"/>
              </a:rPr>
              <a:t>cingulate gyrus</a:t>
            </a:r>
            <a:r>
              <a:rPr b="0" i="0" lang="en">
                <a:solidFill>
                  <a:srgbClr val="1A1C1C"/>
                </a:solidFill>
                <a:latin typeface="Lato"/>
                <a:ea typeface="Lato"/>
                <a:cs typeface="Lato"/>
                <a:sym typeface="Lato"/>
              </a:rPr>
              <a:t> from the frontal and </a:t>
            </a:r>
            <a:r>
              <a:rPr lang="en">
                <a:solidFill>
                  <a:srgbClr val="1A1C1C"/>
                </a:solidFill>
                <a:latin typeface="Lato"/>
                <a:ea typeface="Lato"/>
                <a:cs typeface="Lato"/>
                <a:sym typeface="Lato"/>
              </a:rPr>
              <a:t>parietal lobes</a:t>
            </a:r>
            <a:endParaRPr b="0" i="0">
              <a:solidFill>
                <a:srgbClr val="1A1C1C"/>
              </a:solidFill>
              <a:latin typeface="Lato"/>
              <a:ea typeface="Lato"/>
              <a:cs typeface="Lato"/>
              <a:sym typeface="Lato"/>
            </a:endParaRPr>
          </a:p>
          <a:p>
            <a:pPr indent="-215900" lvl="1" marL="558800" rtl="0" algn="l">
              <a:lnSpc>
                <a:spcPct val="90000"/>
              </a:lnSpc>
              <a:spcBef>
                <a:spcPts val="400"/>
              </a:spcBef>
              <a:spcAft>
                <a:spcPts val="0"/>
              </a:spcAft>
              <a:buClr>
                <a:srgbClr val="1A1C1C"/>
              </a:buClr>
              <a:buSzPts val="1800"/>
              <a:buFont typeface="Arial"/>
              <a:buChar char="•"/>
            </a:pPr>
            <a:r>
              <a:rPr b="1" i="0" lang="en">
                <a:solidFill>
                  <a:srgbClr val="1A1C1C"/>
                </a:solidFill>
                <a:latin typeface="Lato"/>
                <a:ea typeface="Lato"/>
                <a:cs typeface="Lato"/>
                <a:sym typeface="Lato"/>
              </a:rPr>
              <a:t>Parieto-occipital sulcus: </a:t>
            </a:r>
            <a:r>
              <a:rPr b="0" i="0" lang="en">
                <a:solidFill>
                  <a:srgbClr val="1A1C1C"/>
                </a:solidFill>
                <a:latin typeface="Lato"/>
                <a:ea typeface="Lato"/>
                <a:cs typeface="Lato"/>
                <a:sym typeface="Lato"/>
              </a:rPr>
              <a:t>separates the parietal and occipital lobes</a:t>
            </a:r>
            <a:endParaRPr/>
          </a:p>
          <a:p>
            <a:pPr indent="-215900" lvl="1" marL="558800" rtl="0" algn="l">
              <a:lnSpc>
                <a:spcPct val="90000"/>
              </a:lnSpc>
              <a:spcBef>
                <a:spcPts val="400"/>
              </a:spcBef>
              <a:spcAft>
                <a:spcPts val="0"/>
              </a:spcAft>
              <a:buClr>
                <a:srgbClr val="1A1C1C"/>
              </a:buClr>
              <a:buSzPts val="1800"/>
              <a:buFont typeface="Arial"/>
              <a:buChar char="•"/>
            </a:pPr>
            <a:r>
              <a:rPr b="1" i="0" lang="en">
                <a:solidFill>
                  <a:srgbClr val="1A1C1C"/>
                </a:solidFill>
                <a:latin typeface="Lato"/>
                <a:ea typeface="Lato"/>
                <a:cs typeface="Lato"/>
                <a:sym typeface="Lato"/>
              </a:rPr>
              <a:t>Calcarine sulcus</a:t>
            </a:r>
            <a:r>
              <a:rPr b="0" i="0" lang="en">
                <a:solidFill>
                  <a:srgbClr val="1A1C1C"/>
                </a:solidFill>
                <a:latin typeface="Lato"/>
                <a:ea typeface="Lato"/>
                <a:cs typeface="Lato"/>
                <a:sym typeface="Lato"/>
              </a:rPr>
              <a:t>: divides the </a:t>
            </a:r>
            <a:r>
              <a:rPr lang="en">
                <a:solidFill>
                  <a:srgbClr val="1A1C1C"/>
                </a:solidFill>
                <a:latin typeface="Lato"/>
                <a:ea typeface="Lato"/>
                <a:cs typeface="Lato"/>
                <a:sym typeface="Lato"/>
              </a:rPr>
              <a:t>occipital lobe</a:t>
            </a:r>
            <a:r>
              <a:rPr b="0" i="0" lang="en">
                <a:solidFill>
                  <a:srgbClr val="1A1C1C"/>
                </a:solidFill>
                <a:latin typeface="Lato"/>
                <a:ea typeface="Lato"/>
                <a:cs typeface="Lato"/>
                <a:sym typeface="Lato"/>
              </a:rPr>
              <a:t> horizontally into the </a:t>
            </a:r>
            <a:r>
              <a:rPr b="1" i="0" lang="en">
                <a:solidFill>
                  <a:srgbClr val="1A1C1C"/>
                </a:solidFill>
                <a:latin typeface="Lato"/>
                <a:ea typeface="Lato"/>
                <a:cs typeface="Lato"/>
                <a:sym typeface="Lato"/>
              </a:rPr>
              <a:t>cuneus</a:t>
            </a:r>
            <a:r>
              <a:rPr b="0" i="0" lang="en">
                <a:solidFill>
                  <a:srgbClr val="1A1C1C"/>
                </a:solidFill>
                <a:latin typeface="Lato"/>
                <a:ea typeface="Lato"/>
                <a:cs typeface="Lato"/>
                <a:sym typeface="Lato"/>
              </a:rPr>
              <a:t> (superior) and </a:t>
            </a:r>
            <a:r>
              <a:rPr b="1" i="0" lang="en">
                <a:solidFill>
                  <a:srgbClr val="1A1C1C"/>
                </a:solidFill>
                <a:latin typeface="Lato"/>
                <a:ea typeface="Lato"/>
                <a:cs typeface="Lato"/>
                <a:sym typeface="Lato"/>
              </a:rPr>
              <a:t>lingual</a:t>
            </a:r>
            <a:r>
              <a:rPr b="0" i="0" lang="en">
                <a:solidFill>
                  <a:srgbClr val="1A1C1C"/>
                </a:solidFill>
                <a:latin typeface="Lato"/>
                <a:ea typeface="Lato"/>
                <a:cs typeface="Lato"/>
                <a:sym typeface="Lato"/>
              </a:rPr>
              <a:t> (inferior) </a:t>
            </a:r>
            <a:r>
              <a:rPr lang="en">
                <a:solidFill>
                  <a:srgbClr val="1A1C1C"/>
                </a:solidFill>
                <a:latin typeface="Lato"/>
                <a:ea typeface="Lato"/>
                <a:cs typeface="Lato"/>
                <a:sym typeface="Lato"/>
              </a:rPr>
              <a:t>gyrus</a:t>
            </a:r>
            <a:endParaRPr b="0" i="0">
              <a:solidFill>
                <a:srgbClr val="1A1C1C"/>
              </a:solidFill>
              <a:latin typeface="Lato"/>
              <a:ea typeface="Lato"/>
              <a:cs typeface="Lato"/>
              <a:sym typeface="Lato"/>
            </a:endParaRPr>
          </a:p>
          <a:p>
            <a:pPr indent="-38100" lvl="0" marL="177800" rtl="0" algn="l">
              <a:lnSpc>
                <a:spcPct val="90000"/>
              </a:lnSpc>
              <a:spcBef>
                <a:spcPts val="800"/>
              </a:spcBef>
              <a:spcAft>
                <a:spcPts val="1200"/>
              </a:spcAft>
              <a:buClr>
                <a:schemeClr val="dk1"/>
              </a:buClr>
              <a:buSzPts val="21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2"/>
          <p:cNvSpPr txBox="1"/>
          <p:nvPr>
            <p:ph type="title"/>
          </p:nvPr>
        </p:nvSpPr>
        <p:spPr>
          <a:xfrm>
            <a:off x="300990" y="13668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chemeClr val="accent1"/>
                </a:solidFill>
              </a:rPr>
              <a:t>Brodmann’s functional classification</a:t>
            </a:r>
            <a:endParaRPr b="1">
              <a:solidFill>
                <a:schemeClr val="accent1"/>
              </a:solidFill>
            </a:endParaRPr>
          </a:p>
        </p:txBody>
      </p:sp>
      <p:pic>
        <p:nvPicPr>
          <p:cNvPr id="112" name="Google Shape;112;p22"/>
          <p:cNvPicPr preferRelativeResize="0"/>
          <p:nvPr>
            <p:ph idx="1" type="body"/>
          </p:nvPr>
        </p:nvPicPr>
        <p:blipFill rotWithShape="1">
          <a:blip r:embed="rId3">
            <a:alphaModFix/>
          </a:blip>
          <a:srcRect b="0" l="0" r="0" t="0"/>
          <a:stretch/>
        </p:blipFill>
        <p:spPr>
          <a:xfrm>
            <a:off x="3070860" y="904979"/>
            <a:ext cx="2872800" cy="4170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3"/>
          <p:cNvSpPr txBox="1"/>
          <p:nvPr>
            <p:ph type="title"/>
          </p:nvPr>
        </p:nvSpPr>
        <p:spPr>
          <a:xfrm>
            <a:off x="0" y="0"/>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2400"/>
              <a:buFont typeface="Calibri"/>
              <a:buNone/>
            </a:pPr>
            <a:r>
              <a:rPr b="1" lang="en" sz="2400">
                <a:solidFill>
                  <a:schemeClr val="accent1"/>
                </a:solidFill>
              </a:rPr>
              <a:t>Areas of Frontal Lobe</a:t>
            </a:r>
            <a:endParaRPr b="1" sz="2400">
              <a:solidFill>
                <a:schemeClr val="accent1"/>
              </a:solidFill>
            </a:endParaRPr>
          </a:p>
        </p:txBody>
      </p:sp>
      <p:pic>
        <p:nvPicPr>
          <p:cNvPr id="118" name="Google Shape;118;p23"/>
          <p:cNvPicPr preferRelativeResize="0"/>
          <p:nvPr>
            <p:ph idx="1" type="body"/>
          </p:nvPr>
        </p:nvPicPr>
        <p:blipFill rotWithShape="1">
          <a:blip r:embed="rId3">
            <a:alphaModFix/>
          </a:blip>
          <a:srcRect b="0" l="0" r="0" t="0"/>
          <a:stretch/>
        </p:blipFill>
        <p:spPr>
          <a:xfrm>
            <a:off x="3382117" y="0"/>
            <a:ext cx="5172900"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24"/>
          <p:cNvPicPr preferRelativeResize="0"/>
          <p:nvPr>
            <p:ph idx="1" type="body"/>
          </p:nvPr>
        </p:nvPicPr>
        <p:blipFill rotWithShape="1">
          <a:blip r:embed="rId3">
            <a:alphaModFix/>
          </a:blip>
          <a:srcRect b="0" l="0" r="0" t="0"/>
          <a:stretch/>
        </p:blipFill>
        <p:spPr>
          <a:xfrm>
            <a:off x="4433768" y="591978"/>
            <a:ext cx="4100700" cy="4100700"/>
          </a:xfrm>
          <a:prstGeom prst="rect">
            <a:avLst/>
          </a:prstGeom>
          <a:noFill/>
          <a:ln>
            <a:noFill/>
          </a:ln>
        </p:spPr>
      </p:pic>
      <p:sp>
        <p:nvSpPr>
          <p:cNvPr id="124" name="Google Shape;124;p24"/>
          <p:cNvSpPr txBox="1"/>
          <p:nvPr/>
        </p:nvSpPr>
        <p:spPr>
          <a:xfrm>
            <a:off x="167640" y="1586218"/>
            <a:ext cx="4503300" cy="21858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 sz="1400">
                <a:solidFill>
                  <a:srgbClr val="202122"/>
                </a:solidFill>
                <a:latin typeface="Arial"/>
                <a:ea typeface="Arial"/>
                <a:cs typeface="Arial"/>
                <a:sym typeface="Arial"/>
              </a:rPr>
              <a:t>Paracentral lobule</a:t>
            </a:r>
            <a:r>
              <a:rPr b="0" i="0" lang="en" sz="1400">
                <a:solidFill>
                  <a:srgbClr val="202122"/>
                </a:solidFill>
                <a:latin typeface="Arial"/>
                <a:ea typeface="Arial"/>
                <a:cs typeface="Arial"/>
                <a:sym typeface="Arial"/>
              </a:rPr>
              <a:t> is on the </a:t>
            </a:r>
            <a:r>
              <a:rPr b="1" i="0" lang="en" sz="1400">
                <a:solidFill>
                  <a:srgbClr val="202122"/>
                </a:solidFill>
                <a:latin typeface="Arial"/>
                <a:ea typeface="Arial"/>
                <a:cs typeface="Arial"/>
                <a:sym typeface="Arial"/>
              </a:rPr>
              <a:t>medial</a:t>
            </a:r>
            <a:r>
              <a:rPr b="0" i="0" lang="en" sz="1400">
                <a:solidFill>
                  <a:srgbClr val="202122"/>
                </a:solidFill>
                <a:latin typeface="Arial"/>
                <a:ea typeface="Arial"/>
                <a:cs typeface="Arial"/>
                <a:sym typeface="Arial"/>
              </a:rPr>
              <a:t> surface of the hemisphere and is the continuation of the </a:t>
            </a:r>
            <a:r>
              <a:rPr lang="en" sz="1400">
                <a:solidFill>
                  <a:srgbClr val="0645AD"/>
                </a:solidFill>
                <a:latin typeface="Arial"/>
                <a:ea typeface="Arial"/>
                <a:cs typeface="Arial"/>
                <a:sym typeface="Arial"/>
              </a:rPr>
              <a:t>precentral</a:t>
            </a:r>
            <a:r>
              <a:rPr b="0" i="0" lang="en" sz="1400">
                <a:solidFill>
                  <a:srgbClr val="202122"/>
                </a:solidFill>
                <a:latin typeface="Arial"/>
                <a:ea typeface="Arial"/>
                <a:cs typeface="Arial"/>
                <a:sym typeface="Arial"/>
              </a:rPr>
              <a:t> and </a:t>
            </a:r>
            <a:r>
              <a:rPr lang="en" sz="1400">
                <a:solidFill>
                  <a:srgbClr val="0645AD"/>
                </a:solidFill>
                <a:latin typeface="Arial"/>
                <a:ea typeface="Arial"/>
                <a:cs typeface="Arial"/>
                <a:sym typeface="Arial"/>
              </a:rPr>
              <a:t>postcentral</a:t>
            </a:r>
            <a:r>
              <a:rPr b="0" i="0" lang="en" sz="1400">
                <a:solidFill>
                  <a:srgbClr val="202122"/>
                </a:solidFill>
                <a:latin typeface="Arial"/>
                <a:ea typeface="Arial"/>
                <a:cs typeface="Arial"/>
                <a:sym typeface="Arial"/>
              </a:rPr>
              <a:t> gyri. </a:t>
            </a:r>
            <a:endParaRPr sz="1100"/>
          </a:p>
          <a:p>
            <a:pPr indent="0" lvl="0" marL="0" marR="0" rtl="0" algn="l">
              <a:spcBef>
                <a:spcPts val="0"/>
              </a:spcBef>
              <a:spcAft>
                <a:spcPts val="0"/>
              </a:spcAft>
              <a:buNone/>
            </a:pPr>
            <a:r>
              <a:t/>
            </a:r>
            <a:endParaRPr b="0" i="0" sz="1400">
              <a:solidFill>
                <a:srgbClr val="202122"/>
              </a:solidFill>
              <a:latin typeface="Arial"/>
              <a:ea typeface="Arial"/>
              <a:cs typeface="Arial"/>
              <a:sym typeface="Arial"/>
            </a:endParaRPr>
          </a:p>
          <a:p>
            <a:pPr indent="0" lvl="0" marL="0" marR="0" rtl="0" algn="l">
              <a:spcBef>
                <a:spcPts val="0"/>
              </a:spcBef>
              <a:spcAft>
                <a:spcPts val="0"/>
              </a:spcAft>
              <a:buNone/>
            </a:pPr>
            <a:r>
              <a:rPr b="0" i="0" lang="en" sz="1400">
                <a:solidFill>
                  <a:srgbClr val="202122"/>
                </a:solidFill>
                <a:latin typeface="Arial"/>
                <a:ea typeface="Arial"/>
                <a:cs typeface="Arial"/>
                <a:sym typeface="Arial"/>
              </a:rPr>
              <a:t>The paracentral lobule controls </a:t>
            </a:r>
            <a:r>
              <a:rPr lang="en" sz="1400">
                <a:solidFill>
                  <a:srgbClr val="0645AD"/>
                </a:solidFill>
                <a:latin typeface="Arial"/>
                <a:ea typeface="Arial"/>
                <a:cs typeface="Arial"/>
                <a:sym typeface="Arial"/>
              </a:rPr>
              <a:t>motor</a:t>
            </a:r>
            <a:r>
              <a:rPr b="0" i="0" lang="en" sz="1400">
                <a:solidFill>
                  <a:srgbClr val="202122"/>
                </a:solidFill>
                <a:latin typeface="Arial"/>
                <a:ea typeface="Arial"/>
                <a:cs typeface="Arial"/>
                <a:sym typeface="Arial"/>
              </a:rPr>
              <a:t> and </a:t>
            </a:r>
            <a:r>
              <a:rPr lang="en" sz="1400">
                <a:solidFill>
                  <a:srgbClr val="0645AD"/>
                </a:solidFill>
                <a:latin typeface="Arial"/>
                <a:ea typeface="Arial"/>
                <a:cs typeface="Arial"/>
                <a:sym typeface="Arial"/>
              </a:rPr>
              <a:t>sensory</a:t>
            </a:r>
            <a:r>
              <a:rPr b="0" i="0" lang="en" sz="1400">
                <a:solidFill>
                  <a:srgbClr val="202122"/>
                </a:solidFill>
                <a:latin typeface="Arial"/>
                <a:ea typeface="Arial"/>
                <a:cs typeface="Arial"/>
                <a:sym typeface="Arial"/>
              </a:rPr>
              <a:t> innervations of the contralateral lower extremity.</a:t>
            </a:r>
            <a:endParaRPr sz="1100"/>
          </a:p>
          <a:p>
            <a:pPr indent="0" lvl="0" marL="0" marR="0" rtl="0" algn="l">
              <a:spcBef>
                <a:spcPts val="0"/>
              </a:spcBef>
              <a:spcAft>
                <a:spcPts val="0"/>
              </a:spcAft>
              <a:buNone/>
            </a:pPr>
            <a:r>
              <a:t/>
            </a:r>
            <a:endParaRPr sz="1400">
              <a:solidFill>
                <a:srgbClr val="202122"/>
              </a:solidFill>
              <a:latin typeface="Arial"/>
              <a:ea typeface="Arial"/>
              <a:cs typeface="Arial"/>
              <a:sym typeface="Arial"/>
            </a:endParaRPr>
          </a:p>
          <a:p>
            <a:pPr indent="0" lvl="0" marL="0" marR="0" rtl="0" algn="l">
              <a:spcBef>
                <a:spcPts val="0"/>
              </a:spcBef>
              <a:spcAft>
                <a:spcPts val="0"/>
              </a:spcAft>
              <a:buNone/>
            </a:pPr>
            <a:r>
              <a:rPr b="0" i="0" lang="en" sz="1400">
                <a:solidFill>
                  <a:srgbClr val="202122"/>
                </a:solidFill>
                <a:latin typeface="Arial"/>
                <a:ea typeface="Arial"/>
                <a:cs typeface="Arial"/>
                <a:sym typeface="Arial"/>
              </a:rPr>
              <a:t>It is also responsible for control of </a:t>
            </a:r>
            <a:r>
              <a:rPr b="1" i="0" lang="en" sz="1400">
                <a:solidFill>
                  <a:srgbClr val="202122"/>
                </a:solidFill>
                <a:latin typeface="Arial"/>
                <a:ea typeface="Arial"/>
                <a:cs typeface="Arial"/>
                <a:sym typeface="Arial"/>
              </a:rPr>
              <a:t>defecation and urination</a:t>
            </a:r>
            <a:r>
              <a:rPr b="0" i="0" lang="en" sz="1400">
                <a:solidFill>
                  <a:srgbClr val="202122"/>
                </a:solidFill>
                <a:latin typeface="Arial"/>
                <a:ea typeface="Arial"/>
                <a:cs typeface="Arial"/>
                <a:sym typeface="Arial"/>
              </a:rPr>
              <a:t>.</a:t>
            </a:r>
            <a:endParaRPr sz="14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5"/>
          <p:cNvSpPr txBox="1"/>
          <p:nvPr>
            <p:ph type="title"/>
          </p:nvPr>
        </p:nvSpPr>
        <p:spPr>
          <a:xfrm>
            <a:off x="151939" y="277568"/>
            <a:ext cx="7886700" cy="5718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chemeClr val="accent1"/>
                </a:solidFill>
              </a:rPr>
              <a:t>Parietal lobe</a:t>
            </a:r>
            <a:endParaRPr b="1">
              <a:solidFill>
                <a:schemeClr val="accent1"/>
              </a:solidFill>
            </a:endParaRPr>
          </a:p>
        </p:txBody>
      </p:sp>
      <p:pic>
        <p:nvPicPr>
          <p:cNvPr id="130" name="Google Shape;130;p25"/>
          <p:cNvPicPr preferRelativeResize="0"/>
          <p:nvPr>
            <p:ph idx="1" type="body"/>
          </p:nvPr>
        </p:nvPicPr>
        <p:blipFill rotWithShape="1">
          <a:blip r:embed="rId3">
            <a:alphaModFix/>
          </a:blip>
          <a:srcRect b="0" l="0" r="0" t="0"/>
          <a:stretch/>
        </p:blipFill>
        <p:spPr>
          <a:xfrm>
            <a:off x="2651760" y="-45720"/>
            <a:ext cx="6484800" cy="2370900"/>
          </a:xfrm>
          <a:prstGeom prst="rect">
            <a:avLst/>
          </a:prstGeom>
          <a:noFill/>
          <a:ln>
            <a:noFill/>
          </a:ln>
        </p:spPr>
      </p:pic>
      <p:pic>
        <p:nvPicPr>
          <p:cNvPr id="131" name="Google Shape;131;p25"/>
          <p:cNvPicPr preferRelativeResize="0"/>
          <p:nvPr/>
        </p:nvPicPr>
        <p:blipFill rotWithShape="1">
          <a:blip r:embed="rId4">
            <a:alphaModFix/>
          </a:blip>
          <a:srcRect b="0" l="0" r="0" t="0"/>
          <a:stretch/>
        </p:blipFill>
        <p:spPr>
          <a:xfrm>
            <a:off x="2659380" y="2393719"/>
            <a:ext cx="6484619" cy="273842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6"/>
          <p:cNvSpPr txBox="1"/>
          <p:nvPr>
            <p:ph type="title"/>
          </p:nvPr>
        </p:nvSpPr>
        <p:spPr>
          <a:xfrm>
            <a:off x="149410" y="200276"/>
            <a:ext cx="19374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2700"/>
              <a:buFont typeface="Calibri"/>
              <a:buNone/>
            </a:pPr>
            <a:r>
              <a:rPr b="1" lang="en" sz="2700">
                <a:solidFill>
                  <a:schemeClr val="accent1"/>
                </a:solidFill>
              </a:rPr>
              <a:t>Parietal lobe</a:t>
            </a:r>
            <a:endParaRPr sz="2700"/>
          </a:p>
        </p:txBody>
      </p:sp>
      <p:pic>
        <p:nvPicPr>
          <p:cNvPr id="137" name="Google Shape;137;p26"/>
          <p:cNvPicPr preferRelativeResize="0"/>
          <p:nvPr>
            <p:ph idx="1" type="body"/>
          </p:nvPr>
        </p:nvPicPr>
        <p:blipFill rotWithShape="1">
          <a:blip r:embed="rId3">
            <a:alphaModFix/>
          </a:blip>
          <a:srcRect b="0" l="0" r="0" t="0"/>
          <a:stretch/>
        </p:blipFill>
        <p:spPr>
          <a:xfrm>
            <a:off x="1999055" y="0"/>
            <a:ext cx="7144800" cy="2381700"/>
          </a:xfrm>
          <a:prstGeom prst="rect">
            <a:avLst/>
          </a:prstGeom>
          <a:noFill/>
          <a:ln>
            <a:noFill/>
          </a:ln>
        </p:spPr>
      </p:pic>
      <p:pic>
        <p:nvPicPr>
          <p:cNvPr id="138" name="Google Shape;138;p26"/>
          <p:cNvPicPr preferRelativeResize="0"/>
          <p:nvPr/>
        </p:nvPicPr>
        <p:blipFill rotWithShape="1">
          <a:blip r:embed="rId4">
            <a:alphaModFix/>
          </a:blip>
          <a:srcRect b="0" l="0" r="0" t="0"/>
          <a:stretch/>
        </p:blipFill>
        <p:spPr>
          <a:xfrm>
            <a:off x="1994454" y="1795776"/>
            <a:ext cx="3522427" cy="332410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27"/>
          <p:cNvPicPr preferRelativeResize="0"/>
          <p:nvPr>
            <p:ph idx="1" type="body"/>
          </p:nvPr>
        </p:nvPicPr>
        <p:blipFill rotWithShape="1">
          <a:blip r:embed="rId3">
            <a:alphaModFix/>
          </a:blip>
          <a:srcRect b="0" l="0" r="0" t="0"/>
          <a:stretch/>
        </p:blipFill>
        <p:spPr>
          <a:xfrm>
            <a:off x="754832" y="434340"/>
            <a:ext cx="7769700" cy="4274700"/>
          </a:xfrm>
          <a:prstGeom prst="rect">
            <a:avLst/>
          </a:prstGeom>
          <a:noFill/>
          <a:ln>
            <a:noFill/>
          </a:ln>
        </p:spPr>
      </p:pic>
      <p:sp>
        <p:nvSpPr>
          <p:cNvPr id="144" name="Google Shape;144;p27"/>
          <p:cNvSpPr txBox="1"/>
          <p:nvPr/>
        </p:nvSpPr>
        <p:spPr>
          <a:xfrm flipH="1">
            <a:off x="3346978" y="2175450"/>
            <a:ext cx="7176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+45</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28"/>
          <p:cNvPicPr preferRelativeResize="0"/>
          <p:nvPr>
            <p:ph idx="1" type="body"/>
          </p:nvPr>
        </p:nvPicPr>
        <p:blipFill rotWithShape="1">
          <a:blip r:embed="rId3">
            <a:alphaModFix/>
          </a:blip>
          <a:srcRect b="0" l="0" r="0" t="0"/>
          <a:stretch/>
        </p:blipFill>
        <p:spPr>
          <a:xfrm>
            <a:off x="351631" y="539694"/>
            <a:ext cx="8190600" cy="4064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9"/>
          <p:cNvSpPr txBox="1"/>
          <p:nvPr>
            <p:ph type="title"/>
          </p:nvPr>
        </p:nvSpPr>
        <p:spPr>
          <a:xfrm>
            <a:off x="628650" y="6048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chemeClr val="accent1"/>
                </a:solidFill>
              </a:rPr>
              <a:t>Temporal lobe</a:t>
            </a:r>
            <a:endParaRPr b="1">
              <a:solidFill>
                <a:schemeClr val="accent1"/>
              </a:solidFill>
            </a:endParaRPr>
          </a:p>
        </p:txBody>
      </p:sp>
      <p:pic>
        <p:nvPicPr>
          <p:cNvPr id="155" name="Google Shape;155;p29"/>
          <p:cNvPicPr preferRelativeResize="0"/>
          <p:nvPr>
            <p:ph idx="1" type="body"/>
          </p:nvPr>
        </p:nvPicPr>
        <p:blipFill rotWithShape="1">
          <a:blip r:embed="rId3">
            <a:alphaModFix/>
          </a:blip>
          <a:srcRect b="0" l="0" r="0" t="0"/>
          <a:stretch/>
        </p:blipFill>
        <p:spPr>
          <a:xfrm>
            <a:off x="917823" y="891540"/>
            <a:ext cx="7423200" cy="42519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chemeClr val="accent1"/>
                </a:solidFill>
              </a:rPr>
              <a:t>Occipital lobe</a:t>
            </a:r>
            <a:endParaRPr b="1">
              <a:solidFill>
                <a:schemeClr val="accent1"/>
              </a:solidFill>
            </a:endParaRPr>
          </a:p>
        </p:txBody>
      </p:sp>
      <p:pic>
        <p:nvPicPr>
          <p:cNvPr id="161" name="Google Shape;161;p30"/>
          <p:cNvPicPr preferRelativeResize="0"/>
          <p:nvPr>
            <p:ph idx="1" type="body"/>
          </p:nvPr>
        </p:nvPicPr>
        <p:blipFill rotWithShape="1">
          <a:blip r:embed="rId3">
            <a:alphaModFix/>
          </a:blip>
          <a:srcRect b="0" l="0" r="0" t="0"/>
          <a:stretch/>
        </p:blipFill>
        <p:spPr>
          <a:xfrm>
            <a:off x="347216" y="1498840"/>
            <a:ext cx="8624700" cy="2699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31"/>
          <p:cNvPicPr preferRelativeResize="0"/>
          <p:nvPr>
            <p:ph idx="1" type="body"/>
          </p:nvPr>
        </p:nvPicPr>
        <p:blipFill rotWithShape="1">
          <a:blip r:embed="rId3">
            <a:alphaModFix/>
          </a:blip>
          <a:srcRect b="0" l="0" r="0" t="0"/>
          <a:stretch/>
        </p:blipFill>
        <p:spPr>
          <a:xfrm>
            <a:off x="1350101" y="673179"/>
            <a:ext cx="6327300" cy="3797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32"/>
          <p:cNvPicPr preferRelativeResize="0"/>
          <p:nvPr/>
        </p:nvPicPr>
        <p:blipFill>
          <a:blip r:embed="rId3">
            <a:alphaModFix/>
          </a:blip>
          <a:stretch>
            <a:fillRect/>
          </a:stretch>
        </p:blipFill>
        <p:spPr>
          <a:xfrm>
            <a:off x="-5" y="-57501"/>
            <a:ext cx="9143998" cy="508423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3"/>
          <p:cNvSpPr txBox="1"/>
          <p:nvPr>
            <p:ph type="title"/>
          </p:nvPr>
        </p:nvSpPr>
        <p:spPr>
          <a:xfrm>
            <a:off x="311707" y="368142"/>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a:t>
            </a:r>
            <a:r>
              <a:rPr lang="en"/>
              <a:t>unction of the insula lobe:</a:t>
            </a:r>
            <a:endParaRPr/>
          </a:p>
        </p:txBody>
      </p:sp>
      <p:sp>
        <p:nvSpPr>
          <p:cNvPr id="177" name="Google Shape;177;p33"/>
          <p:cNvSpPr txBox="1"/>
          <p:nvPr>
            <p:ph idx="1" type="body"/>
          </p:nvPr>
        </p:nvSpPr>
        <p:spPr>
          <a:xfrm>
            <a:off x="311700" y="1213982"/>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000"/>
              <a:t>The insula is important for gustatory and sensorimotor processing, risk-reward behavior, autonomics, pain pathways, and auditory and vestibular functioning. It is because of insula that people are able to perceive pain and have the awareness about their body and self.</a:t>
            </a:r>
            <a:endParaRPr sz="20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4"/>
          <p:cNvSpPr txBox="1"/>
          <p:nvPr>
            <p:ph type="title"/>
          </p:nvPr>
        </p:nvSpPr>
        <p:spPr>
          <a:xfrm>
            <a:off x="628650" y="68104"/>
            <a:ext cx="7886700" cy="9942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rgbClr val="FF0000"/>
              </a:buClr>
              <a:buSzPts val="3300"/>
              <a:buFont typeface="Calibri"/>
              <a:buNone/>
            </a:pPr>
            <a:r>
              <a:rPr b="1" lang="en">
                <a:solidFill>
                  <a:srgbClr val="FF0000"/>
                </a:solidFill>
              </a:rPr>
              <a:t>Cerebrum – White matter</a:t>
            </a:r>
            <a:endParaRPr b="1">
              <a:solidFill>
                <a:srgbClr val="FF0000"/>
              </a:solidFill>
            </a:endParaRPr>
          </a:p>
        </p:txBody>
      </p:sp>
      <p:sp>
        <p:nvSpPr>
          <p:cNvPr id="183" name="Google Shape;183;p34"/>
          <p:cNvSpPr txBox="1"/>
          <p:nvPr>
            <p:ph idx="1" type="body"/>
          </p:nvPr>
        </p:nvSpPr>
        <p:spPr>
          <a:xfrm>
            <a:off x="628650" y="1120140"/>
            <a:ext cx="4423500" cy="3512400"/>
          </a:xfrm>
          <a:prstGeom prst="rect">
            <a:avLst/>
          </a:prstGeom>
          <a:noFill/>
          <a:ln>
            <a:noFill/>
          </a:ln>
        </p:spPr>
        <p:txBody>
          <a:bodyPr anchorCtr="0" anchor="t" bIns="34275" lIns="68575" spcFirstLastPara="1" rIns="68575" wrap="square" tIns="34275">
            <a:normAutofit lnSpcReduction="20000"/>
          </a:bodyPr>
          <a:lstStyle/>
          <a:p>
            <a:pPr indent="0" lvl="0" marL="0" rtl="0" algn="l">
              <a:lnSpc>
                <a:spcPct val="90000"/>
              </a:lnSpc>
              <a:spcBef>
                <a:spcPts val="0"/>
              </a:spcBef>
              <a:spcAft>
                <a:spcPts val="0"/>
              </a:spcAft>
              <a:buClr>
                <a:schemeClr val="dk1"/>
              </a:buClr>
              <a:buSzPts val="1400"/>
              <a:buNone/>
            </a:pPr>
            <a:r>
              <a:rPr b="1" i="0" lang="en" sz="1400" u="none" strike="noStrike">
                <a:latin typeface="Century"/>
                <a:ea typeface="Century"/>
                <a:cs typeface="Century"/>
                <a:sym typeface="Century"/>
              </a:rPr>
              <a:t>Bundles of white matter </a:t>
            </a:r>
            <a:r>
              <a:rPr b="0" i="0" lang="en" sz="1400" u="none" strike="noStrike">
                <a:latin typeface="Century"/>
                <a:ea typeface="Century"/>
                <a:cs typeface="Century"/>
                <a:sym typeface="Century"/>
              </a:rPr>
              <a:t>are classified into following </a:t>
            </a:r>
            <a:r>
              <a:rPr b="1" i="0" lang="en" sz="1400" u="none" strike="noStrike">
                <a:latin typeface="Century"/>
                <a:ea typeface="Century"/>
                <a:cs typeface="Century"/>
                <a:sym typeface="Century"/>
              </a:rPr>
              <a:t>three </a:t>
            </a:r>
            <a:r>
              <a:rPr b="0" i="0" lang="en" sz="1400" u="none" strike="noStrike">
                <a:latin typeface="Century"/>
                <a:ea typeface="Century"/>
                <a:cs typeface="Century"/>
                <a:sym typeface="Century"/>
              </a:rPr>
              <a:t>groups:</a:t>
            </a:r>
            <a:endParaRPr/>
          </a:p>
          <a:p>
            <a:pPr indent="0" lvl="0" marL="0" rtl="0" algn="l">
              <a:lnSpc>
                <a:spcPct val="90000"/>
              </a:lnSpc>
              <a:spcBef>
                <a:spcPts val="800"/>
              </a:spcBef>
              <a:spcAft>
                <a:spcPts val="0"/>
              </a:spcAft>
              <a:buClr>
                <a:schemeClr val="accent1"/>
              </a:buClr>
              <a:buSzPts val="1400"/>
              <a:buNone/>
            </a:pPr>
            <a:r>
              <a:rPr b="1" i="0" lang="en" sz="1400" u="none" strike="noStrike">
                <a:solidFill>
                  <a:schemeClr val="accent1"/>
                </a:solidFill>
                <a:latin typeface="Century"/>
                <a:ea typeface="Century"/>
                <a:cs typeface="Century"/>
                <a:sym typeface="Century"/>
              </a:rPr>
              <a:t>1</a:t>
            </a:r>
            <a:r>
              <a:rPr b="0" i="0" lang="en" sz="1400" u="none" strike="noStrike">
                <a:solidFill>
                  <a:schemeClr val="accent1"/>
                </a:solidFill>
                <a:latin typeface="Century"/>
                <a:ea typeface="Century"/>
                <a:cs typeface="Century"/>
                <a:sym typeface="Century"/>
              </a:rPr>
              <a:t>. </a:t>
            </a:r>
            <a:r>
              <a:rPr b="1" i="0" lang="en" sz="1400" u="none" strike="noStrike">
                <a:solidFill>
                  <a:schemeClr val="accent1"/>
                </a:solidFill>
                <a:latin typeface="Century"/>
                <a:ea typeface="Century"/>
                <a:cs typeface="Century"/>
                <a:sym typeface="Century"/>
              </a:rPr>
              <a:t>Association fibers </a:t>
            </a:r>
            <a:r>
              <a:rPr b="0" i="0" lang="en" sz="1400" u="none" strike="noStrike">
                <a:latin typeface="Century"/>
                <a:ea typeface="Century"/>
                <a:cs typeface="Century"/>
                <a:sym typeface="Century"/>
              </a:rPr>
              <a:t>are the fiber bundles which interconnect </a:t>
            </a:r>
            <a:r>
              <a:rPr b="1" i="0" lang="en" sz="1400" u="none" strike="noStrike">
                <a:latin typeface="Century"/>
                <a:ea typeface="Century"/>
                <a:cs typeface="Century"/>
                <a:sym typeface="Century"/>
              </a:rPr>
              <a:t>different areas of </a:t>
            </a:r>
            <a:r>
              <a:rPr b="1" i="0" lang="en" sz="1400" u="none" strike="noStrike">
                <a:solidFill>
                  <a:schemeClr val="accent1"/>
                </a:solidFill>
                <a:latin typeface="Century"/>
                <a:ea typeface="Century"/>
                <a:cs typeface="Century"/>
                <a:sym typeface="Century"/>
              </a:rPr>
              <a:t>same</a:t>
            </a:r>
            <a:r>
              <a:rPr b="1" i="0" lang="en" sz="1400" u="none" strike="noStrike">
                <a:latin typeface="Century"/>
                <a:ea typeface="Century"/>
                <a:cs typeface="Century"/>
                <a:sym typeface="Century"/>
              </a:rPr>
              <a:t> cerebral hemisphere</a:t>
            </a:r>
            <a:r>
              <a:rPr b="0" i="0" lang="en" sz="1400" u="none" strike="noStrike">
                <a:latin typeface="Century"/>
                <a:ea typeface="Century"/>
                <a:cs typeface="Century"/>
                <a:sym typeface="Century"/>
              </a:rPr>
              <a:t>. But these may be restricted in one lobe or may extend from one lobe to another. So, these fibers </a:t>
            </a:r>
            <a:r>
              <a:rPr b="1" i="0" lang="en" sz="1400" u="none" strike="noStrike">
                <a:latin typeface="Century"/>
                <a:ea typeface="Century"/>
                <a:cs typeface="Century"/>
                <a:sym typeface="Century"/>
              </a:rPr>
              <a:t>do not cross midline</a:t>
            </a:r>
            <a:r>
              <a:rPr i="0" lang="en" sz="1400" u="none" strike="noStrike">
                <a:latin typeface="Century"/>
                <a:ea typeface="Century"/>
                <a:cs typeface="Century"/>
                <a:sym typeface="Century"/>
              </a:rPr>
              <a:t> and </a:t>
            </a:r>
            <a:r>
              <a:rPr b="1" i="0" lang="en" sz="1400" u="none" strike="noStrike">
                <a:latin typeface="Century"/>
                <a:ea typeface="Century"/>
                <a:cs typeface="Century"/>
                <a:sym typeface="Century"/>
              </a:rPr>
              <a:t>do not go to any subcortical centers. </a:t>
            </a:r>
            <a:r>
              <a:rPr i="0" lang="en" sz="1400" u="none" strike="noStrike">
                <a:latin typeface="Century"/>
                <a:ea typeface="Century"/>
                <a:cs typeface="Century"/>
                <a:sym typeface="Century"/>
              </a:rPr>
              <a:t>They </a:t>
            </a:r>
            <a:r>
              <a:rPr b="0" i="0" lang="en" sz="1400" u="none" strike="noStrike">
                <a:latin typeface="Century"/>
                <a:ea typeface="Century"/>
                <a:cs typeface="Century"/>
                <a:sym typeface="Century"/>
              </a:rPr>
              <a:t>interconnect adjacent gyri.</a:t>
            </a:r>
            <a:endParaRPr b="1" i="0" sz="1400" u="none" strike="noStrike">
              <a:latin typeface="Century"/>
              <a:ea typeface="Century"/>
              <a:cs typeface="Century"/>
              <a:sym typeface="Century"/>
            </a:endParaRPr>
          </a:p>
          <a:p>
            <a:pPr indent="0" lvl="0" marL="0" rtl="0" algn="l">
              <a:lnSpc>
                <a:spcPct val="90000"/>
              </a:lnSpc>
              <a:spcBef>
                <a:spcPts val="800"/>
              </a:spcBef>
              <a:spcAft>
                <a:spcPts val="0"/>
              </a:spcAft>
              <a:buClr>
                <a:schemeClr val="accent1"/>
              </a:buClr>
              <a:buSzPts val="1400"/>
              <a:buNone/>
            </a:pPr>
            <a:r>
              <a:rPr b="1" i="0" lang="en" sz="1400" u="none" strike="noStrike">
                <a:solidFill>
                  <a:schemeClr val="accent1"/>
                </a:solidFill>
                <a:latin typeface="Century"/>
                <a:ea typeface="Century"/>
                <a:cs typeface="Century"/>
                <a:sym typeface="Century"/>
              </a:rPr>
              <a:t>2</a:t>
            </a:r>
            <a:r>
              <a:rPr b="0" i="0" lang="en" sz="1400" u="none" strike="noStrike">
                <a:solidFill>
                  <a:schemeClr val="accent1"/>
                </a:solidFill>
                <a:latin typeface="Century"/>
                <a:ea typeface="Century"/>
                <a:cs typeface="Century"/>
                <a:sym typeface="Century"/>
              </a:rPr>
              <a:t>.</a:t>
            </a:r>
            <a:r>
              <a:rPr b="0" i="0" lang="en" sz="1400" u="none" strike="noStrike">
                <a:latin typeface="Century"/>
                <a:ea typeface="Century"/>
                <a:cs typeface="Century"/>
                <a:sym typeface="Century"/>
              </a:rPr>
              <a:t> </a:t>
            </a:r>
            <a:r>
              <a:rPr b="1" i="0" lang="en" sz="1400" u="none" strike="noStrike">
                <a:solidFill>
                  <a:schemeClr val="accent1"/>
                </a:solidFill>
                <a:latin typeface="Century"/>
                <a:ea typeface="Century"/>
                <a:cs typeface="Century"/>
                <a:sym typeface="Century"/>
              </a:rPr>
              <a:t>Commissural fibers </a:t>
            </a:r>
            <a:r>
              <a:rPr b="0" i="0" lang="en" sz="1400" u="none" strike="noStrike">
                <a:latin typeface="Century"/>
                <a:ea typeface="Century"/>
                <a:cs typeface="Century"/>
                <a:sym typeface="Century"/>
              </a:rPr>
              <a:t>interconnect identical areas of </a:t>
            </a:r>
            <a:r>
              <a:rPr b="1" i="0" lang="en" sz="1400" u="none" strike="noStrike">
                <a:latin typeface="Century"/>
                <a:ea typeface="Century"/>
                <a:cs typeface="Century"/>
                <a:sym typeface="Century"/>
              </a:rPr>
              <a:t>two cerebral hemispheres</a:t>
            </a:r>
            <a:r>
              <a:rPr b="0" i="0" lang="en" sz="1400" u="none" strike="noStrike">
                <a:latin typeface="Century"/>
                <a:ea typeface="Century"/>
                <a:cs typeface="Century"/>
                <a:sym typeface="Century"/>
              </a:rPr>
              <a:t>. So these fibers </a:t>
            </a:r>
            <a:r>
              <a:rPr b="1" i="0" lang="en" sz="1400" u="none" strike="noStrike">
                <a:latin typeface="Century"/>
                <a:ea typeface="Century"/>
                <a:cs typeface="Century"/>
                <a:sym typeface="Century"/>
              </a:rPr>
              <a:t>cross the midline but do not extend to any center below cerebral cortex.</a:t>
            </a:r>
            <a:endParaRPr/>
          </a:p>
          <a:p>
            <a:pPr indent="0" lvl="0" marL="0" rtl="0" algn="l">
              <a:lnSpc>
                <a:spcPct val="90000"/>
              </a:lnSpc>
              <a:spcBef>
                <a:spcPts val="800"/>
              </a:spcBef>
              <a:spcAft>
                <a:spcPts val="0"/>
              </a:spcAft>
              <a:buClr>
                <a:schemeClr val="accent1"/>
              </a:buClr>
              <a:buSzPts val="1400"/>
              <a:buNone/>
            </a:pPr>
            <a:r>
              <a:rPr b="1" i="0" lang="en" sz="1400" u="none" strike="noStrike">
                <a:solidFill>
                  <a:schemeClr val="accent1"/>
                </a:solidFill>
                <a:latin typeface="Century"/>
                <a:ea typeface="Century"/>
                <a:cs typeface="Century"/>
                <a:sym typeface="Century"/>
              </a:rPr>
              <a:t>3. Projection fibers</a:t>
            </a:r>
            <a:r>
              <a:rPr b="0" i="0" lang="en" sz="1400" u="none" strike="noStrike">
                <a:latin typeface="Century"/>
                <a:ea typeface="Century"/>
                <a:cs typeface="Century"/>
                <a:sym typeface="Century"/>
              </a:rPr>
              <a:t>, as the name suggests, project </a:t>
            </a:r>
            <a:r>
              <a:rPr b="1" i="0" lang="en" sz="1400" u="none" strike="noStrike">
                <a:latin typeface="Century"/>
                <a:ea typeface="Century"/>
                <a:cs typeface="Century"/>
                <a:sym typeface="Century"/>
              </a:rPr>
              <a:t>from one cerebral hemisphere to subcortical centers of same side or opposite side.</a:t>
            </a:r>
            <a:r>
              <a:rPr b="0" i="0" lang="en" sz="1400" u="none" strike="noStrike">
                <a:latin typeface="Century"/>
                <a:ea typeface="Century"/>
                <a:cs typeface="Century"/>
                <a:sym typeface="Century"/>
              </a:rPr>
              <a:t> So these fibers extend beyond cerebral cortex and may or may not cross the midline.</a:t>
            </a:r>
            <a:endParaRPr/>
          </a:p>
          <a:p>
            <a:pPr indent="0" lvl="0" marL="0" rtl="0" algn="l">
              <a:lnSpc>
                <a:spcPct val="90000"/>
              </a:lnSpc>
              <a:spcBef>
                <a:spcPts val="800"/>
              </a:spcBef>
              <a:spcAft>
                <a:spcPts val="0"/>
              </a:spcAft>
              <a:buClr>
                <a:schemeClr val="dk1"/>
              </a:buClr>
              <a:buSzPts val="1400"/>
              <a:buNone/>
            </a:pPr>
            <a:r>
              <a:t/>
            </a:r>
            <a:endParaRPr b="1" i="0" sz="1400" u="none" strike="noStrike">
              <a:latin typeface="Century"/>
              <a:ea typeface="Century"/>
              <a:cs typeface="Century"/>
              <a:sym typeface="Century"/>
            </a:endParaRPr>
          </a:p>
          <a:p>
            <a:pPr indent="0" lvl="0" marL="0" rtl="0" algn="l">
              <a:lnSpc>
                <a:spcPct val="90000"/>
              </a:lnSpc>
              <a:spcBef>
                <a:spcPts val="800"/>
              </a:spcBef>
              <a:spcAft>
                <a:spcPts val="1200"/>
              </a:spcAft>
              <a:buClr>
                <a:schemeClr val="dk1"/>
              </a:buClr>
              <a:buSzPts val="2100"/>
              <a:buNone/>
            </a:pPr>
            <a:r>
              <a:t/>
            </a:r>
            <a:endParaRPr b="1"/>
          </a:p>
        </p:txBody>
      </p:sp>
      <p:pic>
        <p:nvPicPr>
          <p:cNvPr id="184" name="Google Shape;184;p34"/>
          <p:cNvPicPr preferRelativeResize="0"/>
          <p:nvPr/>
        </p:nvPicPr>
        <p:blipFill rotWithShape="1">
          <a:blip r:embed="rId3">
            <a:alphaModFix/>
          </a:blip>
          <a:srcRect b="0" l="0" r="0" t="0"/>
          <a:stretch/>
        </p:blipFill>
        <p:spPr>
          <a:xfrm>
            <a:off x="5052060" y="1242060"/>
            <a:ext cx="3959943" cy="262128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35"/>
          <p:cNvPicPr preferRelativeResize="0"/>
          <p:nvPr>
            <p:ph idx="1" type="body"/>
          </p:nvPr>
        </p:nvPicPr>
        <p:blipFill rotWithShape="1">
          <a:blip r:embed="rId3">
            <a:alphaModFix/>
          </a:blip>
          <a:srcRect b="0" l="0" r="0" t="0"/>
          <a:stretch/>
        </p:blipFill>
        <p:spPr>
          <a:xfrm>
            <a:off x="787616" y="651510"/>
            <a:ext cx="7568700" cy="3840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6"/>
          <p:cNvSpPr txBox="1"/>
          <p:nvPr>
            <p:ph type="title"/>
          </p:nvPr>
        </p:nvSpPr>
        <p:spPr>
          <a:xfrm>
            <a:off x="377190" y="121919"/>
            <a:ext cx="7886700" cy="7779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chemeClr val="accent1"/>
                </a:solidFill>
              </a:rPr>
              <a:t>Commissure fibers</a:t>
            </a:r>
            <a:endParaRPr b="1">
              <a:solidFill>
                <a:schemeClr val="accent1"/>
              </a:solidFill>
            </a:endParaRPr>
          </a:p>
        </p:txBody>
      </p:sp>
      <p:sp>
        <p:nvSpPr>
          <p:cNvPr id="195" name="Google Shape;195;p36"/>
          <p:cNvSpPr txBox="1"/>
          <p:nvPr>
            <p:ph idx="1" type="body"/>
          </p:nvPr>
        </p:nvSpPr>
        <p:spPr>
          <a:xfrm>
            <a:off x="628650" y="1043940"/>
            <a:ext cx="7886700" cy="3588900"/>
          </a:xfrm>
          <a:prstGeom prst="rect">
            <a:avLst/>
          </a:prstGeom>
          <a:noFill/>
          <a:ln>
            <a:noFill/>
          </a:ln>
        </p:spPr>
        <p:txBody>
          <a:bodyPr anchorCtr="0" anchor="t" bIns="34275" lIns="68575" spcFirstLastPara="1" rIns="68575" wrap="square" tIns="34275">
            <a:normAutofit/>
          </a:bodyPr>
          <a:lstStyle/>
          <a:p>
            <a:pPr indent="-374650" lvl="0" marL="381000" rtl="0" algn="l">
              <a:lnSpc>
                <a:spcPct val="90000"/>
              </a:lnSpc>
              <a:spcBef>
                <a:spcPts val="0"/>
              </a:spcBef>
              <a:spcAft>
                <a:spcPts val="0"/>
              </a:spcAft>
              <a:buClr>
                <a:schemeClr val="dk1"/>
              </a:buClr>
              <a:buSzPts val="2100"/>
              <a:buAutoNum type="arabicPeriod"/>
            </a:pPr>
            <a:r>
              <a:rPr b="1" lang="en" sz="2000">
                <a:solidFill>
                  <a:srgbClr val="000000"/>
                </a:solidFill>
              </a:rPr>
              <a:t>Corpse Callosum</a:t>
            </a:r>
            <a:r>
              <a:rPr lang="en"/>
              <a:t> </a:t>
            </a:r>
            <a:endParaRPr/>
          </a:p>
          <a:p>
            <a:pPr indent="-241300" lvl="0" marL="381000" rtl="0" algn="l">
              <a:lnSpc>
                <a:spcPct val="90000"/>
              </a:lnSpc>
              <a:spcBef>
                <a:spcPts val="800"/>
              </a:spcBef>
              <a:spcAft>
                <a:spcPts val="1200"/>
              </a:spcAft>
              <a:buClr>
                <a:schemeClr val="dk1"/>
              </a:buClr>
              <a:buSzPts val="2100"/>
              <a:buNone/>
            </a:pPr>
            <a:r>
              <a:t/>
            </a:r>
            <a:endParaRPr/>
          </a:p>
        </p:txBody>
      </p:sp>
      <p:pic>
        <p:nvPicPr>
          <p:cNvPr id="196" name="Google Shape;196;p36"/>
          <p:cNvPicPr preferRelativeResize="0"/>
          <p:nvPr/>
        </p:nvPicPr>
        <p:blipFill rotWithShape="1">
          <a:blip r:embed="rId3">
            <a:alphaModFix/>
          </a:blip>
          <a:srcRect b="0" l="0" r="0" t="0"/>
          <a:stretch/>
        </p:blipFill>
        <p:spPr>
          <a:xfrm>
            <a:off x="0" y="1769295"/>
            <a:ext cx="4183381" cy="2330265"/>
          </a:xfrm>
          <a:prstGeom prst="rect">
            <a:avLst/>
          </a:prstGeom>
          <a:noFill/>
          <a:ln>
            <a:noFill/>
          </a:ln>
        </p:spPr>
      </p:pic>
      <p:pic>
        <p:nvPicPr>
          <p:cNvPr id="197" name="Google Shape;197;p36"/>
          <p:cNvPicPr preferRelativeResize="0"/>
          <p:nvPr/>
        </p:nvPicPr>
        <p:blipFill rotWithShape="1">
          <a:blip r:embed="rId4">
            <a:alphaModFix/>
          </a:blip>
          <a:srcRect b="0" l="0" r="0" t="0"/>
          <a:stretch/>
        </p:blipFill>
        <p:spPr>
          <a:xfrm>
            <a:off x="4351019" y="1713903"/>
            <a:ext cx="4697029" cy="226652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chemeClr val="accent1"/>
                </a:solidFill>
              </a:rPr>
              <a:t>Commissure fibers</a:t>
            </a:r>
            <a:endParaRPr/>
          </a:p>
        </p:txBody>
      </p:sp>
      <p:sp>
        <p:nvSpPr>
          <p:cNvPr id="203" name="Google Shape;203;p37"/>
          <p:cNvSpPr txBox="1"/>
          <p:nvPr>
            <p:ph idx="1" type="body"/>
          </p:nvPr>
        </p:nvSpPr>
        <p:spPr>
          <a:xfrm>
            <a:off x="628650" y="1369218"/>
            <a:ext cx="7886700" cy="3599100"/>
          </a:xfrm>
          <a:prstGeom prst="rect">
            <a:avLst/>
          </a:prstGeom>
          <a:noFill/>
          <a:ln>
            <a:noFill/>
          </a:ln>
        </p:spPr>
        <p:txBody>
          <a:bodyPr anchorCtr="0" anchor="t" bIns="34275" lIns="68575" spcFirstLastPara="1" rIns="68575" wrap="square" tIns="34275">
            <a:normAutofit fontScale="92500" lnSpcReduction="20000"/>
          </a:bodyPr>
          <a:lstStyle/>
          <a:p>
            <a:pPr indent="0" lvl="0" marL="0" rtl="0" algn="l">
              <a:lnSpc>
                <a:spcPct val="90000"/>
              </a:lnSpc>
              <a:spcBef>
                <a:spcPts val="0"/>
              </a:spcBef>
              <a:spcAft>
                <a:spcPts val="0"/>
              </a:spcAft>
              <a:buClr>
                <a:schemeClr val="dk1"/>
              </a:buClr>
              <a:buSzPct val="116666"/>
              <a:buNone/>
            </a:pPr>
            <a:r>
              <a:rPr lang="en"/>
              <a:t>2. </a:t>
            </a:r>
            <a:r>
              <a:rPr b="1" lang="en">
                <a:solidFill>
                  <a:srgbClr val="000000"/>
                </a:solidFill>
              </a:rPr>
              <a:t>Anterior Commissure</a:t>
            </a:r>
            <a:r>
              <a:rPr lang="en"/>
              <a:t> (anterior limb &amp; posterior limb)</a:t>
            </a:r>
            <a:endParaRPr/>
          </a:p>
          <a:p>
            <a:pPr indent="0" lvl="0" marL="0" rtl="0" algn="l">
              <a:lnSpc>
                <a:spcPct val="90000"/>
              </a:lnSpc>
              <a:spcBef>
                <a:spcPts val="800"/>
              </a:spcBef>
              <a:spcAft>
                <a:spcPts val="0"/>
              </a:spcAft>
              <a:buClr>
                <a:schemeClr val="dk1"/>
              </a:buClr>
              <a:buSzPct val="116666"/>
              <a:buNone/>
            </a:pPr>
            <a:r>
              <a:t/>
            </a:r>
            <a:endParaRPr/>
          </a:p>
          <a:p>
            <a:pPr indent="0" lvl="0" marL="0" rtl="0" algn="l">
              <a:lnSpc>
                <a:spcPct val="90000"/>
              </a:lnSpc>
              <a:spcBef>
                <a:spcPts val="800"/>
              </a:spcBef>
              <a:spcAft>
                <a:spcPts val="0"/>
              </a:spcAft>
              <a:buClr>
                <a:schemeClr val="dk1"/>
              </a:buClr>
              <a:buSzPct val="116666"/>
              <a:buNone/>
            </a:pPr>
            <a:r>
              <a:t/>
            </a:r>
            <a:endParaRPr/>
          </a:p>
          <a:p>
            <a:pPr indent="0" lvl="0" marL="0" rtl="0" algn="l">
              <a:lnSpc>
                <a:spcPct val="90000"/>
              </a:lnSpc>
              <a:spcBef>
                <a:spcPts val="800"/>
              </a:spcBef>
              <a:spcAft>
                <a:spcPts val="0"/>
              </a:spcAft>
              <a:buClr>
                <a:schemeClr val="dk1"/>
              </a:buClr>
              <a:buSzPct val="116666"/>
              <a:buNone/>
            </a:pPr>
            <a:r>
              <a:t/>
            </a:r>
            <a:endParaRPr/>
          </a:p>
          <a:p>
            <a:pPr indent="0" lvl="0" marL="0" rtl="0" algn="l">
              <a:lnSpc>
                <a:spcPct val="90000"/>
              </a:lnSpc>
              <a:spcBef>
                <a:spcPts val="800"/>
              </a:spcBef>
              <a:spcAft>
                <a:spcPts val="0"/>
              </a:spcAft>
              <a:buClr>
                <a:schemeClr val="dk1"/>
              </a:buClr>
              <a:buSzPct val="116666"/>
              <a:buNone/>
            </a:pPr>
            <a:r>
              <a:t/>
            </a:r>
            <a:endParaRPr/>
          </a:p>
          <a:p>
            <a:pPr indent="0" lvl="0" marL="0" rtl="0" algn="l">
              <a:lnSpc>
                <a:spcPct val="90000"/>
              </a:lnSpc>
              <a:spcBef>
                <a:spcPts val="800"/>
              </a:spcBef>
              <a:spcAft>
                <a:spcPts val="0"/>
              </a:spcAft>
              <a:buClr>
                <a:schemeClr val="dk1"/>
              </a:buClr>
              <a:buSzPct val="116666"/>
              <a:buNone/>
            </a:pPr>
            <a:r>
              <a:t/>
            </a:r>
            <a:endParaRPr/>
          </a:p>
          <a:p>
            <a:pPr indent="0" lvl="0" marL="0" rtl="0" algn="l">
              <a:lnSpc>
                <a:spcPct val="90000"/>
              </a:lnSpc>
              <a:spcBef>
                <a:spcPts val="800"/>
              </a:spcBef>
              <a:spcAft>
                <a:spcPts val="0"/>
              </a:spcAft>
              <a:buClr>
                <a:schemeClr val="dk1"/>
              </a:buClr>
              <a:buSzPct val="116666"/>
              <a:buNone/>
            </a:pPr>
            <a:r>
              <a:t/>
            </a:r>
            <a:endParaRPr/>
          </a:p>
          <a:p>
            <a:pPr indent="0" lvl="0" marL="0" rtl="0" algn="l">
              <a:lnSpc>
                <a:spcPct val="90000"/>
              </a:lnSpc>
              <a:spcBef>
                <a:spcPts val="800"/>
              </a:spcBef>
              <a:spcAft>
                <a:spcPts val="0"/>
              </a:spcAft>
              <a:buClr>
                <a:schemeClr val="dk1"/>
              </a:buClr>
              <a:buSzPct val="116666"/>
              <a:buNone/>
            </a:pPr>
            <a:r>
              <a:t/>
            </a:r>
            <a:endParaRPr/>
          </a:p>
          <a:p>
            <a:pPr indent="0" lvl="0" marL="0" rtl="0" algn="l">
              <a:lnSpc>
                <a:spcPct val="90000"/>
              </a:lnSpc>
              <a:spcBef>
                <a:spcPts val="800"/>
              </a:spcBef>
              <a:spcAft>
                <a:spcPts val="0"/>
              </a:spcAft>
              <a:buClr>
                <a:schemeClr val="dk1"/>
              </a:buClr>
              <a:buSzPct val="116666"/>
              <a:buNone/>
            </a:pPr>
            <a:r>
              <a:t/>
            </a:r>
            <a:endParaRPr/>
          </a:p>
          <a:p>
            <a:pPr indent="0" lvl="0" marL="0" rtl="0" algn="l">
              <a:lnSpc>
                <a:spcPct val="90000"/>
              </a:lnSpc>
              <a:spcBef>
                <a:spcPts val="800"/>
              </a:spcBef>
              <a:spcAft>
                <a:spcPts val="0"/>
              </a:spcAft>
              <a:buClr>
                <a:schemeClr val="dk1"/>
              </a:buClr>
              <a:buSzPct val="100000"/>
              <a:buNone/>
            </a:pPr>
            <a:r>
              <a:t/>
            </a:r>
            <a:endParaRPr sz="1400"/>
          </a:p>
          <a:p>
            <a:pPr indent="0" lvl="0" marL="0" rtl="0" algn="l">
              <a:lnSpc>
                <a:spcPct val="90000"/>
              </a:lnSpc>
              <a:spcBef>
                <a:spcPts val="800"/>
              </a:spcBef>
              <a:spcAft>
                <a:spcPts val="0"/>
              </a:spcAft>
              <a:buClr>
                <a:schemeClr val="dk1"/>
              </a:buClr>
              <a:buSzPct val="100000"/>
              <a:buNone/>
            </a:pPr>
            <a:r>
              <a:t/>
            </a:r>
            <a:endParaRPr sz="1400"/>
          </a:p>
          <a:p>
            <a:pPr indent="0" lvl="0" marL="0" rtl="0" algn="l">
              <a:lnSpc>
                <a:spcPct val="90000"/>
              </a:lnSpc>
              <a:spcBef>
                <a:spcPts val="800"/>
              </a:spcBef>
              <a:spcAft>
                <a:spcPts val="0"/>
              </a:spcAft>
              <a:buClr>
                <a:schemeClr val="dk1"/>
              </a:buClr>
              <a:buSzPct val="100000"/>
              <a:buNone/>
            </a:pPr>
            <a:r>
              <a:t/>
            </a:r>
            <a:endParaRPr sz="1400"/>
          </a:p>
          <a:p>
            <a:pPr indent="0" lvl="0" marL="0" rtl="0" algn="l">
              <a:lnSpc>
                <a:spcPct val="90000"/>
              </a:lnSpc>
              <a:spcBef>
                <a:spcPts val="800"/>
              </a:spcBef>
              <a:spcAft>
                <a:spcPts val="1200"/>
              </a:spcAft>
              <a:buClr>
                <a:schemeClr val="dk1"/>
              </a:buClr>
              <a:buSzPct val="100000"/>
              <a:buNone/>
            </a:pPr>
            <a:r>
              <a:rPr lang="en" sz="1400"/>
              <a:t>Other commissures:  posterior commissure, Habenular commissure, hippocampal commissure</a:t>
            </a:r>
            <a:endParaRPr sz="1400"/>
          </a:p>
        </p:txBody>
      </p:sp>
      <p:pic>
        <p:nvPicPr>
          <p:cNvPr id="204" name="Google Shape;204;p37"/>
          <p:cNvPicPr preferRelativeResize="0"/>
          <p:nvPr/>
        </p:nvPicPr>
        <p:blipFill rotWithShape="1">
          <a:blip r:embed="rId3">
            <a:alphaModFix/>
          </a:blip>
          <a:srcRect b="0" l="0" r="0" t="0"/>
          <a:stretch/>
        </p:blipFill>
        <p:spPr>
          <a:xfrm>
            <a:off x="866584" y="2087348"/>
            <a:ext cx="3705416" cy="215752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8"/>
          <p:cNvSpPr txBox="1"/>
          <p:nvPr>
            <p:ph type="title"/>
          </p:nvPr>
        </p:nvSpPr>
        <p:spPr>
          <a:xfrm>
            <a:off x="102532" y="-143522"/>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sz="1500">
                <a:solidFill>
                  <a:srgbClr val="000000"/>
                </a:solidFill>
              </a:rPr>
              <a:t>Internal Capsule - </a:t>
            </a:r>
            <a:r>
              <a:rPr b="1" lang="en" sz="1500">
                <a:solidFill>
                  <a:srgbClr val="000000"/>
                </a:solidFill>
                <a:latin typeface="Century"/>
                <a:ea typeface="Century"/>
                <a:cs typeface="Century"/>
                <a:sym typeface="Century"/>
              </a:rPr>
              <a:t>Projection fibers</a:t>
            </a:r>
            <a:endParaRPr b="1" sz="1500">
              <a:solidFill>
                <a:srgbClr val="000000"/>
              </a:solidFill>
            </a:endParaRPr>
          </a:p>
        </p:txBody>
      </p:sp>
      <p:sp>
        <p:nvSpPr>
          <p:cNvPr id="210" name="Google Shape;210;p38"/>
          <p:cNvSpPr txBox="1"/>
          <p:nvPr>
            <p:ph idx="1" type="body"/>
          </p:nvPr>
        </p:nvSpPr>
        <p:spPr>
          <a:xfrm>
            <a:off x="379297" y="579017"/>
            <a:ext cx="8565900" cy="24942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0"/>
              </a:spcBef>
              <a:spcAft>
                <a:spcPts val="0"/>
              </a:spcAft>
              <a:buClr>
                <a:schemeClr val="dk1"/>
              </a:buClr>
              <a:buSzPts val="1800"/>
              <a:buNone/>
            </a:pPr>
            <a:r>
              <a:rPr b="0" i="0" lang="en" sz="1600" u="none" strike="noStrike">
                <a:latin typeface="Century"/>
                <a:ea typeface="Century"/>
                <a:cs typeface="Century"/>
                <a:sym typeface="Century"/>
              </a:rPr>
              <a:t>a broad and compact band of white matter in horizontal section of cerebral hemisphere</a:t>
            </a:r>
            <a:endParaRPr sz="1600"/>
          </a:p>
          <a:p>
            <a:pPr indent="0" lvl="0" marL="0" rtl="0" algn="l">
              <a:lnSpc>
                <a:spcPct val="90000"/>
              </a:lnSpc>
              <a:spcBef>
                <a:spcPts val="800"/>
              </a:spcBef>
              <a:spcAft>
                <a:spcPts val="0"/>
              </a:spcAft>
              <a:buClr>
                <a:schemeClr val="dk1"/>
              </a:buClr>
              <a:buSzPts val="1400"/>
              <a:buNone/>
            </a:pPr>
            <a:r>
              <a:t/>
            </a:r>
            <a:endParaRPr sz="1400">
              <a:latin typeface="Century"/>
              <a:ea typeface="Century"/>
              <a:cs typeface="Century"/>
              <a:sym typeface="Century"/>
            </a:endParaRPr>
          </a:p>
          <a:p>
            <a:pPr indent="0" lvl="0" marL="0" rtl="0" algn="l">
              <a:lnSpc>
                <a:spcPct val="90000"/>
              </a:lnSpc>
              <a:spcBef>
                <a:spcPts val="800"/>
              </a:spcBef>
              <a:spcAft>
                <a:spcPts val="0"/>
              </a:spcAft>
              <a:buClr>
                <a:srgbClr val="1A1C1C"/>
              </a:buClr>
              <a:buSzPts val="1800"/>
              <a:buNone/>
            </a:pPr>
            <a:r>
              <a:rPr b="1" i="0" lang="en" sz="1800">
                <a:solidFill>
                  <a:srgbClr val="1A1C1C"/>
                </a:solidFill>
                <a:latin typeface="Lato"/>
                <a:ea typeface="Lato"/>
                <a:cs typeface="Lato"/>
                <a:sym typeface="Lato"/>
              </a:rPr>
              <a:t>Components: </a:t>
            </a:r>
            <a:endParaRPr/>
          </a:p>
          <a:p>
            <a:pPr indent="0" lvl="0" marL="0" rtl="0" algn="l">
              <a:lnSpc>
                <a:spcPct val="90000"/>
              </a:lnSpc>
              <a:spcBef>
                <a:spcPts val="800"/>
              </a:spcBef>
              <a:spcAft>
                <a:spcPts val="0"/>
              </a:spcAft>
              <a:buClr>
                <a:srgbClr val="1A1C1C"/>
              </a:buClr>
              <a:buSzPts val="2100"/>
              <a:buNone/>
            </a:pPr>
            <a:r>
              <a:rPr lang="en">
                <a:solidFill>
                  <a:srgbClr val="1A1C1C"/>
                </a:solidFill>
                <a:latin typeface="Lato"/>
                <a:ea typeface="Lato"/>
                <a:cs typeface="Lato"/>
                <a:sym typeface="Lato"/>
              </a:rPr>
              <a:t>anterior</a:t>
            </a:r>
            <a:r>
              <a:rPr b="0" i="0" lang="en">
                <a:solidFill>
                  <a:srgbClr val="1A1C1C"/>
                </a:solidFill>
                <a:latin typeface="Lato"/>
                <a:ea typeface="Lato"/>
                <a:cs typeface="Lato"/>
                <a:sym typeface="Lato"/>
              </a:rPr>
              <a:t> limb, genu, and </a:t>
            </a:r>
            <a:r>
              <a:rPr lang="en">
                <a:solidFill>
                  <a:srgbClr val="1A1C1C"/>
                </a:solidFill>
                <a:latin typeface="Lato"/>
                <a:ea typeface="Lato"/>
                <a:cs typeface="Lato"/>
                <a:sym typeface="Lato"/>
              </a:rPr>
              <a:t>posterior</a:t>
            </a:r>
            <a:r>
              <a:rPr b="0" i="0" lang="en">
                <a:solidFill>
                  <a:srgbClr val="1A1C1C"/>
                </a:solidFill>
                <a:latin typeface="Lato"/>
                <a:ea typeface="Lato"/>
                <a:cs typeface="Lato"/>
                <a:sym typeface="Lato"/>
              </a:rPr>
              <a:t> limb </a:t>
            </a:r>
            <a:endParaRPr/>
          </a:p>
          <a:p>
            <a:pPr indent="-215900" lvl="1" marL="558800" rtl="0" algn="l">
              <a:lnSpc>
                <a:spcPct val="90000"/>
              </a:lnSpc>
              <a:spcBef>
                <a:spcPts val="400"/>
              </a:spcBef>
              <a:spcAft>
                <a:spcPts val="0"/>
              </a:spcAft>
              <a:buClr>
                <a:schemeClr val="accent1"/>
              </a:buClr>
              <a:buSzPts val="1800"/>
              <a:buFont typeface="Arial"/>
              <a:buChar char="•"/>
            </a:pPr>
            <a:r>
              <a:rPr b="1" lang="en">
                <a:solidFill>
                  <a:schemeClr val="accent1"/>
                </a:solidFill>
                <a:latin typeface="Lato"/>
                <a:ea typeface="Lato"/>
                <a:cs typeface="Lato"/>
                <a:sym typeface="Lato"/>
              </a:rPr>
              <a:t>Anterior</a:t>
            </a:r>
            <a:r>
              <a:rPr b="1" i="0" lang="en">
                <a:solidFill>
                  <a:schemeClr val="accent1"/>
                </a:solidFill>
                <a:latin typeface="Lato"/>
                <a:ea typeface="Lato"/>
                <a:cs typeface="Lato"/>
                <a:sym typeface="Lato"/>
              </a:rPr>
              <a:t> limb: </a:t>
            </a:r>
            <a:r>
              <a:rPr b="0" i="0" lang="en">
                <a:solidFill>
                  <a:srgbClr val="1A1C1C"/>
                </a:solidFill>
                <a:latin typeface="Lato"/>
                <a:ea typeface="Lato"/>
                <a:cs typeface="Lato"/>
                <a:sym typeface="Lato"/>
              </a:rPr>
              <a:t>contains the</a:t>
            </a:r>
            <a:r>
              <a:rPr b="1" i="0" lang="en">
                <a:solidFill>
                  <a:srgbClr val="1A1C1C"/>
                </a:solidFill>
                <a:latin typeface="Lato"/>
                <a:ea typeface="Lato"/>
                <a:cs typeface="Lato"/>
                <a:sym typeface="Lato"/>
              </a:rPr>
              <a:t> thalamocortical tract</a:t>
            </a:r>
            <a:endParaRPr b="0" i="0">
              <a:solidFill>
                <a:srgbClr val="1A1C1C"/>
              </a:solidFill>
              <a:latin typeface="Lato"/>
              <a:ea typeface="Lato"/>
              <a:cs typeface="Lato"/>
              <a:sym typeface="Lato"/>
            </a:endParaRPr>
          </a:p>
          <a:p>
            <a:pPr indent="-215900" lvl="1" marL="558800" rtl="0" algn="l">
              <a:lnSpc>
                <a:spcPct val="90000"/>
              </a:lnSpc>
              <a:spcBef>
                <a:spcPts val="400"/>
              </a:spcBef>
              <a:spcAft>
                <a:spcPts val="0"/>
              </a:spcAft>
              <a:buClr>
                <a:schemeClr val="accent1"/>
              </a:buClr>
              <a:buSzPts val="1800"/>
              <a:buFont typeface="Arial"/>
              <a:buChar char="•"/>
            </a:pPr>
            <a:r>
              <a:rPr b="1" i="0" lang="en">
                <a:solidFill>
                  <a:schemeClr val="accent1"/>
                </a:solidFill>
                <a:latin typeface="Lato"/>
                <a:ea typeface="Lato"/>
                <a:cs typeface="Lato"/>
                <a:sym typeface="Lato"/>
              </a:rPr>
              <a:t>Genu: </a:t>
            </a:r>
            <a:r>
              <a:rPr b="0" i="0" lang="en">
                <a:solidFill>
                  <a:srgbClr val="1A1C1C"/>
                </a:solidFill>
                <a:latin typeface="Lato"/>
                <a:ea typeface="Lato"/>
                <a:cs typeface="Lato"/>
                <a:sym typeface="Lato"/>
              </a:rPr>
              <a:t>contains the </a:t>
            </a:r>
            <a:r>
              <a:rPr b="1" lang="en">
                <a:solidFill>
                  <a:srgbClr val="1A1C1C"/>
                </a:solidFill>
                <a:latin typeface="Lato"/>
                <a:ea typeface="Lato"/>
                <a:cs typeface="Lato"/>
                <a:sym typeface="Lato"/>
              </a:rPr>
              <a:t>corticobulbar tract</a:t>
            </a:r>
            <a:endParaRPr b="0" i="0">
              <a:solidFill>
                <a:srgbClr val="1A1C1C"/>
              </a:solidFill>
              <a:latin typeface="Lato"/>
              <a:ea typeface="Lato"/>
              <a:cs typeface="Lato"/>
              <a:sym typeface="Lato"/>
            </a:endParaRPr>
          </a:p>
          <a:p>
            <a:pPr indent="-215900" lvl="1" marL="558800" rtl="0" algn="l">
              <a:lnSpc>
                <a:spcPct val="90000"/>
              </a:lnSpc>
              <a:spcBef>
                <a:spcPts val="400"/>
              </a:spcBef>
              <a:spcAft>
                <a:spcPts val="0"/>
              </a:spcAft>
              <a:buClr>
                <a:schemeClr val="accent1"/>
              </a:buClr>
              <a:buSzPts val="1800"/>
              <a:buFont typeface="Arial"/>
              <a:buChar char="•"/>
            </a:pPr>
            <a:r>
              <a:rPr b="1" lang="en">
                <a:solidFill>
                  <a:schemeClr val="accent1"/>
                </a:solidFill>
                <a:latin typeface="Lato"/>
                <a:ea typeface="Lato"/>
                <a:cs typeface="Lato"/>
                <a:sym typeface="Lato"/>
              </a:rPr>
              <a:t>Posterior </a:t>
            </a:r>
            <a:r>
              <a:rPr b="1" i="0" lang="en">
                <a:solidFill>
                  <a:schemeClr val="accent1"/>
                </a:solidFill>
                <a:latin typeface="Lato"/>
                <a:ea typeface="Lato"/>
                <a:cs typeface="Lato"/>
                <a:sym typeface="Lato"/>
              </a:rPr>
              <a:t>limb:</a:t>
            </a:r>
            <a:r>
              <a:rPr b="0" i="0" lang="en">
                <a:solidFill>
                  <a:srgbClr val="1A1C1C"/>
                </a:solidFill>
                <a:latin typeface="Lato"/>
                <a:ea typeface="Lato"/>
                <a:cs typeface="Lato"/>
                <a:sym typeface="Lato"/>
              </a:rPr>
              <a:t> contains the </a:t>
            </a:r>
            <a:r>
              <a:rPr b="1" i="0" lang="en">
                <a:solidFill>
                  <a:srgbClr val="1A1C1C"/>
                </a:solidFill>
                <a:latin typeface="Lato"/>
                <a:ea typeface="Lato"/>
                <a:cs typeface="Lato"/>
                <a:sym typeface="Lato"/>
              </a:rPr>
              <a:t>corticospinal tract</a:t>
            </a:r>
            <a:r>
              <a:rPr b="0" i="0" lang="en">
                <a:solidFill>
                  <a:srgbClr val="1A1C1C"/>
                </a:solidFill>
                <a:latin typeface="Lato"/>
                <a:ea typeface="Lato"/>
                <a:cs typeface="Lato"/>
                <a:sym typeface="Lato"/>
              </a:rPr>
              <a:t> and </a:t>
            </a:r>
            <a:r>
              <a:rPr b="1" i="0" lang="en">
                <a:solidFill>
                  <a:srgbClr val="1A1C1C"/>
                </a:solidFill>
                <a:latin typeface="Lato"/>
                <a:ea typeface="Lato"/>
                <a:cs typeface="Lato"/>
                <a:sym typeface="Lato"/>
              </a:rPr>
              <a:t>thalamocortical</a:t>
            </a:r>
            <a:r>
              <a:rPr b="0" i="0" lang="en">
                <a:solidFill>
                  <a:srgbClr val="1A1C1C"/>
                </a:solidFill>
                <a:latin typeface="Lato"/>
                <a:ea typeface="Lato"/>
                <a:cs typeface="Lato"/>
                <a:sym typeface="Lato"/>
              </a:rPr>
              <a:t> and </a:t>
            </a:r>
            <a:r>
              <a:rPr b="1" i="0" lang="en">
                <a:solidFill>
                  <a:srgbClr val="1A1C1C"/>
                </a:solidFill>
                <a:latin typeface="Lato"/>
                <a:ea typeface="Lato"/>
                <a:cs typeface="Lato"/>
                <a:sym typeface="Lato"/>
              </a:rPr>
              <a:t>somatosensory </a:t>
            </a:r>
            <a:r>
              <a:rPr b="0" i="0" lang="en">
                <a:solidFill>
                  <a:srgbClr val="1A1C1C"/>
                </a:solidFill>
                <a:latin typeface="Lato"/>
                <a:ea typeface="Lato"/>
                <a:cs typeface="Lato"/>
                <a:sym typeface="Lato"/>
              </a:rPr>
              <a:t>fibers</a:t>
            </a:r>
            <a:endParaRPr/>
          </a:p>
          <a:p>
            <a:pPr indent="0" lvl="0" marL="0" rtl="0" algn="l">
              <a:lnSpc>
                <a:spcPct val="90000"/>
              </a:lnSpc>
              <a:spcBef>
                <a:spcPts val="800"/>
              </a:spcBef>
              <a:spcAft>
                <a:spcPts val="1200"/>
              </a:spcAft>
              <a:buClr>
                <a:schemeClr val="dk1"/>
              </a:buClr>
              <a:buSzPts val="1400"/>
              <a:buNone/>
            </a:pPr>
            <a:r>
              <a:t/>
            </a:r>
            <a:endParaRPr b="0" i="0" sz="1400" u="none" strike="noStrike">
              <a:latin typeface="Century"/>
              <a:ea typeface="Century"/>
              <a:cs typeface="Century"/>
              <a:sym typeface="Century"/>
            </a:endParaRPr>
          </a:p>
        </p:txBody>
      </p:sp>
      <p:pic>
        <p:nvPicPr>
          <p:cNvPr id="211" name="Google Shape;211;p38"/>
          <p:cNvPicPr preferRelativeResize="0"/>
          <p:nvPr/>
        </p:nvPicPr>
        <p:blipFill rotWithShape="1">
          <a:blip r:embed="rId3">
            <a:alphaModFix/>
          </a:blip>
          <a:srcRect b="0" l="0" r="0" t="0"/>
          <a:stretch/>
        </p:blipFill>
        <p:spPr>
          <a:xfrm>
            <a:off x="491112" y="2895889"/>
            <a:ext cx="8161800" cy="2247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chemeClr val="accent1"/>
                </a:solidFill>
              </a:rPr>
              <a:t>Blood supply of the internal capsule</a:t>
            </a:r>
            <a:endParaRPr b="1">
              <a:solidFill>
                <a:schemeClr val="accent1"/>
              </a:solidFill>
            </a:endParaRPr>
          </a:p>
        </p:txBody>
      </p:sp>
      <p:pic>
        <p:nvPicPr>
          <p:cNvPr id="217" name="Google Shape;217;p39"/>
          <p:cNvPicPr preferRelativeResize="0"/>
          <p:nvPr>
            <p:ph idx="1" type="body"/>
          </p:nvPr>
        </p:nvPicPr>
        <p:blipFill rotWithShape="1">
          <a:blip r:embed="rId3">
            <a:alphaModFix/>
          </a:blip>
          <a:srcRect b="0" l="0" r="0" t="0"/>
          <a:stretch/>
        </p:blipFill>
        <p:spPr>
          <a:xfrm>
            <a:off x="1453867" y="1330696"/>
            <a:ext cx="6509100" cy="34308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40"/>
          <p:cNvSpPr txBox="1"/>
          <p:nvPr>
            <p:ph type="title"/>
          </p:nvPr>
        </p:nvSpPr>
        <p:spPr>
          <a:xfrm>
            <a:off x="0" y="-107156"/>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chemeClr val="accent1"/>
                </a:solidFill>
              </a:rPr>
              <a:t>Basal Ganglia</a:t>
            </a:r>
            <a:endParaRPr b="1">
              <a:solidFill>
                <a:schemeClr val="accent1"/>
              </a:solidFill>
            </a:endParaRPr>
          </a:p>
        </p:txBody>
      </p:sp>
      <p:pic>
        <p:nvPicPr>
          <p:cNvPr id="223" name="Google Shape;223;p40"/>
          <p:cNvPicPr preferRelativeResize="0"/>
          <p:nvPr>
            <p:ph idx="1" type="body"/>
          </p:nvPr>
        </p:nvPicPr>
        <p:blipFill rotWithShape="1">
          <a:blip r:embed="rId3">
            <a:alphaModFix/>
          </a:blip>
          <a:srcRect b="0" l="0" r="0" t="0"/>
          <a:stretch/>
        </p:blipFill>
        <p:spPr>
          <a:xfrm>
            <a:off x="0" y="666036"/>
            <a:ext cx="3422400" cy="2100600"/>
          </a:xfrm>
          <a:prstGeom prst="rect">
            <a:avLst/>
          </a:prstGeom>
          <a:noFill/>
          <a:ln>
            <a:noFill/>
          </a:ln>
        </p:spPr>
      </p:pic>
      <p:pic>
        <p:nvPicPr>
          <p:cNvPr id="224" name="Google Shape;224;p40"/>
          <p:cNvPicPr preferRelativeResize="0"/>
          <p:nvPr/>
        </p:nvPicPr>
        <p:blipFill rotWithShape="1">
          <a:blip r:embed="rId4">
            <a:alphaModFix/>
          </a:blip>
          <a:srcRect b="0" l="0" r="0" t="0"/>
          <a:stretch/>
        </p:blipFill>
        <p:spPr>
          <a:xfrm>
            <a:off x="5425440" y="0"/>
            <a:ext cx="3718561" cy="2618929"/>
          </a:xfrm>
          <a:prstGeom prst="rect">
            <a:avLst/>
          </a:prstGeom>
          <a:noFill/>
          <a:ln>
            <a:noFill/>
          </a:ln>
        </p:spPr>
      </p:pic>
      <p:pic>
        <p:nvPicPr>
          <p:cNvPr id="225" name="Google Shape;225;p40"/>
          <p:cNvPicPr preferRelativeResize="0"/>
          <p:nvPr/>
        </p:nvPicPr>
        <p:blipFill rotWithShape="1">
          <a:blip r:embed="rId5">
            <a:alphaModFix/>
          </a:blip>
          <a:srcRect b="0" l="0" r="0" t="0"/>
          <a:stretch/>
        </p:blipFill>
        <p:spPr>
          <a:xfrm>
            <a:off x="3718561" y="2479052"/>
            <a:ext cx="4367782" cy="2630545"/>
          </a:xfrm>
          <a:prstGeom prst="rect">
            <a:avLst/>
          </a:prstGeom>
          <a:noFill/>
          <a:ln>
            <a:noFill/>
          </a:ln>
        </p:spPr>
      </p:pic>
      <p:sp>
        <p:nvSpPr>
          <p:cNvPr id="226" name="Google Shape;226;p40"/>
          <p:cNvSpPr txBox="1"/>
          <p:nvPr/>
        </p:nvSpPr>
        <p:spPr>
          <a:xfrm>
            <a:off x="140821" y="3051140"/>
            <a:ext cx="3422400" cy="170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Function</a:t>
            </a:r>
            <a:r>
              <a:rPr lang="en"/>
              <a:t>: Motor Control </a:t>
            </a:r>
            <a:endParaRPr/>
          </a:p>
          <a:p>
            <a:pPr indent="0" lvl="0" marL="0" rtl="0" algn="l">
              <a:spcBef>
                <a:spcPts val="0"/>
              </a:spcBef>
              <a:spcAft>
                <a:spcPts val="0"/>
              </a:spcAft>
              <a:buNone/>
            </a:pPr>
            <a:r>
              <a:rPr lang="en"/>
              <a:t>person with basal ganglia dysfunction may have trouble starting, stopping, or sustaining movement + problems controlling speech, movement, and posture. This combination of symptoms is called </a:t>
            </a:r>
            <a:r>
              <a:rPr b="1" lang="en"/>
              <a:t>parkinsonism</a:t>
            </a:r>
            <a:r>
              <a:rPr lang="en"/>
              <a:t>.</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41"/>
          <p:cNvSpPr txBox="1"/>
          <p:nvPr>
            <p:ph type="title"/>
          </p:nvPr>
        </p:nvSpPr>
        <p:spPr>
          <a:xfrm>
            <a:off x="264735" y="273844"/>
            <a:ext cx="7886700" cy="5796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2700"/>
              <a:buFont typeface="Calibri"/>
              <a:buNone/>
            </a:pPr>
            <a:r>
              <a:rPr b="1" lang="en" sz="2700">
                <a:solidFill>
                  <a:schemeClr val="accent1"/>
                </a:solidFill>
              </a:rPr>
              <a:t>Falces of the brain</a:t>
            </a:r>
            <a:endParaRPr b="1" sz="2700">
              <a:solidFill>
                <a:schemeClr val="accent1"/>
              </a:solidFill>
            </a:endParaRPr>
          </a:p>
        </p:txBody>
      </p:sp>
      <p:pic>
        <p:nvPicPr>
          <p:cNvPr id="232" name="Google Shape;232;p41"/>
          <p:cNvPicPr preferRelativeResize="0"/>
          <p:nvPr>
            <p:ph idx="1" type="body"/>
          </p:nvPr>
        </p:nvPicPr>
        <p:blipFill rotWithShape="1">
          <a:blip r:embed="rId3">
            <a:alphaModFix/>
          </a:blip>
          <a:srcRect b="5128" l="25570" r="21631" t="7945"/>
          <a:stretch/>
        </p:blipFill>
        <p:spPr>
          <a:xfrm>
            <a:off x="3601703" y="0"/>
            <a:ext cx="5542200" cy="51288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id="237" name="Google Shape;237;p42"/>
          <p:cNvPicPr preferRelativeResize="0"/>
          <p:nvPr>
            <p:ph idx="1" type="body"/>
          </p:nvPr>
        </p:nvPicPr>
        <p:blipFill rotWithShape="1">
          <a:blip r:embed="rId3">
            <a:alphaModFix/>
          </a:blip>
          <a:srcRect b="0" l="0" r="0" t="0"/>
          <a:stretch/>
        </p:blipFill>
        <p:spPr>
          <a:xfrm>
            <a:off x="0" y="0"/>
            <a:ext cx="4770300" cy="3140700"/>
          </a:xfrm>
          <a:prstGeom prst="rect">
            <a:avLst/>
          </a:prstGeom>
          <a:noFill/>
          <a:ln>
            <a:noFill/>
          </a:ln>
        </p:spPr>
      </p:pic>
      <p:pic>
        <p:nvPicPr>
          <p:cNvPr id="238" name="Google Shape;238;p42"/>
          <p:cNvPicPr preferRelativeResize="0"/>
          <p:nvPr/>
        </p:nvPicPr>
        <p:blipFill rotWithShape="1">
          <a:blip r:embed="rId4">
            <a:alphaModFix/>
          </a:blip>
          <a:srcRect b="0" l="0" r="0" t="0"/>
          <a:stretch/>
        </p:blipFill>
        <p:spPr>
          <a:xfrm>
            <a:off x="4023360" y="2496791"/>
            <a:ext cx="4968241" cy="2646710"/>
          </a:xfrm>
          <a:prstGeom prst="rect">
            <a:avLst/>
          </a:prstGeom>
          <a:noFill/>
          <a:ln>
            <a:noFill/>
          </a:ln>
        </p:spPr>
      </p:pic>
      <p:pic>
        <p:nvPicPr>
          <p:cNvPr id="239" name="Google Shape;239;p42"/>
          <p:cNvPicPr preferRelativeResize="0"/>
          <p:nvPr/>
        </p:nvPicPr>
        <p:blipFill rotWithShape="1">
          <a:blip r:embed="rId5">
            <a:alphaModFix/>
          </a:blip>
          <a:srcRect b="0" l="0" r="0" t="0"/>
          <a:stretch/>
        </p:blipFill>
        <p:spPr>
          <a:xfrm>
            <a:off x="5242613" y="50185"/>
            <a:ext cx="3520387" cy="252156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4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chemeClr val="accent1"/>
                </a:solidFill>
              </a:rPr>
              <a:t>The Diencephalon</a:t>
            </a:r>
            <a:endParaRPr b="1">
              <a:solidFill>
                <a:schemeClr val="accent1"/>
              </a:solidFill>
            </a:endParaRPr>
          </a:p>
        </p:txBody>
      </p:sp>
      <p:sp>
        <p:nvSpPr>
          <p:cNvPr id="245" name="Google Shape;245;p43"/>
          <p:cNvSpPr txBox="1"/>
          <p:nvPr>
            <p:ph idx="1" type="body"/>
          </p:nvPr>
        </p:nvSpPr>
        <p:spPr>
          <a:xfrm>
            <a:off x="628650" y="1369219"/>
            <a:ext cx="7997100" cy="3263400"/>
          </a:xfrm>
          <a:prstGeom prst="rect">
            <a:avLst/>
          </a:prstGeom>
          <a:noFill/>
          <a:ln>
            <a:noFill/>
          </a:ln>
        </p:spPr>
        <p:txBody>
          <a:bodyPr anchorCtr="0" anchor="t" bIns="34275" lIns="68575" spcFirstLastPara="1" rIns="68575" wrap="square" tIns="34275">
            <a:normAutofit fontScale="70000" lnSpcReduction="20000"/>
          </a:bodyPr>
          <a:lstStyle/>
          <a:p>
            <a:pPr indent="-182245" lvl="0" marL="177800" rtl="0" algn="l">
              <a:lnSpc>
                <a:spcPct val="90000"/>
              </a:lnSpc>
              <a:spcBef>
                <a:spcPts val="0"/>
              </a:spcBef>
              <a:spcAft>
                <a:spcPts val="0"/>
              </a:spcAft>
              <a:buClr>
                <a:srgbClr val="1A1C1C"/>
              </a:buClr>
              <a:buSzPct val="116666"/>
              <a:buFont typeface="Arial"/>
              <a:buChar char="•"/>
            </a:pPr>
            <a:r>
              <a:rPr b="1" i="0" lang="en">
                <a:solidFill>
                  <a:srgbClr val="1A1C1C"/>
                </a:solidFill>
                <a:latin typeface="Lato"/>
                <a:ea typeface="Lato"/>
                <a:cs typeface="Lato"/>
                <a:sym typeface="Lato"/>
              </a:rPr>
              <a:t>Location</a:t>
            </a:r>
            <a:r>
              <a:rPr b="0" i="0" lang="en">
                <a:solidFill>
                  <a:srgbClr val="1A1C1C"/>
                </a:solidFill>
                <a:latin typeface="Lato"/>
                <a:ea typeface="Lato"/>
                <a:cs typeface="Lato"/>
                <a:sym typeface="Lato"/>
              </a:rPr>
              <a:t>: </a:t>
            </a:r>
            <a:r>
              <a:rPr lang="en">
                <a:solidFill>
                  <a:srgbClr val="1A1C1C"/>
                </a:solidFill>
                <a:latin typeface="Lato"/>
                <a:ea typeface="Lato"/>
                <a:cs typeface="Lato"/>
                <a:sym typeface="Lato"/>
              </a:rPr>
              <a:t>caudal</a:t>
            </a:r>
            <a:r>
              <a:rPr b="0" i="0" lang="en">
                <a:solidFill>
                  <a:srgbClr val="1A1C1C"/>
                </a:solidFill>
                <a:latin typeface="Lato"/>
                <a:ea typeface="Lato"/>
                <a:cs typeface="Lato"/>
                <a:sym typeface="Lato"/>
              </a:rPr>
              <a:t> portion of the forebrain, situated between the </a:t>
            </a:r>
            <a:r>
              <a:rPr lang="en">
                <a:solidFill>
                  <a:srgbClr val="1A1C1C"/>
                </a:solidFill>
                <a:latin typeface="Lato"/>
                <a:ea typeface="Lato"/>
                <a:cs typeface="Lato"/>
                <a:sym typeface="Lato"/>
              </a:rPr>
              <a:t>cerebrum</a:t>
            </a:r>
            <a:r>
              <a:rPr b="0" i="0" lang="en">
                <a:solidFill>
                  <a:srgbClr val="1A1C1C"/>
                </a:solidFill>
                <a:latin typeface="Lato"/>
                <a:ea typeface="Lato"/>
                <a:cs typeface="Lato"/>
                <a:sym typeface="Lato"/>
              </a:rPr>
              <a:t> and </a:t>
            </a:r>
            <a:r>
              <a:rPr lang="en">
                <a:solidFill>
                  <a:srgbClr val="1A1C1C"/>
                </a:solidFill>
                <a:latin typeface="Lato"/>
                <a:ea typeface="Lato"/>
                <a:cs typeface="Lato"/>
                <a:sym typeface="Lato"/>
              </a:rPr>
              <a:t>midbrain</a:t>
            </a:r>
            <a:endParaRPr/>
          </a:p>
          <a:p>
            <a:pPr indent="0" lvl="0" marL="0" rtl="0" algn="l">
              <a:lnSpc>
                <a:spcPct val="90000"/>
              </a:lnSpc>
              <a:spcBef>
                <a:spcPts val="800"/>
              </a:spcBef>
              <a:spcAft>
                <a:spcPts val="0"/>
              </a:spcAft>
              <a:buClr>
                <a:schemeClr val="dk1"/>
              </a:buClr>
              <a:buSzPct val="116666"/>
              <a:buNone/>
            </a:pPr>
            <a:r>
              <a:t/>
            </a:r>
            <a:endParaRPr>
              <a:solidFill>
                <a:srgbClr val="1A1C1C"/>
              </a:solidFill>
              <a:latin typeface="Lato"/>
              <a:ea typeface="Lato"/>
              <a:cs typeface="Lato"/>
              <a:sym typeface="Lato"/>
            </a:endParaRPr>
          </a:p>
          <a:p>
            <a:pPr indent="-182245" lvl="0" marL="177800" rtl="0" algn="l">
              <a:lnSpc>
                <a:spcPct val="90000"/>
              </a:lnSpc>
              <a:spcBef>
                <a:spcPts val="800"/>
              </a:spcBef>
              <a:spcAft>
                <a:spcPts val="0"/>
              </a:spcAft>
              <a:buClr>
                <a:srgbClr val="FF0000"/>
              </a:buClr>
              <a:buSzPct val="116666"/>
              <a:buFont typeface="Arial"/>
              <a:buChar char="•"/>
            </a:pPr>
            <a:r>
              <a:rPr b="1" lang="en">
                <a:solidFill>
                  <a:srgbClr val="FF0000"/>
                </a:solidFill>
                <a:latin typeface="Lato"/>
                <a:ea typeface="Lato"/>
                <a:cs typeface="Lato"/>
                <a:sym typeface="Lato"/>
              </a:rPr>
              <a:t>Embryogenesis</a:t>
            </a:r>
            <a:r>
              <a:rPr b="0" i="0" lang="en">
                <a:solidFill>
                  <a:srgbClr val="FF0000"/>
                </a:solidFill>
                <a:latin typeface="Lato"/>
                <a:ea typeface="Lato"/>
                <a:cs typeface="Lato"/>
                <a:sym typeface="Lato"/>
              </a:rPr>
              <a:t>: </a:t>
            </a:r>
            <a:r>
              <a:rPr b="0" i="0" lang="en">
                <a:solidFill>
                  <a:srgbClr val="1A1C1C"/>
                </a:solidFill>
                <a:latin typeface="Lato"/>
                <a:ea typeface="Lato"/>
                <a:cs typeface="Lato"/>
                <a:sym typeface="Lato"/>
              </a:rPr>
              <a:t>arises from </a:t>
            </a:r>
            <a:r>
              <a:rPr lang="en">
                <a:solidFill>
                  <a:srgbClr val="1A1C1C"/>
                </a:solidFill>
                <a:latin typeface="Lato"/>
                <a:ea typeface="Lato"/>
                <a:cs typeface="Lato"/>
                <a:sym typeface="Lato"/>
              </a:rPr>
              <a:t>prosencephalon</a:t>
            </a:r>
            <a:endParaRPr/>
          </a:p>
          <a:p>
            <a:pPr indent="-76200" lvl="0" marL="177800" rtl="0" algn="l">
              <a:lnSpc>
                <a:spcPct val="90000"/>
              </a:lnSpc>
              <a:spcBef>
                <a:spcPts val="800"/>
              </a:spcBef>
              <a:spcAft>
                <a:spcPts val="0"/>
              </a:spcAft>
              <a:buClr>
                <a:schemeClr val="dk1"/>
              </a:buClr>
              <a:buSzPct val="100000"/>
              <a:buFont typeface="Arial"/>
              <a:buNone/>
            </a:pPr>
            <a:r>
              <a:t/>
            </a:r>
            <a:endParaRPr b="1" sz="2300">
              <a:solidFill>
                <a:schemeClr val="accent6"/>
              </a:solidFill>
              <a:latin typeface="Lato"/>
              <a:ea typeface="Lato"/>
              <a:cs typeface="Lato"/>
              <a:sym typeface="Lato"/>
            </a:endParaRPr>
          </a:p>
          <a:p>
            <a:pPr indent="-178435" lvl="0" marL="177800" rtl="0" algn="l">
              <a:lnSpc>
                <a:spcPct val="90000"/>
              </a:lnSpc>
              <a:spcBef>
                <a:spcPts val="800"/>
              </a:spcBef>
              <a:spcAft>
                <a:spcPts val="0"/>
              </a:spcAft>
              <a:buClr>
                <a:srgbClr val="000000"/>
              </a:buClr>
              <a:buSzPct val="100000"/>
              <a:buChar char="•"/>
            </a:pPr>
            <a:r>
              <a:rPr b="1" i="1" lang="en" sz="2300" u="none" strike="noStrike">
                <a:solidFill>
                  <a:srgbClr val="000000"/>
                </a:solidFill>
                <a:latin typeface="Century"/>
                <a:ea typeface="Century"/>
                <a:cs typeface="Century"/>
                <a:sym typeface="Century"/>
              </a:rPr>
              <a:t>Parts of diencephalon</a:t>
            </a:r>
            <a:r>
              <a:rPr b="1" i="0" lang="en" sz="2300" u="none" strike="noStrike">
                <a:solidFill>
                  <a:srgbClr val="000000"/>
                </a:solidFill>
                <a:latin typeface="Century"/>
                <a:ea typeface="Century"/>
                <a:cs typeface="Century"/>
                <a:sym typeface="Century"/>
              </a:rPr>
              <a:t>: five in number separated by hypothalamic sulcus</a:t>
            </a:r>
            <a:endParaRPr>
              <a:solidFill>
                <a:srgbClr val="000000"/>
              </a:solidFill>
            </a:endParaRPr>
          </a:p>
          <a:p>
            <a:pPr indent="0" lvl="0" marL="0" rtl="0" algn="l">
              <a:lnSpc>
                <a:spcPct val="90000"/>
              </a:lnSpc>
              <a:spcBef>
                <a:spcPts val="800"/>
              </a:spcBef>
              <a:spcAft>
                <a:spcPts val="0"/>
              </a:spcAft>
              <a:buClr>
                <a:schemeClr val="dk1"/>
              </a:buClr>
              <a:buSzPct val="100000"/>
              <a:buNone/>
            </a:pPr>
            <a:r>
              <a:rPr lang="en" sz="1600">
                <a:latin typeface="Noto Sans Symbols"/>
                <a:ea typeface="Noto Sans Symbols"/>
                <a:cs typeface="Noto Sans Symbols"/>
                <a:sym typeface="Noto Sans Symbols"/>
              </a:rPr>
              <a:t>  </a:t>
            </a:r>
            <a:r>
              <a:rPr b="1" i="0" lang="en" sz="1600" u="none" strike="noStrike">
                <a:solidFill>
                  <a:schemeClr val="accent1"/>
                </a:solidFill>
                <a:latin typeface="Century"/>
                <a:ea typeface="Century"/>
                <a:cs typeface="Century"/>
                <a:sym typeface="Century"/>
              </a:rPr>
              <a:t>Dorsal diencephalon (above hypothalamic sulcus)</a:t>
            </a:r>
            <a:endParaRPr/>
          </a:p>
          <a:p>
            <a:pPr indent="0" lvl="0" marL="0" rtl="0" algn="l">
              <a:lnSpc>
                <a:spcPct val="90000"/>
              </a:lnSpc>
              <a:spcBef>
                <a:spcPts val="800"/>
              </a:spcBef>
              <a:spcAft>
                <a:spcPts val="0"/>
              </a:spcAft>
              <a:buClr>
                <a:schemeClr val="dk1"/>
              </a:buClr>
              <a:buSzPct val="100000"/>
              <a:buNone/>
            </a:pPr>
            <a:r>
              <a:rPr b="0" i="0" lang="en" sz="1600" u="none" strike="noStrike">
                <a:latin typeface="Century"/>
                <a:ea typeface="Century"/>
                <a:cs typeface="Century"/>
                <a:sym typeface="Century"/>
              </a:rPr>
              <a:t>     1. The thalamus: </a:t>
            </a:r>
            <a:r>
              <a:rPr b="0" i="0" lang="en" sz="1600">
                <a:solidFill>
                  <a:srgbClr val="1A1C1C"/>
                </a:solidFill>
                <a:latin typeface="Lato"/>
                <a:ea typeface="Lato"/>
                <a:cs typeface="Lato"/>
                <a:sym typeface="Lato"/>
              </a:rPr>
              <a:t>relay center of </a:t>
            </a:r>
            <a:r>
              <a:rPr b="1" i="0" lang="en" sz="1600">
                <a:solidFill>
                  <a:srgbClr val="1A1C1C"/>
                </a:solidFill>
                <a:latin typeface="Lato"/>
                <a:ea typeface="Lato"/>
                <a:cs typeface="Lato"/>
                <a:sym typeface="Lato"/>
              </a:rPr>
              <a:t>sensory</a:t>
            </a:r>
            <a:r>
              <a:rPr b="0" i="0" lang="en" sz="1600">
                <a:solidFill>
                  <a:srgbClr val="1A1C1C"/>
                </a:solidFill>
                <a:latin typeface="Lato"/>
                <a:ea typeface="Lato"/>
                <a:cs typeface="Lato"/>
                <a:sym typeface="Lato"/>
              </a:rPr>
              <a:t> information between subcortical and cortical structures</a:t>
            </a:r>
            <a:endParaRPr b="0" i="0" sz="1600" u="none" strike="noStrike">
              <a:latin typeface="Century"/>
              <a:ea typeface="Century"/>
              <a:cs typeface="Century"/>
              <a:sym typeface="Century"/>
            </a:endParaRPr>
          </a:p>
          <a:p>
            <a:pPr indent="0" lvl="0" marL="0" rtl="0" algn="l">
              <a:lnSpc>
                <a:spcPct val="90000"/>
              </a:lnSpc>
              <a:spcBef>
                <a:spcPts val="800"/>
              </a:spcBef>
              <a:spcAft>
                <a:spcPts val="0"/>
              </a:spcAft>
              <a:buClr>
                <a:schemeClr val="dk1"/>
              </a:buClr>
              <a:buSzPct val="100000"/>
              <a:buNone/>
            </a:pPr>
            <a:r>
              <a:rPr b="0" i="0" lang="en" sz="1600" u="none" strike="noStrike">
                <a:latin typeface="Century"/>
                <a:ea typeface="Century"/>
                <a:cs typeface="Century"/>
                <a:sym typeface="Century"/>
              </a:rPr>
              <a:t>     2. Meta-thalamus:</a:t>
            </a:r>
            <a:r>
              <a:rPr b="0" i="0" lang="en" sz="1600" u="none" strike="noStrike">
                <a:latin typeface="Century"/>
                <a:ea typeface="Century"/>
                <a:cs typeface="Century"/>
                <a:sym typeface="Century"/>
              </a:rPr>
              <a:t> made up od medial &amp; lateral</a:t>
            </a:r>
            <a:r>
              <a:rPr b="0" i="0" lang="en" sz="1600" u="none" strike="noStrike">
                <a:latin typeface="Century"/>
                <a:ea typeface="Century"/>
                <a:cs typeface="Century"/>
                <a:sym typeface="Century"/>
              </a:rPr>
              <a:t> geniculate </a:t>
            </a:r>
            <a:r>
              <a:rPr b="0" i="0" lang="en" sz="1600" u="none" strike="noStrike">
                <a:latin typeface="Century"/>
                <a:ea typeface="Century"/>
                <a:cs typeface="Century"/>
                <a:sym typeface="Century"/>
              </a:rPr>
              <a:t>bodies</a:t>
            </a:r>
            <a:endParaRPr/>
          </a:p>
          <a:p>
            <a:pPr indent="0" lvl="0" marL="0" rtl="0" algn="l">
              <a:lnSpc>
                <a:spcPct val="90000"/>
              </a:lnSpc>
              <a:spcBef>
                <a:spcPts val="800"/>
              </a:spcBef>
              <a:spcAft>
                <a:spcPts val="0"/>
              </a:spcAft>
              <a:buClr>
                <a:schemeClr val="dk1"/>
              </a:buClr>
              <a:buSzPct val="100000"/>
              <a:buNone/>
            </a:pPr>
            <a:r>
              <a:rPr b="0" i="0" lang="en" sz="1600" u="none" strike="noStrike">
                <a:latin typeface="Century"/>
                <a:ea typeface="Century"/>
                <a:cs typeface="Century"/>
                <a:sym typeface="Century"/>
              </a:rPr>
              <a:t>     3. Epithalamus: </a:t>
            </a:r>
            <a:r>
              <a:rPr b="1" i="0" lang="en" sz="1600">
                <a:solidFill>
                  <a:schemeClr val="accent1"/>
                </a:solidFill>
                <a:latin typeface="Lato"/>
                <a:ea typeface="Lato"/>
                <a:cs typeface="Lato"/>
                <a:sym typeface="Lato"/>
              </a:rPr>
              <a:t>(pineal gland) </a:t>
            </a:r>
            <a:r>
              <a:rPr b="0" i="0" lang="en" sz="1600">
                <a:solidFill>
                  <a:srgbClr val="1A1C1C"/>
                </a:solidFill>
                <a:latin typeface="Lato"/>
                <a:ea typeface="Lato"/>
                <a:cs typeface="Lato"/>
                <a:sym typeface="Lato"/>
              </a:rPr>
              <a:t>involved in the regulation of the sleep-wake cycle</a:t>
            </a:r>
            <a:endParaRPr/>
          </a:p>
          <a:p>
            <a:pPr indent="-101600" lvl="0" marL="177800" rtl="0" algn="l">
              <a:lnSpc>
                <a:spcPct val="90000"/>
              </a:lnSpc>
              <a:spcBef>
                <a:spcPts val="800"/>
              </a:spcBef>
              <a:spcAft>
                <a:spcPts val="0"/>
              </a:spcAft>
              <a:buClr>
                <a:schemeClr val="dk1"/>
              </a:buClr>
              <a:buSzPct val="100000"/>
              <a:buNone/>
            </a:pPr>
            <a:r>
              <a:t/>
            </a:r>
            <a:endParaRPr b="0" i="0" sz="1600" u="none" strike="noStrike">
              <a:solidFill>
                <a:schemeClr val="accent1"/>
              </a:solidFill>
              <a:latin typeface="Century"/>
              <a:ea typeface="Century"/>
              <a:cs typeface="Century"/>
              <a:sym typeface="Century"/>
            </a:endParaRPr>
          </a:p>
          <a:p>
            <a:pPr indent="0" lvl="0" marL="0" rtl="0" algn="l">
              <a:lnSpc>
                <a:spcPct val="90000"/>
              </a:lnSpc>
              <a:spcBef>
                <a:spcPts val="800"/>
              </a:spcBef>
              <a:spcAft>
                <a:spcPts val="0"/>
              </a:spcAft>
              <a:buClr>
                <a:schemeClr val="accent1"/>
              </a:buClr>
              <a:buSzPct val="100000"/>
              <a:buNone/>
            </a:pPr>
            <a:r>
              <a:rPr lang="en" sz="1600">
                <a:solidFill>
                  <a:schemeClr val="accent1"/>
                </a:solidFill>
                <a:latin typeface="Noto Sans Symbols"/>
                <a:ea typeface="Noto Sans Symbols"/>
                <a:cs typeface="Noto Sans Symbols"/>
                <a:sym typeface="Noto Sans Symbols"/>
              </a:rPr>
              <a:t> </a:t>
            </a:r>
            <a:r>
              <a:rPr b="0" i="0" lang="en" sz="1600" u="none" strike="noStrike">
                <a:solidFill>
                  <a:schemeClr val="accent1"/>
                </a:solidFill>
                <a:latin typeface="Noto Sans Symbols"/>
                <a:ea typeface="Noto Sans Symbols"/>
                <a:cs typeface="Noto Sans Symbols"/>
                <a:sym typeface="Noto Sans Symbols"/>
              </a:rPr>
              <a:t> </a:t>
            </a:r>
            <a:r>
              <a:rPr b="1" i="0" lang="en" sz="1600" u="none" strike="noStrike">
                <a:solidFill>
                  <a:schemeClr val="accent1"/>
                </a:solidFill>
                <a:latin typeface="Century"/>
                <a:ea typeface="Century"/>
                <a:cs typeface="Century"/>
                <a:sym typeface="Century"/>
              </a:rPr>
              <a:t>Ventral diencephalon (below hypothalamic sulcus)</a:t>
            </a:r>
            <a:endParaRPr/>
          </a:p>
          <a:p>
            <a:pPr indent="0" lvl="0" marL="0" rtl="0" algn="l">
              <a:lnSpc>
                <a:spcPct val="90000"/>
              </a:lnSpc>
              <a:spcBef>
                <a:spcPts val="800"/>
              </a:spcBef>
              <a:spcAft>
                <a:spcPts val="0"/>
              </a:spcAft>
              <a:buClr>
                <a:schemeClr val="dk1"/>
              </a:buClr>
              <a:buSzPct val="100000"/>
              <a:buNone/>
            </a:pPr>
            <a:r>
              <a:rPr b="0" i="0" lang="en" sz="1600" u="none" strike="noStrike">
                <a:latin typeface="Century"/>
                <a:ea typeface="Century"/>
                <a:cs typeface="Century"/>
                <a:sym typeface="Century"/>
              </a:rPr>
              <a:t>      4. Subthalamus: </a:t>
            </a:r>
            <a:r>
              <a:rPr b="0" i="0" lang="en" sz="1600">
                <a:solidFill>
                  <a:srgbClr val="1A1C1C"/>
                </a:solidFill>
                <a:latin typeface="Lato"/>
                <a:ea typeface="Lato"/>
                <a:cs typeface="Lato"/>
                <a:sym typeface="Lato"/>
              </a:rPr>
              <a:t>contains the </a:t>
            </a:r>
            <a:r>
              <a:rPr lang="en" sz="1600">
                <a:solidFill>
                  <a:srgbClr val="1A1C1C"/>
                </a:solidFill>
                <a:latin typeface="Lato"/>
                <a:ea typeface="Lato"/>
                <a:cs typeface="Lato"/>
                <a:sym typeface="Lato"/>
              </a:rPr>
              <a:t>subthalamic nucleus</a:t>
            </a:r>
            <a:r>
              <a:rPr b="0" i="0" lang="en" sz="1600">
                <a:solidFill>
                  <a:srgbClr val="1A1C1C"/>
                </a:solidFill>
                <a:latin typeface="Lato"/>
                <a:ea typeface="Lato"/>
                <a:cs typeface="Lato"/>
                <a:sym typeface="Lato"/>
              </a:rPr>
              <a:t>, a part of the </a:t>
            </a:r>
            <a:r>
              <a:rPr lang="en" sz="1600">
                <a:solidFill>
                  <a:srgbClr val="1A1C1C"/>
                </a:solidFill>
                <a:latin typeface="Lato"/>
                <a:ea typeface="Lato"/>
                <a:cs typeface="Lato"/>
                <a:sym typeface="Lato"/>
              </a:rPr>
              <a:t>basal ganglia</a:t>
            </a:r>
            <a:endParaRPr b="0" i="0" sz="1600" u="none" strike="noStrike">
              <a:latin typeface="Century"/>
              <a:ea typeface="Century"/>
              <a:cs typeface="Century"/>
              <a:sym typeface="Century"/>
            </a:endParaRPr>
          </a:p>
          <a:p>
            <a:pPr indent="0" lvl="0" marL="0" rtl="0" algn="l">
              <a:lnSpc>
                <a:spcPct val="90000"/>
              </a:lnSpc>
              <a:spcBef>
                <a:spcPts val="800"/>
              </a:spcBef>
              <a:spcAft>
                <a:spcPts val="1200"/>
              </a:spcAft>
              <a:buClr>
                <a:schemeClr val="dk1"/>
              </a:buClr>
              <a:buSzPct val="100000"/>
              <a:buNone/>
            </a:pPr>
            <a:r>
              <a:rPr b="0" i="0" lang="en" sz="1600" u="none" strike="noStrike">
                <a:latin typeface="Century"/>
                <a:ea typeface="Century"/>
                <a:cs typeface="Century"/>
                <a:sym typeface="Century"/>
              </a:rPr>
              <a:t>      5. Hypothalamus: </a:t>
            </a:r>
            <a:r>
              <a:rPr b="0" i="0" lang="en" sz="1600">
                <a:solidFill>
                  <a:srgbClr val="1A1C1C"/>
                </a:solidFill>
                <a:latin typeface="Lato"/>
                <a:ea typeface="Lato"/>
                <a:cs typeface="Lato"/>
                <a:sym typeface="Lato"/>
              </a:rPr>
              <a:t>main center of </a:t>
            </a:r>
            <a:r>
              <a:rPr b="1" i="0" lang="en" sz="1600">
                <a:solidFill>
                  <a:srgbClr val="1A1C1C"/>
                </a:solidFill>
                <a:latin typeface="Lato"/>
                <a:ea typeface="Lato"/>
                <a:cs typeface="Lato"/>
                <a:sym typeface="Lato"/>
              </a:rPr>
              <a:t>autonomic</a:t>
            </a:r>
            <a:r>
              <a:rPr b="0" i="0" lang="en" sz="1600">
                <a:solidFill>
                  <a:srgbClr val="1A1C1C"/>
                </a:solidFill>
                <a:latin typeface="Lato"/>
                <a:ea typeface="Lato"/>
                <a:cs typeface="Lato"/>
                <a:sym typeface="Lato"/>
              </a:rPr>
              <a:t> function and </a:t>
            </a:r>
            <a:r>
              <a:rPr b="1" lang="en" sz="1600">
                <a:solidFill>
                  <a:srgbClr val="1A1C1C"/>
                </a:solidFill>
                <a:latin typeface="Lato"/>
                <a:ea typeface="Lato"/>
                <a:cs typeface="Lato"/>
                <a:sym typeface="Lato"/>
              </a:rPr>
              <a:t>endocrine</a:t>
            </a:r>
            <a:r>
              <a:rPr lang="en" sz="1600">
                <a:solidFill>
                  <a:srgbClr val="1A1C1C"/>
                </a:solidFill>
                <a:latin typeface="Lato"/>
                <a:ea typeface="Lato"/>
                <a:cs typeface="Lato"/>
                <a:sym typeface="Lato"/>
              </a:rPr>
              <a:t> system</a:t>
            </a:r>
            <a:r>
              <a:rPr b="0" i="0" lang="en" sz="1600">
                <a:solidFill>
                  <a:srgbClr val="1A1C1C"/>
                </a:solidFill>
                <a:latin typeface="Lato"/>
                <a:ea typeface="Lato"/>
                <a:cs typeface="Lato"/>
                <a:sym typeface="Lato"/>
              </a:rPr>
              <a:t> function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44"/>
          <p:cNvPicPr preferRelativeResize="0"/>
          <p:nvPr>
            <p:ph idx="1" type="body"/>
          </p:nvPr>
        </p:nvPicPr>
        <p:blipFill rotWithShape="1">
          <a:blip r:embed="rId3">
            <a:alphaModFix/>
          </a:blip>
          <a:srcRect b="0" l="0" r="0" t="0"/>
          <a:stretch/>
        </p:blipFill>
        <p:spPr>
          <a:xfrm>
            <a:off x="3070860" y="7620"/>
            <a:ext cx="3568500" cy="5118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5"/>
          <p:cNvSpPr txBox="1"/>
          <p:nvPr>
            <p:ph idx="1" type="body"/>
          </p:nvPr>
        </p:nvSpPr>
        <p:spPr>
          <a:xfrm>
            <a:off x="289560" y="358140"/>
            <a:ext cx="8526900" cy="4556700"/>
          </a:xfrm>
          <a:prstGeom prst="rect">
            <a:avLst/>
          </a:prstGeom>
          <a:noFill/>
          <a:ln>
            <a:noFill/>
          </a:ln>
        </p:spPr>
        <p:txBody>
          <a:bodyPr anchorCtr="0" anchor="t" bIns="34275" lIns="68575" spcFirstLastPara="1" rIns="68575" wrap="square" tIns="34275">
            <a:normAutofit fontScale="92500" lnSpcReduction="20000"/>
          </a:bodyPr>
          <a:lstStyle/>
          <a:p>
            <a:pPr indent="0" lvl="0" marL="0" rtl="0" algn="l">
              <a:lnSpc>
                <a:spcPct val="90000"/>
              </a:lnSpc>
              <a:spcBef>
                <a:spcPts val="0"/>
              </a:spcBef>
              <a:spcAft>
                <a:spcPts val="0"/>
              </a:spcAft>
              <a:buClr>
                <a:schemeClr val="accent1"/>
              </a:buClr>
              <a:buSzPct val="116666"/>
              <a:buNone/>
            </a:pPr>
            <a:r>
              <a:rPr b="1" lang="en">
                <a:solidFill>
                  <a:schemeClr val="accent1"/>
                </a:solidFill>
              </a:rPr>
              <a:t>Thalamus</a:t>
            </a:r>
            <a:endParaRPr/>
          </a:p>
          <a:p>
            <a:pPr indent="0" lvl="0" marL="0" rtl="0" algn="l">
              <a:lnSpc>
                <a:spcPct val="90000"/>
              </a:lnSpc>
              <a:spcBef>
                <a:spcPts val="800"/>
              </a:spcBef>
              <a:spcAft>
                <a:spcPts val="0"/>
              </a:spcAft>
              <a:buClr>
                <a:srgbClr val="1A1C1C"/>
              </a:buClr>
              <a:buSzPct val="100000"/>
              <a:buNone/>
            </a:pPr>
            <a:r>
              <a:rPr b="0" i="0" lang="en" sz="1500">
                <a:solidFill>
                  <a:srgbClr val="1A1C1C"/>
                </a:solidFill>
                <a:latin typeface="Lato"/>
                <a:ea typeface="Lato"/>
                <a:cs typeface="Lato"/>
                <a:sym typeface="Lato"/>
              </a:rPr>
              <a:t>a group of nuclei constituting the </a:t>
            </a:r>
            <a:r>
              <a:rPr b="1" i="0" lang="en" sz="1500">
                <a:solidFill>
                  <a:srgbClr val="1A1C1C"/>
                </a:solidFill>
                <a:latin typeface="Lato"/>
                <a:ea typeface="Lato"/>
                <a:cs typeface="Lato"/>
                <a:sym typeface="Lato"/>
              </a:rPr>
              <a:t>main relay center of ascending </a:t>
            </a:r>
            <a:r>
              <a:rPr b="1" i="0" lang="en" sz="1500" u="sng">
                <a:solidFill>
                  <a:srgbClr val="1A1C1C"/>
                </a:solidFill>
                <a:latin typeface="Lato"/>
                <a:ea typeface="Lato"/>
                <a:cs typeface="Lato"/>
                <a:sym typeface="Lato"/>
              </a:rPr>
              <a:t>sensory</a:t>
            </a:r>
            <a:r>
              <a:rPr b="1" i="0" lang="en" sz="1500">
                <a:solidFill>
                  <a:srgbClr val="1A1C1C"/>
                </a:solidFill>
                <a:latin typeface="Lato"/>
                <a:ea typeface="Lato"/>
                <a:cs typeface="Lato"/>
                <a:sym typeface="Lato"/>
              </a:rPr>
              <a:t> information between subcortical and cortical centers </a:t>
            </a:r>
            <a:r>
              <a:rPr b="0" i="0" lang="en" sz="1500">
                <a:solidFill>
                  <a:srgbClr val="FF0000"/>
                </a:solidFill>
                <a:latin typeface="Lato"/>
                <a:ea typeface="Lato"/>
                <a:cs typeface="Lato"/>
                <a:sym typeface="Lato"/>
              </a:rPr>
              <a:t>(except for the </a:t>
            </a:r>
            <a:r>
              <a:rPr lang="en" sz="1500">
                <a:solidFill>
                  <a:srgbClr val="FF0000"/>
                </a:solidFill>
                <a:latin typeface="Lato"/>
                <a:ea typeface="Lato"/>
                <a:cs typeface="Lato"/>
                <a:sym typeface="Lato"/>
              </a:rPr>
              <a:t>sense of smell</a:t>
            </a:r>
            <a:r>
              <a:rPr b="0" i="0" lang="en" sz="1500">
                <a:solidFill>
                  <a:srgbClr val="FF0000"/>
                </a:solidFill>
                <a:latin typeface="Lato"/>
                <a:ea typeface="Lato"/>
                <a:cs typeface="Lato"/>
                <a:sym typeface="Lato"/>
              </a:rPr>
              <a:t>)</a:t>
            </a:r>
            <a:endParaRPr/>
          </a:p>
          <a:p>
            <a:pPr indent="0" lvl="0" marL="0" rtl="0" algn="l">
              <a:lnSpc>
                <a:spcPct val="90000"/>
              </a:lnSpc>
              <a:spcBef>
                <a:spcPts val="800"/>
              </a:spcBef>
              <a:spcAft>
                <a:spcPts val="0"/>
              </a:spcAft>
              <a:buClr>
                <a:schemeClr val="dk1"/>
              </a:buClr>
              <a:buSzPct val="100000"/>
              <a:buNone/>
            </a:pPr>
            <a:r>
              <a:rPr b="0" i="0" lang="en" sz="1400" u="none" strike="noStrike">
                <a:latin typeface="Century"/>
                <a:ea typeface="Century"/>
                <a:cs typeface="Century"/>
                <a:sym typeface="Century"/>
              </a:rPr>
              <a:t>The Two thalami are interconnected by a compact band of white matter crossing midline, called </a:t>
            </a:r>
            <a:r>
              <a:rPr b="1" i="0" lang="en" sz="1400" u="none" strike="noStrike">
                <a:latin typeface="Century"/>
                <a:ea typeface="Century"/>
                <a:cs typeface="Century"/>
                <a:sym typeface="Century"/>
              </a:rPr>
              <a:t>inter-thalamic adhesion</a:t>
            </a:r>
            <a:endParaRPr/>
          </a:p>
          <a:p>
            <a:pPr indent="0" lvl="0" marL="0" rtl="0" algn="l">
              <a:lnSpc>
                <a:spcPct val="90000"/>
              </a:lnSpc>
              <a:spcBef>
                <a:spcPts val="800"/>
              </a:spcBef>
              <a:spcAft>
                <a:spcPts val="0"/>
              </a:spcAft>
              <a:buClr>
                <a:schemeClr val="dk1"/>
              </a:buClr>
              <a:buSzPct val="116666"/>
              <a:buNone/>
            </a:pPr>
            <a:r>
              <a:t/>
            </a:r>
            <a:endParaRPr b="1" i="0">
              <a:solidFill>
                <a:schemeClr val="accent1"/>
              </a:solidFill>
              <a:latin typeface="Lato"/>
              <a:ea typeface="Lato"/>
              <a:cs typeface="Lato"/>
              <a:sym typeface="Lato"/>
            </a:endParaRPr>
          </a:p>
          <a:p>
            <a:pPr indent="0" lvl="0" marL="0" rtl="0" algn="l">
              <a:lnSpc>
                <a:spcPct val="90000"/>
              </a:lnSpc>
              <a:spcBef>
                <a:spcPts val="800"/>
              </a:spcBef>
              <a:spcAft>
                <a:spcPts val="0"/>
              </a:spcAft>
              <a:buClr>
                <a:schemeClr val="accent1"/>
              </a:buClr>
              <a:buSzPct val="116666"/>
              <a:buNone/>
            </a:pPr>
            <a:r>
              <a:rPr b="1" i="0" lang="en">
                <a:solidFill>
                  <a:schemeClr val="accent1"/>
                </a:solidFill>
                <a:latin typeface="Lato"/>
                <a:ea typeface="Lato"/>
                <a:cs typeface="Lato"/>
                <a:sym typeface="Lato"/>
              </a:rPr>
              <a:t>Composition</a:t>
            </a:r>
            <a:endParaRPr b="0" i="0">
              <a:solidFill>
                <a:schemeClr val="accent1"/>
              </a:solidFill>
              <a:latin typeface="Lato"/>
              <a:ea typeface="Lato"/>
              <a:cs typeface="Lato"/>
              <a:sym typeface="Lato"/>
            </a:endParaRPr>
          </a:p>
          <a:p>
            <a:pPr indent="-202406" lvl="1" marL="558800" rtl="0" algn="l">
              <a:lnSpc>
                <a:spcPct val="90000"/>
              </a:lnSpc>
              <a:spcBef>
                <a:spcPts val="400"/>
              </a:spcBef>
              <a:spcAft>
                <a:spcPts val="0"/>
              </a:spcAft>
              <a:buClr>
                <a:srgbClr val="1A1C1C"/>
              </a:buClr>
              <a:buSzPct val="100000"/>
              <a:buFont typeface="Arial"/>
              <a:buChar char="•"/>
            </a:pPr>
            <a:r>
              <a:rPr lang="en" sz="1500">
                <a:solidFill>
                  <a:srgbClr val="1A1C1C"/>
                </a:solidFill>
                <a:latin typeface="Lato"/>
                <a:ea typeface="Lato"/>
                <a:cs typeface="Lato"/>
                <a:sym typeface="Lato"/>
              </a:rPr>
              <a:t>L</a:t>
            </a:r>
            <a:r>
              <a:rPr b="1" lang="en" sz="1500">
                <a:solidFill>
                  <a:srgbClr val="1A1C1C"/>
                </a:solidFill>
                <a:latin typeface="Lato"/>
                <a:ea typeface="Lato"/>
                <a:cs typeface="Lato"/>
                <a:sym typeface="Lato"/>
              </a:rPr>
              <a:t>ateral</a:t>
            </a:r>
            <a:r>
              <a:rPr b="1" i="0" lang="en" sz="1500">
                <a:solidFill>
                  <a:srgbClr val="1A1C1C"/>
                </a:solidFill>
                <a:latin typeface="Lato"/>
                <a:ea typeface="Lato"/>
                <a:cs typeface="Lato"/>
                <a:sym typeface="Lato"/>
              </a:rPr>
              <a:t>, </a:t>
            </a:r>
            <a:r>
              <a:rPr b="1" lang="en" sz="1500">
                <a:solidFill>
                  <a:srgbClr val="1A1C1C"/>
                </a:solidFill>
                <a:latin typeface="Lato"/>
                <a:ea typeface="Lato"/>
                <a:cs typeface="Lato"/>
                <a:sym typeface="Lato"/>
              </a:rPr>
              <a:t>anterior</a:t>
            </a:r>
            <a:r>
              <a:rPr b="1" i="0" lang="en" sz="1500">
                <a:solidFill>
                  <a:srgbClr val="1A1C1C"/>
                </a:solidFill>
                <a:latin typeface="Lato"/>
                <a:ea typeface="Lato"/>
                <a:cs typeface="Lato"/>
                <a:sym typeface="Lato"/>
              </a:rPr>
              <a:t>, </a:t>
            </a:r>
            <a:r>
              <a:rPr b="1" lang="en" sz="1500">
                <a:solidFill>
                  <a:srgbClr val="1A1C1C"/>
                </a:solidFill>
                <a:latin typeface="Lato"/>
                <a:ea typeface="Lato"/>
                <a:cs typeface="Lato"/>
                <a:sym typeface="Lato"/>
              </a:rPr>
              <a:t>medial</a:t>
            </a:r>
            <a:r>
              <a:rPr b="0" i="0" lang="en" sz="1500">
                <a:solidFill>
                  <a:srgbClr val="1A1C1C"/>
                </a:solidFill>
                <a:latin typeface="Lato"/>
                <a:ea typeface="Lato"/>
                <a:cs typeface="Lato"/>
                <a:sym typeface="Lato"/>
              </a:rPr>
              <a:t>, and </a:t>
            </a:r>
            <a:r>
              <a:rPr b="1" i="0" lang="en" sz="1500">
                <a:solidFill>
                  <a:srgbClr val="1A1C1C"/>
                </a:solidFill>
                <a:latin typeface="Lato"/>
                <a:ea typeface="Lato"/>
                <a:cs typeface="Lato"/>
                <a:sym typeface="Lato"/>
              </a:rPr>
              <a:t>intralaminar nuclear groups </a:t>
            </a:r>
            <a:r>
              <a:rPr b="0" i="0" lang="en" sz="1500">
                <a:solidFill>
                  <a:srgbClr val="1A1C1C"/>
                </a:solidFill>
                <a:latin typeface="Lato"/>
                <a:ea typeface="Lato"/>
                <a:cs typeface="Lato"/>
                <a:sym typeface="Lato"/>
              </a:rPr>
              <a:t>and the metathalamic region</a:t>
            </a:r>
            <a:endParaRPr/>
          </a:p>
          <a:p>
            <a:pPr indent="-202406" lvl="1" marL="558800" rtl="0" algn="l">
              <a:lnSpc>
                <a:spcPct val="90000"/>
              </a:lnSpc>
              <a:spcBef>
                <a:spcPts val="400"/>
              </a:spcBef>
              <a:spcAft>
                <a:spcPts val="0"/>
              </a:spcAft>
              <a:buClr>
                <a:srgbClr val="1A1C1C"/>
              </a:buClr>
              <a:buSzPct val="100000"/>
              <a:buFont typeface="Arial"/>
              <a:buChar char="•"/>
            </a:pPr>
            <a:r>
              <a:rPr lang="en" sz="1500">
                <a:solidFill>
                  <a:srgbClr val="1A1C1C"/>
                </a:solidFill>
                <a:latin typeface="Lato"/>
                <a:ea typeface="Lato"/>
                <a:cs typeface="Lato"/>
                <a:sym typeface="Lato"/>
              </a:rPr>
              <a:t>Lateral</a:t>
            </a:r>
            <a:r>
              <a:rPr b="0" i="0" lang="en" sz="1500">
                <a:solidFill>
                  <a:srgbClr val="1A1C1C"/>
                </a:solidFill>
                <a:latin typeface="Lato"/>
                <a:ea typeface="Lato"/>
                <a:cs typeface="Lato"/>
                <a:sym typeface="Lato"/>
              </a:rPr>
              <a:t>, </a:t>
            </a:r>
            <a:r>
              <a:rPr lang="en" sz="1500">
                <a:solidFill>
                  <a:srgbClr val="1A1C1C"/>
                </a:solidFill>
                <a:latin typeface="Lato"/>
                <a:ea typeface="Lato"/>
                <a:cs typeface="Lato"/>
                <a:sym typeface="Lato"/>
              </a:rPr>
              <a:t>ant.</a:t>
            </a:r>
            <a:r>
              <a:rPr b="0" i="0" lang="en" sz="1500">
                <a:solidFill>
                  <a:srgbClr val="1A1C1C"/>
                </a:solidFill>
                <a:latin typeface="Lato"/>
                <a:ea typeface="Lato"/>
                <a:cs typeface="Lato"/>
                <a:sym typeface="Lato"/>
              </a:rPr>
              <a:t>, and </a:t>
            </a:r>
            <a:r>
              <a:rPr lang="en" sz="1500">
                <a:solidFill>
                  <a:srgbClr val="1A1C1C"/>
                </a:solidFill>
                <a:latin typeface="Lato"/>
                <a:ea typeface="Lato"/>
                <a:cs typeface="Lato"/>
                <a:sym typeface="Lato"/>
              </a:rPr>
              <a:t>medial</a:t>
            </a:r>
            <a:r>
              <a:rPr b="0" i="0" lang="en" sz="1500">
                <a:solidFill>
                  <a:srgbClr val="1A1C1C"/>
                </a:solidFill>
                <a:latin typeface="Lato"/>
                <a:ea typeface="Lato"/>
                <a:cs typeface="Lato"/>
                <a:sym typeface="Lato"/>
              </a:rPr>
              <a:t> nuclear groups are separated by Y-shaped internal medullary lamina</a:t>
            </a:r>
            <a:endParaRPr/>
          </a:p>
          <a:p>
            <a:pPr indent="-202406" lvl="1" marL="558800" rtl="0" algn="l">
              <a:lnSpc>
                <a:spcPct val="90000"/>
              </a:lnSpc>
              <a:spcBef>
                <a:spcPts val="400"/>
              </a:spcBef>
              <a:spcAft>
                <a:spcPts val="0"/>
              </a:spcAft>
              <a:buClr>
                <a:srgbClr val="1A1C1C"/>
              </a:buClr>
              <a:buSzPct val="100000"/>
              <a:buFont typeface="Arial"/>
              <a:buChar char="•"/>
            </a:pPr>
            <a:r>
              <a:rPr b="0" i="0" lang="en" sz="1500">
                <a:solidFill>
                  <a:srgbClr val="1A1C1C"/>
                </a:solidFill>
                <a:latin typeface="Lato"/>
                <a:ea typeface="Lato"/>
                <a:cs typeface="Lato"/>
                <a:sym typeface="Lato"/>
              </a:rPr>
              <a:t>The </a:t>
            </a:r>
            <a:r>
              <a:rPr b="1" lang="en" sz="1500">
                <a:solidFill>
                  <a:srgbClr val="1A1C1C"/>
                </a:solidFill>
                <a:latin typeface="Lato"/>
                <a:ea typeface="Lato"/>
                <a:cs typeface="Lato"/>
                <a:sym typeface="Lato"/>
              </a:rPr>
              <a:t>lateral</a:t>
            </a:r>
            <a:r>
              <a:rPr b="1" i="0" lang="en" sz="1500">
                <a:solidFill>
                  <a:srgbClr val="1A1C1C"/>
                </a:solidFill>
                <a:latin typeface="Lato"/>
                <a:ea typeface="Lato"/>
                <a:cs typeface="Lato"/>
                <a:sym typeface="Lato"/>
              </a:rPr>
              <a:t> group </a:t>
            </a:r>
            <a:r>
              <a:rPr b="0" i="0" lang="en" sz="1500">
                <a:solidFill>
                  <a:srgbClr val="1A1C1C"/>
                </a:solidFill>
                <a:latin typeface="Lato"/>
                <a:ea typeface="Lato"/>
                <a:cs typeface="Lato"/>
                <a:sym typeface="Lato"/>
              </a:rPr>
              <a:t>can be subdivided into </a:t>
            </a:r>
            <a:r>
              <a:rPr b="1" lang="en" sz="1500">
                <a:solidFill>
                  <a:srgbClr val="1A1C1C"/>
                </a:solidFill>
                <a:latin typeface="Lato"/>
                <a:ea typeface="Lato"/>
                <a:cs typeface="Lato"/>
                <a:sym typeface="Lato"/>
              </a:rPr>
              <a:t>posterio</a:t>
            </a:r>
            <a:r>
              <a:rPr b="1" i="0" lang="en" sz="1500">
                <a:solidFill>
                  <a:srgbClr val="1A1C1C"/>
                </a:solidFill>
                <a:latin typeface="Lato"/>
                <a:ea typeface="Lato"/>
                <a:cs typeface="Lato"/>
                <a:sym typeface="Lato"/>
              </a:rPr>
              <a:t>r, </a:t>
            </a:r>
            <a:r>
              <a:rPr b="1" lang="en" sz="1500">
                <a:solidFill>
                  <a:srgbClr val="1A1C1C"/>
                </a:solidFill>
                <a:latin typeface="Lato"/>
                <a:ea typeface="Lato"/>
                <a:cs typeface="Lato"/>
                <a:sym typeface="Lato"/>
              </a:rPr>
              <a:t>dorsal</a:t>
            </a:r>
            <a:r>
              <a:rPr b="1" i="0" lang="en" sz="1500">
                <a:solidFill>
                  <a:srgbClr val="1A1C1C"/>
                </a:solidFill>
                <a:latin typeface="Lato"/>
                <a:ea typeface="Lato"/>
                <a:cs typeface="Lato"/>
                <a:sym typeface="Lato"/>
              </a:rPr>
              <a:t>, and </a:t>
            </a:r>
            <a:r>
              <a:rPr b="1" lang="en" sz="1500">
                <a:solidFill>
                  <a:srgbClr val="1A1C1C"/>
                </a:solidFill>
                <a:latin typeface="Lato"/>
                <a:ea typeface="Lato"/>
                <a:cs typeface="Lato"/>
                <a:sym typeface="Lato"/>
              </a:rPr>
              <a:t>ventral</a:t>
            </a:r>
            <a:r>
              <a:rPr b="1" i="0" lang="en" sz="1500">
                <a:solidFill>
                  <a:srgbClr val="1A1C1C"/>
                </a:solidFill>
                <a:latin typeface="Lato"/>
                <a:ea typeface="Lato"/>
                <a:cs typeface="Lato"/>
                <a:sym typeface="Lato"/>
              </a:rPr>
              <a:t> subgroups</a:t>
            </a:r>
            <a:endParaRPr/>
          </a:p>
          <a:p>
            <a:pPr indent="0" lvl="1" marL="342900" rtl="0" algn="l">
              <a:lnSpc>
                <a:spcPct val="90000"/>
              </a:lnSpc>
              <a:spcBef>
                <a:spcPts val="400"/>
              </a:spcBef>
              <a:spcAft>
                <a:spcPts val="0"/>
              </a:spcAft>
              <a:buClr>
                <a:schemeClr val="dk1"/>
              </a:buClr>
              <a:buSzPct val="128571"/>
              <a:buNone/>
            </a:pPr>
            <a:r>
              <a:t/>
            </a:r>
            <a:endParaRPr b="0" i="0">
              <a:solidFill>
                <a:srgbClr val="1A1C1C"/>
              </a:solidFill>
              <a:latin typeface="Lato"/>
              <a:ea typeface="Lato"/>
              <a:cs typeface="Lato"/>
              <a:sym typeface="Lato"/>
            </a:endParaRPr>
          </a:p>
          <a:p>
            <a:pPr indent="0" lvl="0" marL="0" rtl="0" algn="l">
              <a:lnSpc>
                <a:spcPct val="90000"/>
              </a:lnSpc>
              <a:spcBef>
                <a:spcPts val="800"/>
              </a:spcBef>
              <a:spcAft>
                <a:spcPts val="0"/>
              </a:spcAft>
              <a:buClr>
                <a:schemeClr val="accent1"/>
              </a:buClr>
              <a:buSzPct val="116666"/>
              <a:buNone/>
            </a:pPr>
            <a:r>
              <a:rPr b="1" i="0" lang="en">
                <a:solidFill>
                  <a:schemeClr val="accent1"/>
                </a:solidFill>
                <a:latin typeface="Lato"/>
                <a:ea typeface="Lato"/>
                <a:cs typeface="Lato"/>
                <a:sym typeface="Lato"/>
              </a:rPr>
              <a:t>Blood supply</a:t>
            </a:r>
            <a:endParaRPr/>
          </a:p>
          <a:p>
            <a:pPr indent="0" lvl="0" marL="0" rtl="0" algn="l">
              <a:lnSpc>
                <a:spcPct val="90000"/>
              </a:lnSpc>
              <a:spcBef>
                <a:spcPts val="800"/>
              </a:spcBef>
              <a:spcAft>
                <a:spcPts val="0"/>
              </a:spcAft>
              <a:buClr>
                <a:srgbClr val="1A1C1C"/>
              </a:buClr>
              <a:buSzPct val="100000"/>
              <a:buNone/>
            </a:pPr>
            <a:r>
              <a:rPr b="0" i="0" lang="en" sz="1500">
                <a:solidFill>
                  <a:srgbClr val="1A1C1C"/>
                </a:solidFill>
                <a:latin typeface="Lato"/>
                <a:ea typeface="Lato"/>
                <a:cs typeface="Lato"/>
                <a:sym typeface="Lato"/>
              </a:rPr>
              <a:t>Mainly derived from branches of</a:t>
            </a:r>
            <a:endParaRPr/>
          </a:p>
          <a:p>
            <a:pPr indent="0" lvl="0" marL="0" rtl="0" algn="l">
              <a:lnSpc>
                <a:spcPct val="90000"/>
              </a:lnSpc>
              <a:spcBef>
                <a:spcPts val="800"/>
              </a:spcBef>
              <a:spcAft>
                <a:spcPts val="0"/>
              </a:spcAft>
              <a:buClr>
                <a:srgbClr val="1A1C1C"/>
              </a:buClr>
              <a:buSzPct val="100000"/>
              <a:buNone/>
            </a:pPr>
            <a:r>
              <a:rPr b="0" i="0" lang="en" sz="1500">
                <a:solidFill>
                  <a:srgbClr val="1A1C1C"/>
                </a:solidFill>
                <a:latin typeface="Lato"/>
                <a:ea typeface="Lato"/>
                <a:cs typeface="Lato"/>
                <a:sym typeface="Lato"/>
              </a:rPr>
              <a:t> the posterior cerebral </a:t>
            </a:r>
            <a:r>
              <a:rPr lang="en" sz="1500">
                <a:solidFill>
                  <a:srgbClr val="1A1C1C"/>
                </a:solidFill>
                <a:latin typeface="Lato"/>
                <a:ea typeface="Lato"/>
                <a:cs typeface="Lato"/>
                <a:sym typeface="Lato"/>
              </a:rPr>
              <a:t>artery</a:t>
            </a:r>
            <a:endParaRPr b="0" i="0" sz="1500">
              <a:solidFill>
                <a:srgbClr val="1A1C1C"/>
              </a:solidFill>
              <a:latin typeface="Lato"/>
              <a:ea typeface="Lato"/>
              <a:cs typeface="Lato"/>
              <a:sym typeface="Lato"/>
            </a:endParaRPr>
          </a:p>
          <a:p>
            <a:pPr indent="0" lvl="0" marL="0" rtl="0" algn="l">
              <a:lnSpc>
                <a:spcPct val="90000"/>
              </a:lnSpc>
              <a:spcBef>
                <a:spcPts val="800"/>
              </a:spcBef>
              <a:spcAft>
                <a:spcPts val="0"/>
              </a:spcAft>
              <a:buClr>
                <a:schemeClr val="dk1"/>
              </a:buClr>
              <a:buSzPct val="116666"/>
              <a:buNone/>
            </a:pPr>
            <a:r>
              <a:t/>
            </a:r>
            <a:endParaRPr>
              <a:solidFill>
                <a:srgbClr val="FF0000"/>
              </a:solidFill>
              <a:latin typeface="Lato"/>
              <a:ea typeface="Lato"/>
              <a:cs typeface="Lato"/>
              <a:sym typeface="Lato"/>
            </a:endParaRPr>
          </a:p>
          <a:p>
            <a:pPr indent="0" lvl="0" marL="0" rtl="0" algn="l">
              <a:lnSpc>
                <a:spcPct val="90000"/>
              </a:lnSpc>
              <a:spcBef>
                <a:spcPts val="800"/>
              </a:spcBef>
              <a:spcAft>
                <a:spcPts val="0"/>
              </a:spcAft>
              <a:buClr>
                <a:schemeClr val="dk1"/>
              </a:buClr>
              <a:buSzPct val="116666"/>
              <a:buNone/>
            </a:pPr>
            <a:r>
              <a:t/>
            </a:r>
            <a:endParaRPr>
              <a:solidFill>
                <a:srgbClr val="FF0000"/>
              </a:solidFill>
              <a:latin typeface="Lato"/>
              <a:ea typeface="Lato"/>
              <a:cs typeface="Lato"/>
              <a:sym typeface="Lato"/>
            </a:endParaRPr>
          </a:p>
          <a:p>
            <a:pPr indent="0" lvl="0" marL="0" rtl="0" algn="l">
              <a:lnSpc>
                <a:spcPct val="90000"/>
              </a:lnSpc>
              <a:spcBef>
                <a:spcPts val="800"/>
              </a:spcBef>
              <a:spcAft>
                <a:spcPts val="0"/>
              </a:spcAft>
              <a:buClr>
                <a:schemeClr val="dk1"/>
              </a:buClr>
              <a:buSzPct val="116666"/>
              <a:buNone/>
            </a:pPr>
            <a:r>
              <a:t/>
            </a:r>
            <a:endParaRPr>
              <a:solidFill>
                <a:srgbClr val="FF0000"/>
              </a:solidFill>
              <a:latin typeface="Lato"/>
              <a:ea typeface="Lato"/>
              <a:cs typeface="Lato"/>
              <a:sym typeface="Lato"/>
            </a:endParaRPr>
          </a:p>
          <a:p>
            <a:pPr indent="0" lvl="0" marL="0" rtl="0" algn="l">
              <a:lnSpc>
                <a:spcPct val="90000"/>
              </a:lnSpc>
              <a:spcBef>
                <a:spcPts val="800"/>
              </a:spcBef>
              <a:spcAft>
                <a:spcPts val="0"/>
              </a:spcAft>
              <a:buClr>
                <a:schemeClr val="dk1"/>
              </a:buClr>
              <a:buSzPct val="116666"/>
              <a:buNone/>
            </a:pPr>
            <a:r>
              <a:t/>
            </a:r>
            <a:endParaRPr>
              <a:solidFill>
                <a:srgbClr val="FF0000"/>
              </a:solidFill>
              <a:latin typeface="Lato"/>
              <a:ea typeface="Lato"/>
              <a:cs typeface="Lato"/>
              <a:sym typeface="Lato"/>
            </a:endParaRPr>
          </a:p>
          <a:p>
            <a:pPr indent="0" lvl="0" marL="0" rtl="0" algn="l">
              <a:lnSpc>
                <a:spcPct val="90000"/>
              </a:lnSpc>
              <a:spcBef>
                <a:spcPts val="800"/>
              </a:spcBef>
              <a:spcAft>
                <a:spcPts val="1200"/>
              </a:spcAft>
              <a:buClr>
                <a:schemeClr val="dk1"/>
              </a:buClr>
              <a:buSzPct val="116666"/>
              <a:buNone/>
            </a:pPr>
            <a:r>
              <a:t/>
            </a:r>
            <a:endParaRPr>
              <a:solidFill>
                <a:srgbClr val="FF0000"/>
              </a:solidFill>
              <a:latin typeface="Lato"/>
              <a:ea typeface="Lato"/>
              <a:cs typeface="Lato"/>
              <a:sym typeface="Lato"/>
            </a:endParaRPr>
          </a:p>
        </p:txBody>
      </p:sp>
      <p:pic>
        <p:nvPicPr>
          <p:cNvPr id="256" name="Google Shape;256;p45"/>
          <p:cNvPicPr preferRelativeResize="0"/>
          <p:nvPr/>
        </p:nvPicPr>
        <p:blipFill rotWithShape="1">
          <a:blip r:embed="rId3">
            <a:alphaModFix/>
          </a:blip>
          <a:srcRect b="0" l="0" r="0" t="0"/>
          <a:stretch/>
        </p:blipFill>
        <p:spPr>
          <a:xfrm>
            <a:off x="4419600" y="3125423"/>
            <a:ext cx="4724400" cy="201807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6"/>
          <p:cNvSpPr txBox="1"/>
          <p:nvPr>
            <p:ph type="title"/>
          </p:nvPr>
        </p:nvSpPr>
        <p:spPr>
          <a:xfrm>
            <a:off x="407216" y="215235"/>
            <a:ext cx="4125600" cy="13218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FF0000"/>
              </a:buClr>
              <a:buSzPts val="3300"/>
              <a:buFont typeface="Calibri"/>
              <a:buNone/>
            </a:pPr>
            <a:r>
              <a:rPr b="1" lang="en" sz="3000"/>
              <a:t>Gross Anatomy of </a:t>
            </a:r>
            <a:r>
              <a:rPr b="1" lang="en" sz="3000"/>
              <a:t>cerebellum </a:t>
            </a:r>
            <a:endParaRPr b="1" sz="3000"/>
          </a:p>
        </p:txBody>
      </p:sp>
      <p:sp>
        <p:nvSpPr>
          <p:cNvPr id="262" name="Google Shape;262;p46"/>
          <p:cNvSpPr txBox="1"/>
          <p:nvPr>
            <p:ph idx="1" type="body"/>
          </p:nvPr>
        </p:nvSpPr>
        <p:spPr>
          <a:xfrm>
            <a:off x="407225" y="1890245"/>
            <a:ext cx="7886700" cy="3149100"/>
          </a:xfrm>
          <a:prstGeom prst="rect">
            <a:avLst/>
          </a:prstGeom>
          <a:noFill/>
          <a:ln>
            <a:noFill/>
          </a:ln>
        </p:spPr>
        <p:txBody>
          <a:bodyPr anchorCtr="0" anchor="t" bIns="34275" lIns="68575" spcFirstLastPara="1" rIns="68575" wrap="square" tIns="34275">
            <a:normAutofit lnSpcReduction="10000"/>
          </a:bodyPr>
          <a:lstStyle/>
          <a:p>
            <a:pPr indent="0" lvl="0" marL="0" rtl="0" algn="l">
              <a:lnSpc>
                <a:spcPct val="90000"/>
              </a:lnSpc>
              <a:spcBef>
                <a:spcPts val="0"/>
              </a:spcBef>
              <a:spcAft>
                <a:spcPts val="0"/>
              </a:spcAft>
              <a:buClr>
                <a:srgbClr val="1A1C1C"/>
              </a:buClr>
              <a:buSzPts val="2100"/>
              <a:buNone/>
            </a:pPr>
            <a:r>
              <a:rPr b="1" i="0" lang="en">
                <a:solidFill>
                  <a:srgbClr val="1A1C1C"/>
                </a:solidFill>
                <a:latin typeface="Lato"/>
                <a:ea typeface="Lato"/>
                <a:cs typeface="Lato"/>
                <a:sym typeface="Lato"/>
              </a:rPr>
              <a:t>Lobes and fissures</a:t>
            </a:r>
            <a:endParaRPr/>
          </a:p>
          <a:p>
            <a:pPr indent="0" lvl="0" marL="0" rtl="0" algn="l">
              <a:lnSpc>
                <a:spcPct val="90000"/>
              </a:lnSpc>
              <a:spcBef>
                <a:spcPts val="800"/>
              </a:spcBef>
              <a:spcAft>
                <a:spcPts val="0"/>
              </a:spcAft>
              <a:buClr>
                <a:schemeClr val="dk1"/>
              </a:buClr>
              <a:buSzPts val="2100"/>
              <a:buNone/>
            </a:pPr>
            <a:r>
              <a:t/>
            </a:r>
            <a:endParaRPr b="1" i="0">
              <a:solidFill>
                <a:srgbClr val="1A1C1C"/>
              </a:solidFill>
              <a:latin typeface="Lato"/>
              <a:ea typeface="Lato"/>
              <a:cs typeface="Lato"/>
              <a:sym typeface="Lato"/>
            </a:endParaRPr>
          </a:p>
          <a:p>
            <a:pPr indent="-171450" lvl="0" marL="177800" rtl="0" algn="l">
              <a:lnSpc>
                <a:spcPct val="90000"/>
              </a:lnSpc>
              <a:spcBef>
                <a:spcPts val="800"/>
              </a:spcBef>
              <a:spcAft>
                <a:spcPts val="0"/>
              </a:spcAft>
              <a:buClr>
                <a:srgbClr val="1A1C1C"/>
              </a:buClr>
              <a:buSzPts val="2100"/>
              <a:buFont typeface="Arial"/>
              <a:buChar char="•"/>
            </a:pPr>
            <a:r>
              <a:rPr b="1" i="0" lang="en">
                <a:solidFill>
                  <a:srgbClr val="1A1C1C"/>
                </a:solidFill>
                <a:latin typeface="Lato"/>
                <a:ea typeface="Lato"/>
                <a:cs typeface="Lato"/>
                <a:sym typeface="Lato"/>
              </a:rPr>
              <a:t>Three lobes</a:t>
            </a:r>
            <a:endParaRPr b="0" i="0">
              <a:solidFill>
                <a:srgbClr val="1A1C1C"/>
              </a:solidFill>
              <a:latin typeface="Lato"/>
              <a:ea typeface="Lato"/>
              <a:cs typeface="Lato"/>
              <a:sym typeface="Lato"/>
            </a:endParaRPr>
          </a:p>
          <a:p>
            <a:pPr indent="-215900" lvl="1" marL="558800" rtl="0" algn="l">
              <a:lnSpc>
                <a:spcPct val="90000"/>
              </a:lnSpc>
              <a:spcBef>
                <a:spcPts val="400"/>
              </a:spcBef>
              <a:spcAft>
                <a:spcPts val="0"/>
              </a:spcAft>
              <a:buClr>
                <a:srgbClr val="1A1C1C"/>
              </a:buClr>
              <a:buSzPts val="1800"/>
              <a:buFont typeface="Arial"/>
              <a:buChar char="•"/>
            </a:pPr>
            <a:r>
              <a:rPr lang="en">
                <a:solidFill>
                  <a:srgbClr val="1A1C1C"/>
                </a:solidFill>
                <a:latin typeface="Lato"/>
                <a:ea typeface="Lato"/>
                <a:cs typeface="Lato"/>
                <a:sym typeface="Lato"/>
              </a:rPr>
              <a:t>Anterior</a:t>
            </a:r>
            <a:r>
              <a:rPr b="0" i="0" lang="en">
                <a:solidFill>
                  <a:srgbClr val="1A1C1C"/>
                </a:solidFill>
                <a:latin typeface="Lato"/>
                <a:ea typeface="Lato"/>
                <a:cs typeface="Lato"/>
                <a:sym typeface="Lato"/>
              </a:rPr>
              <a:t> lobe</a:t>
            </a:r>
            <a:endParaRPr/>
          </a:p>
          <a:p>
            <a:pPr indent="-215900" lvl="1" marL="558800" rtl="0" algn="l">
              <a:lnSpc>
                <a:spcPct val="90000"/>
              </a:lnSpc>
              <a:spcBef>
                <a:spcPts val="400"/>
              </a:spcBef>
              <a:spcAft>
                <a:spcPts val="0"/>
              </a:spcAft>
              <a:buClr>
                <a:srgbClr val="1A1C1C"/>
              </a:buClr>
              <a:buSzPts val="1800"/>
              <a:buFont typeface="Arial"/>
              <a:buChar char="•"/>
            </a:pPr>
            <a:r>
              <a:rPr lang="en">
                <a:solidFill>
                  <a:srgbClr val="1A1C1C"/>
                </a:solidFill>
                <a:latin typeface="Lato"/>
                <a:ea typeface="Lato"/>
                <a:cs typeface="Lato"/>
                <a:sym typeface="Lato"/>
              </a:rPr>
              <a:t>Posterior</a:t>
            </a:r>
            <a:r>
              <a:rPr b="0" i="0" lang="en">
                <a:solidFill>
                  <a:srgbClr val="1A1C1C"/>
                </a:solidFill>
                <a:latin typeface="Lato"/>
                <a:ea typeface="Lato"/>
                <a:cs typeface="Lato"/>
                <a:sym typeface="Lato"/>
              </a:rPr>
              <a:t> lobe</a:t>
            </a:r>
            <a:endParaRPr/>
          </a:p>
          <a:p>
            <a:pPr indent="-215900" lvl="1" marL="558800" rtl="0" algn="l">
              <a:lnSpc>
                <a:spcPct val="90000"/>
              </a:lnSpc>
              <a:spcBef>
                <a:spcPts val="400"/>
              </a:spcBef>
              <a:spcAft>
                <a:spcPts val="0"/>
              </a:spcAft>
              <a:buClr>
                <a:srgbClr val="1A1C1C"/>
              </a:buClr>
              <a:buSzPts val="1800"/>
              <a:buFont typeface="Arial"/>
              <a:buChar char="•"/>
            </a:pPr>
            <a:r>
              <a:rPr lang="en">
                <a:solidFill>
                  <a:srgbClr val="1A1C1C"/>
                </a:solidFill>
                <a:latin typeface="Lato"/>
                <a:ea typeface="Lato"/>
                <a:cs typeface="Lato"/>
                <a:sym typeface="Lato"/>
              </a:rPr>
              <a:t>Flocculonodular lobe</a:t>
            </a:r>
            <a:endParaRPr b="0" i="0">
              <a:solidFill>
                <a:srgbClr val="1A1C1C"/>
              </a:solidFill>
              <a:latin typeface="Lato"/>
              <a:ea typeface="Lato"/>
              <a:cs typeface="Lato"/>
              <a:sym typeface="Lato"/>
            </a:endParaRPr>
          </a:p>
          <a:p>
            <a:pPr indent="-171450" lvl="0" marL="177800" rtl="0" algn="l">
              <a:lnSpc>
                <a:spcPct val="90000"/>
              </a:lnSpc>
              <a:spcBef>
                <a:spcPts val="800"/>
              </a:spcBef>
              <a:spcAft>
                <a:spcPts val="0"/>
              </a:spcAft>
              <a:buClr>
                <a:srgbClr val="1A1C1C"/>
              </a:buClr>
              <a:buSzPts val="2100"/>
              <a:buFont typeface="Arial"/>
              <a:buChar char="•"/>
            </a:pPr>
            <a:r>
              <a:rPr b="1" i="0" lang="en">
                <a:solidFill>
                  <a:srgbClr val="1A1C1C"/>
                </a:solidFill>
                <a:latin typeface="Lato"/>
                <a:ea typeface="Lato"/>
                <a:cs typeface="Lato"/>
                <a:sym typeface="Lato"/>
              </a:rPr>
              <a:t>Main fissures</a:t>
            </a:r>
            <a:endParaRPr b="0" i="0">
              <a:solidFill>
                <a:srgbClr val="1A1C1C"/>
              </a:solidFill>
              <a:latin typeface="Lato"/>
              <a:ea typeface="Lato"/>
              <a:cs typeface="Lato"/>
              <a:sym typeface="Lato"/>
            </a:endParaRPr>
          </a:p>
          <a:p>
            <a:pPr indent="-215900" lvl="1" marL="558800" rtl="0" algn="l">
              <a:lnSpc>
                <a:spcPct val="90000"/>
              </a:lnSpc>
              <a:spcBef>
                <a:spcPts val="400"/>
              </a:spcBef>
              <a:spcAft>
                <a:spcPts val="0"/>
              </a:spcAft>
              <a:buClr>
                <a:srgbClr val="1A1C1C"/>
              </a:buClr>
              <a:buSzPts val="1800"/>
              <a:buFont typeface="Arial"/>
              <a:buChar char="•"/>
            </a:pPr>
            <a:r>
              <a:rPr b="0" i="0" lang="en">
                <a:solidFill>
                  <a:srgbClr val="1A1C1C"/>
                </a:solidFill>
                <a:latin typeface="Lato"/>
                <a:ea typeface="Lato"/>
                <a:cs typeface="Lato"/>
                <a:sym typeface="Lato"/>
              </a:rPr>
              <a:t>The primary fissure separates the </a:t>
            </a:r>
            <a:r>
              <a:rPr lang="en">
                <a:solidFill>
                  <a:srgbClr val="1A1C1C"/>
                </a:solidFill>
                <a:latin typeface="Lato"/>
                <a:ea typeface="Lato"/>
                <a:cs typeface="Lato"/>
                <a:sym typeface="Lato"/>
              </a:rPr>
              <a:t>anterior</a:t>
            </a:r>
            <a:r>
              <a:rPr b="0" i="0" lang="en">
                <a:solidFill>
                  <a:srgbClr val="1A1C1C"/>
                </a:solidFill>
                <a:latin typeface="Lato"/>
                <a:ea typeface="Lato"/>
                <a:cs typeface="Lato"/>
                <a:sym typeface="Lato"/>
              </a:rPr>
              <a:t> and </a:t>
            </a:r>
            <a:r>
              <a:rPr lang="en">
                <a:solidFill>
                  <a:srgbClr val="1A1C1C"/>
                </a:solidFill>
                <a:latin typeface="Lato"/>
                <a:ea typeface="Lato"/>
                <a:cs typeface="Lato"/>
                <a:sym typeface="Lato"/>
              </a:rPr>
              <a:t>posterior</a:t>
            </a:r>
            <a:r>
              <a:rPr b="0" i="0" lang="en">
                <a:solidFill>
                  <a:srgbClr val="1A1C1C"/>
                </a:solidFill>
                <a:latin typeface="Lato"/>
                <a:ea typeface="Lato"/>
                <a:cs typeface="Lato"/>
                <a:sym typeface="Lato"/>
              </a:rPr>
              <a:t> lobes.</a:t>
            </a:r>
            <a:endParaRPr/>
          </a:p>
          <a:p>
            <a:pPr indent="-215900" lvl="1" marL="558800" rtl="0" algn="l">
              <a:lnSpc>
                <a:spcPct val="90000"/>
              </a:lnSpc>
              <a:spcBef>
                <a:spcPts val="400"/>
              </a:spcBef>
              <a:spcAft>
                <a:spcPts val="0"/>
              </a:spcAft>
              <a:buClr>
                <a:srgbClr val="1A1C1C"/>
              </a:buClr>
              <a:buSzPts val="1800"/>
              <a:buFont typeface="Arial"/>
              <a:buChar char="•"/>
            </a:pPr>
            <a:r>
              <a:rPr b="0" i="0" lang="en">
                <a:solidFill>
                  <a:srgbClr val="1A1C1C"/>
                </a:solidFill>
                <a:latin typeface="Lato"/>
                <a:ea typeface="Lato"/>
                <a:cs typeface="Lato"/>
                <a:sym typeface="Lato"/>
              </a:rPr>
              <a:t>The posterolateral fissure separates the </a:t>
            </a:r>
            <a:r>
              <a:rPr lang="en">
                <a:solidFill>
                  <a:srgbClr val="1A1C1C"/>
                </a:solidFill>
                <a:latin typeface="Lato"/>
                <a:ea typeface="Lato"/>
                <a:cs typeface="Lato"/>
                <a:sym typeface="Lato"/>
              </a:rPr>
              <a:t>posterior</a:t>
            </a:r>
            <a:r>
              <a:rPr b="0" i="0" lang="en">
                <a:solidFill>
                  <a:srgbClr val="1A1C1C"/>
                </a:solidFill>
                <a:latin typeface="Lato"/>
                <a:ea typeface="Lato"/>
                <a:cs typeface="Lato"/>
                <a:sym typeface="Lato"/>
              </a:rPr>
              <a:t> lobe from the </a:t>
            </a:r>
            <a:r>
              <a:rPr lang="en">
                <a:solidFill>
                  <a:srgbClr val="1A1C1C"/>
                </a:solidFill>
                <a:latin typeface="Lato"/>
                <a:ea typeface="Lato"/>
                <a:cs typeface="Lato"/>
                <a:sym typeface="Lato"/>
              </a:rPr>
              <a:t>flocculonodular lobe</a:t>
            </a:r>
            <a:r>
              <a:rPr b="0" i="0" lang="en">
                <a:solidFill>
                  <a:srgbClr val="1A1C1C"/>
                </a:solidFill>
                <a:latin typeface="Lato"/>
                <a:ea typeface="Lato"/>
                <a:cs typeface="Lato"/>
                <a:sym typeface="Lato"/>
              </a:rPr>
              <a:t>.</a:t>
            </a:r>
            <a:endParaRPr/>
          </a:p>
          <a:p>
            <a:pPr indent="-38100" lvl="0" marL="177800" rtl="0" algn="l">
              <a:lnSpc>
                <a:spcPct val="90000"/>
              </a:lnSpc>
              <a:spcBef>
                <a:spcPts val="800"/>
              </a:spcBef>
              <a:spcAft>
                <a:spcPts val="1200"/>
              </a:spcAft>
              <a:buClr>
                <a:schemeClr val="dk1"/>
              </a:buClr>
              <a:buSzPts val="2100"/>
              <a:buNone/>
            </a:pPr>
            <a:r>
              <a:t/>
            </a:r>
            <a:endParaRPr/>
          </a:p>
        </p:txBody>
      </p:sp>
      <p:pic>
        <p:nvPicPr>
          <p:cNvPr id="263" name="Google Shape;263;p46"/>
          <p:cNvPicPr preferRelativeResize="0"/>
          <p:nvPr/>
        </p:nvPicPr>
        <p:blipFill rotWithShape="1">
          <a:blip r:embed="rId3">
            <a:alphaModFix/>
          </a:blip>
          <a:srcRect b="4932" l="0" r="0" t="2354"/>
          <a:stretch/>
        </p:blipFill>
        <p:spPr>
          <a:xfrm>
            <a:off x="4572000" y="0"/>
            <a:ext cx="4572000" cy="404447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7"/>
          <p:cNvSpPr txBox="1"/>
          <p:nvPr>
            <p:ph type="title"/>
          </p:nvPr>
        </p:nvSpPr>
        <p:spPr>
          <a:xfrm>
            <a:off x="415290" y="13691"/>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FF0000"/>
              </a:buClr>
              <a:buSzPts val="3300"/>
              <a:buFont typeface="Calibri"/>
              <a:buNone/>
            </a:pPr>
            <a:r>
              <a:rPr b="1" lang="en"/>
              <a:t>Cerebellum</a:t>
            </a:r>
            <a:endParaRPr b="1"/>
          </a:p>
        </p:txBody>
      </p:sp>
      <p:sp>
        <p:nvSpPr>
          <p:cNvPr id="269" name="Google Shape;269;p47"/>
          <p:cNvSpPr txBox="1"/>
          <p:nvPr>
            <p:ph idx="1" type="body"/>
          </p:nvPr>
        </p:nvSpPr>
        <p:spPr>
          <a:xfrm>
            <a:off x="803100" y="910620"/>
            <a:ext cx="7537800" cy="4135500"/>
          </a:xfrm>
          <a:prstGeom prst="rect">
            <a:avLst/>
          </a:prstGeom>
          <a:noFill/>
          <a:ln>
            <a:noFill/>
          </a:ln>
        </p:spPr>
        <p:txBody>
          <a:bodyPr anchorCtr="0" anchor="t" bIns="34275" lIns="68575" spcFirstLastPara="1" rIns="68575" wrap="square" tIns="34275">
            <a:normAutofit fontScale="62500" lnSpcReduction="20000"/>
          </a:bodyPr>
          <a:lstStyle/>
          <a:p>
            <a:pPr indent="-196056" lvl="0" marL="177800" rtl="0" algn="l">
              <a:lnSpc>
                <a:spcPct val="90000"/>
              </a:lnSpc>
              <a:spcBef>
                <a:spcPts val="0"/>
              </a:spcBef>
              <a:spcAft>
                <a:spcPts val="0"/>
              </a:spcAft>
              <a:buClr>
                <a:schemeClr val="dk1"/>
              </a:buClr>
              <a:buSzPct val="100000"/>
              <a:buChar char="●"/>
            </a:pPr>
            <a:r>
              <a:rPr lang="en" sz="2700"/>
              <a:t>Lies in the posterior cranial fossa</a:t>
            </a:r>
            <a:endParaRPr/>
          </a:p>
          <a:p>
            <a:pPr indent="-196056" lvl="0" marL="177800" rtl="0" algn="l">
              <a:lnSpc>
                <a:spcPct val="90000"/>
              </a:lnSpc>
              <a:spcBef>
                <a:spcPts val="800"/>
              </a:spcBef>
              <a:spcAft>
                <a:spcPts val="0"/>
              </a:spcAft>
              <a:buClr>
                <a:srgbClr val="1A1C1C"/>
              </a:buClr>
              <a:buSzPct val="100000"/>
              <a:buChar char="●"/>
            </a:pPr>
            <a:r>
              <a:rPr b="0" i="0" lang="en" sz="2700">
                <a:solidFill>
                  <a:srgbClr val="1A1C1C"/>
                </a:solidFill>
                <a:latin typeface="Lato"/>
                <a:ea typeface="Lato"/>
                <a:cs typeface="Lato"/>
                <a:sym typeface="Lato"/>
              </a:rPr>
              <a:t>Covered by the </a:t>
            </a:r>
            <a:r>
              <a:rPr lang="en" sz="2700">
                <a:solidFill>
                  <a:srgbClr val="1A1C1C"/>
                </a:solidFill>
                <a:latin typeface="Lato"/>
                <a:ea typeface="Lato"/>
                <a:cs typeface="Lato"/>
                <a:sym typeface="Lato"/>
              </a:rPr>
              <a:t>tentorium cerebelli</a:t>
            </a:r>
            <a:r>
              <a:rPr b="0" i="0" lang="en" sz="2700">
                <a:solidFill>
                  <a:srgbClr val="1A1C1C"/>
                </a:solidFill>
                <a:latin typeface="Lato"/>
                <a:ea typeface="Lato"/>
                <a:cs typeface="Lato"/>
                <a:sym typeface="Lato"/>
              </a:rPr>
              <a:t> (</a:t>
            </a:r>
            <a:r>
              <a:rPr lang="en" sz="2700">
                <a:solidFill>
                  <a:srgbClr val="1A1C1C"/>
                </a:solidFill>
                <a:latin typeface="Lato"/>
                <a:ea typeface="Lato"/>
                <a:cs typeface="Lato"/>
                <a:sym typeface="Lato"/>
              </a:rPr>
              <a:t>dura mater</a:t>
            </a:r>
            <a:r>
              <a:rPr b="0" i="0" lang="en" sz="2700">
                <a:solidFill>
                  <a:srgbClr val="1A1C1C"/>
                </a:solidFill>
                <a:latin typeface="Lato"/>
                <a:ea typeface="Lato"/>
                <a:cs typeface="Lato"/>
                <a:sym typeface="Lato"/>
              </a:rPr>
              <a:t>)</a:t>
            </a:r>
            <a:endParaRPr/>
          </a:p>
          <a:p>
            <a:pPr indent="-196056" lvl="0" marL="177800" rtl="0" algn="l">
              <a:lnSpc>
                <a:spcPct val="90000"/>
              </a:lnSpc>
              <a:spcBef>
                <a:spcPts val="800"/>
              </a:spcBef>
              <a:spcAft>
                <a:spcPts val="0"/>
              </a:spcAft>
              <a:buClr>
                <a:srgbClr val="1A1C1C"/>
              </a:buClr>
              <a:buSzPct val="100000"/>
              <a:buChar char="●"/>
            </a:pPr>
            <a:r>
              <a:rPr b="0" i="0" lang="en" sz="2700">
                <a:solidFill>
                  <a:srgbClr val="1A1C1C"/>
                </a:solidFill>
                <a:latin typeface="Lato"/>
                <a:ea typeface="Lato"/>
                <a:cs typeface="Lato"/>
                <a:sym typeface="Lato"/>
              </a:rPr>
              <a:t>Connected to </a:t>
            </a:r>
            <a:r>
              <a:rPr lang="en" sz="2700">
                <a:solidFill>
                  <a:srgbClr val="1A1C1C"/>
                </a:solidFill>
                <a:latin typeface="Lato"/>
                <a:ea typeface="Lato"/>
                <a:cs typeface="Lato"/>
                <a:sym typeface="Lato"/>
              </a:rPr>
              <a:t>brainstem</a:t>
            </a:r>
            <a:r>
              <a:rPr b="0" i="0" lang="en" sz="2700">
                <a:solidFill>
                  <a:srgbClr val="1A1C1C"/>
                </a:solidFill>
                <a:latin typeface="Lato"/>
                <a:ea typeface="Lato"/>
                <a:cs typeface="Lato"/>
                <a:sym typeface="Lato"/>
              </a:rPr>
              <a:t> via three paired </a:t>
            </a:r>
            <a:r>
              <a:rPr lang="en" sz="2700">
                <a:solidFill>
                  <a:srgbClr val="1A1C1C"/>
                </a:solidFill>
                <a:latin typeface="Lato"/>
                <a:ea typeface="Lato"/>
                <a:cs typeface="Lato"/>
                <a:sym typeface="Lato"/>
              </a:rPr>
              <a:t>cerebellar</a:t>
            </a:r>
            <a:r>
              <a:rPr lang="en" sz="2700">
                <a:solidFill>
                  <a:srgbClr val="1A1C1C"/>
                </a:solidFill>
                <a:latin typeface="Lato"/>
                <a:ea typeface="Lato"/>
                <a:cs typeface="Lato"/>
                <a:sym typeface="Lato"/>
              </a:rPr>
              <a:t> </a:t>
            </a:r>
            <a:r>
              <a:rPr b="0" i="0" lang="en" sz="2700">
                <a:solidFill>
                  <a:srgbClr val="1A1C1C"/>
                </a:solidFill>
                <a:latin typeface="Lato"/>
                <a:ea typeface="Lato"/>
                <a:cs typeface="Lato"/>
                <a:sym typeface="Lato"/>
              </a:rPr>
              <a:t>peduncles</a:t>
            </a:r>
            <a:r>
              <a:rPr lang="en" sz="2700">
                <a:solidFill>
                  <a:srgbClr val="1A1C1C"/>
                </a:solidFill>
                <a:latin typeface="Lato"/>
                <a:ea typeface="Lato"/>
                <a:cs typeface="Lato"/>
                <a:sym typeface="Lato"/>
              </a:rPr>
              <a:t> (sup, mid, inf)</a:t>
            </a:r>
            <a:endParaRPr/>
          </a:p>
          <a:p>
            <a:pPr indent="-196056" lvl="0" marL="177800" rtl="0" algn="l">
              <a:lnSpc>
                <a:spcPct val="90000"/>
              </a:lnSpc>
              <a:spcBef>
                <a:spcPts val="800"/>
              </a:spcBef>
              <a:spcAft>
                <a:spcPts val="0"/>
              </a:spcAft>
              <a:buClr>
                <a:srgbClr val="1A1C1C"/>
              </a:buClr>
              <a:buSzPct val="100000"/>
              <a:buChar char="●"/>
            </a:pPr>
            <a:r>
              <a:rPr b="0" i="0" lang="en" sz="2700">
                <a:solidFill>
                  <a:srgbClr val="1A1C1C"/>
                </a:solidFill>
                <a:latin typeface="Lato"/>
                <a:ea typeface="Lato"/>
                <a:cs typeface="Lato"/>
                <a:sym typeface="Lato"/>
              </a:rPr>
              <a:t>Separated from the medulla and </a:t>
            </a:r>
            <a:r>
              <a:rPr lang="en" sz="2700">
                <a:solidFill>
                  <a:srgbClr val="1A1C1C"/>
                </a:solidFill>
                <a:latin typeface="Lato"/>
                <a:ea typeface="Lato"/>
                <a:cs typeface="Lato"/>
                <a:sym typeface="Lato"/>
              </a:rPr>
              <a:t>pons</a:t>
            </a:r>
            <a:r>
              <a:rPr b="0" i="0" lang="en" sz="2700">
                <a:solidFill>
                  <a:srgbClr val="1A1C1C"/>
                </a:solidFill>
                <a:latin typeface="Lato"/>
                <a:ea typeface="Lato"/>
                <a:cs typeface="Lato"/>
                <a:sym typeface="Lato"/>
              </a:rPr>
              <a:t> by the </a:t>
            </a:r>
            <a:r>
              <a:rPr lang="en" sz="2700">
                <a:solidFill>
                  <a:srgbClr val="1A1C1C"/>
                </a:solidFill>
                <a:latin typeface="Lato"/>
                <a:ea typeface="Lato"/>
                <a:cs typeface="Lato"/>
                <a:sym typeface="Lato"/>
              </a:rPr>
              <a:t>fourth ventricle</a:t>
            </a:r>
            <a:r>
              <a:rPr b="0" i="0" lang="en" sz="2700">
                <a:solidFill>
                  <a:srgbClr val="1A1C1C"/>
                </a:solidFill>
                <a:latin typeface="Lato"/>
                <a:ea typeface="Lato"/>
                <a:cs typeface="Lato"/>
                <a:sym typeface="Lato"/>
              </a:rPr>
              <a:t> </a:t>
            </a:r>
            <a:endParaRPr/>
          </a:p>
          <a:p>
            <a:pPr indent="-88900" lvl="0" marL="177800" rtl="0" algn="l">
              <a:lnSpc>
                <a:spcPct val="90000"/>
              </a:lnSpc>
              <a:spcBef>
                <a:spcPts val="800"/>
              </a:spcBef>
              <a:spcAft>
                <a:spcPts val="0"/>
              </a:spcAft>
              <a:buClr>
                <a:schemeClr val="dk1"/>
              </a:buClr>
              <a:buSzPct val="100000"/>
              <a:buNone/>
            </a:pPr>
            <a:r>
              <a:t/>
            </a:r>
            <a:endParaRPr b="0" i="0" sz="2700">
              <a:solidFill>
                <a:srgbClr val="1A1C1C"/>
              </a:solidFill>
              <a:latin typeface="Lato"/>
              <a:ea typeface="Lato"/>
              <a:cs typeface="Lato"/>
              <a:sym typeface="Lato"/>
            </a:endParaRPr>
          </a:p>
          <a:p>
            <a:pPr indent="0" lvl="0" marL="0" rtl="0" algn="l">
              <a:lnSpc>
                <a:spcPct val="90000"/>
              </a:lnSpc>
              <a:spcBef>
                <a:spcPts val="800"/>
              </a:spcBef>
              <a:spcAft>
                <a:spcPts val="0"/>
              </a:spcAft>
              <a:buClr>
                <a:srgbClr val="1A1C1C"/>
              </a:buClr>
              <a:buSzPct val="100000"/>
              <a:buNone/>
            </a:pPr>
            <a:r>
              <a:rPr b="1" i="0" lang="en" sz="2700">
                <a:solidFill>
                  <a:srgbClr val="1A1C1C"/>
                </a:solidFill>
                <a:latin typeface="Lato"/>
                <a:ea typeface="Lato"/>
                <a:cs typeface="Lato"/>
                <a:sym typeface="Lato"/>
              </a:rPr>
              <a:t>Functionally</a:t>
            </a:r>
            <a:r>
              <a:rPr b="0" i="0" lang="en" sz="2700">
                <a:solidFill>
                  <a:srgbClr val="1A1C1C"/>
                </a:solidFill>
                <a:latin typeface="Lato"/>
                <a:ea typeface="Lato"/>
                <a:cs typeface="Lato"/>
                <a:sym typeface="Lato"/>
              </a:rPr>
              <a:t>, it is divided into </a:t>
            </a:r>
            <a:r>
              <a:rPr b="1" i="0" lang="en" sz="2700">
                <a:solidFill>
                  <a:srgbClr val="1A1C1C"/>
                </a:solidFill>
                <a:latin typeface="Lato"/>
                <a:ea typeface="Lato"/>
                <a:cs typeface="Lato"/>
                <a:sym typeface="Lato"/>
              </a:rPr>
              <a:t>three zones</a:t>
            </a:r>
            <a:r>
              <a:rPr b="0" i="0" lang="en" sz="2700">
                <a:solidFill>
                  <a:srgbClr val="1A1C1C"/>
                </a:solidFill>
                <a:latin typeface="Lato"/>
                <a:ea typeface="Lato"/>
                <a:cs typeface="Lato"/>
                <a:sym typeface="Lato"/>
              </a:rPr>
              <a:t>. These are the:</a:t>
            </a:r>
            <a:endParaRPr/>
          </a:p>
          <a:p>
            <a:pPr indent="-88900" lvl="0" marL="177800" rtl="0" algn="l">
              <a:lnSpc>
                <a:spcPct val="90000"/>
              </a:lnSpc>
              <a:spcBef>
                <a:spcPts val="800"/>
              </a:spcBef>
              <a:spcAft>
                <a:spcPts val="0"/>
              </a:spcAft>
              <a:buClr>
                <a:schemeClr val="dk1"/>
              </a:buClr>
              <a:buSzPct val="100000"/>
              <a:buNone/>
            </a:pPr>
            <a:r>
              <a:t/>
            </a:r>
            <a:endParaRPr b="0" i="0" sz="2700">
              <a:solidFill>
                <a:srgbClr val="1A1C1C"/>
              </a:solidFill>
              <a:latin typeface="Lato"/>
              <a:ea typeface="Lato"/>
              <a:cs typeface="Lato"/>
              <a:sym typeface="Lato"/>
            </a:endParaRPr>
          </a:p>
          <a:p>
            <a:pPr indent="0" lvl="0" marL="0" rtl="0" algn="l">
              <a:lnSpc>
                <a:spcPct val="90000"/>
              </a:lnSpc>
              <a:spcBef>
                <a:spcPts val="800"/>
              </a:spcBef>
              <a:spcAft>
                <a:spcPts val="0"/>
              </a:spcAft>
              <a:buClr>
                <a:schemeClr val="accent1"/>
              </a:buClr>
              <a:buSzPct val="100000"/>
              <a:buNone/>
            </a:pPr>
            <a:r>
              <a:rPr b="1" lang="en" sz="2700">
                <a:solidFill>
                  <a:schemeClr val="accent1"/>
                </a:solidFill>
                <a:latin typeface="Lato"/>
                <a:ea typeface="Lato"/>
                <a:cs typeface="Lato"/>
                <a:sym typeface="Lato"/>
              </a:rPr>
              <a:t>cerebro-cerebellum</a:t>
            </a:r>
            <a:r>
              <a:rPr b="0" i="0" lang="en" sz="2700">
                <a:solidFill>
                  <a:srgbClr val="1A1C1C"/>
                </a:solidFill>
                <a:latin typeface="Lato"/>
                <a:ea typeface="Lato"/>
                <a:cs typeface="Lato"/>
                <a:sym typeface="Lato"/>
              </a:rPr>
              <a:t> (the </a:t>
            </a:r>
            <a:r>
              <a:rPr lang="en" sz="2700">
                <a:latin typeface="Lato"/>
                <a:ea typeface="Lato"/>
                <a:cs typeface="Lato"/>
                <a:sym typeface="Lato"/>
              </a:rPr>
              <a:t>lateral</a:t>
            </a:r>
            <a:r>
              <a:rPr b="0" i="0" lang="en" sz="2700">
                <a:solidFill>
                  <a:srgbClr val="1A1C1C"/>
                </a:solidFill>
                <a:latin typeface="Lato"/>
                <a:ea typeface="Lato"/>
                <a:cs typeface="Lato"/>
                <a:sym typeface="Lato"/>
              </a:rPr>
              <a:t> zones), which receives </a:t>
            </a:r>
            <a:r>
              <a:rPr b="1" i="0" lang="en" sz="2700">
                <a:solidFill>
                  <a:srgbClr val="1A1C1C"/>
                </a:solidFill>
                <a:latin typeface="Lato"/>
                <a:ea typeface="Lato"/>
                <a:cs typeface="Lato"/>
                <a:sym typeface="Lato"/>
              </a:rPr>
              <a:t>sensory</a:t>
            </a:r>
            <a:r>
              <a:rPr b="0" i="0" lang="en" sz="2700">
                <a:solidFill>
                  <a:srgbClr val="1A1C1C"/>
                </a:solidFill>
                <a:latin typeface="Lato"/>
                <a:ea typeface="Lato"/>
                <a:cs typeface="Lato"/>
                <a:sym typeface="Lato"/>
              </a:rPr>
              <a:t> information from the </a:t>
            </a:r>
            <a:r>
              <a:rPr lang="en" sz="2700">
                <a:latin typeface="Lato"/>
                <a:ea typeface="Lato"/>
                <a:cs typeface="Lato"/>
                <a:sym typeface="Lato"/>
              </a:rPr>
              <a:t>cerebral cortex</a:t>
            </a:r>
            <a:r>
              <a:rPr b="0" i="0" lang="en" sz="2700">
                <a:solidFill>
                  <a:srgbClr val="1A1C1C"/>
                </a:solidFill>
                <a:latin typeface="Lato"/>
                <a:ea typeface="Lato"/>
                <a:cs typeface="Lato"/>
                <a:sym typeface="Lato"/>
              </a:rPr>
              <a:t> and is responsible for the planning of movements that are just about to occur </a:t>
            </a:r>
            <a:r>
              <a:rPr b="1" i="0" lang="en" sz="2700">
                <a:solidFill>
                  <a:srgbClr val="1A1C1C"/>
                </a:solidFill>
                <a:latin typeface="Lato"/>
                <a:ea typeface="Lato"/>
                <a:cs typeface="Lato"/>
                <a:sym typeface="Lato"/>
              </a:rPr>
              <a:t>(motor planning);</a:t>
            </a:r>
            <a:endParaRPr/>
          </a:p>
          <a:p>
            <a:pPr indent="0" lvl="0" marL="0" rtl="0" algn="l">
              <a:lnSpc>
                <a:spcPct val="90000"/>
              </a:lnSpc>
              <a:spcBef>
                <a:spcPts val="800"/>
              </a:spcBef>
              <a:spcAft>
                <a:spcPts val="0"/>
              </a:spcAft>
              <a:buClr>
                <a:schemeClr val="accent1"/>
              </a:buClr>
              <a:buSzPct val="100000"/>
              <a:buNone/>
            </a:pPr>
            <a:r>
              <a:rPr b="1" lang="en" sz="2700">
                <a:solidFill>
                  <a:schemeClr val="accent1"/>
                </a:solidFill>
                <a:latin typeface="Lato"/>
                <a:ea typeface="Lato"/>
                <a:cs typeface="Lato"/>
                <a:sym typeface="Lato"/>
              </a:rPr>
              <a:t>spino-cerebellum</a:t>
            </a:r>
            <a:r>
              <a:rPr b="0" i="0" lang="en" sz="2700">
                <a:solidFill>
                  <a:srgbClr val="1A1C1C"/>
                </a:solidFill>
                <a:latin typeface="Lato"/>
                <a:ea typeface="Lato"/>
                <a:cs typeface="Lato"/>
                <a:sym typeface="Lato"/>
              </a:rPr>
              <a:t> (the </a:t>
            </a:r>
            <a:r>
              <a:rPr lang="en" sz="2700">
                <a:latin typeface="Lato"/>
                <a:ea typeface="Lato"/>
                <a:cs typeface="Lato"/>
                <a:sym typeface="Lato"/>
              </a:rPr>
              <a:t>vermis</a:t>
            </a:r>
            <a:r>
              <a:rPr b="0" i="0" lang="en" sz="2700">
                <a:solidFill>
                  <a:srgbClr val="1A1C1C"/>
                </a:solidFill>
                <a:latin typeface="Lato"/>
                <a:ea typeface="Lato"/>
                <a:cs typeface="Lato"/>
                <a:sym typeface="Lato"/>
              </a:rPr>
              <a:t> and intermediate zones), which receives </a:t>
            </a:r>
            <a:r>
              <a:rPr b="1" i="0" lang="en" sz="2700">
                <a:solidFill>
                  <a:srgbClr val="1A1C1C"/>
                </a:solidFill>
                <a:latin typeface="Lato"/>
                <a:ea typeface="Lato"/>
                <a:cs typeface="Lato"/>
                <a:sym typeface="Lato"/>
              </a:rPr>
              <a:t>proprioceptive</a:t>
            </a:r>
            <a:r>
              <a:rPr b="0" i="0" lang="en" sz="2700">
                <a:solidFill>
                  <a:srgbClr val="1A1C1C"/>
                </a:solidFill>
                <a:latin typeface="Lato"/>
                <a:ea typeface="Lato"/>
                <a:cs typeface="Lato"/>
                <a:sym typeface="Lato"/>
              </a:rPr>
              <a:t> information from the </a:t>
            </a:r>
            <a:r>
              <a:rPr lang="en" sz="2700">
                <a:latin typeface="Lato"/>
                <a:ea typeface="Lato"/>
                <a:cs typeface="Lato"/>
                <a:sym typeface="Lato"/>
              </a:rPr>
              <a:t>dorsal columns</a:t>
            </a:r>
            <a:r>
              <a:rPr b="0" i="0" lang="en" sz="2700">
                <a:solidFill>
                  <a:srgbClr val="1A1C1C"/>
                </a:solidFill>
                <a:latin typeface="Lato"/>
                <a:ea typeface="Lato"/>
                <a:cs typeface="Lato"/>
                <a:sym typeface="Lato"/>
              </a:rPr>
              <a:t> of the </a:t>
            </a:r>
            <a:r>
              <a:rPr lang="en" sz="2700">
                <a:latin typeface="Lato"/>
                <a:ea typeface="Lato"/>
                <a:cs typeface="Lato"/>
                <a:sym typeface="Lato"/>
              </a:rPr>
              <a:t>spinal cord</a:t>
            </a:r>
            <a:r>
              <a:rPr b="0" i="0" lang="en" sz="2700">
                <a:solidFill>
                  <a:srgbClr val="1A1C1C"/>
                </a:solidFill>
                <a:latin typeface="Lato"/>
                <a:ea typeface="Lato"/>
                <a:cs typeface="Lato"/>
                <a:sym typeface="Lato"/>
              </a:rPr>
              <a:t> and is responsible for the coordination of movements </a:t>
            </a:r>
            <a:r>
              <a:rPr b="1" i="0" lang="en" sz="2700">
                <a:solidFill>
                  <a:srgbClr val="1A1C1C"/>
                </a:solidFill>
                <a:latin typeface="Lato"/>
                <a:ea typeface="Lato"/>
                <a:cs typeface="Lato"/>
                <a:sym typeface="Lato"/>
              </a:rPr>
              <a:t>(motor execution);</a:t>
            </a:r>
            <a:endParaRPr/>
          </a:p>
          <a:p>
            <a:pPr indent="0" lvl="0" marL="0" rtl="0" algn="l">
              <a:lnSpc>
                <a:spcPct val="90000"/>
              </a:lnSpc>
              <a:spcBef>
                <a:spcPts val="800"/>
              </a:spcBef>
              <a:spcAft>
                <a:spcPts val="1200"/>
              </a:spcAft>
              <a:buClr>
                <a:schemeClr val="accent1"/>
              </a:buClr>
              <a:buSzPct val="100000"/>
              <a:buNone/>
            </a:pPr>
            <a:r>
              <a:rPr b="1" lang="en" sz="2700">
                <a:solidFill>
                  <a:schemeClr val="accent1"/>
                </a:solidFill>
                <a:latin typeface="Lato"/>
                <a:ea typeface="Lato"/>
                <a:cs typeface="Lato"/>
                <a:sym typeface="Lato"/>
              </a:rPr>
              <a:t>Vestibulo-cerebellum</a:t>
            </a:r>
            <a:r>
              <a:rPr b="0" i="0" lang="en" sz="2700">
                <a:solidFill>
                  <a:srgbClr val="1A1C1C"/>
                </a:solidFill>
                <a:latin typeface="Lato"/>
                <a:ea typeface="Lato"/>
                <a:cs typeface="Lato"/>
                <a:sym typeface="Lato"/>
              </a:rPr>
              <a:t> (the </a:t>
            </a:r>
            <a:r>
              <a:rPr lang="en" sz="2700">
                <a:latin typeface="Lato"/>
                <a:ea typeface="Lato"/>
                <a:cs typeface="Lato"/>
                <a:sym typeface="Lato"/>
              </a:rPr>
              <a:t>flocculonodular lobe</a:t>
            </a:r>
            <a:r>
              <a:rPr b="0" i="0" lang="en" sz="2700">
                <a:solidFill>
                  <a:srgbClr val="1A1C1C"/>
                </a:solidFill>
                <a:latin typeface="Lato"/>
                <a:ea typeface="Lato"/>
                <a:cs typeface="Lato"/>
                <a:sym typeface="Lato"/>
              </a:rPr>
              <a:t>), which receives information from the </a:t>
            </a:r>
            <a:r>
              <a:rPr lang="en" sz="2700">
                <a:latin typeface="Lato"/>
                <a:ea typeface="Lato"/>
                <a:cs typeface="Lato"/>
                <a:sym typeface="Lato"/>
              </a:rPr>
              <a:t>vestibular nuclei</a:t>
            </a:r>
            <a:r>
              <a:rPr b="0" i="0" lang="en" sz="2700">
                <a:solidFill>
                  <a:srgbClr val="1A1C1C"/>
                </a:solidFill>
                <a:latin typeface="Lato"/>
                <a:ea typeface="Lato"/>
                <a:cs typeface="Lato"/>
                <a:sym typeface="Lato"/>
              </a:rPr>
              <a:t> and visual cortex and is responsible for </a:t>
            </a:r>
            <a:r>
              <a:rPr b="1" i="0" lang="en" sz="2700">
                <a:solidFill>
                  <a:srgbClr val="1A1C1C"/>
                </a:solidFill>
                <a:latin typeface="Lato"/>
                <a:ea typeface="Lato"/>
                <a:cs typeface="Lato"/>
                <a:sym typeface="Lato"/>
              </a:rPr>
              <a:t>balance and </a:t>
            </a:r>
            <a:r>
              <a:rPr b="1" lang="en" sz="2700">
                <a:solidFill>
                  <a:srgbClr val="000000"/>
                </a:solidFill>
                <a:latin typeface="Lato"/>
                <a:ea typeface="Lato"/>
                <a:cs typeface="Lato"/>
                <a:sym typeface="Lato"/>
              </a:rPr>
              <a:t>ocular movements</a:t>
            </a:r>
            <a:br>
              <a:rPr lang="en"/>
            </a:b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id="274" name="Google Shape;274;p48"/>
          <p:cNvPicPr preferRelativeResize="0"/>
          <p:nvPr>
            <p:ph idx="1" type="body"/>
          </p:nvPr>
        </p:nvPicPr>
        <p:blipFill rotWithShape="1">
          <a:blip r:embed="rId3">
            <a:alphaModFix/>
          </a:blip>
          <a:srcRect b="0" l="0" r="0" t="0"/>
          <a:stretch/>
        </p:blipFill>
        <p:spPr>
          <a:xfrm>
            <a:off x="5648461" y="2232660"/>
            <a:ext cx="3488100" cy="2903100"/>
          </a:xfrm>
          <a:prstGeom prst="rect">
            <a:avLst/>
          </a:prstGeom>
          <a:noFill/>
          <a:ln>
            <a:noFill/>
          </a:ln>
        </p:spPr>
      </p:pic>
      <p:pic>
        <p:nvPicPr>
          <p:cNvPr id="275" name="Google Shape;275;p48"/>
          <p:cNvPicPr preferRelativeResize="0"/>
          <p:nvPr/>
        </p:nvPicPr>
        <p:blipFill rotWithShape="1">
          <a:blip r:embed="rId4">
            <a:alphaModFix/>
          </a:blip>
          <a:srcRect b="0" l="0" r="0" t="0"/>
          <a:stretch/>
        </p:blipFill>
        <p:spPr>
          <a:xfrm>
            <a:off x="7620" y="0"/>
            <a:ext cx="4965015" cy="3276601"/>
          </a:xfrm>
          <a:prstGeom prst="rect">
            <a:avLst/>
          </a:prstGeom>
          <a:noFill/>
          <a:ln>
            <a:noFill/>
          </a:ln>
        </p:spPr>
      </p:pic>
      <p:pic>
        <p:nvPicPr>
          <p:cNvPr id="276" name="Google Shape;276;p48"/>
          <p:cNvPicPr preferRelativeResize="0"/>
          <p:nvPr/>
        </p:nvPicPr>
        <p:blipFill rotWithShape="1">
          <a:blip r:embed="rId5">
            <a:alphaModFix/>
          </a:blip>
          <a:srcRect b="0" l="0" r="0" t="0"/>
          <a:stretch/>
        </p:blipFill>
        <p:spPr>
          <a:xfrm>
            <a:off x="650899" y="2218495"/>
            <a:ext cx="3711000" cy="27798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9"/>
          <p:cNvSpPr txBox="1"/>
          <p:nvPr>
            <p:ph type="title"/>
          </p:nvPr>
        </p:nvSpPr>
        <p:spPr>
          <a:xfrm>
            <a:off x="577389" y="766500"/>
            <a:ext cx="35232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chemeClr val="accent1"/>
                </a:solidFill>
              </a:rPr>
              <a:t>The Brainstem</a:t>
            </a:r>
            <a:endParaRPr b="1">
              <a:solidFill>
                <a:schemeClr val="accent1"/>
              </a:solidFill>
            </a:endParaRPr>
          </a:p>
        </p:txBody>
      </p:sp>
      <p:sp>
        <p:nvSpPr>
          <p:cNvPr id="282" name="Google Shape;282;p49"/>
          <p:cNvSpPr txBox="1"/>
          <p:nvPr/>
        </p:nvSpPr>
        <p:spPr>
          <a:xfrm>
            <a:off x="317796" y="2527207"/>
            <a:ext cx="8118900" cy="195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t>1- Midbrain</a:t>
            </a:r>
            <a:r>
              <a:rPr lang="en"/>
              <a:t> is the smallest - 2cm in length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it ascends, the midbrain travels through the opening in the </a:t>
            </a:r>
            <a:r>
              <a:rPr b="1" lang="en"/>
              <a:t>tentorium cerebelli.</a:t>
            </a:r>
            <a:endParaRPr b="1"/>
          </a:p>
          <a:p>
            <a:pPr indent="0" lvl="0" marL="0" rtl="0" algn="l">
              <a:spcBef>
                <a:spcPts val="0"/>
              </a:spcBef>
              <a:spcAft>
                <a:spcPts val="0"/>
              </a:spcAft>
              <a:buNone/>
            </a:pPr>
            <a:r>
              <a:t/>
            </a:r>
            <a:endParaRPr b="1"/>
          </a:p>
          <a:p>
            <a:pPr indent="0" lvl="0" marL="0" rtl="0" algn="l">
              <a:spcBef>
                <a:spcPts val="0"/>
              </a:spcBef>
              <a:spcAft>
                <a:spcPts val="0"/>
              </a:spcAft>
              <a:buNone/>
            </a:pPr>
            <a:r>
              <a:rPr i="1" lang="en"/>
              <a:t>It can be divided into</a:t>
            </a:r>
            <a:r>
              <a:rPr b="1" i="1" lang="en"/>
              <a:t> two main parts:</a:t>
            </a:r>
            <a:endParaRPr b="1" i="1"/>
          </a:p>
          <a:p>
            <a:pPr indent="0" lvl="0" marL="0" rtl="0" algn="l">
              <a:spcBef>
                <a:spcPts val="0"/>
              </a:spcBef>
              <a:spcAft>
                <a:spcPts val="0"/>
              </a:spcAft>
              <a:buNone/>
            </a:pPr>
            <a:r>
              <a:t/>
            </a:r>
            <a:endParaRPr b="1"/>
          </a:p>
          <a:p>
            <a:pPr indent="0" lvl="0" marL="0" rtl="0" algn="l">
              <a:spcBef>
                <a:spcPts val="0"/>
              </a:spcBef>
              <a:spcAft>
                <a:spcPts val="0"/>
              </a:spcAft>
              <a:buNone/>
            </a:pPr>
            <a:r>
              <a:rPr b="1" lang="en"/>
              <a:t>Tectum – </a:t>
            </a:r>
            <a:r>
              <a:rPr lang="en"/>
              <a:t>located posterior to the cerebral aqueduct</a:t>
            </a:r>
            <a:endParaRPr/>
          </a:p>
          <a:p>
            <a:pPr indent="0" lvl="0" marL="0" rtl="0" algn="l">
              <a:spcBef>
                <a:spcPts val="0"/>
              </a:spcBef>
              <a:spcAft>
                <a:spcPts val="0"/>
              </a:spcAft>
              <a:buNone/>
            </a:pPr>
            <a:r>
              <a:rPr b="1" lang="en"/>
              <a:t>Paired cerebral peduncles</a:t>
            </a:r>
            <a:r>
              <a:rPr lang="en"/>
              <a:t> – located anteriorly and laterally.</a:t>
            </a:r>
            <a:endParaRPr/>
          </a:p>
        </p:txBody>
      </p:sp>
      <p:pic>
        <p:nvPicPr>
          <p:cNvPr id="283" name="Google Shape;283;p49"/>
          <p:cNvPicPr preferRelativeResize="0"/>
          <p:nvPr/>
        </p:nvPicPr>
        <p:blipFill rotWithShape="1">
          <a:blip r:embed="rId3">
            <a:alphaModFix/>
          </a:blip>
          <a:srcRect b="0" l="0" r="0" t="0"/>
          <a:stretch/>
        </p:blipFill>
        <p:spPr>
          <a:xfrm>
            <a:off x="4695892" y="-1"/>
            <a:ext cx="4448100" cy="25272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50"/>
          <p:cNvSpPr txBox="1"/>
          <p:nvPr/>
        </p:nvSpPr>
        <p:spPr>
          <a:xfrm>
            <a:off x="220399" y="428497"/>
            <a:ext cx="8118900" cy="445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t>Tectum</a:t>
            </a:r>
            <a:endParaRPr b="1" sz="1500"/>
          </a:p>
          <a:p>
            <a:pPr indent="0" lvl="0" marL="0" rtl="0" algn="l">
              <a:spcBef>
                <a:spcPts val="0"/>
              </a:spcBef>
              <a:spcAft>
                <a:spcPts val="0"/>
              </a:spcAft>
              <a:buNone/>
            </a:pPr>
            <a:r>
              <a:t/>
            </a:r>
            <a:endParaRPr/>
          </a:p>
          <a:p>
            <a:pPr indent="0" lvl="0" marL="0" rtl="0" algn="l">
              <a:spcBef>
                <a:spcPts val="0"/>
              </a:spcBef>
              <a:spcAft>
                <a:spcPts val="0"/>
              </a:spcAft>
              <a:buNone/>
            </a:pPr>
            <a:r>
              <a:rPr lang="en"/>
              <a:t>The tectum houses four rounded prominences named colliculi (collectively the corpora quadrigemina) which sit directly inferior to the pineal gland. The colliculi are separated by the cruciform sulcus; there are two superior and two inferior colliculi.</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Extending laterally from each colliculi are the quadrigeminal brachium: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Superior quadrigeminal brachium forms a pathway between the superior colliculus and the retina of the eye.</a:t>
            </a:r>
            <a:endParaRPr/>
          </a:p>
          <a:p>
            <a:pPr indent="0" lvl="0" marL="0" rtl="0" algn="l">
              <a:spcBef>
                <a:spcPts val="0"/>
              </a:spcBef>
              <a:spcAft>
                <a:spcPts val="0"/>
              </a:spcAft>
              <a:buNone/>
            </a:pPr>
            <a:r>
              <a:rPr lang="en"/>
              <a:t>Inferior quadrigeminal brachium conveys fibres from the lateral lemniscus and inferior colliculus to the medial geniculate body.</a:t>
            </a:r>
            <a:endParaRPr/>
          </a:p>
          <a:p>
            <a:pPr indent="0" lvl="0" marL="0" rtl="0" algn="l">
              <a:spcBef>
                <a:spcPts val="0"/>
              </a:spcBef>
              <a:spcAft>
                <a:spcPts val="0"/>
              </a:spcAft>
              <a:buNone/>
            </a:pPr>
            <a:r>
              <a:rPr lang="en"/>
              <a:t>Inferior to the colliculi, the trochlear nerve (CN IV) emerges before sweeping across to the anterior surface.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sz="1500"/>
              <a:t>Cerebral Peduncles</a:t>
            </a:r>
            <a:endParaRPr b="1" sz="1500"/>
          </a:p>
          <a:p>
            <a:pPr indent="0" lvl="0" marL="0" rtl="0" algn="l">
              <a:spcBef>
                <a:spcPts val="0"/>
              </a:spcBef>
              <a:spcAft>
                <a:spcPts val="0"/>
              </a:spcAft>
              <a:buNone/>
            </a:pPr>
            <a:r>
              <a:t/>
            </a:r>
            <a:endParaRPr/>
          </a:p>
          <a:p>
            <a:pPr indent="0" lvl="0" marL="0" rtl="0" algn="l">
              <a:spcBef>
                <a:spcPts val="0"/>
              </a:spcBef>
              <a:spcAft>
                <a:spcPts val="0"/>
              </a:spcAft>
              <a:buNone/>
            </a:pPr>
            <a:r>
              <a:rPr lang="en"/>
              <a:t>The paired cerebral peduncles extend from the cerebral hemispheres to converge as they meet the pons. They are separated anteriorly in the midline by the interpeduncular fossa, the floor of which is termed the posterior perforated substance (as many perforating blood vessels can be identified).</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51"/>
          <p:cNvSpPr txBox="1"/>
          <p:nvPr/>
        </p:nvSpPr>
        <p:spPr>
          <a:xfrm>
            <a:off x="82077" y="989233"/>
            <a:ext cx="5489400" cy="302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rPr>
              <a:t>2) Pons</a:t>
            </a:r>
            <a:r>
              <a:rPr lang="en">
                <a:solidFill>
                  <a:schemeClr val="dk1"/>
                </a:solidFill>
              </a:rPr>
              <a:t> is a group of nerves that function as a connection between the cerebrum and cerebellum (pons is Latin for bridge).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sz="1700">
                <a:solidFill>
                  <a:schemeClr val="dk1"/>
                </a:solidFill>
              </a:rPr>
              <a:t>Anteriorly:</a:t>
            </a:r>
            <a:r>
              <a:rPr lang="en">
                <a:solidFill>
                  <a:schemeClr val="dk1"/>
                </a:solidFill>
              </a:rPr>
              <a:t> the pons is marked by a bulging formed by the transverse pontocerebellar fibres. These fibres wrap around the otherwise vertically oriented brainstem. It measures around 2.5 cm in adults.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a:t>
            </a:r>
            <a:r>
              <a:rPr b="1" lang="en">
                <a:solidFill>
                  <a:schemeClr val="dk1"/>
                </a:solidFill>
              </a:rPr>
              <a:t>basilar groove</a:t>
            </a:r>
            <a:r>
              <a:rPr lang="en">
                <a:solidFill>
                  <a:schemeClr val="dk1"/>
                </a:solidFill>
              </a:rPr>
              <a:t> demarcates the midline of the ventral surface and is where the </a:t>
            </a:r>
            <a:r>
              <a:rPr b="1" lang="en">
                <a:solidFill>
                  <a:schemeClr val="dk1"/>
                </a:solidFill>
              </a:rPr>
              <a:t>basilar artery</a:t>
            </a:r>
            <a:r>
              <a:rPr lang="en">
                <a:solidFill>
                  <a:schemeClr val="dk1"/>
                </a:solidFill>
              </a:rPr>
              <a:t> is located.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a:t>
            </a:r>
            <a:r>
              <a:rPr b="1" lang="en">
                <a:solidFill>
                  <a:schemeClr val="dk1"/>
                </a:solidFill>
              </a:rPr>
              <a:t>pontomedullary junction</a:t>
            </a:r>
            <a:r>
              <a:rPr lang="en">
                <a:solidFill>
                  <a:schemeClr val="dk1"/>
                </a:solidFill>
              </a:rPr>
              <a:t> is an important anatomical landmark</a:t>
            </a:r>
            <a:endParaRPr>
              <a:solidFill>
                <a:schemeClr val="dk1"/>
              </a:solidFill>
            </a:endParaRPr>
          </a:p>
        </p:txBody>
      </p:sp>
      <p:pic>
        <p:nvPicPr>
          <p:cNvPr id="294" name="Google Shape;294;p51"/>
          <p:cNvPicPr preferRelativeResize="0"/>
          <p:nvPr/>
        </p:nvPicPr>
        <p:blipFill>
          <a:blip r:embed="rId3">
            <a:alphaModFix/>
          </a:blip>
          <a:stretch>
            <a:fillRect/>
          </a:stretch>
        </p:blipFill>
        <p:spPr>
          <a:xfrm>
            <a:off x="5448475" y="951850"/>
            <a:ext cx="3695525" cy="32398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52"/>
          <p:cNvSpPr txBox="1"/>
          <p:nvPr/>
        </p:nvSpPr>
        <p:spPr>
          <a:xfrm>
            <a:off x="112762" y="-4"/>
            <a:ext cx="5554500" cy="487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sz="1600"/>
              <a:t>Posteriorly:</a:t>
            </a:r>
            <a:r>
              <a:rPr lang="en"/>
              <a:t> The pons is intimately related to the cerebellum and is connected to it by the </a:t>
            </a:r>
            <a:r>
              <a:rPr b="1" lang="en"/>
              <a:t>middle cerebellar peduncles</a:t>
            </a:r>
            <a:r>
              <a:rPr lang="en"/>
              <a:t>. Removal of the cerebellum will reveal the underlying fourth ventricle.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floor of the </a:t>
            </a:r>
            <a:r>
              <a:rPr b="1" lang="en"/>
              <a:t>fourth ventricle</a:t>
            </a:r>
            <a:r>
              <a:rPr lang="en"/>
              <a:t> is composed of the dorsal surface of the pons and the medulla. There are some important anatomical landmarks here: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a:t>
            </a:r>
            <a:r>
              <a:rPr b="1" lang="en"/>
              <a:t>medial eminence</a:t>
            </a:r>
            <a:r>
              <a:rPr lang="en"/>
              <a:t> marks the midline of the floor.</a:t>
            </a:r>
            <a:endParaRPr/>
          </a:p>
          <a:p>
            <a:pPr indent="0" lvl="0" marL="0" rtl="0" algn="l">
              <a:spcBef>
                <a:spcPts val="0"/>
              </a:spcBef>
              <a:spcAft>
                <a:spcPts val="0"/>
              </a:spcAft>
              <a:buNone/>
            </a:pPr>
            <a:r>
              <a:rPr lang="en"/>
              <a:t>The </a:t>
            </a:r>
            <a:r>
              <a:rPr b="1" lang="en"/>
              <a:t>facial colliculus</a:t>
            </a:r>
            <a:r>
              <a:rPr lang="en"/>
              <a:t> is a bulging formed by the fibres of the facial nerve looping around the abducens nucleus.</a:t>
            </a:r>
            <a:endParaRPr/>
          </a:p>
          <a:p>
            <a:pPr indent="0" lvl="0" marL="0" rtl="0" algn="l">
              <a:spcBef>
                <a:spcPts val="0"/>
              </a:spcBef>
              <a:spcAft>
                <a:spcPts val="0"/>
              </a:spcAft>
              <a:buNone/>
            </a:pPr>
            <a:r>
              <a:rPr lang="en"/>
              <a:t>The </a:t>
            </a:r>
            <a:r>
              <a:rPr b="1" lang="en"/>
              <a:t>stria medullaris</a:t>
            </a:r>
            <a:r>
              <a:rPr lang="en"/>
              <a:t> of the fourth ventricle is a bundle of nerve fibres crossing transversely from the lateral aspect into the midline. They mark the posterior border between the pons and the medulla.</a:t>
            </a:r>
            <a:endParaRPr/>
          </a:p>
          <a:p>
            <a:pPr indent="0" lvl="0" marL="0" rtl="0" algn="l">
              <a:spcBef>
                <a:spcPts val="0"/>
              </a:spcBef>
              <a:spcAft>
                <a:spcPts val="0"/>
              </a:spcAft>
              <a:buNone/>
            </a:pPr>
            <a:r>
              <a:rPr lang="en"/>
              <a:t>The angle formed at the junction of the pons, medulla, and cerebellum is another anatomical landmark and is named cerebellopontine angle. Here, the cerebellar flocculus, the ventricular choroid plexus and the emerging CNs VII and VIII surround the lateral apertures of the fourth ventricle (the foramen of Luschka).</a:t>
            </a:r>
            <a:endParaRPr/>
          </a:p>
        </p:txBody>
      </p:sp>
      <p:pic>
        <p:nvPicPr>
          <p:cNvPr id="300" name="Google Shape;300;p52"/>
          <p:cNvPicPr preferRelativeResize="0"/>
          <p:nvPr/>
        </p:nvPicPr>
        <p:blipFill rotWithShape="1">
          <a:blip r:embed="rId3">
            <a:alphaModFix/>
          </a:blip>
          <a:srcRect b="0" l="-1500" r="1499" t="0"/>
          <a:stretch/>
        </p:blipFill>
        <p:spPr>
          <a:xfrm>
            <a:off x="5554625" y="2475100"/>
            <a:ext cx="3589372" cy="2668401"/>
          </a:xfrm>
          <a:prstGeom prst="rect">
            <a:avLst/>
          </a:prstGeom>
          <a:noFill/>
          <a:ln>
            <a:noFill/>
          </a:ln>
        </p:spPr>
      </p:pic>
      <p:pic>
        <p:nvPicPr>
          <p:cNvPr id="301" name="Google Shape;301;p52"/>
          <p:cNvPicPr preferRelativeResize="0"/>
          <p:nvPr/>
        </p:nvPicPr>
        <p:blipFill rotWithShape="1">
          <a:blip r:embed="rId4">
            <a:alphaModFix/>
          </a:blip>
          <a:srcRect b="0" l="0" r="0" t="0"/>
          <a:stretch/>
        </p:blipFill>
        <p:spPr>
          <a:xfrm>
            <a:off x="5554563" y="0"/>
            <a:ext cx="3589500" cy="26004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53"/>
          <p:cNvSpPr txBox="1"/>
          <p:nvPr>
            <p:ph idx="1" type="body"/>
          </p:nvPr>
        </p:nvSpPr>
        <p:spPr>
          <a:xfrm>
            <a:off x="0" y="204150"/>
            <a:ext cx="5781600" cy="47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rPr>
              <a:t>3) medulla</a:t>
            </a:r>
            <a:r>
              <a:rPr b="1" lang="en" sz="2300">
                <a:solidFill>
                  <a:schemeClr val="dk1"/>
                </a:solidFill>
              </a:rPr>
              <a:t> </a:t>
            </a:r>
            <a:r>
              <a:rPr lang="en" sz="1000"/>
              <a:t>The superior margin of the medulla is located at the junction between the medulla and pons, while the inferior margin is marked by the origin of the first pair of cervical spinal nerves. This occurs just as the medulla exits the skull through the </a:t>
            </a:r>
            <a:r>
              <a:rPr b="1" lang="en" sz="1000"/>
              <a:t>foramen magnum</a:t>
            </a:r>
            <a:r>
              <a:rPr lang="en" sz="1000"/>
              <a:t>.</a:t>
            </a:r>
            <a:endParaRPr sz="1000"/>
          </a:p>
          <a:p>
            <a:pPr indent="0" lvl="0" marL="0" rtl="0" algn="l">
              <a:spcBef>
                <a:spcPts val="1200"/>
              </a:spcBef>
              <a:spcAft>
                <a:spcPts val="0"/>
              </a:spcAft>
              <a:buNone/>
            </a:pPr>
            <a:r>
              <a:rPr b="1" lang="en" sz="1000">
                <a:solidFill>
                  <a:srgbClr val="000000"/>
                </a:solidFill>
              </a:rPr>
              <a:t>Anterior Surface: </a:t>
            </a:r>
            <a:r>
              <a:rPr lang="en" sz="1000"/>
              <a:t>There are several structures visible on the anterior surface of the medulla – namely the three fissures/sulci, the pyramids, the olives, and five cranial nerves.</a:t>
            </a:r>
            <a:endParaRPr sz="1000"/>
          </a:p>
          <a:p>
            <a:pPr indent="0" lvl="0" marL="0" rtl="0" algn="l">
              <a:spcBef>
                <a:spcPts val="1200"/>
              </a:spcBef>
              <a:spcAft>
                <a:spcPts val="0"/>
              </a:spcAft>
              <a:buNone/>
            </a:pPr>
            <a:r>
              <a:rPr lang="en" sz="1000"/>
              <a:t>In the midline of the medulla is the anterior median fissure, which is continuous along the length of the spinal cord. However, it is interrupted temporarily by the decussation of the pyramids (see below). As we move away from the midline, two sulci are visible – the ventrolateral sulcus and the posterolateral sulcus.</a:t>
            </a:r>
            <a:endParaRPr sz="1000"/>
          </a:p>
          <a:p>
            <a:pPr indent="0" lvl="0" marL="0" rtl="0" algn="l">
              <a:spcBef>
                <a:spcPts val="1200"/>
              </a:spcBef>
              <a:spcAft>
                <a:spcPts val="0"/>
              </a:spcAft>
              <a:buNone/>
            </a:pPr>
            <a:r>
              <a:rPr lang="en" sz="1000"/>
              <a:t>The pyramids are paired swellings found between the anterior median fissure and the ventrolateral sulcus. </a:t>
            </a:r>
            <a:r>
              <a:rPr b="1" lang="en" sz="1000"/>
              <a:t>The olives</a:t>
            </a:r>
            <a:r>
              <a:rPr lang="en" sz="1000"/>
              <a:t> are another pair of swellings located laterally to the pyramids – between the ventrolateral and posterolateral sulci.</a:t>
            </a:r>
            <a:endParaRPr sz="1000"/>
          </a:p>
          <a:p>
            <a:pPr indent="0" lvl="0" marL="0" rtl="0" algn="l">
              <a:spcBef>
                <a:spcPts val="1200"/>
              </a:spcBef>
              <a:spcAft>
                <a:spcPts val="0"/>
              </a:spcAft>
              <a:buNone/>
            </a:pPr>
            <a:r>
              <a:rPr b="1" lang="en" sz="1000">
                <a:solidFill>
                  <a:schemeClr val="dk1"/>
                </a:solidFill>
              </a:rPr>
              <a:t>Posterior Surface: </a:t>
            </a:r>
            <a:r>
              <a:rPr lang="en" sz="1000"/>
              <a:t>Unlike the anterior surface of the medulla, the posterior surface is largely obstructed from view and is relatively devoid of features. In order to appreciate the posterior surface, the cerebellum must be removed.</a:t>
            </a:r>
            <a:endParaRPr sz="1000"/>
          </a:p>
          <a:p>
            <a:pPr indent="0" lvl="0" marL="0" rtl="0" algn="l">
              <a:spcBef>
                <a:spcPts val="1200"/>
              </a:spcBef>
              <a:spcAft>
                <a:spcPts val="0"/>
              </a:spcAft>
              <a:buNone/>
            </a:pPr>
            <a:r>
              <a:rPr lang="en" sz="1000"/>
              <a:t>Similar to the anterior surface, the posterior surface has a midline structure – the posterior median sulcus – which is continuous below as the posterior median sulcus of the spinal cord. Above, the sulcus ends at the point in which the fourth ventricle develops.</a:t>
            </a:r>
            <a:endParaRPr sz="1000"/>
          </a:p>
          <a:p>
            <a:pPr indent="0" lvl="0" marL="0" rtl="0" algn="l">
              <a:spcBef>
                <a:spcPts val="1200"/>
              </a:spcBef>
              <a:spcAft>
                <a:spcPts val="1200"/>
              </a:spcAft>
              <a:buNone/>
            </a:pPr>
            <a:r>
              <a:rPr lang="en" sz="1000"/>
              <a:t>As we move lateral from the midline, the fasciculus gracilis and fasciculus cuneatus are seen, separated by the posterior intermediate sulcus.</a:t>
            </a:r>
            <a:endParaRPr sz="1000"/>
          </a:p>
        </p:txBody>
      </p:sp>
      <p:pic>
        <p:nvPicPr>
          <p:cNvPr id="307" name="Google Shape;307;p53"/>
          <p:cNvPicPr preferRelativeResize="0"/>
          <p:nvPr/>
        </p:nvPicPr>
        <p:blipFill>
          <a:blip r:embed="rId3">
            <a:alphaModFix/>
          </a:blip>
          <a:stretch>
            <a:fillRect/>
          </a:stretch>
        </p:blipFill>
        <p:spPr>
          <a:xfrm>
            <a:off x="5681875" y="2284725"/>
            <a:ext cx="3462125" cy="2858776"/>
          </a:xfrm>
          <a:prstGeom prst="rect">
            <a:avLst/>
          </a:prstGeom>
          <a:noFill/>
          <a:ln>
            <a:noFill/>
          </a:ln>
        </p:spPr>
      </p:pic>
      <p:pic>
        <p:nvPicPr>
          <p:cNvPr id="308" name="Google Shape;308;p53"/>
          <p:cNvPicPr preferRelativeResize="0"/>
          <p:nvPr/>
        </p:nvPicPr>
        <p:blipFill>
          <a:blip r:embed="rId4">
            <a:alphaModFix/>
          </a:blip>
          <a:stretch>
            <a:fillRect/>
          </a:stretch>
        </p:blipFill>
        <p:spPr>
          <a:xfrm>
            <a:off x="5781625" y="-8"/>
            <a:ext cx="3362375" cy="220399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54"/>
          <p:cNvSpPr txBox="1"/>
          <p:nvPr>
            <p:ph type="title"/>
          </p:nvPr>
        </p:nvSpPr>
        <p:spPr>
          <a:xfrm>
            <a:off x="81032" y="123002"/>
            <a:ext cx="8520600" cy="5727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Clr>
                <a:schemeClr val="dk1"/>
              </a:buClr>
              <a:buSzPts val="1100"/>
              <a:buFont typeface="Arial"/>
              <a:buNone/>
            </a:pPr>
            <a:r>
              <a:rPr b="1" lang="en" sz="1900">
                <a:solidFill>
                  <a:srgbClr val="000000"/>
                </a:solidFill>
              </a:rPr>
              <a:t>Origin of the Cranial Nerves</a:t>
            </a:r>
            <a:endParaRPr b="1" sz="1900">
              <a:solidFill>
                <a:srgbClr val="000000"/>
              </a:solidFill>
            </a:endParaRPr>
          </a:p>
        </p:txBody>
      </p:sp>
      <p:sp>
        <p:nvSpPr>
          <p:cNvPr id="314" name="Google Shape;314;p54"/>
          <p:cNvSpPr txBox="1"/>
          <p:nvPr>
            <p:ph idx="1" type="body"/>
          </p:nvPr>
        </p:nvSpPr>
        <p:spPr>
          <a:xfrm>
            <a:off x="81033" y="257558"/>
            <a:ext cx="8520600" cy="481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150"/>
          </a:p>
          <a:p>
            <a:pPr indent="0" lvl="0" marL="0" rtl="0" algn="l">
              <a:spcBef>
                <a:spcPts val="1200"/>
              </a:spcBef>
              <a:spcAft>
                <a:spcPts val="0"/>
              </a:spcAft>
              <a:buNone/>
            </a:pPr>
            <a:r>
              <a:rPr lang="en" sz="1150"/>
              <a:t>There are </a:t>
            </a:r>
            <a:r>
              <a:rPr b="1" lang="en" sz="1150"/>
              <a:t>12</a:t>
            </a:r>
            <a:r>
              <a:rPr lang="en" sz="1150"/>
              <a:t> cranial nerves in total.</a:t>
            </a:r>
            <a:endParaRPr sz="1150"/>
          </a:p>
          <a:p>
            <a:pPr indent="0" lvl="0" marL="0" rtl="0" algn="l">
              <a:spcBef>
                <a:spcPts val="1200"/>
              </a:spcBef>
              <a:spcAft>
                <a:spcPts val="0"/>
              </a:spcAft>
              <a:buNone/>
            </a:pPr>
            <a:r>
              <a:rPr lang="en" sz="1150"/>
              <a:t>The olfactory nerve (CN I) and optic nerve (CN II) originate from the </a:t>
            </a:r>
            <a:r>
              <a:rPr lang="en" sz="1150"/>
              <a:t>cerebrum</a:t>
            </a:r>
            <a:r>
              <a:rPr lang="en" sz="1150"/>
              <a:t>. Cranial nerves III – XII arise from the brainstem.</a:t>
            </a:r>
            <a:endParaRPr sz="1150"/>
          </a:p>
          <a:p>
            <a:pPr indent="0" lvl="0" marL="0" rtl="0" algn="l">
              <a:spcBef>
                <a:spcPts val="1200"/>
              </a:spcBef>
              <a:spcAft>
                <a:spcPts val="0"/>
              </a:spcAft>
              <a:buNone/>
            </a:pPr>
            <a:r>
              <a:rPr lang="en" sz="1150"/>
              <a:t>They can arise from a specific part of the brainstem (midbrain, pons or medulla), or from a junction between two parts:</a:t>
            </a:r>
            <a:endParaRPr sz="1150"/>
          </a:p>
          <a:p>
            <a:pPr indent="0" lvl="0" marL="0" rtl="0" algn="l">
              <a:spcBef>
                <a:spcPts val="1200"/>
              </a:spcBef>
              <a:spcAft>
                <a:spcPts val="0"/>
              </a:spcAft>
              <a:buNone/>
            </a:pPr>
            <a:r>
              <a:rPr b="1" lang="en" sz="1150"/>
              <a:t>Midbrain</a:t>
            </a:r>
            <a:r>
              <a:rPr lang="en" sz="1150"/>
              <a:t> – the trochlear nerve (IV) comes from the posterior side of the midbrain. It has the longest intracranial length of all the cranial nerves.</a:t>
            </a:r>
            <a:endParaRPr sz="1150"/>
          </a:p>
          <a:p>
            <a:pPr indent="0" lvl="0" marL="0" rtl="0" algn="l">
              <a:spcBef>
                <a:spcPts val="1200"/>
              </a:spcBef>
              <a:spcAft>
                <a:spcPts val="0"/>
              </a:spcAft>
              <a:buNone/>
            </a:pPr>
            <a:r>
              <a:rPr b="1" lang="en" sz="1150"/>
              <a:t>Midbrain-pontine junction</a:t>
            </a:r>
            <a:r>
              <a:rPr lang="en" sz="1150"/>
              <a:t> – oculomotor (III).</a:t>
            </a:r>
            <a:endParaRPr sz="1150"/>
          </a:p>
          <a:p>
            <a:pPr indent="0" lvl="0" marL="0" rtl="0" algn="l">
              <a:spcBef>
                <a:spcPts val="1200"/>
              </a:spcBef>
              <a:spcAft>
                <a:spcPts val="0"/>
              </a:spcAft>
              <a:buNone/>
            </a:pPr>
            <a:r>
              <a:rPr lang="en" sz="1150"/>
              <a:t>Pons – trigeminal (V).</a:t>
            </a:r>
            <a:endParaRPr sz="1150"/>
          </a:p>
          <a:p>
            <a:pPr indent="0" lvl="0" marL="0" rtl="0" algn="l">
              <a:spcBef>
                <a:spcPts val="1200"/>
              </a:spcBef>
              <a:spcAft>
                <a:spcPts val="0"/>
              </a:spcAft>
              <a:buNone/>
            </a:pPr>
            <a:r>
              <a:rPr b="1" lang="en" sz="1150"/>
              <a:t>Pontine-medulla junction</a:t>
            </a:r>
            <a:r>
              <a:rPr lang="en" sz="1150"/>
              <a:t> – abducens, facial, vestibulocochlear (VI-VIII).</a:t>
            </a:r>
            <a:endParaRPr sz="1150"/>
          </a:p>
          <a:p>
            <a:pPr indent="0" lvl="0" marL="0" rtl="0" algn="l">
              <a:spcBef>
                <a:spcPts val="1200"/>
              </a:spcBef>
              <a:spcAft>
                <a:spcPts val="0"/>
              </a:spcAft>
              <a:buNone/>
            </a:pPr>
            <a:r>
              <a:rPr b="1" lang="en" sz="1150"/>
              <a:t>Medulla oblongata</a:t>
            </a:r>
            <a:endParaRPr b="1" sz="1150"/>
          </a:p>
          <a:p>
            <a:pPr indent="0" lvl="0" marL="0" rtl="0" algn="l">
              <a:spcBef>
                <a:spcPts val="1200"/>
              </a:spcBef>
              <a:spcAft>
                <a:spcPts val="0"/>
              </a:spcAft>
              <a:buNone/>
            </a:pPr>
            <a:r>
              <a:rPr lang="en" sz="1150"/>
              <a:t>Posterior to the olive: glossopharyngeal, vagus, accessory (IX-XI).</a:t>
            </a:r>
            <a:endParaRPr sz="1150"/>
          </a:p>
          <a:p>
            <a:pPr indent="0" lvl="0" marL="0" rtl="0" algn="l">
              <a:spcBef>
                <a:spcPts val="1200"/>
              </a:spcBef>
              <a:spcAft>
                <a:spcPts val="0"/>
              </a:spcAft>
              <a:buNone/>
            </a:pPr>
            <a:r>
              <a:rPr lang="en" sz="1150"/>
              <a:t>Anterior to the olive: hypoglossal (XII).</a:t>
            </a:r>
            <a:endParaRPr sz="1150"/>
          </a:p>
          <a:p>
            <a:pPr indent="0" lvl="0" marL="0" rtl="0" algn="l">
              <a:spcBef>
                <a:spcPts val="1200"/>
              </a:spcBef>
              <a:spcAft>
                <a:spcPts val="1200"/>
              </a:spcAft>
              <a:buNone/>
            </a:pPr>
            <a:r>
              <a:rPr lang="en" sz="1150"/>
              <a:t>The cranial nerves are </a:t>
            </a:r>
            <a:r>
              <a:rPr b="1" lang="en" sz="1150"/>
              <a:t>numbered</a:t>
            </a:r>
            <a:r>
              <a:rPr lang="en" sz="1150"/>
              <a:t> by their location on the brainstem (superior to inferior, then medial to lateral) and the order of their exit from the cranium (anterior to posterior)</a:t>
            </a:r>
            <a:endParaRPr sz="1150"/>
          </a:p>
        </p:txBody>
      </p:sp>
      <p:pic>
        <p:nvPicPr>
          <p:cNvPr id="315" name="Google Shape;315;p54"/>
          <p:cNvPicPr preferRelativeResize="0"/>
          <p:nvPr/>
        </p:nvPicPr>
        <p:blipFill rotWithShape="1">
          <a:blip r:embed="rId3">
            <a:alphaModFix/>
          </a:blip>
          <a:srcRect b="0" l="0" r="0" t="0"/>
          <a:stretch/>
        </p:blipFill>
        <p:spPr>
          <a:xfrm>
            <a:off x="5151200" y="1696550"/>
            <a:ext cx="3992700" cy="34470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pic>
        <p:nvPicPr>
          <p:cNvPr id="320" name="Google Shape;320;p55"/>
          <p:cNvPicPr preferRelativeResize="0"/>
          <p:nvPr/>
        </p:nvPicPr>
        <p:blipFill>
          <a:blip r:embed="rId3">
            <a:alphaModFix/>
          </a:blip>
          <a:stretch>
            <a:fillRect/>
          </a:stretch>
        </p:blipFill>
        <p:spPr>
          <a:xfrm>
            <a:off x="0" y="0"/>
            <a:ext cx="5007677" cy="5143500"/>
          </a:xfrm>
          <a:prstGeom prst="rect">
            <a:avLst/>
          </a:prstGeom>
          <a:noFill/>
          <a:ln>
            <a:noFill/>
          </a:ln>
        </p:spPr>
      </p:pic>
      <p:pic>
        <p:nvPicPr>
          <p:cNvPr id="321" name="Google Shape;321;p55"/>
          <p:cNvPicPr preferRelativeResize="0"/>
          <p:nvPr/>
        </p:nvPicPr>
        <p:blipFill>
          <a:blip r:embed="rId4">
            <a:alphaModFix/>
          </a:blip>
          <a:stretch>
            <a:fillRect/>
          </a:stretch>
        </p:blipFill>
        <p:spPr>
          <a:xfrm>
            <a:off x="4946175" y="0"/>
            <a:ext cx="4197825" cy="51435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56"/>
          <p:cNvSpPr txBox="1"/>
          <p:nvPr>
            <p:ph type="title"/>
          </p:nvPr>
        </p:nvSpPr>
        <p:spPr>
          <a:xfrm>
            <a:off x="0" y="-152906"/>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rgbClr val="000000"/>
                </a:solidFill>
              </a:rPr>
              <a:t>The limbic systemic</a:t>
            </a:r>
            <a:endParaRPr b="1">
              <a:solidFill>
                <a:srgbClr val="000000"/>
              </a:solidFill>
            </a:endParaRPr>
          </a:p>
        </p:txBody>
      </p:sp>
      <p:sp>
        <p:nvSpPr>
          <p:cNvPr id="327" name="Google Shape;327;p56"/>
          <p:cNvSpPr txBox="1"/>
          <p:nvPr>
            <p:ph idx="1" type="body"/>
          </p:nvPr>
        </p:nvSpPr>
        <p:spPr>
          <a:xfrm>
            <a:off x="0" y="649602"/>
            <a:ext cx="4736100" cy="4151100"/>
          </a:xfrm>
          <a:prstGeom prst="rect">
            <a:avLst/>
          </a:prstGeom>
          <a:noFill/>
          <a:ln>
            <a:noFill/>
          </a:ln>
        </p:spPr>
        <p:txBody>
          <a:bodyPr anchorCtr="0" anchor="t" bIns="34275" lIns="68575" spcFirstLastPara="1" rIns="68575" wrap="square" tIns="34275">
            <a:noAutofit/>
          </a:bodyPr>
          <a:lstStyle/>
          <a:p>
            <a:pPr indent="-152400" lvl="0" marL="177800" rtl="0" algn="l">
              <a:lnSpc>
                <a:spcPct val="90000"/>
              </a:lnSpc>
              <a:spcBef>
                <a:spcPts val="0"/>
              </a:spcBef>
              <a:spcAft>
                <a:spcPts val="0"/>
              </a:spcAft>
              <a:buClr>
                <a:srgbClr val="1A1C1C"/>
              </a:buClr>
              <a:buSzPts val="1200"/>
              <a:buChar char="●"/>
            </a:pPr>
            <a:r>
              <a:rPr b="0" i="0" lang="en" sz="1200">
                <a:solidFill>
                  <a:srgbClr val="1A1C1C"/>
                </a:solidFill>
                <a:latin typeface="Lato"/>
                <a:ea typeface="Lato"/>
                <a:cs typeface="Lato"/>
                <a:sym typeface="Lato"/>
              </a:rPr>
              <a:t> involved in </a:t>
            </a:r>
            <a:r>
              <a:rPr b="1" i="0" lang="en" sz="1200">
                <a:solidFill>
                  <a:srgbClr val="1A1C1C"/>
                </a:solidFill>
                <a:latin typeface="Lato"/>
                <a:ea typeface="Lato"/>
                <a:cs typeface="Lato"/>
                <a:sym typeface="Lato"/>
              </a:rPr>
              <a:t>emotional</a:t>
            </a:r>
            <a:r>
              <a:rPr b="0" i="0" lang="en" sz="1200">
                <a:solidFill>
                  <a:srgbClr val="1A1C1C"/>
                </a:solidFill>
                <a:latin typeface="Lato"/>
                <a:ea typeface="Lato"/>
                <a:cs typeface="Lato"/>
                <a:sym typeface="Lato"/>
              </a:rPr>
              <a:t> and </a:t>
            </a:r>
            <a:r>
              <a:rPr b="1" i="0" lang="en" sz="1200">
                <a:solidFill>
                  <a:srgbClr val="1A1C1C"/>
                </a:solidFill>
                <a:latin typeface="Lato"/>
                <a:ea typeface="Lato"/>
                <a:cs typeface="Lato"/>
                <a:sym typeface="Lato"/>
              </a:rPr>
              <a:t>behavioral </a:t>
            </a:r>
            <a:r>
              <a:rPr b="0" i="0" lang="en" sz="1200">
                <a:solidFill>
                  <a:srgbClr val="1A1C1C"/>
                </a:solidFill>
                <a:latin typeface="Lato"/>
                <a:ea typeface="Lato"/>
                <a:cs typeface="Lato"/>
                <a:sym typeface="Lato"/>
              </a:rPr>
              <a:t>responses, motivation, </a:t>
            </a:r>
            <a:r>
              <a:rPr b="1" lang="en" sz="1200">
                <a:solidFill>
                  <a:srgbClr val="1A1C1C"/>
                </a:solidFill>
                <a:latin typeface="Lato"/>
                <a:ea typeface="Lato"/>
                <a:cs typeface="Lato"/>
                <a:sym typeface="Lato"/>
              </a:rPr>
              <a:t>memory</a:t>
            </a:r>
            <a:r>
              <a:rPr b="1" i="0" lang="en" sz="1200">
                <a:solidFill>
                  <a:srgbClr val="1A1C1C"/>
                </a:solidFill>
                <a:latin typeface="Lato"/>
                <a:ea typeface="Lato"/>
                <a:cs typeface="Lato"/>
                <a:sym typeface="Lato"/>
              </a:rPr>
              <a:t>, </a:t>
            </a:r>
            <a:r>
              <a:rPr b="1" lang="en" sz="1200">
                <a:solidFill>
                  <a:srgbClr val="1A1C1C"/>
                </a:solidFill>
                <a:latin typeface="Lato"/>
                <a:ea typeface="Lato"/>
                <a:cs typeface="Lato"/>
                <a:sym typeface="Lato"/>
              </a:rPr>
              <a:t>olfaction</a:t>
            </a:r>
            <a:r>
              <a:rPr b="1" i="0" lang="en" sz="1200">
                <a:solidFill>
                  <a:srgbClr val="1A1C1C"/>
                </a:solidFill>
                <a:latin typeface="Lato"/>
                <a:ea typeface="Lato"/>
                <a:cs typeface="Lato"/>
                <a:sym typeface="Lato"/>
              </a:rPr>
              <a:t>, and </a:t>
            </a:r>
            <a:r>
              <a:rPr b="1" lang="en" sz="1200">
                <a:solidFill>
                  <a:srgbClr val="1A1C1C"/>
                </a:solidFill>
                <a:latin typeface="Lato"/>
                <a:ea typeface="Lato"/>
                <a:cs typeface="Lato"/>
                <a:sym typeface="Lato"/>
              </a:rPr>
              <a:t>autonomic nervous system</a:t>
            </a:r>
            <a:r>
              <a:rPr b="1" i="0" lang="en" sz="1200">
                <a:solidFill>
                  <a:srgbClr val="1A1C1C"/>
                </a:solidFill>
                <a:latin typeface="Lato"/>
                <a:ea typeface="Lato"/>
                <a:cs typeface="Lato"/>
                <a:sym typeface="Lato"/>
              </a:rPr>
              <a:t> function.</a:t>
            </a:r>
            <a:endParaRPr sz="1200"/>
          </a:p>
          <a:p>
            <a:pPr indent="0" lvl="0" marL="0" rtl="0" algn="l">
              <a:lnSpc>
                <a:spcPct val="90000"/>
              </a:lnSpc>
              <a:spcBef>
                <a:spcPts val="800"/>
              </a:spcBef>
              <a:spcAft>
                <a:spcPts val="0"/>
              </a:spcAft>
              <a:buClr>
                <a:schemeClr val="dk1"/>
              </a:buClr>
              <a:buSzPts val="2100"/>
              <a:buNone/>
            </a:pPr>
            <a:r>
              <a:t/>
            </a:r>
            <a:endParaRPr b="1" i="0" sz="1200">
              <a:solidFill>
                <a:srgbClr val="1A1C1C"/>
              </a:solidFill>
              <a:latin typeface="Lato"/>
              <a:ea typeface="Lato"/>
              <a:cs typeface="Lato"/>
              <a:sym typeface="Lato"/>
            </a:endParaRPr>
          </a:p>
          <a:p>
            <a:pPr indent="-152400" lvl="0" marL="177800" rtl="0" algn="l">
              <a:lnSpc>
                <a:spcPct val="90000"/>
              </a:lnSpc>
              <a:spcBef>
                <a:spcPts val="800"/>
              </a:spcBef>
              <a:spcAft>
                <a:spcPts val="0"/>
              </a:spcAft>
              <a:buClr>
                <a:srgbClr val="1A1C1C"/>
              </a:buClr>
              <a:buSzPts val="1200"/>
              <a:buFont typeface="Arial"/>
              <a:buChar char="●"/>
            </a:pPr>
            <a:r>
              <a:rPr b="1" i="0" lang="en" sz="1200">
                <a:solidFill>
                  <a:srgbClr val="1A1C1C"/>
                </a:solidFill>
                <a:latin typeface="Lato"/>
                <a:ea typeface="Lato"/>
                <a:cs typeface="Lato"/>
                <a:sym typeface="Lato"/>
              </a:rPr>
              <a:t>Components</a:t>
            </a:r>
            <a:endParaRPr sz="1200"/>
          </a:p>
          <a:p>
            <a:pPr indent="-76200" lvl="0" marL="177800" rtl="0" algn="l">
              <a:lnSpc>
                <a:spcPct val="90000"/>
              </a:lnSpc>
              <a:spcBef>
                <a:spcPts val="800"/>
              </a:spcBef>
              <a:spcAft>
                <a:spcPts val="0"/>
              </a:spcAft>
              <a:buClr>
                <a:schemeClr val="dk1"/>
              </a:buClr>
              <a:buSzPts val="2100"/>
              <a:buFont typeface="Arial"/>
              <a:buNone/>
            </a:pPr>
            <a:r>
              <a:t/>
            </a:r>
            <a:endParaRPr b="0" i="0" sz="1200">
              <a:solidFill>
                <a:srgbClr val="1A1C1C"/>
              </a:solidFill>
              <a:latin typeface="Lato"/>
              <a:ea typeface="Lato"/>
              <a:cs typeface="Lato"/>
              <a:sym typeface="Lato"/>
            </a:endParaRPr>
          </a:p>
          <a:p>
            <a:pPr indent="-203200" lvl="1" marL="558800" rtl="0" algn="l">
              <a:lnSpc>
                <a:spcPct val="90000"/>
              </a:lnSpc>
              <a:spcBef>
                <a:spcPts val="400"/>
              </a:spcBef>
              <a:spcAft>
                <a:spcPts val="0"/>
              </a:spcAft>
              <a:buClr>
                <a:schemeClr val="accent1"/>
              </a:buClr>
              <a:buSzPts val="1200"/>
              <a:buFont typeface="Arial"/>
              <a:buChar char="•"/>
            </a:pPr>
            <a:r>
              <a:rPr b="1" i="0" lang="en" sz="1200">
                <a:solidFill>
                  <a:schemeClr val="accent1"/>
                </a:solidFill>
                <a:latin typeface="Lato"/>
                <a:ea typeface="Lato"/>
                <a:cs typeface="Lato"/>
                <a:sym typeface="Lato"/>
              </a:rPr>
              <a:t>Areas of the </a:t>
            </a:r>
            <a:r>
              <a:rPr b="1" lang="en" sz="1200">
                <a:solidFill>
                  <a:schemeClr val="accent1"/>
                </a:solidFill>
                <a:latin typeface="Lato"/>
                <a:ea typeface="Lato"/>
                <a:cs typeface="Lato"/>
                <a:sym typeface="Lato"/>
              </a:rPr>
              <a:t>cerebral cortex</a:t>
            </a:r>
            <a:r>
              <a:rPr b="0" i="0" lang="en" sz="1200">
                <a:solidFill>
                  <a:srgbClr val="1A1C1C"/>
                </a:solidFill>
                <a:latin typeface="Lato"/>
                <a:ea typeface="Lato"/>
                <a:cs typeface="Lato"/>
                <a:sym typeface="Lato"/>
              </a:rPr>
              <a:t>: </a:t>
            </a:r>
            <a:r>
              <a:rPr b="1" i="0" lang="en" sz="1200">
                <a:solidFill>
                  <a:srgbClr val="1A1C1C"/>
                </a:solidFill>
                <a:latin typeface="Lato"/>
                <a:ea typeface="Lato"/>
                <a:cs typeface="Lato"/>
                <a:sym typeface="Lato"/>
              </a:rPr>
              <a:t>hippocampal formation </a:t>
            </a:r>
            <a:r>
              <a:rPr b="0" i="0" lang="en" sz="1200">
                <a:solidFill>
                  <a:srgbClr val="1A1C1C"/>
                </a:solidFill>
                <a:latin typeface="Lato"/>
                <a:ea typeface="Lato"/>
                <a:cs typeface="Lato"/>
                <a:sym typeface="Lato"/>
              </a:rPr>
              <a:t>(</a:t>
            </a:r>
            <a:r>
              <a:rPr lang="en" sz="1200">
                <a:solidFill>
                  <a:srgbClr val="1A1C1C"/>
                </a:solidFill>
                <a:latin typeface="Lato"/>
                <a:ea typeface="Lato"/>
                <a:cs typeface="Lato"/>
                <a:sym typeface="Lato"/>
              </a:rPr>
              <a:t>hippocampus</a:t>
            </a:r>
            <a:r>
              <a:rPr b="0" i="0" lang="en" sz="1200">
                <a:solidFill>
                  <a:srgbClr val="1A1C1C"/>
                </a:solidFill>
                <a:latin typeface="Lato"/>
                <a:ea typeface="Lato"/>
                <a:cs typeface="Lato"/>
                <a:sym typeface="Lato"/>
              </a:rPr>
              <a:t>, </a:t>
            </a:r>
            <a:r>
              <a:rPr lang="en" sz="1200">
                <a:solidFill>
                  <a:srgbClr val="1A1C1C"/>
                </a:solidFill>
                <a:latin typeface="Lato"/>
                <a:ea typeface="Lato"/>
                <a:cs typeface="Lato"/>
                <a:sym typeface="Lato"/>
              </a:rPr>
              <a:t>dentate gyrus</a:t>
            </a:r>
            <a:r>
              <a:rPr b="0" i="0" lang="en" sz="1200">
                <a:solidFill>
                  <a:srgbClr val="1A1C1C"/>
                </a:solidFill>
                <a:latin typeface="Lato"/>
                <a:ea typeface="Lato"/>
                <a:cs typeface="Lato"/>
                <a:sym typeface="Lato"/>
              </a:rPr>
              <a:t>, </a:t>
            </a:r>
            <a:r>
              <a:rPr lang="en" sz="1200">
                <a:solidFill>
                  <a:srgbClr val="1A1C1C"/>
                </a:solidFill>
                <a:latin typeface="Lato"/>
                <a:ea typeface="Lato"/>
                <a:cs typeface="Lato"/>
                <a:sym typeface="Lato"/>
              </a:rPr>
              <a:t>entorhinal cortex</a:t>
            </a:r>
            <a:r>
              <a:rPr b="0" i="0" lang="en" sz="1200">
                <a:solidFill>
                  <a:srgbClr val="1A1C1C"/>
                </a:solidFill>
                <a:latin typeface="Lato"/>
                <a:ea typeface="Lato"/>
                <a:cs typeface="Lato"/>
                <a:sym typeface="Lato"/>
              </a:rPr>
              <a:t>), </a:t>
            </a:r>
            <a:r>
              <a:rPr b="1" lang="en" sz="1200">
                <a:solidFill>
                  <a:srgbClr val="1A1C1C"/>
                </a:solidFill>
                <a:latin typeface="Lato"/>
                <a:ea typeface="Lato"/>
                <a:cs typeface="Lato"/>
                <a:sym typeface="Lato"/>
              </a:rPr>
              <a:t>cingulate gyrus</a:t>
            </a:r>
            <a:endParaRPr sz="1200"/>
          </a:p>
          <a:p>
            <a:pPr indent="-127000" lvl="1" marL="558800" rtl="0" algn="l">
              <a:lnSpc>
                <a:spcPct val="90000"/>
              </a:lnSpc>
              <a:spcBef>
                <a:spcPts val="400"/>
              </a:spcBef>
              <a:spcAft>
                <a:spcPts val="0"/>
              </a:spcAft>
              <a:buClr>
                <a:schemeClr val="dk1"/>
              </a:buClr>
              <a:buSzPts val="1800"/>
              <a:buFont typeface="Arial"/>
              <a:buNone/>
            </a:pPr>
            <a:r>
              <a:t/>
            </a:r>
            <a:endParaRPr b="1" i="0" sz="1200">
              <a:solidFill>
                <a:srgbClr val="1A1C1C"/>
              </a:solidFill>
              <a:latin typeface="Lato"/>
              <a:ea typeface="Lato"/>
              <a:cs typeface="Lato"/>
              <a:sym typeface="Lato"/>
            </a:endParaRPr>
          </a:p>
          <a:p>
            <a:pPr indent="-203200" lvl="1" marL="558800" rtl="0" algn="l">
              <a:lnSpc>
                <a:spcPct val="90000"/>
              </a:lnSpc>
              <a:spcBef>
                <a:spcPts val="400"/>
              </a:spcBef>
              <a:spcAft>
                <a:spcPts val="0"/>
              </a:spcAft>
              <a:buClr>
                <a:schemeClr val="accent1"/>
              </a:buClr>
              <a:buSzPts val="1200"/>
              <a:buFont typeface="Arial"/>
              <a:buChar char="•"/>
            </a:pPr>
            <a:r>
              <a:rPr b="1" i="0" lang="en" sz="1200">
                <a:solidFill>
                  <a:schemeClr val="accent1"/>
                </a:solidFill>
                <a:latin typeface="Lato"/>
                <a:ea typeface="Lato"/>
                <a:cs typeface="Lato"/>
                <a:sym typeface="Lato"/>
              </a:rPr>
              <a:t>Nuclei</a:t>
            </a:r>
            <a:r>
              <a:rPr b="0" i="0" lang="en" sz="1200">
                <a:solidFill>
                  <a:schemeClr val="accent1"/>
                </a:solidFill>
                <a:latin typeface="Lato"/>
                <a:ea typeface="Lato"/>
                <a:cs typeface="Lato"/>
                <a:sym typeface="Lato"/>
              </a:rPr>
              <a:t>:</a:t>
            </a:r>
            <a:r>
              <a:rPr b="0" i="0" lang="en" sz="1200">
                <a:solidFill>
                  <a:srgbClr val="1A1C1C"/>
                </a:solidFill>
                <a:latin typeface="Lato"/>
                <a:ea typeface="Lato"/>
                <a:cs typeface="Lato"/>
                <a:sym typeface="Lato"/>
              </a:rPr>
              <a:t> </a:t>
            </a:r>
            <a:r>
              <a:rPr lang="en" sz="1200">
                <a:solidFill>
                  <a:srgbClr val="1A1C1C"/>
                </a:solidFill>
                <a:latin typeface="Lato"/>
                <a:ea typeface="Lato"/>
                <a:cs typeface="Lato"/>
                <a:sym typeface="Lato"/>
              </a:rPr>
              <a:t>mammillary bodies</a:t>
            </a:r>
            <a:r>
              <a:rPr b="0" i="0" lang="en" sz="1200">
                <a:solidFill>
                  <a:srgbClr val="1A1C1C"/>
                </a:solidFill>
                <a:latin typeface="Lato"/>
                <a:ea typeface="Lato"/>
                <a:cs typeface="Lato"/>
                <a:sym typeface="Lato"/>
              </a:rPr>
              <a:t>, </a:t>
            </a:r>
            <a:r>
              <a:rPr lang="en" sz="1200">
                <a:solidFill>
                  <a:srgbClr val="1A1C1C"/>
                </a:solidFill>
                <a:latin typeface="Lato"/>
                <a:ea typeface="Lato"/>
                <a:cs typeface="Lato"/>
                <a:sym typeface="Lato"/>
              </a:rPr>
              <a:t>amygdala</a:t>
            </a:r>
            <a:r>
              <a:rPr b="0" i="0" lang="en" sz="1200">
                <a:solidFill>
                  <a:srgbClr val="1A1C1C"/>
                </a:solidFill>
                <a:latin typeface="Lato"/>
                <a:ea typeface="Lato"/>
                <a:cs typeface="Lato"/>
                <a:sym typeface="Lato"/>
              </a:rPr>
              <a:t>, </a:t>
            </a:r>
            <a:r>
              <a:rPr lang="en" sz="1200">
                <a:solidFill>
                  <a:srgbClr val="1A1C1C"/>
                </a:solidFill>
                <a:latin typeface="Lato"/>
                <a:ea typeface="Lato"/>
                <a:cs typeface="Lato"/>
                <a:sym typeface="Lato"/>
              </a:rPr>
              <a:t>anterior thalamic nuclei</a:t>
            </a:r>
            <a:endParaRPr sz="1200"/>
          </a:p>
          <a:p>
            <a:pPr indent="-127000" lvl="1" marL="558800" rtl="0" algn="l">
              <a:lnSpc>
                <a:spcPct val="90000"/>
              </a:lnSpc>
              <a:spcBef>
                <a:spcPts val="400"/>
              </a:spcBef>
              <a:spcAft>
                <a:spcPts val="0"/>
              </a:spcAft>
              <a:buClr>
                <a:schemeClr val="dk1"/>
              </a:buClr>
              <a:buSzPts val="1800"/>
              <a:buFont typeface="Arial"/>
              <a:buNone/>
            </a:pPr>
            <a:r>
              <a:t/>
            </a:r>
            <a:endParaRPr b="0" i="0" sz="1200">
              <a:solidFill>
                <a:srgbClr val="1A1C1C"/>
              </a:solidFill>
              <a:latin typeface="Lato"/>
              <a:ea typeface="Lato"/>
              <a:cs typeface="Lato"/>
              <a:sym typeface="Lato"/>
            </a:endParaRPr>
          </a:p>
          <a:p>
            <a:pPr indent="-203200" lvl="1" marL="558800" rtl="0" algn="l">
              <a:lnSpc>
                <a:spcPct val="90000"/>
              </a:lnSpc>
              <a:spcBef>
                <a:spcPts val="400"/>
              </a:spcBef>
              <a:spcAft>
                <a:spcPts val="0"/>
              </a:spcAft>
              <a:buClr>
                <a:schemeClr val="accent1"/>
              </a:buClr>
              <a:buSzPts val="1200"/>
              <a:buFont typeface="Arial"/>
              <a:buChar char="•"/>
            </a:pPr>
            <a:r>
              <a:rPr b="1" i="0" lang="en" sz="1200">
                <a:solidFill>
                  <a:schemeClr val="accent1"/>
                </a:solidFill>
                <a:latin typeface="Lato"/>
                <a:ea typeface="Lato"/>
                <a:cs typeface="Lato"/>
                <a:sym typeface="Lato"/>
              </a:rPr>
              <a:t>Nerve fiber tracts </a:t>
            </a:r>
            <a:endParaRPr sz="1200"/>
          </a:p>
          <a:p>
            <a:pPr indent="-177800" lvl="2" marL="863600" rtl="0" algn="l">
              <a:lnSpc>
                <a:spcPct val="90000"/>
              </a:lnSpc>
              <a:spcBef>
                <a:spcPts val="400"/>
              </a:spcBef>
              <a:spcAft>
                <a:spcPts val="0"/>
              </a:spcAft>
              <a:buClr>
                <a:srgbClr val="1A1C1C"/>
              </a:buClr>
              <a:buSzPts val="1200"/>
              <a:buFont typeface="Arial"/>
              <a:buChar char="•"/>
            </a:pPr>
            <a:r>
              <a:rPr b="0" i="0" lang="en" sz="1200">
                <a:solidFill>
                  <a:srgbClr val="1A1C1C"/>
                </a:solidFill>
                <a:latin typeface="Lato"/>
                <a:ea typeface="Lato"/>
                <a:cs typeface="Lato"/>
                <a:sym typeface="Lato"/>
              </a:rPr>
              <a:t>Cerebral fornix: C-shaped nerve fiber bundle that represents the major output tract of the </a:t>
            </a:r>
            <a:r>
              <a:rPr lang="en" sz="1200">
                <a:solidFill>
                  <a:srgbClr val="1A1C1C"/>
                </a:solidFill>
                <a:latin typeface="Lato"/>
                <a:ea typeface="Lato"/>
                <a:cs typeface="Lato"/>
                <a:sym typeface="Lato"/>
              </a:rPr>
              <a:t>hippocampus</a:t>
            </a:r>
            <a:endParaRPr b="0" i="0" sz="1200">
              <a:solidFill>
                <a:srgbClr val="1A1C1C"/>
              </a:solidFill>
              <a:latin typeface="Lato"/>
              <a:ea typeface="Lato"/>
              <a:cs typeface="Lato"/>
              <a:sym typeface="Lato"/>
            </a:endParaRPr>
          </a:p>
          <a:p>
            <a:pPr indent="-177800" lvl="2" marL="863600" rtl="0" algn="l">
              <a:lnSpc>
                <a:spcPct val="90000"/>
              </a:lnSpc>
              <a:spcBef>
                <a:spcPts val="400"/>
              </a:spcBef>
              <a:spcAft>
                <a:spcPts val="0"/>
              </a:spcAft>
              <a:buClr>
                <a:srgbClr val="1A1C1C"/>
              </a:buClr>
              <a:buSzPts val="1200"/>
              <a:buFont typeface="Arial"/>
              <a:buChar char="•"/>
            </a:pPr>
            <a:r>
              <a:rPr b="0" i="0" lang="en" sz="1200">
                <a:solidFill>
                  <a:srgbClr val="1A1C1C"/>
                </a:solidFill>
                <a:latin typeface="Lato"/>
                <a:ea typeface="Lato"/>
                <a:cs typeface="Lato"/>
                <a:sym typeface="Lato"/>
              </a:rPr>
              <a:t>Cingulum: nerve fiber bundle connecting </a:t>
            </a:r>
            <a:r>
              <a:rPr lang="en" sz="1200">
                <a:solidFill>
                  <a:srgbClr val="1A1C1C"/>
                </a:solidFill>
                <a:latin typeface="Lato"/>
                <a:ea typeface="Lato"/>
                <a:cs typeface="Lato"/>
                <a:sym typeface="Lato"/>
              </a:rPr>
              <a:t>cingulate gyrus</a:t>
            </a:r>
            <a:r>
              <a:rPr b="0" i="0" lang="en" sz="1200">
                <a:solidFill>
                  <a:srgbClr val="1A1C1C"/>
                </a:solidFill>
                <a:latin typeface="Lato"/>
                <a:ea typeface="Lato"/>
                <a:cs typeface="Lato"/>
                <a:sym typeface="Lato"/>
              </a:rPr>
              <a:t> and </a:t>
            </a:r>
            <a:r>
              <a:rPr lang="en" sz="1200">
                <a:solidFill>
                  <a:srgbClr val="1A1C1C"/>
                </a:solidFill>
                <a:latin typeface="Lato"/>
                <a:ea typeface="Lato"/>
                <a:cs typeface="Lato"/>
                <a:sym typeface="Lato"/>
              </a:rPr>
              <a:t>entorhinal cortex</a:t>
            </a:r>
            <a:endParaRPr b="0" i="0" sz="1200">
              <a:solidFill>
                <a:srgbClr val="1A1C1C"/>
              </a:solidFill>
              <a:latin typeface="Lato"/>
              <a:ea typeface="Lato"/>
              <a:cs typeface="Lato"/>
              <a:sym typeface="Lato"/>
            </a:endParaRPr>
          </a:p>
          <a:p>
            <a:pPr indent="-177800" lvl="2" marL="863600" rtl="0" algn="l">
              <a:lnSpc>
                <a:spcPct val="90000"/>
              </a:lnSpc>
              <a:spcBef>
                <a:spcPts val="400"/>
              </a:spcBef>
              <a:spcAft>
                <a:spcPts val="0"/>
              </a:spcAft>
              <a:buClr>
                <a:srgbClr val="1A1C1C"/>
              </a:buClr>
              <a:buSzPts val="1200"/>
              <a:buFont typeface="Arial"/>
              <a:buChar char="•"/>
            </a:pPr>
            <a:r>
              <a:rPr b="0" i="0" lang="en" sz="1200">
                <a:solidFill>
                  <a:srgbClr val="1A1C1C"/>
                </a:solidFill>
                <a:latin typeface="Lato"/>
                <a:ea typeface="Lato"/>
                <a:cs typeface="Lato"/>
                <a:sym typeface="Lato"/>
              </a:rPr>
              <a:t>Mammillothalamic tract</a:t>
            </a:r>
            <a:endParaRPr sz="1200"/>
          </a:p>
          <a:p>
            <a:pPr indent="-177800" lvl="2" marL="863600" rtl="0" algn="l">
              <a:lnSpc>
                <a:spcPct val="90000"/>
              </a:lnSpc>
              <a:spcBef>
                <a:spcPts val="400"/>
              </a:spcBef>
              <a:spcAft>
                <a:spcPts val="0"/>
              </a:spcAft>
              <a:buClr>
                <a:srgbClr val="1A1C1C"/>
              </a:buClr>
              <a:buSzPts val="1200"/>
              <a:buFont typeface="Arial"/>
              <a:buChar char="•"/>
            </a:pPr>
            <a:r>
              <a:rPr lang="en" sz="1200">
                <a:solidFill>
                  <a:srgbClr val="1A1C1C"/>
                </a:solidFill>
                <a:latin typeface="Lato"/>
                <a:ea typeface="Lato"/>
                <a:cs typeface="Lato"/>
                <a:sym typeface="Lato"/>
              </a:rPr>
              <a:t>Stria</a:t>
            </a:r>
            <a:r>
              <a:rPr b="0" i="0" lang="en" sz="1200">
                <a:solidFill>
                  <a:srgbClr val="1A1C1C"/>
                </a:solidFill>
                <a:latin typeface="Lato"/>
                <a:ea typeface="Lato"/>
                <a:cs typeface="Lato"/>
                <a:sym typeface="Lato"/>
              </a:rPr>
              <a:t> terminalis</a:t>
            </a:r>
            <a:r>
              <a:rPr lang="en" sz="1200">
                <a:solidFill>
                  <a:srgbClr val="1A1C1C"/>
                </a:solidFill>
                <a:latin typeface="Lato"/>
                <a:ea typeface="Lato"/>
                <a:cs typeface="Lato"/>
                <a:sym typeface="Lato"/>
              </a:rPr>
              <a:t>: efferent of the amygdala</a:t>
            </a:r>
            <a:endParaRPr sz="1200">
              <a:solidFill>
                <a:srgbClr val="1A1C1C"/>
              </a:solidFill>
              <a:latin typeface="Lato"/>
              <a:ea typeface="Lato"/>
              <a:cs typeface="Lato"/>
              <a:sym typeface="Lato"/>
            </a:endParaRPr>
          </a:p>
          <a:p>
            <a:pPr indent="-76200" lvl="0" marL="177800" rtl="0" algn="l">
              <a:lnSpc>
                <a:spcPct val="90000"/>
              </a:lnSpc>
              <a:spcBef>
                <a:spcPts val="800"/>
              </a:spcBef>
              <a:spcAft>
                <a:spcPts val="1200"/>
              </a:spcAft>
              <a:buClr>
                <a:schemeClr val="dk1"/>
              </a:buClr>
              <a:buSzPts val="2100"/>
              <a:buNone/>
            </a:pPr>
            <a:r>
              <a:t/>
            </a:r>
            <a:endParaRPr b="1" sz="1200"/>
          </a:p>
        </p:txBody>
      </p:sp>
      <p:pic>
        <p:nvPicPr>
          <p:cNvPr id="328" name="Google Shape;328;p56"/>
          <p:cNvPicPr preferRelativeResize="0"/>
          <p:nvPr/>
        </p:nvPicPr>
        <p:blipFill>
          <a:blip r:embed="rId3">
            <a:alphaModFix/>
          </a:blip>
          <a:stretch>
            <a:fillRect/>
          </a:stretch>
        </p:blipFill>
        <p:spPr>
          <a:xfrm>
            <a:off x="4510500" y="420300"/>
            <a:ext cx="4633500" cy="43804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pic>
        <p:nvPicPr>
          <p:cNvPr id="333" name="Google Shape;333;p57"/>
          <p:cNvPicPr preferRelativeResize="0"/>
          <p:nvPr/>
        </p:nvPicPr>
        <p:blipFill>
          <a:blip r:embed="rId3">
            <a:alphaModFix/>
          </a:blip>
          <a:stretch>
            <a:fillRect/>
          </a:stretch>
        </p:blipFill>
        <p:spPr>
          <a:xfrm>
            <a:off x="0" y="581750"/>
            <a:ext cx="4848776" cy="3980000"/>
          </a:xfrm>
          <a:prstGeom prst="rect">
            <a:avLst/>
          </a:prstGeom>
          <a:noFill/>
          <a:ln>
            <a:noFill/>
          </a:ln>
        </p:spPr>
      </p:pic>
      <p:pic>
        <p:nvPicPr>
          <p:cNvPr id="334" name="Google Shape;334;p57"/>
          <p:cNvPicPr preferRelativeResize="0"/>
          <p:nvPr/>
        </p:nvPicPr>
        <p:blipFill>
          <a:blip r:embed="rId4">
            <a:alphaModFix/>
          </a:blip>
          <a:stretch>
            <a:fillRect/>
          </a:stretch>
        </p:blipFill>
        <p:spPr>
          <a:xfrm>
            <a:off x="4788650" y="383047"/>
            <a:ext cx="4355350" cy="42530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58"/>
          <p:cNvSpPr txBox="1"/>
          <p:nvPr>
            <p:ph type="title"/>
          </p:nvPr>
        </p:nvSpPr>
        <p:spPr>
          <a:xfrm>
            <a:off x="11" y="-238073"/>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chemeClr val="accent1"/>
                </a:solidFill>
              </a:rPr>
              <a:t>Ventricular system</a:t>
            </a:r>
            <a:endParaRPr b="1">
              <a:solidFill>
                <a:schemeClr val="accent1"/>
              </a:solidFill>
            </a:endParaRPr>
          </a:p>
        </p:txBody>
      </p:sp>
      <p:pic>
        <p:nvPicPr>
          <p:cNvPr id="340" name="Google Shape;340;p58"/>
          <p:cNvPicPr preferRelativeResize="0"/>
          <p:nvPr>
            <p:ph idx="1" type="body"/>
          </p:nvPr>
        </p:nvPicPr>
        <p:blipFill rotWithShape="1">
          <a:blip r:embed="rId3">
            <a:alphaModFix/>
          </a:blip>
          <a:srcRect b="0" l="0" r="0" t="0"/>
          <a:stretch/>
        </p:blipFill>
        <p:spPr>
          <a:xfrm>
            <a:off x="4388049" y="0"/>
            <a:ext cx="4755900" cy="2566500"/>
          </a:xfrm>
          <a:prstGeom prst="rect">
            <a:avLst/>
          </a:prstGeom>
          <a:noFill/>
          <a:ln>
            <a:noFill/>
          </a:ln>
        </p:spPr>
      </p:pic>
      <p:sp>
        <p:nvSpPr>
          <p:cNvPr id="341" name="Google Shape;341;p58"/>
          <p:cNvSpPr txBox="1"/>
          <p:nvPr/>
        </p:nvSpPr>
        <p:spPr>
          <a:xfrm>
            <a:off x="242611" y="479465"/>
            <a:ext cx="2783100" cy="243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t>Ventricles are structures that produce CSF, and transport it around the cranial cavity. They are lined by </a:t>
            </a:r>
            <a:r>
              <a:rPr b="1" lang="en" sz="1600"/>
              <a:t>ependymal cells</a:t>
            </a:r>
            <a:r>
              <a:rPr lang="en" sz="1600"/>
              <a:t>, which form a structure called the choroid plexus. It is within the </a:t>
            </a:r>
            <a:r>
              <a:rPr b="1" lang="en" sz="1600"/>
              <a:t>choroid plexus</a:t>
            </a:r>
            <a:r>
              <a:rPr lang="en" sz="1600"/>
              <a:t> that CSF is produced.</a:t>
            </a:r>
            <a:endParaRPr sz="1600"/>
          </a:p>
        </p:txBody>
      </p:sp>
      <p:sp>
        <p:nvSpPr>
          <p:cNvPr id="342" name="Google Shape;342;p58"/>
          <p:cNvSpPr txBox="1"/>
          <p:nvPr/>
        </p:nvSpPr>
        <p:spPr>
          <a:xfrm>
            <a:off x="346786" y="2833646"/>
            <a:ext cx="2983200" cy="249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t>Lateral Ventricles:</a:t>
            </a:r>
            <a:endParaRPr sz="1500"/>
          </a:p>
          <a:p>
            <a:pPr indent="0" lvl="0" marL="0" rtl="0" algn="l">
              <a:spcBef>
                <a:spcPts val="0"/>
              </a:spcBef>
              <a:spcAft>
                <a:spcPts val="0"/>
              </a:spcAft>
              <a:buNone/>
            </a:pPr>
            <a:r>
              <a:rPr lang="en" sz="1500"/>
              <a:t>The left and right lateral ventricles are located within their respective hemispheres of the cerebrum. They have ‘horns’ which project into the frontal, occipital and temporal lobes. The volume of the lateral ventricles increases with age.</a:t>
            </a:r>
            <a:endParaRPr sz="1500"/>
          </a:p>
          <a:p>
            <a:pPr indent="0" lvl="0" marL="0" rtl="0" algn="l">
              <a:spcBef>
                <a:spcPts val="0"/>
              </a:spcBef>
              <a:spcAft>
                <a:spcPts val="0"/>
              </a:spcAft>
              <a:buNone/>
            </a:pPr>
            <a:r>
              <a:t/>
            </a:r>
            <a:endParaRPr sz="1500"/>
          </a:p>
        </p:txBody>
      </p:sp>
      <p:pic>
        <p:nvPicPr>
          <p:cNvPr id="343" name="Google Shape;343;p58"/>
          <p:cNvPicPr preferRelativeResize="0"/>
          <p:nvPr/>
        </p:nvPicPr>
        <p:blipFill rotWithShape="1">
          <a:blip r:embed="rId4">
            <a:alphaModFix/>
          </a:blip>
          <a:srcRect b="0" l="0" r="0" t="10778"/>
          <a:stretch/>
        </p:blipFill>
        <p:spPr>
          <a:xfrm>
            <a:off x="4388100" y="2566500"/>
            <a:ext cx="4755897" cy="257700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59"/>
          <p:cNvSpPr txBox="1"/>
          <p:nvPr/>
        </p:nvSpPr>
        <p:spPr>
          <a:xfrm>
            <a:off x="0" y="0"/>
            <a:ext cx="4152000" cy="2301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Third Ventricle</a:t>
            </a:r>
            <a:endParaRPr/>
          </a:p>
          <a:p>
            <a:pPr indent="0" lvl="0" marL="0" rtl="0" algn="l">
              <a:spcBef>
                <a:spcPts val="0"/>
              </a:spcBef>
              <a:spcAft>
                <a:spcPts val="0"/>
              </a:spcAft>
              <a:buNone/>
            </a:pPr>
            <a:r>
              <a:rPr lang="en"/>
              <a:t>The lateral ventricles are connected to the third ventricle by the</a:t>
            </a:r>
            <a:r>
              <a:rPr b="1" lang="en"/>
              <a:t> foramen of Monro</a:t>
            </a:r>
            <a:r>
              <a:rPr lang="en"/>
              <a:t>. The third ventricle is situated in between the right and the left thalamus. The anterior surface of the ventricle contains two protrusions:</a:t>
            </a:r>
            <a:endParaRPr/>
          </a:p>
          <a:p>
            <a:pPr indent="0" lvl="0" marL="0" rtl="0" algn="l">
              <a:spcBef>
                <a:spcPts val="0"/>
              </a:spcBef>
              <a:spcAft>
                <a:spcPts val="0"/>
              </a:spcAft>
              <a:buNone/>
            </a:pPr>
            <a:r>
              <a:rPr b="1" lang="en"/>
              <a:t>Supra-optic recess</a:t>
            </a:r>
            <a:r>
              <a:rPr lang="en"/>
              <a:t> – located above the optic chiasm.</a:t>
            </a:r>
            <a:endParaRPr/>
          </a:p>
          <a:p>
            <a:pPr indent="0" lvl="0" marL="0" rtl="0" algn="l">
              <a:spcBef>
                <a:spcPts val="0"/>
              </a:spcBef>
              <a:spcAft>
                <a:spcPts val="0"/>
              </a:spcAft>
              <a:buNone/>
            </a:pPr>
            <a:r>
              <a:rPr b="1" lang="en"/>
              <a:t>Infundibular recess</a:t>
            </a:r>
            <a:r>
              <a:rPr lang="en"/>
              <a:t> – located above the optic stalk.</a:t>
            </a:r>
            <a:endParaRPr/>
          </a:p>
        </p:txBody>
      </p:sp>
      <p:sp>
        <p:nvSpPr>
          <p:cNvPr id="349" name="Google Shape;349;p59"/>
          <p:cNvSpPr txBox="1"/>
          <p:nvPr/>
        </p:nvSpPr>
        <p:spPr>
          <a:xfrm>
            <a:off x="0" y="2301003"/>
            <a:ext cx="4152000" cy="293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Fourth Ventricle</a:t>
            </a:r>
            <a:endParaRPr b="1"/>
          </a:p>
          <a:p>
            <a:pPr indent="0" lvl="0" marL="0" rtl="0" algn="l">
              <a:spcBef>
                <a:spcPts val="0"/>
              </a:spcBef>
              <a:spcAft>
                <a:spcPts val="0"/>
              </a:spcAft>
              <a:buNone/>
            </a:pPr>
            <a:r>
              <a:rPr lang="en"/>
              <a:t>The fourth ventricle is the last in the system – it receives CSF from the third ventricle via the </a:t>
            </a:r>
            <a:r>
              <a:rPr b="1" lang="en"/>
              <a:t>cerebral aqueduct</a:t>
            </a:r>
            <a:r>
              <a:rPr lang="en"/>
              <a:t>. It lies within the brainstem, at the junction between the pons and medulla oblongata.</a:t>
            </a:r>
            <a:endParaRPr/>
          </a:p>
          <a:p>
            <a:pPr indent="0" lvl="0" marL="0" rtl="0" algn="l">
              <a:spcBef>
                <a:spcPts val="0"/>
              </a:spcBef>
              <a:spcAft>
                <a:spcPts val="0"/>
              </a:spcAft>
              <a:buNone/>
            </a:pPr>
            <a:r>
              <a:rPr lang="en"/>
              <a:t>From the 4th ventricle, the fluid drains into two places:</a:t>
            </a:r>
            <a:endParaRPr/>
          </a:p>
          <a:p>
            <a:pPr indent="0" lvl="0" marL="0" rtl="0" algn="l">
              <a:spcBef>
                <a:spcPts val="0"/>
              </a:spcBef>
              <a:spcAft>
                <a:spcPts val="0"/>
              </a:spcAft>
              <a:buNone/>
            </a:pPr>
            <a:r>
              <a:rPr b="1" lang="en"/>
              <a:t>S</a:t>
            </a:r>
            <a:r>
              <a:rPr b="1" lang="en"/>
              <a:t>pinal canal</a:t>
            </a:r>
            <a:r>
              <a:rPr lang="en"/>
              <a:t> – bathes the spinal cord</a:t>
            </a:r>
            <a:endParaRPr/>
          </a:p>
          <a:p>
            <a:pPr indent="0" lvl="0" marL="0" rtl="0" algn="l">
              <a:spcBef>
                <a:spcPts val="0"/>
              </a:spcBef>
              <a:spcAft>
                <a:spcPts val="0"/>
              </a:spcAft>
              <a:buNone/>
            </a:pPr>
            <a:r>
              <a:rPr b="1" lang="en"/>
              <a:t>Subarachnoid cisterns</a:t>
            </a:r>
            <a:r>
              <a:rPr lang="en"/>
              <a:t> – bathes the brain, between arachnoid mater and pia mater. Here it’s reabsorbed by the </a:t>
            </a:r>
            <a:r>
              <a:rPr b="1" lang="en"/>
              <a:t>arachnoid villi</a:t>
            </a:r>
            <a:r>
              <a:rPr lang="en"/>
              <a:t> into the dural venous system.</a:t>
            </a:r>
            <a:endParaRPr/>
          </a:p>
        </p:txBody>
      </p:sp>
      <p:sp>
        <p:nvSpPr>
          <p:cNvPr id="350" name="Google Shape;350;p59"/>
          <p:cNvSpPr txBox="1"/>
          <p:nvPr/>
        </p:nvSpPr>
        <p:spPr>
          <a:xfrm>
            <a:off x="4430200" y="3746700"/>
            <a:ext cx="4290000" cy="139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t>The median aperture (</a:t>
            </a:r>
            <a:r>
              <a:rPr b="1" lang="en" sz="1300"/>
              <a:t>foramen of Magendie</a:t>
            </a:r>
            <a:r>
              <a:rPr lang="en" sz="1300"/>
              <a:t>) opens on midline into a subarachnoid space inferior to the cerebellum called the cisterna magna and into the quadrigeminal cistern in the region of the tectum of the midbrain. Two lateral apertures (</a:t>
            </a:r>
            <a:r>
              <a:rPr b="1" lang="en" sz="1300"/>
              <a:t>foramen of Luschka</a:t>
            </a:r>
            <a:r>
              <a:rPr lang="en" sz="1300"/>
              <a:t>) also open into the cisterna magna.</a:t>
            </a:r>
            <a:endParaRPr sz="1300"/>
          </a:p>
        </p:txBody>
      </p:sp>
      <p:pic>
        <p:nvPicPr>
          <p:cNvPr id="351" name="Google Shape;351;p59"/>
          <p:cNvPicPr preferRelativeResize="0"/>
          <p:nvPr/>
        </p:nvPicPr>
        <p:blipFill>
          <a:blip r:embed="rId3">
            <a:alphaModFix/>
          </a:blip>
          <a:stretch>
            <a:fillRect/>
          </a:stretch>
        </p:blipFill>
        <p:spPr>
          <a:xfrm>
            <a:off x="4006400" y="0"/>
            <a:ext cx="5137600" cy="38083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60"/>
          <p:cNvSpPr txBox="1"/>
          <p:nvPr>
            <p:ph idx="1" type="body"/>
          </p:nvPr>
        </p:nvSpPr>
        <p:spPr>
          <a:xfrm>
            <a:off x="96425" y="553475"/>
            <a:ext cx="7602300" cy="445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The spinal cord arises cranially as a continuation of the medulla oblongata.</a:t>
            </a:r>
            <a:endParaRPr sz="1200"/>
          </a:p>
          <a:p>
            <a:pPr indent="0" lvl="0" marL="0" rtl="0" algn="l">
              <a:spcBef>
                <a:spcPts val="1200"/>
              </a:spcBef>
              <a:spcAft>
                <a:spcPts val="0"/>
              </a:spcAft>
              <a:buNone/>
            </a:pPr>
            <a:r>
              <a:rPr lang="en" sz="1200"/>
              <a:t>It then travels inferiorly within the vertebral canal, surrounded by the spinal meninges containing cerebrospinal fluid.</a:t>
            </a:r>
            <a:endParaRPr sz="1200"/>
          </a:p>
          <a:p>
            <a:pPr indent="0" lvl="0" marL="0" rtl="0" algn="l">
              <a:spcBef>
                <a:spcPts val="1200"/>
              </a:spcBef>
              <a:spcAft>
                <a:spcPts val="0"/>
              </a:spcAft>
              <a:buNone/>
            </a:pPr>
            <a:r>
              <a:rPr lang="en" sz="1200"/>
              <a:t>At the L2 vertebral level the spinal cord tapers off, forming the </a:t>
            </a:r>
            <a:r>
              <a:rPr b="1" lang="en" sz="1200"/>
              <a:t>conus medullaris</a:t>
            </a:r>
            <a:r>
              <a:rPr lang="en" sz="1200"/>
              <a:t> (L3 vertebra in neonates).</a:t>
            </a:r>
            <a:endParaRPr sz="1200"/>
          </a:p>
          <a:p>
            <a:pPr indent="0" lvl="0" marL="0" rtl="0" algn="l">
              <a:spcBef>
                <a:spcPts val="1200"/>
              </a:spcBef>
              <a:spcAft>
                <a:spcPts val="0"/>
              </a:spcAft>
              <a:buNone/>
            </a:pPr>
            <a:r>
              <a:rPr lang="en" sz="1200"/>
              <a:t>As a result of the termination of the spinal cord at L2, it occupies around two thirds of the vertebral canal. The spinal nerves that arise from the end of the spinal cord are bundled together, forming a structure known as the </a:t>
            </a:r>
            <a:r>
              <a:rPr b="1" lang="en" sz="1200"/>
              <a:t>cauda equina</a:t>
            </a:r>
            <a:r>
              <a:rPr lang="en" sz="1200">
                <a:solidFill>
                  <a:srgbClr val="495354"/>
                </a:solidFill>
              </a:rPr>
              <a:t> "</a:t>
            </a:r>
            <a:r>
              <a:rPr b="1" lang="en" sz="1200">
                <a:solidFill>
                  <a:srgbClr val="495354"/>
                </a:solidFill>
              </a:rPr>
              <a:t>horse tail”</a:t>
            </a:r>
            <a:r>
              <a:rPr lang="en" sz="1200"/>
              <a:t> (it’s </a:t>
            </a:r>
            <a:r>
              <a:rPr lang="en" sz="1200">
                <a:solidFill>
                  <a:srgbClr val="495354"/>
                </a:solidFill>
              </a:rPr>
              <a:t>comprised of L2-S5 nerves + the coccygeal nerve - 10 nerve pairs ). </a:t>
            </a:r>
            <a:endParaRPr sz="1200"/>
          </a:p>
          <a:p>
            <a:pPr indent="0" lvl="0" marL="0" rtl="0" algn="l">
              <a:spcBef>
                <a:spcPts val="1200"/>
              </a:spcBef>
              <a:spcAft>
                <a:spcPts val="0"/>
              </a:spcAft>
              <a:buNone/>
            </a:pPr>
            <a:r>
              <a:rPr lang="en" sz="1200"/>
              <a:t>During the course of the spinal cord, there are two points of enlargement. The cervical enlargement is located proximally, at the C4-T1 level. It represents the origin of the brachial plexus. Between T11 and L1 is the lumbar enlargement, representing the origin of the lumbar and sacral plexi.</a:t>
            </a:r>
            <a:endParaRPr sz="1200"/>
          </a:p>
          <a:p>
            <a:pPr indent="0" lvl="0" marL="0" rtl="0" algn="l">
              <a:spcBef>
                <a:spcPts val="1200"/>
              </a:spcBef>
              <a:spcAft>
                <a:spcPts val="0"/>
              </a:spcAft>
              <a:buNone/>
            </a:pPr>
            <a:r>
              <a:rPr lang="en" sz="1200"/>
              <a:t>The spinal cord is marked by two depressions on its surface. The </a:t>
            </a:r>
            <a:r>
              <a:rPr b="1" lang="en" sz="1200"/>
              <a:t>anterior median fissure</a:t>
            </a:r>
            <a:r>
              <a:rPr lang="en" sz="1200"/>
              <a:t> is a deep groove extending the length of the anterior surface of the spinal cord. On the posterior aspect there is a slightly shallower depression – the </a:t>
            </a:r>
            <a:r>
              <a:rPr b="1" lang="en" sz="1200"/>
              <a:t>posterior median sulcus</a:t>
            </a:r>
            <a:r>
              <a:rPr lang="en" sz="1200"/>
              <a:t>.</a:t>
            </a:r>
            <a:endParaRPr sz="1200"/>
          </a:p>
          <a:p>
            <a:pPr indent="0" lvl="0" marL="0" rtl="0" algn="l">
              <a:lnSpc>
                <a:spcPct val="90000"/>
              </a:lnSpc>
              <a:spcBef>
                <a:spcPts val="1200"/>
              </a:spcBef>
              <a:spcAft>
                <a:spcPts val="0"/>
              </a:spcAft>
              <a:buClr>
                <a:srgbClr val="495354"/>
              </a:buClr>
              <a:buSzPts val="1200"/>
              <a:buFont typeface="Arial"/>
              <a:buNone/>
            </a:pPr>
            <a:r>
              <a:rPr lang="en" sz="1200">
                <a:solidFill>
                  <a:srgbClr val="495354"/>
                </a:solidFill>
              </a:rPr>
              <a:t>The pia mater that surrounds the spinal cord continues downwards all the way to the coccyx as a thin filament known as the </a:t>
            </a:r>
            <a:r>
              <a:rPr b="1" lang="en" sz="1200">
                <a:solidFill>
                  <a:srgbClr val="495354"/>
                </a:solidFill>
              </a:rPr>
              <a:t>filum terminale</a:t>
            </a:r>
            <a:r>
              <a:rPr lang="en" sz="1200">
                <a:solidFill>
                  <a:srgbClr val="495354"/>
                </a:solidFill>
              </a:rPr>
              <a:t>. This provides for a tight connection between the medullary cone and the back of the coccyx and, thereby, stabilizing the entire spinal cord</a:t>
            </a:r>
            <a:endParaRPr b="1" sz="1200">
              <a:solidFill>
                <a:srgbClr val="495354"/>
              </a:solidFill>
            </a:endParaRPr>
          </a:p>
          <a:p>
            <a:pPr indent="0" lvl="0" marL="0" rtl="0" algn="l">
              <a:spcBef>
                <a:spcPts val="0"/>
              </a:spcBef>
              <a:spcAft>
                <a:spcPts val="1200"/>
              </a:spcAft>
              <a:buNone/>
            </a:pPr>
            <a:r>
              <a:t/>
            </a:r>
            <a:endParaRPr sz="1200"/>
          </a:p>
        </p:txBody>
      </p:sp>
      <p:sp>
        <p:nvSpPr>
          <p:cNvPr id="357" name="Google Shape;357;p60"/>
          <p:cNvSpPr txBox="1"/>
          <p:nvPr>
            <p:ph type="title"/>
          </p:nvPr>
        </p:nvSpPr>
        <p:spPr>
          <a:xfrm>
            <a:off x="96425" y="0"/>
            <a:ext cx="7886700" cy="6201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rgbClr val="000000"/>
                </a:solidFill>
              </a:rPr>
              <a:t>Spinal cord</a:t>
            </a:r>
            <a:endParaRPr b="1">
              <a:solidFill>
                <a:srgbClr val="000000"/>
              </a:solidFill>
            </a:endParaRPr>
          </a:p>
        </p:txBody>
      </p:sp>
      <p:pic>
        <p:nvPicPr>
          <p:cNvPr id="358" name="Google Shape;358;p60"/>
          <p:cNvPicPr preferRelativeResize="0"/>
          <p:nvPr/>
        </p:nvPicPr>
        <p:blipFill>
          <a:blip r:embed="rId3">
            <a:alphaModFix/>
          </a:blip>
          <a:stretch>
            <a:fillRect/>
          </a:stretch>
        </p:blipFill>
        <p:spPr>
          <a:xfrm>
            <a:off x="7616813" y="0"/>
            <a:ext cx="1527175" cy="51435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61"/>
          <p:cNvSpPr txBox="1"/>
          <p:nvPr>
            <p:ph idx="1" type="body"/>
          </p:nvPr>
        </p:nvSpPr>
        <p:spPr>
          <a:xfrm>
            <a:off x="76875" y="-106959"/>
            <a:ext cx="8785200" cy="212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350"/>
          </a:p>
          <a:p>
            <a:pPr indent="0" lvl="0" marL="0" rtl="0" algn="l">
              <a:spcBef>
                <a:spcPts val="1200"/>
              </a:spcBef>
              <a:spcAft>
                <a:spcPts val="0"/>
              </a:spcAft>
              <a:buNone/>
            </a:pPr>
            <a:r>
              <a:rPr b="1" lang="en" sz="1350"/>
              <a:t>Inside</a:t>
            </a:r>
            <a:r>
              <a:rPr lang="en" sz="1350"/>
              <a:t>, the spinal cord consists of grey matter and white matter.</a:t>
            </a:r>
            <a:endParaRPr sz="1350"/>
          </a:p>
          <a:p>
            <a:pPr indent="0" lvl="0" marL="0" rtl="0" algn="l">
              <a:spcBef>
                <a:spcPts val="1200"/>
              </a:spcBef>
              <a:spcAft>
                <a:spcPts val="0"/>
              </a:spcAft>
              <a:buNone/>
            </a:pPr>
            <a:r>
              <a:rPr lang="en" sz="1350"/>
              <a:t>The </a:t>
            </a:r>
            <a:r>
              <a:rPr b="1" lang="en" sz="1350"/>
              <a:t>grey</a:t>
            </a:r>
            <a:r>
              <a:rPr lang="en" sz="1350"/>
              <a:t> </a:t>
            </a:r>
            <a:r>
              <a:rPr b="1" lang="en" sz="1350"/>
              <a:t>matter</a:t>
            </a:r>
            <a:r>
              <a:rPr lang="en" sz="1350"/>
              <a:t> takes on the shape of a butterfly, with four 'wings' called horns: The horns in the front contain motor neurons; the horns in the back contain sensory neurons which carry sensory information.</a:t>
            </a:r>
            <a:endParaRPr sz="1350"/>
          </a:p>
          <a:p>
            <a:pPr indent="0" lvl="0" marL="0" rtl="0" algn="l">
              <a:spcBef>
                <a:spcPts val="1200"/>
              </a:spcBef>
              <a:spcAft>
                <a:spcPts val="0"/>
              </a:spcAft>
              <a:buNone/>
            </a:pPr>
            <a:r>
              <a:rPr lang="en" sz="1350"/>
              <a:t>The spinal cord grey matter is surrounded by a column of </a:t>
            </a:r>
            <a:r>
              <a:rPr b="1" lang="en" sz="1350"/>
              <a:t>white matter</a:t>
            </a:r>
            <a:r>
              <a:rPr lang="en" sz="1350"/>
              <a:t>, containing axons that allow different parts of the spinal cord to communicate smoothly, with signals passing upwards and downwards conveying eg sensation and motor signals.</a:t>
            </a:r>
            <a:endParaRPr sz="1350"/>
          </a:p>
          <a:p>
            <a:pPr indent="0" lvl="0" marL="0" rtl="0" algn="l">
              <a:spcBef>
                <a:spcPts val="1200"/>
              </a:spcBef>
              <a:spcAft>
                <a:spcPts val="1200"/>
              </a:spcAft>
              <a:buNone/>
            </a:pPr>
            <a:r>
              <a:t/>
            </a:r>
            <a:endParaRPr sz="1350"/>
          </a:p>
        </p:txBody>
      </p:sp>
      <p:pic>
        <p:nvPicPr>
          <p:cNvPr id="364" name="Google Shape;364;p61"/>
          <p:cNvPicPr preferRelativeResize="0"/>
          <p:nvPr/>
        </p:nvPicPr>
        <p:blipFill rotWithShape="1">
          <a:blip r:embed="rId3">
            <a:alphaModFix/>
          </a:blip>
          <a:srcRect b="5024" l="0" r="0" t="0"/>
          <a:stretch/>
        </p:blipFill>
        <p:spPr>
          <a:xfrm>
            <a:off x="5335700" y="1834943"/>
            <a:ext cx="3808300" cy="3247050"/>
          </a:xfrm>
          <a:prstGeom prst="rect">
            <a:avLst/>
          </a:prstGeom>
          <a:noFill/>
          <a:ln>
            <a:noFill/>
          </a:ln>
        </p:spPr>
      </p:pic>
      <p:sp>
        <p:nvSpPr>
          <p:cNvPr id="365" name="Google Shape;365;p61"/>
          <p:cNvSpPr txBox="1"/>
          <p:nvPr/>
        </p:nvSpPr>
        <p:spPr>
          <a:xfrm>
            <a:off x="76883" y="2571750"/>
            <a:ext cx="4889700" cy="199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2"/>
                </a:solidFill>
              </a:rPr>
              <a:t>Entry and Exit</a:t>
            </a:r>
            <a:endParaRPr b="1">
              <a:solidFill>
                <a:schemeClr val="dk2"/>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2"/>
                </a:solidFill>
              </a:rPr>
              <a:t>Sensory</a:t>
            </a:r>
            <a:r>
              <a:rPr lang="en">
                <a:solidFill>
                  <a:schemeClr val="dk2"/>
                </a:solidFill>
              </a:rPr>
              <a:t> Nerve Fibres enter the Spinal Cord via the Posterior (Dorsal) Root. The cell bodies for these neurons are situated in the Dorsal Root Ganglia.</a:t>
            </a:r>
            <a:endParaRPr>
              <a:solidFill>
                <a:schemeClr val="dk2"/>
              </a:solidFill>
            </a:endParaRPr>
          </a:p>
          <a:p>
            <a:pPr indent="0" lvl="0" marL="0" rtl="0" algn="l">
              <a:lnSpc>
                <a:spcPct val="115000"/>
              </a:lnSpc>
              <a:spcBef>
                <a:spcPts val="1200"/>
              </a:spcBef>
              <a:spcAft>
                <a:spcPts val="1200"/>
              </a:spcAft>
              <a:buClr>
                <a:schemeClr val="dk1"/>
              </a:buClr>
              <a:buSzPts val="1100"/>
              <a:buFont typeface="Arial"/>
              <a:buNone/>
            </a:pPr>
            <a:r>
              <a:rPr b="1" lang="en">
                <a:solidFill>
                  <a:schemeClr val="dk2"/>
                </a:solidFill>
              </a:rPr>
              <a:t>Motor</a:t>
            </a:r>
            <a:r>
              <a:rPr lang="en">
                <a:solidFill>
                  <a:schemeClr val="dk2"/>
                </a:solidFill>
              </a:rPr>
              <a:t> and Preganglionic Autonomic Fibres exit via the Anterior (Ventral) Root.</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62"/>
          <p:cNvSpPr txBox="1"/>
          <p:nvPr>
            <p:ph idx="1" type="body"/>
          </p:nvPr>
        </p:nvSpPr>
        <p:spPr>
          <a:xfrm>
            <a:off x="101250" y="174200"/>
            <a:ext cx="7694700" cy="4556700"/>
          </a:xfrm>
          <a:prstGeom prst="rect">
            <a:avLst/>
          </a:prstGeom>
          <a:noFill/>
          <a:ln>
            <a:noFill/>
          </a:ln>
        </p:spPr>
        <p:txBody>
          <a:bodyPr anchorCtr="0" anchor="t" bIns="34275" lIns="68575" spcFirstLastPara="1" rIns="68575" wrap="square" tIns="34275">
            <a:noAutofit/>
          </a:bodyPr>
          <a:lstStyle/>
          <a:p>
            <a:pPr indent="0" lvl="0" marL="0" rtl="0" algn="l">
              <a:spcBef>
                <a:spcPts val="800"/>
              </a:spcBef>
              <a:spcAft>
                <a:spcPts val="0"/>
              </a:spcAft>
              <a:buNone/>
            </a:pPr>
            <a:r>
              <a:rPr b="1" lang="en">
                <a:solidFill>
                  <a:srgbClr val="000000"/>
                </a:solidFill>
              </a:rPr>
              <a:t>Formation of the Spinal Nerves </a:t>
            </a:r>
            <a:r>
              <a:rPr lang="en" sz="1300">
                <a:solidFill>
                  <a:srgbClr val="000000"/>
                </a:solidFill>
              </a:rPr>
              <a:t>(31 pairs through the 33 vertebrae)</a:t>
            </a:r>
            <a:endParaRPr sz="1300">
              <a:solidFill>
                <a:srgbClr val="000000"/>
              </a:solidFill>
            </a:endParaRPr>
          </a:p>
          <a:p>
            <a:pPr indent="0" lvl="0" marL="0" rtl="0" algn="l">
              <a:spcBef>
                <a:spcPts val="1200"/>
              </a:spcBef>
              <a:spcAft>
                <a:spcPts val="0"/>
              </a:spcAft>
              <a:buNone/>
            </a:pPr>
            <a:r>
              <a:t/>
            </a:r>
            <a:endParaRPr sz="1300">
              <a:solidFill>
                <a:srgbClr val="000000"/>
              </a:solidFill>
            </a:endParaRPr>
          </a:p>
          <a:p>
            <a:pPr indent="0" lvl="0" marL="0" rtl="0" algn="l">
              <a:spcBef>
                <a:spcPts val="1200"/>
              </a:spcBef>
              <a:spcAft>
                <a:spcPts val="0"/>
              </a:spcAft>
              <a:buNone/>
            </a:pPr>
            <a:r>
              <a:rPr lang="en" sz="1700"/>
              <a:t>The spinal nerves are mixed nerves that originate from the spinal cord, forming the </a:t>
            </a:r>
            <a:r>
              <a:rPr b="1" lang="en" sz="1700"/>
              <a:t>peripheral nervous system</a:t>
            </a:r>
            <a:r>
              <a:rPr lang="en" sz="1700"/>
              <a:t>.</a:t>
            </a:r>
            <a:endParaRPr sz="1700"/>
          </a:p>
          <a:p>
            <a:pPr indent="0" lvl="0" marL="0" rtl="0" algn="l">
              <a:spcBef>
                <a:spcPts val="1200"/>
              </a:spcBef>
              <a:spcAft>
                <a:spcPts val="0"/>
              </a:spcAft>
              <a:buNone/>
            </a:pPr>
            <a:r>
              <a:rPr lang="en" sz="1700"/>
              <a:t>Each spinal nerve begins as an anterior (motor) and a posterior (sensory) nerve root. These roots arise from the spinal cord, and unite at the </a:t>
            </a:r>
            <a:r>
              <a:rPr b="1" lang="en" sz="1700"/>
              <a:t>intervertebral foramina</a:t>
            </a:r>
            <a:r>
              <a:rPr lang="en" sz="1700"/>
              <a:t>, forming a single spinal nerve.</a:t>
            </a:r>
            <a:endParaRPr sz="1700"/>
          </a:p>
          <a:p>
            <a:pPr indent="0" lvl="0" marL="0" rtl="0" algn="l">
              <a:spcBef>
                <a:spcPts val="1200"/>
              </a:spcBef>
              <a:spcAft>
                <a:spcPts val="0"/>
              </a:spcAft>
              <a:buNone/>
            </a:pPr>
            <a:r>
              <a:rPr lang="en" sz="1700"/>
              <a:t>The spinal nerve then leaves the vertebral canal via the intervertebral foramina, and then divides into two:</a:t>
            </a:r>
            <a:endParaRPr sz="1700"/>
          </a:p>
          <a:p>
            <a:pPr indent="0" lvl="0" marL="0" rtl="0" algn="l">
              <a:spcBef>
                <a:spcPts val="1200"/>
              </a:spcBef>
              <a:spcAft>
                <a:spcPts val="0"/>
              </a:spcAft>
              <a:buNone/>
            </a:pPr>
            <a:r>
              <a:rPr b="1" lang="en" sz="1700"/>
              <a:t>Posterior rami</a:t>
            </a:r>
            <a:r>
              <a:rPr lang="en" sz="1700"/>
              <a:t> – supplies nerve fibres to the synovial joints of the vertebral column, deep muscles of the back, and the overlying skin.</a:t>
            </a:r>
            <a:endParaRPr sz="1700"/>
          </a:p>
          <a:p>
            <a:pPr indent="0" lvl="0" marL="0" rtl="0" algn="l">
              <a:spcBef>
                <a:spcPts val="1200"/>
              </a:spcBef>
              <a:spcAft>
                <a:spcPts val="1200"/>
              </a:spcAft>
              <a:buNone/>
            </a:pPr>
            <a:r>
              <a:rPr b="1" lang="en" sz="1700"/>
              <a:t>Anterior rami</a:t>
            </a:r>
            <a:r>
              <a:rPr lang="en" sz="1700"/>
              <a:t> – supplies nerve fibres to much of the remaining area of the body, both motor and sensory.</a:t>
            </a:r>
            <a:endParaRPr sz="1700"/>
          </a:p>
        </p:txBody>
      </p:sp>
      <p:pic>
        <p:nvPicPr>
          <p:cNvPr id="371" name="Google Shape;371;p62"/>
          <p:cNvPicPr preferRelativeResize="0"/>
          <p:nvPr/>
        </p:nvPicPr>
        <p:blipFill>
          <a:blip r:embed="rId3">
            <a:alphaModFix/>
          </a:blip>
          <a:stretch>
            <a:fillRect/>
          </a:stretch>
        </p:blipFill>
        <p:spPr>
          <a:xfrm>
            <a:off x="7605500" y="1204525"/>
            <a:ext cx="1538500" cy="39389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pic>
        <p:nvPicPr>
          <p:cNvPr id="376" name="Google Shape;376;p63"/>
          <p:cNvPicPr preferRelativeResize="0"/>
          <p:nvPr>
            <p:ph idx="1" type="body"/>
          </p:nvPr>
        </p:nvPicPr>
        <p:blipFill rotWithShape="1">
          <a:blip r:embed="rId3">
            <a:alphaModFix/>
          </a:blip>
          <a:srcRect b="0" l="0" r="0" t="0"/>
          <a:stretch/>
        </p:blipFill>
        <p:spPr>
          <a:xfrm>
            <a:off x="4643833" y="2508900"/>
            <a:ext cx="4346400" cy="2634600"/>
          </a:xfrm>
          <a:prstGeom prst="rect">
            <a:avLst/>
          </a:prstGeom>
          <a:noFill/>
          <a:ln>
            <a:noFill/>
          </a:ln>
        </p:spPr>
      </p:pic>
      <p:pic>
        <p:nvPicPr>
          <p:cNvPr id="377" name="Google Shape;377;p63"/>
          <p:cNvPicPr preferRelativeResize="0"/>
          <p:nvPr/>
        </p:nvPicPr>
        <p:blipFill rotWithShape="1">
          <a:blip r:embed="rId4">
            <a:alphaModFix/>
          </a:blip>
          <a:srcRect b="7722" l="52451" r="2737" t="3914"/>
          <a:stretch/>
        </p:blipFill>
        <p:spPr>
          <a:xfrm>
            <a:off x="10" y="0"/>
            <a:ext cx="3608400" cy="2272524"/>
          </a:xfrm>
          <a:prstGeom prst="rect">
            <a:avLst/>
          </a:prstGeom>
          <a:noFill/>
          <a:ln>
            <a:noFill/>
          </a:ln>
        </p:spPr>
      </p:pic>
      <p:pic>
        <p:nvPicPr>
          <p:cNvPr id="378" name="Google Shape;378;p63"/>
          <p:cNvPicPr preferRelativeResize="0"/>
          <p:nvPr/>
        </p:nvPicPr>
        <p:blipFill>
          <a:blip r:embed="rId5">
            <a:alphaModFix/>
          </a:blip>
          <a:stretch>
            <a:fillRect/>
          </a:stretch>
        </p:blipFill>
        <p:spPr>
          <a:xfrm>
            <a:off x="0" y="2272525"/>
            <a:ext cx="4346400" cy="2870975"/>
          </a:xfrm>
          <a:prstGeom prst="rect">
            <a:avLst/>
          </a:prstGeom>
          <a:noFill/>
          <a:ln>
            <a:noFill/>
          </a:ln>
        </p:spPr>
      </p:pic>
      <p:pic>
        <p:nvPicPr>
          <p:cNvPr id="379" name="Google Shape;379;p63"/>
          <p:cNvPicPr preferRelativeResize="0"/>
          <p:nvPr/>
        </p:nvPicPr>
        <p:blipFill>
          <a:blip r:embed="rId6">
            <a:alphaModFix/>
          </a:blip>
          <a:stretch>
            <a:fillRect/>
          </a:stretch>
        </p:blipFill>
        <p:spPr>
          <a:xfrm>
            <a:off x="4136325" y="0"/>
            <a:ext cx="5007674" cy="28709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64"/>
          <p:cNvSpPr txBox="1"/>
          <p:nvPr>
            <p:ph type="title"/>
          </p:nvPr>
        </p:nvSpPr>
        <p:spPr>
          <a:xfrm>
            <a:off x="173310" y="2195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Brain Blood </a:t>
            </a:r>
            <a:r>
              <a:rPr lang="en"/>
              <a:t>Supply </a:t>
            </a:r>
            <a:endParaRPr/>
          </a:p>
        </p:txBody>
      </p:sp>
      <p:sp>
        <p:nvSpPr>
          <p:cNvPr id="385" name="Google Shape;385;p64"/>
          <p:cNvSpPr txBox="1"/>
          <p:nvPr>
            <p:ph idx="1" type="body"/>
          </p:nvPr>
        </p:nvSpPr>
        <p:spPr>
          <a:xfrm>
            <a:off x="311700" y="863550"/>
            <a:ext cx="8520600" cy="407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750"/>
              <a:t>The brain receives blood from two sources: the </a:t>
            </a:r>
            <a:r>
              <a:rPr b="1" lang="en" sz="1750"/>
              <a:t>internal carotid arteries 80%</a:t>
            </a:r>
            <a:r>
              <a:rPr lang="en" sz="1750"/>
              <a:t>, which arise at the point in the neck where the common carotid arteries bifurcate, and the </a:t>
            </a:r>
            <a:r>
              <a:rPr b="1" lang="en" sz="1750"/>
              <a:t>vertebral arteries 20%</a:t>
            </a:r>
            <a:r>
              <a:rPr lang="en" sz="1750"/>
              <a:t>. The internal carotid arteries branch to form two major cerebral arteries, the anterior and middle cerebral arteries. The right and left vertebral arteries come together at the level of the pons on the ventral surface of the brainstem to form the midline basilar artery. The basilar artery joins the blood supply from the internal carotids in an arterial ring at the base of the brain (in the vicinity of the hypothalamus and cerebral peduncles) called the circle of Willis. The posterior cerebral arteries arise at this confluence, as do two small bridging arteries, the anterior and posterior communicating arteries. Conjoining the two major sources of cerebral vascular supply via the circle of Willis presumably improves the chances of any region of the brain continuing to receive blood if one of the major arteries becomes occluded</a:t>
            </a:r>
            <a:endParaRPr sz="175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pic>
        <p:nvPicPr>
          <p:cNvPr id="390" name="Google Shape;390;p65"/>
          <p:cNvPicPr preferRelativeResize="0"/>
          <p:nvPr/>
        </p:nvPicPr>
        <p:blipFill>
          <a:blip r:embed="rId3">
            <a:alphaModFix/>
          </a:blip>
          <a:stretch>
            <a:fillRect/>
          </a:stretch>
        </p:blipFill>
        <p:spPr>
          <a:xfrm>
            <a:off x="1123437" y="-11"/>
            <a:ext cx="6897124" cy="5143499"/>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66"/>
          <p:cNvSpPr txBox="1"/>
          <p:nvPr>
            <p:ph idx="1" type="body"/>
          </p:nvPr>
        </p:nvSpPr>
        <p:spPr>
          <a:xfrm>
            <a:off x="311700" y="319499"/>
            <a:ext cx="8520600" cy="4360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450"/>
              <a:t>The major branches that arise from the </a:t>
            </a:r>
            <a:r>
              <a:rPr b="1" lang="en" sz="1450"/>
              <a:t>internal carotid artery</a:t>
            </a:r>
            <a:r>
              <a:rPr lang="en" sz="1450"/>
              <a:t>—the </a:t>
            </a:r>
            <a:r>
              <a:rPr b="1" lang="en" sz="1450"/>
              <a:t>anterior and middle cerebral arteries</a:t>
            </a:r>
            <a:r>
              <a:rPr lang="en" sz="1450"/>
              <a:t>—form the anterior circulation that supplies the forebrain. These arteries also originate from the </a:t>
            </a:r>
            <a:r>
              <a:rPr b="1" lang="en" sz="1450"/>
              <a:t>circle of Willis</a:t>
            </a:r>
            <a:r>
              <a:rPr lang="en" sz="1450"/>
              <a:t>. Each gives rise to branches that supply the cortex and branches that penetrate the basal surface of the brain, supplying deep structures such as the basal ganglia, thalamus, and internal capsule. Particularly prominent are the </a:t>
            </a:r>
            <a:r>
              <a:rPr b="1" lang="en" sz="1450"/>
              <a:t>lenticulostriate arteries</a:t>
            </a:r>
            <a:r>
              <a:rPr lang="en" sz="1450"/>
              <a:t> that branch from the middle cerebral artery. These arteries supply the basal ganglia and thalamus. The posterior circulation of the brain supplies the posterior cortex, the midbrain, and the brainstem; it comprises arterial branches arising from the </a:t>
            </a:r>
            <a:r>
              <a:rPr b="1" lang="en" sz="1450"/>
              <a:t>posterior cerebral, basilar, and vertebral arteries</a:t>
            </a:r>
            <a:r>
              <a:rPr lang="en" sz="1450"/>
              <a:t>. The pattern of arterial distribution is similar for all the subdivisions of the brainstem: Midline arteries supply medial structures, lateral arteries supply the lateral brainstem, and dorsal-lateral arteries supply dorsal-lateral brainstem structures and the cerebellum. Among the most important dorsal-lateral arteries (also called long circumferential arteries) are the posterior inferior cerebellar artery (</a:t>
            </a:r>
            <a:r>
              <a:rPr b="1" lang="en" sz="1450"/>
              <a:t>PICA</a:t>
            </a:r>
            <a:r>
              <a:rPr lang="en" sz="1450"/>
              <a:t>) and the anterior inferior cerebellar artery (</a:t>
            </a:r>
            <a:r>
              <a:rPr b="1" lang="en" sz="1450"/>
              <a:t>AICA</a:t>
            </a:r>
            <a:r>
              <a:rPr lang="en" sz="1450"/>
              <a:t>), which supply distinct regions of the medulla and pons. These arteries, as well as branches of the basilar artery that penetrate the brainstem from its ventral and lateral surfaces (called </a:t>
            </a:r>
            <a:r>
              <a:rPr b="1" lang="en" sz="1450"/>
              <a:t>paramedian and short circumferential arteries</a:t>
            </a:r>
            <a:r>
              <a:rPr lang="en" sz="1450"/>
              <a:t>), are especially common sites of occlusion and result in specific functional deficits of cranial nerve, somatic sensory, and motor function</a:t>
            </a:r>
            <a:endParaRPr sz="145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pic>
        <p:nvPicPr>
          <p:cNvPr id="400" name="Google Shape;400;p67"/>
          <p:cNvPicPr preferRelativeResize="0"/>
          <p:nvPr/>
        </p:nvPicPr>
        <p:blipFill>
          <a:blip r:embed="rId3">
            <a:alphaModFix/>
          </a:blip>
          <a:stretch>
            <a:fillRect/>
          </a:stretch>
        </p:blipFill>
        <p:spPr>
          <a:xfrm>
            <a:off x="1990600" y="-98662"/>
            <a:ext cx="5162801" cy="5340824"/>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68"/>
          <p:cNvSpPr txBox="1"/>
          <p:nvPr>
            <p:ph idx="1" type="body"/>
          </p:nvPr>
        </p:nvSpPr>
        <p:spPr>
          <a:xfrm>
            <a:off x="311700" y="222300"/>
            <a:ext cx="8520600" cy="4570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550"/>
              <a:t>The physiological demands served by the blood supply of the brain are particularly significant because neurons are more sensitive to oxygen deprivation than other kinds of cells with lower rates of metabolism. In addition, the brain is at risk from circulating toxins, and is specifically protected in this respect by the </a:t>
            </a:r>
            <a:r>
              <a:rPr b="1" lang="en" sz="1550"/>
              <a:t>blood-brain barrier</a:t>
            </a:r>
            <a:r>
              <a:rPr lang="en" sz="1550"/>
              <a:t>. As a result of the high metabolic rate of neurons, brain tissue deprived of oxygen and glucose as a result of compromised blood supply is likely to sustain transient or permanent damage. Brief loss of blood supply (referred to as ischemia) can cause cellular changes, which, if not quickly reversed, can lead to cell death. Sustained loss of blood supply leads much more directly to death and degeneration of the deprived cells. </a:t>
            </a:r>
            <a:r>
              <a:rPr b="1" lang="en" sz="1550"/>
              <a:t>Strokes</a:t>
            </a:r>
            <a:r>
              <a:rPr lang="en" sz="1550"/>
              <a:t>—a term that refers to the death or dysfunction of brain tissue due to vascular disease—often follow the occlusion of (or hemorrhage from) the brain's arteries. Historically, studies of the functional consequences of strokes, and their relation to vascular territories in the brain and spinal cord, provided information about the location of various brain functions. The location of the major language functions in the left hemisphere, for instance, was discovered in this way in the latter part of the nineteenth century. Now, noninvasive functional imaging techniques based on blood flow have largely supplanted the correlation of clinical signs and symptoms with the location of tissue damage observed at autopsy.</a:t>
            </a:r>
            <a:endParaRPr sz="155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69"/>
          <p:cNvSpPr txBox="1"/>
          <p:nvPr>
            <p:ph type="title"/>
          </p:nvPr>
        </p:nvSpPr>
        <p:spPr>
          <a:xfrm rot="-5400000">
            <a:off x="132967" y="-964504"/>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100"/>
              <a:t>Vertebral Artery </a:t>
            </a:r>
            <a:endParaRPr sz="2100"/>
          </a:p>
        </p:txBody>
      </p:sp>
      <p:pic>
        <p:nvPicPr>
          <p:cNvPr id="411" name="Google Shape;411;p69"/>
          <p:cNvPicPr preferRelativeResize="0"/>
          <p:nvPr/>
        </p:nvPicPr>
        <p:blipFill rotWithShape="1">
          <a:blip r:embed="rId3">
            <a:alphaModFix/>
          </a:blip>
          <a:srcRect b="0" l="0" r="0" t="5186"/>
          <a:stretch/>
        </p:blipFill>
        <p:spPr>
          <a:xfrm>
            <a:off x="4987159" y="76883"/>
            <a:ext cx="3772425" cy="4155875"/>
          </a:xfrm>
          <a:prstGeom prst="rect">
            <a:avLst/>
          </a:prstGeom>
          <a:noFill/>
          <a:ln>
            <a:noFill/>
          </a:ln>
        </p:spPr>
      </p:pic>
      <p:pic>
        <p:nvPicPr>
          <p:cNvPr id="412" name="Google Shape;412;p69"/>
          <p:cNvPicPr preferRelativeResize="0"/>
          <p:nvPr/>
        </p:nvPicPr>
        <p:blipFill>
          <a:blip r:embed="rId4">
            <a:alphaModFix/>
          </a:blip>
          <a:stretch>
            <a:fillRect/>
          </a:stretch>
        </p:blipFill>
        <p:spPr>
          <a:xfrm>
            <a:off x="0" y="0"/>
            <a:ext cx="4213201" cy="5143500"/>
          </a:xfrm>
          <a:prstGeom prst="rect">
            <a:avLst/>
          </a:prstGeom>
          <a:noFill/>
          <a:ln>
            <a:noFill/>
          </a:ln>
        </p:spPr>
      </p:pic>
      <p:sp>
        <p:nvSpPr>
          <p:cNvPr id="413" name="Google Shape;413;p69"/>
          <p:cNvSpPr txBox="1"/>
          <p:nvPr/>
        </p:nvSpPr>
        <p:spPr>
          <a:xfrm>
            <a:off x="4987138" y="4173607"/>
            <a:ext cx="39927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There are four segments of the vertebral artery, following its way through the neck; preforaminal, foraminal, extradural (atlantic), and intradural (intracranial) parts.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70"/>
          <p:cNvSpPr txBox="1"/>
          <p:nvPr>
            <p:ph type="title"/>
          </p:nvPr>
        </p:nvSpPr>
        <p:spPr>
          <a:xfrm>
            <a:off x="239942" y="245128"/>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t>
            </a:r>
            <a:r>
              <a:rPr lang="en"/>
              <a:t>erebellum blood supply</a:t>
            </a:r>
            <a:endParaRPr/>
          </a:p>
        </p:txBody>
      </p:sp>
      <p:sp>
        <p:nvSpPr>
          <p:cNvPr id="419" name="Google Shape;419;p70"/>
          <p:cNvSpPr txBox="1"/>
          <p:nvPr>
            <p:ph idx="1" type="body"/>
          </p:nvPr>
        </p:nvSpPr>
        <p:spPr>
          <a:xfrm>
            <a:off x="650949" y="945966"/>
            <a:ext cx="3470100" cy="3741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900"/>
              <a:t>The cerebellum is supplied by three bilateral arteries from the vertebrobasilar system: superior cerebellar artery (SCA): branch of the distal basilar artery. anterior inferior cerebellar (AICA): branch of the proximal basilar artery. posterior inferior cerebellar (PICA): branch of the distal vertebral arteries.</a:t>
            </a:r>
            <a:endParaRPr sz="1900"/>
          </a:p>
        </p:txBody>
      </p:sp>
      <p:pic>
        <p:nvPicPr>
          <p:cNvPr id="420" name="Google Shape;420;p70"/>
          <p:cNvPicPr preferRelativeResize="0"/>
          <p:nvPr/>
        </p:nvPicPr>
        <p:blipFill>
          <a:blip r:embed="rId3">
            <a:alphaModFix/>
          </a:blip>
          <a:stretch>
            <a:fillRect/>
          </a:stretch>
        </p:blipFill>
        <p:spPr>
          <a:xfrm>
            <a:off x="4724525" y="0"/>
            <a:ext cx="4419474" cy="5143501"/>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71"/>
          <p:cNvSpPr txBox="1"/>
          <p:nvPr>
            <p:ph idx="1" type="body"/>
          </p:nvPr>
        </p:nvSpPr>
        <p:spPr>
          <a:xfrm>
            <a:off x="368081" y="3200698"/>
            <a:ext cx="8520600" cy="1942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150"/>
              <a:t>Blood supply of the spinal cord</a:t>
            </a:r>
            <a:r>
              <a:rPr lang="en" sz="1150"/>
              <a:t>. (A) View of the ventral (anterior) surface of the spinal cord. At the level of the medulla, the vertebral arteries give off branches that merge to form the anterior spinal artery. Approximately 10 to 12 segmental arteries (which arise from various branches of the aorta) join the anterior spinal artery along its course. These segmental arteries are known as medullary arteries. (B) The vertebral arteries (or the posterior inferior cerebellar artery) give rise to paired posterior spinal arteries that run along the dorsal (posterior) surface of the spinal cord. (C) Cross section through the spinal cord, illustrating the distribution of the anterior and posterior spinal arteries. The anterior spinal arteries give rise to numerous sulcal branches that supply the anterior two-thirds of the spinal cord. The posterior spinal arteries supply much of the dorsal horn and the dorsal columns. A network of vessels known as the </a:t>
            </a:r>
            <a:r>
              <a:rPr b="1" lang="en" sz="1150"/>
              <a:t>vasocorona</a:t>
            </a:r>
            <a:r>
              <a:rPr lang="en" sz="1150"/>
              <a:t> connects these two sources of supply and sends branches into the white matter around the margin of the spinal cord.</a:t>
            </a:r>
            <a:endParaRPr sz="1150"/>
          </a:p>
        </p:txBody>
      </p:sp>
      <p:pic>
        <p:nvPicPr>
          <p:cNvPr id="426" name="Google Shape;426;p71"/>
          <p:cNvPicPr preferRelativeResize="0"/>
          <p:nvPr/>
        </p:nvPicPr>
        <p:blipFill>
          <a:blip r:embed="rId3">
            <a:alphaModFix/>
          </a:blip>
          <a:stretch>
            <a:fillRect/>
          </a:stretch>
        </p:blipFill>
        <p:spPr>
          <a:xfrm>
            <a:off x="311700" y="0"/>
            <a:ext cx="8180400" cy="33117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72"/>
          <p:cNvSpPr txBox="1"/>
          <p:nvPr>
            <p:ph type="title"/>
          </p:nvPr>
        </p:nvSpPr>
        <p:spPr>
          <a:xfrm>
            <a:off x="110850" y="82029"/>
            <a:ext cx="8520600" cy="665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Cerebral venous drainage</a:t>
            </a:r>
            <a:endParaRPr/>
          </a:p>
        </p:txBody>
      </p:sp>
      <p:sp>
        <p:nvSpPr>
          <p:cNvPr id="432" name="Google Shape;432;p72"/>
          <p:cNvSpPr txBox="1"/>
          <p:nvPr/>
        </p:nvSpPr>
        <p:spPr>
          <a:xfrm>
            <a:off x="311706" y="905174"/>
            <a:ext cx="8118900" cy="357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Dural Venous Sinuses</a:t>
            </a:r>
            <a:endParaRPr/>
          </a:p>
          <a:p>
            <a:pPr indent="0" lvl="0" marL="0" rtl="0" algn="l">
              <a:spcBef>
                <a:spcPts val="0"/>
              </a:spcBef>
              <a:spcAft>
                <a:spcPts val="0"/>
              </a:spcAft>
              <a:buNone/>
            </a:pPr>
            <a:r>
              <a:rPr lang="en"/>
              <a:t>The dural venous sinuses lie between the periosteal and meningeal layers of the dura mater. They are best thought of as collecting pools of blood, which drain the central nervous system, the face, and the scalp. All the dural venous sinuses ultimately drain into the </a:t>
            </a:r>
            <a:r>
              <a:rPr b="1" lang="en"/>
              <a:t>internal jugular vein</a:t>
            </a:r>
            <a:r>
              <a:rPr lang="en"/>
              <a:t>. Unlike most veins of the body, the dural venous sinuses do not have valves.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 are </a:t>
            </a:r>
            <a:r>
              <a:rPr b="1" lang="en"/>
              <a:t>11</a:t>
            </a:r>
            <a:r>
              <a:rPr lang="en"/>
              <a:t> venous sinuses in total. The straight, superior, and inferior sagittal sinuses are found in the falx cerebri of the dura mater. They converge at the confluence of sinuses (overlying the internal occipital protuberance). The straight sinus is a continuation of the great cerebral vein and the inferior sagittal sinus.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From the confluence, the transverse sinus continues bi-laterally and curves into the sigmoid sinus to meet the opening of the internal jugular vein.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cavernous sinus drains the ophthalmic veins and can be found on either side of the sella turcica. From here, the blood returns to the internal jugular vein via the superior or inferior petrosal sinuses.</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pic>
        <p:nvPicPr>
          <p:cNvPr id="437" name="Google Shape;437;p73"/>
          <p:cNvPicPr preferRelativeResize="0"/>
          <p:nvPr/>
        </p:nvPicPr>
        <p:blipFill>
          <a:blip r:embed="rId3">
            <a:alphaModFix/>
          </a:blip>
          <a:stretch>
            <a:fillRect/>
          </a:stretch>
        </p:blipFill>
        <p:spPr>
          <a:xfrm>
            <a:off x="0" y="0"/>
            <a:ext cx="4500250" cy="5143500"/>
          </a:xfrm>
          <a:prstGeom prst="rect">
            <a:avLst/>
          </a:prstGeom>
          <a:noFill/>
          <a:ln>
            <a:noFill/>
          </a:ln>
        </p:spPr>
      </p:pic>
      <p:pic>
        <p:nvPicPr>
          <p:cNvPr id="438" name="Google Shape;438;p73"/>
          <p:cNvPicPr preferRelativeResize="0"/>
          <p:nvPr/>
        </p:nvPicPr>
        <p:blipFill>
          <a:blip r:embed="rId4">
            <a:alphaModFix/>
          </a:blip>
          <a:stretch>
            <a:fillRect/>
          </a:stretch>
        </p:blipFill>
        <p:spPr>
          <a:xfrm>
            <a:off x="4214000" y="0"/>
            <a:ext cx="5022250" cy="51435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74"/>
          <p:cNvSpPr txBox="1"/>
          <p:nvPr>
            <p:ph idx="1" type="body"/>
          </p:nvPr>
        </p:nvSpPr>
        <p:spPr>
          <a:xfrm>
            <a:off x="311700" y="244350"/>
            <a:ext cx="8520600" cy="465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950"/>
              <a:t>Veins of the Cerebrum</a:t>
            </a:r>
            <a:endParaRPr b="1" sz="950"/>
          </a:p>
          <a:p>
            <a:pPr indent="0" lvl="0" marL="0" rtl="0" algn="l">
              <a:spcBef>
                <a:spcPts val="1200"/>
              </a:spcBef>
              <a:spcAft>
                <a:spcPts val="0"/>
              </a:spcAft>
              <a:buNone/>
            </a:pPr>
            <a:r>
              <a:rPr lang="en" sz="950"/>
              <a:t>The veins of cerebrum are responsible for carrying blood from the brain tissue, and depositing it in the dural venous sinuses.</a:t>
            </a:r>
            <a:endParaRPr sz="950"/>
          </a:p>
          <a:p>
            <a:pPr indent="0" lvl="0" marL="0" rtl="0" algn="l">
              <a:spcBef>
                <a:spcPts val="1200"/>
              </a:spcBef>
              <a:spcAft>
                <a:spcPts val="0"/>
              </a:spcAft>
              <a:buNone/>
            </a:pPr>
            <a:r>
              <a:rPr lang="en" sz="950"/>
              <a:t>They can be divided into superficial and deep groups, which are arranged around the gyri and sulci of the brain. Upon exiting the cerebral parenchyma, the veins run in the subarachnoid space and pierce the meninges to drain into the dural venous sinuses.</a:t>
            </a:r>
            <a:endParaRPr sz="950"/>
          </a:p>
          <a:p>
            <a:pPr indent="0" lvl="0" marL="0" rtl="0" algn="l">
              <a:spcBef>
                <a:spcPts val="1200"/>
              </a:spcBef>
              <a:spcAft>
                <a:spcPts val="0"/>
              </a:spcAft>
              <a:buNone/>
            </a:pPr>
            <a:r>
              <a:rPr b="1" lang="en" sz="950"/>
              <a:t>Superficial System</a:t>
            </a:r>
            <a:endParaRPr b="1" sz="950"/>
          </a:p>
          <a:p>
            <a:pPr indent="0" lvl="0" marL="0" rtl="0" algn="l">
              <a:spcBef>
                <a:spcPts val="1200"/>
              </a:spcBef>
              <a:spcAft>
                <a:spcPts val="0"/>
              </a:spcAft>
              <a:buNone/>
            </a:pPr>
            <a:r>
              <a:rPr lang="en" sz="950"/>
              <a:t>The superficial system of veins is largely responsible for draining the cerebral cortex:</a:t>
            </a:r>
            <a:endParaRPr sz="950"/>
          </a:p>
          <a:p>
            <a:pPr indent="0" lvl="0" marL="0" rtl="0" algn="l">
              <a:spcBef>
                <a:spcPts val="1200"/>
              </a:spcBef>
              <a:spcAft>
                <a:spcPts val="0"/>
              </a:spcAft>
              <a:buNone/>
            </a:pPr>
            <a:r>
              <a:rPr lang="en" sz="950"/>
              <a:t>Superior cerebral veins: Drain the superior surface, carrying blood to the superior sagittal sinus.</a:t>
            </a:r>
            <a:endParaRPr sz="950"/>
          </a:p>
          <a:p>
            <a:pPr indent="0" lvl="0" marL="0" rtl="0" algn="l">
              <a:spcBef>
                <a:spcPts val="1200"/>
              </a:spcBef>
              <a:spcAft>
                <a:spcPts val="0"/>
              </a:spcAft>
              <a:buNone/>
            </a:pPr>
            <a:r>
              <a:rPr lang="en" sz="950"/>
              <a:t>Superficial middle cerebral vein: Drains the lateral surface of each hemisphere, carrying blood to the cavernous or sphenoparietal sinuses.</a:t>
            </a:r>
            <a:endParaRPr sz="950"/>
          </a:p>
          <a:p>
            <a:pPr indent="0" lvl="0" marL="0" rtl="0" algn="l">
              <a:spcBef>
                <a:spcPts val="1200"/>
              </a:spcBef>
              <a:spcAft>
                <a:spcPts val="0"/>
              </a:spcAft>
              <a:buNone/>
            </a:pPr>
            <a:r>
              <a:rPr lang="en" sz="950"/>
              <a:t>Inferior cerebral veins: Drain the inferior aspect of each cerebral hemisphere, depositing blood into cavernous and transverse sinuses.</a:t>
            </a:r>
            <a:endParaRPr sz="950"/>
          </a:p>
          <a:p>
            <a:pPr indent="0" lvl="0" marL="0" rtl="0" algn="l">
              <a:spcBef>
                <a:spcPts val="1200"/>
              </a:spcBef>
              <a:spcAft>
                <a:spcPts val="0"/>
              </a:spcAft>
              <a:buNone/>
            </a:pPr>
            <a:r>
              <a:rPr lang="en" sz="950"/>
              <a:t>Superior anastamotic vein (Trolard): Connects the superficial middle cerebral vein to the superior sagittal sinus.</a:t>
            </a:r>
            <a:endParaRPr sz="950"/>
          </a:p>
          <a:p>
            <a:pPr indent="0" lvl="0" marL="0" rtl="0" algn="l">
              <a:spcBef>
                <a:spcPts val="1200"/>
              </a:spcBef>
              <a:spcAft>
                <a:spcPts val="0"/>
              </a:spcAft>
              <a:buNone/>
            </a:pPr>
            <a:r>
              <a:rPr lang="en" sz="950"/>
              <a:t>Inferior anastamotic vein (Labbé): Connects the superficial middle cerebral vein to the transverse sinus.</a:t>
            </a:r>
            <a:endParaRPr sz="950"/>
          </a:p>
          <a:p>
            <a:pPr indent="0" lvl="0" marL="0" rtl="0" algn="l">
              <a:spcBef>
                <a:spcPts val="1200"/>
              </a:spcBef>
              <a:spcAft>
                <a:spcPts val="0"/>
              </a:spcAft>
              <a:buNone/>
            </a:pPr>
            <a:r>
              <a:rPr b="1" lang="en" sz="950"/>
              <a:t>Deep System</a:t>
            </a:r>
            <a:endParaRPr b="1" sz="950"/>
          </a:p>
          <a:p>
            <a:pPr indent="0" lvl="0" marL="0" rtl="0" algn="l">
              <a:spcBef>
                <a:spcPts val="1200"/>
              </a:spcBef>
              <a:spcAft>
                <a:spcPts val="0"/>
              </a:spcAft>
              <a:buNone/>
            </a:pPr>
            <a:r>
              <a:rPr b="1" lang="en" sz="950"/>
              <a:t>Subependymal veins</a:t>
            </a:r>
            <a:r>
              <a:rPr lang="en" sz="950"/>
              <a:t> – There are numerous subependymal veins. These receive blood from the medullary veins and carry it to the dural venous sinuses. The great cerebral vein (vein of Galen) is worthy of a mention; it is formed by the union of two of the deep veins, and drains into the </a:t>
            </a:r>
            <a:r>
              <a:rPr b="1" lang="en" sz="950"/>
              <a:t>straight sinus.</a:t>
            </a:r>
            <a:endParaRPr b="1" sz="950"/>
          </a:p>
          <a:p>
            <a:pPr indent="0" lvl="0" marL="0" rtl="0" algn="l">
              <a:spcBef>
                <a:spcPts val="1200"/>
              </a:spcBef>
              <a:spcAft>
                <a:spcPts val="1200"/>
              </a:spcAft>
              <a:buNone/>
            </a:pPr>
            <a:r>
              <a:rPr b="1" lang="en" sz="950"/>
              <a:t>Medullary veins</a:t>
            </a:r>
            <a:r>
              <a:rPr lang="en" sz="950"/>
              <a:t>: Originate 1-2cm below the cortical grey matter, and drain into subependymal veins. These drain the deep areas of the brain.</a:t>
            </a:r>
            <a:endParaRPr sz="950"/>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pic>
        <p:nvPicPr>
          <p:cNvPr id="448" name="Google Shape;448;p75"/>
          <p:cNvPicPr preferRelativeResize="0"/>
          <p:nvPr/>
        </p:nvPicPr>
        <p:blipFill rotWithShape="1">
          <a:blip r:embed="rId3">
            <a:alphaModFix/>
          </a:blip>
          <a:srcRect b="3577" l="0" r="0" t="0"/>
          <a:stretch/>
        </p:blipFill>
        <p:spPr>
          <a:xfrm>
            <a:off x="0" y="0"/>
            <a:ext cx="4313364" cy="2692025"/>
          </a:xfrm>
          <a:prstGeom prst="rect">
            <a:avLst/>
          </a:prstGeom>
          <a:noFill/>
          <a:ln>
            <a:noFill/>
          </a:ln>
        </p:spPr>
      </p:pic>
      <p:pic>
        <p:nvPicPr>
          <p:cNvPr id="449" name="Google Shape;449;p75"/>
          <p:cNvPicPr preferRelativeResize="0"/>
          <p:nvPr/>
        </p:nvPicPr>
        <p:blipFill>
          <a:blip r:embed="rId4">
            <a:alphaModFix/>
          </a:blip>
          <a:stretch>
            <a:fillRect/>
          </a:stretch>
        </p:blipFill>
        <p:spPr>
          <a:xfrm>
            <a:off x="4313375" y="0"/>
            <a:ext cx="4830623" cy="5143501"/>
          </a:xfrm>
          <a:prstGeom prst="rect">
            <a:avLst/>
          </a:prstGeom>
          <a:noFill/>
          <a:ln>
            <a:noFill/>
          </a:ln>
        </p:spPr>
      </p:pic>
      <p:pic>
        <p:nvPicPr>
          <p:cNvPr id="450" name="Google Shape;450;p75"/>
          <p:cNvPicPr preferRelativeResize="0"/>
          <p:nvPr/>
        </p:nvPicPr>
        <p:blipFill rotWithShape="1">
          <a:blip r:embed="rId5">
            <a:alphaModFix/>
          </a:blip>
          <a:srcRect b="0" l="0" r="0" t="0"/>
          <a:stretch/>
        </p:blipFill>
        <p:spPr>
          <a:xfrm>
            <a:off x="640508" y="2692025"/>
            <a:ext cx="3488852" cy="2451476"/>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76"/>
          <p:cNvSpPr txBox="1"/>
          <p:nvPr>
            <p:ph idx="1" type="body"/>
          </p:nvPr>
        </p:nvSpPr>
        <p:spPr>
          <a:xfrm>
            <a:off x="153777" y="11"/>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000"/>
              <a:t>Cerebellum</a:t>
            </a:r>
            <a:endParaRPr b="1" sz="1000"/>
          </a:p>
          <a:p>
            <a:pPr indent="0" lvl="0" marL="0" rtl="0" algn="l">
              <a:spcBef>
                <a:spcPts val="1200"/>
              </a:spcBef>
              <a:spcAft>
                <a:spcPts val="0"/>
              </a:spcAft>
              <a:buNone/>
            </a:pPr>
            <a:r>
              <a:rPr lang="en" sz="1000"/>
              <a:t>There are two main veins responsible for the venous drainage of the cerebellum – the superior and inferior cerebellar veins. They empty into the superior </a:t>
            </a:r>
            <a:r>
              <a:rPr b="1" lang="en" sz="1000"/>
              <a:t>petrosal, transverse and straight</a:t>
            </a:r>
            <a:r>
              <a:rPr lang="en" sz="1000"/>
              <a:t> dural venous sinuses.</a:t>
            </a:r>
            <a:endParaRPr sz="1000"/>
          </a:p>
          <a:p>
            <a:pPr indent="0" lvl="0" marL="0" rtl="0" algn="l">
              <a:spcBef>
                <a:spcPts val="1200"/>
              </a:spcBef>
              <a:spcAft>
                <a:spcPts val="0"/>
              </a:spcAft>
              <a:buNone/>
            </a:pPr>
            <a:r>
              <a:rPr b="1" lang="en" sz="1000"/>
              <a:t>Brainstem</a:t>
            </a:r>
            <a:endParaRPr b="1" sz="1000"/>
          </a:p>
          <a:p>
            <a:pPr indent="0" lvl="0" marL="0" rtl="0" algn="l">
              <a:spcBef>
                <a:spcPts val="1200"/>
              </a:spcBef>
              <a:spcAft>
                <a:spcPts val="0"/>
              </a:spcAft>
              <a:buNone/>
            </a:pPr>
            <a:r>
              <a:rPr lang="en" sz="1000"/>
              <a:t>Venous drainage of the brainstem is carried out by numerous vessels. Examples include the transverse pontine vein, anteromedian medullary vein, and the anterior and posterior spinal veins.</a:t>
            </a:r>
            <a:endParaRPr sz="1000"/>
          </a:p>
          <a:p>
            <a:pPr indent="0" lvl="0" marL="0" rtl="0" algn="l">
              <a:spcBef>
                <a:spcPts val="1200"/>
              </a:spcBef>
              <a:spcAft>
                <a:spcPts val="0"/>
              </a:spcAft>
              <a:buNone/>
            </a:pPr>
            <a:r>
              <a:rPr b="1" lang="en" sz="1000"/>
              <a:t>Spinal Cord</a:t>
            </a:r>
            <a:endParaRPr b="1" sz="1000"/>
          </a:p>
          <a:p>
            <a:pPr indent="0" lvl="0" marL="0" rtl="0" algn="l">
              <a:spcBef>
                <a:spcPts val="1200"/>
              </a:spcBef>
              <a:spcAft>
                <a:spcPts val="0"/>
              </a:spcAft>
              <a:buNone/>
            </a:pPr>
            <a:r>
              <a:rPr lang="en" sz="1000"/>
              <a:t>The spinal cord is supplied by three anterior and three posterior </a:t>
            </a:r>
            <a:r>
              <a:rPr b="1" lang="en" sz="1000"/>
              <a:t>spinal veins</a:t>
            </a:r>
            <a:r>
              <a:rPr lang="en" sz="1000"/>
              <a:t>. These veins are valveless, and form an anastamotic network along the surface of the spinal cord. They drain into the anterior and posterior </a:t>
            </a:r>
            <a:r>
              <a:rPr b="1" lang="en" sz="1000"/>
              <a:t>radiculomedullary</a:t>
            </a:r>
            <a:r>
              <a:rPr lang="en" sz="1000"/>
              <a:t> veins, which in turn drain into the paravertebral and intervertebral plexuses.</a:t>
            </a:r>
            <a:endParaRPr sz="1000"/>
          </a:p>
          <a:p>
            <a:pPr indent="0" lvl="0" marL="0" rtl="0" algn="l">
              <a:spcBef>
                <a:spcPts val="1200"/>
              </a:spcBef>
              <a:spcAft>
                <a:spcPts val="0"/>
              </a:spcAft>
              <a:buNone/>
            </a:pPr>
            <a:r>
              <a:rPr lang="en" sz="1000"/>
              <a:t> Then</a:t>
            </a:r>
            <a:r>
              <a:rPr lang="en" sz="1000"/>
              <a:t> into the internal and external </a:t>
            </a:r>
            <a:r>
              <a:rPr b="1" lang="en" sz="1000"/>
              <a:t>vertebral plexuses</a:t>
            </a:r>
            <a:r>
              <a:rPr lang="en" sz="1000"/>
              <a:t>, which in turn empty into the systemic </a:t>
            </a:r>
            <a:r>
              <a:rPr b="1" lang="en" sz="1000"/>
              <a:t>segmental veins</a:t>
            </a:r>
            <a:r>
              <a:rPr lang="en" sz="1000"/>
              <a:t>. Finally, the venous plexuses drain into the segmental veins, draining into the ascending lumbar veins, azygos system, and pelvic venous plexuses.</a:t>
            </a:r>
            <a:endParaRPr sz="1000"/>
          </a:p>
          <a:p>
            <a:pPr indent="0" lvl="0" marL="0" rtl="0" algn="l">
              <a:spcBef>
                <a:spcPts val="1200"/>
              </a:spcBef>
              <a:spcAft>
                <a:spcPts val="1200"/>
              </a:spcAft>
              <a:buNone/>
            </a:pPr>
            <a:r>
              <a:rPr lang="en" sz="1000"/>
              <a:t>The internal vertebral plexus also empties into the dural venous sinuses superiorly.</a:t>
            </a:r>
            <a:endParaRPr sz="1000"/>
          </a:p>
        </p:txBody>
      </p:sp>
      <p:pic>
        <p:nvPicPr>
          <p:cNvPr id="456" name="Google Shape;456;p76"/>
          <p:cNvPicPr preferRelativeResize="0"/>
          <p:nvPr/>
        </p:nvPicPr>
        <p:blipFill>
          <a:blip r:embed="rId3">
            <a:alphaModFix/>
          </a:blip>
          <a:stretch>
            <a:fillRect/>
          </a:stretch>
        </p:blipFill>
        <p:spPr>
          <a:xfrm>
            <a:off x="840600" y="3416400"/>
            <a:ext cx="7352601" cy="1727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