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Lato"/>
      <p:regular r:id="rId32"/>
      <p:bold r:id="rId33"/>
      <p:italic r:id="rId34"/>
      <p:boldItalic r:id="rId35"/>
    </p:embeddedFont>
    <p:embeddedFont>
      <p:font typeface="Noto Sans Symbols"/>
      <p:regular r:id="rId36"/>
      <p:bold r:id="rId37"/>
    </p:embeddedFont>
    <p:embeddedFont>
      <p:font typeface="Helvetica Neue"/>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italic.fntdata"/><Relationship Id="rId20" Type="http://schemas.openxmlformats.org/officeDocument/2006/relationships/slide" Target="slides/slide15.xml"/><Relationship Id="rId41" Type="http://schemas.openxmlformats.org/officeDocument/2006/relationships/font" Target="fonts/HelveticaNeue-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Lato-bold.fntdata"/><Relationship Id="rId10" Type="http://schemas.openxmlformats.org/officeDocument/2006/relationships/slide" Target="slides/slide5.xml"/><Relationship Id="rId32" Type="http://schemas.openxmlformats.org/officeDocument/2006/relationships/font" Target="fonts/Lato-regular.fntdata"/><Relationship Id="rId13" Type="http://schemas.openxmlformats.org/officeDocument/2006/relationships/slide" Target="slides/slide8.xml"/><Relationship Id="rId35" Type="http://schemas.openxmlformats.org/officeDocument/2006/relationships/font" Target="fonts/Lato-boldItalic.fntdata"/><Relationship Id="rId12" Type="http://schemas.openxmlformats.org/officeDocument/2006/relationships/slide" Target="slides/slide7.xml"/><Relationship Id="rId34" Type="http://schemas.openxmlformats.org/officeDocument/2006/relationships/font" Target="fonts/Lato-italic.fntdata"/><Relationship Id="rId15" Type="http://schemas.openxmlformats.org/officeDocument/2006/relationships/slide" Target="slides/slide10.xml"/><Relationship Id="rId37" Type="http://schemas.openxmlformats.org/officeDocument/2006/relationships/font" Target="fonts/NotoSansSymbols-bold.fntdata"/><Relationship Id="rId14" Type="http://schemas.openxmlformats.org/officeDocument/2006/relationships/slide" Target="slides/slide9.xml"/><Relationship Id="rId36" Type="http://schemas.openxmlformats.org/officeDocument/2006/relationships/font" Target="fonts/NotoSansSymbols-regular.fntdata"/><Relationship Id="rId17" Type="http://schemas.openxmlformats.org/officeDocument/2006/relationships/slide" Target="slides/slide12.xml"/><Relationship Id="rId39" Type="http://schemas.openxmlformats.org/officeDocument/2006/relationships/font" Target="fonts/HelveticaNeue-bold.fntdata"/><Relationship Id="rId16" Type="http://schemas.openxmlformats.org/officeDocument/2006/relationships/slide" Target="slides/slide11.xml"/><Relationship Id="rId38" Type="http://schemas.openxmlformats.org/officeDocument/2006/relationships/font" Target="fonts/HelveticaNeue-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df1421436f65f1a_0:notes"/>
          <p:cNvSpPr txBox="1"/>
          <p:nvPr>
            <p:ph idx="1" type="body"/>
          </p:nvPr>
        </p:nvSpPr>
        <p:spPr>
          <a:xfrm>
            <a:off x="685797" y="4343391"/>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g7df1421436f65f1a_0:notes"/>
          <p:cNvSpPr/>
          <p:nvPr>
            <p:ph idx="2" type="sldImg"/>
          </p:nvPr>
        </p:nvSpPr>
        <p:spPr>
          <a:xfrm>
            <a:off x="381190" y="685781"/>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b1f67ff57d45578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7" name="Google Shape;77;gb1f67ff57d45578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b1f67ff57d45578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b1f67ff57d45578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b1f67ff57d45578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 name="Google Shape;89;gb1f67ff57d45578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92b35575ddb9579_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g292b35575ddb9579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92b35575ddb9579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g292b35575ddb9579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92b35575ddb9579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g292b35575ddb9579_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92b35575ddb9579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g292b35575ddb9579_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92b35575ddb9579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g292b35575ddb9579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92b35575ddb9579_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g292b35575ddb9579_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92b35575ddb9579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g292b35575ddb9579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0dfb2902f5686a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0dfb2902f5686a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0dfb2902f5686a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0dfb2902f5686a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92b35575ddb9579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4" name="Google Shape;154;g292b35575ddb9579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0dfb2902f5686a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0dfb2902f5686a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92b35575ddb9579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g292b35575ddb9579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92b35575ddb9579_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g292b35575ddb9579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92b35575ddb9579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g292b35575ddb9579_1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92b35575ddb9579_2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g292b35575ddb9579_2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92b35575ddb9579_2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g292b35575ddb9579_2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92b35575ddb9579_2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g292b35575ddb9579_2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0dfb2902f5686a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0dfb2902f5686a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0dfb2902f5686a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0dfb2902f5686a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0dfb2902f5686a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0dfb2902f5686a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0dfb2902f5686a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0dfb2902f5686a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0dfb2902f5686a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0dfb2902f5686a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type="obj">
  <p:cSld name="OBJECT">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ctrTitle"/>
          </p:nvPr>
        </p:nvSpPr>
        <p:spPr>
          <a:xfrm>
            <a:off x="428625" y="193121"/>
            <a:ext cx="8286600" cy="6924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0" i="0" sz="2700">
                <a:solidFill>
                  <a:schemeClr val="dk1"/>
                </a:solidFill>
                <a:latin typeface="Arial"/>
                <a:ea typeface="Arial"/>
                <a:cs typeface="Arial"/>
                <a:sym typeface="Aria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800"/>
              <a:buNone/>
              <a:defRPr/>
            </a:lvl1pPr>
            <a:lvl2pPr lvl="1" rtl="0" algn="l">
              <a:spcBef>
                <a:spcPts val="1200"/>
              </a:spcBef>
              <a:spcAft>
                <a:spcPts val="0"/>
              </a:spcAft>
              <a:buSzPts val="1400"/>
              <a:buNone/>
              <a:defRPr/>
            </a:lvl2pPr>
            <a:lvl3pPr lvl="2" rtl="0" algn="l">
              <a:spcBef>
                <a:spcPts val="1200"/>
              </a:spcBef>
              <a:spcAft>
                <a:spcPts val="0"/>
              </a:spcAft>
              <a:buSzPts val="1400"/>
              <a:buNone/>
              <a:defRPr/>
            </a:lvl3pPr>
            <a:lvl4pPr lvl="3" rtl="0" algn="l">
              <a:spcBef>
                <a:spcPts val="1200"/>
              </a:spcBef>
              <a:spcAft>
                <a:spcPts val="0"/>
              </a:spcAft>
              <a:buSzPts val="1400"/>
              <a:buNone/>
              <a:defRPr/>
            </a:lvl4pPr>
            <a:lvl5pPr lvl="4" rtl="0" algn="l">
              <a:spcBef>
                <a:spcPts val="1200"/>
              </a:spcBef>
              <a:spcAft>
                <a:spcPts val="0"/>
              </a:spcAft>
              <a:buSzPts val="1400"/>
              <a:buNone/>
              <a:defRPr/>
            </a:lvl5pPr>
            <a:lvl6pPr lvl="5" rtl="0" algn="l">
              <a:spcBef>
                <a:spcPts val="1200"/>
              </a:spcBef>
              <a:spcAft>
                <a:spcPts val="0"/>
              </a:spcAft>
              <a:buSzPts val="1400"/>
              <a:buNone/>
              <a:defRPr/>
            </a:lvl6pPr>
            <a:lvl7pPr lvl="6" rtl="0" algn="l">
              <a:spcBef>
                <a:spcPts val="1200"/>
              </a:spcBef>
              <a:spcAft>
                <a:spcPts val="0"/>
              </a:spcAft>
              <a:buSzPts val="1400"/>
              <a:buNone/>
              <a:defRPr/>
            </a:lvl7pPr>
            <a:lvl8pPr lvl="7" rtl="0" algn="l">
              <a:spcBef>
                <a:spcPts val="1200"/>
              </a:spcBef>
              <a:spcAft>
                <a:spcPts val="0"/>
              </a:spcAft>
              <a:buSzPts val="1400"/>
              <a:buNone/>
              <a:defRPr/>
            </a:lvl8pPr>
            <a:lvl9pPr lvl="8" rtl="0" algn="l">
              <a:spcBef>
                <a:spcPts val="1200"/>
              </a:spcBef>
              <a:spcAft>
                <a:spcPts val="1200"/>
              </a:spcAft>
              <a:buSzPts val="1400"/>
              <a:buNone/>
              <a:defRPr/>
            </a:lvl9pPr>
          </a:lstStyle>
          <a:p/>
        </p:txBody>
      </p:sp>
      <p:sp>
        <p:nvSpPr>
          <p:cNvPr id="53" name="Google Shape;53;p13"/>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900"/>
              <a:buNone/>
              <a:defRPr sz="900">
                <a:solidFill>
                  <a:srgbClr val="888888"/>
                </a:solidFill>
              </a:defRPr>
            </a:lvl1pPr>
            <a:lvl2pPr lvl="1" rtl="0" algn="l">
              <a:spcBef>
                <a:spcPts val="0"/>
              </a:spcBef>
              <a:spcAft>
                <a:spcPts val="0"/>
              </a:spcAft>
              <a:buSzPts val="900"/>
              <a:buNone/>
              <a:defRPr sz="900"/>
            </a:lvl2pPr>
            <a:lvl3pPr lvl="2" rtl="0" algn="l">
              <a:spcBef>
                <a:spcPts val="0"/>
              </a:spcBef>
              <a:spcAft>
                <a:spcPts val="0"/>
              </a:spcAft>
              <a:buSzPts val="900"/>
              <a:buNone/>
              <a:defRPr sz="900"/>
            </a:lvl3pPr>
            <a:lvl4pPr lvl="3" rtl="0" algn="l">
              <a:spcBef>
                <a:spcPts val="0"/>
              </a:spcBef>
              <a:spcAft>
                <a:spcPts val="0"/>
              </a:spcAft>
              <a:buSzPts val="900"/>
              <a:buNone/>
              <a:defRPr sz="900"/>
            </a:lvl4pPr>
            <a:lvl5pPr lvl="4" rtl="0" algn="l">
              <a:spcBef>
                <a:spcPts val="0"/>
              </a:spcBef>
              <a:spcAft>
                <a:spcPts val="0"/>
              </a:spcAft>
              <a:buSzPts val="900"/>
              <a:buNone/>
              <a:defRPr sz="900"/>
            </a:lvl5pPr>
            <a:lvl6pPr lvl="5" rtl="0" algn="l">
              <a:spcBef>
                <a:spcPts val="0"/>
              </a:spcBef>
              <a:spcAft>
                <a:spcPts val="0"/>
              </a:spcAft>
              <a:buSzPts val="900"/>
              <a:buNone/>
              <a:defRPr sz="900"/>
            </a:lvl6pPr>
            <a:lvl7pPr lvl="6" rtl="0" algn="l">
              <a:spcBef>
                <a:spcPts val="0"/>
              </a:spcBef>
              <a:spcAft>
                <a:spcPts val="0"/>
              </a:spcAft>
              <a:buSzPts val="900"/>
              <a:buNone/>
              <a:defRPr sz="900"/>
            </a:lvl7pPr>
            <a:lvl8pPr lvl="7" rtl="0" algn="l">
              <a:spcBef>
                <a:spcPts val="0"/>
              </a:spcBef>
              <a:spcAft>
                <a:spcPts val="0"/>
              </a:spcAft>
              <a:buSzPts val="900"/>
              <a:buNone/>
              <a:defRPr sz="900"/>
            </a:lvl8pPr>
            <a:lvl9pPr lvl="8" rtl="0" algn="l">
              <a:spcBef>
                <a:spcPts val="0"/>
              </a:spcBef>
              <a:spcAft>
                <a:spcPts val="0"/>
              </a:spcAft>
              <a:buSzPts val="900"/>
              <a:buNone/>
              <a:defRPr sz="900"/>
            </a:lvl9pPr>
          </a:lstStyle>
          <a:p/>
        </p:txBody>
      </p:sp>
      <p:sp>
        <p:nvSpPr>
          <p:cNvPr id="54" name="Google Shape;54;p13"/>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900"/>
              <a:buNone/>
              <a:defRPr sz="900">
                <a:solidFill>
                  <a:srgbClr val="888888"/>
                </a:solidFill>
              </a:defRPr>
            </a:lvl1pPr>
            <a:lvl2pPr lvl="1" rtl="0" algn="l">
              <a:spcBef>
                <a:spcPts val="0"/>
              </a:spcBef>
              <a:spcAft>
                <a:spcPts val="0"/>
              </a:spcAft>
              <a:buSzPts val="900"/>
              <a:buNone/>
              <a:defRPr sz="900"/>
            </a:lvl2pPr>
            <a:lvl3pPr lvl="2" rtl="0" algn="l">
              <a:spcBef>
                <a:spcPts val="0"/>
              </a:spcBef>
              <a:spcAft>
                <a:spcPts val="0"/>
              </a:spcAft>
              <a:buSzPts val="900"/>
              <a:buNone/>
              <a:defRPr sz="900"/>
            </a:lvl3pPr>
            <a:lvl4pPr lvl="3" rtl="0" algn="l">
              <a:spcBef>
                <a:spcPts val="0"/>
              </a:spcBef>
              <a:spcAft>
                <a:spcPts val="0"/>
              </a:spcAft>
              <a:buSzPts val="900"/>
              <a:buNone/>
              <a:defRPr sz="900"/>
            </a:lvl4pPr>
            <a:lvl5pPr lvl="4" rtl="0" algn="l">
              <a:spcBef>
                <a:spcPts val="0"/>
              </a:spcBef>
              <a:spcAft>
                <a:spcPts val="0"/>
              </a:spcAft>
              <a:buSzPts val="900"/>
              <a:buNone/>
              <a:defRPr sz="900"/>
            </a:lvl5pPr>
            <a:lvl6pPr lvl="5" rtl="0" algn="l">
              <a:spcBef>
                <a:spcPts val="0"/>
              </a:spcBef>
              <a:spcAft>
                <a:spcPts val="0"/>
              </a:spcAft>
              <a:buSzPts val="900"/>
              <a:buNone/>
              <a:defRPr sz="900"/>
            </a:lvl6pPr>
            <a:lvl7pPr lvl="6" rtl="0" algn="l">
              <a:spcBef>
                <a:spcPts val="0"/>
              </a:spcBef>
              <a:spcAft>
                <a:spcPts val="0"/>
              </a:spcAft>
              <a:buSzPts val="900"/>
              <a:buNone/>
              <a:defRPr sz="900"/>
            </a:lvl7pPr>
            <a:lvl8pPr lvl="7" rtl="0" algn="l">
              <a:spcBef>
                <a:spcPts val="0"/>
              </a:spcBef>
              <a:spcAft>
                <a:spcPts val="0"/>
              </a:spcAft>
              <a:buSzPts val="900"/>
              <a:buNone/>
              <a:defRPr sz="900"/>
            </a:lvl8pPr>
            <a:lvl9pPr lvl="8" rtl="0" algn="l">
              <a:spcBef>
                <a:spcPts val="0"/>
              </a:spcBef>
              <a:spcAft>
                <a:spcPts val="0"/>
              </a:spcAft>
              <a:buSzPts val="900"/>
              <a:buNone/>
              <a:defRPr sz="900"/>
            </a:lvl9pPr>
          </a:lstStyle>
          <a:p/>
        </p:txBody>
      </p:sp>
      <p:sp>
        <p:nvSpPr>
          <p:cNvPr id="55" name="Google Shape;55;p13"/>
          <p:cNvSpPr txBox="1"/>
          <p:nvPr>
            <p:ph idx="12" type="sldNum"/>
          </p:nvPr>
        </p:nvSpPr>
        <p:spPr>
          <a:xfrm>
            <a:off x="6583680" y="4783455"/>
            <a:ext cx="2103000" cy="1539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OBJECT_1">
    <p:spTree>
      <p:nvGrpSpPr>
        <p:cNvPr id="56" name="Shape 56"/>
        <p:cNvGrpSpPr/>
        <p:nvPr/>
      </p:nvGrpSpPr>
      <p:grpSpPr>
        <a:xfrm>
          <a:off x="0" y="0"/>
          <a:ext cx="0" cy="0"/>
          <a:chOff x="0" y="0"/>
          <a:chExt cx="0" cy="0"/>
        </a:xfrm>
      </p:grpSpPr>
      <p:sp>
        <p:nvSpPr>
          <p:cNvPr id="57" name="Google Shape;57;p1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8" name="Google Shape;58;p1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59" name="Google Shape;5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OBJECT_2">
    <p:spTree>
      <p:nvGrpSpPr>
        <p:cNvPr id="62" name="Shape 62"/>
        <p:cNvGrpSpPr/>
        <p:nvPr/>
      </p:nvGrpSpPr>
      <p:grpSpPr>
        <a:xfrm>
          <a:off x="0" y="0"/>
          <a:ext cx="0" cy="0"/>
          <a:chOff x="0" y="0"/>
          <a:chExt cx="0" cy="0"/>
        </a:xfrm>
      </p:grpSpPr>
      <p:sp>
        <p:nvSpPr>
          <p:cNvPr id="63" name="Google Shape;63;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4" name="Google Shape;64;p1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65" name="Google Shape;65;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66" name="Google Shape;66;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67" name="Google Shape;6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1.jp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13.jpg"/><Relationship Id="rId5"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1" name="Shape 71"/>
        <p:cNvGrpSpPr/>
        <p:nvPr/>
      </p:nvGrpSpPr>
      <p:grpSpPr>
        <a:xfrm>
          <a:off x="0" y="0"/>
          <a:ext cx="0" cy="0"/>
          <a:chOff x="0" y="0"/>
          <a:chExt cx="0" cy="0"/>
        </a:xfrm>
      </p:grpSpPr>
      <p:sp>
        <p:nvSpPr>
          <p:cNvPr id="72" name="Google Shape;72;p16"/>
          <p:cNvSpPr/>
          <p:nvPr/>
        </p:nvSpPr>
        <p:spPr>
          <a:xfrm>
            <a:off x="401836" y="2504777"/>
            <a:ext cx="8337375" cy="335"/>
          </a:xfrm>
          <a:custGeom>
            <a:rect b="b" l="l" r="r" t="t"/>
            <a:pathLst>
              <a:path extrusionOk="0" h="635" w="11868150">
                <a:moveTo>
                  <a:pt x="0" y="0"/>
                </a:moveTo>
                <a:lnTo>
                  <a:pt x="11868086" y="127"/>
                </a:lnTo>
              </a:path>
            </a:pathLst>
          </a:custGeom>
          <a:noFill/>
          <a:ln cap="flat" cmpd="sng" w="12700">
            <a:solidFill>
              <a:srgbClr val="9A9A9A"/>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200"/>
          </a:p>
        </p:txBody>
      </p:sp>
      <p:sp>
        <p:nvSpPr>
          <p:cNvPr id="73" name="Google Shape;73;p16"/>
          <p:cNvSpPr txBox="1"/>
          <p:nvPr/>
        </p:nvSpPr>
        <p:spPr>
          <a:xfrm>
            <a:off x="401836" y="2633012"/>
            <a:ext cx="2564100" cy="540000"/>
          </a:xfrm>
          <a:prstGeom prst="rect">
            <a:avLst/>
          </a:prstGeom>
          <a:noFill/>
          <a:ln>
            <a:noFill/>
          </a:ln>
        </p:spPr>
        <p:txBody>
          <a:bodyPr anchorCtr="0" anchor="t" bIns="0" lIns="0" spcFirstLastPara="1" rIns="0" wrap="square" tIns="1225">
            <a:spAutoFit/>
          </a:bodyPr>
          <a:lstStyle/>
          <a:p>
            <a:pPr indent="0" lvl="0" marL="12700" marR="0" rtl="0" algn="l">
              <a:lnSpc>
                <a:spcPct val="102600"/>
              </a:lnSpc>
              <a:spcBef>
                <a:spcPts val="0"/>
              </a:spcBef>
              <a:spcAft>
                <a:spcPts val="0"/>
              </a:spcAft>
              <a:buNone/>
            </a:pPr>
            <a:r>
              <a:rPr lang="en" sz="1700">
                <a:solidFill>
                  <a:srgbClr val="747474"/>
                </a:solidFill>
              </a:rPr>
              <a:t>Osama Jarada MD,</a:t>
            </a:r>
            <a:endParaRPr sz="1700">
              <a:solidFill>
                <a:srgbClr val="747474"/>
              </a:solidFill>
            </a:endParaRPr>
          </a:p>
          <a:p>
            <a:pPr indent="0" lvl="0" marL="12700" marR="0" rtl="0" algn="l">
              <a:lnSpc>
                <a:spcPct val="102600"/>
              </a:lnSpc>
              <a:spcBef>
                <a:spcPts val="0"/>
              </a:spcBef>
              <a:spcAft>
                <a:spcPts val="0"/>
              </a:spcAft>
              <a:buNone/>
            </a:pPr>
            <a:r>
              <a:rPr lang="en" sz="1700">
                <a:solidFill>
                  <a:srgbClr val="747474"/>
                </a:solidFill>
              </a:rPr>
              <a:t>T.A. at AUG </a:t>
            </a:r>
            <a:endParaRPr sz="1700">
              <a:latin typeface="Arial"/>
              <a:ea typeface="Arial"/>
              <a:cs typeface="Arial"/>
              <a:sym typeface="Arial"/>
            </a:endParaRPr>
          </a:p>
        </p:txBody>
      </p:sp>
      <p:sp>
        <p:nvSpPr>
          <p:cNvPr id="74" name="Google Shape;74;p16"/>
          <p:cNvSpPr txBox="1"/>
          <p:nvPr>
            <p:ph type="ctrTitle"/>
          </p:nvPr>
        </p:nvSpPr>
        <p:spPr>
          <a:xfrm>
            <a:off x="401827" y="1963175"/>
            <a:ext cx="8520600" cy="413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Cerebrovascular Accidents Pathology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idx="1" type="body"/>
          </p:nvPr>
        </p:nvSpPr>
        <p:spPr>
          <a:xfrm>
            <a:off x="628650" y="382604"/>
            <a:ext cx="7886700" cy="4250100"/>
          </a:xfrm>
          <a:prstGeom prst="rect">
            <a:avLst/>
          </a:prstGeom>
          <a:noFill/>
          <a:ln>
            <a:noFill/>
          </a:ln>
        </p:spPr>
        <p:txBody>
          <a:bodyPr anchorCtr="0" anchor="t" bIns="34275" lIns="68575" spcFirstLastPara="1" rIns="68575" wrap="square" tIns="34275">
            <a:normAutofit lnSpcReduction="10000"/>
          </a:bodyPr>
          <a:lstStyle/>
          <a:p>
            <a:pPr indent="0" lvl="0" marL="0" rtl="0" algn="l">
              <a:lnSpc>
                <a:spcPct val="90000"/>
              </a:lnSpc>
              <a:spcBef>
                <a:spcPts val="0"/>
              </a:spcBef>
              <a:spcAft>
                <a:spcPts val="0"/>
              </a:spcAft>
              <a:buClr>
                <a:schemeClr val="dk1"/>
              </a:buClr>
              <a:buSzPts val="1800"/>
              <a:buNone/>
            </a:pPr>
            <a:r>
              <a:rPr b="1" i="0" lang="en" sz="1800" u="none" strike="noStrike">
                <a:latin typeface="Century"/>
                <a:ea typeface="Century"/>
                <a:cs typeface="Century"/>
                <a:sym typeface="Century"/>
              </a:rPr>
              <a:t>Two groups which are:</a:t>
            </a:r>
            <a:endParaRPr/>
          </a:p>
          <a:p>
            <a:pPr indent="0" lvl="0" marL="0" rtl="0" algn="l">
              <a:lnSpc>
                <a:spcPct val="90000"/>
              </a:lnSpc>
              <a:spcBef>
                <a:spcPts val="800"/>
              </a:spcBef>
              <a:spcAft>
                <a:spcPts val="0"/>
              </a:spcAft>
              <a:buClr>
                <a:schemeClr val="dk1"/>
              </a:buClr>
              <a:buSzPts val="1400"/>
              <a:buNone/>
            </a:pPr>
            <a:r>
              <a:t/>
            </a:r>
            <a:endParaRPr b="1" i="0" sz="1400" u="none" strike="noStrike">
              <a:latin typeface="Century"/>
              <a:ea typeface="Century"/>
              <a:cs typeface="Century"/>
              <a:sym typeface="Century"/>
            </a:endParaRPr>
          </a:p>
          <a:p>
            <a:pPr indent="0" lvl="0" marL="0" rtl="0" algn="l">
              <a:lnSpc>
                <a:spcPct val="90000"/>
              </a:lnSpc>
              <a:spcBef>
                <a:spcPts val="800"/>
              </a:spcBef>
              <a:spcAft>
                <a:spcPts val="0"/>
              </a:spcAft>
              <a:buClr>
                <a:srgbClr val="FF0000"/>
              </a:buClr>
              <a:buSzPts val="1400"/>
              <a:buNone/>
            </a:pPr>
            <a:r>
              <a:rPr b="1" i="0" lang="en" sz="1400" u="none" strike="noStrike">
                <a:solidFill>
                  <a:srgbClr val="FF0000"/>
                </a:solidFill>
                <a:latin typeface="Century"/>
                <a:ea typeface="Century"/>
                <a:cs typeface="Century"/>
                <a:sym typeface="Century"/>
              </a:rPr>
              <a:t>1. Superficial (cortical)</a:t>
            </a:r>
            <a:r>
              <a:rPr b="0" i="0" lang="en" sz="1400" u="none" strike="noStrike">
                <a:solidFill>
                  <a:srgbClr val="FF0000"/>
                </a:solidFill>
                <a:latin typeface="Century"/>
                <a:ea typeface="Century"/>
                <a:cs typeface="Century"/>
                <a:sym typeface="Century"/>
              </a:rPr>
              <a:t>: </a:t>
            </a:r>
            <a:r>
              <a:rPr b="0" i="0" lang="en" sz="1400" u="none" strike="noStrike">
                <a:latin typeface="Century"/>
                <a:ea typeface="Century"/>
                <a:cs typeface="Century"/>
                <a:sym typeface="Century"/>
              </a:rPr>
              <a:t>Which have two characteristics:</a:t>
            </a:r>
            <a:endParaRPr/>
          </a:p>
          <a:p>
            <a:pPr indent="0" lvl="0" marL="0" rtl="0" algn="l">
              <a:lnSpc>
                <a:spcPct val="90000"/>
              </a:lnSpc>
              <a:spcBef>
                <a:spcPts val="800"/>
              </a:spcBef>
              <a:spcAft>
                <a:spcPts val="0"/>
              </a:spcAft>
              <a:buClr>
                <a:schemeClr val="dk1"/>
              </a:buClr>
              <a:buSzPts val="1400"/>
              <a:buNone/>
            </a:pPr>
            <a:r>
              <a:rPr b="0" i="0" lang="en" sz="1400" u="none" strike="noStrike">
                <a:latin typeface="Century"/>
                <a:ea typeface="Century"/>
                <a:cs typeface="Century"/>
                <a:sym typeface="Century"/>
              </a:rPr>
              <a:t>a) They supply superficial cortical part of brain.</a:t>
            </a:r>
            <a:endParaRPr/>
          </a:p>
          <a:p>
            <a:pPr indent="0" lvl="0" marL="0" rtl="0" algn="l">
              <a:lnSpc>
                <a:spcPct val="90000"/>
              </a:lnSpc>
              <a:spcBef>
                <a:spcPts val="800"/>
              </a:spcBef>
              <a:spcAft>
                <a:spcPts val="0"/>
              </a:spcAft>
              <a:buClr>
                <a:schemeClr val="dk1"/>
              </a:buClr>
              <a:buSzPts val="1400"/>
              <a:buNone/>
            </a:pPr>
            <a:r>
              <a:rPr b="0" i="0" lang="en" sz="1400" u="none" strike="noStrike">
                <a:latin typeface="Century"/>
                <a:ea typeface="Century"/>
                <a:cs typeface="Century"/>
                <a:sym typeface="Century"/>
              </a:rPr>
              <a:t>b) </a:t>
            </a:r>
            <a:r>
              <a:rPr b="1" i="0" lang="en" sz="1400" u="none" strike="noStrike">
                <a:solidFill>
                  <a:schemeClr val="accent1"/>
                </a:solidFill>
                <a:latin typeface="Century"/>
                <a:ea typeface="Century"/>
                <a:cs typeface="Century"/>
                <a:sym typeface="Century"/>
              </a:rPr>
              <a:t>They form anastomosis </a:t>
            </a:r>
            <a:r>
              <a:rPr b="0" i="0" lang="en" sz="1400" u="none" strike="noStrike">
                <a:latin typeface="Century"/>
                <a:ea typeface="Century"/>
                <a:cs typeface="Century"/>
                <a:sym typeface="Century"/>
              </a:rPr>
              <a:t>on the surface of the brain which will </a:t>
            </a:r>
            <a:r>
              <a:rPr b="1" i="0" lang="en" sz="1400" u="none" strike="noStrike">
                <a:solidFill>
                  <a:schemeClr val="accent1"/>
                </a:solidFill>
                <a:latin typeface="Century"/>
                <a:ea typeface="Century"/>
                <a:cs typeface="Century"/>
                <a:sym typeface="Century"/>
              </a:rPr>
              <a:t>help in collateral circulation</a:t>
            </a:r>
            <a:r>
              <a:rPr b="0" i="0" lang="en" sz="1400" u="none" strike="noStrike">
                <a:latin typeface="Century"/>
                <a:ea typeface="Century"/>
                <a:cs typeface="Century"/>
                <a:sym typeface="Century"/>
              </a:rPr>
              <a:t>.</a:t>
            </a:r>
            <a:endParaRPr/>
          </a:p>
          <a:p>
            <a:pPr indent="0" lvl="0" marL="0" rtl="0" algn="l">
              <a:lnSpc>
                <a:spcPct val="90000"/>
              </a:lnSpc>
              <a:spcBef>
                <a:spcPts val="800"/>
              </a:spcBef>
              <a:spcAft>
                <a:spcPts val="0"/>
              </a:spcAft>
              <a:buClr>
                <a:schemeClr val="dk1"/>
              </a:buClr>
              <a:buSzPts val="1400"/>
              <a:buNone/>
            </a:pPr>
            <a:r>
              <a:t/>
            </a:r>
            <a:endParaRPr b="1" i="0" sz="1400" u="none" strike="noStrike">
              <a:solidFill>
                <a:srgbClr val="FF0000"/>
              </a:solidFill>
              <a:latin typeface="Century"/>
              <a:ea typeface="Century"/>
              <a:cs typeface="Century"/>
              <a:sym typeface="Century"/>
            </a:endParaRPr>
          </a:p>
          <a:p>
            <a:pPr indent="0" lvl="0" marL="0" rtl="0" algn="l">
              <a:lnSpc>
                <a:spcPct val="90000"/>
              </a:lnSpc>
              <a:spcBef>
                <a:spcPts val="800"/>
              </a:spcBef>
              <a:spcAft>
                <a:spcPts val="0"/>
              </a:spcAft>
              <a:buClr>
                <a:srgbClr val="FF0000"/>
              </a:buClr>
              <a:buSzPts val="1400"/>
              <a:buNone/>
            </a:pPr>
            <a:r>
              <a:rPr b="1" i="0" lang="en" sz="1400" u="none" strike="noStrike">
                <a:solidFill>
                  <a:srgbClr val="FF0000"/>
                </a:solidFill>
                <a:latin typeface="Century"/>
                <a:ea typeface="Century"/>
                <a:cs typeface="Century"/>
                <a:sym typeface="Century"/>
              </a:rPr>
              <a:t>2. Deep (central, ganglionic or nuclear)</a:t>
            </a:r>
            <a:r>
              <a:rPr b="0" i="0" lang="en" sz="1400" u="none" strike="noStrike">
                <a:solidFill>
                  <a:srgbClr val="FF0000"/>
                </a:solidFill>
                <a:latin typeface="Century"/>
                <a:ea typeface="Century"/>
                <a:cs typeface="Century"/>
                <a:sym typeface="Century"/>
              </a:rPr>
              <a:t>: </a:t>
            </a:r>
            <a:r>
              <a:rPr b="0" i="0" lang="en" sz="1400" u="none" strike="noStrike">
                <a:latin typeface="Century"/>
                <a:ea typeface="Century"/>
                <a:cs typeface="Century"/>
                <a:sym typeface="Century"/>
              </a:rPr>
              <a:t>Which have two characteristics:</a:t>
            </a:r>
            <a:endParaRPr/>
          </a:p>
          <a:p>
            <a:pPr indent="0" lvl="0" marL="0" rtl="0" algn="l">
              <a:lnSpc>
                <a:spcPct val="90000"/>
              </a:lnSpc>
              <a:spcBef>
                <a:spcPts val="800"/>
              </a:spcBef>
              <a:spcAft>
                <a:spcPts val="0"/>
              </a:spcAft>
              <a:buClr>
                <a:schemeClr val="dk1"/>
              </a:buClr>
              <a:buSzPts val="1400"/>
              <a:buNone/>
            </a:pPr>
            <a:r>
              <a:rPr b="0" i="0" lang="en" sz="1400" u="none" strike="noStrike">
                <a:latin typeface="Century"/>
                <a:ea typeface="Century"/>
                <a:cs typeface="Century"/>
                <a:sym typeface="Century"/>
              </a:rPr>
              <a:t>a) They supply deeper part of brain, e.g. white matter (fiber bundles) and deep-seated mass of gray matter like basal nuclei.</a:t>
            </a:r>
            <a:endParaRPr/>
          </a:p>
          <a:p>
            <a:pPr indent="0" lvl="0" marL="0" rtl="0" algn="l">
              <a:lnSpc>
                <a:spcPct val="90000"/>
              </a:lnSpc>
              <a:spcBef>
                <a:spcPts val="800"/>
              </a:spcBef>
              <a:spcAft>
                <a:spcPts val="0"/>
              </a:spcAft>
              <a:buClr>
                <a:schemeClr val="dk1"/>
              </a:buClr>
              <a:buSzPts val="1400"/>
              <a:buNone/>
            </a:pPr>
            <a:r>
              <a:rPr b="0" i="0" lang="en" sz="1400" u="none" strike="noStrike">
                <a:latin typeface="Century"/>
                <a:ea typeface="Century"/>
                <a:cs typeface="Century"/>
                <a:sym typeface="Century"/>
              </a:rPr>
              <a:t>b) These branches are </a:t>
            </a:r>
            <a:r>
              <a:rPr b="1" i="0" lang="en" sz="1400" u="none" strike="noStrike">
                <a:solidFill>
                  <a:schemeClr val="accent1"/>
                </a:solidFill>
                <a:latin typeface="Century"/>
                <a:ea typeface="Century"/>
                <a:cs typeface="Century"/>
                <a:sym typeface="Century"/>
              </a:rPr>
              <a:t>end arteries </a:t>
            </a:r>
            <a:r>
              <a:rPr b="0" i="0" lang="en" sz="1400" u="none" strike="noStrike">
                <a:latin typeface="Century"/>
                <a:ea typeface="Century"/>
                <a:cs typeface="Century"/>
                <a:sym typeface="Century"/>
              </a:rPr>
              <a:t>which </a:t>
            </a:r>
            <a:r>
              <a:rPr b="1" i="0" lang="en" sz="1400" u="none" strike="noStrike">
                <a:solidFill>
                  <a:schemeClr val="accent1"/>
                </a:solidFill>
                <a:latin typeface="Century"/>
                <a:ea typeface="Century"/>
                <a:cs typeface="Century"/>
                <a:sym typeface="Century"/>
              </a:rPr>
              <a:t>do not have any anastomosis </a:t>
            </a:r>
            <a:r>
              <a:rPr b="0" i="0" lang="en" sz="1400" u="none" strike="noStrike">
                <a:latin typeface="Century"/>
                <a:ea typeface="Century"/>
                <a:cs typeface="Century"/>
                <a:sym typeface="Century"/>
              </a:rPr>
              <a:t>before capillary level.</a:t>
            </a:r>
            <a:endParaRPr/>
          </a:p>
          <a:p>
            <a:pPr indent="0" lvl="0" marL="0" rtl="0" algn="l">
              <a:lnSpc>
                <a:spcPct val="90000"/>
              </a:lnSpc>
              <a:spcBef>
                <a:spcPts val="800"/>
              </a:spcBef>
              <a:spcAft>
                <a:spcPts val="0"/>
              </a:spcAft>
              <a:buClr>
                <a:schemeClr val="dk1"/>
              </a:buClr>
              <a:buSzPts val="1400"/>
              <a:buNone/>
            </a:pPr>
            <a:r>
              <a:t/>
            </a:r>
            <a:endParaRPr b="0" i="0" sz="1400" u="none" strike="noStrike">
              <a:latin typeface="Century"/>
              <a:ea typeface="Century"/>
              <a:cs typeface="Century"/>
              <a:sym typeface="Century"/>
            </a:endParaRPr>
          </a:p>
          <a:p>
            <a:pPr indent="0" lvl="0" marL="0" rtl="0" algn="l">
              <a:lnSpc>
                <a:spcPct val="90000"/>
              </a:lnSpc>
              <a:spcBef>
                <a:spcPts val="800"/>
              </a:spcBef>
              <a:spcAft>
                <a:spcPts val="0"/>
              </a:spcAft>
              <a:buClr>
                <a:schemeClr val="dk1"/>
              </a:buClr>
              <a:buSzPts val="1400"/>
              <a:buNone/>
            </a:pPr>
            <a:r>
              <a:t/>
            </a:r>
            <a:endParaRPr b="0" i="0" sz="1400" u="none" strike="noStrike">
              <a:latin typeface="Noto Sans Symbols"/>
              <a:ea typeface="Noto Sans Symbols"/>
              <a:cs typeface="Noto Sans Symbols"/>
              <a:sym typeface="Noto Sans Symbols"/>
            </a:endParaRPr>
          </a:p>
          <a:p>
            <a:pPr indent="0" lvl="0" marL="0" rtl="0" algn="l">
              <a:lnSpc>
                <a:spcPct val="90000"/>
              </a:lnSpc>
              <a:spcBef>
                <a:spcPts val="800"/>
              </a:spcBef>
              <a:spcAft>
                <a:spcPts val="0"/>
              </a:spcAft>
              <a:buClr>
                <a:srgbClr val="FF0000"/>
              </a:buClr>
              <a:buSzPts val="1400"/>
              <a:buNone/>
            </a:pPr>
            <a:r>
              <a:rPr b="1" i="0" lang="en" sz="1400" u="none" strike="noStrike">
                <a:solidFill>
                  <a:srgbClr val="FF0000"/>
                </a:solidFill>
                <a:latin typeface="Century"/>
                <a:ea typeface="Century"/>
                <a:cs typeface="Century"/>
                <a:sym typeface="Century"/>
              </a:rPr>
              <a:t>Sources of arteries</a:t>
            </a:r>
            <a:r>
              <a:rPr b="0" i="0" lang="en" sz="1400" u="none" strike="noStrike">
                <a:latin typeface="Century"/>
                <a:ea typeface="Century"/>
                <a:cs typeface="Century"/>
                <a:sym typeface="Century"/>
              </a:rPr>
              <a:t>: Sources of arteries to the brain are from </a:t>
            </a:r>
            <a:r>
              <a:rPr b="1" i="0" lang="en" sz="1400" u="none" strike="noStrike">
                <a:latin typeface="Century"/>
                <a:ea typeface="Century"/>
                <a:cs typeface="Century"/>
                <a:sym typeface="Century"/>
              </a:rPr>
              <a:t>two bilateral arterial systems </a:t>
            </a:r>
            <a:r>
              <a:rPr b="0" i="0" lang="en" sz="1400" u="none" strike="noStrike">
                <a:latin typeface="Century"/>
                <a:ea typeface="Century"/>
                <a:cs typeface="Century"/>
                <a:sym typeface="Century"/>
              </a:rPr>
              <a:t>which are–</a:t>
            </a:r>
            <a:endParaRPr/>
          </a:p>
          <a:p>
            <a:pPr indent="0" lvl="0" marL="0" rtl="0" algn="l">
              <a:lnSpc>
                <a:spcPct val="90000"/>
              </a:lnSpc>
              <a:spcBef>
                <a:spcPts val="800"/>
              </a:spcBef>
              <a:spcAft>
                <a:spcPts val="0"/>
              </a:spcAft>
              <a:buClr>
                <a:schemeClr val="dk1"/>
              </a:buClr>
              <a:buSzPts val="1400"/>
              <a:buNone/>
            </a:pPr>
            <a:r>
              <a:rPr b="0" i="0" lang="en" sz="1400" u="none" strike="noStrike">
                <a:latin typeface="Century"/>
                <a:ea typeface="Century"/>
                <a:cs typeface="Century"/>
                <a:sym typeface="Century"/>
              </a:rPr>
              <a:t>1. </a:t>
            </a:r>
            <a:r>
              <a:rPr b="0" i="0" lang="en" sz="1400" u="none" strike="noStrike">
                <a:solidFill>
                  <a:schemeClr val="accent1"/>
                </a:solidFill>
                <a:latin typeface="Century"/>
                <a:ea typeface="Century"/>
                <a:cs typeface="Century"/>
                <a:sym typeface="Century"/>
              </a:rPr>
              <a:t>Vertebrobasilar arterial system </a:t>
            </a:r>
            <a:r>
              <a:rPr b="0" i="0" lang="en" sz="1400" u="none" strike="noStrike">
                <a:latin typeface="Century"/>
                <a:ea typeface="Century"/>
                <a:cs typeface="Century"/>
                <a:sym typeface="Century"/>
              </a:rPr>
              <a:t>(posterior circulation)</a:t>
            </a:r>
            <a:endParaRPr/>
          </a:p>
          <a:p>
            <a:pPr indent="0" lvl="0" marL="0" rtl="0" algn="l">
              <a:lnSpc>
                <a:spcPct val="90000"/>
              </a:lnSpc>
              <a:spcBef>
                <a:spcPts val="800"/>
              </a:spcBef>
              <a:spcAft>
                <a:spcPts val="0"/>
              </a:spcAft>
              <a:buClr>
                <a:schemeClr val="dk1"/>
              </a:buClr>
              <a:buSzPts val="1400"/>
              <a:buNone/>
            </a:pPr>
            <a:r>
              <a:rPr b="0" i="0" lang="en" sz="1400" u="none" strike="noStrike">
                <a:latin typeface="Century"/>
                <a:ea typeface="Century"/>
                <a:cs typeface="Century"/>
                <a:sym typeface="Century"/>
              </a:rPr>
              <a:t>2. </a:t>
            </a:r>
            <a:r>
              <a:rPr b="0" i="0" lang="en" sz="1400" u="none" strike="noStrike">
                <a:solidFill>
                  <a:schemeClr val="accent1"/>
                </a:solidFill>
                <a:latin typeface="Century"/>
                <a:ea typeface="Century"/>
                <a:cs typeface="Century"/>
                <a:sym typeface="Century"/>
              </a:rPr>
              <a:t>Carotid arterial system </a:t>
            </a:r>
            <a:r>
              <a:rPr b="0" i="0" lang="en" sz="1400" u="none" strike="noStrike">
                <a:latin typeface="Century"/>
                <a:ea typeface="Century"/>
                <a:cs typeface="Century"/>
                <a:sym typeface="Century"/>
              </a:rPr>
              <a:t>(anterior circulation)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nvSpPr>
        <p:spPr>
          <a:xfrm>
            <a:off x="342900" y="2940552"/>
            <a:ext cx="8801100" cy="19740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1A1C1C"/>
                </a:solidFill>
                <a:latin typeface="Lato"/>
                <a:ea typeface="Lato"/>
                <a:cs typeface="Lato"/>
                <a:sym typeface="Lato"/>
              </a:rPr>
              <a:t>Branches</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0"/>
              </a:spcBef>
              <a:spcAft>
                <a:spcPts val="0"/>
              </a:spcAft>
              <a:buClr>
                <a:srgbClr val="1A1C1C"/>
              </a:buClr>
              <a:buSzPts val="1400"/>
              <a:buFont typeface="Arial"/>
              <a:buChar char="•"/>
            </a:pPr>
            <a:r>
              <a:rPr b="1" i="0" lang="en" sz="1400" u="none" cap="none" strike="noStrike">
                <a:solidFill>
                  <a:srgbClr val="1A1C1C"/>
                </a:solidFill>
                <a:latin typeface="Lato"/>
                <a:ea typeface="Lato"/>
                <a:cs typeface="Lato"/>
                <a:sym typeface="Lato"/>
              </a:rPr>
              <a:t>Anterior inferior cerebellar artery (AICA</a:t>
            </a:r>
            <a:r>
              <a:rPr b="0" i="0" lang="en" sz="1400" u="none" cap="none" strike="noStrike">
                <a:solidFill>
                  <a:srgbClr val="1A1C1C"/>
                </a:solidFill>
                <a:latin typeface="Lato"/>
                <a:ea typeface="Lato"/>
                <a:cs typeface="Lato"/>
                <a:sym typeface="Lato"/>
              </a:rPr>
              <a:t>): supplies </a:t>
            </a:r>
            <a:r>
              <a:rPr b="0" i="0" lang="en" sz="1400" u="none" cap="none" strike="noStrike">
                <a:solidFill>
                  <a:schemeClr val="accent1"/>
                </a:solidFill>
                <a:latin typeface="Lato"/>
                <a:ea typeface="Lato"/>
                <a:cs typeface="Lato"/>
                <a:sym typeface="Lato"/>
              </a:rPr>
              <a:t>anteroinferior cerebellum, middle cerebellar peduncle, and inferolateral pons</a:t>
            </a:r>
            <a:endParaRPr b="0" i="0" sz="1400" u="none" cap="none" strike="noStrike">
              <a:solidFill>
                <a:schemeClr val="accent1"/>
              </a:solidFill>
              <a:latin typeface="Lato"/>
              <a:ea typeface="Lato"/>
              <a:cs typeface="Lato"/>
              <a:sym typeface="Lato"/>
            </a:endParaRPr>
          </a:p>
          <a:p>
            <a:pPr indent="0" lvl="2" marL="685800" marR="0" rtl="0" algn="l">
              <a:lnSpc>
                <a:spcPct val="100000"/>
              </a:lnSpc>
              <a:spcBef>
                <a:spcPts val="0"/>
              </a:spcBef>
              <a:spcAft>
                <a:spcPts val="0"/>
              </a:spcAft>
              <a:buClr>
                <a:srgbClr val="000000"/>
              </a:buClr>
              <a:buSzPts val="1400"/>
              <a:buFont typeface="Arial"/>
              <a:buNone/>
            </a:pPr>
            <a:r>
              <a:rPr b="0" i="0" lang="en" sz="1400" u="none" cap="none" strike="noStrike">
                <a:solidFill>
                  <a:srgbClr val="FF0000"/>
                </a:solidFill>
                <a:latin typeface="Lato"/>
                <a:ea typeface="Lato"/>
                <a:cs typeface="Lato"/>
                <a:sym typeface="Lato"/>
              </a:rPr>
              <a:t>Labyrinthine artery:  </a:t>
            </a:r>
            <a:r>
              <a:rPr b="0" i="0" lang="en" sz="1400" u="none" cap="none" strike="noStrike">
                <a:solidFill>
                  <a:srgbClr val="1A1C1C"/>
                </a:solidFill>
                <a:latin typeface="Lato"/>
                <a:ea typeface="Lato"/>
                <a:cs typeface="Lato"/>
                <a:sym typeface="Lato"/>
              </a:rPr>
              <a:t>supplies the inner ear</a:t>
            </a:r>
            <a:endParaRPr b="0" i="0" sz="1400" u="none" cap="none" strike="noStrike">
              <a:solidFill>
                <a:srgbClr val="1A1C1C"/>
              </a:solidFill>
              <a:latin typeface="Lato"/>
              <a:ea typeface="Lato"/>
              <a:cs typeface="Lato"/>
              <a:sym typeface="Lato"/>
            </a:endParaRPr>
          </a:p>
          <a:p>
            <a:pPr indent="-215900" lvl="1" marL="558800" marR="0" rtl="0" algn="l">
              <a:lnSpc>
                <a:spcPct val="100000"/>
              </a:lnSpc>
              <a:spcBef>
                <a:spcPts val="0"/>
              </a:spcBef>
              <a:spcAft>
                <a:spcPts val="0"/>
              </a:spcAft>
              <a:buClr>
                <a:srgbClr val="1A1C1C"/>
              </a:buClr>
              <a:buSzPts val="1400"/>
              <a:buFont typeface="Arial"/>
              <a:buChar char="•"/>
            </a:pPr>
            <a:r>
              <a:rPr b="1" i="0" lang="en" sz="1400" u="none" cap="none" strike="noStrike">
                <a:solidFill>
                  <a:srgbClr val="1A1C1C"/>
                </a:solidFill>
                <a:latin typeface="Lato"/>
                <a:ea typeface="Lato"/>
                <a:cs typeface="Lato"/>
                <a:sym typeface="Lato"/>
              </a:rPr>
              <a:t>Pontine arteries: </a:t>
            </a:r>
            <a:r>
              <a:rPr b="0" i="0" lang="en" sz="1400" u="none" cap="none" strike="noStrike">
                <a:solidFill>
                  <a:srgbClr val="1A1C1C"/>
                </a:solidFill>
                <a:latin typeface="Lato"/>
                <a:ea typeface="Lato"/>
                <a:cs typeface="Lato"/>
                <a:sym typeface="Lato"/>
              </a:rPr>
              <a:t>supply the pons</a:t>
            </a:r>
            <a:endParaRPr b="0" i="0" sz="1400" u="none" cap="none" strike="noStrike">
              <a:solidFill>
                <a:srgbClr val="1A1C1C"/>
              </a:solidFill>
              <a:latin typeface="Lato"/>
              <a:ea typeface="Lato"/>
              <a:cs typeface="Lato"/>
              <a:sym typeface="Lato"/>
            </a:endParaRPr>
          </a:p>
          <a:p>
            <a:pPr indent="-215900" lvl="1" marL="558800" marR="0" rtl="0" algn="l">
              <a:lnSpc>
                <a:spcPct val="100000"/>
              </a:lnSpc>
              <a:spcBef>
                <a:spcPts val="0"/>
              </a:spcBef>
              <a:spcAft>
                <a:spcPts val="0"/>
              </a:spcAft>
              <a:buClr>
                <a:srgbClr val="1A1C1C"/>
              </a:buClr>
              <a:buSzPts val="1400"/>
              <a:buFont typeface="Arial"/>
              <a:buChar char="•"/>
            </a:pPr>
            <a:r>
              <a:rPr b="1" i="0" lang="en" sz="1400" u="none" cap="none" strike="noStrike">
                <a:solidFill>
                  <a:srgbClr val="1A1C1C"/>
                </a:solidFill>
                <a:latin typeface="Lato"/>
                <a:ea typeface="Lato"/>
                <a:cs typeface="Lato"/>
                <a:sym typeface="Lato"/>
              </a:rPr>
              <a:t>Superior cerebellar artery (SCA): </a:t>
            </a:r>
            <a:r>
              <a:rPr b="0" i="0" lang="en" sz="1400" u="none" cap="none" strike="noStrike">
                <a:solidFill>
                  <a:srgbClr val="1A1C1C"/>
                </a:solidFill>
                <a:latin typeface="Lato"/>
                <a:ea typeface="Lato"/>
                <a:cs typeface="Lato"/>
                <a:sym typeface="Lato"/>
              </a:rPr>
              <a:t>supplies </a:t>
            </a:r>
            <a:r>
              <a:rPr b="0" i="0" lang="en" sz="1400" u="none" cap="none" strike="noStrike">
                <a:solidFill>
                  <a:schemeClr val="accent1"/>
                </a:solidFill>
                <a:latin typeface="Lato"/>
                <a:ea typeface="Lato"/>
                <a:cs typeface="Lato"/>
                <a:sym typeface="Lato"/>
              </a:rPr>
              <a:t>the superior surface of the cerebellum, superior and middle cerebellar peduncles, and lower midbrain </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0"/>
              </a:spcBef>
              <a:spcAft>
                <a:spcPts val="0"/>
              </a:spcAft>
              <a:buClr>
                <a:srgbClr val="1A1C1C"/>
              </a:buClr>
              <a:buSzPts val="1400"/>
              <a:buFont typeface="Arial"/>
              <a:buChar char="•"/>
            </a:pPr>
            <a:r>
              <a:rPr b="1" i="0" lang="en" sz="1400" u="none" cap="none" strike="noStrike">
                <a:solidFill>
                  <a:srgbClr val="1A1C1C"/>
                </a:solidFill>
                <a:latin typeface="Lato"/>
                <a:ea typeface="Lato"/>
                <a:cs typeface="Lato"/>
                <a:sym typeface="Lato"/>
              </a:rPr>
              <a:t>Posterior cerebral artery</a:t>
            </a:r>
            <a:r>
              <a:rPr b="0" i="0" lang="en" sz="1400" u="none" cap="none" strike="noStrike">
                <a:solidFill>
                  <a:srgbClr val="1A1C1C"/>
                </a:solidFill>
                <a:latin typeface="Lato"/>
                <a:ea typeface="Lato"/>
                <a:cs typeface="Lato"/>
                <a:sym typeface="Lato"/>
              </a:rPr>
              <a:t>: </a:t>
            </a:r>
            <a:r>
              <a:rPr b="0" i="0" lang="en" sz="1400" u="none" cap="none" strike="noStrike">
                <a:solidFill>
                  <a:schemeClr val="dk1"/>
                </a:solidFill>
                <a:latin typeface="Century"/>
                <a:ea typeface="Century"/>
                <a:cs typeface="Century"/>
                <a:sym typeface="Century"/>
              </a:rPr>
              <a:t>These are two terminal branches (right and left) of basilar artery </a:t>
            </a:r>
            <a:r>
              <a:rPr b="0" i="0" lang="en" sz="1400" u="none" cap="none" strike="noStrike">
                <a:solidFill>
                  <a:srgbClr val="1A1C1C"/>
                </a:solidFill>
                <a:latin typeface="Lato"/>
                <a:ea typeface="Lato"/>
                <a:cs typeface="Lato"/>
                <a:sym typeface="Lato"/>
              </a:rPr>
              <a:t>supply occipital cortex, inferior and medial temporal cortices, thalamus, and rostral midbrain</a:t>
            </a:r>
            <a:endParaRPr b="0" i="0" sz="1400" u="none" cap="none" strike="noStrike">
              <a:solidFill>
                <a:srgbClr val="1A1C1C"/>
              </a:solidFill>
              <a:latin typeface="Lato"/>
              <a:ea typeface="Lato"/>
              <a:cs typeface="Lato"/>
              <a:sym typeface="Lato"/>
            </a:endParaRPr>
          </a:p>
        </p:txBody>
      </p:sp>
      <p:pic>
        <p:nvPicPr>
          <p:cNvPr id="85" name="Google Shape;85;p18"/>
          <p:cNvPicPr preferRelativeResize="0"/>
          <p:nvPr>
            <p:ph idx="1" type="body"/>
          </p:nvPr>
        </p:nvPicPr>
        <p:blipFill rotWithShape="1">
          <a:blip r:embed="rId3">
            <a:alphaModFix/>
          </a:blip>
          <a:srcRect b="0" l="0" r="0" t="0"/>
          <a:stretch/>
        </p:blipFill>
        <p:spPr>
          <a:xfrm>
            <a:off x="4403975" y="0"/>
            <a:ext cx="4740000" cy="2648700"/>
          </a:xfrm>
          <a:prstGeom prst="rect">
            <a:avLst/>
          </a:prstGeom>
          <a:noFill/>
          <a:ln>
            <a:noFill/>
          </a:ln>
        </p:spPr>
      </p:pic>
      <p:pic>
        <p:nvPicPr>
          <p:cNvPr id="86" name="Google Shape;86;p18"/>
          <p:cNvPicPr preferRelativeResize="0"/>
          <p:nvPr/>
        </p:nvPicPr>
        <p:blipFill rotWithShape="1">
          <a:blip r:embed="rId4">
            <a:alphaModFix/>
          </a:blip>
          <a:srcRect b="0" l="0" r="0" t="0"/>
          <a:stretch/>
        </p:blipFill>
        <p:spPr>
          <a:xfrm>
            <a:off x="0" y="0"/>
            <a:ext cx="4602600" cy="2571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628650" y="13691"/>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FF0000"/>
              </a:buClr>
              <a:buSzPts val="2100"/>
              <a:buFont typeface="Helvetica Neue"/>
              <a:buNone/>
            </a:pPr>
            <a:r>
              <a:rPr b="0" i="1" lang="en" sz="2100" u="none" strike="noStrike">
                <a:solidFill>
                  <a:srgbClr val="FF0000"/>
                </a:solidFill>
                <a:latin typeface="Helvetica Neue"/>
                <a:ea typeface="Helvetica Neue"/>
                <a:cs typeface="Helvetica Neue"/>
                <a:sym typeface="Helvetica Neue"/>
              </a:rPr>
              <a:t>Carotid arterial system</a:t>
            </a:r>
            <a:endParaRPr sz="2100">
              <a:solidFill>
                <a:srgbClr val="FF0000"/>
              </a:solidFill>
            </a:endParaRPr>
          </a:p>
        </p:txBody>
      </p:sp>
      <p:sp>
        <p:nvSpPr>
          <p:cNvPr id="92" name="Google Shape;92;p19"/>
          <p:cNvSpPr txBox="1"/>
          <p:nvPr>
            <p:ph idx="1" type="body"/>
          </p:nvPr>
        </p:nvSpPr>
        <p:spPr>
          <a:xfrm>
            <a:off x="628650" y="1369219"/>
            <a:ext cx="1819500" cy="32634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chemeClr val="dk1"/>
              </a:buClr>
              <a:buSzPts val="1400"/>
              <a:buNone/>
            </a:pPr>
            <a:r>
              <a:t/>
            </a:r>
            <a:endParaRPr b="1" sz="1400">
              <a:latin typeface="Century"/>
              <a:ea typeface="Century"/>
              <a:cs typeface="Century"/>
              <a:sym typeface="Century"/>
            </a:endParaRPr>
          </a:p>
          <a:p>
            <a:pPr indent="0" lvl="0" marL="0" rtl="0" algn="l">
              <a:lnSpc>
                <a:spcPct val="90000"/>
              </a:lnSpc>
              <a:spcBef>
                <a:spcPts val="800"/>
              </a:spcBef>
              <a:spcAft>
                <a:spcPts val="0"/>
              </a:spcAft>
              <a:buClr>
                <a:schemeClr val="dk1"/>
              </a:buClr>
              <a:buSzPts val="2100"/>
              <a:buNone/>
            </a:pPr>
            <a:r>
              <a:t/>
            </a:r>
            <a:endParaRPr b="1"/>
          </a:p>
        </p:txBody>
      </p:sp>
      <p:sp>
        <p:nvSpPr>
          <p:cNvPr id="93" name="Google Shape;93;p19"/>
          <p:cNvSpPr txBox="1"/>
          <p:nvPr/>
        </p:nvSpPr>
        <p:spPr>
          <a:xfrm>
            <a:off x="628642" y="805466"/>
            <a:ext cx="8440200" cy="4090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1A1C1C"/>
              </a:buClr>
              <a:buSzPts val="1400"/>
              <a:buFont typeface="Arial"/>
              <a:buChar char="•"/>
            </a:pPr>
            <a:r>
              <a:rPr b="1" i="0" lang="en" sz="1400" u="none" cap="none" strike="noStrike">
                <a:solidFill>
                  <a:srgbClr val="1A1C1C"/>
                </a:solidFill>
                <a:latin typeface="Lato"/>
                <a:ea typeface="Lato"/>
                <a:cs typeface="Lato"/>
                <a:sym typeface="Lato"/>
              </a:rPr>
              <a:t>Internal Carotid Artery</a:t>
            </a:r>
            <a:r>
              <a:rPr b="0" i="0" lang="en" sz="1400" u="none" cap="none" strike="noStrike">
                <a:solidFill>
                  <a:srgbClr val="1A1C1C"/>
                </a:solidFill>
                <a:latin typeface="Lato"/>
                <a:ea typeface="Lato"/>
                <a:cs typeface="Lato"/>
                <a:sym typeface="Lato"/>
              </a:rPr>
              <a:t>: terminal branches of the common carotid artery</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A1C1C"/>
              </a:solidFill>
              <a:latin typeface="Lato"/>
              <a:ea typeface="Lato"/>
              <a:cs typeface="Lato"/>
              <a:sym typeface="Lato"/>
            </a:endParaRPr>
          </a:p>
          <a:p>
            <a:pPr indent="0" lvl="0" marL="0" marR="0" rtl="0" algn="l">
              <a:lnSpc>
                <a:spcPct val="100000"/>
              </a:lnSpc>
              <a:spcBef>
                <a:spcPts val="0"/>
              </a:spcBef>
              <a:spcAft>
                <a:spcPts val="0"/>
              </a:spcAft>
              <a:buClr>
                <a:srgbClr val="1A1C1C"/>
              </a:buClr>
              <a:buSzPts val="1400"/>
              <a:buFont typeface="Arial"/>
              <a:buChar char="•"/>
            </a:pPr>
            <a:r>
              <a:rPr b="1" i="0" lang="en" sz="1400" u="none" cap="none" strike="noStrike">
                <a:solidFill>
                  <a:srgbClr val="1A1C1C"/>
                </a:solidFill>
                <a:latin typeface="Lato"/>
                <a:ea typeface="Lato"/>
                <a:cs typeface="Lato"/>
                <a:sym typeface="Lato"/>
              </a:rPr>
              <a:t>Course</a:t>
            </a:r>
            <a:endParaRPr b="0" i="0" sz="1400" u="none" cap="none" strike="noStrike">
              <a:solidFill>
                <a:srgbClr val="1A1C1C"/>
              </a:solidFill>
              <a:latin typeface="Lato"/>
              <a:ea typeface="Lato"/>
              <a:cs typeface="Lato"/>
              <a:sym typeface="Lato"/>
            </a:endParaRPr>
          </a:p>
          <a:p>
            <a:pPr indent="-215900" lvl="1" marL="558800" marR="0" rtl="0" algn="l">
              <a:lnSpc>
                <a:spcPct val="100000"/>
              </a:lnSpc>
              <a:spcBef>
                <a:spcPts val="0"/>
              </a:spcBef>
              <a:spcAft>
                <a:spcPts val="0"/>
              </a:spcAft>
              <a:buClr>
                <a:srgbClr val="1A1C1C"/>
              </a:buClr>
              <a:buSzPts val="1400"/>
              <a:buFont typeface="Arial"/>
              <a:buChar char="•"/>
            </a:pPr>
            <a:r>
              <a:rPr b="0" i="0" lang="en" sz="1400" u="none" cap="none" strike="noStrike">
                <a:solidFill>
                  <a:srgbClr val="1A1C1C"/>
                </a:solidFill>
                <a:latin typeface="Lato"/>
                <a:ea typeface="Lato"/>
                <a:cs typeface="Lato"/>
                <a:sym typeface="Lato"/>
              </a:rPr>
              <a:t>Neck: lie within the carotid sheath and enter the cranium through the carotid canal</a:t>
            </a:r>
            <a:endParaRPr b="0" i="0" sz="1400" u="none" cap="none" strike="noStrike">
              <a:solidFill>
                <a:srgbClr val="1A1C1C"/>
              </a:solidFill>
              <a:latin typeface="Lato"/>
              <a:ea typeface="Lato"/>
              <a:cs typeface="Lato"/>
              <a:sym typeface="Lato"/>
            </a:endParaRPr>
          </a:p>
          <a:p>
            <a:pPr indent="-215900" lvl="1" marL="558800" marR="0" rtl="0" algn="l">
              <a:lnSpc>
                <a:spcPct val="100000"/>
              </a:lnSpc>
              <a:spcBef>
                <a:spcPts val="0"/>
              </a:spcBef>
              <a:spcAft>
                <a:spcPts val="0"/>
              </a:spcAft>
              <a:buClr>
                <a:srgbClr val="1A1C1C"/>
              </a:buClr>
              <a:buSzPts val="1400"/>
              <a:buFont typeface="Arial"/>
              <a:buChar char="•"/>
            </a:pPr>
            <a:r>
              <a:rPr b="0" i="0" lang="en" sz="1400" u="none" cap="none" strike="noStrike">
                <a:solidFill>
                  <a:srgbClr val="1A1C1C"/>
                </a:solidFill>
                <a:latin typeface="Lato"/>
                <a:ea typeface="Lato"/>
                <a:cs typeface="Lato"/>
                <a:sym typeface="Lato"/>
              </a:rPr>
              <a:t>Cranium: lie on the roof of the cavernous sinus, in close proximity to CN VI</a:t>
            </a:r>
            <a:endParaRPr b="0" i="0" sz="1100" u="none" cap="none" strike="noStrike">
              <a:solidFill>
                <a:srgbClr val="000000"/>
              </a:solidFill>
              <a:latin typeface="Arial"/>
              <a:ea typeface="Arial"/>
              <a:cs typeface="Arial"/>
              <a:sym typeface="Arial"/>
            </a:endParaRPr>
          </a:p>
          <a:p>
            <a:pPr indent="0" lvl="1"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A1C1C"/>
              </a:solidFill>
              <a:latin typeface="Lato"/>
              <a:ea typeface="Lato"/>
              <a:cs typeface="Lato"/>
              <a:sym typeface="Lato"/>
            </a:endParaRPr>
          </a:p>
          <a:p>
            <a:pPr indent="0" lvl="0" marL="0" marR="0" rtl="0" algn="l">
              <a:lnSpc>
                <a:spcPct val="100000"/>
              </a:lnSpc>
              <a:spcBef>
                <a:spcPts val="0"/>
              </a:spcBef>
              <a:spcAft>
                <a:spcPts val="0"/>
              </a:spcAft>
              <a:buClr>
                <a:srgbClr val="1A1C1C"/>
              </a:buClr>
              <a:buSzPts val="1400"/>
              <a:buFont typeface="Arial"/>
              <a:buChar char="•"/>
            </a:pPr>
            <a:r>
              <a:rPr b="1" i="0" lang="en" sz="1400" u="none" cap="none" strike="noStrike">
                <a:solidFill>
                  <a:srgbClr val="1A1C1C"/>
                </a:solidFill>
                <a:latin typeface="Lato"/>
                <a:ea typeface="Lato"/>
                <a:cs typeface="Lato"/>
                <a:sym typeface="Lato"/>
              </a:rPr>
              <a:t>Branches</a:t>
            </a:r>
            <a:r>
              <a:rPr b="0" i="0" lang="en" sz="1400" u="none" cap="none" strike="noStrike">
                <a:solidFill>
                  <a:srgbClr val="1A1C1C"/>
                </a:solidFill>
                <a:latin typeface="Lato"/>
                <a:ea typeface="Lato"/>
                <a:cs typeface="Lato"/>
                <a:sym typeface="Lato"/>
              </a:rPr>
              <a:t>: only have intracranial branches, </a:t>
            </a:r>
            <a:r>
              <a:rPr b="1" i="0" lang="en" sz="1400" u="none" cap="none" strike="noStrike">
                <a:solidFill>
                  <a:srgbClr val="1A1C1C"/>
                </a:solidFill>
                <a:latin typeface="Lato"/>
                <a:ea typeface="Lato"/>
                <a:cs typeface="Lato"/>
                <a:sym typeface="Lato"/>
              </a:rPr>
              <a:t>5 sets</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0"/>
              </a:spcBef>
              <a:spcAft>
                <a:spcPts val="0"/>
              </a:spcAft>
              <a:buClr>
                <a:srgbClr val="1A1C1C"/>
              </a:buClr>
              <a:buSzPts val="1400"/>
              <a:buFont typeface="Arial"/>
              <a:buChar char="•"/>
            </a:pPr>
            <a:r>
              <a:rPr b="0" i="0" lang="en" sz="1400" u="none" cap="none" strike="noStrike">
                <a:solidFill>
                  <a:srgbClr val="1A1C1C"/>
                </a:solidFill>
                <a:latin typeface="Lato"/>
                <a:ea typeface="Lato"/>
                <a:cs typeface="Lato"/>
                <a:sym typeface="Lato"/>
              </a:rPr>
              <a:t>Carotico-tympanic artery (the first intracranial branch of the ICA that enters the middle ear cavity and anastomoses with the inferior tympanic artery)</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0"/>
              </a:spcBef>
              <a:spcAft>
                <a:spcPts val="0"/>
              </a:spcAft>
              <a:buClr>
                <a:srgbClr val="1A1C1C"/>
              </a:buClr>
              <a:buSzPts val="1400"/>
              <a:buFont typeface="Arial"/>
              <a:buChar char="•"/>
            </a:pPr>
            <a:r>
              <a:rPr b="0" i="0" lang="en" sz="1400" u="none" cap="none" strike="noStrike">
                <a:solidFill>
                  <a:srgbClr val="1A1C1C"/>
                </a:solidFill>
                <a:latin typeface="Lato"/>
                <a:ea typeface="Lato"/>
                <a:cs typeface="Lato"/>
                <a:sym typeface="Lato"/>
              </a:rPr>
              <a:t>Artery of the pterygoid canal (Vidian artery)</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0"/>
              </a:spcBef>
              <a:spcAft>
                <a:spcPts val="0"/>
              </a:spcAft>
              <a:buClr>
                <a:srgbClr val="1A1C1C"/>
              </a:buClr>
              <a:buSzPts val="1400"/>
              <a:buFont typeface="Arial"/>
              <a:buChar char="•"/>
            </a:pPr>
            <a:r>
              <a:rPr b="0" i="0" lang="en" sz="1400" u="none" cap="none" strike="noStrike">
                <a:solidFill>
                  <a:srgbClr val="1A1C1C"/>
                </a:solidFill>
                <a:latin typeface="Lato"/>
                <a:ea typeface="Lato"/>
                <a:cs typeface="Lato"/>
                <a:sym typeface="Lato"/>
              </a:rPr>
              <a:t>Meningo-hypophyseal trunk </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0"/>
              </a:spcBef>
              <a:spcAft>
                <a:spcPts val="0"/>
              </a:spcAft>
              <a:buClr>
                <a:srgbClr val="1A1C1C"/>
              </a:buClr>
              <a:buSzPts val="1400"/>
              <a:buFont typeface="Arial"/>
              <a:buChar char="•"/>
            </a:pPr>
            <a:r>
              <a:rPr b="0" i="0" lang="en" sz="1400" u="none" cap="none" strike="noStrike">
                <a:solidFill>
                  <a:srgbClr val="1A1C1C"/>
                </a:solidFill>
                <a:latin typeface="Lato"/>
                <a:ea typeface="Lato"/>
                <a:cs typeface="Lato"/>
                <a:sym typeface="Lato"/>
              </a:rPr>
              <a:t>Inferolateral trunk</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0"/>
              </a:spcBef>
              <a:spcAft>
                <a:spcPts val="0"/>
              </a:spcAft>
              <a:buClr>
                <a:srgbClr val="1A1C1C"/>
              </a:buClr>
              <a:buSzPts val="1400"/>
              <a:buFont typeface="Arial"/>
              <a:buChar char="•"/>
            </a:pPr>
            <a:r>
              <a:rPr b="0" i="0" lang="en" sz="1400" u="none" cap="none" strike="noStrike">
                <a:solidFill>
                  <a:srgbClr val="1A1C1C"/>
                </a:solidFill>
                <a:latin typeface="Lato"/>
                <a:ea typeface="Lato"/>
                <a:cs typeface="Lato"/>
                <a:sym typeface="Lato"/>
              </a:rPr>
              <a:t>Ophthalmic artery</a:t>
            </a:r>
            <a:endParaRPr b="0" i="0" sz="1400" u="none" cap="none" strike="noStrike">
              <a:solidFill>
                <a:srgbClr val="1A1C1C"/>
              </a:solidFill>
              <a:latin typeface="Lato"/>
              <a:ea typeface="Lato"/>
              <a:cs typeface="Lato"/>
              <a:sym typeface="Lato"/>
            </a:endParaRPr>
          </a:p>
          <a:p>
            <a:pPr indent="-215900" lvl="1" marL="558800" marR="0" rtl="0" algn="l">
              <a:lnSpc>
                <a:spcPct val="100000"/>
              </a:lnSpc>
              <a:spcBef>
                <a:spcPts val="0"/>
              </a:spcBef>
              <a:spcAft>
                <a:spcPts val="0"/>
              </a:spcAft>
              <a:buClr>
                <a:srgbClr val="1A1C1C"/>
              </a:buClr>
              <a:buSzPts val="1400"/>
              <a:buFont typeface="Arial"/>
              <a:buChar char="•"/>
            </a:pPr>
            <a:r>
              <a:rPr b="0" i="0" lang="en" sz="1400" u="none" cap="none" strike="noStrike">
                <a:solidFill>
                  <a:srgbClr val="1A1C1C"/>
                </a:solidFill>
                <a:latin typeface="Lato"/>
                <a:ea typeface="Lato"/>
                <a:cs typeface="Lato"/>
                <a:sym typeface="Lato"/>
              </a:rPr>
              <a:t>Superior pituitary artery</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0"/>
              </a:spcBef>
              <a:spcAft>
                <a:spcPts val="0"/>
              </a:spcAft>
              <a:buClr>
                <a:srgbClr val="1A1C1C"/>
              </a:buClr>
              <a:buSzPts val="1400"/>
              <a:buFont typeface="Arial"/>
              <a:buChar char="•"/>
            </a:pPr>
            <a:r>
              <a:rPr b="0" i="0" lang="en" sz="1400" u="none" cap="none" strike="noStrike">
                <a:solidFill>
                  <a:srgbClr val="1A1C1C"/>
                </a:solidFill>
                <a:latin typeface="Lato"/>
                <a:ea typeface="Lato"/>
                <a:cs typeface="Lato"/>
                <a:sym typeface="Lato"/>
              </a:rPr>
              <a:t>Anterior choroidal artery</a:t>
            </a:r>
            <a:endParaRPr b="0" i="0" sz="1400" u="none" cap="none" strike="noStrike">
              <a:solidFill>
                <a:srgbClr val="1A1C1C"/>
              </a:solidFill>
              <a:latin typeface="Lato"/>
              <a:ea typeface="Lato"/>
              <a:cs typeface="Lato"/>
              <a:sym typeface="Lato"/>
            </a:endParaRPr>
          </a:p>
          <a:p>
            <a:pPr indent="-215900" lvl="1" marL="558800" marR="0" rtl="0" algn="l">
              <a:lnSpc>
                <a:spcPct val="100000"/>
              </a:lnSpc>
              <a:spcBef>
                <a:spcPts val="0"/>
              </a:spcBef>
              <a:spcAft>
                <a:spcPts val="0"/>
              </a:spcAft>
              <a:buClr>
                <a:schemeClr val="accent1"/>
              </a:buClr>
              <a:buSzPts val="1400"/>
              <a:buFont typeface="Arial"/>
              <a:buChar char="•"/>
            </a:pPr>
            <a:r>
              <a:rPr b="1" i="0" lang="en" sz="1400" u="none" cap="none" strike="noStrike">
                <a:solidFill>
                  <a:schemeClr val="accent1"/>
                </a:solidFill>
                <a:latin typeface="Lato"/>
                <a:ea typeface="Lato"/>
                <a:cs typeface="Lato"/>
                <a:sym typeface="Lato"/>
              </a:rPr>
              <a:t>Posterior communicating artery: </a:t>
            </a:r>
            <a:r>
              <a:rPr b="0" i="0" lang="en" sz="1400" u="none" cap="none" strike="noStrike">
                <a:solidFill>
                  <a:schemeClr val="accent1"/>
                </a:solidFill>
                <a:latin typeface="Lato"/>
                <a:ea typeface="Lato"/>
                <a:cs typeface="Lato"/>
                <a:sym typeface="Lato"/>
              </a:rPr>
              <a:t>anastomosis in Circle of Willis</a:t>
            </a:r>
            <a:endParaRPr b="0" i="0" sz="1400" u="none" cap="none" strike="noStrike">
              <a:solidFill>
                <a:schemeClr val="accent1"/>
              </a:solidFill>
              <a:latin typeface="Lato"/>
              <a:ea typeface="Lato"/>
              <a:cs typeface="Lato"/>
              <a:sym typeface="Lato"/>
            </a:endParaRPr>
          </a:p>
          <a:p>
            <a:pPr indent="-215900" lvl="1" marL="558800" marR="0" rtl="0" algn="l">
              <a:lnSpc>
                <a:spcPct val="100000"/>
              </a:lnSpc>
              <a:spcBef>
                <a:spcPts val="0"/>
              </a:spcBef>
              <a:spcAft>
                <a:spcPts val="0"/>
              </a:spcAft>
              <a:buClr>
                <a:srgbClr val="FF0000"/>
              </a:buClr>
              <a:buSzPts val="1400"/>
              <a:buFont typeface="Arial"/>
              <a:buChar char="•"/>
            </a:pPr>
            <a:r>
              <a:rPr b="1" i="0" lang="en" sz="1400" u="none" cap="none" strike="noStrike">
                <a:solidFill>
                  <a:srgbClr val="FF0000"/>
                </a:solidFill>
                <a:latin typeface="Lato"/>
                <a:ea typeface="Lato"/>
                <a:cs typeface="Lato"/>
                <a:sym typeface="Lato"/>
              </a:rPr>
              <a:t>Terminal branches</a:t>
            </a:r>
            <a:endParaRPr b="0" i="0" sz="1100" u="none" cap="none" strike="noStrike">
              <a:solidFill>
                <a:srgbClr val="000000"/>
              </a:solidFill>
              <a:latin typeface="Arial"/>
              <a:ea typeface="Arial"/>
              <a:cs typeface="Arial"/>
              <a:sym typeface="Arial"/>
            </a:endParaRPr>
          </a:p>
          <a:p>
            <a:pPr indent="-177800" lvl="2" marL="863600" marR="0" rtl="0" algn="l">
              <a:lnSpc>
                <a:spcPct val="100000"/>
              </a:lnSpc>
              <a:spcBef>
                <a:spcPts val="0"/>
              </a:spcBef>
              <a:spcAft>
                <a:spcPts val="0"/>
              </a:spcAft>
              <a:buClr>
                <a:schemeClr val="accent1"/>
              </a:buClr>
              <a:buSzPts val="1400"/>
              <a:buFont typeface="Arial"/>
              <a:buChar char="•"/>
            </a:pPr>
            <a:r>
              <a:rPr b="0" i="0" lang="en" sz="1400" u="none" cap="none" strike="noStrike">
                <a:solidFill>
                  <a:schemeClr val="accent1"/>
                </a:solidFill>
                <a:latin typeface="Lato"/>
                <a:ea typeface="Lato"/>
                <a:cs typeface="Lato"/>
                <a:sym typeface="Lato"/>
              </a:rPr>
              <a:t>Middle cerebral artery</a:t>
            </a:r>
            <a:r>
              <a:rPr b="0" i="0" lang="en" sz="1400" u="none" cap="none" strike="noStrike">
                <a:solidFill>
                  <a:srgbClr val="1A1C1C"/>
                </a:solidFill>
                <a:latin typeface="Lato"/>
                <a:ea typeface="Lato"/>
                <a:cs typeface="Lato"/>
                <a:sym typeface="Lato"/>
              </a:rPr>
              <a:t>: supplies lateral cerebrum</a:t>
            </a:r>
            <a:endParaRPr b="0" i="0" sz="1400" u="none" cap="none" strike="noStrike">
              <a:solidFill>
                <a:srgbClr val="1A1C1C"/>
              </a:solidFill>
              <a:latin typeface="Lato"/>
              <a:ea typeface="Lato"/>
              <a:cs typeface="Lato"/>
              <a:sym typeface="Lato"/>
            </a:endParaRPr>
          </a:p>
          <a:p>
            <a:pPr indent="-177800" lvl="2" marL="863600" marR="0" rtl="0" algn="l">
              <a:lnSpc>
                <a:spcPct val="100000"/>
              </a:lnSpc>
              <a:spcBef>
                <a:spcPts val="0"/>
              </a:spcBef>
              <a:spcAft>
                <a:spcPts val="0"/>
              </a:spcAft>
              <a:buClr>
                <a:schemeClr val="accent1"/>
              </a:buClr>
              <a:buSzPts val="1400"/>
              <a:buFont typeface="Arial"/>
              <a:buChar char="•"/>
            </a:pPr>
            <a:r>
              <a:rPr b="0" i="0" lang="en" sz="1400" u="none" cap="none" strike="noStrike">
                <a:solidFill>
                  <a:schemeClr val="accent1"/>
                </a:solidFill>
                <a:latin typeface="Lato"/>
                <a:ea typeface="Lato"/>
                <a:cs typeface="Lato"/>
                <a:sym typeface="Lato"/>
              </a:rPr>
              <a:t>Anterior cerebral artery</a:t>
            </a:r>
            <a:r>
              <a:rPr b="0" i="0" lang="en" sz="1400" u="none" cap="none" strike="noStrike">
                <a:solidFill>
                  <a:srgbClr val="1A1C1C"/>
                </a:solidFill>
                <a:latin typeface="Lato"/>
                <a:ea typeface="Lato"/>
                <a:cs typeface="Lato"/>
                <a:sym typeface="Lato"/>
              </a:rPr>
              <a:t>: supplies anterior cerebrum</a:t>
            </a:r>
            <a:endParaRPr b="0" i="0" sz="1400" u="none" cap="none" strike="noStrike">
              <a:solidFill>
                <a:srgbClr val="1A1C1C"/>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FF0000"/>
              </a:buClr>
              <a:buSzPts val="3300"/>
              <a:buFont typeface="Calibri"/>
              <a:buNone/>
            </a:pPr>
            <a:r>
              <a:rPr b="1" lang="en">
                <a:solidFill>
                  <a:srgbClr val="FF0000"/>
                </a:solidFill>
              </a:rPr>
              <a:t>Stroke</a:t>
            </a:r>
            <a:endParaRPr b="1">
              <a:solidFill>
                <a:srgbClr val="FF0000"/>
              </a:solidFill>
            </a:endParaRPr>
          </a:p>
        </p:txBody>
      </p:sp>
      <p:sp>
        <p:nvSpPr>
          <p:cNvPr id="99" name="Google Shape;99;p2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rgbClr val="1A1C1C"/>
              </a:buClr>
              <a:buSzPts val="2100"/>
              <a:buNone/>
            </a:pPr>
            <a:r>
              <a:rPr b="0" i="0" lang="en">
                <a:solidFill>
                  <a:srgbClr val="1A1C1C"/>
                </a:solidFill>
                <a:latin typeface="Lato"/>
                <a:ea typeface="Lato"/>
                <a:cs typeface="Lato"/>
                <a:sym typeface="Lato"/>
              </a:rPr>
              <a:t>A </a:t>
            </a:r>
            <a:r>
              <a:rPr lang="en">
                <a:latin typeface="Lato"/>
                <a:ea typeface="Lato"/>
                <a:cs typeface="Lato"/>
                <a:sym typeface="Lato"/>
              </a:rPr>
              <a:t>stroke</a:t>
            </a:r>
            <a:r>
              <a:rPr b="0" i="0" lang="en">
                <a:solidFill>
                  <a:srgbClr val="1A1C1C"/>
                </a:solidFill>
                <a:latin typeface="Lato"/>
                <a:ea typeface="Lato"/>
                <a:cs typeface="Lato"/>
                <a:sym typeface="Lato"/>
              </a:rPr>
              <a:t> is an acute neurologic condition resulting from a disruption in cerebral perfusion, either due to </a:t>
            </a:r>
            <a:r>
              <a:rPr b="1" lang="en">
                <a:latin typeface="Lato"/>
                <a:ea typeface="Lato"/>
                <a:cs typeface="Lato"/>
                <a:sym typeface="Lato"/>
              </a:rPr>
              <a:t>ischemia</a:t>
            </a:r>
            <a:r>
              <a:rPr b="1" i="0" lang="en">
                <a:solidFill>
                  <a:srgbClr val="1A1C1C"/>
                </a:solidFill>
                <a:latin typeface="Lato"/>
                <a:ea typeface="Lato"/>
                <a:cs typeface="Lato"/>
                <a:sym typeface="Lato"/>
              </a:rPr>
              <a:t> (</a:t>
            </a:r>
            <a:r>
              <a:rPr b="1" lang="en">
                <a:latin typeface="Lato"/>
                <a:ea typeface="Lato"/>
                <a:cs typeface="Lato"/>
                <a:sym typeface="Lato"/>
              </a:rPr>
              <a:t>ischemic strokes</a:t>
            </a:r>
            <a:r>
              <a:rPr b="1" i="0" lang="en">
                <a:solidFill>
                  <a:srgbClr val="1A1C1C"/>
                </a:solidFill>
                <a:latin typeface="Lato"/>
                <a:ea typeface="Lato"/>
                <a:cs typeface="Lato"/>
                <a:sym typeface="Lato"/>
              </a:rPr>
              <a:t>) or hemorrhage (</a:t>
            </a:r>
            <a:r>
              <a:rPr b="1" lang="en">
                <a:latin typeface="Lato"/>
                <a:ea typeface="Lato"/>
                <a:cs typeface="Lato"/>
                <a:sym typeface="Lato"/>
              </a:rPr>
              <a:t>hemorrhagic strokes</a:t>
            </a:r>
            <a:r>
              <a:rPr b="1" i="0" lang="en">
                <a:solidFill>
                  <a:srgbClr val="1A1C1C"/>
                </a:solidFill>
                <a:latin typeface="Lato"/>
                <a:ea typeface="Lato"/>
                <a:cs typeface="Lato"/>
                <a:sym typeface="Lato"/>
              </a:rPr>
              <a:t>)</a:t>
            </a:r>
            <a:r>
              <a:rPr b="0" i="0" lang="en">
                <a:solidFill>
                  <a:srgbClr val="1A1C1C"/>
                </a:solidFill>
                <a:latin typeface="Lato"/>
                <a:ea typeface="Lato"/>
                <a:cs typeface="Lato"/>
                <a:sym typeface="Lato"/>
              </a:rPr>
              <a:t>. </a:t>
            </a:r>
            <a:r>
              <a:rPr lang="en">
                <a:latin typeface="Lato"/>
                <a:ea typeface="Lato"/>
                <a:cs typeface="Lato"/>
                <a:sym typeface="Lato"/>
              </a:rPr>
              <a:t>Hemorrhagic strokes</a:t>
            </a:r>
            <a:r>
              <a:rPr b="0" i="0" lang="en">
                <a:solidFill>
                  <a:srgbClr val="1A1C1C"/>
                </a:solidFill>
                <a:latin typeface="Lato"/>
                <a:ea typeface="Lato"/>
                <a:cs typeface="Lato"/>
                <a:sym typeface="Lato"/>
              </a:rPr>
              <a:t> are further classified as </a:t>
            </a:r>
            <a:r>
              <a:rPr b="1" i="0" lang="en">
                <a:solidFill>
                  <a:srgbClr val="1A1C1C"/>
                </a:solidFill>
                <a:latin typeface="Lato"/>
                <a:ea typeface="Lato"/>
                <a:cs typeface="Lato"/>
                <a:sym typeface="Lato"/>
              </a:rPr>
              <a:t>intracerebral or subarachnoid</a:t>
            </a:r>
            <a:r>
              <a:rPr b="0" i="0" lang="en">
                <a:solidFill>
                  <a:srgbClr val="1A1C1C"/>
                </a:solidFill>
                <a:latin typeface="Lato"/>
                <a:ea typeface="Lato"/>
                <a:cs typeface="Lato"/>
                <a:sym typeface="Lato"/>
              </a:rPr>
              <a:t>.</a:t>
            </a:r>
            <a:endParaRPr/>
          </a:p>
          <a:p>
            <a:pPr indent="0" lvl="0" marL="0" rtl="0" algn="l">
              <a:lnSpc>
                <a:spcPct val="90000"/>
              </a:lnSpc>
              <a:spcBef>
                <a:spcPts val="800"/>
              </a:spcBef>
              <a:spcAft>
                <a:spcPts val="0"/>
              </a:spcAft>
              <a:buClr>
                <a:schemeClr val="dk1"/>
              </a:buClr>
              <a:buSzPts val="2100"/>
              <a:buNone/>
            </a:pPr>
            <a:r>
              <a:t/>
            </a:r>
            <a:endParaRPr>
              <a:solidFill>
                <a:srgbClr val="1A1C1C"/>
              </a:solidFill>
              <a:latin typeface="Lato"/>
              <a:ea typeface="Lato"/>
              <a:cs typeface="Lato"/>
              <a:sym typeface="Lato"/>
            </a:endParaRPr>
          </a:p>
          <a:p>
            <a:pPr indent="0" lvl="0" marL="0" rtl="0" algn="l">
              <a:lnSpc>
                <a:spcPct val="90000"/>
              </a:lnSpc>
              <a:spcBef>
                <a:spcPts val="800"/>
              </a:spcBef>
              <a:spcAft>
                <a:spcPts val="0"/>
              </a:spcAft>
              <a:buClr>
                <a:schemeClr val="accent1"/>
              </a:buClr>
              <a:buSzPts val="2100"/>
              <a:buNone/>
            </a:pPr>
            <a:r>
              <a:rPr b="1" i="0" lang="en">
                <a:solidFill>
                  <a:schemeClr val="accent1"/>
                </a:solidFill>
                <a:latin typeface="Arial"/>
                <a:ea typeface="Arial"/>
                <a:cs typeface="Arial"/>
                <a:sym typeface="Arial"/>
              </a:rPr>
              <a:t>Transient Ischemic attack (TIA)</a:t>
            </a:r>
            <a:endParaRPr/>
          </a:p>
          <a:p>
            <a:pPr indent="0" lvl="0" marL="0" rtl="0" algn="l">
              <a:lnSpc>
                <a:spcPct val="90000"/>
              </a:lnSpc>
              <a:spcBef>
                <a:spcPts val="800"/>
              </a:spcBef>
              <a:spcAft>
                <a:spcPts val="0"/>
              </a:spcAft>
              <a:buClr>
                <a:srgbClr val="232323"/>
              </a:buClr>
              <a:buSzPts val="2100"/>
              <a:buNone/>
            </a:pPr>
            <a:r>
              <a:rPr b="0" i="0" lang="en">
                <a:solidFill>
                  <a:srgbClr val="232323"/>
                </a:solidFill>
                <a:latin typeface="Arial"/>
                <a:ea typeface="Arial"/>
                <a:cs typeface="Arial"/>
                <a:sym typeface="Arial"/>
              </a:rPr>
              <a:t>sudden onset of a </a:t>
            </a:r>
            <a:r>
              <a:rPr b="1" i="0" lang="en">
                <a:solidFill>
                  <a:srgbClr val="232323"/>
                </a:solidFill>
                <a:latin typeface="Arial"/>
                <a:ea typeface="Arial"/>
                <a:cs typeface="Arial"/>
                <a:sym typeface="Arial"/>
              </a:rPr>
              <a:t>focal</a:t>
            </a:r>
            <a:r>
              <a:rPr b="0" i="0" lang="en">
                <a:solidFill>
                  <a:srgbClr val="232323"/>
                </a:solidFill>
                <a:latin typeface="Arial"/>
                <a:ea typeface="Arial"/>
                <a:cs typeface="Arial"/>
                <a:sym typeface="Arial"/>
              </a:rPr>
              <a:t> neurologic symptom and/or sign </a:t>
            </a:r>
            <a:r>
              <a:rPr lang="en">
                <a:solidFill>
                  <a:srgbClr val="1A1C1C"/>
                </a:solidFill>
                <a:latin typeface="Lato"/>
                <a:ea typeface="Lato"/>
                <a:cs typeface="Lato"/>
                <a:sym typeface="Lato"/>
              </a:rPr>
              <a:t>(</a:t>
            </a:r>
            <a:r>
              <a:rPr b="0" i="0" lang="en">
                <a:solidFill>
                  <a:srgbClr val="1A1C1C"/>
                </a:solidFill>
                <a:latin typeface="Lato"/>
                <a:ea typeface="Lato"/>
                <a:cs typeface="Lato"/>
                <a:sym typeface="Lato"/>
              </a:rPr>
              <a:t>neurologic deficits) </a:t>
            </a:r>
            <a:r>
              <a:rPr b="1" i="0" lang="en">
                <a:solidFill>
                  <a:srgbClr val="1A1C1C"/>
                </a:solidFill>
                <a:latin typeface="Lato"/>
                <a:ea typeface="Lato"/>
                <a:cs typeface="Lato"/>
                <a:sym typeface="Lato"/>
              </a:rPr>
              <a:t>without acute </a:t>
            </a:r>
            <a:r>
              <a:rPr b="1" lang="en">
                <a:solidFill>
                  <a:srgbClr val="1A1C1C"/>
                </a:solidFill>
                <a:latin typeface="Lato"/>
                <a:ea typeface="Lato"/>
                <a:cs typeface="Lato"/>
                <a:sym typeface="Lato"/>
              </a:rPr>
              <a:t>infarction</a:t>
            </a:r>
            <a:r>
              <a:rPr b="0" i="0" lang="en">
                <a:solidFill>
                  <a:srgbClr val="1A1C1C"/>
                </a:solidFill>
                <a:latin typeface="Lato"/>
                <a:ea typeface="Lato"/>
                <a:cs typeface="Lato"/>
                <a:sym typeface="Lato"/>
              </a:rPr>
              <a:t> </a:t>
            </a:r>
            <a:r>
              <a:rPr b="1" i="0" lang="en">
                <a:solidFill>
                  <a:srgbClr val="1A1C1C"/>
                </a:solidFill>
                <a:latin typeface="Lato"/>
                <a:ea typeface="Lato"/>
                <a:cs typeface="Lato"/>
                <a:sym typeface="Lato"/>
              </a:rPr>
              <a:t>or permanent loss of function</a:t>
            </a:r>
            <a:r>
              <a:rPr b="0" i="0" lang="en">
                <a:solidFill>
                  <a:srgbClr val="232323"/>
                </a:solidFill>
                <a:latin typeface="Arial"/>
                <a:ea typeface="Arial"/>
                <a:cs typeface="Arial"/>
                <a:sym typeface="Arial"/>
              </a:rPr>
              <a:t> (Previously defined as lasting less than 24 hours), brought on by a transient decrease in blood flow, which renders the brain ischemic in the area producing the symptom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548906" y="82458"/>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FF0000"/>
              </a:buClr>
              <a:buSzPts val="3300"/>
              <a:buFont typeface="Calibri"/>
              <a:buNone/>
            </a:pPr>
            <a:r>
              <a:rPr b="1" lang="en"/>
              <a:t>Causes of stroke</a:t>
            </a:r>
            <a:endParaRPr b="1"/>
          </a:p>
        </p:txBody>
      </p:sp>
      <p:sp>
        <p:nvSpPr>
          <p:cNvPr id="105" name="Google Shape;105;p21"/>
          <p:cNvSpPr txBox="1"/>
          <p:nvPr>
            <p:ph idx="1" type="body"/>
          </p:nvPr>
        </p:nvSpPr>
        <p:spPr>
          <a:xfrm>
            <a:off x="628650" y="988828"/>
            <a:ext cx="7886700" cy="3819900"/>
          </a:xfrm>
          <a:prstGeom prst="rect">
            <a:avLst/>
          </a:prstGeom>
          <a:noFill/>
          <a:ln>
            <a:noFill/>
          </a:ln>
        </p:spPr>
        <p:txBody>
          <a:bodyPr anchorCtr="0" anchor="t" bIns="34275" lIns="68575" spcFirstLastPara="1" rIns="68575" wrap="square" tIns="34275">
            <a:normAutofit fontScale="55000" lnSpcReduction="20000"/>
          </a:bodyPr>
          <a:lstStyle/>
          <a:p>
            <a:pPr indent="0" lvl="0" marL="0" rtl="0" algn="l">
              <a:lnSpc>
                <a:spcPct val="90000"/>
              </a:lnSpc>
              <a:spcBef>
                <a:spcPts val="0"/>
              </a:spcBef>
              <a:spcAft>
                <a:spcPts val="0"/>
              </a:spcAft>
              <a:buClr>
                <a:schemeClr val="accent1"/>
              </a:buClr>
              <a:buSzPct val="116666"/>
              <a:buNone/>
            </a:pPr>
            <a:r>
              <a:rPr b="1" lang="en">
                <a:solidFill>
                  <a:schemeClr val="accent1"/>
                </a:solidFill>
              </a:rPr>
              <a:t>Ischemic</a:t>
            </a:r>
            <a:r>
              <a:rPr lang="en"/>
              <a:t> </a:t>
            </a:r>
            <a:r>
              <a:rPr b="1" lang="en">
                <a:solidFill>
                  <a:schemeClr val="accent1"/>
                </a:solidFill>
              </a:rPr>
              <a:t>stroke</a:t>
            </a:r>
            <a:r>
              <a:rPr lang="en">
                <a:solidFill>
                  <a:schemeClr val="accent1"/>
                </a:solidFill>
              </a:rPr>
              <a:t>: </a:t>
            </a:r>
            <a:r>
              <a:rPr b="0" i="0" lang="en" sz="1500">
                <a:solidFill>
                  <a:srgbClr val="1A1C1C"/>
                </a:solidFill>
                <a:latin typeface="Lato"/>
                <a:ea typeface="Lato"/>
                <a:cs typeface="Lato"/>
                <a:sym typeface="Lato"/>
              </a:rPr>
              <a:t>Cerebral </a:t>
            </a:r>
            <a:r>
              <a:rPr lang="en" sz="1500">
                <a:solidFill>
                  <a:srgbClr val="1A1C1C"/>
                </a:solidFill>
                <a:latin typeface="Lato"/>
                <a:ea typeface="Lato"/>
                <a:cs typeface="Lato"/>
                <a:sym typeface="Lato"/>
              </a:rPr>
              <a:t>infarction</a:t>
            </a:r>
            <a:r>
              <a:rPr b="0" i="0" lang="en" sz="1500">
                <a:solidFill>
                  <a:srgbClr val="1A1C1C"/>
                </a:solidFill>
                <a:latin typeface="Lato"/>
                <a:ea typeface="Lato"/>
                <a:cs typeface="Lato"/>
                <a:sym typeface="Lato"/>
              </a:rPr>
              <a:t> due to insufficient </a:t>
            </a:r>
            <a:r>
              <a:rPr lang="en" sz="1500">
                <a:solidFill>
                  <a:srgbClr val="1A1C1C"/>
                </a:solidFill>
                <a:latin typeface="Lato"/>
                <a:ea typeface="Lato"/>
                <a:cs typeface="Lato"/>
                <a:sym typeface="Lato"/>
              </a:rPr>
              <a:t>cerebral blood flow</a:t>
            </a:r>
            <a:r>
              <a:rPr b="0" i="0" lang="en" sz="1500">
                <a:solidFill>
                  <a:srgbClr val="1A1C1C"/>
                </a:solidFill>
                <a:latin typeface="Lato"/>
                <a:ea typeface="Lato"/>
                <a:cs typeface="Lato"/>
                <a:sym typeface="Lato"/>
              </a:rPr>
              <a:t> (</a:t>
            </a:r>
            <a:r>
              <a:rPr b="0" i="0" lang="en" sz="1500" u="sng">
                <a:solidFill>
                  <a:srgbClr val="1A1C1C"/>
                </a:solidFill>
                <a:latin typeface="Lato"/>
                <a:ea typeface="Lato"/>
                <a:cs typeface="Lato"/>
                <a:sym typeface="Lato"/>
              </a:rPr>
              <a:t>hypoperfusion</a:t>
            </a:r>
            <a:r>
              <a:rPr b="0" i="0" lang="en" sz="1500">
                <a:solidFill>
                  <a:srgbClr val="1A1C1C"/>
                </a:solidFill>
                <a:latin typeface="Lato"/>
                <a:ea typeface="Lato"/>
                <a:cs typeface="Lato"/>
                <a:sym typeface="Lato"/>
              </a:rPr>
              <a:t>), which results in </a:t>
            </a:r>
            <a:r>
              <a:rPr lang="en" sz="1500">
                <a:latin typeface="Lato"/>
                <a:ea typeface="Lato"/>
                <a:cs typeface="Lato"/>
                <a:sym typeface="Lato"/>
              </a:rPr>
              <a:t>ischemia</a:t>
            </a:r>
            <a:r>
              <a:rPr b="0" i="0" lang="en" sz="1500">
                <a:solidFill>
                  <a:srgbClr val="1A1C1C"/>
                </a:solidFill>
                <a:latin typeface="Lato"/>
                <a:ea typeface="Lato"/>
                <a:cs typeface="Lato"/>
                <a:sym typeface="Lato"/>
              </a:rPr>
              <a:t> and neuronal injury</a:t>
            </a:r>
            <a:endParaRPr/>
          </a:p>
          <a:p>
            <a:pPr indent="0" lvl="0" marL="0" rtl="0" algn="l">
              <a:lnSpc>
                <a:spcPct val="90000"/>
              </a:lnSpc>
              <a:spcBef>
                <a:spcPts val="800"/>
              </a:spcBef>
              <a:spcAft>
                <a:spcPts val="0"/>
              </a:spcAft>
              <a:buClr>
                <a:srgbClr val="1A1C1C"/>
              </a:buClr>
              <a:buSzPct val="100000"/>
              <a:buNone/>
            </a:pPr>
            <a:r>
              <a:rPr lang="en" sz="1500">
                <a:solidFill>
                  <a:srgbClr val="1A1C1C"/>
                </a:solidFill>
                <a:latin typeface="Lato"/>
                <a:ea typeface="Lato"/>
                <a:cs typeface="Lato"/>
                <a:sym typeface="Lato"/>
              </a:rPr>
              <a:t>Ischemic</a:t>
            </a:r>
            <a:r>
              <a:rPr b="0" i="0" lang="en" sz="1500">
                <a:solidFill>
                  <a:srgbClr val="1A1C1C"/>
                </a:solidFill>
                <a:latin typeface="Lato"/>
                <a:ea typeface="Lato"/>
                <a:cs typeface="Lato"/>
                <a:sym typeface="Lato"/>
              </a:rPr>
              <a:t> </a:t>
            </a:r>
            <a:r>
              <a:rPr lang="en" sz="1500">
                <a:solidFill>
                  <a:srgbClr val="1A1C1C"/>
                </a:solidFill>
                <a:latin typeface="Lato"/>
                <a:ea typeface="Lato"/>
                <a:cs typeface="Lato"/>
                <a:sym typeface="Lato"/>
              </a:rPr>
              <a:t>strokes</a:t>
            </a:r>
            <a:r>
              <a:rPr b="0" i="0" lang="en" sz="1500">
                <a:solidFill>
                  <a:srgbClr val="1A1C1C"/>
                </a:solidFill>
                <a:latin typeface="Lato"/>
                <a:ea typeface="Lato"/>
                <a:cs typeface="Lato"/>
                <a:sym typeface="Lato"/>
              </a:rPr>
              <a:t> account for ∼ 85% of all </a:t>
            </a:r>
            <a:r>
              <a:rPr lang="en" sz="1500">
                <a:solidFill>
                  <a:srgbClr val="1A1C1C"/>
                </a:solidFill>
                <a:latin typeface="Lato"/>
                <a:ea typeface="Lato"/>
                <a:cs typeface="Lato"/>
                <a:sym typeface="Lato"/>
              </a:rPr>
              <a:t>strokes</a:t>
            </a:r>
            <a:endParaRPr sz="1500">
              <a:solidFill>
                <a:srgbClr val="1A1C1C"/>
              </a:solidFill>
              <a:latin typeface="Lato"/>
              <a:ea typeface="Lato"/>
              <a:cs typeface="Lato"/>
              <a:sym typeface="Lato"/>
            </a:endParaRPr>
          </a:p>
          <a:p>
            <a:pPr indent="0" lvl="0" marL="0" rtl="0" algn="l">
              <a:lnSpc>
                <a:spcPct val="90000"/>
              </a:lnSpc>
              <a:spcBef>
                <a:spcPts val="800"/>
              </a:spcBef>
              <a:spcAft>
                <a:spcPts val="0"/>
              </a:spcAft>
              <a:buClr>
                <a:srgbClr val="1A1C1C"/>
              </a:buClr>
              <a:buSzPct val="100000"/>
              <a:buNone/>
            </a:pPr>
            <a:r>
              <a:rPr lang="en" sz="1500">
                <a:solidFill>
                  <a:srgbClr val="1A1C1C"/>
                </a:solidFill>
                <a:latin typeface="Lato"/>
                <a:ea typeface="Lato"/>
                <a:cs typeface="Lato"/>
                <a:sym typeface="Lato"/>
              </a:rPr>
              <a:t>“The </a:t>
            </a:r>
            <a:r>
              <a:rPr b="1" lang="en" sz="1500">
                <a:solidFill>
                  <a:srgbClr val="1A1C1C"/>
                </a:solidFill>
                <a:latin typeface="Lato"/>
                <a:ea typeface="Lato"/>
                <a:cs typeface="Lato"/>
                <a:sym typeface="Lato"/>
              </a:rPr>
              <a:t>principal mechanisms</a:t>
            </a:r>
            <a:r>
              <a:rPr lang="en" sz="1500">
                <a:solidFill>
                  <a:srgbClr val="1A1C1C"/>
                </a:solidFill>
                <a:latin typeface="Lato"/>
                <a:ea typeface="Lato"/>
                <a:cs typeface="Lato"/>
                <a:sym typeface="Lato"/>
              </a:rPr>
              <a:t> by which stroke occurs are:</a:t>
            </a:r>
            <a:endParaRPr sz="1500">
              <a:solidFill>
                <a:srgbClr val="1A1C1C"/>
              </a:solidFill>
              <a:latin typeface="Lato"/>
              <a:ea typeface="Lato"/>
              <a:cs typeface="Lato"/>
              <a:sym typeface="Lato"/>
            </a:endParaRPr>
          </a:p>
          <a:p>
            <a:pPr indent="0" lvl="0" marL="0" rtl="0" algn="l">
              <a:lnSpc>
                <a:spcPct val="90000"/>
              </a:lnSpc>
              <a:spcBef>
                <a:spcPts val="800"/>
              </a:spcBef>
              <a:spcAft>
                <a:spcPts val="0"/>
              </a:spcAft>
              <a:buClr>
                <a:srgbClr val="1A1C1C"/>
              </a:buClr>
              <a:buSzPct val="100000"/>
              <a:buNone/>
            </a:pPr>
            <a:r>
              <a:rPr lang="en" sz="1500">
                <a:solidFill>
                  <a:srgbClr val="1A1C1C"/>
                </a:solidFill>
                <a:latin typeface="Lato"/>
                <a:ea typeface="Lato"/>
                <a:cs typeface="Lato"/>
                <a:sym typeface="Lato"/>
              </a:rPr>
              <a:t>            Large &amp; Small artery thrombosis (lacunar), Embolic (cardiogenic or artery-to-artery), Vascular dissection, &amp; Bleeding”</a:t>
            </a:r>
            <a:endParaRPr b="0" i="0" sz="1500">
              <a:solidFill>
                <a:srgbClr val="1A1C1C"/>
              </a:solidFill>
              <a:latin typeface="Lato"/>
              <a:ea typeface="Lato"/>
              <a:cs typeface="Lato"/>
              <a:sym typeface="Lato"/>
            </a:endParaRPr>
          </a:p>
          <a:p>
            <a:pPr indent="-162242" lvl="0" marL="177800" rtl="0" algn="l">
              <a:lnSpc>
                <a:spcPct val="90000"/>
              </a:lnSpc>
              <a:spcBef>
                <a:spcPts val="800"/>
              </a:spcBef>
              <a:spcAft>
                <a:spcPts val="0"/>
              </a:spcAft>
              <a:buClr>
                <a:srgbClr val="1A1C1C"/>
              </a:buClr>
              <a:buSzPct val="116666"/>
              <a:buFont typeface="Arial"/>
              <a:buChar char="•"/>
            </a:pPr>
            <a:r>
              <a:rPr b="0" i="0" lang="en">
                <a:solidFill>
                  <a:srgbClr val="1A1C1C"/>
                </a:solidFill>
                <a:latin typeface="Lato"/>
                <a:ea typeface="Lato"/>
                <a:cs typeface="Lato"/>
                <a:sym typeface="Lato"/>
              </a:rPr>
              <a:t>Risk factors for </a:t>
            </a:r>
            <a:r>
              <a:rPr b="1" i="0" lang="en">
                <a:solidFill>
                  <a:srgbClr val="1A1C1C"/>
                </a:solidFill>
                <a:latin typeface="Lato"/>
                <a:ea typeface="Lato"/>
                <a:cs typeface="Lato"/>
                <a:sym typeface="Lato"/>
              </a:rPr>
              <a:t>ischemic</a:t>
            </a:r>
            <a:r>
              <a:rPr b="0" i="0" lang="en">
                <a:solidFill>
                  <a:srgbClr val="1A1C1C"/>
                </a:solidFill>
                <a:latin typeface="Lato"/>
                <a:ea typeface="Lato"/>
                <a:cs typeface="Lato"/>
                <a:sym typeface="Lato"/>
              </a:rPr>
              <a:t> stroke</a:t>
            </a:r>
            <a:endParaRPr/>
          </a:p>
          <a:p>
            <a:pPr indent="-202565" lvl="1" marL="558800" rtl="0" algn="l">
              <a:lnSpc>
                <a:spcPct val="90000"/>
              </a:lnSpc>
              <a:spcBef>
                <a:spcPts val="400"/>
              </a:spcBef>
              <a:spcAft>
                <a:spcPts val="0"/>
              </a:spcAft>
              <a:buClr>
                <a:srgbClr val="1A1C1C"/>
              </a:buClr>
              <a:buSzPct val="128571"/>
              <a:buFont typeface="Arial"/>
              <a:buChar char="•"/>
            </a:pPr>
            <a:r>
              <a:rPr b="0" i="0" lang="en">
                <a:solidFill>
                  <a:srgbClr val="1A1C1C"/>
                </a:solidFill>
                <a:latin typeface="Lato"/>
                <a:ea typeface="Lato"/>
                <a:cs typeface="Lato"/>
                <a:sym typeface="Lato"/>
              </a:rPr>
              <a:t>Nonmodifiable </a:t>
            </a:r>
            <a:r>
              <a:rPr lang="en">
                <a:solidFill>
                  <a:srgbClr val="1A1C1C"/>
                </a:solidFill>
                <a:latin typeface="Lato"/>
                <a:ea typeface="Lato"/>
                <a:cs typeface="Lato"/>
                <a:sym typeface="Lato"/>
              </a:rPr>
              <a:t>risk factors</a:t>
            </a:r>
            <a:r>
              <a:rPr b="0" i="0" lang="en">
                <a:solidFill>
                  <a:srgbClr val="1A1C1C"/>
                </a:solidFill>
                <a:latin typeface="Lato"/>
                <a:ea typeface="Lato"/>
                <a:cs typeface="Lato"/>
                <a:sym typeface="Lato"/>
              </a:rPr>
              <a:t> </a:t>
            </a:r>
            <a:endParaRPr/>
          </a:p>
          <a:p>
            <a:pPr indent="-166687" lvl="2" marL="863600" rtl="0" algn="l">
              <a:lnSpc>
                <a:spcPct val="90000"/>
              </a:lnSpc>
              <a:spcBef>
                <a:spcPts val="400"/>
              </a:spcBef>
              <a:spcAft>
                <a:spcPts val="0"/>
              </a:spcAft>
              <a:buClr>
                <a:srgbClr val="1A1C1C"/>
              </a:buClr>
              <a:buSzPct val="107142"/>
              <a:buFont typeface="Arial"/>
              <a:buChar char="•"/>
            </a:pPr>
            <a:r>
              <a:rPr b="1" i="0" lang="en">
                <a:solidFill>
                  <a:srgbClr val="1A1C1C"/>
                </a:solidFill>
                <a:latin typeface="Lato"/>
                <a:ea typeface="Lato"/>
                <a:cs typeface="Lato"/>
                <a:sym typeface="Lato"/>
              </a:rPr>
              <a:t>Age ≥ 65 years</a:t>
            </a:r>
            <a:endParaRPr b="0" i="0">
              <a:solidFill>
                <a:srgbClr val="1A1C1C"/>
              </a:solidFill>
              <a:latin typeface="Lato"/>
              <a:ea typeface="Lato"/>
              <a:cs typeface="Lato"/>
              <a:sym typeface="Lato"/>
            </a:endParaRPr>
          </a:p>
          <a:p>
            <a:pPr indent="-166687" lvl="2" marL="863600" rtl="0" algn="l">
              <a:lnSpc>
                <a:spcPct val="90000"/>
              </a:lnSpc>
              <a:spcBef>
                <a:spcPts val="400"/>
              </a:spcBef>
              <a:spcAft>
                <a:spcPts val="0"/>
              </a:spcAft>
              <a:buClr>
                <a:srgbClr val="1A1C1C"/>
              </a:buClr>
              <a:buSzPct val="107142"/>
              <a:buFont typeface="Arial"/>
              <a:buChar char="•"/>
            </a:pPr>
            <a:r>
              <a:rPr b="0" i="0" lang="en">
                <a:solidFill>
                  <a:srgbClr val="1A1C1C"/>
                </a:solidFill>
                <a:latin typeface="Lato"/>
                <a:ea typeface="Lato"/>
                <a:cs typeface="Lato"/>
                <a:sym typeface="Lato"/>
              </a:rPr>
              <a:t>Sex ♂ &gt; ♀</a:t>
            </a:r>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Family history</a:t>
            </a:r>
            <a:r>
              <a:rPr b="0" i="0" lang="en">
                <a:solidFill>
                  <a:srgbClr val="1A1C1C"/>
                </a:solidFill>
                <a:latin typeface="Lato"/>
                <a:ea typeface="Lato"/>
                <a:cs typeface="Lato"/>
                <a:sym typeface="Lato"/>
              </a:rPr>
              <a:t> of cardiovascular or cerebrovascular disease </a:t>
            </a:r>
            <a:endParaRPr/>
          </a:p>
          <a:p>
            <a:pPr indent="-166687" lvl="2" marL="863600" rtl="0" algn="l">
              <a:lnSpc>
                <a:spcPct val="90000"/>
              </a:lnSpc>
              <a:spcBef>
                <a:spcPts val="400"/>
              </a:spcBef>
              <a:spcAft>
                <a:spcPts val="0"/>
              </a:spcAft>
              <a:buClr>
                <a:srgbClr val="1A1C1C"/>
              </a:buClr>
              <a:buSzPct val="107142"/>
              <a:buFont typeface="Arial"/>
              <a:buChar char="•"/>
            </a:pPr>
            <a:r>
              <a:rPr b="0" i="0" lang="en">
                <a:solidFill>
                  <a:srgbClr val="1A1C1C"/>
                </a:solidFill>
                <a:latin typeface="Lato"/>
                <a:ea typeface="Lato"/>
                <a:cs typeface="Lato"/>
                <a:sym typeface="Lato"/>
              </a:rPr>
              <a:t>Genetic disorders (e.g., </a:t>
            </a:r>
            <a:r>
              <a:rPr lang="en">
                <a:solidFill>
                  <a:srgbClr val="1A1C1C"/>
                </a:solidFill>
                <a:latin typeface="Lato"/>
                <a:ea typeface="Lato"/>
                <a:cs typeface="Lato"/>
                <a:sym typeface="Lato"/>
              </a:rPr>
              <a:t>sickle cell disease</a:t>
            </a:r>
            <a:r>
              <a:rPr b="0" i="0" lang="en">
                <a:solidFill>
                  <a:srgbClr val="1A1C1C"/>
                </a:solidFill>
                <a:latin typeface="Lato"/>
                <a:ea typeface="Lato"/>
                <a:cs typeface="Lato"/>
                <a:sym typeface="Lato"/>
              </a:rPr>
              <a:t>)</a:t>
            </a:r>
            <a:endParaRPr/>
          </a:p>
          <a:p>
            <a:pPr indent="-166687" lvl="2" marL="863600" rtl="0" algn="l">
              <a:lnSpc>
                <a:spcPct val="90000"/>
              </a:lnSpc>
              <a:spcBef>
                <a:spcPts val="400"/>
              </a:spcBef>
              <a:spcAft>
                <a:spcPts val="0"/>
              </a:spcAft>
              <a:buClr>
                <a:srgbClr val="1A1C1C"/>
              </a:buClr>
              <a:buSzPct val="107142"/>
              <a:buFont typeface="Arial"/>
              <a:buChar char="•"/>
            </a:pPr>
            <a:r>
              <a:rPr b="0" i="0" lang="en">
                <a:solidFill>
                  <a:srgbClr val="1A1C1C"/>
                </a:solidFill>
                <a:latin typeface="Lato"/>
                <a:ea typeface="Lato"/>
                <a:cs typeface="Lato"/>
                <a:sym typeface="Lato"/>
              </a:rPr>
              <a:t>History of </a:t>
            </a:r>
            <a:r>
              <a:rPr lang="en">
                <a:solidFill>
                  <a:srgbClr val="1A1C1C"/>
                </a:solidFill>
                <a:latin typeface="Lato"/>
                <a:ea typeface="Lato"/>
                <a:cs typeface="Lato"/>
                <a:sym typeface="Lato"/>
              </a:rPr>
              <a:t>TIA</a:t>
            </a:r>
            <a:endParaRPr b="0" i="0">
              <a:solidFill>
                <a:srgbClr val="1A1C1C"/>
              </a:solidFill>
              <a:latin typeface="Lato"/>
              <a:ea typeface="Lato"/>
              <a:cs typeface="Lato"/>
              <a:sym typeface="Lato"/>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Migraine</a:t>
            </a:r>
            <a:r>
              <a:rPr b="0" i="0" lang="en">
                <a:solidFill>
                  <a:srgbClr val="1A1C1C"/>
                </a:solidFill>
                <a:latin typeface="Lato"/>
                <a:ea typeface="Lato"/>
                <a:cs typeface="Lato"/>
                <a:sym typeface="Lato"/>
              </a:rPr>
              <a:t> with </a:t>
            </a:r>
            <a:r>
              <a:rPr lang="en">
                <a:solidFill>
                  <a:srgbClr val="1A1C1C"/>
                </a:solidFill>
                <a:latin typeface="Lato"/>
                <a:ea typeface="Lato"/>
                <a:cs typeface="Lato"/>
                <a:sym typeface="Lato"/>
              </a:rPr>
              <a:t>aura</a:t>
            </a:r>
            <a:endParaRPr b="0" i="0">
              <a:solidFill>
                <a:srgbClr val="1A1C1C"/>
              </a:solidFill>
              <a:latin typeface="Lato"/>
              <a:ea typeface="Lato"/>
              <a:cs typeface="Lato"/>
              <a:sym typeface="Lato"/>
            </a:endParaRPr>
          </a:p>
          <a:p>
            <a:pPr indent="-202565" lvl="1" marL="558800" rtl="0" algn="l">
              <a:lnSpc>
                <a:spcPct val="90000"/>
              </a:lnSpc>
              <a:spcBef>
                <a:spcPts val="400"/>
              </a:spcBef>
              <a:spcAft>
                <a:spcPts val="0"/>
              </a:spcAft>
              <a:buClr>
                <a:srgbClr val="1A1C1C"/>
              </a:buClr>
              <a:buSzPct val="128571"/>
              <a:buFont typeface="Arial"/>
              <a:buChar char="•"/>
            </a:pPr>
            <a:r>
              <a:rPr b="0" i="0" lang="en">
                <a:solidFill>
                  <a:srgbClr val="1A1C1C"/>
                </a:solidFill>
                <a:latin typeface="Lato"/>
                <a:ea typeface="Lato"/>
                <a:cs typeface="Lato"/>
                <a:sym typeface="Lato"/>
              </a:rPr>
              <a:t>Modifiable </a:t>
            </a:r>
            <a:r>
              <a:rPr lang="en">
                <a:solidFill>
                  <a:srgbClr val="1A1C1C"/>
                </a:solidFill>
                <a:latin typeface="Lato"/>
                <a:ea typeface="Lato"/>
                <a:cs typeface="Lato"/>
                <a:sym typeface="Lato"/>
              </a:rPr>
              <a:t>risk factors</a:t>
            </a:r>
            <a:endParaRPr b="0" i="0">
              <a:solidFill>
                <a:srgbClr val="1A1C1C"/>
              </a:solidFill>
              <a:latin typeface="Lato"/>
              <a:ea typeface="Lato"/>
              <a:cs typeface="Lato"/>
              <a:sym typeface="Lato"/>
            </a:endParaRPr>
          </a:p>
          <a:p>
            <a:pPr indent="-166687" lvl="2" marL="863600" rtl="0" algn="l">
              <a:lnSpc>
                <a:spcPct val="90000"/>
              </a:lnSpc>
              <a:spcBef>
                <a:spcPts val="400"/>
              </a:spcBef>
              <a:spcAft>
                <a:spcPts val="0"/>
              </a:spcAft>
              <a:buClr>
                <a:srgbClr val="1A1C1C"/>
              </a:buClr>
              <a:buSzPct val="107142"/>
              <a:buFont typeface="Arial"/>
              <a:buChar char="•"/>
            </a:pPr>
            <a:r>
              <a:rPr b="1" i="0" lang="en">
                <a:solidFill>
                  <a:srgbClr val="1A1C1C"/>
                </a:solidFill>
                <a:latin typeface="Lato"/>
                <a:ea typeface="Lato"/>
                <a:cs typeface="Lato"/>
                <a:sym typeface="Lato"/>
              </a:rPr>
              <a:t>Systemic </a:t>
            </a:r>
            <a:r>
              <a:rPr b="1" lang="en">
                <a:solidFill>
                  <a:srgbClr val="1A1C1C"/>
                </a:solidFill>
                <a:latin typeface="Lato"/>
                <a:ea typeface="Lato"/>
                <a:cs typeface="Lato"/>
                <a:sym typeface="Lato"/>
              </a:rPr>
              <a:t>hypertension</a:t>
            </a:r>
            <a:endParaRPr b="0" i="0">
              <a:solidFill>
                <a:srgbClr val="1A1C1C"/>
              </a:solidFill>
              <a:latin typeface="Lato"/>
              <a:ea typeface="Lato"/>
              <a:cs typeface="Lato"/>
              <a:sym typeface="Lato"/>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Hyperlipidemia</a:t>
            </a:r>
            <a:endParaRPr b="0" i="0">
              <a:solidFill>
                <a:srgbClr val="1A1C1C"/>
              </a:solidFill>
              <a:latin typeface="Lato"/>
              <a:ea typeface="Lato"/>
              <a:cs typeface="Lato"/>
              <a:sym typeface="Lato"/>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Diabetes mellitus</a:t>
            </a:r>
            <a:endParaRPr b="0" i="0">
              <a:solidFill>
                <a:srgbClr val="1A1C1C"/>
              </a:solidFill>
              <a:latin typeface="Lato"/>
              <a:ea typeface="Lato"/>
              <a:cs typeface="Lato"/>
              <a:sym typeface="Lato"/>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Atherosclerosis</a:t>
            </a:r>
            <a:endParaRPr b="0" i="0">
              <a:solidFill>
                <a:srgbClr val="1A1C1C"/>
              </a:solidFill>
              <a:latin typeface="Lato"/>
              <a:ea typeface="Lato"/>
              <a:cs typeface="Lato"/>
              <a:sym typeface="Lato"/>
            </a:endParaRPr>
          </a:p>
          <a:p>
            <a:pPr indent="-166687" lvl="2" marL="863600" rtl="0" algn="l">
              <a:lnSpc>
                <a:spcPct val="90000"/>
              </a:lnSpc>
              <a:spcBef>
                <a:spcPts val="400"/>
              </a:spcBef>
              <a:spcAft>
                <a:spcPts val="0"/>
              </a:spcAft>
              <a:buClr>
                <a:srgbClr val="1A1C1C"/>
              </a:buClr>
              <a:buSzPct val="107142"/>
              <a:buFont typeface="Arial"/>
              <a:buChar char="•"/>
            </a:pPr>
            <a:r>
              <a:rPr b="0" i="0" lang="en">
                <a:solidFill>
                  <a:srgbClr val="1A1C1C"/>
                </a:solidFill>
                <a:latin typeface="Lato"/>
                <a:ea typeface="Lato"/>
                <a:cs typeface="Lato"/>
                <a:sym typeface="Lato"/>
              </a:rPr>
              <a:t>Cardiovascular disease: </a:t>
            </a:r>
            <a:r>
              <a:rPr lang="en">
                <a:solidFill>
                  <a:srgbClr val="1A1C1C"/>
                </a:solidFill>
                <a:latin typeface="Lato"/>
                <a:ea typeface="Lato"/>
                <a:cs typeface="Lato"/>
                <a:sym typeface="Lato"/>
              </a:rPr>
              <a:t>Carotid artery stenosis, Atrial fibrillation</a:t>
            </a:r>
            <a:endParaRPr b="0" i="0">
              <a:solidFill>
                <a:srgbClr val="1A1C1C"/>
              </a:solidFill>
              <a:latin typeface="Lato"/>
              <a:ea typeface="Lato"/>
              <a:cs typeface="Lato"/>
              <a:sym typeface="Lato"/>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Obesity</a:t>
            </a:r>
            <a:endParaRPr b="0" i="0">
              <a:solidFill>
                <a:srgbClr val="1A1C1C"/>
              </a:solidFill>
              <a:latin typeface="Lato"/>
              <a:ea typeface="Lato"/>
              <a:cs typeface="Lato"/>
              <a:sym typeface="Lato"/>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Coagulopathy</a:t>
            </a:r>
            <a:endParaRPr b="0" i="0">
              <a:solidFill>
                <a:srgbClr val="1A1C1C"/>
              </a:solidFill>
              <a:latin typeface="Lato"/>
              <a:ea typeface="Lato"/>
              <a:cs typeface="Lato"/>
              <a:sym typeface="Lato"/>
            </a:endParaRPr>
          </a:p>
          <a:p>
            <a:pPr indent="-166687" lvl="2" marL="863600" rtl="0" algn="l">
              <a:lnSpc>
                <a:spcPct val="90000"/>
              </a:lnSpc>
              <a:spcBef>
                <a:spcPts val="400"/>
              </a:spcBef>
              <a:spcAft>
                <a:spcPts val="0"/>
              </a:spcAft>
              <a:buClr>
                <a:srgbClr val="1A1C1C"/>
              </a:buClr>
              <a:buSzPct val="107142"/>
              <a:buFont typeface="Arial"/>
              <a:buChar char="•"/>
            </a:pPr>
            <a:r>
              <a:rPr b="0" i="0" lang="en">
                <a:solidFill>
                  <a:srgbClr val="1A1C1C"/>
                </a:solidFill>
                <a:latin typeface="Lato"/>
                <a:ea typeface="Lato"/>
                <a:cs typeface="Lato"/>
                <a:sym typeface="Lato"/>
              </a:rPr>
              <a:t>Tobacco use</a:t>
            </a:r>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Recreational drug use</a:t>
            </a:r>
            <a:r>
              <a:rPr b="0" i="0" lang="en">
                <a:solidFill>
                  <a:srgbClr val="1A1C1C"/>
                </a:solidFill>
                <a:latin typeface="Lato"/>
                <a:ea typeface="Lato"/>
                <a:cs typeface="Lato"/>
                <a:sym typeface="Lato"/>
              </a:rPr>
              <a:t> (e.g., </a:t>
            </a:r>
            <a:r>
              <a:rPr lang="en">
                <a:solidFill>
                  <a:srgbClr val="1A1C1C"/>
                </a:solidFill>
                <a:latin typeface="Lato"/>
                <a:ea typeface="Lato"/>
                <a:cs typeface="Lato"/>
                <a:sym typeface="Lato"/>
              </a:rPr>
              <a:t>cocaine</a:t>
            </a:r>
            <a:r>
              <a:rPr b="0" i="0" lang="en">
                <a:solidFill>
                  <a:srgbClr val="1A1C1C"/>
                </a:solidFill>
                <a:latin typeface="Lato"/>
                <a:ea typeface="Lato"/>
                <a:cs typeface="Lato"/>
                <a:sym typeface="Lato"/>
              </a:rPr>
              <a:t> can cause cerebral vasospasm)</a:t>
            </a:r>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Oral contraceptive</a:t>
            </a:r>
            <a:r>
              <a:rPr b="0" i="0" lang="en">
                <a:solidFill>
                  <a:srgbClr val="1A1C1C"/>
                </a:solidFill>
                <a:latin typeface="Lato"/>
                <a:ea typeface="Lato"/>
                <a:cs typeface="Lato"/>
                <a:sym typeface="Lato"/>
              </a:rPr>
              <a:t> use &amp; </a:t>
            </a:r>
            <a:r>
              <a:rPr lang="en">
                <a:solidFill>
                  <a:srgbClr val="1A1C1C"/>
                </a:solidFill>
                <a:latin typeface="Lato"/>
                <a:ea typeface="Lato"/>
                <a:cs typeface="Lato"/>
                <a:sym typeface="Lato"/>
              </a:rPr>
              <a:t>Hormone replacement therapy</a:t>
            </a:r>
            <a:endParaRPr b="0" i="0">
              <a:solidFill>
                <a:srgbClr val="1A1C1C"/>
              </a:solidFill>
              <a:latin typeface="Lato"/>
              <a:ea typeface="Lato"/>
              <a:cs typeface="Lato"/>
              <a:sym typeface="Lato"/>
            </a:endParaRPr>
          </a:p>
          <a:p>
            <a:pPr indent="0" lvl="0" marL="0" rtl="0" algn="l">
              <a:lnSpc>
                <a:spcPct val="90000"/>
              </a:lnSpc>
              <a:spcBef>
                <a:spcPts val="800"/>
              </a:spcBef>
              <a:spcAft>
                <a:spcPts val="0"/>
              </a:spcAft>
              <a:buClr>
                <a:schemeClr val="dk1"/>
              </a:buClr>
              <a:buSzPct val="100000"/>
              <a:buNone/>
            </a:pPr>
            <a:r>
              <a:t/>
            </a:r>
            <a:endParaRPr sz="15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97392" y="13691"/>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rgbClr val="000000"/>
                </a:solidFill>
              </a:rPr>
              <a:t>Etiology of Ischemic stroke</a:t>
            </a:r>
            <a:endParaRPr b="1">
              <a:solidFill>
                <a:srgbClr val="000000"/>
              </a:solidFill>
            </a:endParaRPr>
          </a:p>
        </p:txBody>
      </p:sp>
      <p:sp>
        <p:nvSpPr>
          <p:cNvPr id="111" name="Google Shape;111;p22"/>
          <p:cNvSpPr txBox="1"/>
          <p:nvPr>
            <p:ph idx="1" type="body"/>
          </p:nvPr>
        </p:nvSpPr>
        <p:spPr>
          <a:xfrm>
            <a:off x="628650" y="901109"/>
            <a:ext cx="7886700" cy="3731700"/>
          </a:xfrm>
          <a:prstGeom prst="rect">
            <a:avLst/>
          </a:prstGeom>
          <a:noFill/>
          <a:ln>
            <a:noFill/>
          </a:ln>
        </p:spPr>
        <p:txBody>
          <a:bodyPr anchorCtr="0" anchor="t" bIns="34275" lIns="68575" spcFirstLastPara="1" rIns="68575" wrap="square" tIns="34275">
            <a:normAutofit fontScale="55000" lnSpcReduction="10000"/>
          </a:bodyPr>
          <a:lstStyle/>
          <a:p>
            <a:pPr indent="-162242" lvl="0" marL="177800" rtl="0" algn="l">
              <a:lnSpc>
                <a:spcPct val="90000"/>
              </a:lnSpc>
              <a:spcBef>
                <a:spcPts val="0"/>
              </a:spcBef>
              <a:spcAft>
                <a:spcPts val="0"/>
              </a:spcAft>
              <a:buClr>
                <a:srgbClr val="1A1C1C"/>
              </a:buClr>
              <a:buSzPct val="116666"/>
              <a:buFont typeface="Arial"/>
              <a:buChar char="•"/>
            </a:pPr>
            <a:r>
              <a:rPr b="1" i="0" lang="en">
                <a:solidFill>
                  <a:srgbClr val="1A1C1C"/>
                </a:solidFill>
                <a:latin typeface="Lato"/>
                <a:ea typeface="Lato"/>
                <a:cs typeface="Lato"/>
                <a:sym typeface="Lato"/>
              </a:rPr>
              <a:t>Embolic </a:t>
            </a:r>
            <a:r>
              <a:rPr b="1" lang="en">
                <a:solidFill>
                  <a:srgbClr val="1A1C1C"/>
                </a:solidFill>
                <a:latin typeface="Lato"/>
                <a:ea typeface="Lato"/>
                <a:cs typeface="Lato"/>
                <a:sym typeface="Lato"/>
              </a:rPr>
              <a:t>strokes</a:t>
            </a:r>
            <a:r>
              <a:rPr b="0" i="0" lang="en">
                <a:solidFill>
                  <a:srgbClr val="1A1C1C"/>
                </a:solidFill>
                <a:latin typeface="Lato"/>
                <a:ea typeface="Lato"/>
                <a:cs typeface="Lato"/>
                <a:sym typeface="Lato"/>
              </a:rPr>
              <a:t> (∼ 20% of all </a:t>
            </a:r>
            <a:r>
              <a:rPr lang="en">
                <a:solidFill>
                  <a:srgbClr val="1A1C1C"/>
                </a:solidFill>
                <a:latin typeface="Lato"/>
                <a:ea typeface="Lato"/>
                <a:cs typeface="Lato"/>
                <a:sym typeface="Lato"/>
              </a:rPr>
              <a:t>strokes</a:t>
            </a:r>
            <a:r>
              <a:rPr b="0" i="0" lang="en">
                <a:solidFill>
                  <a:srgbClr val="1A1C1C"/>
                </a:solidFill>
                <a:latin typeface="Lato"/>
                <a:ea typeface="Lato"/>
                <a:cs typeface="Lato"/>
                <a:sym typeface="Lato"/>
              </a:rPr>
              <a:t>)</a:t>
            </a:r>
            <a:endParaRPr/>
          </a:p>
          <a:p>
            <a:pPr indent="-202565" lvl="1" marL="558800" rtl="0" algn="l">
              <a:lnSpc>
                <a:spcPct val="90000"/>
              </a:lnSpc>
              <a:spcBef>
                <a:spcPts val="400"/>
              </a:spcBef>
              <a:spcAft>
                <a:spcPts val="0"/>
              </a:spcAft>
              <a:buClr>
                <a:srgbClr val="1A1C1C"/>
              </a:buClr>
              <a:buSzPct val="128571"/>
              <a:buFont typeface="Arial"/>
              <a:buChar char="•"/>
            </a:pPr>
            <a:r>
              <a:rPr b="0" i="0" lang="en">
                <a:solidFill>
                  <a:srgbClr val="1A1C1C"/>
                </a:solidFill>
                <a:latin typeface="Lato"/>
                <a:ea typeface="Lato"/>
                <a:cs typeface="Lato"/>
                <a:sym typeface="Lato"/>
              </a:rPr>
              <a:t>Most commonly affect the </a:t>
            </a:r>
            <a:r>
              <a:rPr b="1" lang="en">
                <a:solidFill>
                  <a:srgbClr val="1A1C1C"/>
                </a:solidFill>
                <a:latin typeface="Lato"/>
                <a:ea typeface="Lato"/>
                <a:cs typeface="Lato"/>
                <a:sym typeface="Lato"/>
              </a:rPr>
              <a:t>middle cerebral artery, </a:t>
            </a:r>
            <a:r>
              <a:rPr b="0" i="0" lang="en">
                <a:solidFill>
                  <a:srgbClr val="1A1C1C"/>
                </a:solidFill>
                <a:latin typeface="Lato"/>
                <a:ea typeface="Lato"/>
                <a:cs typeface="Lato"/>
                <a:sym typeface="Lato"/>
              </a:rPr>
              <a:t>Can affect multiple cerebral vascular territories</a:t>
            </a:r>
            <a:endParaRPr/>
          </a:p>
          <a:p>
            <a:pPr indent="-202565" lvl="1" marL="558800" rtl="0" algn="l">
              <a:lnSpc>
                <a:spcPct val="90000"/>
              </a:lnSpc>
              <a:spcBef>
                <a:spcPts val="400"/>
              </a:spcBef>
              <a:spcAft>
                <a:spcPts val="0"/>
              </a:spcAft>
              <a:buClr>
                <a:srgbClr val="1A1C1C"/>
              </a:buClr>
              <a:buSzPct val="128571"/>
              <a:buFont typeface="Arial"/>
              <a:buChar char="•"/>
            </a:pPr>
            <a:r>
              <a:rPr b="0" i="0" lang="en">
                <a:solidFill>
                  <a:srgbClr val="1A1C1C"/>
                </a:solidFill>
                <a:latin typeface="Lato"/>
                <a:ea typeface="Lato"/>
                <a:cs typeface="Lato"/>
                <a:sym typeface="Lato"/>
              </a:rPr>
              <a:t>Cardiac emboli</a:t>
            </a:r>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Atrial fibrillation,</a:t>
            </a:r>
            <a:r>
              <a:rPr b="0" i="0" lang="en">
                <a:solidFill>
                  <a:srgbClr val="1A1C1C"/>
                </a:solidFill>
                <a:latin typeface="Lato"/>
                <a:ea typeface="Lato"/>
                <a:cs typeface="Lato"/>
                <a:sym typeface="Lato"/>
              </a:rPr>
              <a:t> </a:t>
            </a:r>
            <a:r>
              <a:rPr lang="en">
                <a:solidFill>
                  <a:srgbClr val="1A1C1C"/>
                </a:solidFill>
                <a:latin typeface="Lato"/>
                <a:ea typeface="Lato"/>
                <a:cs typeface="Lato"/>
                <a:sym typeface="Lato"/>
              </a:rPr>
              <a:t>Rheumatic heart disease, Ventricular aneurysms</a:t>
            </a:r>
            <a:endParaRPr b="0" i="0">
              <a:solidFill>
                <a:srgbClr val="1A1C1C"/>
              </a:solidFill>
              <a:latin typeface="Lato"/>
              <a:ea typeface="Lato"/>
              <a:cs typeface="Lato"/>
              <a:sym typeface="Lato"/>
            </a:endParaRPr>
          </a:p>
          <a:p>
            <a:pPr indent="-202565" lvl="1" marL="558800" rtl="0" algn="l">
              <a:lnSpc>
                <a:spcPct val="90000"/>
              </a:lnSpc>
              <a:spcBef>
                <a:spcPts val="400"/>
              </a:spcBef>
              <a:spcAft>
                <a:spcPts val="0"/>
              </a:spcAft>
              <a:buClr>
                <a:srgbClr val="1A1C1C"/>
              </a:buClr>
              <a:buSzPct val="128571"/>
              <a:buFont typeface="Arial"/>
              <a:buChar char="•"/>
            </a:pPr>
            <a:r>
              <a:rPr b="0" i="0" lang="en">
                <a:solidFill>
                  <a:srgbClr val="1A1C1C"/>
                </a:solidFill>
                <a:latin typeface="Lato"/>
                <a:ea typeface="Lato"/>
                <a:cs typeface="Lato"/>
                <a:sym typeface="Lato"/>
              </a:rPr>
              <a:t>Athero-emboli</a:t>
            </a:r>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Internal carotid artery</a:t>
            </a:r>
            <a:r>
              <a:rPr b="0" i="0" lang="en">
                <a:solidFill>
                  <a:srgbClr val="1A1C1C"/>
                </a:solidFill>
                <a:latin typeface="Lato"/>
                <a:ea typeface="Lato"/>
                <a:cs typeface="Lato"/>
                <a:sym typeface="Lato"/>
              </a:rPr>
              <a:t> </a:t>
            </a:r>
            <a:endParaRPr/>
          </a:p>
          <a:p>
            <a:pPr indent="-202565" lvl="1" marL="558800" rtl="0" algn="l">
              <a:lnSpc>
                <a:spcPct val="90000"/>
              </a:lnSpc>
              <a:spcBef>
                <a:spcPts val="400"/>
              </a:spcBef>
              <a:spcAft>
                <a:spcPts val="0"/>
              </a:spcAft>
              <a:buClr>
                <a:srgbClr val="1A1C1C"/>
              </a:buClr>
              <a:buSzPct val="128571"/>
              <a:buFont typeface="Arial"/>
              <a:buChar char="•"/>
            </a:pPr>
            <a:r>
              <a:rPr b="0" i="0" lang="en">
                <a:solidFill>
                  <a:srgbClr val="1A1C1C"/>
                </a:solidFill>
                <a:latin typeface="Lato"/>
                <a:ea typeface="Lato"/>
                <a:cs typeface="Lato"/>
                <a:sym typeface="Lato"/>
              </a:rPr>
              <a:t>Infectious emboli: bacterial </a:t>
            </a:r>
            <a:r>
              <a:rPr lang="en">
                <a:solidFill>
                  <a:srgbClr val="1A1C1C"/>
                </a:solidFill>
                <a:latin typeface="Lato"/>
                <a:ea typeface="Lato"/>
                <a:cs typeface="Lato"/>
                <a:sym typeface="Lato"/>
              </a:rPr>
              <a:t>endocarditis</a:t>
            </a:r>
            <a:endParaRPr b="0" i="0">
              <a:solidFill>
                <a:srgbClr val="1A1C1C"/>
              </a:solidFill>
              <a:latin typeface="Lato"/>
              <a:ea typeface="Lato"/>
              <a:cs typeface="Lato"/>
              <a:sym typeface="Lato"/>
            </a:endParaRPr>
          </a:p>
          <a:p>
            <a:pPr indent="-202565" lvl="1" marL="558800" rtl="0" algn="l">
              <a:lnSpc>
                <a:spcPct val="90000"/>
              </a:lnSpc>
              <a:spcBef>
                <a:spcPts val="400"/>
              </a:spcBef>
              <a:spcAft>
                <a:spcPts val="0"/>
              </a:spcAft>
              <a:buClr>
                <a:srgbClr val="1A1C1C"/>
              </a:buClr>
              <a:buSzPct val="128571"/>
              <a:buFont typeface="Arial"/>
              <a:buChar char="•"/>
            </a:pPr>
            <a:r>
              <a:rPr b="1" i="0" lang="en">
                <a:solidFill>
                  <a:srgbClr val="1A1C1C"/>
                </a:solidFill>
                <a:latin typeface="Lato"/>
                <a:ea typeface="Lato"/>
                <a:cs typeface="Lato"/>
                <a:sym typeface="Lato"/>
              </a:rPr>
              <a:t>Paradoxical embolism</a:t>
            </a:r>
            <a:r>
              <a:rPr b="0" i="0" lang="en">
                <a:solidFill>
                  <a:srgbClr val="1A1C1C"/>
                </a:solidFill>
                <a:latin typeface="Lato"/>
                <a:ea typeface="Lato"/>
                <a:cs typeface="Lato"/>
                <a:sym typeface="Lato"/>
              </a:rPr>
              <a:t>: </a:t>
            </a:r>
            <a:r>
              <a:rPr lang="en">
                <a:solidFill>
                  <a:srgbClr val="1A1C1C"/>
                </a:solidFill>
                <a:latin typeface="Lato"/>
                <a:ea typeface="Lato"/>
                <a:cs typeface="Lato"/>
                <a:sym typeface="Lato"/>
              </a:rPr>
              <a:t>venous thromboembolism</a:t>
            </a:r>
            <a:r>
              <a:rPr b="0" i="0" lang="en">
                <a:solidFill>
                  <a:srgbClr val="1A1C1C"/>
                </a:solidFill>
                <a:latin typeface="Lato"/>
                <a:ea typeface="Lato"/>
                <a:cs typeface="Lato"/>
                <a:sym typeface="Lato"/>
              </a:rPr>
              <a:t> (especially due to </a:t>
            </a:r>
            <a:r>
              <a:rPr lang="en">
                <a:solidFill>
                  <a:srgbClr val="1A1C1C"/>
                </a:solidFill>
                <a:latin typeface="Lato"/>
                <a:ea typeface="Lato"/>
                <a:cs typeface="Lato"/>
                <a:sym typeface="Lato"/>
              </a:rPr>
              <a:t>deep vein thrombosis</a:t>
            </a:r>
            <a:r>
              <a:rPr b="0" i="0" lang="en">
                <a:solidFill>
                  <a:srgbClr val="1A1C1C"/>
                </a:solidFill>
                <a:latin typeface="Lato"/>
                <a:ea typeface="Lato"/>
                <a:cs typeface="Lato"/>
                <a:sym typeface="Lato"/>
              </a:rPr>
              <a:t>) in patients with right-to-left cardiac shunt (e.g., </a:t>
            </a:r>
            <a:r>
              <a:rPr lang="en">
                <a:solidFill>
                  <a:srgbClr val="1A1C1C"/>
                </a:solidFill>
                <a:latin typeface="Lato"/>
                <a:ea typeface="Lato"/>
                <a:cs typeface="Lato"/>
                <a:sym typeface="Lato"/>
              </a:rPr>
              <a:t>persistent foramen ovale</a:t>
            </a:r>
            <a:r>
              <a:rPr b="0" i="0" lang="en">
                <a:solidFill>
                  <a:srgbClr val="1A1C1C"/>
                </a:solidFill>
                <a:latin typeface="Lato"/>
                <a:ea typeface="Lato"/>
                <a:cs typeface="Lato"/>
                <a:sym typeface="Lato"/>
              </a:rPr>
              <a:t> or </a:t>
            </a:r>
            <a:r>
              <a:rPr lang="en">
                <a:solidFill>
                  <a:srgbClr val="1A1C1C"/>
                </a:solidFill>
                <a:latin typeface="Lato"/>
                <a:ea typeface="Lato"/>
                <a:cs typeface="Lato"/>
                <a:sym typeface="Lato"/>
              </a:rPr>
              <a:t>atrial septal defect</a:t>
            </a:r>
            <a:r>
              <a:rPr b="0" i="0" lang="en">
                <a:solidFill>
                  <a:srgbClr val="1A1C1C"/>
                </a:solidFill>
                <a:latin typeface="Lato"/>
                <a:ea typeface="Lato"/>
                <a:cs typeface="Lato"/>
                <a:sym typeface="Lato"/>
              </a:rPr>
              <a:t>) </a:t>
            </a:r>
            <a:endParaRPr/>
          </a:p>
          <a:p>
            <a:pPr indent="-162242" lvl="0" marL="177800" rtl="0" algn="l">
              <a:lnSpc>
                <a:spcPct val="90000"/>
              </a:lnSpc>
              <a:spcBef>
                <a:spcPts val="800"/>
              </a:spcBef>
              <a:spcAft>
                <a:spcPts val="0"/>
              </a:spcAft>
              <a:buClr>
                <a:srgbClr val="1A1C1C"/>
              </a:buClr>
              <a:buSzPct val="116666"/>
              <a:buFont typeface="Arial"/>
              <a:buChar char="•"/>
            </a:pPr>
            <a:r>
              <a:rPr b="1" i="0" lang="en">
                <a:solidFill>
                  <a:srgbClr val="1A1C1C"/>
                </a:solidFill>
                <a:latin typeface="Lato"/>
                <a:ea typeface="Lato"/>
                <a:cs typeface="Lato"/>
                <a:sym typeface="Lato"/>
              </a:rPr>
              <a:t>Thrombotic </a:t>
            </a:r>
            <a:r>
              <a:rPr b="1" lang="en">
                <a:solidFill>
                  <a:srgbClr val="1A1C1C"/>
                </a:solidFill>
                <a:latin typeface="Lato"/>
                <a:ea typeface="Lato"/>
                <a:cs typeface="Lato"/>
                <a:sym typeface="Lato"/>
              </a:rPr>
              <a:t>strokes</a:t>
            </a:r>
            <a:r>
              <a:rPr b="0" i="0" lang="en">
                <a:solidFill>
                  <a:srgbClr val="1A1C1C"/>
                </a:solidFill>
                <a:latin typeface="Lato"/>
                <a:ea typeface="Lato"/>
                <a:cs typeface="Lato"/>
                <a:sym typeface="Lato"/>
              </a:rPr>
              <a:t> (∼ 40%)</a:t>
            </a:r>
            <a:endParaRPr/>
          </a:p>
          <a:p>
            <a:pPr indent="-202565" lvl="1" marL="558800" rtl="0" algn="l">
              <a:lnSpc>
                <a:spcPct val="90000"/>
              </a:lnSpc>
              <a:spcBef>
                <a:spcPts val="400"/>
              </a:spcBef>
              <a:spcAft>
                <a:spcPts val="0"/>
              </a:spcAft>
              <a:buClr>
                <a:srgbClr val="1A1C1C"/>
              </a:buClr>
              <a:buSzPct val="128571"/>
              <a:buFont typeface="Arial"/>
              <a:buChar char="•"/>
            </a:pPr>
            <a:r>
              <a:rPr b="0" i="0" lang="en">
                <a:solidFill>
                  <a:srgbClr val="1A1C1C"/>
                </a:solidFill>
                <a:latin typeface="Lato"/>
                <a:ea typeface="Lato"/>
                <a:cs typeface="Lato"/>
                <a:sym typeface="Lato"/>
              </a:rPr>
              <a:t>Large vessel </a:t>
            </a:r>
            <a:r>
              <a:rPr lang="en">
                <a:solidFill>
                  <a:srgbClr val="1A1C1C"/>
                </a:solidFill>
                <a:latin typeface="Lato"/>
                <a:ea typeface="Lato"/>
                <a:cs typeface="Lato"/>
                <a:sym typeface="Lato"/>
              </a:rPr>
              <a:t>atherosclerosis</a:t>
            </a:r>
            <a:r>
              <a:rPr b="0" i="0" lang="en">
                <a:solidFill>
                  <a:srgbClr val="1A1C1C"/>
                </a:solidFill>
                <a:latin typeface="Lato"/>
                <a:ea typeface="Lato"/>
                <a:cs typeface="Lato"/>
                <a:sym typeface="Lato"/>
              </a:rPr>
              <a:t> (∼ 20%) </a:t>
            </a:r>
            <a:endParaRPr/>
          </a:p>
          <a:p>
            <a:pPr indent="-166687" lvl="2" marL="863600" rtl="0" algn="l">
              <a:lnSpc>
                <a:spcPct val="90000"/>
              </a:lnSpc>
              <a:spcBef>
                <a:spcPts val="400"/>
              </a:spcBef>
              <a:spcAft>
                <a:spcPts val="0"/>
              </a:spcAft>
              <a:buClr>
                <a:srgbClr val="1A1C1C"/>
              </a:buClr>
              <a:buSzPct val="107142"/>
              <a:buFont typeface="Arial"/>
              <a:buChar char="•"/>
            </a:pPr>
            <a:r>
              <a:rPr b="0" i="0" lang="en">
                <a:solidFill>
                  <a:srgbClr val="1A1C1C"/>
                </a:solidFill>
                <a:latin typeface="Lato"/>
                <a:ea typeface="Lato"/>
                <a:cs typeface="Lato"/>
                <a:sym typeface="Lato"/>
              </a:rPr>
              <a:t>Rupture of an </a:t>
            </a:r>
            <a:r>
              <a:rPr lang="en">
                <a:solidFill>
                  <a:srgbClr val="1A1C1C"/>
                </a:solidFill>
                <a:latin typeface="Lato"/>
                <a:ea typeface="Lato"/>
                <a:cs typeface="Lato"/>
                <a:sym typeface="Lato"/>
              </a:rPr>
              <a:t>atherosclerotic plaque</a:t>
            </a:r>
            <a:r>
              <a:rPr b="0" i="0" lang="en">
                <a:solidFill>
                  <a:srgbClr val="1A1C1C"/>
                </a:solidFill>
                <a:latin typeface="Lato"/>
                <a:ea typeface="Lato"/>
                <a:cs typeface="Lato"/>
                <a:sym typeface="Lato"/>
              </a:rPr>
              <a:t> and exposure of subendothelial </a:t>
            </a:r>
            <a:r>
              <a:rPr lang="en">
                <a:solidFill>
                  <a:srgbClr val="1A1C1C"/>
                </a:solidFill>
                <a:latin typeface="Lato"/>
                <a:ea typeface="Lato"/>
                <a:cs typeface="Lato"/>
                <a:sym typeface="Lato"/>
              </a:rPr>
              <a:t>collagen</a:t>
            </a:r>
            <a:r>
              <a:rPr b="0" i="0" lang="en">
                <a:solidFill>
                  <a:srgbClr val="1A1C1C"/>
                </a:solidFill>
                <a:latin typeface="Lato"/>
                <a:ea typeface="Lato"/>
                <a:cs typeface="Lato"/>
                <a:sym typeface="Lato"/>
              </a:rPr>
              <a:t> → formation of a thrombus</a:t>
            </a:r>
            <a:endParaRPr/>
          </a:p>
          <a:p>
            <a:pPr indent="-166687" lvl="2" marL="863600" rtl="0" algn="l">
              <a:lnSpc>
                <a:spcPct val="90000"/>
              </a:lnSpc>
              <a:spcBef>
                <a:spcPts val="400"/>
              </a:spcBef>
              <a:spcAft>
                <a:spcPts val="0"/>
              </a:spcAft>
              <a:buClr>
                <a:srgbClr val="1A1C1C"/>
              </a:buClr>
              <a:buSzPct val="107142"/>
              <a:buFont typeface="Arial"/>
              <a:buChar char="•"/>
            </a:pPr>
            <a:r>
              <a:rPr b="0" i="0" lang="en">
                <a:solidFill>
                  <a:srgbClr val="1A1C1C"/>
                </a:solidFill>
                <a:latin typeface="Lato"/>
                <a:ea typeface="Lato"/>
                <a:cs typeface="Lato"/>
                <a:sym typeface="Lato"/>
              </a:rPr>
              <a:t>Thrombus formation most commonly occurs at branch points in </a:t>
            </a:r>
            <a:r>
              <a:rPr lang="en">
                <a:solidFill>
                  <a:srgbClr val="1A1C1C"/>
                </a:solidFill>
                <a:latin typeface="Lato"/>
                <a:ea typeface="Lato"/>
                <a:cs typeface="Lato"/>
                <a:sym typeface="Lato"/>
              </a:rPr>
              <a:t>arteries</a:t>
            </a:r>
            <a:r>
              <a:rPr b="0" i="0" lang="en">
                <a:solidFill>
                  <a:srgbClr val="1A1C1C"/>
                </a:solidFill>
                <a:latin typeface="Lato"/>
                <a:ea typeface="Lato"/>
                <a:cs typeface="Lato"/>
                <a:sym typeface="Lato"/>
              </a:rPr>
              <a:t> (e.g., </a:t>
            </a:r>
            <a:r>
              <a:rPr lang="en">
                <a:solidFill>
                  <a:srgbClr val="1A1C1C"/>
                </a:solidFill>
                <a:latin typeface="Lato"/>
                <a:ea typeface="Lato"/>
                <a:cs typeface="Lato"/>
                <a:sym typeface="Lato"/>
              </a:rPr>
              <a:t>internal carotid artery</a:t>
            </a:r>
            <a:r>
              <a:rPr b="0" i="0" lang="en">
                <a:solidFill>
                  <a:srgbClr val="1A1C1C"/>
                </a:solidFill>
                <a:latin typeface="Lato"/>
                <a:ea typeface="Lato"/>
                <a:cs typeface="Lato"/>
                <a:sym typeface="Lato"/>
              </a:rPr>
              <a:t> bifurcation or where the </a:t>
            </a:r>
            <a:r>
              <a:rPr lang="en">
                <a:solidFill>
                  <a:srgbClr val="1A1C1C"/>
                </a:solidFill>
                <a:latin typeface="Lato"/>
                <a:ea typeface="Lato"/>
                <a:cs typeface="Lato"/>
                <a:sym typeface="Lato"/>
              </a:rPr>
              <a:t>MCA</a:t>
            </a:r>
            <a:r>
              <a:rPr b="0" i="0" lang="en">
                <a:solidFill>
                  <a:srgbClr val="1A1C1C"/>
                </a:solidFill>
                <a:latin typeface="Lato"/>
                <a:ea typeface="Lato"/>
                <a:cs typeface="Lato"/>
                <a:sym typeface="Lato"/>
              </a:rPr>
              <a:t> branches from the </a:t>
            </a:r>
            <a:r>
              <a:rPr lang="en">
                <a:solidFill>
                  <a:srgbClr val="1A1C1C"/>
                </a:solidFill>
                <a:latin typeface="Lato"/>
                <a:ea typeface="Lato"/>
                <a:cs typeface="Lato"/>
                <a:sym typeface="Lato"/>
              </a:rPr>
              <a:t>circle of Willis</a:t>
            </a:r>
            <a:r>
              <a:rPr b="0" i="0" lang="en">
                <a:solidFill>
                  <a:srgbClr val="1A1C1C"/>
                </a:solidFill>
                <a:latin typeface="Lato"/>
                <a:ea typeface="Lato"/>
                <a:cs typeface="Lato"/>
                <a:sym typeface="Lato"/>
              </a:rPr>
              <a:t>).</a:t>
            </a:r>
            <a:endParaRPr/>
          </a:p>
          <a:p>
            <a:pPr indent="-202565" lvl="1" marL="558800" rtl="0" algn="l">
              <a:lnSpc>
                <a:spcPct val="90000"/>
              </a:lnSpc>
              <a:spcBef>
                <a:spcPts val="400"/>
              </a:spcBef>
              <a:spcAft>
                <a:spcPts val="0"/>
              </a:spcAft>
              <a:buClr>
                <a:srgbClr val="1A1C1C"/>
              </a:buClr>
              <a:buSzPct val="128571"/>
              <a:buFont typeface="Arial"/>
              <a:buChar char="•"/>
            </a:pPr>
            <a:r>
              <a:rPr b="0" i="0" lang="en">
                <a:solidFill>
                  <a:srgbClr val="1A1C1C"/>
                </a:solidFill>
                <a:latin typeface="Lato"/>
                <a:ea typeface="Lato"/>
                <a:cs typeface="Lato"/>
                <a:sym typeface="Lato"/>
              </a:rPr>
              <a:t>Small vessel occlusion (e.g., </a:t>
            </a:r>
            <a:r>
              <a:rPr lang="en">
                <a:solidFill>
                  <a:srgbClr val="1A1C1C"/>
                </a:solidFill>
                <a:latin typeface="Lato"/>
                <a:ea typeface="Lato"/>
                <a:cs typeface="Lato"/>
                <a:sym typeface="Lato"/>
              </a:rPr>
              <a:t>lacunar infarct</a:t>
            </a:r>
            <a:r>
              <a:rPr b="0" i="0" lang="en">
                <a:solidFill>
                  <a:srgbClr val="1A1C1C"/>
                </a:solidFill>
                <a:latin typeface="Lato"/>
                <a:ea typeface="Lato"/>
                <a:cs typeface="Lato"/>
                <a:sym typeface="Lato"/>
              </a:rPr>
              <a:t>).</a:t>
            </a:r>
            <a:endParaRPr/>
          </a:p>
          <a:p>
            <a:pPr indent="-162242" lvl="0" marL="177800" rtl="0" algn="l">
              <a:lnSpc>
                <a:spcPct val="90000"/>
              </a:lnSpc>
              <a:spcBef>
                <a:spcPts val="800"/>
              </a:spcBef>
              <a:spcAft>
                <a:spcPts val="0"/>
              </a:spcAft>
              <a:buClr>
                <a:srgbClr val="1A1C1C"/>
              </a:buClr>
              <a:buSzPct val="116666"/>
              <a:buFont typeface="Arial"/>
              <a:buChar char="•"/>
            </a:pPr>
            <a:r>
              <a:rPr b="1" i="0" lang="en">
                <a:solidFill>
                  <a:srgbClr val="1A1C1C"/>
                </a:solidFill>
                <a:latin typeface="Lato"/>
                <a:ea typeface="Lato"/>
                <a:cs typeface="Lato"/>
                <a:sym typeface="Lato"/>
              </a:rPr>
              <a:t>Global cerebral </a:t>
            </a:r>
            <a:r>
              <a:rPr b="1" lang="en">
                <a:solidFill>
                  <a:srgbClr val="1A1C1C"/>
                </a:solidFill>
                <a:latin typeface="Lato"/>
                <a:ea typeface="Lato"/>
                <a:cs typeface="Lato"/>
                <a:sym typeface="Lato"/>
              </a:rPr>
              <a:t>ischemia</a:t>
            </a:r>
            <a:endParaRPr b="0" i="0">
              <a:solidFill>
                <a:srgbClr val="1A1C1C"/>
              </a:solidFill>
              <a:latin typeface="Lato"/>
              <a:ea typeface="Lato"/>
              <a:cs typeface="Lato"/>
              <a:sym typeface="Lato"/>
            </a:endParaRPr>
          </a:p>
          <a:p>
            <a:pPr indent="-202565" lvl="1" marL="558800" rtl="0" algn="l">
              <a:lnSpc>
                <a:spcPct val="90000"/>
              </a:lnSpc>
              <a:spcBef>
                <a:spcPts val="400"/>
              </a:spcBef>
              <a:spcAft>
                <a:spcPts val="0"/>
              </a:spcAft>
              <a:buClr>
                <a:srgbClr val="1A1C1C"/>
              </a:buClr>
              <a:buSzPct val="128571"/>
              <a:buFont typeface="Arial"/>
              <a:buChar char="•"/>
            </a:pPr>
            <a:r>
              <a:rPr b="0" i="0" lang="en">
                <a:solidFill>
                  <a:srgbClr val="1A1C1C"/>
                </a:solidFill>
                <a:latin typeface="Lato"/>
                <a:ea typeface="Lato"/>
                <a:cs typeface="Lato"/>
                <a:sym typeface="Lato"/>
              </a:rPr>
              <a:t>Systemic hypoperfusion</a:t>
            </a:r>
            <a:endParaRPr/>
          </a:p>
          <a:p>
            <a:pPr indent="-166687" lvl="2" marL="863600" rtl="0" algn="l">
              <a:lnSpc>
                <a:spcPct val="90000"/>
              </a:lnSpc>
              <a:spcBef>
                <a:spcPts val="400"/>
              </a:spcBef>
              <a:spcAft>
                <a:spcPts val="0"/>
              </a:spcAft>
              <a:buClr>
                <a:srgbClr val="1A1C1C"/>
              </a:buClr>
              <a:buSzPct val="107142"/>
              <a:buFont typeface="Arial"/>
              <a:buChar char="•"/>
            </a:pPr>
            <a:r>
              <a:rPr lang="en">
                <a:solidFill>
                  <a:srgbClr val="1A1C1C"/>
                </a:solidFill>
                <a:latin typeface="Lato"/>
                <a:ea typeface="Lato"/>
                <a:cs typeface="Lato"/>
                <a:sym typeface="Lato"/>
              </a:rPr>
              <a:t>Shock</a:t>
            </a:r>
            <a:r>
              <a:rPr b="0" i="0" lang="en">
                <a:solidFill>
                  <a:srgbClr val="1A1C1C"/>
                </a:solidFill>
                <a:latin typeface="Lato"/>
                <a:ea typeface="Lato"/>
                <a:cs typeface="Lato"/>
                <a:sym typeface="Lato"/>
              </a:rPr>
              <a:t> → decreased effective </a:t>
            </a:r>
            <a:r>
              <a:rPr lang="en">
                <a:solidFill>
                  <a:srgbClr val="1A1C1C"/>
                </a:solidFill>
                <a:latin typeface="Lato"/>
                <a:ea typeface="Lato"/>
                <a:cs typeface="Lato"/>
                <a:sym typeface="Lato"/>
              </a:rPr>
              <a:t>oxygen delivery</a:t>
            </a:r>
            <a:r>
              <a:rPr b="0" i="0" lang="en">
                <a:solidFill>
                  <a:srgbClr val="1A1C1C"/>
                </a:solidFill>
                <a:latin typeface="Lato"/>
                <a:ea typeface="Lato"/>
                <a:cs typeface="Lato"/>
                <a:sym typeface="Lato"/>
              </a:rPr>
              <a:t> to the whole brain</a:t>
            </a:r>
            <a:endParaRPr/>
          </a:p>
          <a:p>
            <a:pPr indent="-166687" lvl="2" marL="863600" rtl="0" algn="l">
              <a:lnSpc>
                <a:spcPct val="90000"/>
              </a:lnSpc>
              <a:spcBef>
                <a:spcPts val="400"/>
              </a:spcBef>
              <a:spcAft>
                <a:spcPts val="0"/>
              </a:spcAft>
              <a:buClr>
                <a:srgbClr val="1A1C1C"/>
              </a:buClr>
              <a:buSzPct val="107142"/>
              <a:buFont typeface="Arial"/>
              <a:buChar char="•"/>
            </a:pPr>
            <a:r>
              <a:rPr b="0" i="0" lang="en">
                <a:solidFill>
                  <a:srgbClr val="1A1C1C"/>
                </a:solidFill>
                <a:latin typeface="Lato"/>
                <a:ea typeface="Lato"/>
                <a:cs typeface="Lato"/>
                <a:sym typeface="Lato"/>
              </a:rPr>
              <a:t>Can result in </a:t>
            </a:r>
            <a:r>
              <a:rPr b="1" lang="en">
                <a:solidFill>
                  <a:srgbClr val="1A1C1C"/>
                </a:solidFill>
                <a:latin typeface="Lato"/>
                <a:ea typeface="Lato"/>
                <a:cs typeface="Lato"/>
                <a:sym typeface="Lato"/>
              </a:rPr>
              <a:t>watershed infarct</a:t>
            </a:r>
            <a:endParaRPr b="0" i="0">
              <a:solidFill>
                <a:srgbClr val="1A1C1C"/>
              </a:solidFill>
              <a:latin typeface="Lato"/>
              <a:ea typeface="Lato"/>
              <a:cs typeface="Lato"/>
              <a:sym typeface="Lato"/>
            </a:endParaRPr>
          </a:p>
          <a:p>
            <a:pPr indent="-202565" lvl="1" marL="558800" rtl="0" algn="l">
              <a:lnSpc>
                <a:spcPct val="90000"/>
              </a:lnSpc>
              <a:spcBef>
                <a:spcPts val="400"/>
              </a:spcBef>
              <a:spcAft>
                <a:spcPts val="0"/>
              </a:spcAft>
              <a:buClr>
                <a:srgbClr val="1A1C1C"/>
              </a:buClr>
              <a:buSzPct val="128571"/>
              <a:buFont typeface="Arial"/>
              <a:buChar char="•"/>
            </a:pPr>
            <a:r>
              <a:rPr lang="en">
                <a:solidFill>
                  <a:srgbClr val="1A1C1C"/>
                </a:solidFill>
                <a:latin typeface="Lato"/>
                <a:ea typeface="Lato"/>
                <a:cs typeface="Lato"/>
                <a:sym typeface="Lato"/>
              </a:rPr>
              <a:t>Hypoglycemia</a:t>
            </a:r>
            <a:r>
              <a:rPr b="0" i="0" lang="en">
                <a:solidFill>
                  <a:srgbClr val="1A1C1C"/>
                </a:solidFill>
                <a:latin typeface="Lato"/>
                <a:ea typeface="Lato"/>
                <a:cs typeface="Lato"/>
                <a:sym typeface="Lato"/>
              </a:rPr>
              <a:t>: Repeated episodes of </a:t>
            </a:r>
            <a:r>
              <a:rPr lang="en">
                <a:solidFill>
                  <a:srgbClr val="1A1C1C"/>
                </a:solidFill>
                <a:latin typeface="Lato"/>
                <a:ea typeface="Lato"/>
                <a:cs typeface="Lato"/>
                <a:sym typeface="Lato"/>
              </a:rPr>
              <a:t>hypoglycemia</a:t>
            </a:r>
            <a:r>
              <a:rPr b="0" i="0" lang="en">
                <a:solidFill>
                  <a:srgbClr val="1A1C1C"/>
                </a:solidFill>
                <a:latin typeface="Lato"/>
                <a:ea typeface="Lato"/>
                <a:cs typeface="Lato"/>
                <a:sym typeface="Lato"/>
              </a:rPr>
              <a:t> (e.g., due to </a:t>
            </a:r>
            <a:r>
              <a:rPr lang="en">
                <a:solidFill>
                  <a:srgbClr val="1A1C1C"/>
                </a:solidFill>
                <a:latin typeface="Lato"/>
                <a:ea typeface="Lato"/>
                <a:cs typeface="Lato"/>
                <a:sym typeface="Lato"/>
              </a:rPr>
              <a:t>insulinoma</a:t>
            </a:r>
            <a:r>
              <a:rPr b="0" i="0" lang="en">
                <a:solidFill>
                  <a:srgbClr val="1A1C1C"/>
                </a:solidFill>
                <a:latin typeface="Lato"/>
                <a:ea typeface="Lato"/>
                <a:cs typeface="Lato"/>
                <a:sym typeface="Lato"/>
              </a:rPr>
              <a:t>) increase the risk of cerebral </a:t>
            </a:r>
            <a:r>
              <a:rPr lang="en">
                <a:solidFill>
                  <a:srgbClr val="1A1C1C"/>
                </a:solidFill>
                <a:latin typeface="Lato"/>
                <a:ea typeface="Lato"/>
                <a:cs typeface="Lato"/>
                <a:sym typeface="Lato"/>
              </a:rPr>
              <a:t>ischemia</a:t>
            </a:r>
            <a:r>
              <a:rPr b="0" i="0" lang="en">
                <a:solidFill>
                  <a:srgbClr val="1A1C1C"/>
                </a:solidFill>
                <a:latin typeface="Lato"/>
                <a:ea typeface="Lato"/>
                <a:cs typeface="Lato"/>
                <a:sym typeface="Lato"/>
              </a:rPr>
              <a:t>.</a:t>
            </a:r>
            <a:endParaRPr/>
          </a:p>
          <a:p>
            <a:pPr indent="-202565" lvl="1" marL="558800" rtl="0" algn="l">
              <a:lnSpc>
                <a:spcPct val="90000"/>
              </a:lnSpc>
              <a:spcBef>
                <a:spcPts val="400"/>
              </a:spcBef>
              <a:spcAft>
                <a:spcPts val="0"/>
              </a:spcAft>
              <a:buClr>
                <a:srgbClr val="1A1C1C"/>
              </a:buClr>
              <a:buSzPct val="128571"/>
              <a:buFont typeface="Arial"/>
              <a:buChar char="•"/>
            </a:pPr>
            <a:r>
              <a:rPr b="0" i="0" lang="en">
                <a:solidFill>
                  <a:srgbClr val="1A1C1C"/>
                </a:solidFill>
                <a:latin typeface="Lato"/>
                <a:ea typeface="Lato"/>
                <a:cs typeface="Lato"/>
                <a:sym typeface="Lato"/>
              </a:rPr>
              <a:t>Severe and/or chronic </a:t>
            </a:r>
            <a:r>
              <a:rPr lang="en">
                <a:solidFill>
                  <a:srgbClr val="1A1C1C"/>
                </a:solidFill>
                <a:latin typeface="Lato"/>
                <a:ea typeface="Lato"/>
                <a:cs typeface="Lato"/>
                <a:sym typeface="Lato"/>
              </a:rPr>
              <a:t>hypoxia</a:t>
            </a:r>
            <a:r>
              <a:rPr b="0" i="0" lang="en">
                <a:solidFill>
                  <a:srgbClr val="1A1C1C"/>
                </a:solidFill>
                <a:latin typeface="Lato"/>
                <a:ea typeface="Lato"/>
                <a:cs typeface="Lato"/>
                <a:sym typeface="Lato"/>
              </a:rPr>
              <a:t>: </a:t>
            </a:r>
            <a:r>
              <a:rPr lang="en">
                <a:solidFill>
                  <a:srgbClr val="1A1C1C"/>
                </a:solidFill>
                <a:latin typeface="Lato"/>
                <a:ea typeface="Lato"/>
                <a:cs typeface="Lato"/>
                <a:sym typeface="Lato"/>
              </a:rPr>
              <a:t>hypoxemia</a:t>
            </a:r>
            <a:r>
              <a:rPr b="0" i="0" lang="en">
                <a:solidFill>
                  <a:srgbClr val="1A1C1C"/>
                </a:solidFill>
                <a:latin typeface="Lato"/>
                <a:ea typeface="Lato"/>
                <a:cs typeface="Lato"/>
                <a:sym typeface="Lato"/>
              </a:rPr>
              <a:t> (e.g., due to </a:t>
            </a:r>
            <a:r>
              <a:rPr lang="en">
                <a:solidFill>
                  <a:srgbClr val="1A1C1C"/>
                </a:solidFill>
                <a:latin typeface="Lato"/>
                <a:ea typeface="Lato"/>
                <a:cs typeface="Lato"/>
                <a:sym typeface="Lato"/>
              </a:rPr>
              <a:t>respiratory arrest</a:t>
            </a:r>
            <a:r>
              <a:rPr b="0" i="0" lang="en">
                <a:solidFill>
                  <a:srgbClr val="1A1C1C"/>
                </a:solidFill>
                <a:latin typeface="Lato"/>
                <a:ea typeface="Lato"/>
                <a:cs typeface="Lato"/>
                <a:sym typeface="Lato"/>
              </a:rPr>
              <a:t>) → global tissue </a:t>
            </a:r>
            <a:r>
              <a:rPr lang="en">
                <a:solidFill>
                  <a:srgbClr val="1A1C1C"/>
                </a:solidFill>
                <a:latin typeface="Lato"/>
                <a:ea typeface="Lato"/>
                <a:cs typeface="Lato"/>
                <a:sym typeface="Lato"/>
              </a:rPr>
              <a:t>hypoxia</a:t>
            </a:r>
            <a:r>
              <a:rPr b="0" i="0" lang="en">
                <a:solidFill>
                  <a:srgbClr val="1A1C1C"/>
                </a:solidFill>
                <a:latin typeface="Lato"/>
                <a:ea typeface="Lato"/>
                <a:cs typeface="Lato"/>
                <a:sym typeface="Lato"/>
              </a:rPr>
              <a:t> in the brain</a:t>
            </a:r>
            <a:endParaRPr/>
          </a:p>
          <a:p>
            <a:pPr indent="-88900" lvl="0" marL="177800" rtl="0" algn="l">
              <a:lnSpc>
                <a:spcPct val="90000"/>
              </a:lnSpc>
              <a:spcBef>
                <a:spcPts val="800"/>
              </a:spcBef>
              <a:spcAft>
                <a:spcPts val="0"/>
              </a:spcAft>
              <a:buClr>
                <a:schemeClr val="dk1"/>
              </a:buClr>
              <a:buSzPct val="116666"/>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320084"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FF0000"/>
              </a:buClr>
              <a:buSzPts val="3300"/>
              <a:buFont typeface="Calibri"/>
              <a:buNone/>
            </a:pPr>
            <a:r>
              <a:rPr b="1" lang="en"/>
              <a:t>Anterior cerebral artery </a:t>
            </a:r>
            <a:r>
              <a:rPr b="1" lang="en"/>
              <a:t>infarct</a:t>
            </a:r>
            <a:endParaRPr b="1"/>
          </a:p>
        </p:txBody>
      </p:sp>
      <p:pic>
        <p:nvPicPr>
          <p:cNvPr id="117" name="Google Shape;117;p23"/>
          <p:cNvPicPr preferRelativeResize="0"/>
          <p:nvPr>
            <p:ph idx="1" type="body"/>
          </p:nvPr>
        </p:nvPicPr>
        <p:blipFill rotWithShape="1">
          <a:blip r:embed="rId3">
            <a:alphaModFix/>
          </a:blip>
          <a:srcRect b="0" l="0" r="0" t="0"/>
          <a:stretch/>
        </p:blipFill>
        <p:spPr>
          <a:xfrm>
            <a:off x="5973156" y="273844"/>
            <a:ext cx="1977300" cy="4857600"/>
          </a:xfrm>
          <a:prstGeom prst="rect">
            <a:avLst/>
          </a:prstGeom>
          <a:noFill/>
          <a:ln>
            <a:noFill/>
          </a:ln>
        </p:spPr>
      </p:pic>
      <p:sp>
        <p:nvSpPr>
          <p:cNvPr id="118" name="Google Shape;118;p23"/>
          <p:cNvSpPr txBox="1"/>
          <p:nvPr/>
        </p:nvSpPr>
        <p:spPr>
          <a:xfrm>
            <a:off x="593293" y="1461590"/>
            <a:ext cx="5143200" cy="303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400"/>
              <a:buFont typeface="Arial"/>
              <a:buNone/>
            </a:pPr>
            <a:r>
              <a:rPr b="1" lang="en">
                <a:solidFill>
                  <a:schemeClr val="dk1"/>
                </a:solidFill>
                <a:latin typeface="Calibri"/>
                <a:ea typeface="Calibri"/>
                <a:cs typeface="Calibri"/>
                <a:sym typeface="Calibri"/>
              </a:rPr>
              <a:t>ACA</a:t>
            </a:r>
            <a:r>
              <a:rPr lang="en">
                <a:solidFill>
                  <a:schemeClr val="dk1"/>
                </a:solidFill>
                <a:latin typeface="Calibri"/>
                <a:ea typeface="Calibri"/>
                <a:cs typeface="Calibri"/>
                <a:sym typeface="Calibri"/>
              </a:rPr>
              <a:t> SUPPLIES: the medial and superior parts of the frontal lobe, and the anterior parietal lobe</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Calibri"/>
                <a:ea typeface="Calibri"/>
                <a:cs typeface="Calibri"/>
                <a:sym typeface="Calibri"/>
              </a:rPr>
              <a:t>typically leads to the following clinical features:</a:t>
            </a:r>
            <a:br>
              <a:rPr b="0" i="0" lang="en" sz="1400" u="none" cap="none" strike="noStrike">
                <a:solidFill>
                  <a:schemeClr val="dk1"/>
                </a:solidFill>
                <a:latin typeface="Calibri"/>
                <a:ea typeface="Calibri"/>
                <a:cs typeface="Calibri"/>
                <a:sym typeface="Calibri"/>
              </a:rPr>
            </a:br>
            <a:r>
              <a:rPr b="0" i="0" lang="en" sz="1400" u="none" cap="none" strike="noStrike">
                <a:solidFill>
                  <a:schemeClr val="dk1"/>
                </a:solidFill>
                <a:latin typeface="Calibri"/>
                <a:ea typeface="Calibri"/>
                <a:cs typeface="Calibri"/>
                <a:sym typeface="Calibri"/>
              </a:rPr>
              <a:t>– Contralateral lower extremity weakness</a:t>
            </a:r>
            <a:r>
              <a:rPr lang="en">
                <a:solidFill>
                  <a:schemeClr val="dk1"/>
                </a:solidFill>
                <a:latin typeface="Calibri"/>
                <a:ea typeface="Calibri"/>
                <a:cs typeface="Calibri"/>
                <a:sym typeface="Calibri"/>
              </a:rPr>
              <a:t> &amp; </a:t>
            </a:r>
            <a:r>
              <a:rPr b="0" i="0" lang="en" sz="1400" u="none" cap="none" strike="noStrike">
                <a:solidFill>
                  <a:schemeClr val="dk1"/>
                </a:solidFill>
                <a:latin typeface="Calibri"/>
                <a:ea typeface="Calibri"/>
                <a:cs typeface="Calibri"/>
                <a:sym typeface="Calibri"/>
              </a:rPr>
              <a:t>sensory loss (supplementary motor cortex,</a:t>
            </a:r>
            <a:r>
              <a:rPr lang="en">
                <a:solidFill>
                  <a:schemeClr val="dk1"/>
                </a:solidFill>
                <a:latin typeface="Calibri"/>
                <a:ea typeface="Calibri"/>
                <a:cs typeface="Calibri"/>
                <a:sym typeface="Calibri"/>
              </a:rPr>
              <a:t> </a:t>
            </a:r>
            <a:r>
              <a:rPr b="0" i="0" lang="en" sz="1400" u="none" cap="none" strike="noStrike">
                <a:solidFill>
                  <a:schemeClr val="dk1"/>
                </a:solidFill>
                <a:latin typeface="Calibri"/>
                <a:ea typeface="Calibri"/>
                <a:cs typeface="Calibri"/>
                <a:sym typeface="Calibri"/>
              </a:rPr>
              <a:t>parts of the primary motor and primary sensory cortex)</a:t>
            </a:r>
            <a:br>
              <a:rPr b="0" i="0" lang="en" sz="1400" u="none" cap="none" strike="noStrike">
                <a:solidFill>
                  <a:schemeClr val="dk1"/>
                </a:solidFill>
                <a:latin typeface="Calibri"/>
                <a:ea typeface="Calibri"/>
                <a:cs typeface="Calibri"/>
                <a:sym typeface="Calibri"/>
              </a:rPr>
            </a:br>
            <a:r>
              <a:rPr b="0" i="0" lang="en" sz="1400" u="none" cap="none" strike="noStrike">
                <a:solidFill>
                  <a:schemeClr val="dk1"/>
                </a:solidFill>
                <a:latin typeface="Calibri"/>
                <a:ea typeface="Calibri"/>
                <a:cs typeface="Calibri"/>
                <a:sym typeface="Calibri"/>
              </a:rPr>
              <a:t>– Urinary </a:t>
            </a:r>
            <a:r>
              <a:rPr b="1" i="0" lang="en" sz="1400" u="none" cap="none" strike="noStrike">
                <a:solidFill>
                  <a:schemeClr val="dk1"/>
                </a:solidFill>
                <a:latin typeface="Calibri"/>
                <a:ea typeface="Calibri"/>
                <a:cs typeface="Calibri"/>
                <a:sym typeface="Calibri"/>
              </a:rPr>
              <a:t>incontinence</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Calibri"/>
                <a:ea typeface="Calibri"/>
                <a:cs typeface="Calibri"/>
                <a:sym typeface="Calibri"/>
              </a:rPr>
              <a:t>– </a:t>
            </a:r>
            <a:r>
              <a:rPr b="1" i="0" lang="en" sz="1400" u="none" cap="none" strike="noStrike">
                <a:solidFill>
                  <a:schemeClr val="dk1"/>
                </a:solidFill>
                <a:latin typeface="Calibri"/>
                <a:ea typeface="Calibri"/>
                <a:cs typeface="Calibri"/>
                <a:sym typeface="Calibri"/>
              </a:rPr>
              <a:t>Apathy</a:t>
            </a:r>
            <a:r>
              <a:rPr b="0" i="0" lang="en" sz="1400" u="none" cap="none" strike="noStrike">
                <a:solidFill>
                  <a:schemeClr val="dk1"/>
                </a:solidFill>
                <a:latin typeface="Calibri"/>
                <a:ea typeface="Calibri"/>
                <a:cs typeface="Calibri"/>
                <a:sym typeface="Calibri"/>
              </a:rPr>
              <a:t> and personality change</a:t>
            </a:r>
            <a:r>
              <a:rPr lang="en">
                <a:solidFill>
                  <a:schemeClr val="dk1"/>
                </a:solidFill>
                <a:latin typeface="Calibri"/>
                <a:ea typeface="Calibri"/>
                <a:cs typeface="Calibri"/>
                <a:sym typeface="Calibri"/>
              </a:rPr>
              <a:t> &amp; confusion (frontal, pre-frontal areas)</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en">
                <a:solidFill>
                  <a:schemeClr val="dk1"/>
                </a:solidFill>
                <a:latin typeface="Calibri"/>
                <a:ea typeface="Calibri"/>
                <a:cs typeface="Calibri"/>
                <a:sym typeface="Calibri"/>
              </a:rPr>
              <a:t>“Lower extremity weakness exceeds upper extremity weakness.” (paracentral lobule, medial paracentral gyrus)</a:t>
            </a:r>
            <a:endParaRPr>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4"/>
          <p:cNvSpPr txBox="1"/>
          <p:nvPr>
            <p:ph type="title"/>
          </p:nvPr>
        </p:nvSpPr>
        <p:spPr>
          <a:xfrm>
            <a:off x="97207" y="-77549"/>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FF0000"/>
              </a:buClr>
              <a:buSzPts val="3300"/>
              <a:buFont typeface="Lato"/>
              <a:buNone/>
            </a:pPr>
            <a:r>
              <a:rPr b="1" i="0" lang="en">
                <a:latin typeface="Lato"/>
                <a:ea typeface="Lato"/>
                <a:cs typeface="Lato"/>
                <a:sym typeface="Lato"/>
              </a:rPr>
              <a:t>posterior cerebral artery infarct</a:t>
            </a:r>
            <a:endParaRPr b="1"/>
          </a:p>
        </p:txBody>
      </p:sp>
      <p:sp>
        <p:nvSpPr>
          <p:cNvPr id="124" name="Google Shape;124;p24"/>
          <p:cNvSpPr txBox="1"/>
          <p:nvPr>
            <p:ph idx="1" type="body"/>
          </p:nvPr>
        </p:nvSpPr>
        <p:spPr>
          <a:xfrm>
            <a:off x="504975" y="1979375"/>
            <a:ext cx="5009100" cy="3261000"/>
          </a:xfrm>
          <a:prstGeom prst="rect">
            <a:avLst/>
          </a:prstGeom>
          <a:noFill/>
          <a:ln>
            <a:noFill/>
          </a:ln>
        </p:spPr>
        <p:txBody>
          <a:bodyPr anchorCtr="0" anchor="t" bIns="34275" lIns="68575" spcFirstLastPara="1" rIns="68575" wrap="square" tIns="34275">
            <a:normAutofit fontScale="70000" lnSpcReduction="20000"/>
          </a:bodyPr>
          <a:lstStyle/>
          <a:p>
            <a:pPr indent="0" lvl="0" marL="0" rtl="0" algn="l">
              <a:lnSpc>
                <a:spcPct val="90000"/>
              </a:lnSpc>
              <a:spcBef>
                <a:spcPts val="0"/>
              </a:spcBef>
              <a:spcAft>
                <a:spcPts val="0"/>
              </a:spcAft>
              <a:buClr>
                <a:schemeClr val="dk1"/>
              </a:buClr>
              <a:buSzPct val="100000"/>
              <a:buNone/>
            </a:pPr>
            <a:r>
              <a:t/>
            </a:r>
            <a:endParaRPr>
              <a:latin typeface="Calibri"/>
              <a:ea typeface="Calibri"/>
              <a:cs typeface="Calibri"/>
              <a:sym typeface="Calibri"/>
            </a:endParaRPr>
          </a:p>
          <a:p>
            <a:pPr indent="0" lvl="0" marL="0" rtl="0" algn="l">
              <a:lnSpc>
                <a:spcPct val="90000"/>
              </a:lnSpc>
              <a:spcBef>
                <a:spcPts val="0"/>
              </a:spcBef>
              <a:spcAft>
                <a:spcPts val="0"/>
              </a:spcAft>
              <a:buClr>
                <a:schemeClr val="dk1"/>
              </a:buClr>
              <a:buSzPct val="100000"/>
              <a:buNone/>
            </a:pPr>
            <a:r>
              <a:rPr b="1" i="0" lang="en" sz="1800">
                <a:solidFill>
                  <a:srgbClr val="000000"/>
                </a:solidFill>
                <a:latin typeface="Calibri"/>
                <a:ea typeface="Calibri"/>
                <a:cs typeface="Calibri"/>
                <a:sym typeface="Calibri"/>
              </a:rPr>
              <a:t>typically leads to the following clinical features:</a:t>
            </a:r>
            <a:endParaRPr b="1">
              <a:solidFill>
                <a:srgbClr val="000000"/>
              </a:solidFill>
            </a:endParaRPr>
          </a:p>
          <a:p>
            <a:pPr indent="0" lvl="0" marL="0" rtl="0" algn="l">
              <a:lnSpc>
                <a:spcPct val="90000"/>
              </a:lnSpc>
              <a:spcBef>
                <a:spcPts val="800"/>
              </a:spcBef>
              <a:spcAft>
                <a:spcPts val="0"/>
              </a:spcAft>
              <a:buClr>
                <a:schemeClr val="dk1"/>
              </a:buClr>
              <a:buSzPct val="100000"/>
              <a:buNone/>
            </a:pPr>
            <a:br>
              <a:rPr lang="en" sz="1800">
                <a:latin typeface="Calibri"/>
                <a:ea typeface="Calibri"/>
                <a:cs typeface="Calibri"/>
                <a:sym typeface="Calibri"/>
              </a:rPr>
            </a:br>
            <a:r>
              <a:rPr b="0" i="0" lang="en" sz="1800">
                <a:latin typeface="Calibri"/>
                <a:ea typeface="Calibri"/>
                <a:cs typeface="Calibri"/>
                <a:sym typeface="Calibri"/>
              </a:rPr>
              <a:t>– Contralateral sensory loss (lateral thalamic </a:t>
            </a:r>
            <a:r>
              <a:rPr lang="en">
                <a:latin typeface="Calibri"/>
                <a:ea typeface="Calibri"/>
                <a:cs typeface="Calibri"/>
                <a:sym typeface="Calibri"/>
              </a:rPr>
              <a:t>nuclei</a:t>
            </a:r>
            <a:r>
              <a:rPr b="0" i="0" lang="en" sz="1800">
                <a:latin typeface="Calibri"/>
                <a:ea typeface="Calibri"/>
                <a:cs typeface="Calibri"/>
                <a:sym typeface="Calibri"/>
              </a:rPr>
              <a:t>)</a:t>
            </a:r>
            <a:endParaRPr b="0" i="0" sz="1800">
              <a:latin typeface="Calibri"/>
              <a:ea typeface="Calibri"/>
              <a:cs typeface="Calibri"/>
              <a:sym typeface="Calibri"/>
            </a:endParaRPr>
          </a:p>
          <a:p>
            <a:pPr indent="0" lvl="0" marL="0" rtl="0" algn="l">
              <a:lnSpc>
                <a:spcPct val="90000"/>
              </a:lnSpc>
              <a:spcBef>
                <a:spcPts val="800"/>
              </a:spcBef>
              <a:spcAft>
                <a:spcPts val="0"/>
              </a:spcAft>
              <a:buClr>
                <a:schemeClr val="dk1"/>
              </a:buClr>
              <a:buSzPct val="100000"/>
              <a:buNone/>
            </a:pPr>
            <a:br>
              <a:rPr lang="en" sz="1800">
                <a:latin typeface="Calibri"/>
                <a:ea typeface="Calibri"/>
                <a:cs typeface="Calibri"/>
                <a:sym typeface="Calibri"/>
              </a:rPr>
            </a:br>
            <a:r>
              <a:rPr b="0" i="0" lang="en" sz="1800">
                <a:latin typeface="Calibri"/>
                <a:ea typeface="Calibri"/>
                <a:cs typeface="Calibri"/>
                <a:sym typeface="Calibri"/>
              </a:rPr>
              <a:t>– Contralateral homonymous </a:t>
            </a:r>
            <a:r>
              <a:rPr lang="en">
                <a:latin typeface="Calibri"/>
                <a:ea typeface="Calibri"/>
                <a:cs typeface="Calibri"/>
                <a:sym typeface="Calibri"/>
              </a:rPr>
              <a:t>hemianopia</a:t>
            </a:r>
            <a:r>
              <a:rPr b="0" i="0" lang="en" sz="1800">
                <a:latin typeface="Calibri"/>
                <a:ea typeface="Calibri"/>
                <a:cs typeface="Calibri"/>
                <a:sym typeface="Calibri"/>
              </a:rPr>
              <a:t> </a:t>
            </a:r>
            <a:r>
              <a:rPr b="1" i="0" lang="en" sz="1800">
                <a:latin typeface="Calibri"/>
                <a:ea typeface="Calibri"/>
                <a:cs typeface="Calibri"/>
                <a:sym typeface="Calibri"/>
              </a:rPr>
              <a:t>with macular sparing </a:t>
            </a:r>
            <a:r>
              <a:rPr lang="en">
                <a:latin typeface="Calibri"/>
                <a:ea typeface="Calibri"/>
                <a:cs typeface="Calibri"/>
                <a:sym typeface="Calibri"/>
              </a:rPr>
              <a:t>(occipital lobe), </a:t>
            </a:r>
            <a:r>
              <a:rPr b="0" i="0" lang="en" sz="1800">
                <a:latin typeface="Calibri"/>
                <a:ea typeface="Calibri"/>
                <a:cs typeface="Calibri"/>
                <a:sym typeface="Calibri"/>
              </a:rPr>
              <a:t>(macula receives collateral vascular supply from the middle cerebral)</a:t>
            </a:r>
            <a:endParaRPr/>
          </a:p>
          <a:p>
            <a:pPr indent="0" lvl="0" marL="0" rtl="0" algn="l">
              <a:lnSpc>
                <a:spcPct val="90000"/>
              </a:lnSpc>
              <a:spcBef>
                <a:spcPts val="800"/>
              </a:spcBef>
              <a:spcAft>
                <a:spcPts val="0"/>
              </a:spcAft>
              <a:buClr>
                <a:srgbClr val="1A1C1C"/>
              </a:buClr>
              <a:buSzPct val="100000"/>
              <a:buNone/>
            </a:pPr>
            <a:r>
              <a:rPr b="0" i="0" lang="en" sz="1800">
                <a:solidFill>
                  <a:srgbClr val="1A1C1C"/>
                </a:solidFill>
                <a:latin typeface="Calibri"/>
                <a:ea typeface="Calibri"/>
                <a:cs typeface="Calibri"/>
                <a:sym typeface="Calibri"/>
              </a:rPr>
              <a:t>PCA territory of the dominant hemisphere (usually left): </a:t>
            </a:r>
            <a:endParaRPr/>
          </a:p>
          <a:p>
            <a:pPr indent="-194309" lvl="1" marL="558800" rtl="0" algn="l">
              <a:lnSpc>
                <a:spcPct val="90000"/>
              </a:lnSpc>
              <a:spcBef>
                <a:spcPts val="400"/>
              </a:spcBef>
              <a:spcAft>
                <a:spcPts val="0"/>
              </a:spcAft>
              <a:buClr>
                <a:srgbClr val="1A1C1C"/>
              </a:buClr>
              <a:buSzPct val="128571"/>
              <a:buFont typeface="Arial"/>
              <a:buChar char="•"/>
            </a:pPr>
            <a:r>
              <a:rPr lang="en">
                <a:solidFill>
                  <a:srgbClr val="1A1C1C"/>
                </a:solidFill>
                <a:latin typeface="Calibri"/>
                <a:ea typeface="Calibri"/>
                <a:cs typeface="Calibri"/>
                <a:sym typeface="Calibri"/>
              </a:rPr>
              <a:t>Alexia without agraphia (inability to read with preserved writing capacity and classically localizes to the dominant occipital cortex and splenium of the corpus callosum)</a:t>
            </a:r>
            <a:endParaRPr b="0" i="0">
              <a:solidFill>
                <a:srgbClr val="1A1C1C"/>
              </a:solidFill>
              <a:latin typeface="Calibri"/>
              <a:ea typeface="Calibri"/>
              <a:cs typeface="Calibri"/>
              <a:sym typeface="Calibri"/>
            </a:endParaRPr>
          </a:p>
          <a:p>
            <a:pPr indent="-194309" lvl="1" marL="558800" rtl="0" algn="l">
              <a:lnSpc>
                <a:spcPct val="90000"/>
              </a:lnSpc>
              <a:spcBef>
                <a:spcPts val="400"/>
              </a:spcBef>
              <a:spcAft>
                <a:spcPts val="0"/>
              </a:spcAft>
              <a:buClr>
                <a:srgbClr val="1A1C1C"/>
              </a:buClr>
              <a:buSzPct val="128571"/>
              <a:buFont typeface="Arial"/>
              <a:buChar char="•"/>
            </a:pPr>
            <a:r>
              <a:rPr lang="en">
                <a:solidFill>
                  <a:srgbClr val="1A1C1C"/>
                </a:solidFill>
                <a:latin typeface="Calibri"/>
                <a:ea typeface="Calibri"/>
                <a:cs typeface="Calibri"/>
                <a:sym typeface="Calibri"/>
              </a:rPr>
              <a:t>Anomic aphasia(retrieval failures, amnesic aphasia) (</a:t>
            </a:r>
            <a:r>
              <a:rPr lang="en" sz="1200">
                <a:solidFill>
                  <a:schemeClr val="dk1"/>
                </a:solidFill>
              </a:rPr>
              <a:t>posteromedial temporal)</a:t>
            </a:r>
            <a:endParaRPr b="0" i="0">
              <a:solidFill>
                <a:srgbClr val="1A1C1C"/>
              </a:solidFill>
              <a:latin typeface="Calibri"/>
              <a:ea typeface="Calibri"/>
              <a:cs typeface="Calibri"/>
              <a:sym typeface="Calibri"/>
            </a:endParaRPr>
          </a:p>
          <a:p>
            <a:pPr indent="-194309" lvl="1" marL="558800" rtl="0" algn="l">
              <a:lnSpc>
                <a:spcPct val="90000"/>
              </a:lnSpc>
              <a:spcBef>
                <a:spcPts val="400"/>
              </a:spcBef>
              <a:spcAft>
                <a:spcPts val="0"/>
              </a:spcAft>
              <a:buClr>
                <a:srgbClr val="1A1C1C"/>
              </a:buClr>
              <a:buSzPct val="128571"/>
              <a:buFont typeface="Arial"/>
              <a:buChar char="•"/>
            </a:pPr>
            <a:r>
              <a:rPr lang="en">
                <a:solidFill>
                  <a:srgbClr val="1A1C1C"/>
                </a:solidFill>
                <a:latin typeface="Calibri"/>
                <a:ea typeface="Calibri"/>
                <a:cs typeface="Calibri"/>
                <a:sym typeface="Calibri"/>
              </a:rPr>
              <a:t>Agnosia</a:t>
            </a:r>
            <a:r>
              <a:rPr b="0" i="0" lang="en">
                <a:solidFill>
                  <a:srgbClr val="1A1C1C"/>
                </a:solidFill>
                <a:latin typeface="Calibri"/>
                <a:ea typeface="Calibri"/>
                <a:cs typeface="Calibri"/>
                <a:sym typeface="Calibri"/>
              </a:rPr>
              <a:t>: impairment of recognition of sensory stimulus (most</a:t>
            </a:r>
            <a:r>
              <a:rPr lang="en">
                <a:solidFill>
                  <a:srgbClr val="1A1C1C"/>
                </a:solidFill>
                <a:latin typeface="Calibri"/>
                <a:ea typeface="Calibri"/>
                <a:cs typeface="Calibri"/>
                <a:sym typeface="Calibri"/>
              </a:rPr>
              <a:t>ly </a:t>
            </a:r>
            <a:r>
              <a:rPr b="0" i="0" lang="en">
                <a:solidFill>
                  <a:srgbClr val="1A1C1C"/>
                </a:solidFill>
                <a:latin typeface="Calibri"/>
                <a:ea typeface="Calibri"/>
                <a:cs typeface="Calibri"/>
                <a:sym typeface="Calibri"/>
              </a:rPr>
              <a:t>visual)(</a:t>
            </a:r>
            <a:r>
              <a:rPr lang="en" sz="1200">
                <a:solidFill>
                  <a:schemeClr val="dk1"/>
                </a:solidFill>
              </a:rPr>
              <a:t>occipitotemporal)</a:t>
            </a:r>
            <a:endParaRPr/>
          </a:p>
          <a:p>
            <a:pPr indent="-156210" lvl="0" marL="177800" rtl="0" algn="l">
              <a:lnSpc>
                <a:spcPct val="90000"/>
              </a:lnSpc>
              <a:spcBef>
                <a:spcPts val="800"/>
              </a:spcBef>
              <a:spcAft>
                <a:spcPts val="0"/>
              </a:spcAft>
              <a:buClr>
                <a:srgbClr val="1A1C1C"/>
              </a:buClr>
              <a:buSzPct val="100000"/>
              <a:buFont typeface="Arial"/>
              <a:buChar char="•"/>
            </a:pPr>
            <a:r>
              <a:rPr b="0" i="0" lang="en" sz="1800">
                <a:solidFill>
                  <a:srgbClr val="1A1C1C"/>
                </a:solidFill>
                <a:latin typeface="Calibri"/>
                <a:ea typeface="Calibri"/>
                <a:cs typeface="Calibri"/>
                <a:sym typeface="Calibri"/>
              </a:rPr>
              <a:t>PCA territory of the </a:t>
            </a:r>
            <a:r>
              <a:rPr lang="en">
                <a:solidFill>
                  <a:srgbClr val="1A1C1C"/>
                </a:solidFill>
                <a:latin typeface="Calibri"/>
                <a:ea typeface="Calibri"/>
                <a:cs typeface="Calibri"/>
                <a:sym typeface="Calibri"/>
              </a:rPr>
              <a:t>non Dominant</a:t>
            </a:r>
            <a:r>
              <a:rPr b="0" i="0" lang="en" sz="1800">
                <a:solidFill>
                  <a:srgbClr val="1A1C1C"/>
                </a:solidFill>
                <a:latin typeface="Calibri"/>
                <a:ea typeface="Calibri"/>
                <a:cs typeface="Calibri"/>
                <a:sym typeface="Calibri"/>
              </a:rPr>
              <a:t> </a:t>
            </a:r>
            <a:r>
              <a:rPr b="0" i="0" lang="en" sz="1800">
                <a:solidFill>
                  <a:srgbClr val="1A1C1C"/>
                </a:solidFill>
                <a:latin typeface="Calibri"/>
                <a:ea typeface="Calibri"/>
                <a:cs typeface="Calibri"/>
                <a:sym typeface="Calibri"/>
              </a:rPr>
              <a:t>hemisphere (usually right): </a:t>
            </a:r>
            <a:r>
              <a:rPr lang="en" sz="1800">
                <a:solidFill>
                  <a:srgbClr val="1A1C1C"/>
                </a:solidFill>
                <a:latin typeface="Calibri"/>
                <a:ea typeface="Calibri"/>
                <a:cs typeface="Calibri"/>
                <a:sym typeface="Calibri"/>
              </a:rPr>
              <a:t>prosopagnosia (</a:t>
            </a:r>
            <a:r>
              <a:rPr lang="en">
                <a:solidFill>
                  <a:srgbClr val="1A1C1C"/>
                </a:solidFill>
                <a:latin typeface="Calibri"/>
                <a:ea typeface="Calibri"/>
                <a:cs typeface="Calibri"/>
                <a:sym typeface="Calibri"/>
              </a:rPr>
              <a:t>difficulty in r</a:t>
            </a:r>
            <a:r>
              <a:rPr lang="en" sz="1800">
                <a:solidFill>
                  <a:srgbClr val="1A1C1C"/>
                </a:solidFill>
                <a:latin typeface="Calibri"/>
                <a:ea typeface="Calibri"/>
                <a:cs typeface="Calibri"/>
                <a:sym typeface="Calibri"/>
              </a:rPr>
              <a:t>ecognition of persons by their face)</a:t>
            </a:r>
            <a:endParaRPr b="0" i="0" sz="1800">
              <a:solidFill>
                <a:srgbClr val="1A1C1C"/>
              </a:solidFill>
              <a:latin typeface="Calibri"/>
              <a:ea typeface="Calibri"/>
              <a:cs typeface="Calibri"/>
              <a:sym typeface="Calibri"/>
            </a:endParaRPr>
          </a:p>
          <a:p>
            <a:pPr indent="0" lvl="0" marL="0" rtl="0" algn="l">
              <a:lnSpc>
                <a:spcPct val="90000"/>
              </a:lnSpc>
              <a:spcBef>
                <a:spcPts val="800"/>
              </a:spcBef>
              <a:spcAft>
                <a:spcPts val="0"/>
              </a:spcAft>
              <a:buClr>
                <a:schemeClr val="dk1"/>
              </a:buClr>
              <a:buSzPct val="116666"/>
              <a:buNone/>
            </a:pPr>
            <a:r>
              <a:t/>
            </a:r>
            <a:endParaRPr/>
          </a:p>
        </p:txBody>
      </p:sp>
      <p:pic>
        <p:nvPicPr>
          <p:cNvPr id="125" name="Google Shape;125;p24"/>
          <p:cNvPicPr preferRelativeResize="0"/>
          <p:nvPr/>
        </p:nvPicPr>
        <p:blipFill rotWithShape="1">
          <a:blip r:embed="rId3">
            <a:alphaModFix/>
          </a:blip>
          <a:srcRect b="0" l="0" r="0" t="0"/>
          <a:stretch/>
        </p:blipFill>
        <p:spPr>
          <a:xfrm>
            <a:off x="5514075" y="1268025"/>
            <a:ext cx="3629926" cy="3492850"/>
          </a:xfrm>
          <a:prstGeom prst="rect">
            <a:avLst/>
          </a:prstGeom>
          <a:noFill/>
          <a:ln>
            <a:noFill/>
          </a:ln>
        </p:spPr>
      </p:pic>
      <p:sp>
        <p:nvSpPr>
          <p:cNvPr id="126" name="Google Shape;126;p24"/>
          <p:cNvSpPr txBox="1"/>
          <p:nvPr/>
        </p:nvSpPr>
        <p:spPr>
          <a:xfrm>
            <a:off x="291145" y="698065"/>
            <a:ext cx="5732100" cy="128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“The posterior circulation provides blood supply to the cerebellum, brain stem, occipital lobe of the cortex. The major blood vessels that comprise the posterior circulation are the (PCA),(BA), and vertebral arteries.”</a:t>
            </a:r>
            <a:endParaRPr sz="1200"/>
          </a:p>
          <a:p>
            <a:pPr indent="0" lvl="0" marL="0" rtl="0" algn="l">
              <a:spcBef>
                <a:spcPts val="0"/>
              </a:spcBef>
              <a:spcAft>
                <a:spcPts val="0"/>
              </a:spcAft>
              <a:buNone/>
            </a:pPr>
            <a:r>
              <a:t/>
            </a:r>
            <a:endParaRPr sz="1200"/>
          </a:p>
          <a:p>
            <a:pPr indent="0" lvl="0" marL="0" rtl="0" algn="l">
              <a:spcBef>
                <a:spcPts val="0"/>
              </a:spcBef>
              <a:spcAft>
                <a:spcPts val="0"/>
              </a:spcAft>
              <a:buNone/>
            </a:pPr>
            <a:r>
              <a:rPr b="1" lang="en" sz="1200"/>
              <a:t>PCA</a:t>
            </a:r>
            <a:r>
              <a:rPr lang="en" sz="1200"/>
              <a:t> supplies: occipital lobe, posteromedial temporal lobes, midbrain, thalamus, choroid plexus, and part of the lateral and third ventricles.</a:t>
            </a:r>
            <a:endParaRPr sz="1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242875" y="-186066"/>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Lato"/>
              <a:buNone/>
            </a:pPr>
            <a:r>
              <a:rPr b="1" i="0" lang="en" sz="2500">
                <a:solidFill>
                  <a:srgbClr val="000000"/>
                </a:solidFill>
                <a:latin typeface="Lato"/>
                <a:ea typeface="Lato"/>
                <a:cs typeface="Lato"/>
                <a:sym typeface="Lato"/>
              </a:rPr>
              <a:t>Stroke symptoms by affected vessel</a:t>
            </a:r>
            <a:endParaRPr b="1" sz="2500">
              <a:solidFill>
                <a:srgbClr val="000000"/>
              </a:solidFill>
            </a:endParaRPr>
          </a:p>
        </p:txBody>
      </p:sp>
      <p:sp>
        <p:nvSpPr>
          <p:cNvPr id="132" name="Google Shape;132;p25"/>
          <p:cNvSpPr txBox="1"/>
          <p:nvPr>
            <p:ph idx="1" type="body"/>
          </p:nvPr>
        </p:nvSpPr>
        <p:spPr>
          <a:xfrm>
            <a:off x="56811" y="656803"/>
            <a:ext cx="6895500" cy="43353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rgbClr val="FF0000"/>
              </a:buClr>
              <a:buSzPts val="2100"/>
              <a:buNone/>
            </a:pPr>
            <a:r>
              <a:t/>
            </a:r>
            <a:endParaRPr b="1" sz="1100">
              <a:solidFill>
                <a:schemeClr val="dk1"/>
              </a:solidFill>
              <a:latin typeface="Lato"/>
              <a:ea typeface="Lato"/>
              <a:cs typeface="Lato"/>
              <a:sym typeface="Lato"/>
            </a:endParaRPr>
          </a:p>
          <a:p>
            <a:pPr indent="0" lvl="0" marL="0" rtl="0" algn="l">
              <a:lnSpc>
                <a:spcPct val="90000"/>
              </a:lnSpc>
              <a:spcBef>
                <a:spcPts val="0"/>
              </a:spcBef>
              <a:spcAft>
                <a:spcPts val="0"/>
              </a:spcAft>
              <a:buClr>
                <a:srgbClr val="FF0000"/>
              </a:buClr>
              <a:buSzPts val="2100"/>
              <a:buNone/>
            </a:pPr>
            <a:r>
              <a:rPr b="1" lang="en" sz="1100">
                <a:solidFill>
                  <a:schemeClr val="dk1"/>
                </a:solidFill>
                <a:latin typeface="Lato"/>
                <a:ea typeface="Lato"/>
                <a:cs typeface="Lato"/>
                <a:sym typeface="Lato"/>
              </a:rPr>
              <a:t>MCA</a:t>
            </a:r>
            <a:r>
              <a:rPr lang="en" sz="1100">
                <a:solidFill>
                  <a:schemeClr val="dk1"/>
                </a:solidFill>
                <a:latin typeface="Lato"/>
                <a:ea typeface="Lato"/>
                <a:cs typeface="Lato"/>
                <a:sym typeface="Lato"/>
              </a:rPr>
              <a:t> supplies: deep brain structures, the majority of the lateral surface of the cerebral hemispheres, and the temporal pole of the brain.</a:t>
            </a:r>
            <a:endParaRPr sz="1100">
              <a:solidFill>
                <a:schemeClr val="dk1"/>
              </a:solidFill>
              <a:latin typeface="Lato"/>
              <a:ea typeface="Lato"/>
              <a:cs typeface="Lato"/>
              <a:sym typeface="Lato"/>
            </a:endParaRPr>
          </a:p>
          <a:p>
            <a:pPr indent="0" lvl="0" marL="0" rtl="0" algn="l">
              <a:lnSpc>
                <a:spcPct val="90000"/>
              </a:lnSpc>
              <a:spcBef>
                <a:spcPts val="0"/>
              </a:spcBef>
              <a:spcAft>
                <a:spcPts val="0"/>
              </a:spcAft>
              <a:buClr>
                <a:srgbClr val="FF0000"/>
              </a:buClr>
              <a:buSzPts val="2100"/>
              <a:buNone/>
            </a:pPr>
            <a:r>
              <a:t/>
            </a:r>
            <a:endParaRPr sz="1100">
              <a:solidFill>
                <a:schemeClr val="dk1"/>
              </a:solidFill>
              <a:latin typeface="Lato"/>
              <a:ea typeface="Lato"/>
              <a:cs typeface="Lato"/>
              <a:sym typeface="Lato"/>
            </a:endParaRPr>
          </a:p>
          <a:p>
            <a:pPr indent="0" lvl="0" marL="0" rtl="0" algn="l">
              <a:lnSpc>
                <a:spcPct val="90000"/>
              </a:lnSpc>
              <a:spcBef>
                <a:spcPts val="0"/>
              </a:spcBef>
              <a:spcAft>
                <a:spcPts val="0"/>
              </a:spcAft>
              <a:buClr>
                <a:srgbClr val="FF0000"/>
              </a:buClr>
              <a:buSzPts val="2100"/>
              <a:buNone/>
            </a:pPr>
            <a:r>
              <a:t/>
            </a:r>
            <a:endParaRPr sz="1100">
              <a:solidFill>
                <a:schemeClr val="dk1"/>
              </a:solidFill>
              <a:latin typeface="Lato"/>
              <a:ea typeface="Lato"/>
              <a:cs typeface="Lato"/>
              <a:sym typeface="Lato"/>
            </a:endParaRPr>
          </a:p>
          <a:p>
            <a:pPr indent="0" lvl="0" marL="0" rtl="0" algn="l">
              <a:lnSpc>
                <a:spcPct val="90000"/>
              </a:lnSpc>
              <a:spcBef>
                <a:spcPts val="0"/>
              </a:spcBef>
              <a:spcAft>
                <a:spcPts val="0"/>
              </a:spcAft>
              <a:buClr>
                <a:srgbClr val="FF0000"/>
              </a:buClr>
              <a:buSzPts val="2100"/>
              <a:buNone/>
            </a:pPr>
            <a:r>
              <a:rPr b="1" i="0" lang="en" sz="1100">
                <a:solidFill>
                  <a:schemeClr val="dk1"/>
                </a:solidFill>
                <a:latin typeface="Lato"/>
                <a:ea typeface="Lato"/>
                <a:cs typeface="Lato"/>
                <a:sym typeface="Lato"/>
              </a:rPr>
              <a:t>Middle cerebral artery infarct</a:t>
            </a:r>
            <a:endParaRPr sz="1100">
              <a:solidFill>
                <a:schemeClr val="dk1"/>
              </a:solidFill>
            </a:endParaRPr>
          </a:p>
          <a:p>
            <a:pPr indent="0" lvl="0" marL="0" rtl="0" algn="l">
              <a:lnSpc>
                <a:spcPct val="90000"/>
              </a:lnSpc>
              <a:spcBef>
                <a:spcPts val="800"/>
              </a:spcBef>
              <a:spcAft>
                <a:spcPts val="0"/>
              </a:spcAft>
              <a:buClr>
                <a:schemeClr val="dk1"/>
              </a:buClr>
              <a:buSzPts val="1400"/>
              <a:buNone/>
            </a:pPr>
            <a:r>
              <a:rPr b="0" i="0" lang="en" sz="1100" u="none" strike="noStrike">
                <a:latin typeface="Calibri"/>
                <a:ea typeface="Calibri"/>
                <a:cs typeface="Calibri"/>
                <a:sym typeface="Calibri"/>
              </a:rPr>
              <a:t>Thrombosis is most common in </a:t>
            </a:r>
            <a:r>
              <a:rPr lang="en" sz="1100">
                <a:latin typeface="Calibri"/>
                <a:ea typeface="Calibri"/>
                <a:cs typeface="Calibri"/>
                <a:sym typeface="Calibri"/>
              </a:rPr>
              <a:t>MCA </a:t>
            </a:r>
            <a:r>
              <a:rPr b="0" i="0" lang="en" sz="1100" u="none" strike="noStrike">
                <a:latin typeface="Calibri"/>
                <a:ea typeface="Calibri"/>
                <a:cs typeface="Calibri"/>
                <a:sym typeface="Calibri"/>
              </a:rPr>
              <a:t>or its branches, because it is the direct continuation of internal carotid artery.</a:t>
            </a:r>
            <a:endParaRPr sz="1100"/>
          </a:p>
          <a:p>
            <a:pPr indent="0" lvl="0" marL="0" rtl="0" algn="l">
              <a:lnSpc>
                <a:spcPct val="90000"/>
              </a:lnSpc>
              <a:spcBef>
                <a:spcPts val="800"/>
              </a:spcBef>
              <a:spcAft>
                <a:spcPts val="0"/>
              </a:spcAft>
              <a:buClr>
                <a:schemeClr val="dk1"/>
              </a:buClr>
              <a:buSzPts val="2100"/>
              <a:buNone/>
            </a:pPr>
            <a:r>
              <a:t/>
            </a:r>
            <a:endParaRPr i="0" sz="1100">
              <a:solidFill>
                <a:schemeClr val="accent1"/>
              </a:solidFill>
              <a:latin typeface="Calibri"/>
              <a:ea typeface="Calibri"/>
              <a:cs typeface="Calibri"/>
              <a:sym typeface="Calibri"/>
            </a:endParaRPr>
          </a:p>
          <a:p>
            <a:pPr indent="0" lvl="0" marL="0" rtl="0" algn="l">
              <a:lnSpc>
                <a:spcPct val="90000"/>
              </a:lnSpc>
              <a:spcBef>
                <a:spcPts val="800"/>
              </a:spcBef>
              <a:spcAft>
                <a:spcPts val="0"/>
              </a:spcAft>
              <a:buClr>
                <a:schemeClr val="accent1"/>
              </a:buClr>
              <a:buSzPts val="1700"/>
              <a:buNone/>
            </a:pPr>
            <a:r>
              <a:rPr b="1" i="0" lang="en" sz="1100">
                <a:solidFill>
                  <a:srgbClr val="000000"/>
                </a:solidFill>
                <a:latin typeface="Calibri"/>
                <a:ea typeface="Calibri"/>
                <a:cs typeface="Calibri"/>
                <a:sym typeface="Calibri"/>
              </a:rPr>
              <a:t>typically leads to the following clinical features:</a:t>
            </a:r>
            <a:endParaRPr sz="1100">
              <a:solidFill>
                <a:srgbClr val="000000"/>
              </a:solidFill>
            </a:endParaRPr>
          </a:p>
          <a:p>
            <a:pPr indent="0" lvl="0" marL="0" rtl="0" algn="l">
              <a:lnSpc>
                <a:spcPct val="90000"/>
              </a:lnSpc>
              <a:spcBef>
                <a:spcPts val="800"/>
              </a:spcBef>
              <a:spcAft>
                <a:spcPts val="0"/>
              </a:spcAft>
              <a:buClr>
                <a:schemeClr val="dk1"/>
              </a:buClr>
              <a:buSzPts val="1700"/>
              <a:buNone/>
            </a:pPr>
            <a:br>
              <a:rPr b="0" i="0" lang="en" sz="1100">
                <a:latin typeface="Calibri"/>
                <a:ea typeface="Calibri"/>
                <a:cs typeface="Calibri"/>
                <a:sym typeface="Calibri"/>
              </a:rPr>
            </a:br>
            <a:r>
              <a:rPr b="0" i="0" lang="en" sz="1100">
                <a:latin typeface="Calibri"/>
                <a:ea typeface="Calibri"/>
                <a:cs typeface="Calibri"/>
                <a:sym typeface="Calibri"/>
              </a:rPr>
              <a:t>– Contralateral hemiparesis &amp; hemisensory loss (primary motor and somatosensory cortical areas)</a:t>
            </a:r>
            <a:endParaRPr sz="1100"/>
          </a:p>
          <a:p>
            <a:pPr indent="0" lvl="0" marL="0" rtl="0" algn="l">
              <a:lnSpc>
                <a:spcPct val="90000"/>
              </a:lnSpc>
              <a:spcBef>
                <a:spcPts val="800"/>
              </a:spcBef>
              <a:spcAft>
                <a:spcPts val="0"/>
              </a:spcAft>
              <a:buClr>
                <a:srgbClr val="1A1C1C"/>
              </a:buClr>
              <a:buSzPts val="1700"/>
              <a:buNone/>
            </a:pPr>
            <a:r>
              <a:rPr b="0" i="0" lang="en" sz="1100">
                <a:solidFill>
                  <a:srgbClr val="1A1C1C"/>
                </a:solidFill>
                <a:latin typeface="Calibri"/>
                <a:ea typeface="Calibri"/>
                <a:cs typeface="Calibri"/>
                <a:sym typeface="Calibri"/>
              </a:rPr>
              <a:t>more marked in the </a:t>
            </a:r>
            <a:r>
              <a:rPr b="1" i="0" lang="en" sz="1100">
                <a:solidFill>
                  <a:srgbClr val="1A1C1C"/>
                </a:solidFill>
                <a:latin typeface="Calibri"/>
                <a:ea typeface="Calibri"/>
                <a:cs typeface="Calibri"/>
                <a:sym typeface="Calibri"/>
              </a:rPr>
              <a:t>upper limbs and lower half of the face </a:t>
            </a:r>
            <a:r>
              <a:rPr b="0" i="0" lang="en" sz="1100">
                <a:solidFill>
                  <a:srgbClr val="1A1C1C"/>
                </a:solidFill>
                <a:latin typeface="Calibri"/>
                <a:ea typeface="Calibri"/>
                <a:cs typeface="Calibri"/>
                <a:sym typeface="Calibri"/>
              </a:rPr>
              <a:t>than in</a:t>
            </a:r>
            <a:r>
              <a:rPr b="1" i="0" lang="en" sz="1100">
                <a:solidFill>
                  <a:srgbClr val="1A1C1C"/>
                </a:solidFill>
                <a:latin typeface="Calibri"/>
                <a:ea typeface="Calibri"/>
                <a:cs typeface="Calibri"/>
                <a:sym typeface="Calibri"/>
              </a:rPr>
              <a:t> lower limbs</a:t>
            </a:r>
            <a:endParaRPr b="0" i="0" sz="1100">
              <a:latin typeface="Calibri"/>
              <a:ea typeface="Calibri"/>
              <a:cs typeface="Calibri"/>
              <a:sym typeface="Calibri"/>
            </a:endParaRPr>
          </a:p>
          <a:p>
            <a:pPr indent="0" lvl="0" marL="0" rtl="0" algn="l">
              <a:lnSpc>
                <a:spcPct val="90000"/>
              </a:lnSpc>
              <a:spcBef>
                <a:spcPts val="800"/>
              </a:spcBef>
              <a:spcAft>
                <a:spcPts val="0"/>
              </a:spcAft>
              <a:buClr>
                <a:schemeClr val="dk1"/>
              </a:buClr>
              <a:buSzPts val="1700"/>
              <a:buNone/>
            </a:pPr>
            <a:r>
              <a:rPr b="0" i="0" lang="en" sz="1100">
                <a:latin typeface="Calibri"/>
                <a:ea typeface="Calibri"/>
                <a:cs typeface="Calibri"/>
                <a:sym typeface="Calibri"/>
              </a:rPr>
              <a:t>– Aphasia, if the dominant hemisphere is affected</a:t>
            </a:r>
            <a:r>
              <a:rPr lang="en" sz="1100">
                <a:latin typeface="Calibri"/>
                <a:ea typeface="Calibri"/>
                <a:cs typeface="Calibri"/>
                <a:sym typeface="Calibri"/>
              </a:rPr>
              <a:t> (</a:t>
            </a:r>
            <a:r>
              <a:rPr b="1" lang="en" sz="1100">
                <a:latin typeface="Calibri"/>
                <a:ea typeface="Calibri"/>
                <a:cs typeface="Calibri"/>
                <a:sym typeface="Calibri"/>
              </a:rPr>
              <a:t>Broca's &amp; Wernicke's</a:t>
            </a:r>
            <a:r>
              <a:rPr lang="en" sz="1100">
                <a:latin typeface="Calibri"/>
                <a:ea typeface="Calibri"/>
                <a:cs typeface="Calibri"/>
                <a:sym typeface="Calibri"/>
              </a:rPr>
              <a:t> areas)</a:t>
            </a:r>
            <a:endParaRPr sz="1100"/>
          </a:p>
          <a:p>
            <a:pPr indent="0" lvl="0" marL="0" rtl="0" algn="l">
              <a:lnSpc>
                <a:spcPct val="90000"/>
              </a:lnSpc>
              <a:spcBef>
                <a:spcPts val="800"/>
              </a:spcBef>
              <a:spcAft>
                <a:spcPts val="0"/>
              </a:spcAft>
              <a:buClr>
                <a:schemeClr val="dk1"/>
              </a:buClr>
              <a:buSzPts val="1700"/>
              <a:buNone/>
            </a:pPr>
            <a:r>
              <a:rPr b="0" i="0" lang="en" sz="1100">
                <a:latin typeface="Calibri"/>
                <a:ea typeface="Calibri"/>
                <a:cs typeface="Calibri"/>
                <a:sym typeface="Calibri"/>
              </a:rPr>
              <a:t>– Contralateral </a:t>
            </a:r>
            <a:r>
              <a:rPr b="1" i="0" lang="en" sz="1100">
                <a:latin typeface="Calibri"/>
                <a:ea typeface="Calibri"/>
                <a:cs typeface="Calibri"/>
                <a:sym typeface="Calibri"/>
              </a:rPr>
              <a:t>central</a:t>
            </a:r>
            <a:r>
              <a:rPr b="0" i="0" lang="en" sz="1100">
                <a:latin typeface="Calibri"/>
                <a:ea typeface="Calibri"/>
                <a:cs typeface="Calibri"/>
                <a:sym typeface="Calibri"/>
              </a:rPr>
              <a:t> </a:t>
            </a:r>
            <a:r>
              <a:rPr b="1" i="0" lang="en" sz="1100">
                <a:latin typeface="Calibri"/>
                <a:ea typeface="Calibri"/>
                <a:cs typeface="Calibri"/>
                <a:sym typeface="Calibri"/>
              </a:rPr>
              <a:t>facial nerve palsy </a:t>
            </a:r>
            <a:r>
              <a:rPr b="0" i="0" lang="en" sz="1100">
                <a:latin typeface="Calibri"/>
                <a:ea typeface="Calibri"/>
                <a:cs typeface="Calibri"/>
                <a:sym typeface="Calibri"/>
              </a:rPr>
              <a:t>(upper motor neuron: The patient can raise both eyebrows &amp; close </a:t>
            </a:r>
            <a:r>
              <a:rPr lang="en" sz="1100">
                <a:latin typeface="Calibri"/>
                <a:ea typeface="Calibri"/>
                <a:cs typeface="Calibri"/>
                <a:sym typeface="Calibri"/>
              </a:rPr>
              <a:t>his eyes</a:t>
            </a:r>
            <a:r>
              <a:rPr b="0" i="0" lang="en" sz="1100">
                <a:latin typeface="Calibri"/>
                <a:ea typeface="Calibri"/>
                <a:cs typeface="Calibri"/>
                <a:sym typeface="Calibri"/>
              </a:rPr>
              <a:t> because the forehead receives bilateral facial nerve innervation)</a:t>
            </a:r>
            <a:endParaRPr sz="1100">
              <a:latin typeface="Calibri"/>
              <a:ea typeface="Calibri"/>
              <a:cs typeface="Calibri"/>
              <a:sym typeface="Calibri"/>
            </a:endParaRPr>
          </a:p>
          <a:p>
            <a:pPr indent="0" lvl="0" marL="0" rtl="0" algn="l">
              <a:lnSpc>
                <a:spcPct val="90000"/>
              </a:lnSpc>
              <a:spcBef>
                <a:spcPts val="800"/>
              </a:spcBef>
              <a:spcAft>
                <a:spcPts val="0"/>
              </a:spcAft>
              <a:buClr>
                <a:schemeClr val="dk1"/>
              </a:buClr>
              <a:buSzPts val="1700"/>
              <a:buNone/>
            </a:pPr>
            <a:r>
              <a:rPr b="0" i="0" lang="en" sz="1100" u="none" strike="noStrike">
                <a:latin typeface="Calibri"/>
                <a:ea typeface="Calibri"/>
                <a:cs typeface="Calibri"/>
                <a:sym typeface="Calibri"/>
              </a:rPr>
              <a:t>- Contralateral homonymous hemianopia /</a:t>
            </a:r>
            <a:r>
              <a:rPr lang="en" sz="1100">
                <a:latin typeface="Calibri"/>
                <a:ea typeface="Calibri"/>
                <a:cs typeface="Calibri"/>
                <a:sym typeface="Calibri"/>
              </a:rPr>
              <a:t>quadrantanopia</a:t>
            </a:r>
            <a:r>
              <a:rPr b="0" i="0" lang="en" sz="1100" u="none" strike="noStrike">
                <a:latin typeface="Calibri"/>
                <a:ea typeface="Calibri"/>
                <a:cs typeface="Calibri"/>
                <a:sym typeface="Calibri"/>
              </a:rPr>
              <a:t> (</a:t>
            </a:r>
            <a:r>
              <a:rPr b="0" i="1" lang="en" sz="1100" u="none" strike="noStrike">
                <a:latin typeface="Calibri"/>
                <a:ea typeface="Calibri"/>
                <a:cs typeface="Calibri"/>
                <a:sym typeface="Calibri"/>
              </a:rPr>
              <a:t>due to lesion of </a:t>
            </a:r>
            <a:r>
              <a:rPr b="1" i="1" lang="en" sz="1100" u="none" strike="noStrike">
                <a:latin typeface="Calibri"/>
                <a:ea typeface="Calibri"/>
                <a:cs typeface="Calibri"/>
                <a:sym typeface="Calibri"/>
              </a:rPr>
              <a:t>optic radiation</a:t>
            </a:r>
            <a:r>
              <a:rPr b="0" i="1" lang="en" sz="1100" u="none" strike="noStrike">
                <a:latin typeface="Calibri"/>
                <a:ea typeface="Calibri"/>
                <a:cs typeface="Calibri"/>
                <a:sym typeface="Calibri"/>
              </a:rPr>
              <a:t> </a:t>
            </a:r>
            <a:r>
              <a:rPr b="0" i="0" lang="en" sz="1100" u="none" strike="noStrike">
                <a:latin typeface="Calibri"/>
                <a:ea typeface="Calibri"/>
                <a:cs typeface="Calibri"/>
                <a:sym typeface="Calibri"/>
              </a:rPr>
              <a:t>which receives branches from middle cerebral artery).</a:t>
            </a:r>
            <a:endParaRPr sz="1100"/>
          </a:p>
          <a:p>
            <a:pPr indent="0" lvl="0" marL="0" rtl="0" algn="l">
              <a:lnSpc>
                <a:spcPct val="90000"/>
              </a:lnSpc>
              <a:spcBef>
                <a:spcPts val="800"/>
              </a:spcBef>
              <a:spcAft>
                <a:spcPts val="0"/>
              </a:spcAft>
              <a:buClr>
                <a:schemeClr val="dk1"/>
              </a:buClr>
              <a:buSzPts val="1700"/>
              <a:buNone/>
            </a:pPr>
            <a:r>
              <a:rPr b="0" i="0" lang="en" sz="1100" u="none" strike="noStrike">
                <a:latin typeface="Calibri"/>
                <a:ea typeface="Calibri"/>
                <a:cs typeface="Calibri"/>
                <a:sym typeface="Calibri"/>
              </a:rPr>
              <a:t>- Auditory area (area 41 and 42) of </a:t>
            </a:r>
            <a:r>
              <a:rPr b="1" i="0" lang="en" sz="1100" u="none" strike="noStrike">
                <a:latin typeface="Calibri"/>
                <a:ea typeface="Calibri"/>
                <a:cs typeface="Calibri"/>
                <a:sym typeface="Calibri"/>
              </a:rPr>
              <a:t>superior temporal gyrus</a:t>
            </a:r>
            <a:r>
              <a:rPr b="0" i="0" lang="en" sz="1100" u="none" strike="noStrike">
                <a:latin typeface="Calibri"/>
                <a:ea typeface="Calibri"/>
                <a:cs typeface="Calibri"/>
                <a:sym typeface="Calibri"/>
              </a:rPr>
              <a:t> also suffers from ischemia. But in case of unilateral vascular lesion, there is little impairment of hearing due to bilateral cortical influence.</a:t>
            </a:r>
            <a:endParaRPr b="0" i="0" sz="1100" u="none" strike="noStrike">
              <a:latin typeface="Calibri"/>
              <a:ea typeface="Calibri"/>
              <a:cs typeface="Calibri"/>
              <a:sym typeface="Calibri"/>
            </a:endParaRPr>
          </a:p>
          <a:p>
            <a:pPr indent="0" lvl="0" marL="0" rtl="0" algn="l">
              <a:lnSpc>
                <a:spcPct val="90000"/>
              </a:lnSpc>
              <a:spcBef>
                <a:spcPts val="800"/>
              </a:spcBef>
              <a:spcAft>
                <a:spcPts val="0"/>
              </a:spcAft>
              <a:buClr>
                <a:schemeClr val="dk1"/>
              </a:buClr>
              <a:buSzPts val="1700"/>
              <a:buNone/>
            </a:pPr>
            <a:r>
              <a:rPr lang="en" sz="1100">
                <a:latin typeface="Calibri"/>
                <a:ea typeface="Calibri"/>
                <a:cs typeface="Calibri"/>
                <a:sym typeface="Calibri"/>
              </a:rPr>
              <a:t>“Nondominant hemisphere involvement results in preserved speech, comprehension with confusion, and apraxia with spatial and constructional deficits.”</a:t>
            </a:r>
            <a:endParaRPr sz="1100">
              <a:latin typeface="Calibri"/>
              <a:ea typeface="Calibri"/>
              <a:cs typeface="Calibri"/>
              <a:sym typeface="Calibri"/>
            </a:endParaRPr>
          </a:p>
        </p:txBody>
      </p:sp>
      <p:pic>
        <p:nvPicPr>
          <p:cNvPr id="133" name="Google Shape;133;p25"/>
          <p:cNvPicPr preferRelativeResize="0"/>
          <p:nvPr/>
        </p:nvPicPr>
        <p:blipFill rotWithShape="1">
          <a:blip r:embed="rId3">
            <a:alphaModFix/>
          </a:blip>
          <a:srcRect b="0" l="0" r="0" t="0"/>
          <a:stretch/>
        </p:blipFill>
        <p:spPr>
          <a:xfrm>
            <a:off x="6853200" y="808125"/>
            <a:ext cx="2290801" cy="4335375"/>
          </a:xfrm>
          <a:prstGeom prst="rect">
            <a:avLst/>
          </a:prstGeom>
          <a:noFill/>
          <a:ln>
            <a:noFill/>
          </a:ln>
        </p:spPr>
      </p:pic>
      <p:sp>
        <p:nvSpPr>
          <p:cNvPr id="134" name="Google Shape;134;p25"/>
          <p:cNvSpPr txBox="1"/>
          <p:nvPr/>
        </p:nvSpPr>
        <p:spPr>
          <a:xfrm>
            <a:off x="242879" y="469415"/>
            <a:ext cx="54966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“The major blood vessels comprising the anterior circulation include the (ACA) and (MCA).”</a:t>
            </a:r>
            <a:endParaRPr sz="1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pic>
        <p:nvPicPr>
          <p:cNvPr id="139" name="Google Shape;139;p26"/>
          <p:cNvPicPr preferRelativeResize="0"/>
          <p:nvPr>
            <p:ph idx="1" type="body"/>
          </p:nvPr>
        </p:nvPicPr>
        <p:blipFill rotWithShape="1">
          <a:blip r:embed="rId3">
            <a:alphaModFix/>
          </a:blip>
          <a:srcRect b="0" l="0" r="0" t="0"/>
          <a:stretch/>
        </p:blipFill>
        <p:spPr>
          <a:xfrm>
            <a:off x="1816270" y="356028"/>
            <a:ext cx="5902800" cy="4431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7"/>
          <p:cNvSpPr txBox="1"/>
          <p:nvPr/>
        </p:nvSpPr>
        <p:spPr>
          <a:xfrm>
            <a:off x="550720" y="615040"/>
            <a:ext cx="7716900" cy="96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t>     Occlusion of the </a:t>
            </a:r>
            <a:r>
              <a:rPr b="1" lang="en" sz="1700"/>
              <a:t>penetrating branches of</a:t>
            </a:r>
            <a:r>
              <a:rPr lang="en" sz="1700"/>
              <a:t> </a:t>
            </a:r>
            <a:r>
              <a:rPr b="1" lang="en" sz="1700"/>
              <a:t>PCA</a:t>
            </a:r>
            <a:r>
              <a:rPr lang="en" sz="1700"/>
              <a:t> can result in ipsilateral CN III palsy with contralateral hemiplegia (</a:t>
            </a:r>
            <a:r>
              <a:rPr b="1" lang="en" sz="1700"/>
              <a:t>Weber syndrome</a:t>
            </a:r>
            <a:r>
              <a:rPr lang="en" sz="1700"/>
              <a:t>) or </a:t>
            </a:r>
            <a:r>
              <a:rPr lang="en" sz="1700">
                <a:solidFill>
                  <a:schemeClr val="dk1"/>
                </a:solidFill>
              </a:rPr>
              <a:t>ipsilateral </a:t>
            </a:r>
            <a:r>
              <a:rPr lang="en" sz="1700"/>
              <a:t>CN III palsy with contralateral ataxia or athetosis (</a:t>
            </a:r>
            <a:r>
              <a:rPr b="1" lang="en" sz="1700"/>
              <a:t>Benedikt syndrome</a:t>
            </a:r>
            <a:r>
              <a:rPr lang="en" sz="1700"/>
              <a:t>).”</a:t>
            </a:r>
            <a:endParaRPr sz="1700"/>
          </a:p>
        </p:txBody>
      </p:sp>
      <p:sp>
        <p:nvSpPr>
          <p:cNvPr id="145" name="Google Shape;145;p27"/>
          <p:cNvSpPr txBox="1"/>
          <p:nvPr/>
        </p:nvSpPr>
        <p:spPr>
          <a:xfrm>
            <a:off x="386100" y="1744622"/>
            <a:ext cx="8371800" cy="297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t> Specific syndromes associated with occlusion of </a:t>
            </a:r>
            <a:r>
              <a:rPr lang="en" sz="1800" u="sng"/>
              <a:t>basilar</a:t>
            </a:r>
            <a:r>
              <a:rPr lang="en" sz="1800"/>
              <a:t> artery branches include the “</a:t>
            </a:r>
            <a:r>
              <a:rPr b="1" lang="en" sz="1800"/>
              <a:t>locked-in syndrome</a:t>
            </a:r>
            <a:r>
              <a:rPr lang="en" sz="1800"/>
              <a:t>” (</a:t>
            </a:r>
            <a:r>
              <a:rPr lang="en" sz="1800" u="sng"/>
              <a:t>paramedian branches</a:t>
            </a:r>
            <a:r>
              <a:rPr lang="en" sz="1800"/>
              <a:t>), presenting as quadriparesis with intact vertical eye movements; </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and </a:t>
            </a:r>
            <a:r>
              <a:rPr b="1" lang="en" sz="1800"/>
              <a:t>Wallenberg syndrome</a:t>
            </a:r>
            <a:r>
              <a:rPr lang="en" sz="1800"/>
              <a:t> (</a:t>
            </a:r>
            <a:r>
              <a:rPr lang="en" sz="1800" u="sng"/>
              <a:t>posterior inferior cerebellar artery</a:t>
            </a:r>
            <a:r>
              <a:rPr lang="en" sz="1800"/>
              <a:t>), which presents as ipsilateral facial sensory loss, contralateral body sensory loss, vertigo, ataxia, dysarthria, dysphagia, and Horner syndrome.</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      “Occlusion of the major cerebellar arteries produces vertigo, vomiting, nystagmus, and ipsilateral limb ataxia.”</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Anterior</a:t>
            </a:r>
            <a:r>
              <a:rPr b="1" lang="en"/>
              <a:t> choroidal </a:t>
            </a:r>
            <a:r>
              <a:rPr b="1" lang="en"/>
              <a:t>Artery infarct</a:t>
            </a:r>
            <a:r>
              <a:rPr b="1" lang="en"/>
              <a:t> </a:t>
            </a:r>
            <a:endParaRPr b="1"/>
          </a:p>
        </p:txBody>
      </p:sp>
      <p:sp>
        <p:nvSpPr>
          <p:cNvPr id="151" name="Google Shape;151;p28"/>
          <p:cNvSpPr txBox="1"/>
          <p:nvPr>
            <p:ph idx="1" type="body"/>
          </p:nvPr>
        </p:nvSpPr>
        <p:spPr>
          <a:xfrm>
            <a:off x="311700" y="1236968"/>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400">
                <a:solidFill>
                  <a:srgbClr val="000000"/>
                </a:solidFill>
              </a:rPr>
              <a:t>AChA</a:t>
            </a:r>
            <a:r>
              <a:rPr lang="en" sz="1400">
                <a:solidFill>
                  <a:srgbClr val="000000"/>
                </a:solidFill>
              </a:rPr>
              <a:t> Supplies: anterior medial temporal lobe, the optic tract, the geniculate body, the medial globus pallidus, the medial third of the cerebral peduncle, portions of the ventral and pulvinar thalamus, and the posterior limb of the internal capsule, </a:t>
            </a:r>
            <a:r>
              <a:rPr lang="en" sz="1500">
                <a:solidFill>
                  <a:schemeClr val="dk1"/>
                </a:solidFill>
                <a:latin typeface="Calibri"/>
                <a:ea typeface="Calibri"/>
                <a:cs typeface="Calibri"/>
                <a:sym typeface="Calibri"/>
              </a:rPr>
              <a:t>Uncus, Hippocampus</a:t>
            </a:r>
            <a:r>
              <a:rPr lang="en" sz="1400">
                <a:solidFill>
                  <a:srgbClr val="000000"/>
                </a:solidFill>
              </a:rPr>
              <a:t>.</a:t>
            </a:r>
            <a:endParaRPr sz="1400">
              <a:solidFill>
                <a:srgbClr val="000000"/>
              </a:solidFill>
            </a:endParaRPr>
          </a:p>
          <a:p>
            <a:pPr indent="0" lvl="0" marL="0" rtl="0" algn="l">
              <a:spcBef>
                <a:spcPts val="1200"/>
              </a:spcBef>
              <a:spcAft>
                <a:spcPts val="0"/>
              </a:spcAft>
              <a:buNone/>
            </a:pPr>
            <a:r>
              <a:t/>
            </a:r>
            <a:endParaRPr sz="1400">
              <a:solidFill>
                <a:srgbClr val="000000"/>
              </a:solidFill>
            </a:endParaRPr>
          </a:p>
          <a:p>
            <a:pPr indent="0" lvl="0" marL="0" rtl="0" algn="l">
              <a:lnSpc>
                <a:spcPct val="90000"/>
              </a:lnSpc>
              <a:spcBef>
                <a:spcPts val="1200"/>
              </a:spcBef>
              <a:spcAft>
                <a:spcPts val="0"/>
              </a:spcAft>
              <a:buNone/>
            </a:pPr>
            <a:r>
              <a:rPr b="1" lang="en">
                <a:solidFill>
                  <a:schemeClr val="dk1"/>
                </a:solidFill>
                <a:latin typeface="Calibri"/>
                <a:ea typeface="Calibri"/>
                <a:cs typeface="Calibri"/>
                <a:sym typeface="Calibri"/>
              </a:rPr>
              <a:t>typically leads to the following clinical features:</a:t>
            </a:r>
            <a:endParaRPr b="1">
              <a:solidFill>
                <a:schemeClr val="dk1"/>
              </a:solidFill>
              <a:latin typeface="Calibri"/>
              <a:ea typeface="Calibri"/>
              <a:cs typeface="Calibri"/>
              <a:sym typeface="Calibri"/>
            </a:endParaRPr>
          </a:p>
          <a:p>
            <a:pPr indent="0" lvl="0" marL="0" rtl="0" algn="l">
              <a:lnSpc>
                <a:spcPct val="90000"/>
              </a:lnSpc>
              <a:spcBef>
                <a:spcPts val="0"/>
              </a:spcBef>
              <a:spcAft>
                <a:spcPts val="0"/>
              </a:spcAft>
              <a:buNone/>
            </a:pPr>
            <a:r>
              <a:t/>
            </a:r>
            <a:endParaRPr b="1">
              <a:solidFill>
                <a:schemeClr val="dk1"/>
              </a:solidFill>
              <a:latin typeface="Calibri"/>
              <a:ea typeface="Calibri"/>
              <a:cs typeface="Calibri"/>
              <a:sym typeface="Calibri"/>
            </a:endParaRPr>
          </a:p>
          <a:p>
            <a:pPr indent="-349250" lvl="0" marL="457200" rtl="0" algn="l">
              <a:lnSpc>
                <a:spcPct val="90000"/>
              </a:lnSpc>
              <a:spcBef>
                <a:spcPts val="0"/>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facial diplegia or hemiparesis (</a:t>
            </a:r>
            <a:r>
              <a:rPr lang="en" sz="1400">
                <a:solidFill>
                  <a:schemeClr val="dk1"/>
                </a:solidFill>
              </a:rPr>
              <a:t>internal capsule, cerebral peduncle)</a:t>
            </a:r>
            <a:endParaRPr sz="1400">
              <a:solidFill>
                <a:schemeClr val="dk1"/>
              </a:solidFill>
            </a:endParaRPr>
          </a:p>
          <a:p>
            <a:pPr indent="-317500" lvl="0" marL="457200" rtl="0" algn="l">
              <a:lnSpc>
                <a:spcPct val="90000"/>
              </a:lnSpc>
              <a:spcBef>
                <a:spcPts val="0"/>
              </a:spcBef>
              <a:spcAft>
                <a:spcPts val="0"/>
              </a:spcAft>
              <a:buClr>
                <a:schemeClr val="dk1"/>
              </a:buClr>
              <a:buSzPts val="1400"/>
              <a:buChar char="●"/>
            </a:pPr>
            <a:r>
              <a:rPr lang="en" sz="1900">
                <a:solidFill>
                  <a:schemeClr val="dk1"/>
                </a:solidFill>
                <a:latin typeface="Calibri"/>
                <a:ea typeface="Calibri"/>
                <a:cs typeface="Calibri"/>
                <a:sym typeface="Calibri"/>
              </a:rPr>
              <a:t>hemisensory loss (Thalamus)</a:t>
            </a:r>
            <a:endParaRPr sz="1400">
              <a:solidFill>
                <a:schemeClr val="dk1"/>
              </a:solidFill>
            </a:endParaRPr>
          </a:p>
          <a:p>
            <a:pPr indent="-349250" lvl="0" marL="457200" rtl="0" algn="l">
              <a:lnSpc>
                <a:spcPct val="90000"/>
              </a:lnSpc>
              <a:spcBef>
                <a:spcPts val="0"/>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lethargy, neglect, and affect changes (Uncus, Hippocampus)</a:t>
            </a:r>
            <a:endParaRPr sz="1900">
              <a:solidFill>
                <a:schemeClr val="dk1"/>
              </a:solidFill>
              <a:latin typeface="Calibri"/>
              <a:ea typeface="Calibri"/>
              <a:cs typeface="Calibri"/>
              <a:sym typeface="Calibri"/>
            </a:endParaRPr>
          </a:p>
          <a:p>
            <a:pPr indent="-349250" lvl="0" marL="457200" rtl="0" algn="l">
              <a:lnSpc>
                <a:spcPct val="90000"/>
              </a:lnSpc>
              <a:spcBef>
                <a:spcPts val="0"/>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Homonymous hemianopia (</a:t>
            </a:r>
            <a:r>
              <a:rPr lang="en" sz="1400">
                <a:solidFill>
                  <a:schemeClr val="dk1"/>
                </a:solidFill>
              </a:rPr>
              <a:t>optic tract, lateral geniculate body)</a:t>
            </a:r>
            <a:endParaRPr sz="19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628650" y="114355"/>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64149"/>
              </a:buClr>
              <a:buSzPts val="3300"/>
              <a:buFont typeface="Lato"/>
              <a:buNone/>
            </a:pPr>
            <a:r>
              <a:rPr b="1" i="0" lang="en">
                <a:solidFill>
                  <a:srgbClr val="364149"/>
                </a:solidFill>
                <a:latin typeface="Lato"/>
                <a:ea typeface="Lato"/>
                <a:cs typeface="Lato"/>
                <a:sym typeface="Lato"/>
              </a:rPr>
              <a:t>Cerebral arterial territories</a:t>
            </a:r>
            <a:endParaRPr/>
          </a:p>
        </p:txBody>
      </p:sp>
      <p:pic>
        <p:nvPicPr>
          <p:cNvPr id="157" name="Google Shape;157;p29"/>
          <p:cNvPicPr preferRelativeResize="0"/>
          <p:nvPr>
            <p:ph idx="1" type="body"/>
          </p:nvPr>
        </p:nvPicPr>
        <p:blipFill rotWithShape="1">
          <a:blip r:embed="rId3">
            <a:alphaModFix/>
          </a:blip>
          <a:srcRect b="0" l="0" r="0" t="0"/>
          <a:stretch/>
        </p:blipFill>
        <p:spPr>
          <a:xfrm>
            <a:off x="316914" y="969065"/>
            <a:ext cx="7886700" cy="4174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30"/>
          <p:cNvPicPr preferRelativeResize="0"/>
          <p:nvPr/>
        </p:nvPicPr>
        <p:blipFill>
          <a:blip r:embed="rId3">
            <a:alphaModFix/>
          </a:blip>
          <a:stretch>
            <a:fillRect/>
          </a:stretch>
        </p:blipFill>
        <p:spPr>
          <a:xfrm>
            <a:off x="0" y="0"/>
            <a:ext cx="9143998" cy="51435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1"/>
          <p:cNvSpPr txBox="1"/>
          <p:nvPr>
            <p:ph type="title"/>
          </p:nvPr>
        </p:nvSpPr>
        <p:spPr>
          <a:xfrm>
            <a:off x="185400" y="-3"/>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b="1" lang="en"/>
              <a:t>Lacunar stroke</a:t>
            </a:r>
            <a:endParaRPr b="1"/>
          </a:p>
        </p:txBody>
      </p:sp>
      <p:pic>
        <p:nvPicPr>
          <p:cNvPr id="168" name="Google Shape;168;p31"/>
          <p:cNvPicPr preferRelativeResize="0"/>
          <p:nvPr>
            <p:ph idx="1" type="body"/>
          </p:nvPr>
        </p:nvPicPr>
        <p:blipFill rotWithShape="1">
          <a:blip r:embed="rId3">
            <a:alphaModFix/>
          </a:blip>
          <a:srcRect b="0" l="0" r="0" t="0"/>
          <a:stretch/>
        </p:blipFill>
        <p:spPr>
          <a:xfrm>
            <a:off x="4040640" y="248401"/>
            <a:ext cx="4623600" cy="4646700"/>
          </a:xfrm>
          <a:prstGeom prst="rect">
            <a:avLst/>
          </a:prstGeom>
          <a:noFill/>
          <a:ln>
            <a:noFill/>
          </a:ln>
        </p:spPr>
      </p:pic>
      <p:sp>
        <p:nvSpPr>
          <p:cNvPr id="169" name="Google Shape;169;p31"/>
          <p:cNvSpPr txBox="1"/>
          <p:nvPr/>
        </p:nvSpPr>
        <p:spPr>
          <a:xfrm>
            <a:off x="185400" y="1738650"/>
            <a:ext cx="3341100" cy="166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It’s a type of ischemic stroke that occurs when blood flow to one of the small arteries deep within the brain becomes blocked.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They represent anywhere from 15% to 25% of strokes.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FF0000"/>
              </a:buClr>
              <a:buSzPts val="3300"/>
              <a:buFont typeface="Lato"/>
              <a:buNone/>
            </a:pPr>
            <a:r>
              <a:rPr b="1" i="0" lang="en">
                <a:solidFill>
                  <a:srgbClr val="FF0000"/>
                </a:solidFill>
                <a:latin typeface="Lato"/>
                <a:ea typeface="Lato"/>
                <a:cs typeface="Lato"/>
                <a:sym typeface="Lato"/>
              </a:rPr>
              <a:t>Lacunar syndromes</a:t>
            </a:r>
            <a:endParaRPr>
              <a:solidFill>
                <a:srgbClr val="FF0000"/>
              </a:solidFill>
            </a:endParaRPr>
          </a:p>
        </p:txBody>
      </p:sp>
      <p:sp>
        <p:nvSpPr>
          <p:cNvPr id="175" name="Google Shape;175;p32"/>
          <p:cNvSpPr txBox="1"/>
          <p:nvPr>
            <p:ph idx="1" type="body"/>
          </p:nvPr>
        </p:nvSpPr>
        <p:spPr>
          <a:xfrm>
            <a:off x="628650" y="1161884"/>
            <a:ext cx="7886700" cy="32634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rgbClr val="1A1C1C"/>
              </a:buClr>
              <a:buSzPts val="2100"/>
              <a:buNone/>
            </a:pPr>
            <a:r>
              <a:rPr b="0" i="0" lang="en">
                <a:solidFill>
                  <a:srgbClr val="1A1C1C"/>
                </a:solidFill>
                <a:latin typeface="Lato"/>
                <a:ea typeface="Lato"/>
                <a:cs typeface="Lato"/>
                <a:sym typeface="Lato"/>
              </a:rPr>
              <a:t>There are </a:t>
            </a:r>
            <a:r>
              <a:rPr b="1" i="0" lang="en">
                <a:solidFill>
                  <a:srgbClr val="1A1C1C"/>
                </a:solidFill>
                <a:latin typeface="Lato"/>
                <a:ea typeface="Lato"/>
                <a:cs typeface="Lato"/>
                <a:sym typeface="Lato"/>
              </a:rPr>
              <a:t>no cortical signs </a:t>
            </a:r>
            <a:r>
              <a:rPr b="0" i="0" lang="en">
                <a:solidFill>
                  <a:srgbClr val="1A1C1C"/>
                </a:solidFill>
                <a:latin typeface="Lato"/>
                <a:ea typeface="Lato"/>
                <a:cs typeface="Lato"/>
                <a:sym typeface="Lato"/>
              </a:rPr>
              <a:t>(e.g., neglect, </a:t>
            </a:r>
            <a:r>
              <a:rPr lang="en">
                <a:solidFill>
                  <a:srgbClr val="1A1C1C"/>
                </a:solidFill>
                <a:latin typeface="Lato"/>
                <a:ea typeface="Lato"/>
                <a:cs typeface="Lato"/>
                <a:sym typeface="Lato"/>
              </a:rPr>
              <a:t>aphasia</a:t>
            </a:r>
            <a:r>
              <a:rPr b="0" i="0" lang="en">
                <a:solidFill>
                  <a:srgbClr val="1A1C1C"/>
                </a:solidFill>
                <a:latin typeface="Lato"/>
                <a:ea typeface="Lato"/>
                <a:cs typeface="Lato"/>
                <a:sym typeface="Lato"/>
              </a:rPr>
              <a:t>, </a:t>
            </a:r>
            <a:r>
              <a:rPr lang="en">
                <a:solidFill>
                  <a:srgbClr val="1A1C1C"/>
                </a:solidFill>
                <a:latin typeface="Lato"/>
                <a:ea typeface="Lato"/>
                <a:cs typeface="Lato"/>
                <a:sym typeface="Lato"/>
              </a:rPr>
              <a:t>visual field</a:t>
            </a:r>
            <a:r>
              <a:rPr b="0" i="0" lang="en">
                <a:solidFill>
                  <a:srgbClr val="1A1C1C"/>
                </a:solidFill>
                <a:latin typeface="Lato"/>
                <a:ea typeface="Lato"/>
                <a:cs typeface="Lato"/>
                <a:sym typeface="Lato"/>
              </a:rPr>
              <a:t> loss) in any of the types of </a:t>
            </a:r>
            <a:r>
              <a:rPr lang="en">
                <a:solidFill>
                  <a:srgbClr val="1A1C1C"/>
                </a:solidFill>
                <a:latin typeface="Lato"/>
                <a:ea typeface="Lato"/>
                <a:cs typeface="Lato"/>
                <a:sym typeface="Lato"/>
              </a:rPr>
              <a:t>lacunar stroke</a:t>
            </a:r>
            <a:r>
              <a:rPr b="0" i="0" lang="en">
                <a:solidFill>
                  <a:srgbClr val="1A1C1C"/>
                </a:solidFill>
                <a:latin typeface="Lato"/>
                <a:ea typeface="Lato"/>
                <a:cs typeface="Lato"/>
                <a:sym typeface="Lato"/>
              </a:rPr>
              <a:t>.</a:t>
            </a:r>
            <a:endParaRPr/>
          </a:p>
          <a:p>
            <a:pPr indent="-38100" lvl="0" marL="177800" rtl="0" algn="l">
              <a:lnSpc>
                <a:spcPct val="90000"/>
              </a:lnSpc>
              <a:spcBef>
                <a:spcPts val="800"/>
              </a:spcBef>
              <a:spcAft>
                <a:spcPts val="0"/>
              </a:spcAft>
              <a:buClr>
                <a:schemeClr val="dk1"/>
              </a:buClr>
              <a:buSzPts val="2100"/>
              <a:buNone/>
            </a:pPr>
            <a:r>
              <a:t/>
            </a:r>
            <a:endParaRPr>
              <a:solidFill>
                <a:srgbClr val="1A1C1C"/>
              </a:solidFill>
              <a:latin typeface="Lato"/>
              <a:ea typeface="Lato"/>
              <a:cs typeface="Lato"/>
              <a:sym typeface="Lato"/>
            </a:endParaRPr>
          </a:p>
          <a:p>
            <a:pPr indent="-38100" lvl="0" marL="177800" rtl="0" algn="l">
              <a:lnSpc>
                <a:spcPct val="90000"/>
              </a:lnSpc>
              <a:spcBef>
                <a:spcPts val="800"/>
              </a:spcBef>
              <a:spcAft>
                <a:spcPts val="0"/>
              </a:spcAft>
              <a:buClr>
                <a:schemeClr val="dk1"/>
              </a:buClr>
              <a:buSzPts val="2100"/>
              <a:buNone/>
            </a:pPr>
            <a:r>
              <a:t/>
            </a:r>
            <a:endParaRPr/>
          </a:p>
        </p:txBody>
      </p:sp>
      <p:pic>
        <p:nvPicPr>
          <p:cNvPr id="176" name="Google Shape;176;p32"/>
          <p:cNvPicPr preferRelativeResize="0"/>
          <p:nvPr/>
        </p:nvPicPr>
        <p:blipFill rotWithShape="1">
          <a:blip r:embed="rId3">
            <a:alphaModFix/>
          </a:blip>
          <a:srcRect b="0" l="0" r="0" t="0"/>
          <a:stretch/>
        </p:blipFill>
        <p:spPr>
          <a:xfrm>
            <a:off x="450452" y="1812911"/>
            <a:ext cx="8243094" cy="2522292"/>
          </a:xfrm>
          <a:prstGeom prst="rect">
            <a:avLst/>
          </a:prstGeom>
          <a:noFill/>
          <a:ln>
            <a:noFill/>
          </a:ln>
        </p:spPr>
      </p:pic>
      <p:pic>
        <p:nvPicPr>
          <p:cNvPr id="177" name="Google Shape;177;p32"/>
          <p:cNvPicPr preferRelativeResize="0"/>
          <p:nvPr/>
        </p:nvPicPr>
        <p:blipFill rotWithShape="1">
          <a:blip r:embed="rId4">
            <a:alphaModFix/>
          </a:blip>
          <a:srcRect b="0" l="0" r="0" t="0"/>
          <a:stretch/>
        </p:blipFill>
        <p:spPr>
          <a:xfrm>
            <a:off x="1121254" y="4548785"/>
            <a:ext cx="6350777" cy="57876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3"/>
          <p:cNvSpPr txBox="1"/>
          <p:nvPr>
            <p:ph type="title"/>
          </p:nvPr>
        </p:nvSpPr>
        <p:spPr>
          <a:xfrm>
            <a:off x="628650" y="895848"/>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accent1"/>
              </a:buClr>
              <a:buSzPts val="3300"/>
              <a:buFont typeface="Calibri"/>
              <a:buNone/>
            </a:pPr>
            <a:r>
              <a:rPr b="1" lang="en">
                <a:solidFill>
                  <a:schemeClr val="accent1"/>
                </a:solidFill>
              </a:rPr>
              <a:t>Watershed infarction</a:t>
            </a:r>
            <a:endParaRPr b="1">
              <a:solidFill>
                <a:schemeClr val="accent1"/>
              </a:solidFill>
            </a:endParaRPr>
          </a:p>
        </p:txBody>
      </p:sp>
      <p:pic>
        <p:nvPicPr>
          <p:cNvPr descr="MEDizzy - Watershed areas of brain" id="183" name="Google Shape;183;p33"/>
          <p:cNvPicPr preferRelativeResize="0"/>
          <p:nvPr/>
        </p:nvPicPr>
        <p:blipFill rotWithShape="1">
          <a:blip r:embed="rId3">
            <a:alphaModFix/>
          </a:blip>
          <a:srcRect b="0" l="0" r="0" t="0"/>
          <a:stretch/>
        </p:blipFill>
        <p:spPr>
          <a:xfrm>
            <a:off x="4630958" y="147532"/>
            <a:ext cx="3428521" cy="4058979"/>
          </a:xfrm>
          <a:prstGeom prst="rect">
            <a:avLst/>
          </a:prstGeom>
          <a:noFill/>
          <a:ln>
            <a:noFill/>
          </a:ln>
        </p:spPr>
      </p:pic>
      <p:pic>
        <p:nvPicPr>
          <p:cNvPr id="184" name="Google Shape;184;p33"/>
          <p:cNvPicPr preferRelativeResize="0"/>
          <p:nvPr>
            <p:ph idx="1" type="body"/>
          </p:nvPr>
        </p:nvPicPr>
        <p:blipFill rotWithShape="1">
          <a:blip r:embed="rId4">
            <a:alphaModFix/>
          </a:blip>
          <a:srcRect b="0" l="0" r="0" t="0"/>
          <a:stretch/>
        </p:blipFill>
        <p:spPr>
          <a:xfrm>
            <a:off x="0" y="4082675"/>
            <a:ext cx="9144000" cy="715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34"/>
          <p:cNvPicPr preferRelativeResize="0"/>
          <p:nvPr>
            <p:ph idx="1" type="body"/>
          </p:nvPr>
        </p:nvPicPr>
        <p:blipFill rotWithShape="1">
          <a:blip r:embed="rId3">
            <a:alphaModFix/>
          </a:blip>
          <a:srcRect b="0" l="0" r="0" t="0"/>
          <a:stretch/>
        </p:blipFill>
        <p:spPr>
          <a:xfrm>
            <a:off x="3916528" y="727350"/>
            <a:ext cx="5227500" cy="3688800"/>
          </a:xfrm>
          <a:prstGeom prst="rect">
            <a:avLst/>
          </a:prstGeom>
          <a:noFill/>
          <a:ln>
            <a:noFill/>
          </a:ln>
        </p:spPr>
      </p:pic>
      <p:sp>
        <p:nvSpPr>
          <p:cNvPr id="190" name="Google Shape;190;p34"/>
          <p:cNvSpPr txBox="1"/>
          <p:nvPr/>
        </p:nvSpPr>
        <p:spPr>
          <a:xfrm>
            <a:off x="165619" y="276477"/>
            <a:ext cx="3750900" cy="4725300"/>
          </a:xfrm>
          <a:prstGeom prst="rect">
            <a:avLst/>
          </a:prstGeom>
          <a:noFill/>
          <a:ln>
            <a:noFill/>
          </a:ln>
        </p:spPr>
        <p:txBody>
          <a:bodyPr anchorCtr="0" anchor="t" bIns="34275" lIns="68575" spcFirstLastPara="1" rIns="68575" wrap="square" tIns="34275">
            <a:spAutoFit/>
          </a:bodyPr>
          <a:lstStyle/>
          <a:p>
            <a:pPr indent="0" lvl="0" marL="0" marR="0" rtl="0" algn="just">
              <a:lnSpc>
                <a:spcPct val="100000"/>
              </a:lnSpc>
              <a:spcBef>
                <a:spcPts val="0"/>
              </a:spcBef>
              <a:spcAft>
                <a:spcPts val="0"/>
              </a:spcAft>
              <a:buClr>
                <a:srgbClr val="000000"/>
              </a:buClr>
              <a:buSzPts val="1400"/>
              <a:buFont typeface="Arial"/>
              <a:buNone/>
            </a:pPr>
            <a:r>
              <a:rPr b="0" i="0" lang="en" sz="1400" u="none" cap="none" strike="noStrike">
                <a:solidFill>
                  <a:srgbClr val="32323C"/>
                </a:solidFill>
                <a:latin typeface="Arial"/>
                <a:ea typeface="Arial"/>
                <a:cs typeface="Arial"/>
                <a:sym typeface="Arial"/>
              </a:rPr>
              <a:t>Each cavernous sinus receives venous drainage from:</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 sz="1400" u="none" cap="none" strike="noStrike">
                <a:solidFill>
                  <a:srgbClr val="32323C"/>
                </a:solidFill>
                <a:latin typeface="Arial"/>
                <a:ea typeface="Arial"/>
                <a:cs typeface="Arial"/>
                <a:sym typeface="Arial"/>
              </a:rPr>
              <a:t>Superior &amp; inferior Ophthalmic veins, Central vein of the retina, Spheno-parietal sinus, Superficial middle cerebral vein, Pterygoid plexus.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 sz="1400" u="none" cap="none" strike="noStrike">
                <a:solidFill>
                  <a:srgbClr val="32323C"/>
                </a:solidFill>
                <a:latin typeface="Arial"/>
                <a:ea typeface="Arial"/>
                <a:cs typeface="Arial"/>
                <a:sym typeface="Arial"/>
              </a:rPr>
              <a:t> </a:t>
            </a:r>
            <a:endParaRPr b="0" i="0" sz="1400" u="none" cap="none" strike="noStrike">
              <a:solidFill>
                <a:srgbClr val="32323C"/>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 sz="1400" u="none" cap="none" strike="noStrike">
                <a:solidFill>
                  <a:srgbClr val="32323C"/>
                </a:solidFill>
                <a:latin typeface="Arial"/>
                <a:ea typeface="Arial"/>
                <a:cs typeface="Arial"/>
                <a:sym typeface="Arial"/>
              </a:rPr>
              <a:t>It is important to note that the </a:t>
            </a:r>
            <a:r>
              <a:rPr b="1" i="0" lang="en" sz="1400" u="none" cap="none" strike="noStrike">
                <a:solidFill>
                  <a:schemeClr val="accent1"/>
                </a:solidFill>
                <a:latin typeface="Arial"/>
                <a:ea typeface="Arial"/>
                <a:cs typeface="Arial"/>
                <a:sym typeface="Arial"/>
              </a:rPr>
              <a:t>superior ophthalmic vein forms an </a:t>
            </a:r>
            <a:r>
              <a:rPr b="1" i="0" lang="en" sz="1400" u="none" cap="none" strike="noStrike">
                <a:solidFill>
                  <a:srgbClr val="FF0000"/>
                </a:solidFill>
                <a:latin typeface="Arial"/>
                <a:ea typeface="Arial"/>
                <a:cs typeface="Arial"/>
                <a:sym typeface="Arial"/>
              </a:rPr>
              <a:t>anastomosis</a:t>
            </a:r>
            <a:r>
              <a:rPr b="1" i="0" lang="en" sz="1400" u="none" cap="none" strike="noStrike">
                <a:solidFill>
                  <a:schemeClr val="accent1"/>
                </a:solidFill>
                <a:latin typeface="Arial"/>
                <a:ea typeface="Arial"/>
                <a:cs typeface="Arial"/>
                <a:sym typeface="Arial"/>
              </a:rPr>
              <a:t> with the facial vein. Therefore, the ophthalmic veins represent a potential route by which infection can spread from an extracranial to an intracranial site.</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 sz="1400" u="none" cap="none" strike="noStrike">
                <a:solidFill>
                  <a:srgbClr val="32323C"/>
                </a:solidFill>
                <a:latin typeface="Arial"/>
                <a:ea typeface="Arial"/>
                <a:cs typeface="Arial"/>
                <a:sym typeface="Arial"/>
              </a:rPr>
              <a:t>The cavernous sinuses empty into the </a:t>
            </a:r>
            <a:r>
              <a:rPr b="1" i="0" lang="en" sz="1400" u="none" cap="none" strike="noStrike">
                <a:solidFill>
                  <a:srgbClr val="32323C"/>
                </a:solidFill>
                <a:latin typeface="Arial"/>
                <a:ea typeface="Arial"/>
                <a:cs typeface="Arial"/>
                <a:sym typeface="Arial"/>
              </a:rPr>
              <a:t>superior </a:t>
            </a:r>
            <a:r>
              <a:rPr b="0" i="0" lang="en" sz="1400" u="none" cap="none" strike="noStrike">
                <a:solidFill>
                  <a:srgbClr val="32323C"/>
                </a:solidFill>
                <a:latin typeface="Arial"/>
                <a:ea typeface="Arial"/>
                <a:cs typeface="Arial"/>
                <a:sym typeface="Arial"/>
              </a:rPr>
              <a:t>and</a:t>
            </a:r>
            <a:r>
              <a:rPr b="1" i="0" lang="en" sz="1400" u="none" cap="none" strike="noStrike">
                <a:solidFill>
                  <a:srgbClr val="32323C"/>
                </a:solidFill>
                <a:latin typeface="Arial"/>
                <a:ea typeface="Arial"/>
                <a:cs typeface="Arial"/>
                <a:sym typeface="Arial"/>
              </a:rPr>
              <a:t> inferior petrosal sinuses</a:t>
            </a:r>
            <a:r>
              <a:rPr b="0" i="0" lang="en" sz="1400" u="none" cap="none" strike="noStrike">
                <a:solidFill>
                  <a:srgbClr val="32323C"/>
                </a:solidFill>
                <a:latin typeface="Arial"/>
                <a:ea typeface="Arial"/>
                <a:cs typeface="Arial"/>
                <a:sym typeface="Arial"/>
              </a:rPr>
              <a:t>, and ultimately, into the internal jugular vein.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32323C"/>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 sz="1400" u="none" cap="none" strike="noStrike">
                <a:solidFill>
                  <a:srgbClr val="32323C"/>
                </a:solidFill>
                <a:latin typeface="Arial"/>
                <a:ea typeface="Arial"/>
                <a:cs typeface="Arial"/>
                <a:sym typeface="Arial"/>
              </a:rPr>
              <a:t>The left and right cavernous sinuses are </a:t>
            </a:r>
            <a:r>
              <a:rPr b="1" i="0" lang="en" sz="1400" u="none" cap="none" strike="noStrike">
                <a:solidFill>
                  <a:srgbClr val="32323C"/>
                </a:solidFill>
                <a:latin typeface="Arial"/>
                <a:ea typeface="Arial"/>
                <a:cs typeface="Arial"/>
                <a:sym typeface="Arial"/>
              </a:rPr>
              <a:t>connected in the midline</a:t>
            </a:r>
            <a:r>
              <a:rPr b="0" i="0" lang="en" sz="1400" u="none" cap="none" strike="noStrike">
                <a:solidFill>
                  <a:srgbClr val="32323C"/>
                </a:solidFill>
                <a:latin typeface="Arial"/>
                <a:ea typeface="Arial"/>
                <a:cs typeface="Arial"/>
                <a:sym typeface="Arial"/>
              </a:rPr>
              <a:t> by the anterior and posterior</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 sz="1400" u="none" cap="none" strike="noStrike">
                <a:solidFill>
                  <a:srgbClr val="32323C"/>
                </a:solidFill>
                <a:latin typeface="Arial"/>
                <a:ea typeface="Arial"/>
                <a:cs typeface="Arial"/>
                <a:sym typeface="Arial"/>
              </a:rPr>
              <a:t>inter-cavernous sinuses</a:t>
            </a:r>
            <a:r>
              <a:rPr b="0" i="0" lang="en" sz="1400" u="none" cap="none" strike="noStrike">
                <a:solidFill>
                  <a:srgbClr val="32323C"/>
                </a:solidFill>
                <a:latin typeface="Arial"/>
                <a:ea typeface="Arial"/>
                <a:cs typeface="Arial"/>
                <a:sym typeface="Arial"/>
              </a:rPr>
              <a:t>.</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35"/>
          <p:cNvPicPr preferRelativeResize="0"/>
          <p:nvPr>
            <p:ph idx="1" type="body"/>
          </p:nvPr>
        </p:nvPicPr>
        <p:blipFill rotWithShape="1">
          <a:blip r:embed="rId3">
            <a:alphaModFix/>
          </a:blip>
          <a:srcRect b="0" l="0" r="0" t="0"/>
          <a:stretch/>
        </p:blipFill>
        <p:spPr>
          <a:xfrm>
            <a:off x="0" y="0"/>
            <a:ext cx="5217900" cy="4680300"/>
          </a:xfrm>
          <a:prstGeom prst="rect">
            <a:avLst/>
          </a:prstGeom>
          <a:noFill/>
          <a:ln>
            <a:noFill/>
          </a:ln>
        </p:spPr>
      </p:pic>
      <p:sp>
        <p:nvSpPr>
          <p:cNvPr id="196" name="Google Shape;196;p35"/>
          <p:cNvSpPr txBox="1"/>
          <p:nvPr/>
        </p:nvSpPr>
        <p:spPr>
          <a:xfrm>
            <a:off x="5381926" y="131400"/>
            <a:ext cx="3475500" cy="462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Venous sinus thrombosis Pathophysiology</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Occlusion of dural sinuses leads to decreased venous flow, increased venous pressure, decreased relative cerebral perfusion pressure, and physical dilation of cerebral veins. Some combination of these forces can lead to local areas of hypoperfusion of brain tissue and resulting in hypoxic tissue damage. Additionally, the thrombosis itself can damage the vessel wall and predispose to vessel rupture and subarachnoid hemorrhage. The decreased cerebral venous outflow decreases cerebrospinal fluid (CSF) outflow. This leads to elevated intracranial pressure and associated signs and symptoms, e.g., headaches, papilledema.</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36"/>
          <p:cNvPicPr preferRelativeResize="0"/>
          <p:nvPr>
            <p:ph idx="1" type="body"/>
          </p:nvPr>
        </p:nvPicPr>
        <p:blipFill rotWithShape="1">
          <a:blip r:embed="rId3">
            <a:alphaModFix/>
          </a:blip>
          <a:srcRect b="0" l="0" r="0" t="0"/>
          <a:stretch/>
        </p:blipFill>
        <p:spPr>
          <a:xfrm>
            <a:off x="492250" y="2676775"/>
            <a:ext cx="7968000" cy="2312100"/>
          </a:xfrm>
          <a:prstGeom prst="rect">
            <a:avLst/>
          </a:prstGeom>
          <a:noFill/>
          <a:ln>
            <a:noFill/>
          </a:ln>
        </p:spPr>
      </p:pic>
      <p:pic>
        <p:nvPicPr>
          <p:cNvPr id="202" name="Google Shape;202;p36"/>
          <p:cNvPicPr preferRelativeResize="0"/>
          <p:nvPr/>
        </p:nvPicPr>
        <p:blipFill rotWithShape="1">
          <a:blip r:embed="rId4">
            <a:alphaModFix/>
          </a:blip>
          <a:srcRect b="0" l="0" r="0" t="0"/>
          <a:stretch/>
        </p:blipFill>
        <p:spPr>
          <a:xfrm>
            <a:off x="3816050" y="0"/>
            <a:ext cx="5327950" cy="2481375"/>
          </a:xfrm>
          <a:prstGeom prst="rect">
            <a:avLst/>
          </a:prstGeom>
          <a:noFill/>
          <a:ln>
            <a:noFill/>
          </a:ln>
        </p:spPr>
      </p:pic>
      <p:pic>
        <p:nvPicPr>
          <p:cNvPr id="203" name="Google Shape;203;p36"/>
          <p:cNvPicPr preferRelativeResize="0"/>
          <p:nvPr/>
        </p:nvPicPr>
        <p:blipFill>
          <a:blip r:embed="rId5">
            <a:alphaModFix/>
          </a:blip>
          <a:stretch>
            <a:fillRect/>
          </a:stretch>
        </p:blipFill>
        <p:spPr>
          <a:xfrm>
            <a:off x="0" y="0"/>
            <a:ext cx="3763100" cy="24813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Assessment</a:t>
            </a:r>
            <a:endParaRPr b="1"/>
          </a:p>
        </p:txBody>
      </p:sp>
      <p:sp>
        <p:nvSpPr>
          <p:cNvPr id="209" name="Google Shape;209;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200"/>
              <a:t>It`s important to recognise the stroke symptoms and to immediately seek medical assistance. FAST (Face, Arm, Speech, Time) has a Sensitivity of 82% and a Specifity of 83%. Assess for Facial Palsy, Arm Weakness and Speech Impairment &amp; time to call emergency service. The test is positive if ≥ 1 is present.</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8"/>
          <p:cNvSpPr txBox="1"/>
          <p:nvPr>
            <p:ph type="title"/>
          </p:nvPr>
        </p:nvSpPr>
        <p:spPr>
          <a:xfrm>
            <a:off x="199043" y="285427"/>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700"/>
              <a:t>Diagnosis</a:t>
            </a:r>
            <a:r>
              <a:rPr lang="en" sz="2700"/>
              <a:t> </a:t>
            </a:r>
            <a:endParaRPr sz="2700"/>
          </a:p>
        </p:txBody>
      </p:sp>
      <p:sp>
        <p:nvSpPr>
          <p:cNvPr id="215" name="Google Shape;215;p38"/>
          <p:cNvSpPr txBox="1"/>
          <p:nvPr>
            <p:ph idx="1" type="body"/>
          </p:nvPr>
        </p:nvSpPr>
        <p:spPr>
          <a:xfrm>
            <a:off x="199050" y="976199"/>
            <a:ext cx="8520600" cy="380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initial test of choice will always be noncontrast CT of the head, done to distinguish between hemorrhagic and ischemic stroke. Noncontrast CT is the most sensitive test for detecting blood in the brain. CT is often negative for ischemia within the first 48 hours after symptom onset; diffusion-weighted MRI is the most accurate test for detecting cerebral ischemia.</a:t>
            </a:r>
            <a:endParaRPr/>
          </a:p>
          <a:p>
            <a:pPr indent="0" lvl="0" marL="0" rtl="0" algn="l">
              <a:spcBef>
                <a:spcPts val="1200"/>
              </a:spcBef>
              <a:spcAft>
                <a:spcPts val="1200"/>
              </a:spcAft>
              <a:buNone/>
            </a:pPr>
            <a:r>
              <a:rPr lang="en"/>
              <a:t>        Diagnostic workup for acute ischemic stroke involves searching for embolic sources (echocardiogram, carotid duplex, and 24-hour Holter monitor). Also consider a workup for inherited hypercoagulability. A “bubble study” is done on the echocardiogram to detect the presence of a patent foramen ovale or other cardiac defect.</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9"/>
          <p:cNvSpPr txBox="1"/>
          <p:nvPr>
            <p:ph type="title"/>
          </p:nvPr>
        </p:nvSpPr>
        <p:spPr>
          <a:xfrm>
            <a:off x="131439" y="122049"/>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Treatment</a:t>
            </a:r>
            <a:r>
              <a:rPr lang="en"/>
              <a:t> </a:t>
            </a:r>
            <a:endParaRPr b="1"/>
          </a:p>
        </p:txBody>
      </p:sp>
      <p:sp>
        <p:nvSpPr>
          <p:cNvPr id="221" name="Google Shape;221;p39"/>
          <p:cNvSpPr txBox="1"/>
          <p:nvPr>
            <p:ph idx="1" type="body"/>
          </p:nvPr>
        </p:nvSpPr>
        <p:spPr>
          <a:xfrm>
            <a:off x="311700" y="694751"/>
            <a:ext cx="8520600" cy="435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Tissue plasminogen activator is given if the patient presents within 3 hours of symptom onset. Contraindications for use of tissue plasminogen activator include:</a:t>
            </a:r>
            <a:endParaRPr sz="2100"/>
          </a:p>
          <a:p>
            <a:pPr indent="-361950" lvl="0" marL="457200" rtl="0" algn="l">
              <a:spcBef>
                <a:spcPts val="1200"/>
              </a:spcBef>
              <a:spcAft>
                <a:spcPts val="0"/>
              </a:spcAft>
              <a:buSzPts val="2100"/>
              <a:buChar char="●"/>
            </a:pPr>
            <a:r>
              <a:rPr lang="en" sz="2100"/>
              <a:t>            Stroke or serious head trauma within 3 months </a:t>
            </a:r>
            <a:endParaRPr sz="2100"/>
          </a:p>
          <a:p>
            <a:pPr indent="-361950" lvl="0" marL="457200" rtl="0" algn="l">
              <a:spcBef>
                <a:spcPts val="0"/>
              </a:spcBef>
              <a:spcAft>
                <a:spcPts val="0"/>
              </a:spcAft>
              <a:buSzPts val="2100"/>
              <a:buChar char="●"/>
            </a:pPr>
            <a:r>
              <a:rPr lang="en" sz="2100"/>
              <a:t>            Hemorrhage (GI or GU) within 21 days</a:t>
            </a:r>
            <a:endParaRPr sz="2100"/>
          </a:p>
          <a:p>
            <a:pPr indent="-361950" lvl="0" marL="457200" rtl="0" algn="l">
              <a:spcBef>
                <a:spcPts val="0"/>
              </a:spcBef>
              <a:spcAft>
                <a:spcPts val="0"/>
              </a:spcAft>
              <a:buSzPts val="2100"/>
              <a:buChar char="●"/>
            </a:pPr>
            <a:r>
              <a:rPr lang="en" sz="2100"/>
              <a:t>            Surgery within 14 days </a:t>
            </a:r>
            <a:endParaRPr sz="2100"/>
          </a:p>
          <a:p>
            <a:pPr indent="-361950" lvl="0" marL="457200" rtl="0" algn="l">
              <a:spcBef>
                <a:spcPts val="0"/>
              </a:spcBef>
              <a:spcAft>
                <a:spcPts val="0"/>
              </a:spcAft>
              <a:buSzPts val="2100"/>
              <a:buChar char="●"/>
            </a:pPr>
            <a:r>
              <a:rPr lang="en" sz="2100"/>
              <a:t>            History of intracranial hemorrhage</a:t>
            </a:r>
            <a:endParaRPr sz="2100"/>
          </a:p>
          <a:p>
            <a:pPr indent="-361950" lvl="0" marL="457200" rtl="0" algn="l">
              <a:spcBef>
                <a:spcPts val="0"/>
              </a:spcBef>
              <a:spcAft>
                <a:spcPts val="0"/>
              </a:spcAft>
              <a:buSzPts val="2100"/>
              <a:buChar char="●"/>
            </a:pPr>
            <a:r>
              <a:rPr lang="en" sz="2100"/>
              <a:t>            BP &gt;185/110 mm Hg</a:t>
            </a:r>
            <a:endParaRPr sz="2100"/>
          </a:p>
          <a:p>
            <a:pPr indent="-361950" lvl="0" marL="457200" rtl="0" algn="l">
              <a:spcBef>
                <a:spcPts val="0"/>
              </a:spcBef>
              <a:spcAft>
                <a:spcPts val="0"/>
              </a:spcAft>
              <a:buSzPts val="2100"/>
              <a:buChar char="●"/>
            </a:pPr>
            <a:r>
              <a:rPr lang="en" sz="2100"/>
              <a:t>            Current use of anticoagulants</a:t>
            </a:r>
            <a:endParaRPr sz="2100"/>
          </a:p>
          <a:p>
            <a:pPr indent="-361950" lvl="0" marL="457200" rtl="0" algn="l">
              <a:spcBef>
                <a:spcPts val="0"/>
              </a:spcBef>
              <a:spcAft>
                <a:spcPts val="0"/>
              </a:spcAft>
              <a:buSzPts val="2100"/>
              <a:buChar char="●"/>
            </a:pPr>
            <a:r>
              <a:rPr lang="en" sz="2100"/>
              <a:t>            Platelets &lt;100,000/mm3 </a:t>
            </a:r>
            <a:endParaRPr sz="2100"/>
          </a:p>
          <a:p>
            <a:pPr indent="-361950" lvl="0" marL="457200" rtl="0" algn="l">
              <a:spcBef>
                <a:spcPts val="0"/>
              </a:spcBef>
              <a:spcAft>
                <a:spcPts val="0"/>
              </a:spcAft>
              <a:buSzPts val="2100"/>
              <a:buChar char="●"/>
            </a:pPr>
            <a:r>
              <a:rPr lang="en" sz="2100"/>
              <a:t>           Coagulopathy (PT &gt;15 seconds</a:t>
            </a:r>
            <a:endParaRPr sz="2100"/>
          </a:p>
        </p:txBody>
      </p:sp>
      <p:sp>
        <p:nvSpPr>
          <p:cNvPr id="222" name="Google Shape;222;p39"/>
          <p:cNvSpPr txBox="1"/>
          <p:nvPr/>
        </p:nvSpPr>
        <p:spPr>
          <a:xfrm>
            <a:off x="5865504" y="3596345"/>
            <a:ext cx="3117000" cy="1454700"/>
          </a:xfrm>
          <a:prstGeom prst="rect">
            <a:avLst/>
          </a:prstGeom>
          <a:solidFill>
            <a:srgbClr val="B7B7B7"/>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t>
            </a:r>
            <a:r>
              <a:rPr lang="en"/>
              <a:t>Patients who receive tissue plasminogen activator in an appropriate manner have better neurologic function 3 months after CVA as compared with those who do not receive it.”</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40"/>
          <p:cNvSpPr txBox="1"/>
          <p:nvPr>
            <p:ph idx="1" type="body"/>
          </p:nvPr>
        </p:nvSpPr>
        <p:spPr>
          <a:xfrm>
            <a:off x="311700" y="467149"/>
            <a:ext cx="8520600" cy="3004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Antiplatelet therapy is most useful in </a:t>
            </a:r>
            <a:r>
              <a:rPr b="1" lang="en"/>
              <a:t>secondary prevention</a:t>
            </a:r>
            <a:r>
              <a:rPr lang="en"/>
              <a:t> of ischemic stroke. Aspirin is considered first-line treatment (start 24 hours after TPA). </a:t>
            </a:r>
            <a:endParaRPr/>
          </a:p>
          <a:p>
            <a:pPr indent="-342900" lvl="0" marL="457200" rtl="0" algn="l">
              <a:spcBef>
                <a:spcPts val="0"/>
              </a:spcBef>
              <a:spcAft>
                <a:spcPts val="0"/>
              </a:spcAft>
              <a:buSzPts val="1800"/>
              <a:buChar char="●"/>
            </a:pPr>
            <a:r>
              <a:rPr lang="en"/>
              <a:t>When there is a known allergy to aspirin or recurrent cerebrovascular events on aspirin alone, add </a:t>
            </a:r>
            <a:r>
              <a:rPr b="1" lang="en"/>
              <a:t>dipyridamole</a:t>
            </a:r>
            <a:r>
              <a:rPr lang="en"/>
              <a:t> or </a:t>
            </a:r>
            <a:r>
              <a:rPr lang="en" u="sng"/>
              <a:t>switch</a:t>
            </a:r>
            <a:r>
              <a:rPr lang="en"/>
              <a:t> to </a:t>
            </a:r>
            <a:r>
              <a:rPr b="1" lang="en"/>
              <a:t>clopidogrel</a:t>
            </a:r>
            <a:r>
              <a:rPr lang="en"/>
              <a:t> to enhance antiplatelet therapy. </a:t>
            </a:r>
            <a:endParaRPr/>
          </a:p>
          <a:p>
            <a:pPr indent="-342900" lvl="0" marL="457200" rtl="0" algn="l">
              <a:spcBef>
                <a:spcPts val="0"/>
              </a:spcBef>
              <a:spcAft>
                <a:spcPts val="0"/>
              </a:spcAft>
              <a:buSzPts val="1800"/>
              <a:buChar char="●"/>
            </a:pPr>
            <a:r>
              <a:rPr lang="en"/>
              <a:t> Do not combine aspirin and clopidogrel for a stroke. Combination of anti-platelet agents is used on coronary disease but not cerebral disease.</a:t>
            </a:r>
            <a:endParaRPr/>
          </a:p>
          <a:p>
            <a:pPr indent="-342900" lvl="0" marL="457200" rtl="0" algn="l">
              <a:spcBef>
                <a:spcPts val="0"/>
              </a:spcBef>
              <a:spcAft>
                <a:spcPts val="0"/>
              </a:spcAft>
              <a:buSzPts val="1800"/>
              <a:buChar char="●"/>
            </a:pPr>
            <a:r>
              <a:rPr b="1" lang="en"/>
              <a:t>Ticlopidine</a:t>
            </a:r>
            <a:r>
              <a:rPr lang="en"/>
              <a:t> is </a:t>
            </a:r>
            <a:r>
              <a:rPr lang="en" u="sng"/>
              <a:t>no longer</a:t>
            </a:r>
            <a:r>
              <a:rPr lang="en"/>
              <a:t> used because the rates of thrombotic thrombocytopenic purpura and leukopenia are unacceptably high.</a:t>
            </a:r>
            <a:endParaRPr/>
          </a:p>
        </p:txBody>
      </p:sp>
      <p:sp>
        <p:nvSpPr>
          <p:cNvPr id="228" name="Google Shape;228;p40"/>
          <p:cNvSpPr txBox="1"/>
          <p:nvPr/>
        </p:nvSpPr>
        <p:spPr>
          <a:xfrm>
            <a:off x="1693350" y="3750007"/>
            <a:ext cx="5757300" cy="1031400"/>
          </a:xfrm>
          <a:prstGeom prst="rect">
            <a:avLst/>
          </a:prstGeom>
          <a:solidFill>
            <a:srgbClr val="B7B7B7"/>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“There is no clear benefit to the use of heparin with stroke. That is because of the increased risk of bleeding. Any benefit is offset by adverse events associated with treatment. For every stroke prevented, one intracranial hemorrhage is caused.”</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1"/>
          <p:cNvSpPr txBox="1"/>
          <p:nvPr>
            <p:ph idx="1" type="body"/>
          </p:nvPr>
        </p:nvSpPr>
        <p:spPr>
          <a:xfrm>
            <a:off x="311700" y="576310"/>
            <a:ext cx="8520600" cy="3990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“Carotid endarterectomy is recommended when an occlusion exceeds 70% of the arterial lumen and the lesion is symptomatic. Endarterectomy may benefit those who are </a:t>
            </a:r>
            <a:r>
              <a:rPr b="1" lang="en" sz="1900"/>
              <a:t>asymptomatic</a:t>
            </a:r>
            <a:r>
              <a:rPr lang="en" sz="1900"/>
              <a:t> if there is </a:t>
            </a:r>
            <a:r>
              <a:rPr b="1" lang="en" sz="1900"/>
              <a:t>&gt;60% stenosis</a:t>
            </a:r>
            <a:r>
              <a:rPr lang="en" sz="1900"/>
              <a:t> in men </a:t>
            </a:r>
            <a:r>
              <a:rPr b="1" lang="en" sz="1900"/>
              <a:t>age &lt;60</a:t>
            </a:r>
            <a:r>
              <a:rPr lang="en" sz="1900"/>
              <a:t>. The benefit of endarterectomy is less certain in women because they have a lower risk of stroke. The more severe the disease, the greater the benefit. Carotid stenting is an alternative to endarterectomy.</a:t>
            </a:r>
            <a:endParaRPr sz="1900"/>
          </a:p>
          <a:p>
            <a:pPr indent="0" lvl="0" marL="0" rtl="0" algn="l">
              <a:spcBef>
                <a:spcPts val="1200"/>
              </a:spcBef>
              <a:spcAft>
                <a:spcPts val="0"/>
              </a:spcAft>
              <a:buNone/>
            </a:pPr>
            <a:r>
              <a:rPr lang="en" sz="1900"/>
              <a:t>      “Endarterectomy is simply not clear in asymptomatic carotid stenosis.”</a:t>
            </a:r>
            <a:endParaRPr sz="1900"/>
          </a:p>
          <a:p>
            <a:pPr indent="0" lvl="0" marL="0" rtl="0" algn="l">
              <a:spcBef>
                <a:spcPts val="1200"/>
              </a:spcBef>
              <a:spcAft>
                <a:spcPts val="1200"/>
              </a:spcAft>
              <a:buNone/>
            </a:pPr>
            <a:r>
              <a:rPr lang="en" sz="1900"/>
              <a:t>    Carotid angioplasty and stenting are not as good as endarterectomy for symptomatic patients with &gt;70% stenosis. Angioplasty and stenting should be considered only for those who cannot undergo surgical endarterectomy.”</a:t>
            </a:r>
            <a:endParaRPr sz="19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