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50" d="100"/>
          <a:sy n="50" d="100"/>
        </p:scale>
        <p:origin x="7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r">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r">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42A54C80-263E-416B-A8E0-580EDEADCBDC}" type="datetimeFigureOut">
              <a:rPr lang="en-US" dirty="0"/>
              <a:t>8/6/2023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r">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r">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r">
              <a:defRPr sz="4400" b="0" cap="none"/>
            </a:lvl1pPr>
          </a:lstStyle>
          <a:p>
            <a:r>
              <a:rPr lang="ar-SA"/>
              <a:t>انقر لتحرير نمط عنوان الشكل الرئيسي</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r">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r">
              <a:defRPr sz="4400" b="0" cap="none"/>
            </a:lvl1pPr>
          </a:lstStyle>
          <a:p>
            <a:r>
              <a:rPr lang="ar-SA"/>
              <a:t>انقر لتحرير نمط عنوان الشكل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r">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r">
              <a:defRPr sz="4400" b="0" cap="none"/>
            </a:lvl1pPr>
          </a:lstStyle>
          <a:p>
            <a:r>
              <a:rPr lang="ar-SA"/>
              <a:t>انقر لتحرير نمط عنوان الشكل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r">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8/6/2023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r" defTabSz="457200" rtl="1"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45C0867-2DA7-F523-F2EB-7A330F961D98}"/>
              </a:ext>
            </a:extLst>
          </p:cNvPr>
          <p:cNvSpPr>
            <a:spLocks noGrp="1"/>
          </p:cNvSpPr>
          <p:nvPr>
            <p:ph type="ctrTitle"/>
          </p:nvPr>
        </p:nvSpPr>
        <p:spPr>
          <a:xfrm>
            <a:off x="1599843" y="1858184"/>
            <a:ext cx="7766936" cy="3141631"/>
          </a:xfrm>
        </p:spPr>
        <p:txBody>
          <a:bodyPr/>
          <a:lstStyle/>
          <a:p>
            <a:pPr algn="ctr" rtl="0"/>
            <a:r>
              <a:rPr lang="en-US" dirty="0"/>
              <a:t>Pathology of peripheral nervous tissue tumer</a:t>
            </a:r>
            <a:br>
              <a:rPr lang="en-US" dirty="0"/>
            </a:br>
            <a:br>
              <a:rPr lang="en-US" dirty="0"/>
            </a:br>
            <a:r>
              <a:rPr lang="en-US" sz="4000" dirty="0"/>
              <a:t>Dr . Dina Haboush </a:t>
            </a:r>
            <a:endParaRPr lang="" dirty="0"/>
          </a:p>
        </p:txBody>
      </p:sp>
    </p:spTree>
    <p:extLst>
      <p:ext uri="{BB962C8B-B14F-4D97-AF65-F5344CB8AC3E}">
        <p14:creationId xmlns:p14="http://schemas.microsoft.com/office/powerpoint/2010/main" val="3983317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E4F49CEB-34F5-F630-6C4A-41016C8CFBF7}"/>
              </a:ext>
            </a:extLst>
          </p:cNvPr>
          <p:cNvPicPr>
            <a:picLocks noGrp="1" noChangeAspect="1"/>
          </p:cNvPicPr>
          <p:nvPr>
            <p:ph idx="1"/>
          </p:nvPr>
        </p:nvPicPr>
        <p:blipFill>
          <a:blip r:embed="rId2"/>
          <a:stretch>
            <a:fillRect/>
          </a:stretch>
        </p:blipFill>
        <p:spPr>
          <a:xfrm>
            <a:off x="1643654" y="983456"/>
            <a:ext cx="5811192" cy="4891087"/>
          </a:xfrm>
        </p:spPr>
      </p:pic>
    </p:spTree>
    <p:extLst>
      <p:ext uri="{BB962C8B-B14F-4D97-AF65-F5344CB8AC3E}">
        <p14:creationId xmlns:p14="http://schemas.microsoft.com/office/powerpoint/2010/main" val="2989569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502CE333-48E4-D2DB-F84C-7AA1E3ECF723}"/>
              </a:ext>
            </a:extLst>
          </p:cNvPr>
          <p:cNvSpPr>
            <a:spLocks noGrp="1"/>
          </p:cNvSpPr>
          <p:nvPr>
            <p:ph idx="1"/>
          </p:nvPr>
        </p:nvSpPr>
        <p:spPr>
          <a:xfrm>
            <a:off x="677334" y="853643"/>
            <a:ext cx="8596668" cy="5150713"/>
          </a:xfrm>
        </p:spPr>
        <p:txBody>
          <a:bodyPr>
            <a:normAutofit/>
          </a:bodyPr>
          <a:lstStyle/>
          <a:p>
            <a:pPr algn="l" rtl="0"/>
            <a:r>
              <a:rPr lang="" sz="2800" dirty="0"/>
              <a:t>Majority of tumors of PNS are derived from Schwann cells and their peripheral nerve elements.</a:t>
            </a:r>
            <a:endParaRPr lang="en-US" sz="2800" dirty="0"/>
          </a:p>
          <a:p>
            <a:pPr algn="l" rtl="0"/>
            <a:endParaRPr lang="en-US" sz="2800" dirty="0"/>
          </a:p>
          <a:p>
            <a:pPr algn="l" rtl="0"/>
            <a:r>
              <a:rPr lang="" sz="2800" dirty="0"/>
              <a:t>Majority are benign and the malignant neoplasms generally have a propensity for local invasion rather than regional or distant metastasis.</a:t>
            </a:r>
          </a:p>
        </p:txBody>
      </p:sp>
    </p:spTree>
    <p:extLst>
      <p:ext uri="{BB962C8B-B14F-4D97-AF65-F5344CB8AC3E}">
        <p14:creationId xmlns:p14="http://schemas.microsoft.com/office/powerpoint/2010/main" val="3681464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6103D0B3-AD79-F3FD-2874-085F5D975AE2}"/>
              </a:ext>
            </a:extLst>
          </p:cNvPr>
          <p:cNvSpPr>
            <a:spLocks noGrp="1"/>
          </p:cNvSpPr>
          <p:nvPr>
            <p:ph idx="1"/>
          </p:nvPr>
        </p:nvSpPr>
        <p:spPr>
          <a:xfrm>
            <a:off x="677334" y="204107"/>
            <a:ext cx="8596668" cy="5837255"/>
          </a:xfrm>
        </p:spPr>
        <p:txBody>
          <a:bodyPr>
            <a:normAutofit fontScale="70000" lnSpcReduction="20000"/>
          </a:bodyPr>
          <a:lstStyle/>
          <a:p>
            <a:pPr marL="0" indent="0" algn="l" rtl="0">
              <a:buNone/>
            </a:pPr>
            <a:r>
              <a:rPr lang="" sz="2800" b="1" dirty="0"/>
              <a:t>Classification of PNT</a:t>
            </a:r>
            <a:endParaRPr lang="en-US" sz="2800" b="1" dirty="0"/>
          </a:p>
          <a:p>
            <a:pPr algn="l" rtl="0"/>
            <a:r>
              <a:rPr lang="" sz="2800" dirty="0"/>
              <a:t>Benign Tumours:</a:t>
            </a:r>
            <a:endParaRPr lang="en-US" sz="2800" dirty="0"/>
          </a:p>
          <a:p>
            <a:pPr marL="0" indent="0" algn="l" rtl="0">
              <a:buNone/>
            </a:pPr>
            <a:r>
              <a:rPr lang="" sz="2800" dirty="0"/>
              <a:t>1. Traumatic Neuroma</a:t>
            </a:r>
            <a:endParaRPr lang="en-US" sz="2800" dirty="0"/>
          </a:p>
          <a:p>
            <a:pPr marL="0" indent="0" algn="l" rtl="0">
              <a:buNone/>
            </a:pPr>
            <a:r>
              <a:rPr lang="" sz="2800" dirty="0"/>
              <a:t>2. Palisaded encapsulated neuroma</a:t>
            </a:r>
            <a:endParaRPr lang="en-US" sz="2800" dirty="0"/>
          </a:p>
          <a:p>
            <a:pPr marL="0" indent="0" algn="l" rtl="0">
              <a:buNone/>
            </a:pPr>
            <a:r>
              <a:rPr lang="" sz="2800" dirty="0"/>
              <a:t>3. Hamartomas </a:t>
            </a:r>
            <a:endParaRPr lang="en-US" sz="2800" dirty="0"/>
          </a:p>
          <a:p>
            <a:pPr marL="0" indent="0" algn="l" rtl="0">
              <a:buNone/>
            </a:pPr>
            <a:r>
              <a:rPr lang="" sz="2800" dirty="0"/>
              <a:t>4. Neurofibroma/ Neurofibromatosis </a:t>
            </a:r>
            <a:endParaRPr lang="en-US" sz="2800" dirty="0"/>
          </a:p>
          <a:p>
            <a:pPr marL="0" indent="0" algn="l" rtl="0">
              <a:buNone/>
            </a:pPr>
            <a:r>
              <a:rPr lang="" sz="2800" dirty="0"/>
              <a:t>5. Schwannoma</a:t>
            </a:r>
            <a:endParaRPr lang="en-US" sz="2800" dirty="0"/>
          </a:p>
          <a:p>
            <a:pPr marL="0" indent="0" algn="l" rtl="0">
              <a:buNone/>
            </a:pPr>
            <a:r>
              <a:rPr lang="" sz="2800" dirty="0"/>
              <a:t>6. Granular cell tumor</a:t>
            </a:r>
            <a:endParaRPr lang="en-US" sz="2800" dirty="0"/>
          </a:p>
          <a:p>
            <a:pPr marL="0" indent="0" algn="l" rtl="0">
              <a:buNone/>
            </a:pPr>
            <a:r>
              <a:rPr lang="" sz="2800" dirty="0"/>
              <a:t>7. Nerve Sheath Myxoma</a:t>
            </a:r>
            <a:endParaRPr lang="en-US" sz="2800" dirty="0"/>
          </a:p>
          <a:p>
            <a:pPr marL="0" indent="0" algn="l" rtl="0">
              <a:buNone/>
            </a:pPr>
            <a:r>
              <a:rPr lang="" sz="2800" dirty="0"/>
              <a:t>8. Pigmented Neuroectodermal Tumor of Infancy</a:t>
            </a:r>
            <a:endParaRPr lang="en-US" sz="2800" dirty="0"/>
          </a:p>
          <a:p>
            <a:pPr algn="l" rtl="0"/>
            <a:r>
              <a:rPr lang="" sz="2800" dirty="0"/>
              <a:t>Malignant Tumours:</a:t>
            </a:r>
            <a:endParaRPr lang="en-US" sz="2800" dirty="0"/>
          </a:p>
          <a:p>
            <a:pPr marL="514350" indent="-514350" algn="l" rtl="0">
              <a:buFont typeface="+mj-lt"/>
              <a:buAutoNum type="arabicPeriod"/>
            </a:pPr>
            <a:r>
              <a:rPr lang="" sz="2800" dirty="0">
                <a:solidFill>
                  <a:schemeClr val="tx1"/>
                </a:solidFill>
              </a:rPr>
              <a:t>Malignant peripheral nerve sheath tumor</a:t>
            </a:r>
            <a:endParaRPr lang="en-US" sz="2800" dirty="0">
              <a:solidFill>
                <a:schemeClr val="tx1"/>
              </a:solidFill>
            </a:endParaRPr>
          </a:p>
          <a:p>
            <a:pPr marL="514350" indent="-514350" algn="l" rtl="0">
              <a:buFont typeface="+mj-lt"/>
              <a:buAutoNum type="arabicPeriod"/>
            </a:pPr>
            <a:r>
              <a:rPr lang="" sz="2800" dirty="0">
                <a:solidFill>
                  <a:schemeClr val="tx1"/>
                </a:solidFill>
              </a:rPr>
              <a:t>Olfactory Neuroblastoma</a:t>
            </a:r>
            <a:endParaRPr lang="en-US" sz="2800" dirty="0">
              <a:solidFill>
                <a:schemeClr val="tx1"/>
              </a:solidFill>
            </a:endParaRPr>
          </a:p>
          <a:p>
            <a:pPr marL="514350" indent="-514350" algn="l" rtl="0">
              <a:buFont typeface="+mj-lt"/>
              <a:buAutoNum type="arabicPeriod"/>
            </a:pPr>
            <a:r>
              <a:rPr lang="" sz="2800" dirty="0">
                <a:solidFill>
                  <a:schemeClr val="tx1"/>
                </a:solidFill>
              </a:rPr>
              <a:t>Malignant granular cell tumor</a:t>
            </a:r>
            <a:endParaRPr lang="en-US" sz="2800" dirty="0">
              <a:solidFill>
                <a:schemeClr val="tx1"/>
              </a:solidFill>
            </a:endParaRPr>
          </a:p>
          <a:p>
            <a:pPr marL="514350" indent="-514350" algn="l" rtl="0">
              <a:buFont typeface="+mj-lt"/>
              <a:buAutoNum type="arabicPeriod"/>
            </a:pPr>
            <a:r>
              <a:rPr lang="" sz="2800" dirty="0">
                <a:solidFill>
                  <a:schemeClr val="tx1"/>
                </a:solidFill>
              </a:rPr>
              <a:t>Peripheral neuroectodermal tumour</a:t>
            </a:r>
          </a:p>
        </p:txBody>
      </p:sp>
    </p:spTree>
    <p:extLst>
      <p:ext uri="{BB962C8B-B14F-4D97-AF65-F5344CB8AC3E}">
        <p14:creationId xmlns:p14="http://schemas.microsoft.com/office/powerpoint/2010/main" val="1186239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DB06CC56-63C2-D7E9-1057-960C8BEF262C}"/>
              </a:ext>
            </a:extLst>
          </p:cNvPr>
          <p:cNvSpPr>
            <a:spLocks noGrp="1"/>
          </p:cNvSpPr>
          <p:nvPr>
            <p:ph idx="1"/>
          </p:nvPr>
        </p:nvSpPr>
        <p:spPr>
          <a:xfrm>
            <a:off x="677334" y="1076201"/>
            <a:ext cx="8596668" cy="4965162"/>
          </a:xfrm>
        </p:spPr>
        <p:txBody>
          <a:bodyPr>
            <a:noAutofit/>
          </a:bodyPr>
          <a:lstStyle/>
          <a:p>
            <a:pPr marL="0" indent="0" algn="l" rtl="0">
              <a:buNone/>
            </a:pPr>
            <a:r>
              <a:rPr lang="" sz="2800" b="1" dirty="0">
                <a:solidFill>
                  <a:srgbClr val="FF0000"/>
                </a:solidFill>
              </a:rPr>
              <a:t>Schwannoma</a:t>
            </a:r>
            <a:endParaRPr lang="ar-SA" sz="2800" b="1" dirty="0">
              <a:solidFill>
                <a:srgbClr val="FF0000"/>
              </a:solidFill>
            </a:endParaRPr>
          </a:p>
          <a:p>
            <a:pPr algn="l" rtl="0"/>
            <a:r>
              <a:rPr lang="" sz="2800" dirty="0"/>
              <a:t>Also known as neurilemoma/ perineural fibroblastoma/neurinoma.</a:t>
            </a:r>
            <a:endParaRPr lang="ar-SA" sz="2800" dirty="0"/>
          </a:p>
          <a:p>
            <a:pPr algn="l" rtl="0"/>
            <a:r>
              <a:rPr lang="" sz="2800" dirty="0"/>
              <a:t>Benign tumor of Schwann sheath</a:t>
            </a:r>
            <a:r>
              <a:rPr lang="ar-SA" sz="2800" dirty="0"/>
              <a:t> </a:t>
            </a:r>
            <a:r>
              <a:rPr lang="" sz="2800" dirty="0"/>
              <a:t>Defined as - Encapsulated biphasic nerve sheath tumor derived from Schwann cells with highly ordered cellular component (Antoni A) that palisades (Verocay bodies) and a myxoid component (Antoni B)</a:t>
            </a:r>
            <a:endParaRPr lang="ar-SA" sz="2800" dirty="0"/>
          </a:p>
          <a:p>
            <a:pPr algn="l" rtl="0"/>
            <a:endParaRPr lang="" sz="2800" dirty="0"/>
          </a:p>
        </p:txBody>
      </p:sp>
    </p:spTree>
    <p:extLst>
      <p:ext uri="{BB962C8B-B14F-4D97-AF65-F5344CB8AC3E}">
        <p14:creationId xmlns:p14="http://schemas.microsoft.com/office/powerpoint/2010/main" val="412936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8C0DC8D-C0EB-E51A-ABBD-8415F919ECE2}"/>
              </a:ext>
            </a:extLst>
          </p:cNvPr>
          <p:cNvSpPr>
            <a:spLocks noGrp="1"/>
          </p:cNvSpPr>
          <p:nvPr>
            <p:ph idx="1"/>
          </p:nvPr>
        </p:nvSpPr>
        <p:spPr>
          <a:xfrm>
            <a:off x="677334" y="1614302"/>
            <a:ext cx="8596668" cy="4427060"/>
          </a:xfrm>
        </p:spPr>
        <p:txBody>
          <a:bodyPr>
            <a:normAutofit/>
          </a:bodyPr>
          <a:lstStyle/>
          <a:p>
            <a:pPr algn="l" rtl="0"/>
            <a:endParaRPr lang="ar-SA" sz="2800" dirty="0"/>
          </a:p>
          <a:p>
            <a:pPr algn="l" rtl="0"/>
            <a:r>
              <a:rPr lang="" sz="2800" dirty="0"/>
              <a:t>Schwannomatosis - familial tendency for formation of multiple peripheral + vestibular schwannomas</a:t>
            </a:r>
            <a:endParaRPr lang="ar-SA" sz="2800" dirty="0"/>
          </a:p>
          <a:p>
            <a:pPr algn="l" rtl="0"/>
            <a:r>
              <a:rPr lang="" sz="2800" dirty="0"/>
              <a:t>Schwannomatosis - predisposition for malignant change</a:t>
            </a:r>
          </a:p>
        </p:txBody>
      </p:sp>
    </p:spTree>
    <p:extLst>
      <p:ext uri="{BB962C8B-B14F-4D97-AF65-F5344CB8AC3E}">
        <p14:creationId xmlns:p14="http://schemas.microsoft.com/office/powerpoint/2010/main" val="281892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B18B5AA-50C8-4939-381D-13C7FB3AA5F8}"/>
              </a:ext>
            </a:extLst>
          </p:cNvPr>
          <p:cNvSpPr>
            <a:spLocks noGrp="1"/>
          </p:cNvSpPr>
          <p:nvPr>
            <p:ph idx="1"/>
          </p:nvPr>
        </p:nvSpPr>
        <p:spPr>
          <a:xfrm>
            <a:off x="677334" y="185553"/>
            <a:ext cx="8596668" cy="5855810"/>
          </a:xfrm>
        </p:spPr>
        <p:txBody>
          <a:bodyPr>
            <a:normAutofit/>
          </a:bodyPr>
          <a:lstStyle/>
          <a:p>
            <a:pPr marL="0" indent="0" algn="l" rtl="0">
              <a:buNone/>
            </a:pPr>
            <a:r>
              <a:rPr lang="" sz="2800" dirty="0"/>
              <a:t>Clinical features</a:t>
            </a:r>
            <a:endParaRPr lang="ar-SA" sz="2800" dirty="0"/>
          </a:p>
          <a:p>
            <a:pPr algn="l" rtl="0"/>
            <a:r>
              <a:rPr lang="" sz="2800" dirty="0"/>
              <a:t>Ages 20-50; M=F</a:t>
            </a:r>
            <a:endParaRPr lang="ar-SA" sz="2800" dirty="0"/>
          </a:p>
          <a:p>
            <a:pPr algn="l" rtl="0"/>
            <a:r>
              <a:rPr lang="" sz="2800" dirty="0"/>
              <a:t>Head, neck, flexor upper and lower extremities, retroperitoneum,</a:t>
            </a:r>
            <a:r>
              <a:rPr lang="ar-SA" sz="2800" dirty="0"/>
              <a:t> </a:t>
            </a:r>
            <a:r>
              <a:rPr lang="" sz="2800" dirty="0"/>
              <a:t>Intra oral region- slowly enlarging, painless submucosal nodule that is</a:t>
            </a:r>
            <a:r>
              <a:rPr lang="ar-SA" sz="2800" dirty="0"/>
              <a:t> </a:t>
            </a:r>
            <a:r>
              <a:rPr lang="" sz="2800" dirty="0"/>
              <a:t>somewhat movable beneath the surface and rarely becomes larger than 2 cm in greatest diameter</a:t>
            </a:r>
            <a:r>
              <a:rPr lang="ar-SA" sz="2800" dirty="0"/>
              <a:t> </a:t>
            </a:r>
          </a:p>
          <a:p>
            <a:pPr algn="l" rtl="0"/>
            <a:r>
              <a:rPr lang="" sz="2800" dirty="0"/>
              <a:t>Pain or rapid enlargement of preexisting</a:t>
            </a:r>
            <a:r>
              <a:rPr lang="ar-SA" sz="2800" dirty="0"/>
              <a:t> </a:t>
            </a:r>
            <a:r>
              <a:rPr lang="" sz="2800" dirty="0"/>
              <a:t>lesion are suggestive of malignant </a:t>
            </a:r>
          </a:p>
        </p:txBody>
      </p:sp>
    </p:spTree>
    <p:extLst>
      <p:ext uri="{BB962C8B-B14F-4D97-AF65-F5344CB8AC3E}">
        <p14:creationId xmlns:p14="http://schemas.microsoft.com/office/powerpoint/2010/main" val="1280704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B912DBB-DEAD-378F-CF86-1015847190BC}"/>
              </a:ext>
            </a:extLst>
          </p:cNvPr>
          <p:cNvSpPr>
            <a:spLocks noGrp="1"/>
          </p:cNvSpPr>
          <p:nvPr>
            <p:ph idx="1"/>
          </p:nvPr>
        </p:nvSpPr>
        <p:spPr>
          <a:xfrm>
            <a:off x="677334" y="853539"/>
            <a:ext cx="8596668" cy="5187823"/>
          </a:xfrm>
        </p:spPr>
        <p:txBody>
          <a:bodyPr>
            <a:normAutofit/>
          </a:bodyPr>
          <a:lstStyle/>
          <a:p>
            <a:pPr marL="0" indent="0" algn="l" rtl="0">
              <a:buNone/>
            </a:pPr>
            <a:r>
              <a:rPr lang="" sz="2800" dirty="0"/>
              <a:t>Gross description</a:t>
            </a:r>
            <a:endParaRPr lang="ar-SA" sz="2800" dirty="0"/>
          </a:p>
          <a:p>
            <a:pPr algn="l" rtl="0"/>
            <a:r>
              <a:rPr lang="" sz="2800" dirty="0"/>
              <a:t>Usually solitary</a:t>
            </a:r>
            <a:endParaRPr lang="ar-SA" sz="2800" dirty="0"/>
          </a:p>
          <a:p>
            <a:pPr algn="l" rtl="0"/>
            <a:r>
              <a:rPr lang="" sz="2800" dirty="0"/>
              <a:t>well, circumscribed, encapsulated mass attached to nerve</a:t>
            </a:r>
            <a:endParaRPr lang="ar-SA" sz="2800" dirty="0"/>
          </a:p>
          <a:p>
            <a:pPr algn="l" rtl="0"/>
            <a:r>
              <a:rPr lang="" sz="2800" dirty="0"/>
              <a:t>Gelatinous appearance, periphery may show fibrosis</a:t>
            </a:r>
            <a:endParaRPr lang="ar-SA" sz="2800" dirty="0"/>
          </a:p>
          <a:p>
            <a:pPr algn="l" rtl="0"/>
            <a:r>
              <a:rPr lang="" sz="2800" dirty="0"/>
              <a:t>Nerve of origin present in periphery - does not penetrate substance of tumor</a:t>
            </a:r>
          </a:p>
        </p:txBody>
      </p:sp>
    </p:spTree>
    <p:extLst>
      <p:ext uri="{BB962C8B-B14F-4D97-AF65-F5344CB8AC3E}">
        <p14:creationId xmlns:p14="http://schemas.microsoft.com/office/powerpoint/2010/main" val="870885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3">
            <a:extLst>
              <a:ext uri="{FF2B5EF4-FFF2-40B4-BE49-F238E27FC236}">
                <a16:creationId xmlns:a16="http://schemas.microsoft.com/office/drawing/2014/main" id="{EBD39DDA-5B62-9BA5-881B-CF3264D90BBC}"/>
              </a:ext>
            </a:extLst>
          </p:cNvPr>
          <p:cNvPicPr>
            <a:picLocks noGrp="1" noChangeAspect="1"/>
          </p:cNvPicPr>
          <p:nvPr>
            <p:ph idx="1"/>
          </p:nvPr>
        </p:nvPicPr>
        <p:blipFill>
          <a:blip r:embed="rId2"/>
          <a:stretch>
            <a:fillRect/>
          </a:stretch>
        </p:blipFill>
        <p:spPr>
          <a:xfrm>
            <a:off x="1570491" y="862806"/>
            <a:ext cx="6811055" cy="5132387"/>
          </a:xfrm>
        </p:spPr>
      </p:pic>
    </p:spTree>
    <p:extLst>
      <p:ext uri="{BB962C8B-B14F-4D97-AF65-F5344CB8AC3E}">
        <p14:creationId xmlns:p14="http://schemas.microsoft.com/office/powerpoint/2010/main" val="3118389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BDEBD37E-EA06-7799-725C-E6334F770DC8}"/>
              </a:ext>
            </a:extLst>
          </p:cNvPr>
          <p:cNvPicPr>
            <a:picLocks noGrp="1" noChangeAspect="1"/>
          </p:cNvPicPr>
          <p:nvPr>
            <p:ph idx="1"/>
          </p:nvPr>
        </p:nvPicPr>
        <p:blipFill>
          <a:blip r:embed="rId2"/>
          <a:stretch>
            <a:fillRect/>
          </a:stretch>
        </p:blipFill>
        <p:spPr>
          <a:xfrm>
            <a:off x="1612190" y="1039813"/>
            <a:ext cx="6727658" cy="5002212"/>
          </a:xfrm>
        </p:spPr>
      </p:pic>
    </p:spTree>
    <p:extLst>
      <p:ext uri="{BB962C8B-B14F-4D97-AF65-F5344CB8AC3E}">
        <p14:creationId xmlns:p14="http://schemas.microsoft.com/office/powerpoint/2010/main" val="4021650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BB439260-E6EB-9B24-7B6B-AEB4D0A37BD3}"/>
              </a:ext>
            </a:extLst>
          </p:cNvPr>
          <p:cNvSpPr>
            <a:spLocks noGrp="1"/>
          </p:cNvSpPr>
          <p:nvPr>
            <p:ph idx="1"/>
          </p:nvPr>
        </p:nvSpPr>
        <p:spPr>
          <a:xfrm>
            <a:off x="677334" y="463881"/>
            <a:ext cx="8596668" cy="5577482"/>
          </a:xfrm>
        </p:spPr>
        <p:txBody>
          <a:bodyPr>
            <a:normAutofit/>
          </a:bodyPr>
          <a:lstStyle/>
          <a:p>
            <a:pPr algn="l" rtl="0"/>
            <a:r>
              <a:rPr lang="" sz="2800" dirty="0"/>
              <a:t>Microscopic features:</a:t>
            </a:r>
            <a:endParaRPr lang="ar-SA" sz="2800" dirty="0"/>
          </a:p>
          <a:p>
            <a:pPr algn="l" rtl="0"/>
            <a:r>
              <a:rPr lang="" sz="2800" dirty="0"/>
              <a:t>Encapsulated Biphasic tumor with compact hypercellular Antoni A areas and myxoid hypocellular Antoni B areas</a:t>
            </a:r>
          </a:p>
        </p:txBody>
      </p:sp>
      <p:pic>
        <p:nvPicPr>
          <p:cNvPr id="4" name="صورة 4">
            <a:extLst>
              <a:ext uri="{FF2B5EF4-FFF2-40B4-BE49-F238E27FC236}">
                <a16:creationId xmlns:a16="http://schemas.microsoft.com/office/drawing/2014/main" id="{75187815-BC45-3B2A-2B92-9B6AAFB771AC}"/>
              </a:ext>
            </a:extLst>
          </p:cNvPr>
          <p:cNvPicPr>
            <a:picLocks noChangeAspect="1"/>
          </p:cNvPicPr>
          <p:nvPr/>
        </p:nvPicPr>
        <p:blipFill>
          <a:blip r:embed="rId2"/>
          <a:stretch>
            <a:fillRect/>
          </a:stretch>
        </p:blipFill>
        <p:spPr>
          <a:xfrm>
            <a:off x="1774619" y="3060369"/>
            <a:ext cx="5562600" cy="3333750"/>
          </a:xfrm>
          <a:prstGeom prst="rect">
            <a:avLst/>
          </a:prstGeom>
        </p:spPr>
      </p:pic>
    </p:spTree>
    <p:extLst>
      <p:ext uri="{BB962C8B-B14F-4D97-AF65-F5344CB8AC3E}">
        <p14:creationId xmlns:p14="http://schemas.microsoft.com/office/powerpoint/2010/main" val="1190848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0950A6EE-91B7-EEC4-FFB2-8C57BA65F3D6}"/>
              </a:ext>
            </a:extLst>
          </p:cNvPr>
          <p:cNvSpPr>
            <a:spLocks noGrp="1"/>
          </p:cNvSpPr>
          <p:nvPr>
            <p:ph idx="1"/>
          </p:nvPr>
        </p:nvSpPr>
        <p:spPr>
          <a:xfrm>
            <a:off x="677334" y="649432"/>
            <a:ext cx="8596668" cy="5391931"/>
          </a:xfrm>
        </p:spPr>
        <p:txBody>
          <a:bodyPr>
            <a:normAutofit/>
          </a:bodyPr>
          <a:lstStyle/>
          <a:p>
            <a:pPr marL="0" indent="0" algn="l" rtl="0">
              <a:buNone/>
            </a:pPr>
            <a:r>
              <a:rPr lang="" sz="2800" b="1" dirty="0"/>
              <a:t>Antoni A type tissue</a:t>
            </a:r>
            <a:endParaRPr lang="ar-SA" sz="2800" b="1" dirty="0"/>
          </a:p>
          <a:p>
            <a:pPr algn="l" rtl="0"/>
            <a:r>
              <a:rPr lang="" sz="2800" dirty="0"/>
              <a:t>Fascicles of monomorphic spindle-shaped Schwann cells with poorly defined eosinophilic cytoplasm and pointed basophilic nuclei in variably collagenous stroma</a:t>
            </a:r>
            <a:r>
              <a:rPr lang="ar-SA" sz="2800" dirty="0"/>
              <a:t> </a:t>
            </a:r>
          </a:p>
          <a:p>
            <a:pPr algn="l" rtl="0"/>
            <a:r>
              <a:rPr lang="" sz="2800" dirty="0"/>
              <a:t>These cells show nuclear palisading, and parallel arrays of such palisades with intervening eosinophilic cytoplasm (cell processes) are known as Verocay bodies 'Soldiers across battle lines' appearance</a:t>
            </a:r>
          </a:p>
        </p:txBody>
      </p:sp>
    </p:spTree>
    <p:extLst>
      <p:ext uri="{BB962C8B-B14F-4D97-AF65-F5344CB8AC3E}">
        <p14:creationId xmlns:p14="http://schemas.microsoft.com/office/powerpoint/2010/main" val="2615119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25F54FA1-4111-3D83-0037-4CE7F15059E5}"/>
              </a:ext>
            </a:extLst>
          </p:cNvPr>
          <p:cNvPicPr>
            <a:picLocks noGrp="1" noChangeAspect="1"/>
          </p:cNvPicPr>
          <p:nvPr>
            <p:ph idx="1"/>
          </p:nvPr>
        </p:nvPicPr>
        <p:blipFill>
          <a:blip r:embed="rId2"/>
          <a:stretch>
            <a:fillRect/>
          </a:stretch>
        </p:blipFill>
        <p:spPr>
          <a:xfrm>
            <a:off x="1497676" y="835025"/>
            <a:ext cx="6956686" cy="5207000"/>
          </a:xfrm>
        </p:spPr>
      </p:pic>
    </p:spTree>
    <p:extLst>
      <p:ext uri="{BB962C8B-B14F-4D97-AF65-F5344CB8AC3E}">
        <p14:creationId xmlns:p14="http://schemas.microsoft.com/office/powerpoint/2010/main" val="2984862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C0C9A36-A672-5873-1E8D-3E435929AA2B}"/>
              </a:ext>
            </a:extLst>
          </p:cNvPr>
          <p:cNvSpPr>
            <a:spLocks noGrp="1"/>
          </p:cNvSpPr>
          <p:nvPr>
            <p:ph idx="1"/>
          </p:nvPr>
        </p:nvSpPr>
        <p:spPr>
          <a:xfrm>
            <a:off x="677334" y="927761"/>
            <a:ext cx="8596668" cy="5113602"/>
          </a:xfrm>
        </p:spPr>
        <p:txBody>
          <a:bodyPr>
            <a:noAutofit/>
          </a:bodyPr>
          <a:lstStyle/>
          <a:p>
            <a:pPr marL="0" indent="0" algn="l" rtl="0">
              <a:buNone/>
            </a:pPr>
            <a:r>
              <a:rPr lang="" sz="2800" dirty="0"/>
              <a:t>Antoni B </a:t>
            </a:r>
            <a:r>
              <a:rPr lang="ar-SA" sz="2800" dirty="0" err="1"/>
              <a:t>ty</a:t>
            </a:r>
            <a:r>
              <a:rPr lang="" sz="2800" dirty="0"/>
              <a:t>pe tissue</a:t>
            </a:r>
            <a:endParaRPr lang="ar-SA" sz="2800" dirty="0"/>
          </a:p>
          <a:p>
            <a:pPr algn="l" rtl="0"/>
            <a:r>
              <a:rPr lang="" sz="2800" dirty="0"/>
              <a:t>Antoni B areas are also composed</a:t>
            </a:r>
            <a:r>
              <a:rPr lang="ar-SA" sz="2800" dirty="0"/>
              <a:t> </a:t>
            </a:r>
            <a:r>
              <a:rPr lang="" sz="2800" dirty="0"/>
              <a:t>of</a:t>
            </a:r>
            <a:r>
              <a:rPr lang="ar-SA" sz="2800" dirty="0"/>
              <a:t> </a:t>
            </a:r>
            <a:r>
              <a:rPr lang="" sz="2800" dirty="0"/>
              <a:t>Schwann cells, but their cytoplasm is</a:t>
            </a:r>
            <a:r>
              <a:rPr lang="ar-SA" sz="2800" dirty="0"/>
              <a:t> </a:t>
            </a:r>
            <a:r>
              <a:rPr lang="ar-SA" sz="2800" dirty="0" err="1"/>
              <a:t>unclear</a:t>
            </a:r>
            <a:r>
              <a:rPr lang="ar-SA" sz="2800"/>
              <a:t> </a:t>
            </a:r>
            <a:r>
              <a:rPr lang="" sz="2800"/>
              <a:t>, </a:t>
            </a:r>
            <a:r>
              <a:rPr lang="" sz="2800" dirty="0"/>
              <a:t>and the nuclei appear suspended in a copious myxoid, often microcystic, matrix.These areas are probably degenerative in nature</a:t>
            </a:r>
            <a:endParaRPr lang="ar-SA" sz="2800" dirty="0"/>
          </a:p>
          <a:p>
            <a:pPr algn="l" rtl="0"/>
            <a:r>
              <a:rPr lang="" sz="2800" dirty="0"/>
              <a:t>A common feature, most prominent in Antoni B areas, is the presence of blood vessels with thick hyaline walls and gaping tortuous lumina with occasional thrombi</a:t>
            </a:r>
          </a:p>
        </p:txBody>
      </p:sp>
    </p:spTree>
    <p:extLst>
      <p:ext uri="{BB962C8B-B14F-4D97-AF65-F5344CB8AC3E}">
        <p14:creationId xmlns:p14="http://schemas.microsoft.com/office/powerpoint/2010/main" val="3116013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22E44995-E94E-5CA5-FBB0-A667FA8EAD4F}"/>
              </a:ext>
            </a:extLst>
          </p:cNvPr>
          <p:cNvPicPr>
            <a:picLocks noGrp="1" noChangeAspect="1"/>
          </p:cNvPicPr>
          <p:nvPr>
            <p:ph idx="1"/>
          </p:nvPr>
        </p:nvPicPr>
        <p:blipFill>
          <a:blip r:embed="rId2"/>
          <a:stretch>
            <a:fillRect/>
          </a:stretch>
        </p:blipFill>
        <p:spPr>
          <a:xfrm>
            <a:off x="2361353" y="2160588"/>
            <a:ext cx="5229331" cy="3881437"/>
          </a:xfrm>
        </p:spPr>
      </p:pic>
    </p:spTree>
    <p:extLst>
      <p:ext uri="{BB962C8B-B14F-4D97-AF65-F5344CB8AC3E}">
        <p14:creationId xmlns:p14="http://schemas.microsoft.com/office/powerpoint/2010/main" val="1032503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BC0D2091-629A-B665-0E05-19FB8C1D104B}"/>
              </a:ext>
            </a:extLst>
          </p:cNvPr>
          <p:cNvSpPr>
            <a:spLocks noGrp="1"/>
          </p:cNvSpPr>
          <p:nvPr>
            <p:ph idx="1"/>
          </p:nvPr>
        </p:nvSpPr>
        <p:spPr>
          <a:xfrm>
            <a:off x="677334" y="1039091"/>
            <a:ext cx="8596668" cy="5002271"/>
          </a:xfrm>
        </p:spPr>
        <p:txBody>
          <a:bodyPr>
            <a:normAutofit/>
          </a:bodyPr>
          <a:lstStyle/>
          <a:p>
            <a:pPr marL="0" indent="0" algn="l" rtl="0">
              <a:buNone/>
            </a:pPr>
            <a:r>
              <a:rPr lang="" sz="2800" b="1" dirty="0"/>
              <a:t>Variants</a:t>
            </a:r>
            <a:endParaRPr lang="ar-SA" sz="2800" b="1" dirty="0"/>
          </a:p>
          <a:p>
            <a:pPr algn="l" rtl="0"/>
            <a:r>
              <a:rPr lang="" sz="2800" dirty="0"/>
              <a:t>Ancient schwannoma</a:t>
            </a:r>
            <a:endParaRPr lang="ar-SA" sz="2800" dirty="0"/>
          </a:p>
          <a:p>
            <a:pPr algn="l" rtl="0"/>
            <a:r>
              <a:rPr lang="" sz="2800" dirty="0"/>
              <a:t> Cellular schwannoma</a:t>
            </a:r>
            <a:endParaRPr lang="ar-SA" sz="2800" dirty="0"/>
          </a:p>
          <a:p>
            <a:pPr algn="l" rtl="0"/>
            <a:r>
              <a:rPr lang="" sz="2800" dirty="0"/>
              <a:t> Pigmented schwannoma</a:t>
            </a:r>
            <a:endParaRPr lang="ar-SA" sz="2800" dirty="0"/>
          </a:p>
          <a:p>
            <a:pPr algn="l" rtl="0"/>
            <a:r>
              <a:rPr lang="" sz="2800" dirty="0"/>
              <a:t>Plexiform schwannom</a:t>
            </a:r>
            <a:r>
              <a:rPr lang="ar-SA" sz="2800" dirty="0"/>
              <a:t>a</a:t>
            </a:r>
          </a:p>
          <a:p>
            <a:pPr algn="l" rtl="0"/>
            <a:r>
              <a:rPr lang="" sz="2800" dirty="0"/>
              <a:t>Epitheloid Schwannoma</a:t>
            </a:r>
            <a:endParaRPr lang="ar-SA" sz="2800" dirty="0"/>
          </a:p>
          <a:p>
            <a:pPr algn="l" rtl="0"/>
            <a:r>
              <a:rPr lang="" sz="2800" dirty="0"/>
              <a:t>Hybrid Schwannoma/Perineurioma</a:t>
            </a:r>
            <a:endParaRPr lang="ar-SA" sz="2800" dirty="0"/>
          </a:p>
          <a:p>
            <a:pPr algn="l" rtl="0"/>
            <a:r>
              <a:rPr lang="" sz="2800" dirty="0"/>
              <a:t>Glandular Schwannoma</a:t>
            </a:r>
          </a:p>
        </p:txBody>
      </p:sp>
    </p:spTree>
    <p:extLst>
      <p:ext uri="{BB962C8B-B14F-4D97-AF65-F5344CB8AC3E}">
        <p14:creationId xmlns:p14="http://schemas.microsoft.com/office/powerpoint/2010/main" val="69143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E571019A-3970-2A73-ADCA-76EA21BBB574}"/>
              </a:ext>
            </a:extLst>
          </p:cNvPr>
          <p:cNvSpPr>
            <a:spLocks noGrp="1"/>
          </p:cNvSpPr>
          <p:nvPr>
            <p:ph idx="1"/>
          </p:nvPr>
        </p:nvSpPr>
        <p:spPr>
          <a:xfrm>
            <a:off x="677334" y="686543"/>
            <a:ext cx="8596668" cy="5354820"/>
          </a:xfrm>
        </p:spPr>
        <p:txBody>
          <a:bodyPr>
            <a:normAutofit/>
          </a:bodyPr>
          <a:lstStyle/>
          <a:p>
            <a:pPr algn="l" rtl="0"/>
            <a:r>
              <a:rPr lang="" sz="2800" dirty="0"/>
              <a:t>Cellular Schwannoma</a:t>
            </a:r>
            <a:endParaRPr lang="ar-SA" sz="2800" dirty="0"/>
          </a:p>
          <a:p>
            <a:pPr marL="0" indent="0" algn="l" rtl="0">
              <a:buNone/>
            </a:pPr>
            <a:r>
              <a:rPr lang="ar-SA" sz="2800" dirty="0"/>
              <a:t>.</a:t>
            </a:r>
            <a:r>
              <a:rPr lang="" sz="2800" dirty="0"/>
              <a:t>The presence of predominantly Antoni A tissue and the nuclear zones of Verocay bodies yields a hypercellular appearance to this variant.</a:t>
            </a:r>
            <a:endParaRPr lang="ar-SA" sz="2800" dirty="0"/>
          </a:p>
          <a:p>
            <a:pPr marL="0" indent="0" algn="l" rtl="0">
              <a:buNone/>
            </a:pPr>
            <a:r>
              <a:rPr lang="ar-SA" sz="2800" dirty="0"/>
              <a:t>.</a:t>
            </a:r>
            <a:r>
              <a:rPr lang="" sz="2800" dirty="0"/>
              <a:t>They are more common in paravertebral locations in the pelvis, retroperitoneum, and mediastinum, although cranial nerves may be involved.</a:t>
            </a:r>
          </a:p>
        </p:txBody>
      </p:sp>
    </p:spTree>
    <p:extLst>
      <p:ext uri="{BB962C8B-B14F-4D97-AF65-F5344CB8AC3E}">
        <p14:creationId xmlns:p14="http://schemas.microsoft.com/office/powerpoint/2010/main" val="340092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52F0304E-3CE4-CC8C-16D2-9F66DB2097AF}"/>
              </a:ext>
            </a:extLst>
          </p:cNvPr>
          <p:cNvSpPr>
            <a:spLocks noGrp="1"/>
          </p:cNvSpPr>
          <p:nvPr>
            <p:ph idx="1"/>
          </p:nvPr>
        </p:nvSpPr>
        <p:spPr>
          <a:xfrm>
            <a:off x="566003" y="1001980"/>
            <a:ext cx="8596668" cy="4501281"/>
          </a:xfrm>
        </p:spPr>
        <p:txBody>
          <a:bodyPr>
            <a:normAutofit/>
          </a:bodyPr>
          <a:lstStyle/>
          <a:p>
            <a:pPr algn="l" rtl="0"/>
            <a:r>
              <a:rPr lang="" sz="2800" dirty="0"/>
              <a:t>Plexiform Schwannoma</a:t>
            </a:r>
            <a:endParaRPr lang="ar-SA" sz="2800" dirty="0"/>
          </a:p>
          <a:p>
            <a:pPr marL="0" indent="0" algn="l" rtl="0">
              <a:buNone/>
            </a:pPr>
            <a:r>
              <a:rPr lang="ar-SA" sz="2800" dirty="0"/>
              <a:t>.</a:t>
            </a:r>
            <a:r>
              <a:rPr lang="" sz="2800" dirty="0"/>
              <a:t>These are most frequently encountered as a skin or subcutaneous tumor of an extremity, heads and neck, or trunk. </a:t>
            </a:r>
            <a:r>
              <a:rPr lang="" sz="2800"/>
              <a:t>They </a:t>
            </a:r>
            <a:r>
              <a:rPr lang="" sz="2800" dirty="0"/>
              <a:t>have a low association with NF2, and have also been noted in non-NF2 patients with multiple schwannomas (schwannomatosis).</a:t>
            </a:r>
          </a:p>
        </p:txBody>
      </p:sp>
    </p:spTree>
    <p:extLst>
      <p:ext uri="{BB962C8B-B14F-4D97-AF65-F5344CB8AC3E}">
        <p14:creationId xmlns:p14="http://schemas.microsoft.com/office/powerpoint/2010/main" val="1869950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6930650F-C35D-D399-11CC-758030EBD1AD}"/>
              </a:ext>
            </a:extLst>
          </p:cNvPr>
          <p:cNvSpPr>
            <a:spLocks noGrp="1"/>
          </p:cNvSpPr>
          <p:nvPr>
            <p:ph idx="1"/>
          </p:nvPr>
        </p:nvSpPr>
        <p:spPr>
          <a:xfrm>
            <a:off x="677334" y="259773"/>
            <a:ext cx="8596668" cy="5781589"/>
          </a:xfrm>
        </p:spPr>
        <p:txBody>
          <a:bodyPr>
            <a:normAutofit fontScale="92500" lnSpcReduction="10000"/>
          </a:bodyPr>
          <a:lstStyle/>
          <a:p>
            <a:pPr algn="l" rtl="0"/>
            <a:r>
              <a:rPr lang="" sz="2800" dirty="0">
                <a:solidFill>
                  <a:srgbClr val="FF0000"/>
                </a:solidFill>
              </a:rPr>
              <a:t>Neurofibroma/Neurofibromatosis</a:t>
            </a:r>
            <a:endParaRPr lang="en-US" sz="2800" dirty="0">
              <a:solidFill>
                <a:srgbClr val="FF0000"/>
              </a:solidFill>
            </a:endParaRPr>
          </a:p>
          <a:p>
            <a:pPr algn="l" rtl="0"/>
            <a:r>
              <a:rPr lang="" sz="2800" dirty="0"/>
              <a:t> May be solitary or associated with NF</a:t>
            </a:r>
            <a:endParaRPr lang="en-US" sz="2800" dirty="0"/>
          </a:p>
          <a:p>
            <a:pPr algn="l" rtl="0"/>
            <a:r>
              <a:rPr lang="" sz="2800" dirty="0"/>
              <a:t>Benign tumor derived from endoneural fibroblasts</a:t>
            </a:r>
            <a:endParaRPr lang="en-US" sz="2800" dirty="0"/>
          </a:p>
          <a:p>
            <a:pPr algn="l" rtl="0"/>
            <a:r>
              <a:rPr lang="" sz="2800" dirty="0"/>
              <a:t>Multiple lesions- Neurofibromatosis</a:t>
            </a:r>
            <a:endParaRPr lang="en-US" sz="2800" dirty="0"/>
          </a:p>
          <a:p>
            <a:pPr algn="l" rtl="0"/>
            <a:r>
              <a:rPr lang="" sz="2800" dirty="0"/>
              <a:t> Autosomal Dominant/spontaneous mutations</a:t>
            </a:r>
            <a:endParaRPr lang="en-US" sz="2800" dirty="0"/>
          </a:p>
          <a:p>
            <a:pPr algn="l" rtl="0"/>
            <a:r>
              <a:rPr lang="" sz="2800" dirty="0"/>
              <a:t>2 subtypes</a:t>
            </a:r>
            <a:endParaRPr lang="en-US" sz="2800" dirty="0"/>
          </a:p>
          <a:p>
            <a:pPr marL="0" indent="0" algn="l" rtl="0">
              <a:buNone/>
            </a:pPr>
            <a:r>
              <a:rPr lang="" sz="2800" dirty="0"/>
              <a:t>■NF1- mutation of genes coding for neurofibromin on chromosome 17 (1 in 2500-3300 live births)</a:t>
            </a:r>
            <a:endParaRPr lang="en-US" sz="2800" dirty="0"/>
          </a:p>
          <a:p>
            <a:pPr marL="0" indent="0" algn="l" rtl="0">
              <a:buNone/>
            </a:pPr>
            <a:r>
              <a:rPr lang="" sz="2800" dirty="0"/>
              <a:t>■ NF2- mutation of genes coding for Schwannomin on chromosome 22 ( 1 in 33,000-40,000 live births)</a:t>
            </a:r>
            <a:endParaRPr lang="en-US" sz="2800" dirty="0"/>
          </a:p>
          <a:p>
            <a:pPr algn="l" rtl="0"/>
            <a:r>
              <a:rPr lang="" sz="2800" dirty="0"/>
              <a:t> Syndrome associated neurofibromas- malignant transformation rate - 15%, NF2&gt;NF1</a:t>
            </a:r>
          </a:p>
        </p:txBody>
      </p:sp>
    </p:spTree>
    <p:extLst>
      <p:ext uri="{BB962C8B-B14F-4D97-AF65-F5344CB8AC3E}">
        <p14:creationId xmlns:p14="http://schemas.microsoft.com/office/powerpoint/2010/main" val="1252686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0B8CA2B-E9BC-FA4B-70BD-BA653FE731C9}"/>
              </a:ext>
            </a:extLst>
          </p:cNvPr>
          <p:cNvSpPr>
            <a:spLocks noGrp="1"/>
          </p:cNvSpPr>
          <p:nvPr>
            <p:ph idx="1"/>
          </p:nvPr>
        </p:nvSpPr>
        <p:spPr>
          <a:xfrm>
            <a:off x="1066993" y="389660"/>
            <a:ext cx="8596668" cy="5002271"/>
          </a:xfrm>
        </p:spPr>
        <p:txBody>
          <a:bodyPr>
            <a:normAutofit lnSpcReduction="10000"/>
          </a:bodyPr>
          <a:lstStyle/>
          <a:p>
            <a:pPr marL="0" indent="0" algn="l" rtl="0">
              <a:buNone/>
            </a:pPr>
            <a:r>
              <a:rPr lang="" sz="2800" dirty="0">
                <a:solidFill>
                  <a:schemeClr val="accent1"/>
                </a:solidFill>
              </a:rPr>
              <a:t>Diagnostic Criteria for NF1 (3 or more)</a:t>
            </a:r>
            <a:endParaRPr lang="en-US" sz="2800" dirty="0">
              <a:solidFill>
                <a:schemeClr val="accent1"/>
              </a:solidFill>
            </a:endParaRPr>
          </a:p>
          <a:p>
            <a:pPr marL="0" indent="0" algn="l" rtl="0">
              <a:buNone/>
            </a:pPr>
            <a:r>
              <a:rPr lang="" sz="2800" dirty="0"/>
              <a:t>(1)six or more café au lait macules</a:t>
            </a:r>
            <a:endParaRPr lang="en-US" sz="2800" dirty="0"/>
          </a:p>
          <a:p>
            <a:pPr marL="0" indent="0" algn="l" rtl="0">
              <a:buNone/>
            </a:pPr>
            <a:r>
              <a:rPr lang="" sz="2800" dirty="0"/>
              <a:t>(2) two or more neurofibromas of any type,</a:t>
            </a:r>
            <a:endParaRPr lang="en-US" sz="2800" dirty="0"/>
          </a:p>
          <a:p>
            <a:pPr marL="0" indent="0" algn="l" rtl="0">
              <a:buNone/>
            </a:pPr>
            <a:r>
              <a:rPr lang="" sz="2800" dirty="0"/>
              <a:t>(3) One plexiform neurofibroma </a:t>
            </a:r>
            <a:endParaRPr lang="en-US" sz="2800" dirty="0"/>
          </a:p>
          <a:p>
            <a:pPr marL="0" indent="0" algn="l" rtl="0">
              <a:buNone/>
            </a:pPr>
            <a:r>
              <a:rPr lang="" sz="2800" dirty="0"/>
              <a:t>(4) axillary or inguinal freckling</a:t>
            </a:r>
            <a:endParaRPr lang="en-US" sz="2800" dirty="0"/>
          </a:p>
          <a:p>
            <a:pPr marL="0" indent="0" algn="l" rtl="0">
              <a:buNone/>
            </a:pPr>
            <a:r>
              <a:rPr lang="" sz="2800" dirty="0"/>
              <a:t>(5) optic glioma,</a:t>
            </a:r>
            <a:endParaRPr lang="en-US" sz="2800" dirty="0"/>
          </a:p>
          <a:p>
            <a:pPr marL="0" indent="0" algn="l" rtl="0">
              <a:buNone/>
            </a:pPr>
            <a:r>
              <a:rPr lang="" sz="2800" dirty="0"/>
              <a:t>(6) two or more iris hamartomas (Lisc nodules)</a:t>
            </a:r>
            <a:endParaRPr lang="en-US" sz="2800" dirty="0"/>
          </a:p>
          <a:p>
            <a:pPr marL="0" indent="0" algn="l" rtl="0">
              <a:buNone/>
            </a:pPr>
            <a:r>
              <a:rPr lang="" sz="2800" dirty="0"/>
              <a:t>(7) sphenoid dysplasia or thinning of long bone cortex</a:t>
            </a:r>
            <a:endParaRPr lang="en-US" sz="2800" dirty="0"/>
          </a:p>
          <a:p>
            <a:pPr marL="0" indent="0" algn="l" rtl="0">
              <a:buNone/>
            </a:pPr>
            <a:r>
              <a:rPr lang="" sz="2800" dirty="0"/>
              <a:t>(8) a first-degree relative with known NF1.</a:t>
            </a:r>
          </a:p>
        </p:txBody>
      </p:sp>
    </p:spTree>
    <p:extLst>
      <p:ext uri="{BB962C8B-B14F-4D97-AF65-F5344CB8AC3E}">
        <p14:creationId xmlns:p14="http://schemas.microsoft.com/office/powerpoint/2010/main" val="3619335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D812E49C-235D-EEB1-BB62-63E7BC387111}"/>
              </a:ext>
            </a:extLst>
          </p:cNvPr>
          <p:cNvPicPr>
            <a:picLocks noGrp="1" noChangeAspect="1"/>
          </p:cNvPicPr>
          <p:nvPr>
            <p:ph idx="1"/>
          </p:nvPr>
        </p:nvPicPr>
        <p:blipFill>
          <a:blip r:embed="rId2"/>
          <a:stretch>
            <a:fillRect/>
          </a:stretch>
        </p:blipFill>
        <p:spPr>
          <a:xfrm>
            <a:off x="1047266" y="838076"/>
            <a:ext cx="3424536" cy="2239120"/>
          </a:xfrm>
        </p:spPr>
      </p:pic>
      <p:pic>
        <p:nvPicPr>
          <p:cNvPr id="5" name="صورة 5">
            <a:extLst>
              <a:ext uri="{FF2B5EF4-FFF2-40B4-BE49-F238E27FC236}">
                <a16:creationId xmlns:a16="http://schemas.microsoft.com/office/drawing/2014/main" id="{FC4D4462-D43F-6731-A646-45936D5F1B7A}"/>
              </a:ext>
            </a:extLst>
          </p:cNvPr>
          <p:cNvPicPr>
            <a:picLocks noChangeAspect="1"/>
          </p:cNvPicPr>
          <p:nvPr/>
        </p:nvPicPr>
        <p:blipFill>
          <a:blip r:embed="rId3"/>
          <a:stretch>
            <a:fillRect/>
          </a:stretch>
        </p:blipFill>
        <p:spPr>
          <a:xfrm>
            <a:off x="4850204" y="751113"/>
            <a:ext cx="4316062" cy="2677887"/>
          </a:xfrm>
          <a:prstGeom prst="rect">
            <a:avLst/>
          </a:prstGeom>
        </p:spPr>
      </p:pic>
      <p:pic>
        <p:nvPicPr>
          <p:cNvPr id="6" name="صورة 6">
            <a:extLst>
              <a:ext uri="{FF2B5EF4-FFF2-40B4-BE49-F238E27FC236}">
                <a16:creationId xmlns:a16="http://schemas.microsoft.com/office/drawing/2014/main" id="{F7ACF5E6-35F2-16FC-059E-5EA4B49D5C87}"/>
              </a:ext>
            </a:extLst>
          </p:cNvPr>
          <p:cNvPicPr>
            <a:picLocks noChangeAspect="1"/>
          </p:cNvPicPr>
          <p:nvPr/>
        </p:nvPicPr>
        <p:blipFill>
          <a:blip r:embed="rId4"/>
          <a:stretch>
            <a:fillRect/>
          </a:stretch>
        </p:blipFill>
        <p:spPr>
          <a:xfrm>
            <a:off x="2616283" y="3929741"/>
            <a:ext cx="2919598" cy="2346385"/>
          </a:xfrm>
          <a:prstGeom prst="rect">
            <a:avLst/>
          </a:prstGeom>
        </p:spPr>
      </p:pic>
    </p:spTree>
    <p:extLst>
      <p:ext uri="{BB962C8B-B14F-4D97-AF65-F5344CB8AC3E}">
        <p14:creationId xmlns:p14="http://schemas.microsoft.com/office/powerpoint/2010/main" val="3944175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0B0BA7C-2AC2-0D88-7596-760D5A5EBD96}"/>
              </a:ext>
            </a:extLst>
          </p:cNvPr>
          <p:cNvSpPr>
            <a:spLocks noGrp="1"/>
          </p:cNvSpPr>
          <p:nvPr>
            <p:ph idx="1"/>
          </p:nvPr>
        </p:nvSpPr>
        <p:spPr>
          <a:xfrm>
            <a:off x="695889" y="482435"/>
            <a:ext cx="8596668" cy="5881997"/>
          </a:xfrm>
        </p:spPr>
        <p:txBody>
          <a:bodyPr>
            <a:normAutofit/>
          </a:bodyPr>
          <a:lstStyle/>
          <a:p>
            <a:pPr marL="0" indent="0" algn="l" rtl="0">
              <a:buNone/>
            </a:pPr>
            <a:r>
              <a:rPr lang="" sz="2800" dirty="0">
                <a:solidFill>
                  <a:schemeClr val="accent1"/>
                </a:solidFill>
              </a:rPr>
              <a:t>Diagnostic criteria for NF2 (any 1)</a:t>
            </a:r>
            <a:endParaRPr lang="en-US" sz="2800" dirty="0">
              <a:solidFill>
                <a:schemeClr val="accent1"/>
              </a:solidFill>
            </a:endParaRPr>
          </a:p>
          <a:p>
            <a:pPr marL="0" indent="0" algn="l" rtl="0">
              <a:buNone/>
            </a:pPr>
            <a:r>
              <a:rPr lang="" sz="2800" dirty="0"/>
              <a:t>1.Bilateral acoustic neuroma, family history of NF2</a:t>
            </a:r>
            <a:endParaRPr lang="en-US" sz="2800" dirty="0"/>
          </a:p>
          <a:p>
            <a:pPr marL="0" indent="0" algn="l" rtl="0">
              <a:buNone/>
            </a:pPr>
            <a:r>
              <a:rPr lang="" sz="2800" dirty="0"/>
              <a:t>2. Unilateral acoustic neuroma+any 2 of meningioma, neurofibroma, schwannoma,corneal opacities</a:t>
            </a:r>
            <a:endParaRPr lang="en-US" sz="2800" dirty="0"/>
          </a:p>
          <a:p>
            <a:pPr marL="0" indent="0" algn="l" rtl="0">
              <a:buNone/>
            </a:pPr>
            <a:r>
              <a:rPr lang="" sz="2800" dirty="0"/>
              <a:t>3. 2 or more meningiomas + unilateral acoustic neuroma/any 2 of glioma,schwannoma or cataract </a:t>
            </a:r>
          </a:p>
        </p:txBody>
      </p:sp>
    </p:spTree>
    <p:extLst>
      <p:ext uri="{BB962C8B-B14F-4D97-AF65-F5344CB8AC3E}">
        <p14:creationId xmlns:p14="http://schemas.microsoft.com/office/powerpoint/2010/main" val="649956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8739DF8C-D34E-2A42-6E55-311AE1D2A7B5}"/>
              </a:ext>
            </a:extLst>
          </p:cNvPr>
          <p:cNvPicPr>
            <a:picLocks noGrp="1" noChangeAspect="1"/>
          </p:cNvPicPr>
          <p:nvPr>
            <p:ph idx="1"/>
          </p:nvPr>
        </p:nvPicPr>
        <p:blipFill>
          <a:blip r:embed="rId2"/>
          <a:stretch>
            <a:fillRect/>
          </a:stretch>
        </p:blipFill>
        <p:spPr>
          <a:xfrm>
            <a:off x="2343036" y="1488281"/>
            <a:ext cx="5340188" cy="3881437"/>
          </a:xfrm>
        </p:spPr>
      </p:pic>
    </p:spTree>
    <p:extLst>
      <p:ext uri="{BB962C8B-B14F-4D97-AF65-F5344CB8AC3E}">
        <p14:creationId xmlns:p14="http://schemas.microsoft.com/office/powerpoint/2010/main" val="2782517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0FA91C3B-6962-A9F9-CE6B-19590DD44CB4}"/>
              </a:ext>
            </a:extLst>
          </p:cNvPr>
          <p:cNvSpPr>
            <a:spLocks noGrp="1"/>
          </p:cNvSpPr>
          <p:nvPr>
            <p:ph idx="1"/>
          </p:nvPr>
        </p:nvSpPr>
        <p:spPr>
          <a:xfrm>
            <a:off x="937107" y="1725843"/>
            <a:ext cx="8596668" cy="5132157"/>
          </a:xfrm>
        </p:spPr>
        <p:txBody>
          <a:bodyPr>
            <a:normAutofit/>
          </a:bodyPr>
          <a:lstStyle/>
          <a:p>
            <a:pPr marL="0" indent="0" algn="l" rtl="0">
              <a:buNone/>
            </a:pPr>
            <a:r>
              <a:rPr lang="" sz="2800" b="1" dirty="0"/>
              <a:t>Types of neurofibroma:</a:t>
            </a:r>
            <a:endParaRPr lang="en-US" sz="2800" b="1" dirty="0"/>
          </a:p>
          <a:p>
            <a:pPr marL="0" indent="0" algn="l" rtl="0">
              <a:buNone/>
            </a:pPr>
            <a:r>
              <a:rPr lang="" sz="2800" dirty="0"/>
              <a:t>1- Localized cutaneous neurofibromas:arise as superficial nodular or polypoid tumors.These occur either as solitary sporadic lesions or as often multiple lesions in the context of neurofibromatosis type 1 (NF1</a:t>
            </a:r>
            <a:r>
              <a:rPr lang="en-US" sz="2800" dirty="0"/>
              <a:t>)</a:t>
            </a:r>
            <a:endParaRPr lang="" sz="2800" dirty="0"/>
          </a:p>
        </p:txBody>
      </p:sp>
    </p:spTree>
    <p:extLst>
      <p:ext uri="{BB962C8B-B14F-4D97-AF65-F5344CB8AC3E}">
        <p14:creationId xmlns:p14="http://schemas.microsoft.com/office/powerpoint/2010/main" val="1069484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6">
            <a:extLst>
              <a:ext uri="{FF2B5EF4-FFF2-40B4-BE49-F238E27FC236}">
                <a16:creationId xmlns:a16="http://schemas.microsoft.com/office/drawing/2014/main" id="{2D8230B0-38C9-BE23-1ECE-7FBCD9673355}"/>
              </a:ext>
            </a:extLst>
          </p:cNvPr>
          <p:cNvPicPr>
            <a:picLocks noGrp="1" noChangeAspect="1"/>
          </p:cNvPicPr>
          <p:nvPr>
            <p:ph idx="1"/>
          </p:nvPr>
        </p:nvPicPr>
        <p:blipFill>
          <a:blip r:embed="rId2"/>
          <a:stretch>
            <a:fillRect/>
          </a:stretch>
        </p:blipFill>
        <p:spPr>
          <a:xfrm>
            <a:off x="1132744" y="1174173"/>
            <a:ext cx="3752850" cy="2876550"/>
          </a:xfrm>
        </p:spPr>
      </p:pic>
      <p:pic>
        <p:nvPicPr>
          <p:cNvPr id="7" name="صورة 7">
            <a:extLst>
              <a:ext uri="{FF2B5EF4-FFF2-40B4-BE49-F238E27FC236}">
                <a16:creationId xmlns:a16="http://schemas.microsoft.com/office/drawing/2014/main" id="{0FDF95EB-2DAF-3436-8E34-FC7181719A12}"/>
              </a:ext>
            </a:extLst>
          </p:cNvPr>
          <p:cNvPicPr>
            <a:picLocks noChangeAspect="1"/>
          </p:cNvPicPr>
          <p:nvPr/>
        </p:nvPicPr>
        <p:blipFill>
          <a:blip r:embed="rId3"/>
          <a:stretch>
            <a:fillRect/>
          </a:stretch>
        </p:blipFill>
        <p:spPr>
          <a:xfrm>
            <a:off x="5344258" y="3191245"/>
            <a:ext cx="3924300" cy="2590800"/>
          </a:xfrm>
          <a:prstGeom prst="rect">
            <a:avLst/>
          </a:prstGeom>
        </p:spPr>
      </p:pic>
    </p:spTree>
    <p:extLst>
      <p:ext uri="{BB962C8B-B14F-4D97-AF65-F5344CB8AC3E}">
        <p14:creationId xmlns:p14="http://schemas.microsoft.com/office/powerpoint/2010/main" val="869214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E6FAFB4A-29E2-DDA2-895E-FA562BB36E02}"/>
              </a:ext>
            </a:extLst>
          </p:cNvPr>
          <p:cNvSpPr>
            <a:spLocks noGrp="1"/>
          </p:cNvSpPr>
          <p:nvPr>
            <p:ph idx="1"/>
          </p:nvPr>
        </p:nvSpPr>
        <p:spPr>
          <a:xfrm>
            <a:off x="677334" y="853539"/>
            <a:ext cx="8596668" cy="5187824"/>
          </a:xfrm>
        </p:spPr>
        <p:txBody>
          <a:bodyPr>
            <a:normAutofit/>
          </a:bodyPr>
          <a:lstStyle/>
          <a:p>
            <a:pPr marL="0" indent="0" algn="l" rtl="0">
              <a:buNone/>
            </a:pPr>
            <a:r>
              <a:rPr lang="" sz="2800" dirty="0"/>
              <a:t>2- </a:t>
            </a:r>
            <a:r>
              <a:rPr lang="" sz="2800" b="1" dirty="0"/>
              <a:t>Plexiform neurofibromas</a:t>
            </a:r>
            <a:r>
              <a:rPr lang="" sz="2800" dirty="0"/>
              <a:t>:</a:t>
            </a:r>
            <a:endParaRPr lang="en-US" sz="2800" dirty="0"/>
          </a:p>
          <a:p>
            <a:pPr algn="l" rtl="0"/>
            <a:r>
              <a:rPr lang="" sz="2800" dirty="0"/>
              <a:t>grow diffusely within the confines of a nerve or nerve plexus.</a:t>
            </a:r>
            <a:endParaRPr lang="en-US" sz="2800" dirty="0"/>
          </a:p>
          <a:p>
            <a:pPr algn="l" rtl="0"/>
            <a:r>
              <a:rPr lang="" sz="2800" dirty="0"/>
              <a:t>Surgical enucleation of such lesions is therefore difficult and is often associated with lasting neurologic deficits.</a:t>
            </a:r>
            <a:endParaRPr lang="en-US" sz="2800" dirty="0"/>
          </a:p>
          <a:p>
            <a:pPr algn="l" rtl="0"/>
            <a:r>
              <a:rPr lang="" sz="2800" dirty="0"/>
              <a:t>Plexiform neurofibromas are virtually pathognomonic for NF1</a:t>
            </a:r>
            <a:endParaRPr lang="en-US" sz="2800" dirty="0"/>
          </a:p>
          <a:p>
            <a:pPr marL="0" indent="0" algn="l" rtl="0">
              <a:buNone/>
            </a:pPr>
            <a:endParaRPr lang="" sz="2800" dirty="0"/>
          </a:p>
        </p:txBody>
      </p:sp>
    </p:spTree>
    <p:extLst>
      <p:ext uri="{BB962C8B-B14F-4D97-AF65-F5344CB8AC3E}">
        <p14:creationId xmlns:p14="http://schemas.microsoft.com/office/powerpoint/2010/main" val="4002092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FA0D5FBA-DFFF-E224-752E-623A2B0616D8}"/>
              </a:ext>
            </a:extLst>
          </p:cNvPr>
          <p:cNvPicPr>
            <a:picLocks noGrp="1" noChangeAspect="1"/>
          </p:cNvPicPr>
          <p:nvPr>
            <p:ph idx="1"/>
          </p:nvPr>
        </p:nvPicPr>
        <p:blipFill>
          <a:blip r:embed="rId2"/>
          <a:stretch>
            <a:fillRect/>
          </a:stretch>
        </p:blipFill>
        <p:spPr>
          <a:xfrm>
            <a:off x="519917" y="2408588"/>
            <a:ext cx="4408714" cy="3209925"/>
          </a:xfrm>
        </p:spPr>
      </p:pic>
      <p:pic>
        <p:nvPicPr>
          <p:cNvPr id="6" name="صورة 6">
            <a:extLst>
              <a:ext uri="{FF2B5EF4-FFF2-40B4-BE49-F238E27FC236}">
                <a16:creationId xmlns:a16="http://schemas.microsoft.com/office/drawing/2014/main" id="{B59604E3-86E3-EB36-DED2-A0481C27B8F5}"/>
              </a:ext>
            </a:extLst>
          </p:cNvPr>
          <p:cNvPicPr>
            <a:picLocks noChangeAspect="1"/>
          </p:cNvPicPr>
          <p:nvPr/>
        </p:nvPicPr>
        <p:blipFill>
          <a:blip r:embed="rId3"/>
          <a:stretch>
            <a:fillRect/>
          </a:stretch>
        </p:blipFill>
        <p:spPr>
          <a:xfrm>
            <a:off x="5362451" y="2408588"/>
            <a:ext cx="4105275" cy="3209925"/>
          </a:xfrm>
          <a:prstGeom prst="rect">
            <a:avLst/>
          </a:prstGeom>
        </p:spPr>
      </p:pic>
    </p:spTree>
    <p:extLst>
      <p:ext uri="{BB962C8B-B14F-4D97-AF65-F5344CB8AC3E}">
        <p14:creationId xmlns:p14="http://schemas.microsoft.com/office/powerpoint/2010/main" val="2423596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C372678-B46B-F764-D475-75845A2713B0}"/>
              </a:ext>
            </a:extLst>
          </p:cNvPr>
          <p:cNvSpPr>
            <a:spLocks noGrp="1"/>
          </p:cNvSpPr>
          <p:nvPr>
            <p:ph idx="1"/>
          </p:nvPr>
        </p:nvSpPr>
        <p:spPr>
          <a:xfrm>
            <a:off x="751555" y="673763"/>
            <a:ext cx="8596668" cy="4612612"/>
          </a:xfrm>
        </p:spPr>
        <p:txBody>
          <a:bodyPr>
            <a:normAutofit/>
          </a:bodyPr>
          <a:lstStyle/>
          <a:p>
            <a:pPr marL="0" indent="0" algn="l" rtl="0">
              <a:buNone/>
            </a:pPr>
            <a:r>
              <a:rPr lang="en-US" sz="2800" dirty="0"/>
              <a:t>3_</a:t>
            </a:r>
            <a:r>
              <a:rPr lang="" sz="2800" dirty="0"/>
              <a:t>Diffuse neurofibromas:</a:t>
            </a:r>
            <a:endParaRPr lang="en-US" sz="2800" dirty="0"/>
          </a:p>
          <a:p>
            <a:pPr algn="l" rtl="0"/>
            <a:r>
              <a:rPr lang="" sz="2800" dirty="0"/>
              <a:t>are infiltrative proliferations that can take the form of large, disfiguring subcutaneous masses.</a:t>
            </a:r>
            <a:endParaRPr lang="en-US" sz="2800" dirty="0"/>
          </a:p>
          <a:p>
            <a:pPr algn="l" rtl="0"/>
            <a:r>
              <a:rPr lang="" sz="2800" dirty="0"/>
              <a:t>These also are often associated with NF1</a:t>
            </a:r>
          </a:p>
        </p:txBody>
      </p:sp>
      <p:pic>
        <p:nvPicPr>
          <p:cNvPr id="4" name="صورة 4">
            <a:extLst>
              <a:ext uri="{FF2B5EF4-FFF2-40B4-BE49-F238E27FC236}">
                <a16:creationId xmlns:a16="http://schemas.microsoft.com/office/drawing/2014/main" id="{7700B62F-1056-4AA6-0264-FF2F9EC942CE}"/>
              </a:ext>
            </a:extLst>
          </p:cNvPr>
          <p:cNvPicPr>
            <a:picLocks noChangeAspect="1"/>
          </p:cNvPicPr>
          <p:nvPr/>
        </p:nvPicPr>
        <p:blipFill>
          <a:blip r:embed="rId2"/>
          <a:stretch>
            <a:fillRect/>
          </a:stretch>
        </p:blipFill>
        <p:spPr>
          <a:xfrm>
            <a:off x="1890404" y="3429000"/>
            <a:ext cx="5219700" cy="3143250"/>
          </a:xfrm>
          <a:prstGeom prst="rect">
            <a:avLst/>
          </a:prstGeom>
        </p:spPr>
      </p:pic>
    </p:spTree>
    <p:extLst>
      <p:ext uri="{BB962C8B-B14F-4D97-AF65-F5344CB8AC3E}">
        <p14:creationId xmlns:p14="http://schemas.microsoft.com/office/powerpoint/2010/main" val="1836466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0332E57-43D2-1530-6332-9C7DA20FDA76}"/>
              </a:ext>
            </a:extLst>
          </p:cNvPr>
          <p:cNvSpPr>
            <a:spLocks noGrp="1"/>
          </p:cNvSpPr>
          <p:nvPr>
            <p:ph idx="1"/>
          </p:nvPr>
        </p:nvSpPr>
        <p:spPr>
          <a:xfrm>
            <a:off x="677334" y="463880"/>
            <a:ext cx="8596668" cy="5577483"/>
          </a:xfrm>
        </p:spPr>
        <p:txBody>
          <a:bodyPr>
            <a:normAutofit fontScale="92500" lnSpcReduction="10000"/>
          </a:bodyPr>
          <a:lstStyle/>
          <a:p>
            <a:pPr marL="0" indent="0" algn="l" rtl="0">
              <a:buNone/>
            </a:pPr>
            <a:r>
              <a:rPr lang="" sz="2800" dirty="0"/>
              <a:t>Clinical Features</a:t>
            </a:r>
            <a:endParaRPr lang="en-US" sz="2800" dirty="0"/>
          </a:p>
          <a:p>
            <a:pPr algn="l" rtl="0"/>
            <a:r>
              <a:rPr lang="" sz="2800" dirty="0"/>
              <a:t>Neurofibroma- Present in young adults as a relatively small, soft, dermal or subcutaneous nodule.</a:t>
            </a:r>
            <a:endParaRPr lang="en-US" sz="2800" dirty="0"/>
          </a:p>
          <a:p>
            <a:pPr algn="l" rtl="0"/>
            <a:r>
              <a:rPr lang="" sz="2800" dirty="0"/>
              <a:t>Discrete non ulcerated nodules with normal overlying skin</a:t>
            </a:r>
            <a:endParaRPr lang="en-US" sz="2800" dirty="0"/>
          </a:p>
          <a:p>
            <a:pPr algn="l" rtl="0"/>
            <a:r>
              <a:rPr lang="" sz="2800" dirty="0"/>
              <a:t>Oral lesions in 7-20% patients, site- buccal mucosa, palate</a:t>
            </a:r>
            <a:r>
              <a:rPr lang="en-US" sz="2800" dirty="0"/>
              <a:t>….</a:t>
            </a:r>
          </a:p>
          <a:p>
            <a:pPr algn="l" rtl="0"/>
            <a:r>
              <a:rPr lang="" sz="2800" dirty="0"/>
              <a:t>Multiple conventional neurofibromas, prompt consideration of possible NF1</a:t>
            </a:r>
            <a:endParaRPr lang="en-US" sz="2800" dirty="0"/>
          </a:p>
          <a:p>
            <a:pPr algn="l" rtl="0"/>
            <a:r>
              <a:rPr lang="" sz="2800" dirty="0"/>
              <a:t>Diffuse neurofibromas, associated with NF1 in approximately 10% of cases, are usually deeply situated.</a:t>
            </a:r>
            <a:endParaRPr lang="en-US" sz="2800" dirty="0"/>
          </a:p>
          <a:p>
            <a:pPr algn="l" rtl="0"/>
            <a:r>
              <a:rPr lang="" sz="2800" dirty="0"/>
              <a:t>Pain/paresthesia may present</a:t>
            </a:r>
          </a:p>
        </p:txBody>
      </p:sp>
    </p:spTree>
    <p:extLst>
      <p:ext uri="{BB962C8B-B14F-4D97-AF65-F5344CB8AC3E}">
        <p14:creationId xmlns:p14="http://schemas.microsoft.com/office/powerpoint/2010/main" val="3160445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4369DF9-0B00-CD2A-F8E6-C46EA4F35683}"/>
              </a:ext>
            </a:extLst>
          </p:cNvPr>
          <p:cNvSpPr>
            <a:spLocks noGrp="1"/>
          </p:cNvSpPr>
          <p:nvPr>
            <p:ph idx="1"/>
          </p:nvPr>
        </p:nvSpPr>
        <p:spPr>
          <a:xfrm>
            <a:off x="621668" y="686543"/>
            <a:ext cx="8596668" cy="6041362"/>
          </a:xfrm>
        </p:spPr>
        <p:txBody>
          <a:bodyPr>
            <a:normAutofit/>
          </a:bodyPr>
          <a:lstStyle/>
          <a:p>
            <a:pPr algn="l" rtl="0"/>
            <a:r>
              <a:rPr lang="" sz="2800" dirty="0"/>
              <a:t>Gross description</a:t>
            </a:r>
            <a:endParaRPr lang="en-US" sz="2800" dirty="0"/>
          </a:p>
          <a:p>
            <a:pPr algn="l" rtl="0"/>
            <a:r>
              <a:rPr lang="" sz="2800" dirty="0"/>
              <a:t>Not encapsulated, softer (more gelatinous) than schwannoma</a:t>
            </a:r>
            <a:r>
              <a:rPr lang="en-US" sz="2800" dirty="0"/>
              <a:t> </a:t>
            </a:r>
            <a:r>
              <a:rPr lang="" sz="2800" dirty="0"/>
              <a:t>Superficial tumors are small, pedunculated nodules</a:t>
            </a:r>
            <a:endParaRPr lang="en-US" sz="2800" dirty="0"/>
          </a:p>
          <a:p>
            <a:pPr algn="l" rtl="0"/>
            <a:r>
              <a:rPr lang="" sz="2800" dirty="0"/>
              <a:t> Deeper tumors are larger, may cause tortuous enlargement of peripheral nerves- 'tuber root' app</a:t>
            </a:r>
            <a:endParaRPr lang="en-US" sz="2800" dirty="0"/>
          </a:p>
          <a:p>
            <a:pPr algn="l" rtl="0"/>
            <a:r>
              <a:rPr lang="" sz="2800" dirty="0"/>
              <a:t>Plexiform neurofibromas, grossly visible, large masse with a characteristic "bag of worms" appearance</a:t>
            </a:r>
          </a:p>
        </p:txBody>
      </p:sp>
    </p:spTree>
    <p:extLst>
      <p:ext uri="{BB962C8B-B14F-4D97-AF65-F5344CB8AC3E}">
        <p14:creationId xmlns:p14="http://schemas.microsoft.com/office/powerpoint/2010/main" val="135764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6E95B8CC-9A5F-488E-D921-69DD2DF897DA}"/>
              </a:ext>
            </a:extLst>
          </p:cNvPr>
          <p:cNvPicPr>
            <a:picLocks noGrp="1" noChangeAspect="1"/>
          </p:cNvPicPr>
          <p:nvPr>
            <p:ph idx="1"/>
          </p:nvPr>
        </p:nvPicPr>
        <p:blipFill>
          <a:blip r:embed="rId2"/>
          <a:stretch>
            <a:fillRect/>
          </a:stretch>
        </p:blipFill>
        <p:spPr>
          <a:xfrm>
            <a:off x="3084381" y="1280081"/>
            <a:ext cx="3011619" cy="4297837"/>
          </a:xfrm>
        </p:spPr>
      </p:pic>
    </p:spTree>
    <p:extLst>
      <p:ext uri="{BB962C8B-B14F-4D97-AF65-F5344CB8AC3E}">
        <p14:creationId xmlns:p14="http://schemas.microsoft.com/office/powerpoint/2010/main" val="4087720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CC5DCAE-1AF7-A86C-B7CE-3EF2B23DF585}"/>
              </a:ext>
            </a:extLst>
          </p:cNvPr>
          <p:cNvSpPr>
            <a:spLocks noGrp="1"/>
          </p:cNvSpPr>
          <p:nvPr>
            <p:ph idx="1"/>
          </p:nvPr>
        </p:nvSpPr>
        <p:spPr>
          <a:xfrm>
            <a:off x="677334" y="1447305"/>
            <a:ext cx="8596668" cy="4594057"/>
          </a:xfrm>
        </p:spPr>
        <p:txBody>
          <a:bodyPr>
            <a:normAutofit/>
          </a:bodyPr>
          <a:lstStyle/>
          <a:p>
            <a:pPr marL="0" indent="0" algn="l" rtl="0">
              <a:buNone/>
            </a:pPr>
            <a:r>
              <a:rPr lang="" sz="2800" dirty="0"/>
              <a:t>Pathologic Features.</a:t>
            </a:r>
            <a:endParaRPr lang="en-US" sz="2800" dirty="0"/>
          </a:p>
          <a:p>
            <a:pPr algn="l" rtl="0"/>
            <a:r>
              <a:rPr lang="" sz="2800" dirty="0"/>
              <a:t>Well circumscribed, unencapsulated</a:t>
            </a:r>
            <a:r>
              <a:rPr lang="en-US" sz="2800" dirty="0"/>
              <a:t> </a:t>
            </a:r>
          </a:p>
          <a:p>
            <a:pPr algn="l" rtl="0"/>
            <a:r>
              <a:rPr lang="" sz="2800" dirty="0"/>
              <a:t>Elongated spindle cells with poorly defined pale eosinophilic cytoplasm and tapering wavy or buckled nuclei admixed with intermediate short spindle cells, numerous small nerve fibres and mast cells.</a:t>
            </a:r>
          </a:p>
        </p:txBody>
      </p:sp>
    </p:spTree>
    <p:extLst>
      <p:ext uri="{BB962C8B-B14F-4D97-AF65-F5344CB8AC3E}">
        <p14:creationId xmlns:p14="http://schemas.microsoft.com/office/powerpoint/2010/main" val="27880850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1428B819-F23F-2424-0016-A335228EFE5D}"/>
              </a:ext>
            </a:extLst>
          </p:cNvPr>
          <p:cNvPicPr>
            <a:picLocks noGrp="1" noChangeAspect="1"/>
          </p:cNvPicPr>
          <p:nvPr>
            <p:ph idx="1"/>
          </p:nvPr>
        </p:nvPicPr>
        <p:blipFill>
          <a:blip r:embed="rId2"/>
          <a:stretch>
            <a:fillRect/>
          </a:stretch>
        </p:blipFill>
        <p:spPr>
          <a:xfrm>
            <a:off x="2420561" y="2160588"/>
            <a:ext cx="5110916" cy="3881437"/>
          </a:xfrm>
        </p:spPr>
      </p:pic>
    </p:spTree>
    <p:extLst>
      <p:ext uri="{BB962C8B-B14F-4D97-AF65-F5344CB8AC3E}">
        <p14:creationId xmlns:p14="http://schemas.microsoft.com/office/powerpoint/2010/main" val="1383271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D0A69E10-1939-05FB-AA7D-533A0891E68D}"/>
              </a:ext>
            </a:extLst>
          </p:cNvPr>
          <p:cNvSpPr>
            <a:spLocks noGrp="1"/>
          </p:cNvSpPr>
          <p:nvPr>
            <p:ph idx="1"/>
          </p:nvPr>
        </p:nvSpPr>
        <p:spPr>
          <a:xfrm>
            <a:off x="677334" y="834985"/>
            <a:ext cx="8596668" cy="5206378"/>
          </a:xfrm>
        </p:spPr>
        <p:txBody>
          <a:bodyPr>
            <a:normAutofit/>
          </a:bodyPr>
          <a:lstStyle/>
          <a:p>
            <a:pPr marL="0" indent="0" algn="l" rtl="0">
              <a:buNone/>
            </a:pPr>
            <a:endParaRPr lang="en-US" sz="2800" dirty="0"/>
          </a:p>
          <a:p>
            <a:pPr algn="l" rtl="0"/>
            <a:r>
              <a:rPr lang="" sz="2800" dirty="0"/>
              <a:t>There may be a variable matrix of collagen, sometimes showing a fragmented appearance reminiscent of "shredded carrots"</a:t>
            </a:r>
          </a:p>
        </p:txBody>
      </p:sp>
      <p:pic>
        <p:nvPicPr>
          <p:cNvPr id="4" name="صورة 4">
            <a:extLst>
              <a:ext uri="{FF2B5EF4-FFF2-40B4-BE49-F238E27FC236}">
                <a16:creationId xmlns:a16="http://schemas.microsoft.com/office/drawing/2014/main" id="{657FB3FB-681D-0604-2A20-46AD8656B4FC}"/>
              </a:ext>
            </a:extLst>
          </p:cNvPr>
          <p:cNvPicPr>
            <a:picLocks noChangeAspect="1"/>
          </p:cNvPicPr>
          <p:nvPr/>
        </p:nvPicPr>
        <p:blipFill>
          <a:blip r:embed="rId2"/>
          <a:stretch>
            <a:fillRect/>
          </a:stretch>
        </p:blipFill>
        <p:spPr>
          <a:xfrm>
            <a:off x="2611519" y="3118633"/>
            <a:ext cx="3629025" cy="3181350"/>
          </a:xfrm>
          <a:prstGeom prst="rect">
            <a:avLst/>
          </a:prstGeom>
        </p:spPr>
      </p:pic>
    </p:spTree>
    <p:extLst>
      <p:ext uri="{BB962C8B-B14F-4D97-AF65-F5344CB8AC3E}">
        <p14:creationId xmlns:p14="http://schemas.microsoft.com/office/powerpoint/2010/main" val="2430582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DA6611B-62A6-B942-39A3-5BFFA19E96B2}"/>
              </a:ext>
            </a:extLst>
          </p:cNvPr>
          <p:cNvSpPr>
            <a:spLocks noGrp="1"/>
          </p:cNvSpPr>
          <p:nvPr>
            <p:ph idx="1"/>
          </p:nvPr>
        </p:nvSpPr>
        <p:spPr>
          <a:xfrm>
            <a:off x="677334" y="1020535"/>
            <a:ext cx="8596668" cy="5326988"/>
          </a:xfrm>
        </p:spPr>
        <p:txBody>
          <a:bodyPr>
            <a:normAutofit/>
          </a:bodyPr>
          <a:lstStyle/>
          <a:p>
            <a:pPr marL="0" indent="0" algn="l" rtl="0">
              <a:buNone/>
            </a:pPr>
            <a:r>
              <a:rPr lang="" sz="2800" dirty="0">
                <a:solidFill>
                  <a:srgbClr val="FF0000"/>
                </a:solidFill>
              </a:rPr>
              <a:t>MPNST</a:t>
            </a:r>
            <a:endParaRPr lang="en-US" sz="2800" dirty="0">
              <a:solidFill>
                <a:srgbClr val="FF0000"/>
              </a:solidFill>
            </a:endParaRPr>
          </a:p>
          <a:p>
            <a:pPr algn="l" rtl="0"/>
            <a:r>
              <a:rPr lang="" sz="2800" dirty="0"/>
              <a:t> Formerly known as malignant</a:t>
            </a:r>
            <a:r>
              <a:rPr lang="en-US" sz="2800" dirty="0"/>
              <a:t> </a:t>
            </a:r>
            <a:r>
              <a:rPr lang="" sz="2800" dirty="0"/>
              <a:t>schwannoma</a:t>
            </a:r>
            <a:r>
              <a:rPr lang="en-US" sz="2800" dirty="0"/>
              <a:t> </a:t>
            </a:r>
            <a:r>
              <a:rPr lang="" sz="2800" dirty="0"/>
              <a:t>/neurofibrosarcoma</a:t>
            </a:r>
            <a:endParaRPr lang="en-US" sz="2800" dirty="0"/>
          </a:p>
          <a:p>
            <a:pPr algn="l" rtl="0"/>
            <a:r>
              <a:rPr lang="" sz="2800" dirty="0"/>
              <a:t> </a:t>
            </a:r>
            <a:r>
              <a:rPr lang="en-US" sz="2800" dirty="0"/>
              <a:t>A</a:t>
            </a:r>
            <a:r>
              <a:rPr lang="" sz="2800" dirty="0"/>
              <a:t>ffect young and middle-aged adults with a slight female predominance</a:t>
            </a:r>
            <a:endParaRPr lang="en-US" sz="2800" dirty="0"/>
          </a:p>
          <a:p>
            <a:pPr algn="l" rtl="0"/>
            <a:r>
              <a:rPr lang="" sz="2800" dirty="0"/>
              <a:t>Pediatric examples account for 13% of cases in one series</a:t>
            </a:r>
            <a:endParaRPr lang="en-US" sz="2800" dirty="0"/>
          </a:p>
          <a:p>
            <a:pPr algn="l" rtl="0"/>
            <a:r>
              <a:rPr lang="" sz="2800" dirty="0"/>
              <a:t>NF1 is associated with between 50% and 60% of MPNSTS.</a:t>
            </a:r>
          </a:p>
        </p:txBody>
      </p:sp>
    </p:spTree>
    <p:extLst>
      <p:ext uri="{BB962C8B-B14F-4D97-AF65-F5344CB8AC3E}">
        <p14:creationId xmlns:p14="http://schemas.microsoft.com/office/powerpoint/2010/main" val="1957068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0D2C50CF-6524-7EB2-0B81-96BB28F82AF7}"/>
              </a:ext>
            </a:extLst>
          </p:cNvPr>
          <p:cNvSpPr>
            <a:spLocks noGrp="1"/>
          </p:cNvSpPr>
          <p:nvPr>
            <p:ph idx="1"/>
          </p:nvPr>
        </p:nvSpPr>
        <p:spPr>
          <a:xfrm>
            <a:off x="677334" y="834985"/>
            <a:ext cx="8596668" cy="5206378"/>
          </a:xfrm>
        </p:spPr>
        <p:txBody>
          <a:bodyPr>
            <a:normAutofit/>
          </a:bodyPr>
          <a:lstStyle/>
          <a:p>
            <a:pPr algn="l" rtl="0"/>
            <a:r>
              <a:rPr lang="" sz="2800" dirty="0"/>
              <a:t>Ionizing radiation, either therapeutic or through occupational exposure, may contribute to the development of a MPNST.</a:t>
            </a:r>
            <a:endParaRPr lang="en-US" sz="2800" dirty="0"/>
          </a:p>
          <a:p>
            <a:pPr algn="l" rtl="0"/>
            <a:r>
              <a:rPr lang="" sz="2800" dirty="0"/>
              <a:t>MPNSTS are usually found in large- and medium-sized nervous of the buttock with the sciatic nerve being the most frequently affected, and in addition the thigh, brachial plexus, upper arm, and paraspinal nerves</a:t>
            </a:r>
          </a:p>
        </p:txBody>
      </p:sp>
    </p:spTree>
    <p:extLst>
      <p:ext uri="{BB962C8B-B14F-4D97-AF65-F5344CB8AC3E}">
        <p14:creationId xmlns:p14="http://schemas.microsoft.com/office/powerpoint/2010/main" val="492163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B034865F-84BE-3E2E-227C-1A20C06E8386}"/>
              </a:ext>
            </a:extLst>
          </p:cNvPr>
          <p:cNvSpPr>
            <a:spLocks noGrp="1"/>
          </p:cNvSpPr>
          <p:nvPr>
            <p:ph idx="1"/>
          </p:nvPr>
        </p:nvSpPr>
        <p:spPr>
          <a:xfrm>
            <a:off x="677334" y="946315"/>
            <a:ext cx="8596668" cy="5095047"/>
          </a:xfrm>
        </p:spPr>
        <p:txBody>
          <a:bodyPr>
            <a:normAutofit/>
          </a:bodyPr>
          <a:lstStyle/>
          <a:p>
            <a:pPr algn="l" rtl="0"/>
            <a:r>
              <a:rPr lang="" sz="2800" dirty="0"/>
              <a:t>They are globoid or fusiform and surrounded by a fibrous pseudocapsule of varying thickness.</a:t>
            </a:r>
            <a:endParaRPr lang="en-US" sz="2800" dirty="0"/>
          </a:p>
          <a:p>
            <a:pPr algn="l" rtl="0"/>
            <a:r>
              <a:rPr lang="" sz="2800" dirty="0"/>
              <a:t> They display a firm opaque consistency on cut section with areas of necrosis grossly recognizable in the majority of cases</a:t>
            </a:r>
          </a:p>
        </p:txBody>
      </p:sp>
      <p:pic>
        <p:nvPicPr>
          <p:cNvPr id="6" name="صورة 6">
            <a:extLst>
              <a:ext uri="{FF2B5EF4-FFF2-40B4-BE49-F238E27FC236}">
                <a16:creationId xmlns:a16="http://schemas.microsoft.com/office/drawing/2014/main" id="{C630BFDD-EF65-F2C7-A0F0-6AFF9EB15BC9}"/>
              </a:ext>
            </a:extLst>
          </p:cNvPr>
          <p:cNvPicPr>
            <a:picLocks noChangeAspect="1"/>
          </p:cNvPicPr>
          <p:nvPr/>
        </p:nvPicPr>
        <p:blipFill>
          <a:blip r:embed="rId2"/>
          <a:stretch>
            <a:fillRect/>
          </a:stretch>
        </p:blipFill>
        <p:spPr>
          <a:xfrm>
            <a:off x="1999105" y="3896591"/>
            <a:ext cx="5953125" cy="2616282"/>
          </a:xfrm>
          <a:prstGeom prst="rect">
            <a:avLst/>
          </a:prstGeom>
        </p:spPr>
      </p:pic>
    </p:spTree>
    <p:extLst>
      <p:ext uri="{BB962C8B-B14F-4D97-AF65-F5344CB8AC3E}">
        <p14:creationId xmlns:p14="http://schemas.microsoft.com/office/powerpoint/2010/main" val="2269658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5">
            <a:extLst>
              <a:ext uri="{FF2B5EF4-FFF2-40B4-BE49-F238E27FC236}">
                <a16:creationId xmlns:a16="http://schemas.microsoft.com/office/drawing/2014/main" id="{E7802C9B-767F-D734-C6DA-93835D134B5E}"/>
              </a:ext>
            </a:extLst>
          </p:cNvPr>
          <p:cNvPicPr>
            <a:picLocks noGrp="1" noChangeAspect="1"/>
          </p:cNvPicPr>
          <p:nvPr>
            <p:ph idx="1"/>
          </p:nvPr>
        </p:nvPicPr>
        <p:blipFill>
          <a:blip r:embed="rId2"/>
          <a:stretch>
            <a:fillRect/>
          </a:stretch>
        </p:blipFill>
        <p:spPr>
          <a:xfrm>
            <a:off x="2317893" y="1488281"/>
            <a:ext cx="5019368" cy="3881437"/>
          </a:xfrm>
        </p:spPr>
      </p:pic>
    </p:spTree>
    <p:extLst>
      <p:ext uri="{BB962C8B-B14F-4D97-AF65-F5344CB8AC3E}">
        <p14:creationId xmlns:p14="http://schemas.microsoft.com/office/powerpoint/2010/main" val="2393496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6CF7B3F-6985-7664-F605-D110E124288A}"/>
              </a:ext>
            </a:extLst>
          </p:cNvPr>
          <p:cNvSpPr>
            <a:spLocks noGrp="1"/>
          </p:cNvSpPr>
          <p:nvPr>
            <p:ph idx="1"/>
          </p:nvPr>
        </p:nvSpPr>
        <p:spPr>
          <a:xfrm>
            <a:off x="677334" y="1206089"/>
            <a:ext cx="8596668" cy="4835274"/>
          </a:xfrm>
        </p:spPr>
        <p:txBody>
          <a:bodyPr>
            <a:normAutofit/>
          </a:bodyPr>
          <a:lstStyle/>
          <a:p>
            <a:pPr algn="l" rtl="0"/>
            <a:r>
              <a:rPr lang="" sz="2800" dirty="0"/>
              <a:t>features of a malignant spindle cell tumor composed of tightly packed cells with variable amounts of eosinophilic cytoplasm. Nuclei are elongated but in contrast to "benign" nerve sheath tumors, the nuclei are enlarged, hyperchromatic, and crowded</a:t>
            </a:r>
            <a:endParaRPr lang="en-US" sz="2800" dirty="0"/>
          </a:p>
          <a:p>
            <a:pPr algn="l" rtl="0"/>
            <a:r>
              <a:rPr lang="" sz="2800" dirty="0"/>
              <a:t>MPNSTS exhibit a high mitotic index.</a:t>
            </a:r>
          </a:p>
        </p:txBody>
      </p:sp>
    </p:spTree>
    <p:extLst>
      <p:ext uri="{BB962C8B-B14F-4D97-AF65-F5344CB8AC3E}">
        <p14:creationId xmlns:p14="http://schemas.microsoft.com/office/powerpoint/2010/main" val="380684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صورة 8">
            <a:extLst>
              <a:ext uri="{FF2B5EF4-FFF2-40B4-BE49-F238E27FC236}">
                <a16:creationId xmlns:a16="http://schemas.microsoft.com/office/drawing/2014/main" id="{BDCD2381-AC33-91D1-D61B-D0E725AF8DB6}"/>
              </a:ext>
            </a:extLst>
          </p:cNvPr>
          <p:cNvPicPr>
            <a:picLocks noGrp="1" noChangeAspect="1"/>
          </p:cNvPicPr>
          <p:nvPr>
            <p:ph idx="1"/>
          </p:nvPr>
        </p:nvPicPr>
        <p:blipFill>
          <a:blip r:embed="rId2"/>
          <a:stretch>
            <a:fillRect/>
          </a:stretch>
        </p:blipFill>
        <p:spPr>
          <a:xfrm>
            <a:off x="2682198" y="2160588"/>
            <a:ext cx="4587642" cy="3881437"/>
          </a:xfrm>
        </p:spPr>
      </p:pic>
    </p:spTree>
    <p:extLst>
      <p:ext uri="{BB962C8B-B14F-4D97-AF65-F5344CB8AC3E}">
        <p14:creationId xmlns:p14="http://schemas.microsoft.com/office/powerpoint/2010/main" val="32988523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6C0904F-9C54-A5CB-C33F-D39378B512CC}"/>
              </a:ext>
            </a:extLst>
          </p:cNvPr>
          <p:cNvSpPr>
            <a:spLocks noGrp="1"/>
          </p:cNvSpPr>
          <p:nvPr>
            <p:ph idx="1"/>
          </p:nvPr>
        </p:nvSpPr>
        <p:spPr>
          <a:xfrm>
            <a:off x="584558" y="1678154"/>
            <a:ext cx="8596668" cy="3880773"/>
          </a:xfrm>
        </p:spPr>
        <p:txBody>
          <a:bodyPr>
            <a:normAutofit/>
          </a:bodyPr>
          <a:lstStyle/>
          <a:p>
            <a:pPr algn="l" rtl="0"/>
            <a:r>
              <a:rPr lang="" sz="2800" dirty="0"/>
              <a:t>Wide resection is the treatment of choice with postoperative radiation therapy.</a:t>
            </a:r>
            <a:endParaRPr lang="en-US" sz="2800" dirty="0"/>
          </a:p>
          <a:p>
            <a:pPr algn="l" rtl="0"/>
            <a:r>
              <a:rPr lang="" sz="2800" dirty="0"/>
              <a:t> Recurrence depends upon the extent of surgical resection.</a:t>
            </a:r>
          </a:p>
        </p:txBody>
      </p:sp>
    </p:spTree>
    <p:extLst>
      <p:ext uri="{BB962C8B-B14F-4D97-AF65-F5344CB8AC3E}">
        <p14:creationId xmlns:p14="http://schemas.microsoft.com/office/powerpoint/2010/main" val="13311388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1BAEAE4-C0A8-D232-B24E-6B0EADD30123}"/>
              </a:ext>
            </a:extLst>
          </p:cNvPr>
          <p:cNvSpPr>
            <a:spLocks noGrp="1"/>
          </p:cNvSpPr>
          <p:nvPr>
            <p:ph idx="1"/>
          </p:nvPr>
        </p:nvSpPr>
        <p:spPr>
          <a:xfrm>
            <a:off x="677334" y="2690503"/>
            <a:ext cx="8596668" cy="1391639"/>
          </a:xfrm>
        </p:spPr>
        <p:txBody>
          <a:bodyPr>
            <a:normAutofit/>
          </a:bodyPr>
          <a:lstStyle/>
          <a:p>
            <a:pPr marL="0" indent="0" algn="ctr" rtl="0">
              <a:buNone/>
            </a:pPr>
            <a:r>
              <a:rPr lang="en-US" sz="6600" dirty="0">
                <a:solidFill>
                  <a:schemeClr val="accent2"/>
                </a:solidFill>
              </a:rPr>
              <a:t>Thank you </a:t>
            </a:r>
            <a:endParaRPr lang="" sz="6600" dirty="0">
              <a:solidFill>
                <a:schemeClr val="accent2"/>
              </a:solidFill>
            </a:endParaRPr>
          </a:p>
        </p:txBody>
      </p:sp>
    </p:spTree>
    <p:extLst>
      <p:ext uri="{BB962C8B-B14F-4D97-AF65-F5344CB8AC3E}">
        <p14:creationId xmlns:p14="http://schemas.microsoft.com/office/powerpoint/2010/main" val="330657757"/>
      </p:ext>
    </p:extLst>
  </p:cSld>
  <p:clrMapOvr>
    <a:masterClrMapping/>
  </p:clrMapOvr>
</p:sld>
</file>

<file path=ppt/theme/theme1.xml><?xml version="1.0" encoding="utf-8"?>
<a:theme xmlns:a="http://schemas.openxmlformats.org/drawingml/2006/main" name="واجهة">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0</TotalTime>
  <Words>1238</Words>
  <Application>Microsoft Office PowerPoint</Application>
  <PresentationFormat>شاشة عريضة</PresentationFormat>
  <Paragraphs>116</Paragraphs>
  <Slides>42</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42</vt:i4>
      </vt:variant>
    </vt:vector>
  </HeadingPairs>
  <TitlesOfParts>
    <vt:vector size="46" baseType="lpstr">
      <vt:lpstr>Arial</vt:lpstr>
      <vt:lpstr>Trebuchet MS</vt:lpstr>
      <vt:lpstr>Wingdings 3</vt:lpstr>
      <vt:lpstr>واجهة</vt:lpstr>
      <vt:lpstr>Pathology of peripheral nervous tissue tumer  Dr . Dina Haboush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Pathology of peripheral nervous tissue tumer  Dr . Dina Haboush</dc:title>
  <dc:creator>dinahaposh8@gmail.com</dc:creator>
  <cp:lastModifiedBy>المملكة للكمبيوتر</cp:lastModifiedBy>
  <cp:revision>9</cp:revision>
  <dcterms:created xsi:type="dcterms:W3CDTF">2023-08-05T13:35:44Z</dcterms:created>
  <dcterms:modified xsi:type="dcterms:W3CDTF">2023-08-06T15:50:40Z</dcterms:modified>
</cp:coreProperties>
</file>