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ar-S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E0BF30-CCDA-BF3F-A85B-9ED8F24054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8ED14C-E54A-9561-7A68-7D0A8EDDF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ar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20283A-672D-07DF-DB17-6D81FA2158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BAE97-ECD6-4A76-AB97-AA898053EE20}" type="datetimeFigureOut">
              <a:rPr lang="ar-SA" smtClean="0"/>
              <a:t>18/01/45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22BBAB-610A-9514-B1FB-57EB631AD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DA2D2A-F521-E58B-5873-0748A4257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B75-2EB6-47B9-AEF2-FB62488EBD9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8354314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B65F3-4711-40E0-B129-76ECA9ACA5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AAC0E3-9640-FFAA-1220-BFD3F78842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5506D-C879-EE0F-BB41-B535CE852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BAE97-ECD6-4A76-AB97-AA898053EE20}" type="datetimeFigureOut">
              <a:rPr lang="ar-SA" smtClean="0"/>
              <a:t>18/01/45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518A7-37CF-EDC5-E768-D2D821DE4A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B5947E-C198-256E-A9E2-7B097E8935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B75-2EB6-47B9-AEF2-FB62488EBD9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761047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A0DB6-0265-E298-53B7-B1F590CBAE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9962C7-64F8-38DE-9D27-FA12F27F5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11F8CE-778D-1B83-2DA2-9A196FB641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BAE97-ECD6-4A76-AB97-AA898053EE20}" type="datetimeFigureOut">
              <a:rPr lang="ar-SA" smtClean="0"/>
              <a:t>18/01/45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7A9F51-6203-9B8E-F680-4F90E3D3D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BA449-1DF6-FF52-BDA5-2C66ED7CE7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B75-2EB6-47B9-AEF2-FB62488EBD9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986649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C8B4D1-46B6-0B1D-DE97-CE71203DF8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CC26B-7A54-33AB-AAE4-A31A8271BB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1CB765C-F67F-0775-FF40-BF80FF01FE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25C4CD-322C-15A2-22F1-A809A371F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BAE97-ECD6-4A76-AB97-AA898053EE20}" type="datetimeFigureOut">
              <a:rPr lang="ar-SA" smtClean="0"/>
              <a:t>18/01/45</a:t>
            </a:fld>
            <a:endParaRPr lang="ar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768E767-DFD3-AC69-9DAA-0B577071B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C83B1F-7C16-0CFB-D41D-A69D0B9074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B75-2EB6-47B9-AEF2-FB62488EBD9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90333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B638CA-8260-AC8B-38ED-1849BD8322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83463D-85AC-BB04-AD0B-AAB21DAA18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A36F2A-E526-F931-F1B0-28B203025C3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CF1987A-9DC4-2F8B-445F-670B22A8C8D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E9D0DB-2932-2F83-0790-ABDA65A296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10E2FC-948B-C266-ADE1-40D410EDEC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BAE97-ECD6-4A76-AB97-AA898053EE20}" type="datetimeFigureOut">
              <a:rPr lang="ar-SA" smtClean="0"/>
              <a:t>18/01/45</a:t>
            </a:fld>
            <a:endParaRPr lang="ar-S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971DAC3-220F-C3F4-7CC3-BFFDC95F88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97A98BD-06AB-D066-5E66-D8EA055DF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B75-2EB6-47B9-AEF2-FB62488EBD9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767124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A415D-4FD5-FCEE-10B7-F5A5CDCAE8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BC449EB-8B7D-3A84-28D0-E63D88566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BAE97-ECD6-4A76-AB97-AA898053EE20}" type="datetimeFigureOut">
              <a:rPr lang="ar-SA" smtClean="0"/>
              <a:t>18/01/45</a:t>
            </a:fld>
            <a:endParaRPr lang="ar-S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0797CF-8336-78F0-A6DC-E6AD1935C9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F6CBDF-D543-8800-1FC9-E50AFA0886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B75-2EB6-47B9-AEF2-FB62488EBD9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16870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F13074-3274-1141-E0E3-12AD0A9916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BAE97-ECD6-4A76-AB97-AA898053EE20}" type="datetimeFigureOut">
              <a:rPr lang="ar-SA" smtClean="0"/>
              <a:t>18/01/45</a:t>
            </a:fld>
            <a:endParaRPr lang="ar-S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4FDC153-3F99-D075-8F69-FEEBF7E156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079B8B2-B1DE-B60F-40A4-D6D09B4A96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B75-2EB6-47B9-AEF2-FB62488EBD9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274276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A84168-B0D3-70B8-FF43-3F29D4B2A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F068A9C-7A13-7C6E-5AA4-1853D7A0B6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192E31-5D9C-B4FF-32EC-7F920AEE9A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CA09AC3-84F8-1DD4-6967-04970360F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BAE97-ECD6-4A76-AB97-AA898053EE20}" type="datetimeFigureOut">
              <a:rPr lang="ar-SA" smtClean="0"/>
              <a:t>18/01/45</a:t>
            </a:fld>
            <a:endParaRPr lang="ar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CDE3B3-B44F-D02C-82F0-7E3EFC284A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E37ADB0-2114-014B-821C-B0BEB4E49B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B75-2EB6-47B9-AEF2-FB62488EBD9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6730968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6EB710-FB2F-52C4-D6D6-14AB9988E0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E4C5D7-639A-9F09-F1EB-CDA9ECD094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7E93CF-9F70-3412-9482-66721A54A86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4E58E05-2B15-91FA-FF53-C2237253D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BAE97-ECD6-4A76-AB97-AA898053EE20}" type="datetimeFigureOut">
              <a:rPr lang="ar-SA" smtClean="0"/>
              <a:t>18/01/45</a:t>
            </a:fld>
            <a:endParaRPr lang="ar-S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B3217E-460F-37D8-C43F-134A1DF4D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5E0238-A138-7155-7A04-51580E43EE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B75-2EB6-47B9-AEF2-FB62488EBD9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95081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4DC984-196E-DA66-5BBA-A490A9564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F0A792C-6272-502D-35CC-C7508D4BF83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B712CF-6659-1B43-3510-25110F1B7A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BAE97-ECD6-4A76-AB97-AA898053EE20}" type="datetimeFigureOut">
              <a:rPr lang="ar-SA" smtClean="0"/>
              <a:t>18/01/45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BA069F-4387-1F9F-2B2D-7EE7DC2FE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B37344-75DE-F1B1-49E5-E91C3148C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B75-2EB6-47B9-AEF2-FB62488EBD9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181652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EE0D07-2E9A-0A66-95FD-E9A443FF29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6D1A0-D5BA-C167-C624-0C557440B0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B264E1-CFEA-C3DB-02EE-8CFC404740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CBAE97-ECD6-4A76-AB97-AA898053EE20}" type="datetimeFigureOut">
              <a:rPr lang="ar-SA" smtClean="0"/>
              <a:t>18/01/45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6CCAF-1713-2B27-95A2-359B2EE7C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5B8D39-AB4A-BBED-714C-DDE204EC3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282B75-2EB6-47B9-AEF2-FB62488EBD9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620354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353C0E-16D2-C4B0-1178-92AFA22CB6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ar-S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ED0B46-E884-1EB6-57C3-3D8372543C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ar-S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DB2C3E-36A6-5377-4FF9-C63D188AF90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BAE97-ECD6-4A76-AB97-AA898053EE20}" type="datetimeFigureOut">
              <a:rPr lang="ar-SA" smtClean="0"/>
              <a:t>18/01/45</a:t>
            </a:fld>
            <a:endParaRPr lang="ar-S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4F02C-968D-ECE3-1B41-57A6B726ADC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5BC016-BDAE-0ACE-6625-F6A23AB6A2E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F282B75-2EB6-47B9-AEF2-FB62488EBD9A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31813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.amboss.com/us/article/xN0EWg#Zd673a3f7ee36023aab5a267899e984cc" TargetMode="External"/><Relationship Id="rId13" Type="http://schemas.openxmlformats.org/officeDocument/2006/relationships/hyperlink" Target="https://next.amboss.com/us/article/lp0vpS#Z3989c89276a0b832011799ccd3e98f1e" TargetMode="External"/><Relationship Id="rId18" Type="http://schemas.openxmlformats.org/officeDocument/2006/relationships/hyperlink" Target="https://next.amboss.com/us/article/km0mfg#Z3733d22ef7bb87f743207060acda0451" TargetMode="External"/><Relationship Id="rId3" Type="http://schemas.openxmlformats.org/officeDocument/2006/relationships/hyperlink" Target="https://next.amboss.com/us/article/Sn0ysg#Z76e90f0f0241b753f713ce00f2dc1f09" TargetMode="External"/><Relationship Id="rId21" Type="http://schemas.openxmlformats.org/officeDocument/2006/relationships/hyperlink" Target="https://next.amboss.com/us/article/4m03fg#Zaad24cb56b33896890f9ae55757c4363" TargetMode="External"/><Relationship Id="rId7" Type="http://schemas.openxmlformats.org/officeDocument/2006/relationships/hyperlink" Target="https://next.amboss.com/us/article/Nt0-d3#Z5f4a07d5cb1ff81fcc5c7c2bfb24806f" TargetMode="External"/><Relationship Id="rId12" Type="http://schemas.openxmlformats.org/officeDocument/2006/relationships/hyperlink" Target="https://next.amboss.com/us/article/ln0vtg#Z0e19366f91c1f6b0bdaabf9f6bd6d2b8" TargetMode="External"/><Relationship Id="rId17" Type="http://schemas.openxmlformats.org/officeDocument/2006/relationships/hyperlink" Target="https://next.amboss.com/us/article/tR0XKf#Zb1add780aa11ae45ecd515d8aada4292" TargetMode="External"/><Relationship Id="rId2" Type="http://schemas.openxmlformats.org/officeDocument/2006/relationships/hyperlink" Target="https://next.amboss.com/us/article/7R04of#Zaa6e691451908dc54d13e932a12b5229" TargetMode="External"/><Relationship Id="rId16" Type="http://schemas.openxmlformats.org/officeDocument/2006/relationships/hyperlink" Target="https://next.amboss.com/us/article/560ilS#Ze9a4374f21f8617757cd3bdea15efa3e" TargetMode="External"/><Relationship Id="rId20" Type="http://schemas.openxmlformats.org/officeDocument/2006/relationships/hyperlink" Target="https://next.amboss.com/us/article/qM0Cpg#Z826df053927ec3e8abd5d55515708e41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ext.amboss.com/us/article/x50Emg#Z07ff4a8efdae49ba17ed2b65e3db534d" TargetMode="External"/><Relationship Id="rId11" Type="http://schemas.openxmlformats.org/officeDocument/2006/relationships/hyperlink" Target="https://next.amboss.com/us/article/qR0CLf#Zf925d889c47509a561814369363d19e7" TargetMode="External"/><Relationship Id="rId5" Type="http://schemas.openxmlformats.org/officeDocument/2006/relationships/hyperlink" Target="https://next.amboss.com/us/article/Mf0M52#Zad44d620172736914bbe3c52435de665" TargetMode="External"/><Relationship Id="rId15" Type="http://schemas.openxmlformats.org/officeDocument/2006/relationships/hyperlink" Target="https://next.amboss.com/us/article/xo0EVS#Z3538c7d0d3c09a64652ecccc7971d5ae" TargetMode="External"/><Relationship Id="rId10" Type="http://schemas.openxmlformats.org/officeDocument/2006/relationships/hyperlink" Target="https://next.amboss.com/us/article/qR0CLf#Z30cb98eff89556b8b627c16869058b56" TargetMode="External"/><Relationship Id="rId19" Type="http://schemas.openxmlformats.org/officeDocument/2006/relationships/hyperlink" Target="https://next.amboss.com/us/article/OH0Iqh#Zb6092b13eaa87d56098de697bde43bdc" TargetMode="External"/><Relationship Id="rId4" Type="http://schemas.openxmlformats.org/officeDocument/2006/relationships/hyperlink" Target="https://next.amboss.com/us/article/Sn0ysg#Za64f770db8dc668f93db5788517d1bc0" TargetMode="External"/><Relationship Id="rId9" Type="http://schemas.openxmlformats.org/officeDocument/2006/relationships/hyperlink" Target="https://next.amboss.com/us/article/MM0M6g#Z6c6972cba04aaeaa70a493bfb6e9b66d" TargetMode="External"/><Relationship Id="rId14" Type="http://schemas.openxmlformats.org/officeDocument/2006/relationships/hyperlink" Target="https://next.amboss.com/us/article/xo0EVS#Zce232f978ea5a8fb9edbb980a41502b8" TargetMode="Externa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next.amboss.com/us/article/lp0vpS#Zeb508d67af399f2b2da18e8b2cc5eed8" TargetMode="External"/><Relationship Id="rId3" Type="http://schemas.openxmlformats.org/officeDocument/2006/relationships/hyperlink" Target="https://next.amboss.com/us/article/tR0XKf#Zb1add780aa11ae45ecd515d8aada4292" TargetMode="External"/><Relationship Id="rId7" Type="http://schemas.openxmlformats.org/officeDocument/2006/relationships/hyperlink" Target="https://next.amboss.com/us/article/7R04of#Zbe21bc8cadce8ad983b2b3fdd6cf7a86" TargetMode="External"/><Relationship Id="rId12" Type="http://schemas.openxmlformats.org/officeDocument/2006/relationships/hyperlink" Target="https://next.amboss.com/us/article/x50Emg#Z1af19ecc772907dd339670b5fb0e8b51" TargetMode="External"/><Relationship Id="rId2" Type="http://schemas.openxmlformats.org/officeDocument/2006/relationships/hyperlink" Target="https://next.amboss.com/us/article/Sn0ysg#Z76e90f0f0241b753f713ce00f2dc1f09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next.amboss.com/us/article/BR0z6f#Zf80a28124dec1e83d16823b0ca5e4295" TargetMode="External"/><Relationship Id="rId11" Type="http://schemas.openxmlformats.org/officeDocument/2006/relationships/hyperlink" Target="https://next.amboss.com/us/article/xo0EVS#Zce232f978ea5a8fb9edbb980a41502b8" TargetMode="External"/><Relationship Id="rId5" Type="http://schemas.openxmlformats.org/officeDocument/2006/relationships/hyperlink" Target="https://next.amboss.com/us/article/uO0p8T#Ze46bf254e85f2da8abc7a4d8d05168ba" TargetMode="External"/><Relationship Id="rId10" Type="http://schemas.openxmlformats.org/officeDocument/2006/relationships/hyperlink" Target="https://next.amboss.com/us/article/WK0P2S#Zada05eaaf90f5ec68b357c7060eddf73" TargetMode="External"/><Relationship Id="rId4" Type="http://schemas.openxmlformats.org/officeDocument/2006/relationships/hyperlink" Target="https://next.amboss.com/us/article/x50Emg#Z07ff4a8efdae49ba17ed2b65e3db534d" TargetMode="External"/><Relationship Id="rId9" Type="http://schemas.openxmlformats.org/officeDocument/2006/relationships/hyperlink" Target="https://next.amboss.com/us/article/LR0wnf#Z0128b9bd239e980593c81e189002bfde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69673C2-36C6-0E99-AE56-18E64587C9DF}"/>
              </a:ext>
            </a:extLst>
          </p:cNvPr>
          <p:cNvSpPr txBox="1"/>
          <p:nvPr/>
        </p:nvSpPr>
        <p:spPr>
          <a:xfrm>
            <a:off x="2491409" y="1210894"/>
            <a:ext cx="7209182" cy="58477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3200" b="1" i="1" u="sng" dirty="0">
                <a:solidFill>
                  <a:srgbClr val="FF0000"/>
                </a:solidFill>
              </a:rPr>
              <a:t>CNS II PATHOLOGY </a:t>
            </a:r>
            <a:endParaRPr lang="ar-SA" sz="3200" b="1" i="1" u="sng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025DAD3-361D-1A9E-C1EE-98C6C4FE28B9}"/>
              </a:ext>
            </a:extLst>
          </p:cNvPr>
          <p:cNvSpPr txBox="1"/>
          <p:nvPr/>
        </p:nvSpPr>
        <p:spPr>
          <a:xfrm>
            <a:off x="1205948" y="5062331"/>
            <a:ext cx="7805531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b="1" i="1" u="sng" dirty="0">
                <a:solidFill>
                  <a:srgbClr val="FF0000"/>
                </a:solidFill>
              </a:rPr>
              <a:t>Dr : Khalil </a:t>
            </a:r>
            <a:r>
              <a:rPr lang="en-US" sz="2400" b="1" i="1" u="sng" dirty="0" err="1">
                <a:solidFill>
                  <a:srgbClr val="FF0000"/>
                </a:solidFill>
              </a:rPr>
              <a:t>Mazen</a:t>
            </a:r>
            <a:r>
              <a:rPr lang="en-US" sz="2400" b="1" i="1" u="sng" dirty="0">
                <a:solidFill>
                  <a:srgbClr val="FF0000"/>
                </a:solidFill>
              </a:rPr>
              <a:t> Abu Nada </a:t>
            </a:r>
            <a:endParaRPr lang="ar-SA" sz="2400" b="1" i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3051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9BA8AED-630A-87AD-C727-94C348886FE0}"/>
              </a:ext>
            </a:extLst>
          </p:cNvPr>
          <p:cNvSpPr txBox="1"/>
          <p:nvPr/>
        </p:nvSpPr>
        <p:spPr>
          <a:xfrm>
            <a:off x="3048000" y="226152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1" u="sng" dirty="0">
                <a:solidFill>
                  <a:srgbClr val="FF0000"/>
                </a:solidFill>
              </a:rPr>
              <a:t>Guillain-Barré syndrome (GBS) </a:t>
            </a:r>
            <a:endParaRPr lang="ar-SA" sz="2400" b="1" i="1" u="sng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D33E8A-E738-FA38-DC5D-B186DE60EB66}"/>
              </a:ext>
            </a:extLst>
          </p:cNvPr>
          <p:cNvSpPr txBox="1"/>
          <p:nvPr/>
        </p:nvSpPr>
        <p:spPr>
          <a:xfrm>
            <a:off x="371060" y="1724944"/>
            <a:ext cx="1144987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u="sng" dirty="0">
                <a:solidFill>
                  <a:srgbClr val="FF0000"/>
                </a:solidFill>
              </a:rPr>
              <a:t>Guillain-Barré syndrome (GBS) </a:t>
            </a:r>
            <a:r>
              <a:rPr lang="en-US" sz="2000" dirty="0"/>
              <a:t>is an acute postinfectious polyneuropathy characterized by symmetric and ascending flaccid paralysis.</a:t>
            </a:r>
            <a:endParaRPr lang="ar-SA" sz="20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F530805-7763-C8C0-FF96-98D8979EA600}"/>
              </a:ext>
            </a:extLst>
          </p:cNvPr>
          <p:cNvSpPr txBox="1"/>
          <p:nvPr/>
        </p:nvSpPr>
        <p:spPr>
          <a:xfrm>
            <a:off x="371060" y="2902299"/>
            <a:ext cx="11277601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u="sng" dirty="0">
                <a:solidFill>
                  <a:srgbClr val="FF0000"/>
                </a:solidFill>
              </a:rPr>
              <a:t>Etiology</a:t>
            </a:r>
          </a:p>
          <a:p>
            <a:endParaRPr lang="en-US" sz="2000" dirty="0"/>
          </a:p>
          <a:p>
            <a:r>
              <a:rPr lang="en-US" sz="2000" dirty="0"/>
              <a:t>_ About </a:t>
            </a:r>
            <a:r>
              <a:rPr lang="en-US" sz="2000" b="1" i="1" u="sng" dirty="0">
                <a:solidFill>
                  <a:srgbClr val="00B050"/>
                </a:solidFill>
              </a:rPr>
              <a:t>⅔ of GBS patients experience symptoms of an upper respiratory or gastrointestinal tract infection 1–4 weeks prior to onset of GBS.</a:t>
            </a:r>
          </a:p>
          <a:p>
            <a:r>
              <a:rPr lang="en-US" sz="2000" dirty="0"/>
              <a:t>_ </a:t>
            </a:r>
            <a:r>
              <a:rPr lang="en-US" sz="2000" b="1" i="1" u="sng" dirty="0">
                <a:solidFill>
                  <a:srgbClr val="00B050"/>
                </a:solidFill>
              </a:rPr>
              <a:t>Campylobacter </a:t>
            </a:r>
            <a:r>
              <a:rPr lang="en-US" sz="2000" b="1" i="1" u="sng" dirty="0" err="1">
                <a:solidFill>
                  <a:srgbClr val="00B050"/>
                </a:solidFill>
              </a:rPr>
              <a:t>jejuni</a:t>
            </a:r>
            <a:r>
              <a:rPr lang="en-US" sz="2000" dirty="0"/>
              <a:t>: campylobacter enteritis is the most common disease associated with GBS.</a:t>
            </a:r>
          </a:p>
          <a:p>
            <a:r>
              <a:rPr lang="en-US" sz="2000" dirty="0"/>
              <a:t>_ Cytomegalovirus: most common virus associated with GBS</a:t>
            </a:r>
          </a:p>
          <a:p>
            <a:r>
              <a:rPr lang="en-US" sz="2000" dirty="0"/>
              <a:t>_ HIV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6024311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7D19520-A728-FE68-9B26-C619FB378B1C}"/>
              </a:ext>
            </a:extLst>
          </p:cNvPr>
          <p:cNvSpPr txBox="1"/>
          <p:nvPr/>
        </p:nvSpPr>
        <p:spPr>
          <a:xfrm>
            <a:off x="258417" y="1797784"/>
            <a:ext cx="1167516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u="sng" dirty="0">
                <a:solidFill>
                  <a:srgbClr val="FF0000"/>
                </a:solidFill>
              </a:rPr>
              <a:t>Pathophysiology</a:t>
            </a:r>
          </a:p>
          <a:p>
            <a:endParaRPr lang="en-US" sz="2000" dirty="0"/>
          </a:p>
          <a:p>
            <a:r>
              <a:rPr lang="en-US" sz="2000" dirty="0"/>
              <a:t>_ Infection </a:t>
            </a:r>
            <a:r>
              <a:rPr lang="en-US" sz="2000" i="1" u="sng" dirty="0">
                <a:solidFill>
                  <a:srgbClr val="00B050"/>
                </a:solidFill>
              </a:rPr>
              <a:t>triggers humoral response </a:t>
            </a:r>
            <a:r>
              <a:rPr lang="en-US" sz="2000" dirty="0"/>
              <a:t>→ formation of </a:t>
            </a:r>
            <a:r>
              <a:rPr lang="en-US" sz="2000" i="1" u="sng" dirty="0">
                <a:solidFill>
                  <a:srgbClr val="00B050"/>
                </a:solidFill>
              </a:rPr>
              <a:t>autoantibodies against gangliosides </a:t>
            </a:r>
            <a:r>
              <a:rPr lang="en-US" sz="2000" dirty="0"/>
              <a:t>(e.g., GM1, GD1a) or other </a:t>
            </a:r>
            <a:r>
              <a:rPr lang="en-US" sz="2000" i="1" u="sng" dirty="0">
                <a:solidFill>
                  <a:srgbClr val="00B050"/>
                </a:solidFill>
              </a:rPr>
              <a:t>unknown antigens of peripheral Schwann cells </a:t>
            </a:r>
            <a:r>
              <a:rPr lang="en-US" sz="2000" dirty="0"/>
              <a:t>→ </a:t>
            </a:r>
            <a:r>
              <a:rPr lang="en-US" sz="2000" i="1" u="sng" dirty="0">
                <a:solidFill>
                  <a:srgbClr val="00B050"/>
                </a:solidFill>
              </a:rPr>
              <a:t>immune-mediated segmental demyelination </a:t>
            </a:r>
            <a:r>
              <a:rPr lang="en-US" sz="2000" dirty="0"/>
              <a:t>→ </a:t>
            </a:r>
            <a:r>
              <a:rPr lang="en-US" sz="2000" i="1" u="sng" dirty="0">
                <a:solidFill>
                  <a:srgbClr val="00B050"/>
                </a:solidFill>
              </a:rPr>
              <a:t>axonal degeneration of motor and sensory fibers in peripheral and cranial nerves (CN III–XII)</a:t>
            </a:r>
            <a:endParaRPr lang="ar-SA" sz="2000" i="1" u="sng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60391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83CECFE6-72FE-712E-097A-280F0195D98D}"/>
              </a:ext>
            </a:extLst>
          </p:cNvPr>
          <p:cNvSpPr txBox="1"/>
          <p:nvPr/>
        </p:nvSpPr>
        <p:spPr>
          <a:xfrm>
            <a:off x="298174" y="779005"/>
            <a:ext cx="11595652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u="sng" dirty="0">
                <a:solidFill>
                  <a:srgbClr val="FF0000"/>
                </a:solidFill>
              </a:rPr>
              <a:t>Clinical features</a:t>
            </a:r>
          </a:p>
          <a:p>
            <a:endParaRPr lang="en-US" sz="2000" dirty="0"/>
          </a:p>
          <a:p>
            <a:r>
              <a:rPr lang="en-US" sz="2000" b="1" i="1" u="sng" dirty="0">
                <a:solidFill>
                  <a:srgbClr val="002060"/>
                </a:solidFill>
              </a:rPr>
              <a:t>_ Initial symptoms</a:t>
            </a:r>
          </a:p>
          <a:p>
            <a:r>
              <a:rPr lang="en-US" sz="2000" dirty="0"/>
              <a:t>         </a:t>
            </a:r>
            <a:r>
              <a:rPr lang="en-US" sz="2000" i="1" u="sng" dirty="0">
                <a:solidFill>
                  <a:srgbClr val="00B050"/>
                </a:solidFill>
              </a:rPr>
              <a:t>_ Back and limb pain</a:t>
            </a:r>
          </a:p>
          <a:p>
            <a:r>
              <a:rPr lang="en-US" sz="2000" dirty="0"/>
              <a:t>         </a:t>
            </a:r>
            <a:r>
              <a:rPr lang="en-US" sz="2000" i="1" u="sng" dirty="0">
                <a:solidFill>
                  <a:srgbClr val="00B050"/>
                </a:solidFill>
              </a:rPr>
              <a:t>_ </a:t>
            </a:r>
            <a:r>
              <a:rPr lang="en-US" sz="2000" i="1" u="sng" dirty="0" err="1">
                <a:solidFill>
                  <a:srgbClr val="00B050"/>
                </a:solidFill>
              </a:rPr>
              <a:t>Paresthesias</a:t>
            </a:r>
            <a:r>
              <a:rPr lang="en-US" sz="2000" i="1" u="sng" dirty="0">
                <a:solidFill>
                  <a:srgbClr val="00B050"/>
                </a:solidFill>
              </a:rPr>
              <a:t> affecting distal extremities</a:t>
            </a:r>
          </a:p>
          <a:p>
            <a:endParaRPr lang="en-US" sz="2000" dirty="0"/>
          </a:p>
          <a:p>
            <a:r>
              <a:rPr lang="en-US" sz="2000" b="1" i="1" u="sng" dirty="0">
                <a:solidFill>
                  <a:srgbClr val="002060"/>
                </a:solidFill>
              </a:rPr>
              <a:t>_ Advanced symptoms</a:t>
            </a:r>
          </a:p>
          <a:p>
            <a:r>
              <a:rPr lang="en-US" sz="2000" dirty="0"/>
              <a:t>        </a:t>
            </a:r>
            <a:r>
              <a:rPr lang="en-US" sz="2000" i="1" u="sng" dirty="0">
                <a:solidFill>
                  <a:srgbClr val="00B050"/>
                </a:solidFill>
              </a:rPr>
              <a:t>_ Ascending paralysis</a:t>
            </a:r>
          </a:p>
          <a:p>
            <a:r>
              <a:rPr lang="en-US" sz="2000" dirty="0"/>
              <a:t>        </a:t>
            </a:r>
            <a:r>
              <a:rPr lang="en-US" sz="2000" i="1" u="sng" dirty="0">
                <a:solidFill>
                  <a:srgbClr val="00B050"/>
                </a:solidFill>
              </a:rPr>
              <a:t>_ Bilateral flaccid paralysis</a:t>
            </a:r>
          </a:p>
          <a:p>
            <a:r>
              <a:rPr lang="en-US" sz="2000" dirty="0"/>
              <a:t>              _ Spreads from the lower to the upper limbs in a “stocking‑glove” distribution</a:t>
            </a:r>
          </a:p>
          <a:p>
            <a:r>
              <a:rPr lang="en-US" sz="2000" dirty="0"/>
              <a:t>        _ </a:t>
            </a:r>
            <a:r>
              <a:rPr lang="en-US" sz="2000" i="1" u="sng" dirty="0">
                <a:solidFill>
                  <a:srgbClr val="00B050"/>
                </a:solidFill>
              </a:rPr>
              <a:t>Landry paralysis: </a:t>
            </a:r>
            <a:r>
              <a:rPr lang="en-US" sz="2000" dirty="0"/>
              <a:t>involvement of the respiratory muscles → respiratory failure</a:t>
            </a:r>
          </a:p>
          <a:p>
            <a:r>
              <a:rPr lang="en-US" sz="2000" dirty="0"/>
              <a:t>        </a:t>
            </a:r>
            <a:r>
              <a:rPr lang="en-US" sz="2000" i="1" u="sng" dirty="0">
                <a:solidFill>
                  <a:srgbClr val="00B050"/>
                </a:solidFill>
              </a:rPr>
              <a:t>_ Muscle reflexes</a:t>
            </a:r>
          </a:p>
          <a:p>
            <a:r>
              <a:rPr lang="en-US" sz="2000" dirty="0"/>
              <a:t>             _ Reduced or absent</a:t>
            </a:r>
          </a:p>
          <a:p>
            <a:r>
              <a:rPr lang="en-US" sz="2000" dirty="0"/>
              <a:t>        </a:t>
            </a:r>
            <a:r>
              <a:rPr lang="en-US" sz="2000" i="1" u="sng" dirty="0">
                <a:solidFill>
                  <a:srgbClr val="00B050"/>
                </a:solidFill>
              </a:rPr>
              <a:t>_ </a:t>
            </a:r>
            <a:r>
              <a:rPr lang="en-US" sz="2000" i="1" u="sng" dirty="0" err="1">
                <a:solidFill>
                  <a:srgbClr val="00B050"/>
                </a:solidFill>
              </a:rPr>
              <a:t>Paresthesias</a:t>
            </a:r>
            <a:endParaRPr lang="en-US" sz="2000" i="1" u="sng" dirty="0">
              <a:solidFill>
                <a:srgbClr val="00B050"/>
              </a:solidFill>
            </a:endParaRPr>
          </a:p>
          <a:p>
            <a:r>
              <a:rPr lang="en-US" sz="2000" dirty="0"/>
              <a:t>             _ Peripheral, symmetric</a:t>
            </a:r>
          </a:p>
          <a:p>
            <a:r>
              <a:rPr lang="en-US" sz="2000" dirty="0"/>
              <a:t>             _ Usually affecting hands and feet</a:t>
            </a:r>
          </a:p>
          <a:p>
            <a:r>
              <a:rPr lang="en-US" sz="2000" dirty="0"/>
              <a:t>        _ </a:t>
            </a:r>
            <a:r>
              <a:rPr lang="en-US" sz="2000" i="1" u="sng" dirty="0">
                <a:solidFill>
                  <a:srgbClr val="00B050"/>
                </a:solidFill>
              </a:rPr>
              <a:t>Neuropathic pain</a:t>
            </a:r>
            <a:r>
              <a:rPr lang="en-US" sz="2000" dirty="0"/>
              <a:t>: develops in about ⅔ of affected individuals</a:t>
            </a:r>
          </a:p>
          <a:p>
            <a:r>
              <a:rPr lang="en-US" sz="2000" dirty="0"/>
              <a:t>        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3922928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46194358-4D1D-FCE6-00EA-B498132EB7A4}"/>
              </a:ext>
            </a:extLst>
          </p:cNvPr>
          <p:cNvSpPr txBox="1"/>
          <p:nvPr/>
        </p:nvSpPr>
        <p:spPr>
          <a:xfrm>
            <a:off x="755374" y="1477043"/>
            <a:ext cx="8507896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i="1" u="sng" dirty="0">
                <a:solidFill>
                  <a:srgbClr val="00B050"/>
                </a:solidFill>
              </a:rPr>
              <a:t>_ Autonomic dysfunction</a:t>
            </a:r>
          </a:p>
          <a:p>
            <a:r>
              <a:rPr lang="en-US" sz="2000" dirty="0"/>
              <a:t>     _ Cardiovascular</a:t>
            </a:r>
          </a:p>
          <a:p>
            <a:r>
              <a:rPr lang="en-US" sz="2000" dirty="0"/>
              <a:t>            _ Arrhythmia</a:t>
            </a:r>
          </a:p>
          <a:p>
            <a:r>
              <a:rPr lang="en-US" sz="2000" dirty="0"/>
              <a:t>            _ Blood pressure dysregulation: ↑ or ↓</a:t>
            </a:r>
          </a:p>
          <a:p>
            <a:r>
              <a:rPr lang="en-US" sz="2000" dirty="0"/>
              <a:t>     _ Voiding dysfunction</a:t>
            </a:r>
          </a:p>
          <a:p>
            <a:r>
              <a:rPr lang="en-US" sz="2000" dirty="0"/>
              <a:t>     _ Intestinal dysfunction</a:t>
            </a:r>
          </a:p>
          <a:p>
            <a:endParaRPr lang="en-US" sz="2000" dirty="0"/>
          </a:p>
          <a:p>
            <a:r>
              <a:rPr lang="en-US" sz="2000" i="1" u="sng" dirty="0">
                <a:solidFill>
                  <a:srgbClr val="00B050"/>
                </a:solidFill>
              </a:rPr>
              <a:t>_ Cranial nerve involvement</a:t>
            </a:r>
          </a:p>
          <a:p>
            <a:r>
              <a:rPr lang="en-US" sz="2000" dirty="0"/>
              <a:t>      _ Facial diplegia due to frequent bilateral facial nerve involvement</a:t>
            </a:r>
          </a:p>
        </p:txBody>
      </p:sp>
    </p:spTree>
    <p:extLst>
      <p:ext uri="{BB962C8B-B14F-4D97-AF65-F5344CB8AC3E}">
        <p14:creationId xmlns:p14="http://schemas.microsoft.com/office/powerpoint/2010/main" val="194099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128A0349-868A-2870-ED4D-965B2AA683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9493722"/>
              </p:ext>
            </p:extLst>
          </p:nvPr>
        </p:nvGraphicFramePr>
        <p:xfrm>
          <a:off x="344557" y="278296"/>
          <a:ext cx="11595650" cy="6308034"/>
        </p:xfrm>
        <a:graphic>
          <a:graphicData uri="http://schemas.openxmlformats.org/drawingml/2006/table">
            <a:tbl>
              <a:tblPr/>
              <a:tblGrid>
                <a:gridCol w="2319130">
                  <a:extLst>
                    <a:ext uri="{9D8B030D-6E8A-4147-A177-3AD203B41FA5}">
                      <a16:colId xmlns:a16="http://schemas.microsoft.com/office/drawing/2014/main" val="1267832500"/>
                    </a:ext>
                  </a:extLst>
                </a:gridCol>
                <a:gridCol w="2358887">
                  <a:extLst>
                    <a:ext uri="{9D8B030D-6E8A-4147-A177-3AD203B41FA5}">
                      <a16:colId xmlns:a16="http://schemas.microsoft.com/office/drawing/2014/main" val="2103955424"/>
                    </a:ext>
                  </a:extLst>
                </a:gridCol>
                <a:gridCol w="2279373">
                  <a:extLst>
                    <a:ext uri="{9D8B030D-6E8A-4147-A177-3AD203B41FA5}">
                      <a16:colId xmlns:a16="http://schemas.microsoft.com/office/drawing/2014/main" val="2099828830"/>
                    </a:ext>
                  </a:extLst>
                </a:gridCol>
                <a:gridCol w="2319130">
                  <a:extLst>
                    <a:ext uri="{9D8B030D-6E8A-4147-A177-3AD203B41FA5}">
                      <a16:colId xmlns:a16="http://schemas.microsoft.com/office/drawing/2014/main" val="3055950815"/>
                    </a:ext>
                  </a:extLst>
                </a:gridCol>
                <a:gridCol w="2319130">
                  <a:extLst>
                    <a:ext uri="{9D8B030D-6E8A-4147-A177-3AD203B41FA5}">
                      <a16:colId xmlns:a16="http://schemas.microsoft.com/office/drawing/2014/main" val="3092412213"/>
                    </a:ext>
                  </a:extLst>
                </a:gridCol>
              </a:tblGrid>
              <a:tr h="324678">
                <a:tc gridSpan="5">
                  <a:txBody>
                    <a:bodyPr/>
                    <a:lstStyle/>
                    <a:p>
                      <a:r>
                        <a:rPr lang="en-US" sz="1600" b="1">
                          <a:effectLst/>
                        </a:rPr>
                        <a:t>Overview of subtypes and variants of Guillain-Barré syndrome</a:t>
                      </a:r>
                      <a:endParaRPr lang="en-US" sz="1600">
                        <a:effectLst/>
                      </a:endParaRPr>
                    </a:p>
                  </a:txBody>
                  <a:tcPr marL="79988" marR="79988" marT="39994" marB="39994" anchor="ctr">
                    <a:lnL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F4"/>
                    </a:solidFill>
                  </a:tcPr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rtl="1"/>
                      <a:endParaRPr lang="ar-SA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898588"/>
                  </a:ext>
                </a:extLst>
              </a:tr>
              <a:tr h="533400">
                <a:tc>
                  <a:txBody>
                    <a:bodyPr/>
                    <a:lstStyle/>
                    <a:p>
                      <a:endParaRPr lang="ar-SA" sz="1600">
                        <a:effectLst/>
                      </a:endParaRPr>
                    </a:p>
                  </a:txBody>
                  <a:tcPr marL="79988" marR="79988" marT="39994" marB="39994" anchor="ctr">
                    <a:lnL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</a:rPr>
                        <a:t>Description</a:t>
                      </a:r>
                      <a:endParaRPr lang="en-US" sz="1600">
                        <a:effectLst/>
                      </a:endParaRPr>
                    </a:p>
                  </a:txBody>
                  <a:tcPr marL="79988" marR="79988" marT="39994" marB="39994" anchor="ctr">
                    <a:lnL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</a:rPr>
                        <a:t>Etiology</a:t>
                      </a:r>
                      <a:endParaRPr lang="en-US" sz="1600">
                        <a:effectLst/>
                      </a:endParaRPr>
                    </a:p>
                  </a:txBody>
                  <a:tcPr marL="79988" marR="79988" marT="39994" marB="39994" anchor="ctr">
                    <a:lnL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</a:rPr>
                        <a:t>Clinical features</a:t>
                      </a:r>
                      <a:endParaRPr lang="en-US" sz="1600">
                        <a:effectLst/>
                      </a:endParaRPr>
                    </a:p>
                  </a:txBody>
                  <a:tcPr marL="79988" marR="79988" marT="39994" marB="39994" anchor="ctr">
                    <a:lnL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600" b="1">
                          <a:effectLst/>
                        </a:rPr>
                        <a:t>Treatment</a:t>
                      </a:r>
                      <a:endParaRPr lang="en-US" sz="1600">
                        <a:effectLst/>
                      </a:endParaRPr>
                    </a:p>
                  </a:txBody>
                  <a:tcPr marL="79988" marR="79988" marT="39994" marB="39994" anchor="ctr">
                    <a:lnL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F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37423536"/>
                  </a:ext>
                </a:extLst>
              </a:tr>
              <a:tr h="2620617">
                <a:tc>
                  <a:txBody>
                    <a:bodyPr/>
                    <a:lstStyle/>
                    <a:p>
                      <a:r>
                        <a:rPr lang="en-US" sz="1600" b="1" dirty="0">
                          <a:effectLst/>
                        </a:rPr>
                        <a:t>Acute inflammatory demyelinating polyneuropathy</a:t>
                      </a:r>
                      <a:r>
                        <a:rPr lang="en-US" sz="1600" dirty="0">
                          <a:effectLst/>
                        </a:rPr>
                        <a:t> (</a:t>
                      </a:r>
                      <a:r>
                        <a:rPr lang="en-US" sz="1600" dirty="0">
                          <a:effectLst/>
                          <a:hlinkClick r:id="rId2"/>
                        </a:rPr>
                        <a:t>AIDP</a:t>
                      </a:r>
                      <a:r>
                        <a:rPr lang="en-US" sz="1600" dirty="0">
                          <a:effectLst/>
                        </a:rPr>
                        <a:t>) </a:t>
                      </a:r>
                    </a:p>
                  </a:txBody>
                  <a:tcPr marL="79988" marR="79988" marT="39994" marB="39994" anchor="ctr">
                    <a:lnL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600">
                          <a:effectLst/>
                        </a:rPr>
                        <a:t>Acute variant of Guillain‑Barré syndrome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600">
                          <a:effectLst/>
                        </a:rPr>
                        <a:t>Predominant sub-type affecting 60–80% of </a:t>
                      </a:r>
                      <a:r>
                        <a:rPr lang="en-US" sz="1600">
                          <a:effectLst/>
                          <a:hlinkClick r:id="rId3"/>
                        </a:rPr>
                        <a:t>GBS</a:t>
                      </a:r>
                      <a:r>
                        <a:rPr lang="en-US" sz="1600">
                          <a:effectLst/>
                        </a:rPr>
                        <a:t> patients in North America and Europe</a:t>
                      </a:r>
                    </a:p>
                  </a:txBody>
                  <a:tcPr marL="79988" marR="79988" marT="39994" marB="39994" anchor="ctr">
                    <a:lnL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600">
                          <a:effectLst/>
                        </a:rPr>
                        <a:t>Associated with </a:t>
                      </a:r>
                      <a:r>
                        <a:rPr lang="en-US" sz="1600" i="1">
                          <a:effectLst/>
                          <a:hlinkClick r:id="rId4"/>
                        </a:rPr>
                        <a:t>Campylobacter</a:t>
                      </a:r>
                      <a:r>
                        <a:rPr lang="en-US" sz="1600">
                          <a:effectLst/>
                        </a:rPr>
                        <a:t> and </a:t>
                      </a:r>
                      <a:r>
                        <a:rPr lang="en-US" sz="1600">
                          <a:effectLst/>
                          <a:hlinkClick r:id="rId5"/>
                        </a:rPr>
                        <a:t>CMV</a:t>
                      </a:r>
                      <a:endParaRPr lang="en-US" sz="16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600">
                          <a:effectLst/>
                          <a:hlinkClick r:id="rId6"/>
                        </a:rPr>
                        <a:t>Autoantibodies</a:t>
                      </a:r>
                      <a:r>
                        <a:rPr lang="en-US" sz="1600">
                          <a:effectLst/>
                        </a:rPr>
                        <a:t> against various antigens</a:t>
                      </a:r>
                    </a:p>
                  </a:txBody>
                  <a:tcPr marL="79988" marR="79988" marT="39994" marB="39994" anchor="ctr">
                    <a:lnL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600">
                          <a:effectLst/>
                        </a:rPr>
                        <a:t>Ascending paralysis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600">
                          <a:effectLst/>
                          <a:hlinkClick r:id="rId7"/>
                        </a:rPr>
                        <a:t>Autonomic neuropathy</a:t>
                      </a:r>
                      <a:endParaRPr lang="en-US" sz="16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600">
                          <a:effectLst/>
                        </a:rPr>
                        <a:t>CN defects and </a:t>
                      </a:r>
                      <a:r>
                        <a:rPr lang="en-US" sz="1600">
                          <a:effectLst/>
                          <a:hlinkClick r:id="rId8"/>
                        </a:rPr>
                        <a:t>pain</a:t>
                      </a:r>
                      <a:endParaRPr lang="en-US" sz="16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600">
                          <a:effectLst/>
                        </a:rPr>
                        <a:t>Peak at ∼ 4 weeks</a:t>
                      </a:r>
                    </a:p>
                  </a:txBody>
                  <a:tcPr marL="79988" marR="79988" marT="39994" marB="39994" anchor="ctr">
                    <a:lnL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600">
                          <a:effectLst/>
                        </a:rPr>
                        <a:t>Intravenous immunoglobulin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600">
                          <a:effectLst/>
                          <a:hlinkClick r:id="rId9"/>
                        </a:rPr>
                        <a:t>Plasmapheresis</a:t>
                      </a:r>
                      <a:endParaRPr lang="en-US" sz="1600">
                        <a:effectLst/>
                      </a:endParaRPr>
                    </a:p>
                  </a:txBody>
                  <a:tcPr marL="79988" marR="79988" marT="39994" marB="39994" anchor="ctr">
                    <a:lnL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1662946"/>
                  </a:ext>
                </a:extLst>
              </a:tr>
              <a:tr h="2829339">
                <a:tc>
                  <a:txBody>
                    <a:bodyPr/>
                    <a:lstStyle/>
                    <a:p>
                      <a:r>
                        <a:rPr lang="en-US" sz="1600" b="1" dirty="0">
                          <a:effectLst/>
                          <a:hlinkClick r:id="rId10"/>
                        </a:rPr>
                        <a:t>Chronic inflammatory demyelinating polyneuropathy</a:t>
                      </a:r>
                      <a:r>
                        <a:rPr lang="en-US" sz="1600" dirty="0">
                          <a:effectLst/>
                        </a:rPr>
                        <a:t> (</a:t>
                      </a:r>
                      <a:r>
                        <a:rPr lang="en-US" sz="1600" dirty="0">
                          <a:effectLst/>
                          <a:hlinkClick r:id="rId10"/>
                        </a:rPr>
                        <a:t>CIDP</a:t>
                      </a:r>
                      <a:r>
                        <a:rPr lang="en-US" sz="1600" dirty="0">
                          <a:effectLst/>
                        </a:rPr>
                        <a:t>) </a:t>
                      </a:r>
                    </a:p>
                  </a:txBody>
                  <a:tcPr marL="79988" marR="79988" marT="39994" marB="39994" anchor="ctr">
                    <a:lnL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600">
                          <a:effectLst/>
                        </a:rPr>
                        <a:t>A chronic autoimmune </a:t>
                      </a:r>
                      <a:r>
                        <a:rPr lang="en-US" sz="1600">
                          <a:effectLst/>
                          <a:hlinkClick r:id="rId11"/>
                        </a:rPr>
                        <a:t>polyneuropathy</a:t>
                      </a:r>
                      <a:endParaRPr lang="en-US" sz="1600">
                        <a:effectLst/>
                      </a:endParaRPr>
                    </a:p>
                  </a:txBody>
                  <a:tcPr marL="79988" marR="79988" marT="39994" marB="39994" anchor="ctr">
                    <a:lnL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600">
                          <a:effectLst/>
                          <a:hlinkClick r:id="rId10"/>
                        </a:rPr>
                        <a:t>CIDP</a:t>
                      </a:r>
                      <a:r>
                        <a:rPr lang="en-US" sz="1600">
                          <a:effectLst/>
                        </a:rPr>
                        <a:t> has not been linked to any pathogen in particular.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600">
                          <a:effectLst/>
                          <a:hlinkClick r:id="rId12"/>
                        </a:rPr>
                        <a:t>Macrophage</a:t>
                      </a:r>
                      <a:r>
                        <a:rPr lang="en-US" sz="1600">
                          <a:effectLst/>
                        </a:rPr>
                        <a:t>-induced </a:t>
                      </a:r>
                      <a:r>
                        <a:rPr lang="en-US" sz="1600">
                          <a:effectLst/>
                          <a:hlinkClick r:id="rId13"/>
                        </a:rPr>
                        <a:t>demyelination</a:t>
                      </a:r>
                      <a:endParaRPr lang="en-US" sz="16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600">
                          <a:effectLst/>
                          <a:hlinkClick r:id="rId6"/>
                        </a:rPr>
                        <a:t>Autoantibodies</a:t>
                      </a:r>
                      <a:r>
                        <a:rPr lang="en-US" sz="1600">
                          <a:effectLst/>
                        </a:rPr>
                        <a:t> (e.g., anti‑GM1 ganglioside autoantibodies)</a:t>
                      </a:r>
                    </a:p>
                  </a:txBody>
                  <a:tcPr marL="79988" marR="79988" marT="39994" marB="39994" anchor="ctr">
                    <a:lnL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600">
                          <a:effectLst/>
                        </a:rPr>
                        <a:t>Symmetric </a:t>
                      </a:r>
                      <a:r>
                        <a:rPr lang="en-US" sz="1600">
                          <a:effectLst/>
                          <a:hlinkClick r:id="rId14"/>
                        </a:rPr>
                        <a:t>distal</a:t>
                      </a:r>
                      <a:r>
                        <a:rPr lang="en-US" sz="1600">
                          <a:effectLst/>
                        </a:rPr>
                        <a:t> and/or </a:t>
                      </a:r>
                      <a:r>
                        <a:rPr lang="en-US" sz="1600">
                          <a:effectLst/>
                          <a:hlinkClick r:id="rId15"/>
                        </a:rPr>
                        <a:t>proximal</a:t>
                      </a:r>
                      <a:r>
                        <a:rPr lang="en-US" sz="1600">
                          <a:effectLst/>
                        </a:rPr>
                        <a:t> weakness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600">
                          <a:effectLst/>
                        </a:rPr>
                        <a:t>Sensory involvement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600">
                          <a:effectLst/>
                          <a:hlinkClick r:id="rId16"/>
                        </a:rPr>
                        <a:t>Autonomic dysfunction</a:t>
                      </a:r>
                      <a:r>
                        <a:rPr lang="en-US" sz="1600">
                          <a:effectLst/>
                        </a:rPr>
                        <a:t> and </a:t>
                      </a:r>
                      <a:r>
                        <a:rPr lang="en-US" sz="1600">
                          <a:effectLst/>
                          <a:hlinkClick r:id="rId17"/>
                        </a:rPr>
                        <a:t>cranial nerve</a:t>
                      </a:r>
                      <a:r>
                        <a:rPr lang="en-US" sz="1600">
                          <a:effectLst/>
                        </a:rPr>
                        <a:t> involvement is rare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600">
                          <a:effectLst/>
                        </a:rPr>
                        <a:t>Developing symptoms for &gt; 8 weeks</a:t>
                      </a:r>
                    </a:p>
                  </a:txBody>
                  <a:tcPr marL="79988" marR="79988" marT="39994" marB="39994" anchor="ctr">
                    <a:lnL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effectLst/>
                        </a:rPr>
                        <a:t>Intravenous immunoglobulin or </a:t>
                      </a:r>
                      <a:r>
                        <a:rPr lang="en-US" sz="1600" dirty="0">
                          <a:effectLst/>
                          <a:hlinkClick r:id="rId18"/>
                        </a:rPr>
                        <a:t>corticosteroids</a:t>
                      </a:r>
                      <a:endParaRPr lang="en-US" sz="1600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effectLst/>
                          <a:hlinkClick r:id="rId9"/>
                        </a:rPr>
                        <a:t>Plasmapheresis</a:t>
                      </a:r>
                      <a:endParaRPr lang="en-US" sz="1600" dirty="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600" dirty="0">
                          <a:effectLst/>
                        </a:rPr>
                        <a:t>Immunomodulatory </a:t>
                      </a:r>
                      <a:r>
                        <a:rPr lang="en-US" sz="1600" dirty="0">
                          <a:effectLst/>
                          <a:hlinkClick r:id="rId19"/>
                        </a:rPr>
                        <a:t>drugs</a:t>
                      </a:r>
                      <a:r>
                        <a:rPr lang="en-US" sz="1600" dirty="0">
                          <a:effectLst/>
                        </a:rPr>
                        <a:t> (e.g., </a:t>
                      </a:r>
                      <a:r>
                        <a:rPr lang="en-US" sz="1600" dirty="0">
                          <a:effectLst/>
                          <a:hlinkClick r:id="rId20"/>
                        </a:rPr>
                        <a:t>azathioprine</a:t>
                      </a:r>
                      <a:r>
                        <a:rPr lang="en-US" sz="1600" dirty="0">
                          <a:effectLst/>
                        </a:rPr>
                        <a:t>, </a:t>
                      </a:r>
                      <a:r>
                        <a:rPr lang="en-US" sz="1600" dirty="0" err="1">
                          <a:effectLst/>
                          <a:hlinkClick r:id="rId21"/>
                        </a:rPr>
                        <a:t>cyclophospha</a:t>
                      </a:r>
                      <a:endParaRPr lang="en-US" sz="1600" dirty="0">
                        <a:effectLst/>
                      </a:endParaRPr>
                    </a:p>
                  </a:txBody>
                  <a:tcPr marL="79988" marR="79988" marT="39994" marB="39994" anchor="ctr">
                    <a:lnL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81857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56308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393CAC01-D115-A86B-AA91-1221663371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17600336"/>
              </p:ext>
            </p:extLst>
          </p:nvPr>
        </p:nvGraphicFramePr>
        <p:xfrm>
          <a:off x="622852" y="689114"/>
          <a:ext cx="11224590" cy="5479626"/>
        </p:xfrm>
        <a:graphic>
          <a:graphicData uri="http://schemas.openxmlformats.org/drawingml/2006/table">
            <a:tbl>
              <a:tblPr/>
              <a:tblGrid>
                <a:gridCol w="2244918">
                  <a:extLst>
                    <a:ext uri="{9D8B030D-6E8A-4147-A177-3AD203B41FA5}">
                      <a16:colId xmlns:a16="http://schemas.microsoft.com/office/drawing/2014/main" val="613685524"/>
                    </a:ext>
                  </a:extLst>
                </a:gridCol>
                <a:gridCol w="2244918">
                  <a:extLst>
                    <a:ext uri="{9D8B030D-6E8A-4147-A177-3AD203B41FA5}">
                      <a16:colId xmlns:a16="http://schemas.microsoft.com/office/drawing/2014/main" val="51059557"/>
                    </a:ext>
                  </a:extLst>
                </a:gridCol>
                <a:gridCol w="2244918">
                  <a:extLst>
                    <a:ext uri="{9D8B030D-6E8A-4147-A177-3AD203B41FA5}">
                      <a16:colId xmlns:a16="http://schemas.microsoft.com/office/drawing/2014/main" val="3207485360"/>
                    </a:ext>
                  </a:extLst>
                </a:gridCol>
                <a:gridCol w="2244918">
                  <a:extLst>
                    <a:ext uri="{9D8B030D-6E8A-4147-A177-3AD203B41FA5}">
                      <a16:colId xmlns:a16="http://schemas.microsoft.com/office/drawing/2014/main" val="1960094139"/>
                    </a:ext>
                  </a:extLst>
                </a:gridCol>
                <a:gridCol w="2244918">
                  <a:extLst>
                    <a:ext uri="{9D8B030D-6E8A-4147-A177-3AD203B41FA5}">
                      <a16:colId xmlns:a16="http://schemas.microsoft.com/office/drawing/2014/main" val="369486769"/>
                    </a:ext>
                  </a:extLst>
                </a:gridCol>
              </a:tblGrid>
              <a:tr h="2166364">
                <a:tc>
                  <a:txBody>
                    <a:bodyPr/>
                    <a:lstStyle/>
                    <a:p>
                      <a:r>
                        <a:rPr lang="en-US" sz="1500" b="1" dirty="0">
                          <a:effectLst/>
                        </a:rPr>
                        <a:t>Miller-Fisher syndrome</a:t>
                      </a:r>
                      <a:endParaRPr lang="en-US" sz="1500" dirty="0">
                        <a:effectLst/>
                      </a:endParaRPr>
                    </a:p>
                  </a:txBody>
                  <a:tcPr marL="126492" marR="126492" marT="63246" marB="63246" anchor="ctr">
                    <a:lnL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500">
                          <a:effectLst/>
                        </a:rPr>
                        <a:t>A limited variant of </a:t>
                      </a:r>
                      <a:r>
                        <a:rPr lang="en-US" sz="1500">
                          <a:effectLst/>
                          <a:hlinkClick r:id="rId2"/>
                        </a:rPr>
                        <a:t>GBS</a:t>
                      </a:r>
                      <a:r>
                        <a:rPr lang="en-US" sz="1500">
                          <a:effectLst/>
                        </a:rPr>
                        <a:t> characterized by </a:t>
                      </a:r>
                      <a:r>
                        <a:rPr lang="en-US" sz="1500">
                          <a:effectLst/>
                          <a:hlinkClick r:id="rId3"/>
                        </a:rPr>
                        <a:t>cranial nerve</a:t>
                      </a:r>
                      <a:r>
                        <a:rPr lang="en-US" sz="1500">
                          <a:effectLst/>
                        </a:rPr>
                        <a:t> involvement</a:t>
                      </a:r>
                    </a:p>
                  </a:txBody>
                  <a:tcPr marL="126492" marR="126492" marT="63246" marB="63246" anchor="ctr">
                    <a:lnL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500">
                          <a:effectLst/>
                          <a:hlinkClick r:id="rId4"/>
                        </a:rPr>
                        <a:t>Autoantibodies</a:t>
                      </a:r>
                      <a:r>
                        <a:rPr lang="en-US" sz="1500">
                          <a:effectLst/>
                        </a:rPr>
                        <a:t> directed against ganglioside GQ1b, GT1a</a:t>
                      </a:r>
                    </a:p>
                  </a:txBody>
                  <a:tcPr marL="126492" marR="126492" marT="63246" marB="63246" anchor="ctr">
                    <a:lnL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500">
                          <a:effectLst/>
                          <a:hlinkClick r:id="rId5"/>
                        </a:rPr>
                        <a:t>Ophthalmoplegia</a:t>
                      </a:r>
                      <a:endParaRPr lang="en-US" sz="15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500">
                          <a:effectLst/>
                          <a:hlinkClick r:id="rId6"/>
                        </a:rPr>
                        <a:t>Ataxia</a:t>
                      </a:r>
                      <a:endParaRPr lang="en-US" sz="1500">
                        <a:effectLst/>
                      </a:endParaRP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500">
                          <a:effectLst/>
                        </a:rPr>
                        <a:t>Areflexia</a:t>
                      </a:r>
                    </a:p>
                  </a:txBody>
                  <a:tcPr marL="126492" marR="126492" marT="63246" marB="63246" anchor="ctr">
                    <a:lnL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500">
                          <a:effectLst/>
                        </a:rPr>
                        <a:t>Intravenous immunoglobulin</a:t>
                      </a:r>
                    </a:p>
                  </a:txBody>
                  <a:tcPr marL="126492" marR="126492" marT="63246" marB="63246" anchor="ctr">
                    <a:lnL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96324532"/>
                  </a:ext>
                </a:extLst>
              </a:tr>
              <a:tr h="3313262">
                <a:tc>
                  <a:txBody>
                    <a:bodyPr/>
                    <a:lstStyle/>
                    <a:p>
                      <a:r>
                        <a:rPr lang="en-US" sz="1500" b="1" dirty="0">
                          <a:effectLst/>
                        </a:rPr>
                        <a:t>Multifocal motor neuropathy</a:t>
                      </a:r>
                      <a:r>
                        <a:rPr lang="en-US" sz="1500" dirty="0">
                          <a:effectLst/>
                        </a:rPr>
                        <a:t> (</a:t>
                      </a:r>
                      <a:r>
                        <a:rPr lang="en-US" sz="1500" dirty="0">
                          <a:effectLst/>
                          <a:hlinkClick r:id="rId7"/>
                        </a:rPr>
                        <a:t>MMN</a:t>
                      </a:r>
                      <a:r>
                        <a:rPr lang="en-US" sz="1500" dirty="0">
                          <a:effectLst/>
                        </a:rPr>
                        <a:t>) </a:t>
                      </a:r>
                    </a:p>
                  </a:txBody>
                  <a:tcPr marL="126492" marR="126492" marT="63246" marB="63246" anchor="ctr">
                    <a:lnL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3F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500">
                          <a:effectLst/>
                        </a:rPr>
                        <a:t>A variant of </a:t>
                      </a:r>
                      <a:r>
                        <a:rPr lang="en-US" sz="1500">
                          <a:effectLst/>
                          <a:hlinkClick r:id="rId2"/>
                        </a:rPr>
                        <a:t>GBS</a:t>
                      </a:r>
                      <a:r>
                        <a:rPr lang="en-US" sz="1500">
                          <a:effectLst/>
                        </a:rPr>
                        <a:t> solely affecting the motor </a:t>
                      </a:r>
                      <a:r>
                        <a:rPr lang="en-US" sz="1500">
                          <a:effectLst/>
                          <a:hlinkClick r:id="rId8"/>
                        </a:rPr>
                        <a:t>neurons</a:t>
                      </a:r>
                      <a:r>
                        <a:rPr lang="en-US" sz="1500">
                          <a:effectLst/>
                        </a:rPr>
                        <a:t>.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500">
                          <a:effectLst/>
                        </a:rPr>
                        <a:t>Differential diagnosis for </a:t>
                      </a:r>
                      <a:r>
                        <a:rPr lang="en-US" sz="1500">
                          <a:effectLst/>
                          <a:hlinkClick r:id="rId9"/>
                        </a:rPr>
                        <a:t>amyotrophic lateral sclerosis</a:t>
                      </a:r>
                      <a:endParaRPr lang="en-US" sz="1500">
                        <a:effectLst/>
                      </a:endParaRPr>
                    </a:p>
                  </a:txBody>
                  <a:tcPr marL="126492" marR="126492" marT="63246" marB="63246" anchor="ctr">
                    <a:lnL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500">
                          <a:effectLst/>
                        </a:rPr>
                        <a:t>Multifocal motor conduction block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500">
                          <a:effectLst/>
                        </a:rPr>
                        <a:t>Anti‑GM1 ganglioside autoantibodies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500">
                          <a:effectLst/>
                        </a:rPr>
                        <a:t>Usually normal protein levels in </a:t>
                      </a:r>
                      <a:r>
                        <a:rPr lang="en-US" sz="1500">
                          <a:effectLst/>
                          <a:hlinkClick r:id="rId10"/>
                        </a:rPr>
                        <a:t>CSF</a:t>
                      </a:r>
                      <a:r>
                        <a:rPr lang="en-US" sz="1500">
                          <a:effectLst/>
                        </a:rPr>
                        <a:t> </a:t>
                      </a:r>
                      <a:r>
                        <a:rPr lang="en-US" sz="1500" baseline="30000">
                          <a:effectLst/>
                        </a:rPr>
                        <a:t>[10]</a:t>
                      </a:r>
                      <a:endParaRPr lang="en-US" sz="1500">
                        <a:effectLst/>
                      </a:endParaRPr>
                    </a:p>
                  </a:txBody>
                  <a:tcPr marL="126492" marR="126492" marT="63246" marB="63246" anchor="ctr">
                    <a:lnL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500">
                          <a:effectLst/>
                        </a:rPr>
                        <a:t>Asymmetric paralysis and areflexia</a:t>
                      </a:r>
                    </a:p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500">
                          <a:effectLst/>
                        </a:rPr>
                        <a:t>Initially involves the </a:t>
                      </a:r>
                      <a:r>
                        <a:rPr lang="en-US" sz="1500">
                          <a:effectLst/>
                          <a:hlinkClick r:id="rId11"/>
                        </a:rPr>
                        <a:t>distal</a:t>
                      </a:r>
                      <a:r>
                        <a:rPr lang="en-US" sz="1500">
                          <a:effectLst/>
                        </a:rPr>
                        <a:t> upper limbs</a:t>
                      </a:r>
                    </a:p>
                  </a:txBody>
                  <a:tcPr marL="126492" marR="126492" marT="63246" marB="63246" anchor="ctr">
                    <a:lnL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Font typeface="Arial" panose="020B0604020202020204" pitchFamily="34" charset="0"/>
                        <a:buChar char="•"/>
                      </a:pPr>
                      <a:r>
                        <a:rPr lang="en-US" sz="1500" dirty="0">
                          <a:effectLst/>
                          <a:hlinkClick r:id="rId12"/>
                        </a:rPr>
                        <a:t>Immunes</a:t>
                      </a:r>
                      <a:endParaRPr lang="en-US" sz="1500" dirty="0">
                        <a:effectLst/>
                      </a:endParaRPr>
                    </a:p>
                  </a:txBody>
                  <a:tcPr marL="126492" marR="126492" marT="63246" marB="63246" anchor="ctr">
                    <a:lnL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BB4B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28762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09923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2F4891D-B6EE-8869-F2F8-770B12AB8098}"/>
              </a:ext>
            </a:extLst>
          </p:cNvPr>
          <p:cNvSpPr txBox="1"/>
          <p:nvPr/>
        </p:nvSpPr>
        <p:spPr>
          <a:xfrm>
            <a:off x="636104" y="1690062"/>
            <a:ext cx="10919791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u="sng" dirty="0">
                <a:solidFill>
                  <a:srgbClr val="FF0000"/>
                </a:solidFill>
              </a:rPr>
              <a:t>Diagnostics</a:t>
            </a:r>
          </a:p>
          <a:p>
            <a:endParaRPr lang="en-US" sz="2000" dirty="0"/>
          </a:p>
          <a:p>
            <a:r>
              <a:rPr lang="en-US" sz="2000" dirty="0"/>
              <a:t>_Cerebrospinal fluid: </a:t>
            </a:r>
            <a:r>
              <a:rPr lang="en-US" sz="2000" dirty="0" err="1"/>
              <a:t>albuminocytologic</a:t>
            </a:r>
            <a:r>
              <a:rPr lang="en-US" sz="2000" dirty="0"/>
              <a:t> dissociation </a:t>
            </a:r>
          </a:p>
          <a:p>
            <a:r>
              <a:rPr lang="en-US" sz="2000" dirty="0"/>
              <a:t>       _ ↑ Protein levels and normal white blood cell count in cerebrospinal fluid</a:t>
            </a:r>
          </a:p>
          <a:p>
            <a:endParaRPr lang="en-US" sz="2000" dirty="0"/>
          </a:p>
          <a:p>
            <a:r>
              <a:rPr lang="en-US" sz="2000" dirty="0"/>
              <a:t>_ Electroneurography </a:t>
            </a:r>
          </a:p>
          <a:p>
            <a:r>
              <a:rPr lang="en-US" sz="2000" dirty="0"/>
              <a:t>       _ ↓ Nerve conduction velocity (NCV) due to demyelination</a:t>
            </a:r>
          </a:p>
          <a:p>
            <a:endParaRPr lang="en-US" sz="2000" dirty="0"/>
          </a:p>
          <a:p>
            <a:r>
              <a:rPr lang="en-US" sz="2000" dirty="0"/>
              <a:t>_ Respiratory function</a:t>
            </a:r>
          </a:p>
          <a:p>
            <a:r>
              <a:rPr lang="en-US" sz="2000" dirty="0"/>
              <a:t>       _ Assess for respiratory muscle exhaustion.</a:t>
            </a:r>
          </a:p>
          <a:p>
            <a:r>
              <a:rPr lang="en-US" sz="2000" dirty="0"/>
              <a:t>       _ Regularly monitor vital capacity, maximal inspiratory pressure, and maximal expiratory pressure.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20555314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2BAE246-6177-C096-1493-FE7DF38072A6}"/>
              </a:ext>
            </a:extLst>
          </p:cNvPr>
          <p:cNvSpPr txBox="1"/>
          <p:nvPr/>
        </p:nvSpPr>
        <p:spPr>
          <a:xfrm>
            <a:off x="636104" y="1490008"/>
            <a:ext cx="1072100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u="sng" dirty="0">
                <a:solidFill>
                  <a:srgbClr val="FF0000"/>
                </a:solidFill>
              </a:rPr>
              <a:t>Treatment</a:t>
            </a:r>
          </a:p>
          <a:p>
            <a:endParaRPr lang="en-US" sz="2000" dirty="0"/>
          </a:p>
          <a:p>
            <a:r>
              <a:rPr lang="en-US" sz="2000" dirty="0"/>
              <a:t>_ Supportive management</a:t>
            </a:r>
          </a:p>
          <a:p>
            <a:r>
              <a:rPr lang="en-US" sz="2000" dirty="0"/>
              <a:t>       _ Monitor cardiac and respiratory function: in some cases, intensive care unit (ICU) treatment and       intubation may be indicated</a:t>
            </a:r>
          </a:p>
          <a:p>
            <a:endParaRPr lang="en-US" sz="2000" dirty="0"/>
          </a:p>
          <a:p>
            <a:r>
              <a:rPr lang="en-US" sz="2000" dirty="0"/>
              <a:t>_ Intravenous immunoglobulins</a:t>
            </a:r>
          </a:p>
          <a:p>
            <a:endParaRPr lang="en-US" sz="2000" dirty="0"/>
          </a:p>
          <a:p>
            <a:r>
              <a:rPr lang="en-US" sz="2000" dirty="0"/>
              <a:t>_ Plasmapheresis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6457235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5C66D97-BE9E-497D-3281-7BE0CD257FD8}"/>
              </a:ext>
            </a:extLst>
          </p:cNvPr>
          <p:cNvSpPr txBox="1"/>
          <p:nvPr/>
        </p:nvSpPr>
        <p:spPr>
          <a:xfrm>
            <a:off x="424068" y="1671935"/>
            <a:ext cx="10827027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u="sng" dirty="0">
                <a:solidFill>
                  <a:srgbClr val="FF0000"/>
                </a:solidFill>
              </a:rPr>
              <a:t>_ Myasthenia gravis (MG)</a:t>
            </a:r>
            <a:r>
              <a:rPr lang="en-US" sz="2000" dirty="0"/>
              <a:t> is an autoimmune disease of the neuromuscular junction (NMJ) characterized by muscle weakness that worsens with activity and improves with rest.</a:t>
            </a:r>
          </a:p>
          <a:p>
            <a:endParaRPr lang="en-US" sz="2000" dirty="0"/>
          </a:p>
          <a:p>
            <a:r>
              <a:rPr lang="en-US" sz="2000" dirty="0"/>
              <a:t>_ Most common neuromuscular junction disorder. </a:t>
            </a:r>
          </a:p>
          <a:p>
            <a:endParaRPr lang="en-US" sz="2000" dirty="0"/>
          </a:p>
          <a:p>
            <a:r>
              <a:rPr lang="en-US" sz="2000" b="1" i="1" u="sng" dirty="0">
                <a:solidFill>
                  <a:srgbClr val="FF0000"/>
                </a:solidFill>
              </a:rPr>
              <a:t>_ Etiology</a:t>
            </a:r>
          </a:p>
          <a:p>
            <a:r>
              <a:rPr lang="en-US" sz="2000" dirty="0"/>
              <a:t>    </a:t>
            </a:r>
            <a:r>
              <a:rPr lang="en-US" sz="2000" b="1" i="1" u="sng" dirty="0">
                <a:solidFill>
                  <a:srgbClr val="00B050"/>
                </a:solidFill>
              </a:rPr>
              <a:t>_ Autoimmune</a:t>
            </a:r>
          </a:p>
          <a:p>
            <a:r>
              <a:rPr lang="en-US" sz="2000" dirty="0"/>
              <a:t>         _ Autoantibodies directed against postsynaptic acetylcholine receptors or receptor-associated proteins</a:t>
            </a:r>
          </a:p>
          <a:p>
            <a:r>
              <a:rPr lang="en-US" sz="2000" dirty="0"/>
              <a:t>         _ Association with other autoimmune diseases</a:t>
            </a:r>
          </a:p>
          <a:p>
            <a:endParaRPr lang="en-US" sz="2000" dirty="0"/>
          </a:p>
          <a:p>
            <a:r>
              <a:rPr lang="en-US" sz="2000" dirty="0"/>
              <a:t>    </a:t>
            </a:r>
            <a:r>
              <a:rPr lang="en-US" sz="2000" b="1" i="1" u="sng" dirty="0">
                <a:solidFill>
                  <a:srgbClr val="00B050"/>
                </a:solidFill>
              </a:rPr>
              <a:t>_ Associated conditions </a:t>
            </a:r>
          </a:p>
          <a:p>
            <a:r>
              <a:rPr lang="en-US" sz="2000" dirty="0"/>
              <a:t>         _ Thymoma</a:t>
            </a:r>
          </a:p>
          <a:p>
            <a:r>
              <a:rPr lang="en-US" sz="2000" dirty="0"/>
              <a:t>         _ Thymic hyperplasia</a:t>
            </a:r>
            <a:endParaRPr lang="ar-SA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14C720-32DB-F79D-111F-0F3053BEE940}"/>
              </a:ext>
            </a:extLst>
          </p:cNvPr>
          <p:cNvSpPr txBox="1"/>
          <p:nvPr/>
        </p:nvSpPr>
        <p:spPr>
          <a:xfrm>
            <a:off x="3048000" y="42493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1" u="sng" dirty="0">
                <a:solidFill>
                  <a:srgbClr val="FF0000"/>
                </a:solidFill>
              </a:rPr>
              <a:t>Myasthenia gravis (MG)</a:t>
            </a:r>
            <a:r>
              <a:rPr lang="en-US" sz="2800" dirty="0"/>
              <a:t> </a:t>
            </a:r>
            <a:endParaRPr lang="ar-SA" sz="2800" dirty="0"/>
          </a:p>
        </p:txBody>
      </p:sp>
    </p:spTree>
    <p:extLst>
      <p:ext uri="{BB962C8B-B14F-4D97-AF65-F5344CB8AC3E}">
        <p14:creationId xmlns:p14="http://schemas.microsoft.com/office/powerpoint/2010/main" val="13787730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1E11762-FE6D-068F-AE2D-2819017A8203}"/>
              </a:ext>
            </a:extLst>
          </p:cNvPr>
          <p:cNvSpPr txBox="1"/>
          <p:nvPr/>
        </p:nvSpPr>
        <p:spPr>
          <a:xfrm>
            <a:off x="397565" y="612844"/>
            <a:ext cx="1097280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u="sng" dirty="0">
                <a:solidFill>
                  <a:srgbClr val="FF0000"/>
                </a:solidFill>
              </a:rPr>
              <a:t>Pathophysiology</a:t>
            </a:r>
          </a:p>
          <a:p>
            <a:endParaRPr lang="en-US" sz="2000" dirty="0"/>
          </a:p>
          <a:p>
            <a:r>
              <a:rPr lang="en-US" sz="2000" b="1" i="1" u="sng" dirty="0">
                <a:solidFill>
                  <a:srgbClr val="00B050"/>
                </a:solidFill>
              </a:rPr>
              <a:t>_ Thymus involvement</a:t>
            </a:r>
          </a:p>
          <a:p>
            <a:r>
              <a:rPr lang="en-US" sz="2000" i="1" u="sng" dirty="0">
                <a:solidFill>
                  <a:srgbClr val="00B0F0"/>
                </a:solidFill>
              </a:rPr>
              <a:t>Muscle-like (myoid) cells in the thymus express </a:t>
            </a:r>
            <a:r>
              <a:rPr lang="en-US" sz="2000" i="1" u="sng" dirty="0" err="1">
                <a:solidFill>
                  <a:srgbClr val="00B0F0"/>
                </a:solidFill>
              </a:rPr>
              <a:t>AChR</a:t>
            </a:r>
            <a:r>
              <a:rPr lang="en-US" sz="2000" i="1" u="sng" dirty="0">
                <a:solidFill>
                  <a:srgbClr val="00B0F0"/>
                </a:solidFill>
              </a:rPr>
              <a:t> </a:t>
            </a:r>
            <a:r>
              <a:rPr lang="en-US" sz="2000" dirty="0">
                <a:solidFill>
                  <a:srgbClr val="00B0F0"/>
                </a:solidFill>
              </a:rPr>
              <a:t>→ </a:t>
            </a:r>
            <a:r>
              <a:rPr lang="en-US" sz="2000" i="1" u="sng" dirty="0">
                <a:solidFill>
                  <a:srgbClr val="00B0F0"/>
                </a:solidFill>
              </a:rPr>
              <a:t>autoreactive targeting by T cells </a:t>
            </a:r>
            <a:r>
              <a:rPr lang="en-US" sz="2000" dirty="0">
                <a:solidFill>
                  <a:srgbClr val="00B0F0"/>
                </a:solidFill>
              </a:rPr>
              <a:t>→ </a:t>
            </a:r>
            <a:r>
              <a:rPr lang="en-US" sz="2000" i="1" u="sng" dirty="0">
                <a:solidFill>
                  <a:srgbClr val="00B0F0"/>
                </a:solidFill>
              </a:rPr>
              <a:t>production of acetylcholine receptor antibodies (</a:t>
            </a:r>
            <a:r>
              <a:rPr lang="en-US" sz="2000" i="1" u="sng" dirty="0" err="1">
                <a:solidFill>
                  <a:srgbClr val="00B0F0"/>
                </a:solidFill>
              </a:rPr>
              <a:t>AChR</a:t>
            </a:r>
            <a:r>
              <a:rPr lang="en-US" sz="2000" i="1" u="sng" dirty="0">
                <a:solidFill>
                  <a:srgbClr val="00B0F0"/>
                </a:solidFill>
              </a:rPr>
              <a:t> antibodies)</a:t>
            </a:r>
          </a:p>
          <a:p>
            <a:endParaRPr lang="en-US" sz="2000" dirty="0"/>
          </a:p>
          <a:p>
            <a:r>
              <a:rPr lang="en-US" sz="2000" b="1" i="1" u="sng" dirty="0">
                <a:solidFill>
                  <a:srgbClr val="00B050"/>
                </a:solidFill>
              </a:rPr>
              <a:t>_ Acetylcholine receptor antibodies </a:t>
            </a:r>
          </a:p>
          <a:p>
            <a:endParaRPr lang="en-US" sz="2000" dirty="0"/>
          </a:p>
          <a:p>
            <a:r>
              <a:rPr lang="en-US" sz="2000" dirty="0"/>
              <a:t>_ Antibodies target postsynaptic </a:t>
            </a:r>
            <a:r>
              <a:rPr lang="en-US" sz="2000" dirty="0" err="1"/>
              <a:t>AChRs</a:t>
            </a:r>
            <a:r>
              <a:rPr lang="en-US" sz="2000" dirty="0"/>
              <a:t> of normal muscle cells → competitive inhibition of acetylcholine (</a:t>
            </a:r>
            <a:r>
              <a:rPr lang="en-US" sz="2000" dirty="0" err="1"/>
              <a:t>ACh</a:t>
            </a:r>
            <a:r>
              <a:rPr lang="en-US" sz="2000" dirty="0"/>
              <a:t>) → </a:t>
            </a:r>
            <a:r>
              <a:rPr lang="en-US" sz="2000" dirty="0" err="1"/>
              <a:t>AChR</a:t>
            </a:r>
            <a:r>
              <a:rPr lang="en-US" sz="2000" dirty="0"/>
              <a:t> decay through receptor internalization (↓ receptor density at the postsynaptic membrane) and activation of complement (→ muscle cell lysis) → impaired signal transduction at the NMJ → skeletal muscle weakness and fatigue</a:t>
            </a:r>
          </a:p>
          <a:p>
            <a:endParaRPr lang="en-US" sz="2000" dirty="0"/>
          </a:p>
          <a:p>
            <a:r>
              <a:rPr lang="en-US" sz="2000" dirty="0"/>
              <a:t>_ Seropositive MG (80–90% of cases): positive assays for antibodies (in blood) against the acetylcholine receptor (</a:t>
            </a:r>
            <a:r>
              <a:rPr lang="en-US" sz="2000" dirty="0" err="1"/>
              <a:t>AChR</a:t>
            </a:r>
            <a:r>
              <a:rPr lang="en-US" sz="2000" dirty="0"/>
              <a:t>-Ab)</a:t>
            </a:r>
          </a:p>
          <a:p>
            <a:endParaRPr lang="en-US" sz="2000" dirty="0"/>
          </a:p>
          <a:p>
            <a:r>
              <a:rPr lang="en-US" sz="2000" dirty="0"/>
              <a:t>_ Seronegative MG (10–20% of cases): negative for </a:t>
            </a:r>
            <a:r>
              <a:rPr lang="en-US" sz="2000" dirty="0" err="1"/>
              <a:t>AChR</a:t>
            </a:r>
            <a:r>
              <a:rPr lang="en-US" sz="2000" dirty="0"/>
              <a:t> antibodies, but may be positive for muscle-specific tyrosine kinase antibodies (</a:t>
            </a:r>
            <a:r>
              <a:rPr lang="en-US" sz="2000" dirty="0" err="1"/>
              <a:t>MuSK</a:t>
            </a:r>
            <a:r>
              <a:rPr lang="en-US" sz="2000" dirty="0"/>
              <a:t> antibodies)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6167242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Myasthenia gravis autoantibodies">
            <a:extLst>
              <a:ext uri="{FF2B5EF4-FFF2-40B4-BE49-F238E27FC236}">
                <a16:creationId xmlns:a16="http://schemas.microsoft.com/office/drawing/2014/main" id="{D6163B3C-D16F-AB84-3B54-5577B88EF2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74" y="0"/>
            <a:ext cx="11231563" cy="5208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A1428EF-3735-FFE1-156C-FDB6932CDF6E}"/>
              </a:ext>
            </a:extLst>
          </p:cNvPr>
          <p:cNvSpPr txBox="1"/>
          <p:nvPr/>
        </p:nvSpPr>
        <p:spPr>
          <a:xfrm>
            <a:off x="215174" y="5194851"/>
            <a:ext cx="364434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Blockade of </a:t>
            </a:r>
            <a:r>
              <a:rPr lang="en-US" dirty="0" err="1"/>
              <a:t>ACh</a:t>
            </a:r>
            <a:r>
              <a:rPr lang="en-US" dirty="0"/>
              <a:t> receptors (Left): </a:t>
            </a:r>
            <a:r>
              <a:rPr lang="en-US" dirty="0" err="1"/>
              <a:t>ACh</a:t>
            </a:r>
            <a:r>
              <a:rPr lang="en-US" dirty="0"/>
              <a:t> antibodies bind to postsynaptic </a:t>
            </a:r>
            <a:r>
              <a:rPr lang="en-US" dirty="0" err="1"/>
              <a:t>ACh</a:t>
            </a:r>
            <a:r>
              <a:rPr lang="en-US" dirty="0"/>
              <a:t> receptors and inhibit muscle activation.</a:t>
            </a:r>
            <a:endParaRPr lang="ar-SA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7D88859-128D-AA19-3E0B-5965504D0208}"/>
              </a:ext>
            </a:extLst>
          </p:cNvPr>
          <p:cNvSpPr txBox="1"/>
          <p:nvPr/>
        </p:nvSpPr>
        <p:spPr>
          <a:xfrm>
            <a:off x="3988904" y="5011483"/>
            <a:ext cx="364434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Receptor internalization/degradation (middle): Binding of </a:t>
            </a:r>
            <a:r>
              <a:rPr lang="en-US" dirty="0" err="1"/>
              <a:t>ACh</a:t>
            </a:r>
            <a:r>
              <a:rPr lang="en-US" dirty="0"/>
              <a:t> antibody results in accelerated receptor degradation. The receptor is internalized and degraded by the muscle cell.</a:t>
            </a:r>
            <a:endParaRPr lang="ar-SA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17DE4E-69F9-A702-C74C-C66266403B82}"/>
              </a:ext>
            </a:extLst>
          </p:cNvPr>
          <p:cNvSpPr txBox="1"/>
          <p:nvPr/>
        </p:nvSpPr>
        <p:spPr>
          <a:xfrm>
            <a:off x="7633252" y="5109794"/>
            <a:ext cx="4343574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Complement activation (right): Binding of </a:t>
            </a:r>
            <a:r>
              <a:rPr lang="en-US" dirty="0" err="1"/>
              <a:t>ACh</a:t>
            </a:r>
            <a:r>
              <a:rPr lang="en-US" dirty="0"/>
              <a:t> autoantibodies results in complement activation and membrane attack complex formation, leading to the destruction of the neuromuscular junction and muscle cell lysis.</a:t>
            </a:r>
            <a:endParaRPr lang="ar-SA" dirty="0"/>
          </a:p>
        </p:txBody>
      </p:sp>
    </p:spTree>
    <p:extLst>
      <p:ext uri="{BB962C8B-B14F-4D97-AF65-F5344CB8AC3E}">
        <p14:creationId xmlns:p14="http://schemas.microsoft.com/office/powerpoint/2010/main" val="702081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01A554D2-657B-BE46-A3DA-3911A02AB20E}"/>
              </a:ext>
            </a:extLst>
          </p:cNvPr>
          <p:cNvSpPr txBox="1"/>
          <p:nvPr/>
        </p:nvSpPr>
        <p:spPr>
          <a:xfrm>
            <a:off x="384313" y="1313335"/>
            <a:ext cx="11423374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u="sng" dirty="0">
                <a:solidFill>
                  <a:srgbClr val="FF0000"/>
                </a:solidFill>
              </a:rPr>
              <a:t>Clinical features</a:t>
            </a:r>
          </a:p>
          <a:p>
            <a:endParaRPr lang="en-US" sz="2000" dirty="0"/>
          </a:p>
          <a:p>
            <a:r>
              <a:rPr lang="en-US" sz="2000" dirty="0"/>
              <a:t>_ Symptoms </a:t>
            </a:r>
          </a:p>
          <a:p>
            <a:r>
              <a:rPr lang="en-US" sz="2000" dirty="0"/>
              <a:t>      _ Fatigable weakness of skeletal muscles that worsens with increased muscle use and improves with rest.</a:t>
            </a:r>
          </a:p>
          <a:p>
            <a:r>
              <a:rPr lang="en-US" sz="2000" dirty="0"/>
              <a:t>      _ Generalized disease can involve all skeletal muscles, especially:</a:t>
            </a:r>
          </a:p>
          <a:p>
            <a:r>
              <a:rPr lang="en-US" sz="2000" dirty="0"/>
              <a:t>             _ Eye muscles: diplopia, blurred vision</a:t>
            </a:r>
          </a:p>
          <a:p>
            <a:r>
              <a:rPr lang="en-US" sz="2000" dirty="0"/>
              <a:t>             _ Bulbar muscles: dysarthria, difficulty chewing and/or swallowing</a:t>
            </a:r>
          </a:p>
          <a:p>
            <a:r>
              <a:rPr lang="en-US" sz="2000" dirty="0"/>
              <a:t>             _ Proximal muscles: difficulty standing from a chair , climbing stairs, brushing hair</a:t>
            </a:r>
          </a:p>
          <a:p>
            <a:r>
              <a:rPr lang="en-US" sz="2000" dirty="0"/>
              <a:t>             _ Respiratory muscles: dyspnea</a:t>
            </a:r>
          </a:p>
          <a:p>
            <a:r>
              <a:rPr lang="en-US" sz="2000" dirty="0"/>
              <a:t>             _ Localized disease most commonly affects the eye muscles</a:t>
            </a:r>
            <a:endParaRPr lang="ar-SA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6823FF-2AA5-EAA4-F3D8-444E0BF0C80E}"/>
              </a:ext>
            </a:extLst>
          </p:cNvPr>
          <p:cNvSpPr txBox="1"/>
          <p:nvPr/>
        </p:nvSpPr>
        <p:spPr>
          <a:xfrm>
            <a:off x="1444487" y="5375269"/>
            <a:ext cx="8998226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b="1" i="1" u="sng" dirty="0">
                <a:solidFill>
                  <a:srgbClr val="FF0000"/>
                </a:solidFill>
              </a:rPr>
              <a:t>Eye muscle involvement is the most common initial symptom in generalized disease.</a:t>
            </a:r>
            <a:endParaRPr lang="ar-SA" sz="2400" b="1" i="1" u="sng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384838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43B05C9-6966-FFC9-582E-E8C7F56864A6}"/>
              </a:ext>
            </a:extLst>
          </p:cNvPr>
          <p:cNvSpPr txBox="1"/>
          <p:nvPr/>
        </p:nvSpPr>
        <p:spPr>
          <a:xfrm>
            <a:off x="477078" y="1536174"/>
            <a:ext cx="11237844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u="sng" dirty="0">
                <a:solidFill>
                  <a:srgbClr val="FF0000"/>
                </a:solidFill>
              </a:rPr>
              <a:t>Physical examination findings </a:t>
            </a:r>
          </a:p>
          <a:p>
            <a:r>
              <a:rPr lang="en-US" sz="2000" dirty="0"/>
              <a:t>_ Normal deep tendon reflexes</a:t>
            </a:r>
          </a:p>
          <a:p>
            <a:r>
              <a:rPr lang="en-US" sz="2000" dirty="0"/>
              <a:t>_ ptosis</a:t>
            </a:r>
          </a:p>
          <a:p>
            <a:endParaRPr lang="en-US" sz="2000" b="1" i="1" u="sng" dirty="0">
              <a:solidFill>
                <a:srgbClr val="FF0000"/>
              </a:solidFill>
            </a:endParaRPr>
          </a:p>
          <a:p>
            <a:r>
              <a:rPr lang="en-US" sz="2000" b="1" i="1" u="sng" dirty="0">
                <a:solidFill>
                  <a:srgbClr val="FF0000"/>
                </a:solidFill>
              </a:rPr>
              <a:t>Exacerbating factors of myasthenia gravis </a:t>
            </a:r>
          </a:p>
          <a:p>
            <a:r>
              <a:rPr lang="en-US" sz="2000" dirty="0"/>
              <a:t>_ Infection</a:t>
            </a:r>
          </a:p>
          <a:p>
            <a:r>
              <a:rPr lang="en-US" sz="2000" dirty="0"/>
              <a:t>_ Surgery, anesthesia</a:t>
            </a:r>
          </a:p>
          <a:p>
            <a:r>
              <a:rPr lang="en-US" sz="2000" dirty="0"/>
              <a:t>_ Pregnancy</a:t>
            </a:r>
          </a:p>
          <a:p>
            <a:r>
              <a:rPr lang="en-US" sz="2000" dirty="0"/>
              <a:t>_ Medications</a:t>
            </a:r>
          </a:p>
          <a:p>
            <a:r>
              <a:rPr lang="en-US" sz="2000" dirty="0"/>
              <a:t>      _ Antibiotics (e.g., fluoroquinolones, aminoglycosides, macrolides</a:t>
            </a:r>
          </a:p>
          <a:p>
            <a:r>
              <a:rPr lang="en-US" sz="2000" dirty="0"/>
              <a:t>      _ Cardiovascular drugs (e.g., procainamide, quinidine, beta-blockers)</a:t>
            </a:r>
          </a:p>
          <a:p>
            <a:r>
              <a:rPr lang="en-US" sz="2000" dirty="0"/>
              <a:t>      _ Psychiatric drugs (e.g., chlorpromazine, risperidone, lithium)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10232640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8F0DC66-040E-9FF0-7C7C-D91503EF0D72}"/>
              </a:ext>
            </a:extLst>
          </p:cNvPr>
          <p:cNvSpPr txBox="1"/>
          <p:nvPr/>
        </p:nvSpPr>
        <p:spPr>
          <a:xfrm>
            <a:off x="450573" y="1355180"/>
            <a:ext cx="11052313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u="sng" dirty="0">
                <a:solidFill>
                  <a:srgbClr val="FF0000"/>
                </a:solidFill>
              </a:rPr>
              <a:t>Diagnostics</a:t>
            </a:r>
          </a:p>
          <a:p>
            <a:endParaRPr lang="en-US" sz="2000" dirty="0"/>
          </a:p>
          <a:p>
            <a:r>
              <a:rPr lang="en-US" sz="2000" dirty="0"/>
              <a:t>confirm the diagnosis with serum auto-antibodies or; electromyography (EMG).</a:t>
            </a:r>
          </a:p>
          <a:p>
            <a:endParaRPr lang="en-US" sz="2000" dirty="0"/>
          </a:p>
          <a:p>
            <a:r>
              <a:rPr lang="en-US" sz="2000" dirty="0"/>
              <a:t>_ Laboratory studies </a:t>
            </a:r>
          </a:p>
          <a:p>
            <a:r>
              <a:rPr lang="en-US" sz="2000" dirty="0"/>
              <a:t>        _ Initial test: anti-</a:t>
            </a:r>
            <a:r>
              <a:rPr lang="en-US" sz="2000" dirty="0" err="1"/>
              <a:t>AChR</a:t>
            </a:r>
            <a:r>
              <a:rPr lang="en-US" sz="2000" dirty="0"/>
              <a:t> antibodies (highly specific for MG)</a:t>
            </a:r>
          </a:p>
          <a:p>
            <a:endParaRPr lang="en-US" sz="2000" dirty="0"/>
          </a:p>
          <a:p>
            <a:r>
              <a:rPr lang="en-US" sz="2000" dirty="0"/>
              <a:t>_ Additional studies </a:t>
            </a:r>
          </a:p>
          <a:p>
            <a:r>
              <a:rPr lang="en-US" sz="2000" dirty="0"/>
              <a:t>        _ EMG of affected muscles ; </a:t>
            </a:r>
          </a:p>
          <a:p>
            <a:r>
              <a:rPr lang="en-US" sz="2000" dirty="0"/>
              <a:t>               _ Findings: decremental response to repetitive nerve stimulation</a:t>
            </a:r>
          </a:p>
          <a:p>
            <a:endParaRPr lang="en-US" sz="2000" dirty="0"/>
          </a:p>
          <a:p>
            <a:r>
              <a:rPr lang="en-US" sz="2000" dirty="0"/>
              <a:t>_ Chest CT: indicated in all patients with confirmed myasthenia gravis to assess for a thymoma</a:t>
            </a:r>
            <a:endParaRPr lang="ar-SA" sz="2000" dirty="0"/>
          </a:p>
        </p:txBody>
      </p:sp>
    </p:spTree>
    <p:extLst>
      <p:ext uri="{BB962C8B-B14F-4D97-AF65-F5344CB8AC3E}">
        <p14:creationId xmlns:p14="http://schemas.microsoft.com/office/powerpoint/2010/main" val="18071800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FCCCA2F-94A4-3295-F434-E357737C7C8C}"/>
              </a:ext>
            </a:extLst>
          </p:cNvPr>
          <p:cNvSpPr txBox="1"/>
          <p:nvPr/>
        </p:nvSpPr>
        <p:spPr>
          <a:xfrm>
            <a:off x="549965" y="1338543"/>
            <a:ext cx="8382000" cy="37548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u="sng" dirty="0">
                <a:solidFill>
                  <a:srgbClr val="FF0000"/>
                </a:solidFill>
              </a:rPr>
              <a:t>Treatment</a:t>
            </a:r>
          </a:p>
          <a:p>
            <a:endParaRPr lang="en-US" sz="2000" dirty="0"/>
          </a:p>
          <a:p>
            <a:r>
              <a:rPr lang="en-US" sz="2000" b="1" i="1" u="sng" dirty="0">
                <a:solidFill>
                  <a:srgbClr val="00B050"/>
                </a:solidFill>
              </a:rPr>
              <a:t>_ Pharmacotherapy</a:t>
            </a:r>
          </a:p>
          <a:p>
            <a:r>
              <a:rPr lang="en-US" sz="2000" dirty="0"/>
              <a:t>       _ Cholinesterase inhibitor: first-line agent is pyridostigmine</a:t>
            </a:r>
          </a:p>
          <a:p>
            <a:r>
              <a:rPr lang="en-US" sz="2000" dirty="0"/>
              <a:t>       _ Immunosuppressants (off-label)</a:t>
            </a:r>
          </a:p>
          <a:p>
            <a:r>
              <a:rPr lang="en-US" sz="2000" dirty="0"/>
              <a:t>       _ glucocorticoids</a:t>
            </a:r>
          </a:p>
          <a:p>
            <a:endParaRPr lang="en-US" sz="2000" dirty="0"/>
          </a:p>
          <a:p>
            <a:r>
              <a:rPr lang="en-US" sz="2000" b="1" i="1" u="sng" dirty="0">
                <a:solidFill>
                  <a:srgbClr val="00B050"/>
                </a:solidFill>
              </a:rPr>
              <a:t>_ Thymectomy </a:t>
            </a:r>
          </a:p>
          <a:p>
            <a:r>
              <a:rPr lang="en-US" sz="2000" dirty="0"/>
              <a:t>     _ Consider for:</a:t>
            </a:r>
          </a:p>
          <a:p>
            <a:r>
              <a:rPr lang="en-US" sz="2000" dirty="0"/>
              <a:t>            _ Most patients with thymoma,</a:t>
            </a:r>
          </a:p>
          <a:p>
            <a:r>
              <a:rPr lang="en-US" sz="2000" dirty="0"/>
              <a:t>            _ Select patients without thymoma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43244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1153</Words>
  <Application>Microsoft Office PowerPoint</Application>
  <PresentationFormat>Widescreen</PresentationFormat>
  <Paragraphs>177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خليل</dc:creator>
  <cp:lastModifiedBy>خليل</cp:lastModifiedBy>
  <cp:revision>1</cp:revision>
  <dcterms:created xsi:type="dcterms:W3CDTF">2023-08-05T05:22:19Z</dcterms:created>
  <dcterms:modified xsi:type="dcterms:W3CDTF">2023-08-05T06:06:42Z</dcterms:modified>
</cp:coreProperties>
</file>