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40"/>
  </p:notesMasterIdLst>
  <p:sldIdLst>
    <p:sldId id="256" r:id="rId3"/>
    <p:sldId id="288" r:id="rId4"/>
    <p:sldId id="295" r:id="rId5"/>
    <p:sldId id="257" r:id="rId6"/>
    <p:sldId id="259" r:id="rId7"/>
    <p:sldId id="285" r:id="rId8"/>
    <p:sldId id="283" r:id="rId9"/>
    <p:sldId id="284" r:id="rId10"/>
    <p:sldId id="258" r:id="rId11"/>
    <p:sldId id="261" r:id="rId12"/>
    <p:sldId id="262" r:id="rId13"/>
    <p:sldId id="263" r:id="rId14"/>
    <p:sldId id="286" r:id="rId15"/>
    <p:sldId id="287" r:id="rId16"/>
    <p:sldId id="264" r:id="rId17"/>
    <p:sldId id="265" r:id="rId18"/>
    <p:sldId id="289" r:id="rId19"/>
    <p:sldId id="267" r:id="rId20"/>
    <p:sldId id="269" r:id="rId21"/>
    <p:sldId id="270" r:id="rId22"/>
    <p:sldId id="271" r:id="rId23"/>
    <p:sldId id="290" r:id="rId24"/>
    <p:sldId id="272" r:id="rId25"/>
    <p:sldId id="273" r:id="rId26"/>
    <p:sldId id="291" r:id="rId27"/>
    <p:sldId id="274" r:id="rId28"/>
    <p:sldId id="275" r:id="rId29"/>
    <p:sldId id="292" r:id="rId30"/>
    <p:sldId id="276" r:id="rId31"/>
    <p:sldId id="277" r:id="rId32"/>
    <p:sldId id="293" r:id="rId33"/>
    <p:sldId id="294" r:id="rId34"/>
    <p:sldId id="278" r:id="rId35"/>
    <p:sldId id="280" r:id="rId36"/>
    <p:sldId id="281" r:id="rId37"/>
    <p:sldId id="296" r:id="rId38"/>
    <p:sldId id="28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DE592-3C8F-4767-B5AE-4E076A711FE9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A9FF3-619A-4442-808C-BFD53A0B4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8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A9FF3-619A-4442-808C-BFD53A0B41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5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4D6EF2-A193-A7C2-FE2A-7F2356CFD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72AF8AB-4B26-FC40-2B02-86F296F4C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A059B3-774B-FA66-DE0B-0A3B29BC9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FE102CF-E2F5-51BB-F73B-88676C68E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4C4FA6F-657F-7C49-7E73-2B6C75D6D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8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117638-3E0B-11F5-E21C-446CEB74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A33945-FCD7-3A73-E8AC-930481BCB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A181D9D-4FA0-FC42-46D1-4B281B36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8CF86E0-C397-CBD6-D93D-3EFA9E2D8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70AE81B-DD9E-46B9-4B9B-DCE4CB1D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66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254AD6-7F24-96E5-1AF8-70F1A0F73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2B588C4-BB31-7028-D025-C33C37632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1B805AF-D659-58D0-257F-E9BDD1F50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07F64D5-735B-B1A2-97D1-AADA68246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227EF8-7910-F466-E77C-E6418C9C3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9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D91D7F-A397-058B-2170-CD94C318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079429-9C7C-6730-8FF9-1B833A9FC2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32F901A-6E88-6C22-C924-07556236A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DADA8B5-0DBE-1FAB-E0DD-90D7CB908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C7D74D-632B-6B2D-57AA-937C23D7D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95ACD32-FABD-606D-EEF2-97C85E02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2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1AF6C2-DDE4-791A-8C5B-8CB05799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A07F034-85A9-8083-597C-EC458223A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19EB363-2088-55D1-32FA-FD6192B7B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E370ED8-7F18-FD6A-79D9-0ED82DE43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67B3811-1E83-7546-875B-F66AA310E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B63EA4D-1F7E-99EC-3027-7C17C8FC1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8EA872B-FCF4-1ADD-0503-728D231F7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EF0266-A088-8200-B5CA-7217F6CA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9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F5BA03-96CC-5FA8-EFC6-AE7D8CC1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96B08B8-E874-D116-398A-7CF61F752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5EB25C9-001C-2E7F-5946-352C27FD6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D3F8990-F6A7-3C0A-1B4A-5E09A24F9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55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C993D8F-62FF-6C77-5D64-2AE56191A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B21730D-6480-E85F-A50E-B51C5E0A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3A00BD4-69E2-E2AE-EA36-9300EBD0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706273-8975-2C76-09B4-78CB2760B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711FBF-CF98-D4D4-5F57-38864A8D6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26B83C3-8322-277B-6949-909D12B017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B4FE40B-57D9-DED2-A810-00319CAE9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20DC7C1-09E9-0E70-99DC-EE277290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AF484C-214B-A247-9723-AF80FA51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2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B2339B-477C-6E03-4DE8-601E779D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EA6AA7B-637F-78FF-9093-1CE3EDE274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B9915D-B995-D0F0-38A7-E62AE431F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6DEC7EC-DA16-6DB7-5A48-28557D845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C8321F9-0A2C-46BE-F5DA-566D5C549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5B5DF4E-440D-3B81-AD26-984D2975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88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22004B-3EC3-CDD6-075F-49BAB9B32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F98EFAE-1FB7-B268-6027-15E9296E6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823E44C-69D8-BC75-153C-613E05DDA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35BF19-F121-CAA1-AE7D-3FBBE7FD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DEEEA4-74A6-21BC-796A-6017F846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6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7FA60B6-3461-3F5B-DD5F-3D61BD188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F393871-3B2C-525F-FA0C-11CFC7290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4BB559-2811-A0E7-A917-B392095D7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54AADD1-C1D7-50F7-3A11-409EA121D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38CF27F-0058-34E7-B975-77DEB14AC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0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21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84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10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90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25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6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42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45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2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92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32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63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583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648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841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3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5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971CCC7-F60E-AFC8-3764-62FDB125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2093DEB-CF9C-DA32-7251-F7C591B70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3EF5628-1F64-AF6B-056C-82D3242DDE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7E98DC2-E20B-3407-166A-28C7B726D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520A866-D468-F117-B98E-60189948F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7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0D725D1-0F3D-204B-A0C2-09300334DA41}" type="datetimeFigureOut">
              <a:rPr lang="en-US" smtClean="0"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908E608-6D98-B642-B897-047F0077A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3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47FA7A-7430-AEF3-E727-8DB3D0440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7165" y="1192695"/>
            <a:ext cx="9660835" cy="2317267"/>
          </a:xfrm>
        </p:spPr>
        <p:txBody>
          <a:bodyPr/>
          <a:lstStyle/>
          <a:p>
            <a:pPr algn="l"/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Hydatid 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Rabies</a:t>
            </a:r>
            <a:r>
              <a:rPr lang="ar-S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070DD03-4B7F-0557-D5E9-869702073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5582" y="4754977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ar-SA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Cn BT" panose="020B0506020202030204" pitchFamily="34" charset="0"/>
              </a:rPr>
              <a:t>Dr. Essa 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Cn BT" panose="020B0506020202030204" pitchFamily="34" charset="0"/>
              </a:rPr>
              <a:t>allahham</a:t>
            </a:r>
            <a:endParaRPr lang="en-US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anose="020B0506020202030204" pitchFamily="34" charset="0"/>
            </a:endParaRPr>
          </a:p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Cn BT" panose="020B0506020202030204" pitchFamily="34" charset="0"/>
              </a:rPr>
              <a:t>MD</a:t>
            </a:r>
            <a:r>
              <a:rPr lang="ar-SA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Cn BT" panose="020B0506020202030204" pitchFamily="34" charset="0"/>
              </a:rPr>
              <a:t> </a:t>
            </a:r>
            <a:endParaRPr 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Cn BT" panose="020B05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5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Hydatid disease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785869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71550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278" y="1690688"/>
            <a:ext cx="5847522" cy="44862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Hydatid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disease, also known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echinococcosis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serious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parasitic infection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affects both humans and various mammalian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species.This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 is considered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zoonotic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meaning it can be transmitted between animals and humans, posing a significant public health concern worldwide.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981" y="1690688"/>
            <a:ext cx="5475461" cy="3636686"/>
          </a:xfrm>
        </p:spPr>
      </p:pic>
    </p:spTree>
    <p:extLst>
      <p:ext uri="{BB962C8B-B14F-4D97-AF65-F5344CB8AC3E}">
        <p14:creationId xmlns:p14="http://schemas.microsoft.com/office/powerpoint/2010/main" val="129838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57EF04-FA53-A22C-D982-C90C2A8C2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kern="0" dirty="0" err="1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F91ABAF-4EBC-87F0-5C74-ED2BCE12D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0"/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Pathogens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Echinococcus granulosus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3200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ar-SA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Cystic </a:t>
            </a:r>
            <a:r>
              <a:rPr lang="ar-SA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Echinococc</a:t>
            </a:r>
            <a:r>
              <a:rPr lang="en-US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osis</a:t>
            </a:r>
          </a:p>
          <a:p>
            <a:pPr marL="457200" lvl="1" indent="0">
              <a:buNone/>
            </a:pP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Echinococcus </a:t>
            </a:r>
            <a:r>
              <a:rPr lang="en-GB" sz="3200" b="1" kern="0" dirty="0" err="1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multilocularis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3200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ar-SA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Alveolar </a:t>
            </a:r>
            <a:r>
              <a:rPr lang="ar-SA" sz="32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Echinococc</a:t>
            </a:r>
            <a:r>
              <a:rPr lang="en-US" sz="32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osis</a:t>
            </a:r>
            <a:endParaRPr lang="en-GB" sz="32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8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4582A0-B68F-EEB0-1B29-28EED978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2858"/>
          </a:xfrm>
        </p:spPr>
        <p:txBody>
          <a:bodyPr/>
          <a:lstStyle/>
          <a:p>
            <a:pPr algn="ctr"/>
            <a:r>
              <a:rPr lang="en-GB" sz="4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BCA644-27C8-95B0-4220-CA08E635A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Hosts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sz="3200" u="sng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Definitive hosts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foxes, </a:t>
            </a:r>
            <a:r>
              <a:rPr lang="en-GB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dogs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 cats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sz="3200" u="sng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Intermediate hosts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hoofed animals (e.g., </a:t>
            </a:r>
            <a:r>
              <a:rPr lang="en-GB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sheep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goats, camels, horses, cattle, and pigs)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Humans are </a:t>
            </a:r>
            <a:r>
              <a:rPr lang="en-GB" sz="3200" u="sng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accidental hosts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(e.g., </a:t>
            </a:r>
            <a:r>
              <a:rPr lang="en-GB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sheep farmers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5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881958"/>
            <a:ext cx="5353879" cy="53538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8" y="2178742"/>
            <a:ext cx="5085522" cy="301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kern="0" dirty="0">
                <a:solidFill>
                  <a:prstClr val="black"/>
                </a:solidFill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GB" sz="3200" kern="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GB" sz="3200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definitive host consumes </a:t>
            </a:r>
            <a:r>
              <a:rPr lang="en-GB" sz="3200" kern="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hydatid</a:t>
            </a:r>
            <a:r>
              <a:rPr lang="en-GB" sz="3200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cysts from an intermediate host → adult </a:t>
            </a:r>
            <a:r>
              <a:rPr lang="en-GB" sz="3200" kern="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tapeworms develop </a:t>
            </a:r>
            <a:r>
              <a:rPr lang="en-GB" sz="3200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 inhabit the small intestine →tapeworms produce eggs that are shed through stool, contaminating the ground → eggs are ingested by intermediate hosts → eggs </a:t>
            </a:r>
            <a:r>
              <a:rPr lang="en-GB" sz="3200" kern="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hatch within </a:t>
            </a:r>
            <a:r>
              <a:rPr lang="en-GB" sz="3200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intestine and penetrate the intestinal wall → travel through the bloodstream and lymphatic system →liver or other organs → </a:t>
            </a:r>
            <a:r>
              <a:rPr lang="en-GB" sz="3200" kern="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hydatid</a:t>
            </a:r>
            <a:r>
              <a:rPr lang="en-GB" sz="3200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cysts </a:t>
            </a:r>
            <a:endParaRPr lang="en-US" sz="32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72" y="543339"/>
            <a:ext cx="9919255" cy="5911920"/>
          </a:xfrm>
        </p:spPr>
      </p:pic>
    </p:spTree>
    <p:extLst>
      <p:ext uri="{BB962C8B-B14F-4D97-AF65-F5344CB8AC3E}">
        <p14:creationId xmlns:p14="http://schemas.microsoft.com/office/powerpoint/2010/main" val="20324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C504BA-505F-EC80-5147-7B1B0E4B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kern="0" dirty="0"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9EDF36-60F8-4411-5D9A-C4C54801E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rtl="0"/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32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Hand-to-mouth</a:t>
            </a:r>
            <a:endParaRPr lang="en-GB" sz="32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From the 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fur of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definitive hosts (e.g., petting a dog or cat)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Contaminated dirt (e.g., </a:t>
            </a:r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dog </a:t>
            </a:r>
            <a:r>
              <a:rPr lang="en-GB" sz="3200" b="1" kern="0" dirty="0" err="1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feces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 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3200" kern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Fecal</a:t>
            </a:r>
            <a:r>
              <a:rPr lang="en-GB" sz="32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-contaminated food or water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(e.g., wild berries, mushrooms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2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498825-AADF-5FC9-530D-532494427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78" y="2105825"/>
            <a:ext cx="2829704" cy="3231727"/>
          </a:xfrm>
        </p:spPr>
        <p:txBody>
          <a:bodyPr/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="" xmlns:a16="http://schemas.microsoft.com/office/drawing/2014/main" id="{7FC5D804-803A-E7FC-01F0-F456A256A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09" y="175354"/>
            <a:ext cx="7979856" cy="6507292"/>
          </a:xfrm>
        </p:spPr>
      </p:pic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DCDF5BB2-C29D-CE85-7247-BDCB44FB8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8841535"/>
              </p:ext>
            </p:extLst>
          </p:nvPr>
        </p:nvGraphicFramePr>
        <p:xfrm>
          <a:off x="4444121" y="-40412358"/>
          <a:ext cx="2900562" cy="9627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6854">
                  <a:extLst>
                    <a:ext uri="{9D8B030D-6E8A-4147-A177-3AD203B41FA5}">
                      <a16:colId xmlns="" xmlns:a16="http://schemas.microsoft.com/office/drawing/2014/main" val="787024548"/>
                    </a:ext>
                  </a:extLst>
                </a:gridCol>
                <a:gridCol w="966854">
                  <a:extLst>
                    <a:ext uri="{9D8B030D-6E8A-4147-A177-3AD203B41FA5}">
                      <a16:colId xmlns="" xmlns:a16="http://schemas.microsoft.com/office/drawing/2014/main" val="3117618753"/>
                    </a:ext>
                  </a:extLst>
                </a:gridCol>
                <a:gridCol w="966854">
                  <a:extLst>
                    <a:ext uri="{9D8B030D-6E8A-4147-A177-3AD203B41FA5}">
                      <a16:colId xmlns="" xmlns:a16="http://schemas.microsoft.com/office/drawing/2014/main" val="2074011783"/>
                    </a:ext>
                  </a:extLst>
                </a:gridCol>
              </a:tblGrid>
              <a:tr h="13243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00" kern="0">
                          <a:effectLst/>
                        </a:rPr>
                        <a:t>Features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00" kern="0">
                          <a:effectLst/>
                        </a:rPr>
                        <a:t>Cystic echinococcosis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00" kern="0">
                          <a:effectLst/>
                        </a:rPr>
                        <a:t>Alveolar echinococcosis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extLst>
                  <a:ext uri="{0D108BD9-81ED-4DB2-BD59-A6C34878D82A}">
                    <a16:rowId xmlns="" xmlns:a16="http://schemas.microsoft.com/office/drawing/2014/main" val="1864353916"/>
                  </a:ext>
                </a:extLst>
              </a:tr>
              <a:tr h="17547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300" kern="0">
                          <a:effectLst/>
                        </a:rPr>
                        <a:t>Incubation time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Up to 50 years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5–10 years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extLst>
                  <a:ext uri="{0D108BD9-81ED-4DB2-BD59-A6C34878D82A}">
                    <a16:rowId xmlns="" xmlns:a16="http://schemas.microsoft.com/office/drawing/2014/main" val="4046652435"/>
                  </a:ext>
                </a:extLst>
              </a:tr>
              <a:tr h="251883">
                <a:tc>
                  <a:txBody>
                    <a:bodyPr/>
                    <a:lstStyle/>
                    <a:p>
                      <a:pPr algn="ctr"/>
                      <a:r>
                        <a:rPr lang="en-GB" sz="300" kern="0">
                          <a:effectLst/>
                        </a:rPr>
                        <a:t>Onset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Usually asymptomatic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Typically nonspecific symptoms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extLst>
                  <a:ext uri="{0D108BD9-81ED-4DB2-BD59-A6C34878D82A}">
                    <a16:rowId xmlns="" xmlns:a16="http://schemas.microsoft.com/office/drawing/2014/main" val="3335948716"/>
                  </a:ext>
                </a:extLst>
              </a:tr>
              <a:tr h="3842934">
                <a:tc>
                  <a:txBody>
                    <a:bodyPr/>
                    <a:lstStyle/>
                    <a:p>
                      <a:pPr algn="ctr"/>
                      <a:r>
                        <a:rPr lang="en-GB" sz="300" kern="0">
                          <a:effectLst/>
                        </a:rPr>
                        <a:t>Hepatic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Single hepatic cyst(hydatid cyst) 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Symptoms depend on the location and size of the cyst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Cyst rupture may cause anaphylacticreaction</a:t>
                      </a:r>
                      <a:endParaRPr lang="en-GB" sz="400" kern="100">
                        <a:effectLst/>
                      </a:endParaRPr>
                    </a:p>
                    <a:p>
                      <a:pPr marL="342900" marR="45720" lvl="0" indent="-34290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Hepatomegaly →RUQ pain</a:t>
                      </a:r>
                      <a:endParaRPr lang="en-GB" sz="400" kern="100">
                        <a:effectLst/>
                      </a:endParaRPr>
                    </a:p>
                    <a:p>
                      <a:pPr marL="342900" marR="45720" lvl="0" indent="-34290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Malaise, nausea, vomiting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Hepatic cyst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Hepatomegaly→ RUQ pain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Malaise, weight loss, nausea, vomiting</a:t>
                      </a:r>
                      <a:endParaRPr lang="en-GB" sz="400" kern="100">
                        <a:effectLst/>
                      </a:endParaRPr>
                    </a:p>
                    <a:p>
                      <a:pPr marL="342900" marR="45720" lvl="0" indent="-34290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Cyst that invades and destroys the liver and surrounding tissue 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Portal hypertension,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Budd-Chiarisyndrome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Liver cirrhosis</a:t>
                      </a:r>
                      <a:endParaRPr lang="en-GB" sz="400" kern="100">
                        <a:effectLst/>
                      </a:endParaRPr>
                    </a:p>
                    <a:p>
                      <a:pPr marL="742950" marR="91440" lvl="1" indent="-285750">
                        <a:lnSpc>
                          <a:spcPts val="1800"/>
                        </a:lnSpc>
                        <a:buSzPts val="1000"/>
                        <a:buFont typeface="Courier New" panose="02070309020205020404" pitchFamily="49" charset="0"/>
                        <a:buChar char="o"/>
                        <a:tabLst>
                          <a:tab pos="914400" algn="l"/>
                        </a:tabLst>
                      </a:pPr>
                      <a:r>
                        <a:rPr lang="en-GB" sz="300" kern="0">
                          <a:effectLst/>
                        </a:rPr>
                        <a:t>May resemble hepatocellular carcinoma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81" marR="15281" marT="15281" marB="15281" anchor="ctr"/>
                </a:tc>
                <a:extLst>
                  <a:ext uri="{0D108BD9-81ED-4DB2-BD59-A6C34878D82A}">
                    <a16:rowId xmlns="" xmlns:a16="http://schemas.microsoft.com/office/drawing/2014/main" val="2405494061"/>
                  </a:ext>
                </a:extLst>
              </a:tr>
              <a:tr h="1015936">
                <a:tc>
                  <a:txBody>
                    <a:bodyPr/>
                    <a:lstStyle/>
                    <a:p>
                      <a:pPr algn="ctr"/>
                      <a:r>
                        <a:rPr lang="en-GB" sz="300" kern="0">
                          <a:effectLst/>
                        </a:rPr>
                        <a:t>Extrahepatic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Lunginvolvement in 25% of cases → chest pain, cough, dyspnea, hemoptysis</a:t>
                      </a:r>
                      <a:endParaRPr lang="en-GB" sz="400" kern="100">
                        <a:effectLst/>
                      </a:endParaRPr>
                    </a:p>
                    <a:p>
                      <a:pPr marL="342900" marR="45720" lvl="0" indent="-34290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>
                          <a:effectLst/>
                        </a:rPr>
                        <a:t>Involvement of other organs is rare</a:t>
                      </a:r>
                      <a:endParaRPr lang="en-GB" sz="4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tc>
                  <a:txBody>
                    <a:bodyPr/>
                    <a:lstStyle/>
                    <a:p>
                      <a:pPr marL="342900" marR="45720" lvl="0" indent="-342900" rtl="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 dirty="0">
                          <a:effectLst/>
                        </a:rPr>
                        <a:t>Primary involvement of other organs is very rare (&lt; 1% of cases)</a:t>
                      </a:r>
                      <a:endParaRPr lang="en-GB" sz="400" kern="100" dirty="0">
                        <a:effectLst/>
                      </a:endParaRPr>
                    </a:p>
                    <a:p>
                      <a:pPr marL="342900" marR="45720" lvl="0" indent="-342900">
                        <a:lnSpc>
                          <a:spcPts val="1800"/>
                        </a:lnSpc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GB" sz="300" kern="0" dirty="0">
                          <a:effectLst/>
                        </a:rPr>
                        <a:t>Spread to other organs (especially lungs, brain, spleen) in ∼ 13%of cases </a:t>
                      </a:r>
                      <a:endParaRPr lang="en-GB" sz="4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5281" marR="15281" marT="15281" marB="15281" anchor="ctr"/>
                </a:tc>
                <a:extLst>
                  <a:ext uri="{0D108BD9-81ED-4DB2-BD59-A6C34878D82A}">
                    <a16:rowId xmlns="" xmlns:a16="http://schemas.microsoft.com/office/drawing/2014/main" val="2434431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31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2965A6-2C92-F24E-B54D-C25C6CBE6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GB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9F7615-789B-0DAD-6473-11BA2C8A6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506"/>
            <a:ext cx="10515600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Cyst rupture may lead to a severe allergic 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reaction                   ( anaphylactic shock )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and even death.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Echinococcus granulosus (cystic </a:t>
            </a:r>
            <a:r>
              <a:rPr lang="en-GB" sz="3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echinococcus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 </a:t>
            </a:r>
            <a:endParaRPr lang="en-GB" sz="3200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singular 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hydatid cyst</a:t>
            </a:r>
          </a:p>
          <a:p>
            <a:pPr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Echinococcus </a:t>
            </a:r>
            <a:r>
              <a:rPr lang="en-GB" sz="3200" kern="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multilocularis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alveolar </a:t>
            </a:r>
            <a:r>
              <a:rPr lang="en-GB" sz="3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echinococcosis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 infiltrative 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growth.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D7179B-68A4-A29E-59A1-479E8A05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487" y="365125"/>
            <a:ext cx="10515600" cy="1325563"/>
          </a:xfrm>
        </p:spPr>
        <p:txBody>
          <a:bodyPr/>
          <a:lstStyle/>
          <a:p>
            <a:pPr algn="ctr"/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271E4D-78B2-1F94-1BFC-ABA2D505A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Suspected </a:t>
            </a:r>
            <a:r>
              <a:rPr lang="en-GB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echinococcosis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is generally confirmed via </a:t>
            </a:r>
            <a:r>
              <a:rPr lang="en-GB" b="1" u="sng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ELISA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and ultrasonography.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n-GB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Laboratory </a:t>
            </a:r>
            <a:r>
              <a:rPr lang="en-GB" b="1" kern="0" dirty="0" smtClean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tests</a:t>
            </a:r>
          </a:p>
          <a:p>
            <a:pPr marL="0" lvl="0" indent="0">
              <a:buNone/>
            </a:pP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(nonspecific; low </a:t>
            </a: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diagnostic value</a:t>
            </a:r>
            <a:r>
              <a:rPr lang="en-GB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   :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mild </a:t>
            </a:r>
            <a:r>
              <a:rPr lang="en-GB" b="1" kern="0" dirty="0">
                <a:solidFill>
                  <a:srgbClr val="FF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eosinophilia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 leukopenia or thrombocytopenia, liver function abnormalities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n-GB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Serology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 positive </a:t>
            </a:r>
            <a:r>
              <a:rPr lang="en-GB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ELISA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(false negatives are common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 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4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35" y="1690688"/>
            <a:ext cx="11701669" cy="4935399"/>
          </a:xfrm>
        </p:spPr>
        <p:txBody>
          <a:bodyPr>
            <a:normAutofit lnSpcReduction="10000"/>
          </a:bodyPr>
          <a:lstStyle/>
          <a:p>
            <a:pPr lvl="0"/>
            <a:r>
              <a:rPr lang="en-GB" b="1" kern="0" dirty="0"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Ultrasonography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GB" sz="28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Cystic </a:t>
            </a:r>
            <a:r>
              <a:rPr lang="en-GB" sz="2800" b="1" u="sng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echinococcosis</a:t>
            </a:r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 unilocular, smooth, well-defined hepatic cyst with or without daughter cysts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3"/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Possibly daughter cysts and </a:t>
            </a:r>
            <a:r>
              <a:rPr lang="en-GB" sz="2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hyperdense</a:t>
            </a:r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internal septa 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3"/>
            <a:r>
              <a:rPr lang="en-GB" sz="2800" b="1" kern="0" dirty="0">
                <a:solidFill>
                  <a:srgbClr val="FF0000"/>
                </a:solidFill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Eggshell calcifications</a:t>
            </a:r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within the wall of a </a:t>
            </a:r>
            <a:r>
              <a:rPr lang="en-GB" sz="2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hydatid</a:t>
            </a:r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cyst may be visible 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/>
            <a:r>
              <a:rPr lang="en-GB" sz="28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Alveolar </a:t>
            </a:r>
            <a:r>
              <a:rPr lang="en-GB" sz="2800" b="1" u="sng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echinococcosis</a:t>
            </a:r>
            <a:r>
              <a:rPr lang="en-GB" sz="28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lesions with irregular, poorly defined margins, central necrosis, and irregular calcifications within the cyst and cyst wall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 scan: indicated for further evaluation of cysts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Best test for evaluating </a:t>
            </a:r>
            <a:r>
              <a:rPr lang="en-GB" sz="2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extrahepatic</a:t>
            </a:r>
            <a:r>
              <a:rPr lang="en-GB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cysts</a:t>
            </a:r>
            <a:endParaRPr lang="en-GB" sz="28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32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973" y="1527900"/>
            <a:ext cx="4781550" cy="486727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1" y="1785868"/>
            <a:ext cx="5972424" cy="4351338"/>
          </a:xfrm>
        </p:spPr>
      </p:pic>
    </p:spTree>
    <p:extLst>
      <p:ext uri="{BB962C8B-B14F-4D97-AF65-F5344CB8AC3E}">
        <p14:creationId xmlns:p14="http://schemas.microsoft.com/office/powerpoint/2010/main" val="52526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37E895-6962-421D-8ABA-19BE89DF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96CFC7-3127-6408-64FA-5AD888F7F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77" y="1690688"/>
            <a:ext cx="11781183" cy="4829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Cystic </a:t>
            </a:r>
            <a:r>
              <a:rPr lang="en-GB" sz="2400" b="1" u="sng" kern="0" dirty="0" err="1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echinococcosis</a:t>
            </a:r>
            <a:endParaRPr lang="en-GB" sz="2400" u="sng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n-GB" sz="2000" b="1" kern="0" dirty="0" smtClean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Medical </a:t>
            </a:r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 may be considered as the sole treatment for 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cysts &lt; 5 cm</a:t>
            </a:r>
            <a:endParaRPr lang="en-GB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Drug of choice:</a:t>
            </a:r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000" b="1" kern="0" dirty="0" err="1">
                <a:solidFill>
                  <a:srgbClr val="FF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albendazole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en-GB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Alternative drugs: </a:t>
            </a:r>
            <a:r>
              <a:rPr lang="en-GB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mebendazole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praziquantel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Ultrasonography/CT-guided percutaneous drainage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Commonly conducted using the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000" b="1" kern="0" dirty="0">
                <a:solidFill>
                  <a:srgbClr val="FF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PAIR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(puncture, aspiration, injection , </a:t>
            </a:r>
            <a:r>
              <a:rPr lang="en-GB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reaspiration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procedure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Should only be done 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combination with medical therapy (</a:t>
            </a:r>
            <a:r>
              <a:rPr lang="en-GB" sz="2000" kern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albendazole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Indications: 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5 cm and/or </a:t>
            </a:r>
            <a:r>
              <a:rPr lang="en-GB" sz="2000" kern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septations</a:t>
            </a:r>
            <a:endParaRPr lang="en-GB" sz="20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Goal: resect the whole cyst to prevent spillage of its content 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Indications: </a:t>
            </a:r>
            <a:r>
              <a:rPr lang="en-GB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10 cm, complicated cysts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Follow-up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Because relapse is common, patients should be closely monitored via imaging for </a:t>
            </a:r>
            <a:r>
              <a:rPr lang="en-GB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up to five years.</a:t>
            </a:r>
            <a:endParaRPr lang="en-GB" sz="20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81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F8F2B8-0683-5A7B-733D-112C8DB4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5DB6072-782D-4693-1FEC-4EE0D2CC1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Alveolar </a:t>
            </a:r>
            <a:r>
              <a:rPr lang="en-GB" b="1" u="sng" kern="0" dirty="0" err="1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echinococcosis</a:t>
            </a:r>
            <a:endParaRPr lang="en-GB" u="sng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Curative resection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followed by at least 2 years 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of treatment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with </a:t>
            </a:r>
            <a:r>
              <a:rPr lang="en-GB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albendazole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to prevent a potential relapse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Follow-up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for </a:t>
            </a:r>
            <a:r>
              <a:rPr lang="en-GB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at least 10 years</a:t>
            </a:r>
            <a:endParaRPr lang="en-GB" sz="2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54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3" y="1935412"/>
            <a:ext cx="10985394" cy="4081074"/>
          </a:xfrm>
        </p:spPr>
      </p:pic>
    </p:spTree>
    <p:extLst>
      <p:ext uri="{BB962C8B-B14F-4D97-AF65-F5344CB8AC3E}">
        <p14:creationId xmlns:p14="http://schemas.microsoft.com/office/powerpoint/2010/main" val="290104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BB9BF-0827-6BC5-8ACD-B579EF573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597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Rabies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461" y="1752866"/>
            <a:ext cx="6573078" cy="4206770"/>
          </a:xfrm>
        </p:spPr>
      </p:pic>
    </p:spTree>
    <p:extLst>
      <p:ext uri="{BB962C8B-B14F-4D97-AF65-F5344CB8AC3E}">
        <p14:creationId xmlns:p14="http://schemas.microsoft.com/office/powerpoint/2010/main" val="71305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CE58A65-F0AF-64DD-ED85-1024708D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Etiology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94F996-F7B1-07F9-F7F8-57CF19FE5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0"/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Pathogen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Rabies is caused by several 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members of the </a:t>
            </a:r>
            <a:r>
              <a:rPr lang="en-GB" sz="3200" kern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Rhabdoviridae</a:t>
            </a:r>
            <a:r>
              <a:rPr lang="en-GB" sz="32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family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3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Rhabdoviruses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are </a:t>
            </a:r>
            <a:r>
              <a:rPr lang="en-GB" sz="3200" kern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</a:t>
            </a:r>
            <a:r>
              <a:rPr lang="en-GB" sz="32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shaped</a:t>
            </a:r>
            <a:endParaRPr lang="en-GB" sz="32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Genus: </a:t>
            </a:r>
            <a:r>
              <a:rPr lang="en-GB" sz="3200" kern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Lyssavirus</a:t>
            </a:r>
            <a:endParaRPr lang="en-GB" sz="32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3200" kern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ssRNA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112" y="3228228"/>
            <a:ext cx="4187688" cy="324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1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9A9D3B-90C9-93F0-14AC-A5D1DE244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8987"/>
          </a:xfrm>
        </p:spPr>
        <p:txBody>
          <a:bodyPr>
            <a:normAutofit fontScale="90000"/>
          </a:bodyPr>
          <a:lstStyle/>
          <a:p>
            <a:pPr lvl="0" algn="ctr" rtl="0"/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endParaRPr lang="en-GB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2D74FD-5825-2AD7-59BA-E4001E691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9025" y="2011156"/>
            <a:ext cx="6718852" cy="4190862"/>
          </a:xfrm>
        </p:spPr>
        <p:txBody>
          <a:bodyPr>
            <a:normAutofit/>
          </a:bodyPr>
          <a:lstStyle/>
          <a:p>
            <a:pPr lvl="1" rtl="0"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common animal reservoir worldwide: </a:t>
            </a:r>
            <a:r>
              <a:rPr lang="en-GB" sz="3200" b="1" kern="0" dirty="0">
                <a:solidFill>
                  <a:srgbClr val="FF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dogs</a:t>
            </a:r>
            <a:endParaRPr lang="en-GB" sz="32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 common animal reservoirs in the US: </a:t>
            </a:r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bats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32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raccoons and 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foxes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Spread through </a:t>
            </a:r>
            <a:r>
              <a:rPr lang="en-GB" sz="3200" b="1" kern="0" dirty="0">
                <a:solidFill>
                  <a:srgbClr val="FF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saliva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of rabid animal after </a:t>
            </a:r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bite </a:t>
            </a:r>
            <a:r>
              <a:rPr lang="en-GB" sz="3200" b="1" kern="0" dirty="0" smtClean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injury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348" y="2011156"/>
            <a:ext cx="5337808" cy="412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80D0AD-E4F7-CBA6-F75B-55FB67316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1AD194-F53B-24CD-8793-89911539B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0">
              <a:lnSpc>
                <a:spcPct val="100000"/>
              </a:lnSpc>
            </a:pP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Rabies virus binds the </a:t>
            </a:r>
            <a:r>
              <a:rPr lang="en-GB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ACh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receptor of peripheral nerves in the bite wound → migrates </a:t>
            </a:r>
            <a:r>
              <a:rPr lang="en-GB" b="1" kern="0" dirty="0" err="1" smtClean="0">
                <a:solidFill>
                  <a:srgbClr val="FF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retrogradely</a:t>
            </a:r>
            <a:r>
              <a:rPr lang="en-GB" b="1" kern="0" dirty="0" smtClean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along 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axonal microtubules 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→ 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enters the CNS → infects the brain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Diencephalon, hippocampus, and brainstem are involved first</a:t>
            </a:r>
            <a:endParaRPr lang="en-GB" sz="2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Causes acute, progressive, and </a:t>
            </a:r>
            <a:r>
              <a:rPr lang="en-GB" sz="28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fatal encephalitis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 encephalitic rabies</a:t>
            </a:r>
            <a:endParaRPr lang="en-GB" sz="2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 </a:t>
            </a:r>
            <a:r>
              <a:rPr lang="en-GB" sz="28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 20%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of cases, causes </a:t>
            </a:r>
            <a:r>
              <a:rPr lang="en-GB" sz="28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ascending flaccid paralysis</a:t>
            </a:r>
            <a:r>
              <a:rPr lang="en-GB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→ paralytic rabies </a:t>
            </a:r>
            <a:endParaRPr lang="en-GB" sz="2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33" y="0"/>
            <a:ext cx="4956734" cy="6738418"/>
          </a:xfrm>
        </p:spPr>
      </p:pic>
    </p:spTree>
    <p:extLst>
      <p:ext uri="{BB962C8B-B14F-4D97-AF65-F5344CB8AC3E}">
        <p14:creationId xmlns:p14="http://schemas.microsoft.com/office/powerpoint/2010/main" val="19066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3D8670-4E3C-C863-81D0-0705B905C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A8886E-B965-D2D1-A763-4F1B22A63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</a:p>
          <a:p>
            <a:pPr lvl="0" rtl="0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Incubation period: </a:t>
            </a:r>
            <a:r>
              <a:rPr lang="en-GB" sz="32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4–12 weeks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average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Prodromal symptoms 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Flu-like symptoms (e.g., fever, malaise)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Locally: pain, </a:t>
            </a:r>
            <a:r>
              <a:rPr lang="en-GB" sz="3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paresthesia</a:t>
            </a:r>
            <a:r>
              <a:rPr lang="en-GB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and pruritus near the bite site</a:t>
            </a:r>
            <a:endParaRPr lang="en-GB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68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20148" y="279400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046F577-D37A-5018-B4C9-1F2B0BCA9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296" y="1848954"/>
            <a:ext cx="5893902" cy="435133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GB" b="1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Hydrophobia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Rabies patients experience involuntary, </a:t>
            </a:r>
            <a:r>
              <a:rPr lang="en-GB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painful pharyngeal muscle spasms 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when trying to drink; later on in the disease, the sight of water alone may provoke nausea or vomiting. </a:t>
            </a:r>
            <a:endParaRPr lang="en-GB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715294"/>
            <a:ext cx="590053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0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7" y="1113183"/>
            <a:ext cx="10823713" cy="555266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sz="2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Encephalitic </a:t>
            </a:r>
            <a:r>
              <a:rPr lang="en-GB" sz="24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rabies</a:t>
            </a:r>
            <a:endParaRPr lang="en-GB" sz="2400" kern="100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GB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CNS symptoms</a:t>
            </a:r>
            <a:endParaRPr lang="en-GB" sz="2400" kern="100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GB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Anxiety</a:t>
            </a: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agitation, and combativeness alternating with calm periods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Confusion and hallucinations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Photophobia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Fasciculations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Seizures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↑ Muscle tone and reflexes with nuchal rigidity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</a:pP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Autonomic symptoms (e.g., </a:t>
            </a:r>
            <a:r>
              <a:rPr lang="en-GB" sz="24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hypersalivation</a:t>
            </a: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 hyperhidrosis)</a:t>
            </a:r>
            <a:endParaRPr lang="en-GB" sz="2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Coma and death within days to weeks of the development of neurological symptoms </a:t>
            </a:r>
            <a:endParaRPr lang="en-GB" sz="2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41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917776-3DEE-02CE-CC50-0709BB8FA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086678"/>
            <a:ext cx="10757452" cy="509028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Paralytic rabies (&lt; 20% of cases)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Flaccid paralysis, gradually ascending and spreading from bite wound  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Paraplegia and loss of sphincter tone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Respiratory failure and death </a:t>
            </a:r>
          </a:p>
          <a:p>
            <a:pPr marL="0" lvl="0" indent="0">
              <a:lnSpc>
                <a:spcPct val="100000"/>
              </a:lnSpc>
              <a:buNone/>
            </a:pPr>
            <a:endParaRPr lang="en-GB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endParaRPr lang="en-GB" sz="1800" kern="0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GB" sz="24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pathognomonic feature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 rabies is </a:t>
            </a:r>
            <a:r>
              <a:rPr lang="en-GB" sz="2400" b="1" u="sng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hydrophobia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due to pharyngeal muscle spasm. This may present along with agitation, strange 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behaviour,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mental status changes, and possibly foaming at the mouth.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56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CF3237-3186-969B-5213-046CB184C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Diagnostics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846308-7C3F-DB48-58EA-6F91B7077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9774"/>
            <a:ext cx="10515600" cy="49033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b="1" u="sng" kern="0" dirty="0" err="1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Antemortem</a:t>
            </a:r>
            <a:r>
              <a:rPr lang="en-GB" b="1" u="sng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 diagnosis</a:t>
            </a:r>
            <a:endParaRPr lang="en-GB" u="sng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Several tests using multiple specimens must be performed to diagnose 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rabies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because individual tests have limited sensitivity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Evidence of the virus can only be obtained after disease onset.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Four specimens are required for testing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lvl="0">
              <a:lnSpc>
                <a:spcPct val="100000"/>
              </a:lnSpc>
            </a:pP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serum</a:t>
            </a:r>
          </a:p>
          <a:p>
            <a:pPr lvl="0">
              <a:lnSpc>
                <a:spcPct val="100000"/>
              </a:lnSpc>
            </a:pP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saliva</a:t>
            </a: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CSF </a:t>
            </a: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skin  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59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22" y="927652"/>
            <a:ext cx="11171582" cy="5552661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GB" b="1" kern="0" dirty="0"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Laboratory tests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PCR</a:t>
            </a: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to detect rabies RNA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Cell culture</a:t>
            </a: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isolate the virus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Fluorescent antibody testing (FAT) to detect </a:t>
            </a:r>
            <a:r>
              <a:rPr lang="en-GB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viral antigen</a:t>
            </a: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in a smear or frozen section of a biopsy 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Antibody testing (indirect fluorescent antibody test) </a:t>
            </a:r>
            <a:endParaRPr lang="en-GB" kern="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</a:pPr>
            <a:r>
              <a:rPr lang="en-GB" sz="24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Serum antibodies</a:t>
            </a: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detected in individuals who are </a:t>
            </a:r>
            <a:r>
              <a:rPr lang="en-GB" sz="24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not immunized and did not receive </a:t>
            </a:r>
            <a:r>
              <a:rPr lang="en-GB" sz="2400" b="1" u="sng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postexposure</a:t>
            </a:r>
            <a:r>
              <a:rPr lang="en-GB" sz="24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prophylactic </a:t>
            </a:r>
            <a:r>
              <a:rPr lang="en-GB" sz="2400" b="1" u="sng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immunoglobulins</a:t>
            </a:r>
            <a:r>
              <a:rPr lang="en-GB" sz="24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indicate the diagnosis</a:t>
            </a:r>
            <a:endParaRPr lang="en-GB" sz="2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Rising serum antibody levels over several days in</a:t>
            </a:r>
            <a:r>
              <a:rPr lang="en-GB" sz="2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2400" b="1" u="sng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immunized patients </a:t>
            </a: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are suggestive of rabies infection </a:t>
            </a:r>
            <a:endParaRPr lang="en-GB" sz="24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en-GB" sz="2400" b="1" u="sng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Antibodies in the CSF regardless of the immunization history are indicative of rabies infection</a:t>
            </a:r>
            <a:endParaRPr lang="en-GB" sz="2400" b="1" u="sng" kern="1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1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CBBCFB-08C0-D31F-4209-8D885934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2F80F1-EC72-B29C-7B3E-7BA8BBF43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b="1" u="sng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Postmortem</a:t>
            </a:r>
            <a:r>
              <a:rPr lang="en-GB" b="1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diagnosis</a:t>
            </a:r>
            <a:endParaRPr lang="en-GB" u="sng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GB" sz="2400" b="1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2400" b="1" kern="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Postmortem</a:t>
            </a:r>
            <a:r>
              <a:rPr lang="en-GB" sz="2400" b="1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brain tissue autopsy</a:t>
            </a:r>
            <a:endParaRPr lang="en-GB" sz="24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Immunofluorescent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staining of viral antigen in infected CNS tissue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Histopathological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findings: </a:t>
            </a:r>
            <a:r>
              <a:rPr lang="en-GB" b="1" u="sng" kern="0" dirty="0" err="1">
                <a:solidFill>
                  <a:srgbClr val="C0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Negri</a:t>
            </a:r>
            <a:r>
              <a:rPr lang="en-GB" b="1" u="sng" kern="0" dirty="0">
                <a:solidFill>
                  <a:srgbClr val="C0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u="sng" kern="0" dirty="0" smtClean="0">
                <a:solidFill>
                  <a:srgbClr val="C00000"/>
                </a:solidFill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bodies 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eosinophilic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cytoplasmic inclusion 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bodies typically 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found in the cerebellum and hippocampus)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9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8DD576-C510-8810-A8A5-FEF6C4CD5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814"/>
          </a:xfrm>
        </p:spPr>
        <p:txBody>
          <a:bodyPr>
            <a:normAutofit/>
          </a:bodyPr>
          <a:lstStyle/>
          <a:p>
            <a:pPr algn="ctr"/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9D8CE7C-5D6B-1A05-07AA-C003ABAC7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1272210"/>
            <a:ext cx="11009243" cy="52611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Rabies risk assessment</a:t>
            </a:r>
            <a:endParaRPr lang="en-GB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Administer PEP</a:t>
            </a:r>
            <a:endParaRPr lang="en-GB" sz="24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Bite by a </a:t>
            </a:r>
            <a:r>
              <a:rPr lang="en-GB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known wild reservoir for rabies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(e.g., bats, 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raccoons,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foxes), </a:t>
            </a:r>
            <a:r>
              <a:rPr lang="en-GB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animal is not available for testing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or </a:t>
            </a:r>
            <a:r>
              <a:rPr lang="en-GB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 test comes back positive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Observe/test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animal and possibly administer PEP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Attack by an unvaccinated domestic carnivore 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without 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symptoms of rabies (e.g., dog) → </a:t>
            </a:r>
            <a:r>
              <a:rPr lang="en-GB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observe animal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for a 10-day period 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Animal remains normal: PEP is not necessary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Animal starts to display symptoms of rabies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3">
              <a:lnSpc>
                <a:spcPct val="100000"/>
              </a:lnSpc>
            </a:pP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Administer 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PEP to 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patient</a:t>
            </a:r>
          </a:p>
          <a:p>
            <a:pPr lvl="3">
              <a:lnSpc>
                <a:spcPct val="100000"/>
              </a:lnSpc>
            </a:pPr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study brain samples of the </a:t>
            </a:r>
            <a:r>
              <a:rPr lang="en-GB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animal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3">
              <a:lnSpc>
                <a:spcPct val="100000"/>
              </a:lnSpc>
            </a:pP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PEP is stopped if test results of the animal are </a:t>
            </a:r>
            <a:r>
              <a:rPr lang="en-GB" sz="24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negative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473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PEP is not required </a:t>
            </a:r>
            <a:endParaRPr lang="en-GB" sz="2400" kern="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Bite by a vaccinated domestic carnivore</a:t>
            </a:r>
            <a:endParaRPr lang="en-GB" kern="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Bite by an indoor domestic herbivore</a:t>
            </a:r>
            <a:endParaRPr lang="en-GB" kern="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219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19" y="1481068"/>
            <a:ext cx="10774361" cy="4747453"/>
          </a:xfrm>
        </p:spPr>
      </p:pic>
    </p:spTree>
    <p:extLst>
      <p:ext uri="{BB962C8B-B14F-4D97-AF65-F5344CB8AC3E}">
        <p14:creationId xmlns:p14="http://schemas.microsoft.com/office/powerpoint/2010/main" val="29505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F2E52D-7D22-E627-AB55-24C9878C4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849"/>
          </a:xfrm>
        </p:spPr>
        <p:txBody>
          <a:bodyPr/>
          <a:lstStyle/>
          <a:p>
            <a:r>
              <a:rPr lang="en-GB" sz="3200" b="1" kern="0" dirty="0"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Rabies post-exposure prophylaxis </a:t>
            </a:r>
            <a:r>
              <a:rPr lang="en-GB" sz="3200" b="1" kern="0" baseline="30000" dirty="0"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3200" b="1" kern="0" baseline="30000" dirty="0"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B0CD5A-5669-06C7-9806-F5997948B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740"/>
            <a:ext cx="10515600" cy="52478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sz="20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Cleaning 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and debridement, as with all bite wounds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Tetanus shot and antibiotic prophylaxis may be </a:t>
            </a:r>
            <a:r>
              <a:rPr lang="en-GB" sz="20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indicated</a:t>
            </a:r>
          </a:p>
          <a:p>
            <a:pPr lvl="0">
              <a:lnSpc>
                <a:spcPct val="110000"/>
              </a:lnSpc>
            </a:pP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GB" sz="20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Non-immunized 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patient: </a:t>
            </a:r>
            <a:r>
              <a:rPr lang="en-GB" sz="20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postexposure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prophylaxis (passive-active immunization)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Rabies immunoglobulin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is given into the site of the wound by injection (passive immunization)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sz="20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PLUS inactivated rabies vaccine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is given </a:t>
            </a:r>
            <a:r>
              <a:rPr lang="en-GB" sz="20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 on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days 0, 3, 7, and 14  (active immunization) 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</a:pP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Prior </a:t>
            </a:r>
            <a:r>
              <a:rPr lang="en-GB" sz="20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immunization 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GB" sz="20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 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who have been vaccinated against rabies should be treated after exposure!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Rabies vaccine IM on days 0 and 3.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sz="2000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 immunoglobulin</a:t>
            </a: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 antibody titers on day 14.</a:t>
            </a:r>
          </a:p>
          <a:p>
            <a:pPr lvl="1">
              <a:lnSpc>
                <a:spcPct val="110000"/>
              </a:lnSpc>
            </a:pPr>
            <a:endParaRPr lang="en-GB" sz="1200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en-GB" sz="2000" kern="0" dirty="0">
                <a:solidFill>
                  <a:srgbClr val="CF171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Treatment with PEP in suspected cases of a bite by a rabid animal should take place urgently, as the disease is fatal once it becomes symptomatic. Suspicion of rabies is sufficient indication for PEP!</a:t>
            </a:r>
            <a:endParaRPr lang="en-GB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endParaRPr lang="en-GB" sz="11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18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4F0758-0666-AD06-4F33-DF6055F9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Prognosis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4438912-EC40-94B3-A603-E8140F52D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rtl="0"/>
            <a:r>
              <a:rPr lang="en-GB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Mortality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Symptomatic rabies is almost always fatal.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Rabies is preventable following exposure to a rabid animal with adequate PEP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7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855AF2-0C45-A54B-63E1-01EDE980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2653730-395A-028E-1815-D71732976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b="1" u="sng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Vaccination</a:t>
            </a:r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GB" sz="2400" b="1" kern="0" dirty="0" smtClean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pre-exposure </a:t>
            </a:r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prophylaxis)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Rabies vaccine</a:t>
            </a:r>
            <a:r>
              <a:rPr lang="en-GB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 inactivated (killed) vaccine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GB" sz="2400" b="1" kern="0" dirty="0">
                <a:effectLst/>
                <a:latin typeface="Lato-Bold"/>
                <a:ea typeface="Times New Roman" panose="02020603050405020304" pitchFamily="18" charset="0"/>
                <a:cs typeface="Times New Roman" panose="02020603050405020304" pitchFamily="18" charset="0"/>
              </a:rPr>
              <a:t>Indications</a:t>
            </a:r>
            <a:endParaRPr lang="en-GB" sz="24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with frequent occupational contact with potentially rabid animals 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GB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Travelers</a:t>
            </a:r>
            <a:r>
              <a:rPr lang="en-GB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regions in which rabies is widespread (especially if PEP may not be readily available</a:t>
            </a:r>
            <a:r>
              <a:rPr lang="en-GB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GB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48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3" y="0"/>
            <a:ext cx="11964934" cy="6730275"/>
          </a:xfrm>
        </p:spPr>
      </p:pic>
    </p:spTree>
    <p:extLst>
      <p:ext uri="{BB962C8B-B14F-4D97-AF65-F5344CB8AC3E}">
        <p14:creationId xmlns:p14="http://schemas.microsoft.com/office/powerpoint/2010/main" val="114349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F0EA1E-FF09-F148-1F78-676E3C20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77952"/>
          </a:xfrm>
        </p:spPr>
        <p:txBody>
          <a:bodyPr>
            <a:normAutofit/>
          </a:bodyPr>
          <a:lstStyle/>
          <a:p>
            <a:pPr algn="ctr"/>
            <a:r>
              <a:rPr lang="ar-SA" sz="6000" b="1" dirty="0"/>
              <a:t>Thank you </a:t>
            </a:r>
            <a:endParaRPr lang="en-US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85399D9-0C1D-6881-6650-712722F04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62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298</TotalTime>
  <Words>270</Words>
  <Application>Microsoft Office PowerPoint</Application>
  <PresentationFormat>Widescreen</PresentationFormat>
  <Paragraphs>190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Arial</vt:lpstr>
      <vt:lpstr>Calibri</vt:lpstr>
      <vt:lpstr>Calibri Light</vt:lpstr>
      <vt:lpstr>Century Gothic</vt:lpstr>
      <vt:lpstr>Courier New</vt:lpstr>
      <vt:lpstr>Lato-Bold</vt:lpstr>
      <vt:lpstr>Swis721 Cn BT</vt:lpstr>
      <vt:lpstr>Symbol</vt:lpstr>
      <vt:lpstr>Times New Roman</vt:lpstr>
      <vt:lpstr>Wingdings 3</vt:lpstr>
      <vt:lpstr>Office Theme</vt:lpstr>
      <vt:lpstr>Ion Boardroom</vt:lpstr>
      <vt:lpstr>Hydatid disease Rabies </vt:lpstr>
      <vt:lpstr>Hydatid disease</vt:lpstr>
      <vt:lpstr>PowerPoint Presentation</vt:lpstr>
      <vt:lpstr>Etiology</vt:lpstr>
      <vt:lpstr>Pathophysiology</vt:lpstr>
      <vt:lpstr>PowerPoint Presentation</vt:lpstr>
      <vt:lpstr>Life cycle</vt:lpstr>
      <vt:lpstr>PowerPoint Presentation</vt:lpstr>
      <vt:lpstr>Transmission</vt:lpstr>
      <vt:lpstr>Clinical features </vt:lpstr>
      <vt:lpstr>PowerPoint Presentation</vt:lpstr>
      <vt:lpstr>Diagnosis</vt:lpstr>
      <vt:lpstr>PowerPoint Presentation</vt:lpstr>
      <vt:lpstr>PowerPoint Presentation</vt:lpstr>
      <vt:lpstr>Treatment</vt:lpstr>
      <vt:lpstr>PowerPoint Presentation</vt:lpstr>
      <vt:lpstr>PowerPoint Presentation</vt:lpstr>
      <vt:lpstr>Rabies</vt:lpstr>
      <vt:lpstr>Etiology</vt:lpstr>
      <vt:lpstr>Transmission</vt:lpstr>
      <vt:lpstr>Pathophysiology</vt:lpstr>
      <vt:lpstr>PowerPoint Presentation</vt:lpstr>
      <vt:lpstr>Clinical features</vt:lpstr>
      <vt:lpstr>PowerPoint Presentation</vt:lpstr>
      <vt:lpstr>PowerPoint Presentation</vt:lpstr>
      <vt:lpstr>PowerPoint Presentation</vt:lpstr>
      <vt:lpstr>Diagnostics</vt:lpstr>
      <vt:lpstr>PowerPoint Presentation</vt:lpstr>
      <vt:lpstr>PowerPoint Presentation</vt:lpstr>
      <vt:lpstr>Treatment</vt:lpstr>
      <vt:lpstr>PowerPoint Presentation</vt:lpstr>
      <vt:lpstr>PowerPoint Presentation</vt:lpstr>
      <vt:lpstr>Rabies post-exposure prophylaxis  </vt:lpstr>
      <vt:lpstr>Prognosis</vt:lpstr>
      <vt:lpstr>Prevention</vt:lpstr>
      <vt:lpstr>PowerPoint Presentation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Hydatid disease</dc:title>
  <dc:creator>ESSA ZEAD</dc:creator>
  <cp:lastModifiedBy>Microsoft account</cp:lastModifiedBy>
  <cp:revision>35</cp:revision>
  <dcterms:created xsi:type="dcterms:W3CDTF">2023-08-02T06:57:32Z</dcterms:created>
  <dcterms:modified xsi:type="dcterms:W3CDTF">2023-08-05T11:00:07Z</dcterms:modified>
</cp:coreProperties>
</file>