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5" r:id="rId2"/>
    <p:sldId id="352" r:id="rId3"/>
    <p:sldId id="343" r:id="rId4"/>
    <p:sldId id="353" r:id="rId5"/>
    <p:sldId id="329" r:id="rId6"/>
    <p:sldId id="351" r:id="rId7"/>
    <p:sldId id="326" r:id="rId8"/>
    <p:sldId id="257" r:id="rId9"/>
    <p:sldId id="332" r:id="rId10"/>
    <p:sldId id="336" r:id="rId11"/>
    <p:sldId id="338" r:id="rId12"/>
    <p:sldId id="337" r:id="rId13"/>
    <p:sldId id="330" r:id="rId14"/>
    <p:sldId id="333" r:id="rId15"/>
    <p:sldId id="334" r:id="rId16"/>
    <p:sldId id="335" r:id="rId17"/>
    <p:sldId id="331" r:id="rId18"/>
    <p:sldId id="345" r:id="rId19"/>
    <p:sldId id="344" r:id="rId20"/>
    <p:sldId id="339" r:id="rId21"/>
    <p:sldId id="281" r:id="rId22"/>
    <p:sldId id="346" r:id="rId23"/>
    <p:sldId id="347" r:id="rId24"/>
    <p:sldId id="340" r:id="rId25"/>
    <p:sldId id="349" r:id="rId26"/>
    <p:sldId id="348" r:id="rId27"/>
    <p:sldId id="341" r:id="rId28"/>
    <p:sldId id="342" r:id="rId29"/>
    <p:sldId id="350" r:id="rId30"/>
    <p:sldId id="361" r:id="rId31"/>
    <p:sldId id="362" r:id="rId32"/>
    <p:sldId id="365" r:id="rId33"/>
    <p:sldId id="366" r:id="rId34"/>
    <p:sldId id="363" r:id="rId35"/>
    <p:sldId id="364" r:id="rId36"/>
    <p:sldId id="355" r:id="rId37"/>
    <p:sldId id="354" r:id="rId38"/>
    <p:sldId id="358" r:id="rId39"/>
    <p:sldId id="356" r:id="rId40"/>
    <p:sldId id="359" r:id="rId41"/>
    <p:sldId id="357" r:id="rId42"/>
    <p:sldId id="360" r:id="rId43"/>
    <p:sldId id="367" r:id="rId44"/>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50" d="100"/>
          <a:sy n="50" d="100"/>
        </p:scale>
        <p:origin x="-1956" y="-8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1597819"/>
            <a:ext cx="7772400" cy="1102519"/>
          </a:xfrm>
        </p:spPr>
        <p:txBody>
          <a:bodyPr/>
          <a:lstStyle/>
          <a:p>
            <a:r>
              <a:rPr lang="ar-SA" smtClean="0"/>
              <a:t>انقر لتحرير نمط العنوان الرئيسي</a:t>
            </a:r>
            <a:endParaRPr lang="fr-FR"/>
          </a:p>
        </p:txBody>
      </p:sp>
      <p:sp>
        <p:nvSpPr>
          <p:cNvPr id="3" name="عنوان فرعي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fr-FR"/>
          </a:p>
        </p:txBody>
      </p:sp>
      <p:sp>
        <p:nvSpPr>
          <p:cNvPr id="4" name="عنصر نائب للتاريخ 3"/>
          <p:cNvSpPr>
            <a:spLocks noGrp="1"/>
          </p:cNvSpPr>
          <p:nvPr>
            <p:ph type="dt" sz="half" idx="10"/>
          </p:nvPr>
        </p:nvSpPr>
        <p:spPr/>
        <p:txBody>
          <a:bodyPr/>
          <a:lstStyle/>
          <a:p>
            <a:fld id="{2B2F7756-7B5E-460C-BC27-294AC9320B4B}" type="datetimeFigureOut">
              <a:rPr lang="fr-FR" smtClean="0"/>
              <a:t>04/08/2023</a:t>
            </a:fld>
            <a:endParaRPr lang="fr-FR"/>
          </a:p>
        </p:txBody>
      </p:sp>
      <p:sp>
        <p:nvSpPr>
          <p:cNvPr id="5" name="عنصر نائب للتذييل 4"/>
          <p:cNvSpPr>
            <a:spLocks noGrp="1"/>
          </p:cNvSpPr>
          <p:nvPr>
            <p:ph type="ftr" sz="quarter" idx="11"/>
          </p:nvPr>
        </p:nvSpPr>
        <p:spPr/>
        <p:txBody>
          <a:bodyPr/>
          <a:lstStyle/>
          <a:p>
            <a:endParaRPr lang="fr-FR"/>
          </a:p>
        </p:txBody>
      </p:sp>
      <p:sp>
        <p:nvSpPr>
          <p:cNvPr id="6" name="عنصر نائب لرقم الشريحة 5"/>
          <p:cNvSpPr>
            <a:spLocks noGrp="1"/>
          </p:cNvSpPr>
          <p:nvPr>
            <p:ph type="sldNum" sz="quarter" idx="12"/>
          </p:nvPr>
        </p:nvSpPr>
        <p:spPr/>
        <p:txBody>
          <a:bodyPr/>
          <a:lstStyle/>
          <a:p>
            <a:fld id="{C16DE538-5C83-476F-9D21-4A66B7FDDBDA}" type="slidenum">
              <a:rPr lang="fr-FR" smtClean="0"/>
              <a:t>‹#›</a:t>
            </a:fld>
            <a:endParaRPr lang="fr-FR"/>
          </a:p>
        </p:txBody>
      </p:sp>
    </p:spTree>
    <p:extLst>
      <p:ext uri="{BB962C8B-B14F-4D97-AF65-F5344CB8AC3E}">
        <p14:creationId xmlns:p14="http://schemas.microsoft.com/office/powerpoint/2010/main" val="219533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fr-FR"/>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fr-FR"/>
          </a:p>
        </p:txBody>
      </p:sp>
      <p:sp>
        <p:nvSpPr>
          <p:cNvPr id="4" name="عنصر نائب للتاريخ 3"/>
          <p:cNvSpPr>
            <a:spLocks noGrp="1"/>
          </p:cNvSpPr>
          <p:nvPr>
            <p:ph type="dt" sz="half" idx="10"/>
          </p:nvPr>
        </p:nvSpPr>
        <p:spPr/>
        <p:txBody>
          <a:bodyPr/>
          <a:lstStyle/>
          <a:p>
            <a:fld id="{2B2F7756-7B5E-460C-BC27-294AC9320B4B}" type="datetimeFigureOut">
              <a:rPr lang="fr-FR" smtClean="0"/>
              <a:t>04/08/2023</a:t>
            </a:fld>
            <a:endParaRPr lang="fr-FR"/>
          </a:p>
        </p:txBody>
      </p:sp>
      <p:sp>
        <p:nvSpPr>
          <p:cNvPr id="5" name="عنصر نائب للتذييل 4"/>
          <p:cNvSpPr>
            <a:spLocks noGrp="1"/>
          </p:cNvSpPr>
          <p:nvPr>
            <p:ph type="ftr" sz="quarter" idx="11"/>
          </p:nvPr>
        </p:nvSpPr>
        <p:spPr/>
        <p:txBody>
          <a:bodyPr/>
          <a:lstStyle/>
          <a:p>
            <a:endParaRPr lang="fr-FR"/>
          </a:p>
        </p:txBody>
      </p:sp>
      <p:sp>
        <p:nvSpPr>
          <p:cNvPr id="6" name="عنصر نائب لرقم الشريحة 5"/>
          <p:cNvSpPr>
            <a:spLocks noGrp="1"/>
          </p:cNvSpPr>
          <p:nvPr>
            <p:ph type="sldNum" sz="quarter" idx="12"/>
          </p:nvPr>
        </p:nvSpPr>
        <p:spPr/>
        <p:txBody>
          <a:bodyPr/>
          <a:lstStyle/>
          <a:p>
            <a:fld id="{C16DE538-5C83-476F-9D21-4A66B7FDDBDA}" type="slidenum">
              <a:rPr lang="fr-FR" smtClean="0"/>
              <a:t>‹#›</a:t>
            </a:fld>
            <a:endParaRPr lang="fr-FR"/>
          </a:p>
        </p:txBody>
      </p:sp>
    </p:spTree>
    <p:extLst>
      <p:ext uri="{BB962C8B-B14F-4D97-AF65-F5344CB8AC3E}">
        <p14:creationId xmlns:p14="http://schemas.microsoft.com/office/powerpoint/2010/main" val="110655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3305176"/>
            <a:ext cx="7772400" cy="1021556"/>
          </a:xfrm>
        </p:spPr>
        <p:txBody>
          <a:bodyPr anchor="t"/>
          <a:lstStyle>
            <a:lvl1pPr algn="l">
              <a:defRPr sz="4000" b="1" cap="all"/>
            </a:lvl1pPr>
          </a:lstStyle>
          <a:p>
            <a:r>
              <a:rPr lang="ar-SA" smtClean="0"/>
              <a:t>انقر لتحرير نمط العنوان الرئيسي</a:t>
            </a:r>
            <a:endParaRPr lang="fr-FR"/>
          </a:p>
        </p:txBody>
      </p:sp>
      <p:sp>
        <p:nvSpPr>
          <p:cNvPr id="3" name="عنصر نائب للنص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2B2F7756-7B5E-460C-BC27-294AC9320B4B}" type="datetimeFigureOut">
              <a:rPr lang="fr-FR" smtClean="0"/>
              <a:t>04/08/2023</a:t>
            </a:fld>
            <a:endParaRPr lang="fr-FR"/>
          </a:p>
        </p:txBody>
      </p:sp>
      <p:sp>
        <p:nvSpPr>
          <p:cNvPr id="5" name="عنصر نائب للتذييل 4"/>
          <p:cNvSpPr>
            <a:spLocks noGrp="1"/>
          </p:cNvSpPr>
          <p:nvPr>
            <p:ph type="ftr" sz="quarter" idx="11"/>
          </p:nvPr>
        </p:nvSpPr>
        <p:spPr/>
        <p:txBody>
          <a:bodyPr/>
          <a:lstStyle/>
          <a:p>
            <a:endParaRPr lang="fr-FR"/>
          </a:p>
        </p:txBody>
      </p:sp>
      <p:sp>
        <p:nvSpPr>
          <p:cNvPr id="6" name="عنصر نائب لرقم الشريحة 5"/>
          <p:cNvSpPr>
            <a:spLocks noGrp="1"/>
          </p:cNvSpPr>
          <p:nvPr>
            <p:ph type="sldNum" sz="quarter" idx="12"/>
          </p:nvPr>
        </p:nvSpPr>
        <p:spPr/>
        <p:txBody>
          <a:bodyPr/>
          <a:lstStyle/>
          <a:p>
            <a:fld id="{C16DE538-5C83-476F-9D21-4A66B7FDDBDA}" type="slidenum">
              <a:rPr lang="fr-FR" smtClean="0"/>
              <a:t>‹#›</a:t>
            </a:fld>
            <a:endParaRPr lang="fr-FR"/>
          </a:p>
        </p:txBody>
      </p:sp>
    </p:spTree>
    <p:extLst>
      <p:ext uri="{BB962C8B-B14F-4D97-AF65-F5344CB8AC3E}">
        <p14:creationId xmlns:p14="http://schemas.microsoft.com/office/powerpoint/2010/main" val="3154331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fr-FR"/>
          </a:p>
        </p:txBody>
      </p:sp>
      <p:sp>
        <p:nvSpPr>
          <p:cNvPr id="3" name="عنصر نائب للمحتوى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fr-FR"/>
          </a:p>
        </p:txBody>
      </p:sp>
      <p:sp>
        <p:nvSpPr>
          <p:cNvPr id="4" name="عنصر نائب للمحتوى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fr-FR"/>
          </a:p>
        </p:txBody>
      </p:sp>
      <p:sp>
        <p:nvSpPr>
          <p:cNvPr id="5" name="عنصر نائب للتاريخ 4"/>
          <p:cNvSpPr>
            <a:spLocks noGrp="1"/>
          </p:cNvSpPr>
          <p:nvPr>
            <p:ph type="dt" sz="half" idx="10"/>
          </p:nvPr>
        </p:nvSpPr>
        <p:spPr/>
        <p:txBody>
          <a:bodyPr/>
          <a:lstStyle/>
          <a:p>
            <a:fld id="{2B2F7756-7B5E-460C-BC27-294AC9320B4B}" type="datetimeFigureOut">
              <a:rPr lang="fr-FR" smtClean="0"/>
              <a:t>04/08/2023</a:t>
            </a:fld>
            <a:endParaRPr lang="fr-FR"/>
          </a:p>
        </p:txBody>
      </p:sp>
      <p:sp>
        <p:nvSpPr>
          <p:cNvPr id="6" name="عنصر نائب للتذييل 5"/>
          <p:cNvSpPr>
            <a:spLocks noGrp="1"/>
          </p:cNvSpPr>
          <p:nvPr>
            <p:ph type="ftr" sz="quarter" idx="11"/>
          </p:nvPr>
        </p:nvSpPr>
        <p:spPr/>
        <p:txBody>
          <a:bodyPr/>
          <a:lstStyle/>
          <a:p>
            <a:endParaRPr lang="fr-FR"/>
          </a:p>
        </p:txBody>
      </p:sp>
      <p:sp>
        <p:nvSpPr>
          <p:cNvPr id="7" name="عنصر نائب لرقم الشريحة 6"/>
          <p:cNvSpPr>
            <a:spLocks noGrp="1"/>
          </p:cNvSpPr>
          <p:nvPr>
            <p:ph type="sldNum" sz="quarter" idx="12"/>
          </p:nvPr>
        </p:nvSpPr>
        <p:spPr/>
        <p:txBody>
          <a:bodyPr/>
          <a:lstStyle/>
          <a:p>
            <a:fld id="{C16DE538-5C83-476F-9D21-4A66B7FDDBDA}" type="slidenum">
              <a:rPr lang="fr-FR" smtClean="0"/>
              <a:t>‹#›</a:t>
            </a:fld>
            <a:endParaRPr lang="fr-FR"/>
          </a:p>
        </p:txBody>
      </p:sp>
    </p:spTree>
    <p:extLst>
      <p:ext uri="{BB962C8B-B14F-4D97-AF65-F5344CB8AC3E}">
        <p14:creationId xmlns:p14="http://schemas.microsoft.com/office/powerpoint/2010/main" val="2153140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05979"/>
            <a:ext cx="8229600" cy="857250"/>
          </a:xfrm>
        </p:spPr>
        <p:txBody>
          <a:bodyPr/>
          <a:lstStyle>
            <a:lvl1pPr>
              <a:defRPr/>
            </a:lvl1pPr>
          </a:lstStyle>
          <a:p>
            <a:r>
              <a:rPr lang="ar-SA" smtClean="0"/>
              <a:t>انقر لتحرير نمط العنوان الرئيسي</a:t>
            </a:r>
            <a:endParaRPr lang="fr-FR"/>
          </a:p>
        </p:txBody>
      </p:sp>
      <p:sp>
        <p:nvSpPr>
          <p:cNvPr id="3" name="عنصر نائب للنص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fr-FR"/>
          </a:p>
        </p:txBody>
      </p:sp>
      <p:sp>
        <p:nvSpPr>
          <p:cNvPr id="5" name="عنصر نائب للنص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fr-FR"/>
          </a:p>
        </p:txBody>
      </p:sp>
      <p:sp>
        <p:nvSpPr>
          <p:cNvPr id="7" name="عنصر نائب للتاريخ 6"/>
          <p:cNvSpPr>
            <a:spLocks noGrp="1"/>
          </p:cNvSpPr>
          <p:nvPr>
            <p:ph type="dt" sz="half" idx="10"/>
          </p:nvPr>
        </p:nvSpPr>
        <p:spPr/>
        <p:txBody>
          <a:bodyPr/>
          <a:lstStyle/>
          <a:p>
            <a:fld id="{2B2F7756-7B5E-460C-BC27-294AC9320B4B}" type="datetimeFigureOut">
              <a:rPr lang="fr-FR" smtClean="0"/>
              <a:t>04/08/2023</a:t>
            </a:fld>
            <a:endParaRPr lang="fr-FR"/>
          </a:p>
        </p:txBody>
      </p:sp>
      <p:sp>
        <p:nvSpPr>
          <p:cNvPr id="8" name="عنصر نائب للتذييل 7"/>
          <p:cNvSpPr>
            <a:spLocks noGrp="1"/>
          </p:cNvSpPr>
          <p:nvPr>
            <p:ph type="ftr" sz="quarter" idx="11"/>
          </p:nvPr>
        </p:nvSpPr>
        <p:spPr/>
        <p:txBody>
          <a:bodyPr/>
          <a:lstStyle/>
          <a:p>
            <a:endParaRPr lang="fr-FR"/>
          </a:p>
        </p:txBody>
      </p:sp>
      <p:sp>
        <p:nvSpPr>
          <p:cNvPr id="9" name="عنصر نائب لرقم الشريحة 8"/>
          <p:cNvSpPr>
            <a:spLocks noGrp="1"/>
          </p:cNvSpPr>
          <p:nvPr>
            <p:ph type="sldNum" sz="quarter" idx="12"/>
          </p:nvPr>
        </p:nvSpPr>
        <p:spPr/>
        <p:txBody>
          <a:bodyPr/>
          <a:lstStyle/>
          <a:p>
            <a:fld id="{C16DE538-5C83-476F-9D21-4A66B7FDDBDA}" type="slidenum">
              <a:rPr lang="fr-FR" smtClean="0"/>
              <a:t>‹#›</a:t>
            </a:fld>
            <a:endParaRPr lang="fr-FR"/>
          </a:p>
        </p:txBody>
      </p:sp>
    </p:spTree>
    <p:extLst>
      <p:ext uri="{BB962C8B-B14F-4D97-AF65-F5344CB8AC3E}">
        <p14:creationId xmlns:p14="http://schemas.microsoft.com/office/powerpoint/2010/main" val="799690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fr-FR"/>
          </a:p>
        </p:txBody>
      </p:sp>
      <p:sp>
        <p:nvSpPr>
          <p:cNvPr id="3" name="عنصر نائب للتاريخ 2"/>
          <p:cNvSpPr>
            <a:spLocks noGrp="1"/>
          </p:cNvSpPr>
          <p:nvPr>
            <p:ph type="dt" sz="half" idx="10"/>
          </p:nvPr>
        </p:nvSpPr>
        <p:spPr/>
        <p:txBody>
          <a:bodyPr/>
          <a:lstStyle/>
          <a:p>
            <a:fld id="{2B2F7756-7B5E-460C-BC27-294AC9320B4B}" type="datetimeFigureOut">
              <a:rPr lang="fr-FR" smtClean="0"/>
              <a:t>04/08/2023</a:t>
            </a:fld>
            <a:endParaRPr lang="fr-FR"/>
          </a:p>
        </p:txBody>
      </p:sp>
      <p:sp>
        <p:nvSpPr>
          <p:cNvPr id="4" name="عنصر نائب للتذييل 3"/>
          <p:cNvSpPr>
            <a:spLocks noGrp="1"/>
          </p:cNvSpPr>
          <p:nvPr>
            <p:ph type="ftr" sz="quarter" idx="11"/>
          </p:nvPr>
        </p:nvSpPr>
        <p:spPr/>
        <p:txBody>
          <a:bodyPr/>
          <a:lstStyle/>
          <a:p>
            <a:endParaRPr lang="fr-FR"/>
          </a:p>
        </p:txBody>
      </p:sp>
      <p:sp>
        <p:nvSpPr>
          <p:cNvPr id="5" name="عنصر نائب لرقم الشريحة 4"/>
          <p:cNvSpPr>
            <a:spLocks noGrp="1"/>
          </p:cNvSpPr>
          <p:nvPr>
            <p:ph type="sldNum" sz="quarter" idx="12"/>
          </p:nvPr>
        </p:nvSpPr>
        <p:spPr/>
        <p:txBody>
          <a:bodyPr/>
          <a:lstStyle/>
          <a:p>
            <a:fld id="{C16DE538-5C83-476F-9D21-4A66B7FDDBDA}" type="slidenum">
              <a:rPr lang="fr-FR" smtClean="0"/>
              <a:t>‹#›</a:t>
            </a:fld>
            <a:endParaRPr lang="fr-FR"/>
          </a:p>
        </p:txBody>
      </p:sp>
    </p:spTree>
    <p:extLst>
      <p:ext uri="{BB962C8B-B14F-4D97-AF65-F5344CB8AC3E}">
        <p14:creationId xmlns:p14="http://schemas.microsoft.com/office/powerpoint/2010/main" val="887958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B2F7756-7B5E-460C-BC27-294AC9320B4B}" type="datetimeFigureOut">
              <a:rPr lang="fr-FR" smtClean="0"/>
              <a:t>04/08/2023</a:t>
            </a:fld>
            <a:endParaRPr lang="fr-FR"/>
          </a:p>
        </p:txBody>
      </p:sp>
      <p:sp>
        <p:nvSpPr>
          <p:cNvPr id="3" name="عنصر نائب للتذييل 2"/>
          <p:cNvSpPr>
            <a:spLocks noGrp="1"/>
          </p:cNvSpPr>
          <p:nvPr>
            <p:ph type="ftr" sz="quarter" idx="11"/>
          </p:nvPr>
        </p:nvSpPr>
        <p:spPr/>
        <p:txBody>
          <a:bodyPr/>
          <a:lstStyle/>
          <a:p>
            <a:endParaRPr lang="fr-FR"/>
          </a:p>
        </p:txBody>
      </p:sp>
      <p:sp>
        <p:nvSpPr>
          <p:cNvPr id="4" name="عنصر نائب لرقم الشريحة 3"/>
          <p:cNvSpPr>
            <a:spLocks noGrp="1"/>
          </p:cNvSpPr>
          <p:nvPr>
            <p:ph type="sldNum" sz="quarter" idx="12"/>
          </p:nvPr>
        </p:nvSpPr>
        <p:spPr/>
        <p:txBody>
          <a:bodyPr/>
          <a:lstStyle/>
          <a:p>
            <a:fld id="{C16DE538-5C83-476F-9D21-4A66B7FDDBDA}" type="slidenum">
              <a:rPr lang="fr-FR" smtClean="0"/>
              <a:t>‹#›</a:t>
            </a:fld>
            <a:endParaRPr lang="fr-FR"/>
          </a:p>
        </p:txBody>
      </p:sp>
    </p:spTree>
    <p:extLst>
      <p:ext uri="{BB962C8B-B14F-4D97-AF65-F5344CB8AC3E}">
        <p14:creationId xmlns:p14="http://schemas.microsoft.com/office/powerpoint/2010/main" val="3518777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1" y="204787"/>
            <a:ext cx="3008313" cy="871538"/>
          </a:xfrm>
        </p:spPr>
        <p:txBody>
          <a:bodyPr anchor="b"/>
          <a:lstStyle>
            <a:lvl1pPr algn="l">
              <a:defRPr sz="2000" b="1"/>
            </a:lvl1pPr>
          </a:lstStyle>
          <a:p>
            <a:r>
              <a:rPr lang="ar-SA" smtClean="0"/>
              <a:t>انقر لتحرير نمط العنوان الرئيسي</a:t>
            </a:r>
            <a:endParaRPr lang="fr-FR"/>
          </a:p>
        </p:txBody>
      </p:sp>
      <p:sp>
        <p:nvSpPr>
          <p:cNvPr id="3" name="عنصر نائب للمحتوى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fr-FR"/>
          </a:p>
        </p:txBody>
      </p:sp>
      <p:sp>
        <p:nvSpPr>
          <p:cNvPr id="4" name="عنصر نائب للنص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B2F7756-7B5E-460C-BC27-294AC9320B4B}" type="datetimeFigureOut">
              <a:rPr lang="fr-FR" smtClean="0"/>
              <a:t>04/08/2023</a:t>
            </a:fld>
            <a:endParaRPr lang="fr-FR"/>
          </a:p>
        </p:txBody>
      </p:sp>
      <p:sp>
        <p:nvSpPr>
          <p:cNvPr id="6" name="عنصر نائب للتذييل 5"/>
          <p:cNvSpPr>
            <a:spLocks noGrp="1"/>
          </p:cNvSpPr>
          <p:nvPr>
            <p:ph type="ftr" sz="quarter" idx="11"/>
          </p:nvPr>
        </p:nvSpPr>
        <p:spPr/>
        <p:txBody>
          <a:bodyPr/>
          <a:lstStyle/>
          <a:p>
            <a:endParaRPr lang="fr-FR"/>
          </a:p>
        </p:txBody>
      </p:sp>
      <p:sp>
        <p:nvSpPr>
          <p:cNvPr id="7" name="عنصر نائب لرقم الشريحة 6"/>
          <p:cNvSpPr>
            <a:spLocks noGrp="1"/>
          </p:cNvSpPr>
          <p:nvPr>
            <p:ph type="sldNum" sz="quarter" idx="12"/>
          </p:nvPr>
        </p:nvSpPr>
        <p:spPr/>
        <p:txBody>
          <a:bodyPr/>
          <a:lstStyle/>
          <a:p>
            <a:fld id="{C16DE538-5C83-476F-9D21-4A66B7FDDBDA}" type="slidenum">
              <a:rPr lang="fr-FR" smtClean="0"/>
              <a:t>‹#›</a:t>
            </a:fld>
            <a:endParaRPr lang="fr-FR"/>
          </a:p>
        </p:txBody>
      </p:sp>
    </p:spTree>
    <p:extLst>
      <p:ext uri="{BB962C8B-B14F-4D97-AF65-F5344CB8AC3E}">
        <p14:creationId xmlns:p14="http://schemas.microsoft.com/office/powerpoint/2010/main" val="2637425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3600450"/>
            <a:ext cx="5486400" cy="425054"/>
          </a:xfrm>
        </p:spPr>
        <p:txBody>
          <a:bodyPr anchor="b"/>
          <a:lstStyle>
            <a:lvl1pPr algn="l">
              <a:defRPr sz="2000" b="1"/>
            </a:lvl1pPr>
          </a:lstStyle>
          <a:p>
            <a:r>
              <a:rPr lang="ar-SA" smtClean="0"/>
              <a:t>انقر لتحرير نمط العنوان الرئيسي</a:t>
            </a:r>
            <a:endParaRPr lang="fr-FR"/>
          </a:p>
        </p:txBody>
      </p:sp>
      <p:sp>
        <p:nvSpPr>
          <p:cNvPr id="3" name="عنصر نائب للصورة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عنصر نائب للنص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2B2F7756-7B5E-460C-BC27-294AC9320B4B}" type="datetimeFigureOut">
              <a:rPr lang="fr-FR" smtClean="0"/>
              <a:t>04/08/2023</a:t>
            </a:fld>
            <a:endParaRPr lang="fr-FR"/>
          </a:p>
        </p:txBody>
      </p:sp>
      <p:sp>
        <p:nvSpPr>
          <p:cNvPr id="6" name="عنصر نائب للتذييل 5"/>
          <p:cNvSpPr>
            <a:spLocks noGrp="1"/>
          </p:cNvSpPr>
          <p:nvPr>
            <p:ph type="ftr" sz="quarter" idx="11"/>
          </p:nvPr>
        </p:nvSpPr>
        <p:spPr/>
        <p:txBody>
          <a:bodyPr/>
          <a:lstStyle/>
          <a:p>
            <a:endParaRPr lang="fr-FR"/>
          </a:p>
        </p:txBody>
      </p:sp>
      <p:sp>
        <p:nvSpPr>
          <p:cNvPr id="7" name="عنصر نائب لرقم الشريحة 6"/>
          <p:cNvSpPr>
            <a:spLocks noGrp="1"/>
          </p:cNvSpPr>
          <p:nvPr>
            <p:ph type="sldNum" sz="quarter" idx="12"/>
          </p:nvPr>
        </p:nvSpPr>
        <p:spPr/>
        <p:txBody>
          <a:bodyPr/>
          <a:lstStyle/>
          <a:p>
            <a:fld id="{C16DE538-5C83-476F-9D21-4A66B7FDDBDA}" type="slidenum">
              <a:rPr lang="fr-FR" smtClean="0"/>
              <a:t>‹#›</a:t>
            </a:fld>
            <a:endParaRPr lang="fr-FR"/>
          </a:p>
        </p:txBody>
      </p:sp>
    </p:spTree>
    <p:extLst>
      <p:ext uri="{BB962C8B-B14F-4D97-AF65-F5344CB8AC3E}">
        <p14:creationId xmlns:p14="http://schemas.microsoft.com/office/powerpoint/2010/main" val="3433846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fr-FR"/>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fr-FR"/>
          </a:p>
        </p:txBody>
      </p:sp>
      <p:sp>
        <p:nvSpPr>
          <p:cNvPr id="4" name="عنصر نائب للتاريخ 3"/>
          <p:cNvSpPr>
            <a:spLocks noGrp="1"/>
          </p:cNvSpPr>
          <p:nvPr>
            <p:ph type="dt" sz="half" idx="10"/>
          </p:nvPr>
        </p:nvSpPr>
        <p:spPr/>
        <p:txBody>
          <a:bodyPr/>
          <a:lstStyle/>
          <a:p>
            <a:fld id="{2B2F7756-7B5E-460C-BC27-294AC9320B4B}" type="datetimeFigureOut">
              <a:rPr lang="fr-FR" smtClean="0"/>
              <a:t>04/08/2023</a:t>
            </a:fld>
            <a:endParaRPr lang="fr-FR"/>
          </a:p>
        </p:txBody>
      </p:sp>
      <p:sp>
        <p:nvSpPr>
          <p:cNvPr id="5" name="عنصر نائب للتذييل 4"/>
          <p:cNvSpPr>
            <a:spLocks noGrp="1"/>
          </p:cNvSpPr>
          <p:nvPr>
            <p:ph type="ftr" sz="quarter" idx="11"/>
          </p:nvPr>
        </p:nvSpPr>
        <p:spPr/>
        <p:txBody>
          <a:bodyPr/>
          <a:lstStyle/>
          <a:p>
            <a:endParaRPr lang="fr-FR"/>
          </a:p>
        </p:txBody>
      </p:sp>
      <p:sp>
        <p:nvSpPr>
          <p:cNvPr id="6" name="عنصر نائب لرقم الشريحة 5"/>
          <p:cNvSpPr>
            <a:spLocks noGrp="1"/>
          </p:cNvSpPr>
          <p:nvPr>
            <p:ph type="sldNum" sz="quarter" idx="12"/>
          </p:nvPr>
        </p:nvSpPr>
        <p:spPr/>
        <p:txBody>
          <a:bodyPr/>
          <a:lstStyle/>
          <a:p>
            <a:fld id="{C16DE538-5C83-476F-9D21-4A66B7FDDBDA}" type="slidenum">
              <a:rPr lang="fr-FR" smtClean="0"/>
              <a:t>‹#›</a:t>
            </a:fld>
            <a:endParaRPr lang="fr-FR"/>
          </a:p>
        </p:txBody>
      </p:sp>
    </p:spTree>
    <p:extLst>
      <p:ext uri="{BB962C8B-B14F-4D97-AF65-F5344CB8AC3E}">
        <p14:creationId xmlns:p14="http://schemas.microsoft.com/office/powerpoint/2010/main" val="656899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154781"/>
            <a:ext cx="2057400" cy="3290888"/>
          </a:xfrm>
        </p:spPr>
        <p:txBody>
          <a:bodyPr vert="eaVert"/>
          <a:lstStyle/>
          <a:p>
            <a:r>
              <a:rPr lang="ar-SA" smtClean="0"/>
              <a:t>انقر لتحرير نمط العنوان الرئيسي</a:t>
            </a:r>
            <a:endParaRPr lang="fr-FR"/>
          </a:p>
        </p:txBody>
      </p:sp>
      <p:sp>
        <p:nvSpPr>
          <p:cNvPr id="3" name="عنصر نائب للعنوان العمودي 2"/>
          <p:cNvSpPr>
            <a:spLocks noGrp="1"/>
          </p:cNvSpPr>
          <p:nvPr>
            <p:ph type="body" orient="vert" idx="1"/>
          </p:nvPr>
        </p:nvSpPr>
        <p:spPr>
          <a:xfrm>
            <a:off x="457200" y="154781"/>
            <a:ext cx="6019800" cy="3290888"/>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fr-FR"/>
          </a:p>
        </p:txBody>
      </p:sp>
      <p:sp>
        <p:nvSpPr>
          <p:cNvPr id="4" name="عنصر نائب للتاريخ 3"/>
          <p:cNvSpPr>
            <a:spLocks noGrp="1"/>
          </p:cNvSpPr>
          <p:nvPr>
            <p:ph type="dt" sz="half" idx="10"/>
          </p:nvPr>
        </p:nvSpPr>
        <p:spPr/>
        <p:txBody>
          <a:bodyPr/>
          <a:lstStyle/>
          <a:p>
            <a:fld id="{2B2F7756-7B5E-460C-BC27-294AC9320B4B}" type="datetimeFigureOut">
              <a:rPr lang="fr-FR" smtClean="0"/>
              <a:t>04/08/2023</a:t>
            </a:fld>
            <a:endParaRPr lang="fr-FR"/>
          </a:p>
        </p:txBody>
      </p:sp>
      <p:sp>
        <p:nvSpPr>
          <p:cNvPr id="5" name="عنصر نائب للتذييل 4"/>
          <p:cNvSpPr>
            <a:spLocks noGrp="1"/>
          </p:cNvSpPr>
          <p:nvPr>
            <p:ph type="ftr" sz="quarter" idx="11"/>
          </p:nvPr>
        </p:nvSpPr>
        <p:spPr/>
        <p:txBody>
          <a:bodyPr/>
          <a:lstStyle/>
          <a:p>
            <a:endParaRPr lang="fr-FR"/>
          </a:p>
        </p:txBody>
      </p:sp>
      <p:sp>
        <p:nvSpPr>
          <p:cNvPr id="6" name="عنصر نائب لرقم الشريحة 5"/>
          <p:cNvSpPr>
            <a:spLocks noGrp="1"/>
          </p:cNvSpPr>
          <p:nvPr>
            <p:ph type="sldNum" sz="quarter" idx="12"/>
          </p:nvPr>
        </p:nvSpPr>
        <p:spPr/>
        <p:txBody>
          <a:bodyPr/>
          <a:lstStyle/>
          <a:p>
            <a:fld id="{C16DE538-5C83-476F-9D21-4A66B7FDDBDA}" type="slidenum">
              <a:rPr lang="fr-FR" smtClean="0"/>
              <a:t>‹#›</a:t>
            </a:fld>
            <a:endParaRPr lang="fr-FR"/>
          </a:p>
        </p:txBody>
      </p:sp>
    </p:spTree>
    <p:extLst>
      <p:ext uri="{BB962C8B-B14F-4D97-AF65-F5344CB8AC3E}">
        <p14:creationId xmlns:p14="http://schemas.microsoft.com/office/powerpoint/2010/main" val="1558333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ar-SA" smtClean="0"/>
              <a:t>انقر لتحرير نمط العنوان الرئيسي</a:t>
            </a:r>
            <a:endParaRPr lang="fr-FR"/>
          </a:p>
        </p:txBody>
      </p:sp>
      <p:sp>
        <p:nvSpPr>
          <p:cNvPr id="3" name="عنصر نائب للنص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fr-FR"/>
          </a:p>
        </p:txBody>
      </p:sp>
      <p:sp>
        <p:nvSpPr>
          <p:cNvPr id="4" name="عنصر نائب للتاريخ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B2F7756-7B5E-460C-BC27-294AC9320B4B}" type="datetimeFigureOut">
              <a:rPr lang="fr-FR" smtClean="0"/>
              <a:t>04/08/2023</a:t>
            </a:fld>
            <a:endParaRPr lang="fr-FR"/>
          </a:p>
        </p:txBody>
      </p:sp>
      <p:sp>
        <p:nvSpPr>
          <p:cNvPr id="5" name="عنصر نائب للتذييل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عنصر نائب لرقم الشريحة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16DE538-5C83-476F-9D21-4A66B7FDDBDA}" type="slidenum">
              <a:rPr lang="fr-FR" smtClean="0"/>
              <a:t>‹#›</a:t>
            </a:fld>
            <a:endParaRPr lang="fr-FR"/>
          </a:p>
        </p:txBody>
      </p:sp>
    </p:spTree>
    <p:extLst>
      <p:ext uri="{BB962C8B-B14F-4D97-AF65-F5344CB8AC3E}">
        <p14:creationId xmlns:p14="http://schemas.microsoft.com/office/powerpoint/2010/main" val="3425714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endParaRPr lang="fr-FR"/>
          </a:p>
        </p:txBody>
      </p:sp>
      <p:sp>
        <p:nvSpPr>
          <p:cNvPr id="3" name="عنوان فرعي 2"/>
          <p:cNvSpPr>
            <a:spLocks noGrp="1"/>
          </p:cNvSpPr>
          <p:nvPr>
            <p:ph type="subTitle" idx="1"/>
          </p:nvPr>
        </p:nvSpPr>
        <p:spPr/>
        <p:txBody>
          <a:bodyPr/>
          <a:lstStyle/>
          <a:p>
            <a:endParaRPr lang="fr-F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0512" cy="6100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مستطيل 3"/>
          <p:cNvSpPr/>
          <p:nvPr/>
        </p:nvSpPr>
        <p:spPr>
          <a:xfrm>
            <a:off x="2719895" y="483518"/>
            <a:ext cx="6316601" cy="923330"/>
          </a:xfrm>
          <a:prstGeom prst="rect">
            <a:avLst/>
          </a:prstGeom>
          <a:noFill/>
        </p:spPr>
        <p:txBody>
          <a:bodyPr wrap="none" lIns="91440" tIns="45720" rIns="91440" bIns="45720">
            <a:spAutoFit/>
          </a:bodyPr>
          <a:lstStyle/>
          <a:p>
            <a:pPr algn="ctr"/>
            <a:r>
              <a:rPr lang="en-US" sz="5400" dirty="0" smtClean="0">
                <a:ln w="18415" cmpd="sng">
                  <a:solidFill>
                    <a:srgbClr val="FFFF00"/>
                  </a:solidFill>
                  <a:prstDash val="solid"/>
                </a:ln>
                <a:solidFill>
                  <a:srgbClr val="FFFF00"/>
                </a:solidFill>
                <a:effectLst>
                  <a:glow rad="139700">
                    <a:schemeClr val="accent3">
                      <a:satMod val="175000"/>
                      <a:alpha val="40000"/>
                    </a:schemeClr>
                  </a:glow>
                  <a:outerShdw blurRad="63500" dir="3600000" algn="tl" rotWithShape="0">
                    <a:srgbClr val="000000">
                      <a:alpha val="70000"/>
                    </a:srgbClr>
                  </a:outerShdw>
                </a:effectLst>
              </a:rPr>
              <a:t>Seizures and Epilepsy </a:t>
            </a:r>
            <a:endParaRPr lang="ar-SA" sz="5400" dirty="0">
              <a:ln w="18415" cmpd="sng">
                <a:solidFill>
                  <a:srgbClr val="FFFF00"/>
                </a:solidFill>
                <a:prstDash val="solid"/>
              </a:ln>
              <a:solidFill>
                <a:srgbClr val="FFFF00"/>
              </a:solidFill>
              <a:effectLst>
                <a:glow rad="139700">
                  <a:schemeClr val="accent3">
                    <a:satMod val="175000"/>
                    <a:alpha val="40000"/>
                  </a:schemeClr>
                </a:glow>
                <a:outerShdw blurRad="63500" dir="3600000" algn="tl" rotWithShape="0">
                  <a:srgbClr val="000000">
                    <a:alpha val="70000"/>
                  </a:srgbClr>
                </a:outerShdw>
              </a:effectLst>
            </a:endParaRPr>
          </a:p>
        </p:txBody>
      </p:sp>
      <p:sp>
        <p:nvSpPr>
          <p:cNvPr id="6" name="مربع نص 5"/>
          <p:cNvSpPr txBox="1"/>
          <p:nvPr/>
        </p:nvSpPr>
        <p:spPr>
          <a:xfrm>
            <a:off x="4932040" y="4083918"/>
            <a:ext cx="2773836" cy="738664"/>
          </a:xfrm>
          <a:prstGeom prst="rect">
            <a:avLst/>
          </a:prstGeom>
          <a:noFill/>
        </p:spPr>
        <p:txBody>
          <a:bodyPr wrap="none" rtlCol="0">
            <a:spAutoFit/>
          </a:bodyPr>
          <a:lstStyle/>
          <a:p>
            <a:r>
              <a:rPr lang="en-US" b="1" dirty="0" smtClean="0">
                <a:solidFill>
                  <a:schemeClr val="bg1"/>
                </a:solidFill>
                <a:latin typeface="Arial Narrow" panose="020B0606020202030204" pitchFamily="34" charset="0"/>
              </a:rPr>
              <a:t>Prepared by :</a:t>
            </a:r>
          </a:p>
          <a:p>
            <a:r>
              <a:rPr lang="en-US" sz="2400" b="1" dirty="0" smtClean="0">
                <a:solidFill>
                  <a:schemeClr val="bg1"/>
                </a:solidFill>
                <a:latin typeface="Arial Narrow" panose="020B0606020202030204" pitchFamily="34" charset="0"/>
              </a:rPr>
              <a:t>Dr. </a:t>
            </a:r>
            <a:r>
              <a:rPr lang="en-US" sz="2400" b="1" dirty="0" err="1" smtClean="0">
                <a:solidFill>
                  <a:schemeClr val="bg1"/>
                </a:solidFill>
                <a:latin typeface="Arial Narrow" panose="020B0606020202030204" pitchFamily="34" charset="0"/>
              </a:rPr>
              <a:t>Asmaa</a:t>
            </a:r>
            <a:r>
              <a:rPr lang="en-US" sz="2400" b="1" dirty="0" smtClean="0">
                <a:solidFill>
                  <a:schemeClr val="bg1"/>
                </a:solidFill>
                <a:latin typeface="Arial Narrow" panose="020B0606020202030204" pitchFamily="34" charset="0"/>
              </a:rPr>
              <a:t> </a:t>
            </a:r>
            <a:r>
              <a:rPr lang="en-US" sz="2400" b="1" dirty="0" err="1" smtClean="0">
                <a:solidFill>
                  <a:schemeClr val="bg1"/>
                </a:solidFill>
                <a:latin typeface="Arial Narrow" panose="020B0606020202030204" pitchFamily="34" charset="0"/>
              </a:rPr>
              <a:t>Alaa</a:t>
            </a:r>
            <a:r>
              <a:rPr lang="en-US" sz="2400" b="1" dirty="0" smtClean="0">
                <a:solidFill>
                  <a:schemeClr val="bg1"/>
                </a:solidFill>
                <a:latin typeface="Arial Narrow" panose="020B0606020202030204" pitchFamily="34" charset="0"/>
              </a:rPr>
              <a:t> Abed </a:t>
            </a:r>
            <a:endParaRPr lang="fr-FR" sz="2400" b="1"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2319801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0870" y="627534"/>
            <a:ext cx="9119642" cy="4680520"/>
          </a:xfrm>
        </p:spPr>
        <p:txBody>
          <a:bodyPr>
            <a:normAutofit/>
          </a:bodyPr>
          <a:lstStyle/>
          <a:p>
            <a:pPr marL="0" indent="0">
              <a:buNone/>
            </a:pPr>
            <a:r>
              <a:rPr lang="en-US" sz="2000" b="1" dirty="0">
                <a:latin typeface="Arial Narrow" panose="020B0606020202030204" pitchFamily="34" charset="0"/>
              </a:rPr>
              <a:t>Seizures</a:t>
            </a:r>
            <a:r>
              <a:rPr lang="en-US" sz="2000" dirty="0">
                <a:latin typeface="Arial Narrow" panose="020B0606020202030204" pitchFamily="34" charset="0"/>
              </a:rPr>
              <a:t> </a:t>
            </a:r>
            <a:r>
              <a:rPr lang="en-US" sz="1800" dirty="0">
                <a:latin typeface="Arial Narrow" panose="020B0606020202030204" pitchFamily="34" charset="0"/>
              </a:rPr>
              <a:t>transient occurrence of signs or symptoms due to abnormal excessive electrical neuronal activity in the brain. Depending on the distribution of discharges, this abnormal brain activity can have various </a:t>
            </a:r>
            <a:r>
              <a:rPr lang="en-US" sz="1800" dirty="0" smtClean="0">
                <a:latin typeface="Arial Narrow" panose="020B0606020202030204" pitchFamily="34" charset="0"/>
              </a:rPr>
              <a:t>manifestations (3-10%of population)</a:t>
            </a:r>
          </a:p>
          <a:p>
            <a:pPr marL="0" indent="0">
              <a:buNone/>
            </a:pPr>
            <a:r>
              <a:rPr lang="en-US" sz="2000" b="1" dirty="0" smtClean="0">
                <a:latin typeface="Arial Narrow" panose="020B0606020202030204" pitchFamily="34" charset="0"/>
              </a:rPr>
              <a:t>Convulsions</a:t>
            </a:r>
            <a:r>
              <a:rPr lang="en-US" sz="2000" dirty="0" smtClean="0">
                <a:latin typeface="Arial Narrow" panose="020B0606020202030204" pitchFamily="34" charset="0"/>
              </a:rPr>
              <a:t> </a:t>
            </a:r>
            <a:r>
              <a:rPr lang="en-US" sz="1800" dirty="0">
                <a:latin typeface="Arial Narrow" panose="020B0606020202030204" pitchFamily="34" charset="0"/>
              </a:rPr>
              <a:t>- motor seizures ( it doesn't always have to be during seizures </a:t>
            </a:r>
            <a:r>
              <a:rPr lang="en-US" sz="1800" dirty="0" smtClean="0">
                <a:latin typeface="Arial Narrow" panose="020B0606020202030204" pitchFamily="34" charset="0"/>
              </a:rPr>
              <a:t>)</a:t>
            </a:r>
          </a:p>
          <a:p>
            <a:pPr marL="0" indent="0">
              <a:buNone/>
            </a:pPr>
            <a:endParaRPr lang="en-US" sz="1800" dirty="0">
              <a:latin typeface="Arial Narrow" panose="020B0606020202030204" pitchFamily="34" charset="0"/>
            </a:endParaRPr>
          </a:p>
          <a:p>
            <a:pPr marL="0" indent="0">
              <a:buNone/>
            </a:pPr>
            <a:r>
              <a:rPr lang="en-US" sz="2000" b="1" dirty="0" smtClean="0">
                <a:solidFill>
                  <a:srgbClr val="C00000"/>
                </a:solidFill>
                <a:latin typeface="Arial Narrow" panose="020B0606020202030204" pitchFamily="34" charset="0"/>
              </a:rPr>
              <a:t>Epilepsy</a:t>
            </a:r>
            <a:r>
              <a:rPr lang="en-US" sz="2000" dirty="0" smtClean="0">
                <a:latin typeface="Arial Narrow" panose="020B0606020202030204" pitchFamily="34" charset="0"/>
              </a:rPr>
              <a:t> </a:t>
            </a:r>
            <a:r>
              <a:rPr lang="en-US" sz="1800" dirty="0">
                <a:latin typeface="Arial Narrow" panose="020B0606020202030204" pitchFamily="34" charset="0"/>
              </a:rPr>
              <a:t>- is a history of recurrent &gt;=2 unprovoked seizures occurring at least 24 </a:t>
            </a:r>
            <a:r>
              <a:rPr lang="en-US" sz="1800" dirty="0" err="1">
                <a:latin typeface="Arial Narrow" panose="020B0606020202030204" pitchFamily="34" charset="0"/>
              </a:rPr>
              <a:t>hrs</a:t>
            </a:r>
            <a:r>
              <a:rPr lang="en-US" sz="1800" dirty="0">
                <a:latin typeface="Arial Narrow" panose="020B0606020202030204" pitchFamily="34" charset="0"/>
              </a:rPr>
              <a:t> </a:t>
            </a:r>
            <a:r>
              <a:rPr lang="en-US" sz="1800" dirty="0" smtClean="0">
                <a:latin typeface="Arial Narrow" panose="020B0606020202030204" pitchFamily="34" charset="0"/>
              </a:rPr>
              <a:t>apart (0.3-0.5%)</a:t>
            </a:r>
          </a:p>
          <a:p>
            <a:pPr marL="0" indent="0">
              <a:buNone/>
            </a:pPr>
            <a:r>
              <a:rPr lang="en-US" sz="1800" dirty="0">
                <a:latin typeface="Arial Narrow" panose="020B0606020202030204" pitchFamily="34" charset="0"/>
              </a:rPr>
              <a:t>Epilepsy refers to a clinical phenomenon </a:t>
            </a:r>
            <a:r>
              <a:rPr lang="en-US" sz="1800" dirty="0" smtClean="0">
                <a:latin typeface="Arial Narrow" panose="020B0606020202030204" pitchFamily="34" charset="0"/>
              </a:rPr>
              <a:t>rather </a:t>
            </a:r>
            <a:r>
              <a:rPr lang="en-US" sz="1800" dirty="0">
                <a:latin typeface="Arial Narrow" panose="020B0606020202030204" pitchFamily="34" charset="0"/>
              </a:rPr>
              <a:t>than a single disease entity, because there are many forms and </a:t>
            </a:r>
            <a:r>
              <a:rPr lang="en-US" sz="1800" dirty="0" smtClean="0">
                <a:latin typeface="Arial Narrow" panose="020B0606020202030204" pitchFamily="34" charset="0"/>
              </a:rPr>
              <a:t>causes </a:t>
            </a:r>
            <a:r>
              <a:rPr lang="en-US" sz="1800" dirty="0">
                <a:latin typeface="Arial Narrow" panose="020B0606020202030204" pitchFamily="34" charset="0"/>
              </a:rPr>
              <a:t>of epilepsy. However, among the many causes of epilepsy there </a:t>
            </a:r>
            <a:r>
              <a:rPr lang="en-US" sz="1800" dirty="0" smtClean="0">
                <a:latin typeface="Arial Narrow" panose="020B0606020202030204" pitchFamily="34" charset="0"/>
              </a:rPr>
              <a:t>are </a:t>
            </a:r>
            <a:r>
              <a:rPr lang="en-US" sz="1800" dirty="0">
                <a:latin typeface="Arial Narrow" panose="020B0606020202030204" pitchFamily="34" charset="0"/>
              </a:rPr>
              <a:t>various </a:t>
            </a:r>
            <a:r>
              <a:rPr lang="en-US" sz="2000" b="1" dirty="0" smtClean="0">
                <a:solidFill>
                  <a:srgbClr val="C00000"/>
                </a:solidFill>
                <a:latin typeface="Arial Narrow" panose="020B0606020202030204" pitchFamily="34" charset="0"/>
              </a:rPr>
              <a:t>epilepsy syndromes </a:t>
            </a:r>
            <a:r>
              <a:rPr lang="en-US" sz="1800" dirty="0">
                <a:latin typeface="Arial Narrow" panose="020B0606020202030204" pitchFamily="34" charset="0"/>
              </a:rPr>
              <a:t>in which the clinical and pathologic </a:t>
            </a:r>
            <a:r>
              <a:rPr lang="en-US" sz="1800" dirty="0" smtClean="0">
                <a:latin typeface="Arial Narrow" panose="020B0606020202030204" pitchFamily="34" charset="0"/>
              </a:rPr>
              <a:t>characteristics </a:t>
            </a:r>
            <a:r>
              <a:rPr lang="en-US" sz="1800" dirty="0">
                <a:latin typeface="Arial Narrow" panose="020B0606020202030204" pitchFamily="34" charset="0"/>
              </a:rPr>
              <a:t>are distinctive and suggest a specific underlying etiology.</a:t>
            </a:r>
            <a:endParaRPr lang="en-US" sz="1800" dirty="0" smtClean="0">
              <a:latin typeface="Arial Narrow" panose="020B0606020202030204" pitchFamily="34" charset="0"/>
            </a:endParaRPr>
          </a:p>
          <a:p>
            <a:pPr marL="0" indent="0">
              <a:buNone/>
            </a:pPr>
            <a:endParaRPr lang="en-US" sz="1800" dirty="0">
              <a:latin typeface="Arial Narrow" panose="020B0606020202030204" pitchFamily="34" charset="0"/>
            </a:endParaRPr>
          </a:p>
          <a:p>
            <a:pPr marL="0" indent="0">
              <a:buNone/>
            </a:pPr>
            <a:r>
              <a:rPr lang="en-US" sz="2000" b="1" dirty="0" smtClean="0">
                <a:solidFill>
                  <a:srgbClr val="C00000"/>
                </a:solidFill>
                <a:latin typeface="Arial Narrow" panose="020B0606020202030204" pitchFamily="34" charset="0"/>
              </a:rPr>
              <a:t>Status </a:t>
            </a:r>
            <a:r>
              <a:rPr lang="en-US" sz="2000" b="1" dirty="0">
                <a:solidFill>
                  <a:srgbClr val="C00000"/>
                </a:solidFill>
                <a:latin typeface="Arial Narrow" panose="020B0606020202030204" pitchFamily="34" charset="0"/>
              </a:rPr>
              <a:t>epilepticus </a:t>
            </a:r>
            <a:r>
              <a:rPr lang="en-US" sz="1800" dirty="0">
                <a:latin typeface="Arial Narrow" panose="020B0606020202030204" pitchFamily="34" charset="0"/>
              </a:rPr>
              <a:t>- condition of prolonged or repetitive convulsive seizures . it is a medical emergency and can be life threatening as it can lead to neuronal cell death and long-term </a:t>
            </a:r>
            <a:r>
              <a:rPr lang="en-US" sz="1800" dirty="0" smtClean="0">
                <a:latin typeface="Arial Narrow" panose="020B0606020202030204" pitchFamily="34" charset="0"/>
              </a:rPr>
              <a:t>consequences</a:t>
            </a:r>
          </a:p>
          <a:p>
            <a:pPr marL="0" indent="0">
              <a:buNone/>
            </a:pPr>
            <a:r>
              <a:rPr lang="en-US" sz="2400" b="1" dirty="0" smtClean="0">
                <a:solidFill>
                  <a:srgbClr val="C00000"/>
                </a:solidFill>
                <a:latin typeface="Arial Narrow" panose="020B0606020202030204" pitchFamily="34" charset="0"/>
              </a:rPr>
              <a:t>** AGE </a:t>
            </a:r>
            <a:endParaRPr lang="en-US" sz="2400" b="1" dirty="0">
              <a:solidFill>
                <a:srgbClr val="C00000"/>
              </a:solidFill>
              <a:latin typeface="Arial Narrow" panose="020B0606020202030204" pitchFamily="34" charset="0"/>
            </a:endParaRPr>
          </a:p>
        </p:txBody>
      </p:sp>
      <p:sp>
        <p:nvSpPr>
          <p:cNvPr id="4" name="مستطيل 3"/>
          <p:cNvSpPr/>
          <p:nvPr/>
        </p:nvSpPr>
        <p:spPr>
          <a:xfrm>
            <a:off x="323528" y="51470"/>
            <a:ext cx="7326560"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spcBef>
                <a:spcPct val="20000"/>
              </a:spcBef>
            </a:pPr>
            <a:r>
              <a:rPr lang="en-US" sz="3600" b="1" dirty="0" smtClean="0">
                <a:solidFill>
                  <a:srgbClr val="FF0000"/>
                </a:solidFill>
                <a:effectLst>
                  <a:outerShdw blurRad="38100" dist="38100" dir="2700000" algn="tl">
                    <a:srgbClr val="000000">
                      <a:alpha val="43137"/>
                    </a:srgbClr>
                  </a:outerShdw>
                </a:effectLst>
                <a:latin typeface="Arial Narrow" panose="020B0606020202030204" pitchFamily="34" charset="0"/>
              </a:rPr>
              <a:t>Seizures , convulsions and epilepsy </a:t>
            </a:r>
            <a:endParaRPr lang="en-US" sz="3600" b="1" dirty="0">
              <a:solidFill>
                <a:srgbClr val="FF0000"/>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1433602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7688" y="18606"/>
            <a:ext cx="9119642" cy="4857400"/>
          </a:xfrm>
        </p:spPr>
        <p:txBody>
          <a:bodyPr>
            <a:normAutofit lnSpcReduction="10000"/>
          </a:bodyPr>
          <a:lstStyle/>
          <a:p>
            <a:pPr marL="0" indent="0">
              <a:buNone/>
            </a:pPr>
            <a:r>
              <a:rPr lang="en-US" sz="1800" b="1" dirty="0" smtClean="0">
                <a:solidFill>
                  <a:srgbClr val="C00000"/>
                </a:solidFill>
                <a:latin typeface="Arial Narrow" panose="020B0606020202030204" pitchFamily="34" charset="0"/>
              </a:rPr>
              <a:t>Provoked seizures </a:t>
            </a:r>
            <a:r>
              <a:rPr lang="en-US" sz="1800" dirty="0" smtClean="0">
                <a:latin typeface="Arial Narrow" panose="020B0606020202030204" pitchFamily="34" charset="0"/>
              </a:rPr>
              <a:t>: seizures with an acute process or curable avoidable process such as</a:t>
            </a:r>
          </a:p>
          <a:p>
            <a:pPr marL="685800" lvl="1">
              <a:buFont typeface="Arial" panose="020B0604020202020204" pitchFamily="34" charset="0"/>
              <a:buChar char="•"/>
            </a:pPr>
            <a:r>
              <a:rPr lang="en-US" sz="1800" dirty="0">
                <a:latin typeface="Arial Narrow" panose="020B0606020202030204" pitchFamily="34" charset="0"/>
              </a:rPr>
              <a:t>Infections - Meningitis encephalitis</a:t>
            </a:r>
          </a:p>
          <a:p>
            <a:pPr marL="685800" lvl="1">
              <a:buFont typeface="Arial" panose="020B0604020202020204" pitchFamily="34" charset="0"/>
              <a:buChar char="•"/>
            </a:pPr>
            <a:r>
              <a:rPr lang="en-US" sz="1800" dirty="0">
                <a:latin typeface="Arial Narrow" panose="020B0606020202030204" pitchFamily="34" charset="0"/>
              </a:rPr>
              <a:t>Poising toxins medications </a:t>
            </a:r>
          </a:p>
          <a:p>
            <a:pPr marL="685800" lvl="1">
              <a:buFont typeface="Arial" panose="020B0604020202020204" pitchFamily="34" charset="0"/>
              <a:buChar char="•"/>
            </a:pPr>
            <a:r>
              <a:rPr lang="en-US" sz="1800" dirty="0">
                <a:latin typeface="Arial Narrow" panose="020B0606020202030204" pitchFamily="34" charset="0"/>
              </a:rPr>
              <a:t>Electrolyte disturbances – hypo/hypernatremia hypocalcemia  </a:t>
            </a:r>
          </a:p>
          <a:p>
            <a:pPr marL="685800" lvl="1">
              <a:buFont typeface="Arial" panose="020B0604020202020204" pitchFamily="34" charset="0"/>
              <a:buChar char="•"/>
            </a:pPr>
            <a:r>
              <a:rPr lang="en-US" sz="1800" dirty="0">
                <a:latin typeface="Arial Narrow" panose="020B0606020202030204" pitchFamily="34" charset="0"/>
              </a:rPr>
              <a:t>Metabolic </a:t>
            </a:r>
            <a:r>
              <a:rPr lang="en-US" sz="1600" dirty="0">
                <a:latin typeface="Arial Narrow" panose="020B0606020202030204" pitchFamily="34" charset="0"/>
              </a:rPr>
              <a:t>– hypoglycemia uremia acidosis </a:t>
            </a:r>
          </a:p>
          <a:p>
            <a:pPr marL="685800" lvl="1">
              <a:buFont typeface="Arial" panose="020B0604020202020204" pitchFamily="34" charset="0"/>
              <a:buChar char="•"/>
            </a:pPr>
            <a:r>
              <a:rPr lang="en-US" sz="1800" dirty="0" smtClean="0">
                <a:latin typeface="Arial Narrow" panose="020B0606020202030204" pitchFamily="34" charset="0"/>
              </a:rPr>
              <a:t>Fever –febrile convulsion</a:t>
            </a:r>
          </a:p>
          <a:p>
            <a:pPr marL="685800" lvl="1">
              <a:buFont typeface="Arial" panose="020B0604020202020204" pitchFamily="34" charset="0"/>
              <a:buChar char="•"/>
            </a:pPr>
            <a:r>
              <a:rPr lang="en-US" sz="1800" dirty="0" smtClean="0">
                <a:latin typeface="Arial Narrow" panose="020B0606020202030204" pitchFamily="34" charset="0"/>
              </a:rPr>
              <a:t>Head trauma </a:t>
            </a:r>
          </a:p>
          <a:p>
            <a:pPr marL="0" indent="0">
              <a:buNone/>
            </a:pPr>
            <a:r>
              <a:rPr lang="en-US" sz="1800" dirty="0" smtClean="0">
                <a:latin typeface="Arial Narrow" panose="020B0606020202030204" pitchFamily="34" charset="0"/>
              </a:rPr>
              <a:t>Provoked seizures are not epileptic</a:t>
            </a:r>
          </a:p>
          <a:p>
            <a:pPr marL="0" indent="0">
              <a:buNone/>
            </a:pPr>
            <a:endParaRPr lang="en-US" sz="1800" dirty="0" smtClean="0">
              <a:latin typeface="Arial Narrow" panose="020B0606020202030204" pitchFamily="34" charset="0"/>
            </a:endParaRPr>
          </a:p>
          <a:p>
            <a:pPr marL="0" indent="0">
              <a:buNone/>
            </a:pPr>
            <a:r>
              <a:rPr lang="en-US" sz="1800" b="1" dirty="0" smtClean="0">
                <a:solidFill>
                  <a:srgbClr val="C00000"/>
                </a:solidFill>
                <a:latin typeface="Arial Narrow" panose="020B0606020202030204" pitchFamily="34" charset="0"/>
              </a:rPr>
              <a:t>Unprovoked seizures</a:t>
            </a:r>
            <a:r>
              <a:rPr lang="en-US" sz="1800" dirty="0" smtClean="0">
                <a:latin typeface="Arial Narrow" panose="020B0606020202030204" pitchFamily="34" charset="0"/>
              </a:rPr>
              <a:t> : seizures due to chronic non curable process,  genetic or idiopathic cause </a:t>
            </a:r>
          </a:p>
          <a:p>
            <a:pPr lvl="1">
              <a:buFont typeface="Arial" panose="020B0604020202020204" pitchFamily="34" charset="0"/>
              <a:buChar char="•"/>
            </a:pPr>
            <a:r>
              <a:rPr lang="en-US" sz="1800" dirty="0" smtClean="0">
                <a:latin typeface="Arial Narrow" panose="020B0606020202030204" pitchFamily="34" charset="0"/>
              </a:rPr>
              <a:t>Idiopathic</a:t>
            </a:r>
          </a:p>
          <a:p>
            <a:pPr lvl="1">
              <a:buFont typeface="Arial" panose="020B0604020202020204" pitchFamily="34" charset="0"/>
              <a:buChar char="•"/>
            </a:pPr>
            <a:r>
              <a:rPr lang="en-US" sz="1800" dirty="0" smtClean="0">
                <a:latin typeface="Arial Narrow" panose="020B0606020202030204" pitchFamily="34" charset="0"/>
              </a:rPr>
              <a:t>Genetic (positive family history)</a:t>
            </a:r>
          </a:p>
          <a:p>
            <a:pPr lvl="1">
              <a:buFont typeface="Arial" panose="020B0604020202020204" pitchFamily="34" charset="0"/>
              <a:buChar char="•"/>
            </a:pPr>
            <a:r>
              <a:rPr lang="en-US" sz="1800" dirty="0" smtClean="0">
                <a:latin typeface="Arial Narrow" panose="020B0606020202030204" pitchFamily="34" charset="0"/>
              </a:rPr>
              <a:t>Neurodegenerative disease( </a:t>
            </a:r>
            <a:r>
              <a:rPr lang="en-US" sz="1800" dirty="0" err="1" smtClean="0">
                <a:latin typeface="Arial Narrow" panose="020B0606020202030204" pitchFamily="34" charset="0"/>
              </a:rPr>
              <a:t>eg</a:t>
            </a:r>
            <a:r>
              <a:rPr lang="en-US" sz="1800" dirty="0" smtClean="0">
                <a:latin typeface="Arial Narrow" panose="020B0606020202030204" pitchFamily="34" charset="0"/>
              </a:rPr>
              <a:t> Alzheimer )</a:t>
            </a:r>
          </a:p>
          <a:p>
            <a:pPr lvl="1">
              <a:buFont typeface="Arial" panose="020B0604020202020204" pitchFamily="34" charset="0"/>
              <a:buChar char="•"/>
            </a:pPr>
            <a:r>
              <a:rPr lang="en-US" sz="1800" dirty="0" smtClean="0">
                <a:latin typeface="Arial Narrow" panose="020B0606020202030204" pitchFamily="34" charset="0"/>
              </a:rPr>
              <a:t>Brain tumors </a:t>
            </a:r>
          </a:p>
          <a:p>
            <a:pPr lvl="1">
              <a:buFont typeface="Arial" panose="020B0604020202020204" pitchFamily="34" charset="0"/>
              <a:buChar char="•"/>
            </a:pPr>
            <a:r>
              <a:rPr lang="en-US" sz="1800" dirty="0" smtClean="0">
                <a:latin typeface="Arial Narrow" panose="020B0606020202030204" pitchFamily="34" charset="0"/>
              </a:rPr>
              <a:t>Cerebral stroke</a:t>
            </a:r>
          </a:p>
          <a:p>
            <a:pPr marL="0" indent="0">
              <a:buNone/>
            </a:pPr>
            <a:endParaRPr lang="en-US" sz="1800" dirty="0" smtClean="0">
              <a:latin typeface="Arial Narrow" panose="020B0606020202030204" pitchFamily="34" charset="0"/>
            </a:endParaRPr>
          </a:p>
          <a:p>
            <a:pPr marL="0" indent="0">
              <a:buNone/>
            </a:pPr>
            <a:endParaRPr lang="en-US" sz="1800" dirty="0">
              <a:latin typeface="Arial Narrow" panose="020B0606020202030204" pitchFamily="34" charset="0"/>
            </a:endParaRPr>
          </a:p>
        </p:txBody>
      </p:sp>
      <p:sp>
        <p:nvSpPr>
          <p:cNvPr id="4" name="مستطيل 3"/>
          <p:cNvSpPr/>
          <p:nvPr/>
        </p:nvSpPr>
        <p:spPr>
          <a:xfrm>
            <a:off x="2339752" y="4227934"/>
            <a:ext cx="6552728"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spcBef>
                <a:spcPct val="20000"/>
              </a:spcBef>
            </a:pPr>
            <a:r>
              <a:rPr lang="en-US" sz="3600" b="1" dirty="0" smtClean="0">
                <a:solidFill>
                  <a:srgbClr val="FF0000"/>
                </a:solidFill>
                <a:effectLst>
                  <a:outerShdw blurRad="38100" dist="38100" dir="2700000" algn="tl">
                    <a:srgbClr val="000000">
                      <a:alpha val="43137"/>
                    </a:srgbClr>
                  </a:outerShdw>
                </a:effectLst>
                <a:latin typeface="Arial Narrow" panose="020B0606020202030204" pitchFamily="34" charset="0"/>
              </a:rPr>
              <a:t>Provoked vs unprovoked seizures </a:t>
            </a:r>
            <a:endParaRPr lang="en-US" sz="3600" b="1" dirty="0">
              <a:solidFill>
                <a:srgbClr val="FF0000"/>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21314410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5536" y="217501"/>
            <a:ext cx="8229600" cy="857250"/>
          </a:xfrm>
        </p:spPr>
        <p:txBody>
          <a:bodyPr>
            <a:noAutofit/>
          </a:bodyPr>
          <a:lstStyle/>
          <a:p>
            <a:r>
              <a:rPr lang="en-US" sz="1800" dirty="0" smtClean="0">
                <a:latin typeface="Arial Narrow" panose="020B0606020202030204" pitchFamily="34" charset="0"/>
              </a:rPr>
              <a:t>THE </a:t>
            </a:r>
            <a:r>
              <a:rPr lang="en-US" sz="1800" dirty="0">
                <a:latin typeface="Arial Narrow" panose="020B0606020202030204" pitchFamily="34" charset="0"/>
              </a:rPr>
              <a:t>CAUSES OF SEIZURES AND EPILEPSY</a:t>
            </a:r>
            <a:br>
              <a:rPr lang="en-US" sz="1800" dirty="0">
                <a:latin typeface="Arial Narrow" panose="020B0606020202030204" pitchFamily="34" charset="0"/>
              </a:rPr>
            </a:br>
            <a:r>
              <a:rPr lang="en-US" sz="1800" dirty="0">
                <a:latin typeface="Arial Narrow" panose="020B0606020202030204" pitchFamily="34" charset="0"/>
              </a:rPr>
              <a:t>Seizures are a result of a shift in the normal balance of excitation </a:t>
            </a:r>
            <a:r>
              <a:rPr lang="en-US" sz="1800" dirty="0" smtClean="0">
                <a:latin typeface="Arial Narrow" panose="020B0606020202030204" pitchFamily="34" charset="0"/>
              </a:rPr>
              <a:t>and </a:t>
            </a:r>
            <a:r>
              <a:rPr lang="en-US" sz="1800" dirty="0">
                <a:latin typeface="Arial Narrow" panose="020B0606020202030204" pitchFamily="34" charset="0"/>
              </a:rPr>
              <a:t>inhibition within the CNS.</a:t>
            </a:r>
            <a:endParaRPr lang="fr-FR" sz="1800" dirty="0">
              <a:latin typeface="Arial Narrow" panose="020B0606020202030204" pitchFamily="34" charset="0"/>
            </a:endParaRPr>
          </a:p>
        </p:txBody>
      </p:sp>
      <p:sp>
        <p:nvSpPr>
          <p:cNvPr id="3" name="عنصر نائب للمحتوى 2"/>
          <p:cNvSpPr>
            <a:spLocks noGrp="1"/>
          </p:cNvSpPr>
          <p:nvPr>
            <p:ph idx="1"/>
          </p:nvPr>
        </p:nvSpPr>
        <p:spPr/>
        <p:txBody>
          <a:bodyPr/>
          <a:lstStyle/>
          <a:p>
            <a:endParaRPr lang="fr-F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030303"/>
            <a:ext cx="6480720" cy="4113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750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0" y="792456"/>
            <a:ext cx="9119642" cy="4680520"/>
          </a:xfrm>
        </p:spPr>
        <p:txBody>
          <a:bodyPr>
            <a:normAutofit/>
          </a:bodyPr>
          <a:lstStyle/>
          <a:p>
            <a:pPr marL="0" indent="0">
              <a:buNone/>
            </a:pPr>
            <a:r>
              <a:rPr lang="en-US" sz="1800" dirty="0">
                <a:latin typeface="Arial Narrow" panose="020B0606020202030204" pitchFamily="34" charset="0"/>
              </a:rPr>
              <a:t>Determining the type of seizure that has occurred is essential for </a:t>
            </a:r>
            <a:r>
              <a:rPr lang="en-US" sz="1800" dirty="0" smtClean="0">
                <a:latin typeface="Arial Narrow" panose="020B0606020202030204" pitchFamily="34" charset="0"/>
              </a:rPr>
              <a:t>focusing </a:t>
            </a:r>
            <a:r>
              <a:rPr lang="en-US" sz="1800" dirty="0">
                <a:latin typeface="Arial Narrow" panose="020B0606020202030204" pitchFamily="34" charset="0"/>
              </a:rPr>
              <a:t>the diagnostic approach on particular etiologies, selecting </a:t>
            </a:r>
            <a:r>
              <a:rPr lang="en-US" sz="1800" dirty="0" smtClean="0">
                <a:latin typeface="Arial Narrow" panose="020B0606020202030204" pitchFamily="34" charset="0"/>
              </a:rPr>
              <a:t> the </a:t>
            </a:r>
            <a:r>
              <a:rPr lang="en-US" sz="1800" dirty="0">
                <a:latin typeface="Arial Narrow" panose="020B0606020202030204" pitchFamily="34" charset="0"/>
              </a:rPr>
              <a:t>appropriate therapy, and providing potentially vital </a:t>
            </a:r>
            <a:r>
              <a:rPr lang="en-US" sz="1800" dirty="0" smtClean="0">
                <a:latin typeface="Arial Narrow" panose="020B0606020202030204" pitchFamily="34" charset="0"/>
              </a:rPr>
              <a:t>information </a:t>
            </a:r>
            <a:r>
              <a:rPr lang="en-US" sz="1800" dirty="0">
                <a:latin typeface="Arial Narrow" panose="020B0606020202030204" pitchFamily="34" charset="0"/>
              </a:rPr>
              <a:t>regarding prognosis. </a:t>
            </a:r>
            <a:endParaRPr lang="en-US" sz="1800" dirty="0" smtClean="0">
              <a:latin typeface="Arial Narrow" panose="020B0606020202030204" pitchFamily="34" charset="0"/>
            </a:endParaRPr>
          </a:p>
          <a:p>
            <a:pPr marL="0" indent="0">
              <a:buNone/>
            </a:pPr>
            <a:endParaRPr lang="en-US" sz="1800" dirty="0" smtClean="0">
              <a:latin typeface="Arial Narrow" panose="020B0606020202030204" pitchFamily="34" charset="0"/>
            </a:endParaRPr>
          </a:p>
          <a:p>
            <a:pPr marL="0" indent="0">
              <a:buNone/>
            </a:pPr>
            <a:r>
              <a:rPr lang="en-US" sz="1800" b="1" dirty="0" smtClean="0">
                <a:solidFill>
                  <a:srgbClr val="FF0000"/>
                </a:solidFill>
                <a:latin typeface="Arial Narrow" panose="020B0606020202030204" pitchFamily="34" charset="0"/>
              </a:rPr>
              <a:t>The </a:t>
            </a:r>
            <a:r>
              <a:rPr lang="en-US" sz="1800" b="1" dirty="0">
                <a:solidFill>
                  <a:srgbClr val="FF0000"/>
                </a:solidFill>
                <a:latin typeface="Arial Narrow" panose="020B0606020202030204" pitchFamily="34" charset="0"/>
              </a:rPr>
              <a:t>International League Against Epilepsy </a:t>
            </a:r>
            <a:r>
              <a:rPr lang="en-US" sz="1800" b="1" dirty="0" smtClean="0">
                <a:solidFill>
                  <a:srgbClr val="FF0000"/>
                </a:solidFill>
                <a:latin typeface="Arial Narrow" panose="020B0606020202030204" pitchFamily="34" charset="0"/>
              </a:rPr>
              <a:t>(</a:t>
            </a:r>
            <a:r>
              <a:rPr lang="en-US" sz="1800" b="1" dirty="0">
                <a:solidFill>
                  <a:srgbClr val="FF0000"/>
                </a:solidFill>
                <a:latin typeface="Arial Narrow" panose="020B0606020202030204" pitchFamily="34" charset="0"/>
              </a:rPr>
              <a:t>ILAE</a:t>
            </a:r>
            <a:r>
              <a:rPr lang="en-US" sz="1800" dirty="0">
                <a:latin typeface="Arial Narrow" panose="020B0606020202030204" pitchFamily="34" charset="0"/>
              </a:rPr>
              <a:t>) </a:t>
            </a:r>
            <a:r>
              <a:rPr lang="en-US" sz="1800" dirty="0" smtClean="0">
                <a:latin typeface="Arial Narrow" panose="020B0606020202030204" pitchFamily="34" charset="0"/>
              </a:rPr>
              <a:t>provided </a:t>
            </a:r>
            <a:r>
              <a:rPr lang="en-US" sz="1800" dirty="0">
                <a:latin typeface="Arial Narrow" panose="020B0606020202030204" pitchFamily="34" charset="0"/>
              </a:rPr>
              <a:t>an </a:t>
            </a:r>
            <a:r>
              <a:rPr lang="en-US" sz="1800" dirty="0" smtClean="0">
                <a:latin typeface="Arial Narrow" panose="020B0606020202030204" pitchFamily="34" charset="0"/>
              </a:rPr>
              <a:t>updated </a:t>
            </a:r>
            <a:r>
              <a:rPr lang="en-US" sz="1800" dirty="0">
                <a:latin typeface="Arial Narrow" panose="020B0606020202030204" pitchFamily="34" charset="0"/>
              </a:rPr>
              <a:t>approach to classification of seizures in 2017 </a:t>
            </a:r>
            <a:r>
              <a:rPr lang="en-US" sz="1800" dirty="0" smtClean="0">
                <a:latin typeface="Arial Narrow" panose="020B0606020202030204" pitchFamily="34" charset="0"/>
              </a:rPr>
              <a:t>,which is </a:t>
            </a:r>
            <a:r>
              <a:rPr lang="en-US" sz="1800" dirty="0">
                <a:latin typeface="Arial Narrow" panose="020B0606020202030204" pitchFamily="34" charset="0"/>
              </a:rPr>
              <a:t>based on the clinical features of seizures and </a:t>
            </a:r>
            <a:r>
              <a:rPr lang="en-US" sz="1800" dirty="0" smtClean="0">
                <a:latin typeface="Arial Narrow" panose="020B0606020202030204" pitchFamily="34" charset="0"/>
              </a:rPr>
              <a:t>associated EEG - electroencephalographic </a:t>
            </a:r>
            <a:r>
              <a:rPr lang="en-US" sz="1800" dirty="0">
                <a:latin typeface="Arial Narrow" panose="020B0606020202030204" pitchFamily="34" charset="0"/>
              </a:rPr>
              <a:t>findings. </a:t>
            </a:r>
            <a:endParaRPr lang="en-US" sz="1800" dirty="0" smtClean="0">
              <a:latin typeface="Arial Narrow" panose="020B0606020202030204" pitchFamily="34" charset="0"/>
            </a:endParaRPr>
          </a:p>
          <a:p>
            <a:pPr marL="0" indent="0">
              <a:buNone/>
            </a:pPr>
            <a:r>
              <a:rPr lang="en-US" sz="1800" dirty="0" smtClean="0">
                <a:latin typeface="Arial Narrow" panose="020B0606020202030204" pitchFamily="34" charset="0"/>
              </a:rPr>
              <a:t>Other </a:t>
            </a:r>
            <a:r>
              <a:rPr lang="en-US" sz="1800" dirty="0">
                <a:latin typeface="Arial Narrow" panose="020B0606020202030204" pitchFamily="34" charset="0"/>
              </a:rPr>
              <a:t>potentially distinctive </a:t>
            </a:r>
            <a:r>
              <a:rPr lang="en-US" sz="1800" dirty="0" smtClean="0">
                <a:latin typeface="Arial Narrow" panose="020B0606020202030204" pitchFamily="34" charset="0"/>
              </a:rPr>
              <a:t>features </a:t>
            </a:r>
            <a:r>
              <a:rPr lang="en-US" sz="1800" dirty="0">
                <a:latin typeface="Arial Narrow" panose="020B0606020202030204" pitchFamily="34" charset="0"/>
              </a:rPr>
              <a:t>such as etiology or cellular substrate are not considered in this </a:t>
            </a:r>
            <a:r>
              <a:rPr lang="en-US" sz="1800" dirty="0" smtClean="0">
                <a:latin typeface="Arial Narrow" panose="020B0606020202030204" pitchFamily="34" charset="0"/>
              </a:rPr>
              <a:t>classification system.</a:t>
            </a:r>
          </a:p>
          <a:p>
            <a:pPr marL="0" indent="0">
              <a:buNone/>
            </a:pPr>
            <a:endParaRPr lang="en-US" sz="1800" dirty="0" smtClean="0">
              <a:latin typeface="Arial Narrow" panose="020B0606020202030204" pitchFamily="34" charset="0"/>
            </a:endParaRPr>
          </a:p>
          <a:p>
            <a:pPr marL="0" indent="0">
              <a:buNone/>
            </a:pPr>
            <a:r>
              <a:rPr lang="en-US" sz="1800" dirty="0" smtClean="0">
                <a:latin typeface="Arial Narrow" panose="020B0606020202030204" pitchFamily="34" charset="0"/>
              </a:rPr>
              <a:t>Focal </a:t>
            </a:r>
            <a:r>
              <a:rPr lang="en-US" sz="1800" dirty="0">
                <a:latin typeface="Arial Narrow" panose="020B0606020202030204" pitchFamily="34" charset="0"/>
              </a:rPr>
              <a:t>seizures are usually associated with </a:t>
            </a:r>
            <a:r>
              <a:rPr lang="en-US" sz="1800" dirty="0" smtClean="0">
                <a:latin typeface="Arial Narrow" panose="020B0606020202030204" pitchFamily="34" charset="0"/>
              </a:rPr>
              <a:t>structural </a:t>
            </a:r>
            <a:r>
              <a:rPr lang="en-US" sz="1800" dirty="0">
                <a:latin typeface="Arial Narrow" panose="020B0606020202030204" pitchFamily="34" charset="0"/>
              </a:rPr>
              <a:t>abnormalities of the brain. In contrast, generalized seizures </a:t>
            </a:r>
            <a:r>
              <a:rPr lang="en-US" sz="1800" dirty="0" smtClean="0">
                <a:latin typeface="Arial Narrow" panose="020B0606020202030204" pitchFamily="34" charset="0"/>
              </a:rPr>
              <a:t>may </a:t>
            </a:r>
            <a:r>
              <a:rPr lang="en-US" sz="1800" dirty="0">
                <a:latin typeface="Arial Narrow" panose="020B0606020202030204" pitchFamily="34" charset="0"/>
              </a:rPr>
              <a:t>result from cellular, biochemical, or structural abnormalities that </a:t>
            </a:r>
          </a:p>
          <a:p>
            <a:pPr marL="0" indent="0">
              <a:buNone/>
            </a:pPr>
            <a:r>
              <a:rPr lang="en-US" sz="1800" dirty="0">
                <a:latin typeface="Arial Narrow" panose="020B0606020202030204" pitchFamily="34" charset="0"/>
              </a:rPr>
              <a:t>have a more widespread distribution. There are clear exceptions in both </a:t>
            </a:r>
            <a:r>
              <a:rPr lang="en-US" sz="1800" dirty="0" smtClean="0">
                <a:latin typeface="Arial Narrow" panose="020B0606020202030204" pitchFamily="34" charset="0"/>
              </a:rPr>
              <a:t>cases</a:t>
            </a:r>
            <a:r>
              <a:rPr lang="en-US" sz="1800" dirty="0">
                <a:latin typeface="Arial Narrow" panose="020B0606020202030204" pitchFamily="34" charset="0"/>
              </a:rPr>
              <a:t>, however.</a:t>
            </a:r>
            <a:endParaRPr lang="fr-FR" sz="1800" dirty="0">
              <a:latin typeface="Arial Narrow" panose="020B0606020202030204" pitchFamily="34" charset="0"/>
            </a:endParaRPr>
          </a:p>
        </p:txBody>
      </p:sp>
      <p:sp>
        <p:nvSpPr>
          <p:cNvPr id="5" name="مستطيل 4"/>
          <p:cNvSpPr/>
          <p:nvPr/>
        </p:nvSpPr>
        <p:spPr>
          <a:xfrm>
            <a:off x="323528" y="146125"/>
            <a:ext cx="6048672"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spcBef>
                <a:spcPct val="20000"/>
              </a:spcBef>
            </a:pPr>
            <a:r>
              <a:rPr lang="en-US" sz="3600" b="1" dirty="0" smtClean="0">
                <a:solidFill>
                  <a:srgbClr val="FF0000"/>
                </a:solidFill>
                <a:effectLst>
                  <a:outerShdw blurRad="38100" dist="38100" dir="2700000" algn="tl">
                    <a:srgbClr val="000000">
                      <a:alpha val="43137"/>
                    </a:srgbClr>
                  </a:outerShdw>
                </a:effectLst>
                <a:latin typeface="Arial Narrow" panose="020B0606020202030204" pitchFamily="34" charset="0"/>
              </a:rPr>
              <a:t>Classifications </a:t>
            </a:r>
            <a:r>
              <a:rPr lang="en-US" sz="3600" b="1" dirty="0" smtClean="0">
                <a:solidFill>
                  <a:srgbClr val="FF0000"/>
                </a:solidFill>
                <a:effectLst>
                  <a:outerShdw blurRad="38100" dist="38100" dir="2700000" algn="tl">
                    <a:srgbClr val="000000">
                      <a:alpha val="43137"/>
                    </a:srgbClr>
                  </a:outerShdw>
                </a:effectLst>
                <a:latin typeface="Arial Narrow" panose="020B0606020202030204" pitchFamily="34" charset="0"/>
              </a:rPr>
              <a:t>of seizures </a:t>
            </a:r>
            <a:endParaRPr lang="en-US" sz="3600" b="1" dirty="0">
              <a:solidFill>
                <a:srgbClr val="FF0000"/>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26628087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107133637"/>
              </p:ext>
            </p:extLst>
          </p:nvPr>
        </p:nvGraphicFramePr>
        <p:xfrm>
          <a:off x="251520" y="1033532"/>
          <a:ext cx="8663130" cy="3248412"/>
        </p:xfrm>
        <a:graphic>
          <a:graphicData uri="http://schemas.openxmlformats.org/drawingml/2006/table">
            <a:tbl>
              <a:tblPr firstRow="1" bandRow="1">
                <a:tableStyleId>{5C22544A-7EE6-4342-B048-85BDC9FD1C3A}</a:tableStyleId>
              </a:tblPr>
              <a:tblGrid>
                <a:gridCol w="8663130"/>
              </a:tblGrid>
              <a:tr h="442341">
                <a:tc>
                  <a:txBody>
                    <a:bodyPr/>
                    <a:lstStyle/>
                    <a:p>
                      <a:endParaRPr lang="fr-FR" dirty="0"/>
                    </a:p>
                  </a:txBody>
                  <a:tcPr/>
                </a:tc>
              </a:tr>
              <a:tr h="472746">
                <a:tc>
                  <a:txBody>
                    <a:bodyPr/>
                    <a:lstStyle/>
                    <a:p>
                      <a:endParaRPr lang="fr-FR"/>
                    </a:p>
                  </a:txBody>
                  <a:tcPr/>
                </a:tc>
              </a:tr>
              <a:tr h="442341">
                <a:tc>
                  <a:txBody>
                    <a:bodyPr/>
                    <a:lstStyle/>
                    <a:p>
                      <a:endParaRPr lang="fr-FR"/>
                    </a:p>
                  </a:txBody>
                  <a:tcPr/>
                </a:tc>
              </a:tr>
              <a:tr h="472746">
                <a:tc>
                  <a:txBody>
                    <a:bodyPr/>
                    <a:lstStyle/>
                    <a:p>
                      <a:endParaRPr lang="fr-FR"/>
                    </a:p>
                  </a:txBody>
                  <a:tcPr/>
                </a:tc>
              </a:tr>
              <a:tr h="472746">
                <a:tc>
                  <a:txBody>
                    <a:bodyPr/>
                    <a:lstStyle/>
                    <a:p>
                      <a:r>
                        <a:rPr lang="ar-SA" dirty="0" smtClean="0"/>
                        <a:t> </a:t>
                      </a:r>
                      <a:endParaRPr lang="fr-FR" dirty="0"/>
                    </a:p>
                  </a:txBody>
                  <a:tcPr/>
                </a:tc>
              </a:tr>
              <a:tr h="472746">
                <a:tc>
                  <a:txBody>
                    <a:bodyPr/>
                    <a:lstStyle/>
                    <a:p>
                      <a:endParaRPr lang="fr-FR"/>
                    </a:p>
                  </a:txBody>
                  <a:tcPr/>
                </a:tc>
              </a:tr>
              <a:tr h="472746">
                <a:tc>
                  <a:txBody>
                    <a:bodyPr/>
                    <a:lstStyle/>
                    <a:p>
                      <a:endParaRPr lang="fr-FR" dirty="0"/>
                    </a:p>
                  </a:txBody>
                  <a:tcPr/>
                </a:tc>
              </a:tr>
            </a:tbl>
          </a:graphicData>
        </a:graphic>
      </p:graphicFrame>
      <p:sp>
        <p:nvSpPr>
          <p:cNvPr id="4" name="مستطيل 3"/>
          <p:cNvSpPr/>
          <p:nvPr/>
        </p:nvSpPr>
        <p:spPr>
          <a:xfrm>
            <a:off x="373366" y="1419622"/>
            <a:ext cx="8784976" cy="2862322"/>
          </a:xfrm>
          <a:prstGeom prst="rect">
            <a:avLst/>
          </a:prstGeom>
        </p:spPr>
        <p:txBody>
          <a:bodyPr wrap="square">
            <a:spAutoFit/>
          </a:bodyPr>
          <a:lstStyle/>
          <a:p>
            <a:pPr>
              <a:lnSpc>
                <a:spcPct val="150000"/>
              </a:lnSpc>
            </a:pPr>
            <a:r>
              <a:rPr lang="fr-FR" sz="2000" b="1" dirty="0" err="1">
                <a:latin typeface="Arial Narrow" panose="020B0606020202030204" pitchFamily="34" charset="0"/>
              </a:rPr>
              <a:t>Jerky</a:t>
            </a:r>
            <a:r>
              <a:rPr lang="fr-FR" sz="2000" b="1" dirty="0">
                <a:latin typeface="Arial Narrow" panose="020B0606020202030204" pitchFamily="34" charset="0"/>
              </a:rPr>
              <a:t> contractions - </a:t>
            </a:r>
            <a:r>
              <a:rPr lang="fr-FR" sz="2000" dirty="0" err="1">
                <a:latin typeface="Arial Narrow" panose="020B0606020202030204" pitchFamily="34" charset="0"/>
              </a:rPr>
              <a:t>very</a:t>
            </a:r>
            <a:r>
              <a:rPr lang="fr-FR" sz="2000" dirty="0">
                <a:latin typeface="Arial Narrow" panose="020B0606020202030204" pitchFamily="34" charset="0"/>
              </a:rPr>
              <a:t> </a:t>
            </a:r>
            <a:r>
              <a:rPr lang="fr-FR" sz="2000" dirty="0" err="1">
                <a:latin typeface="Arial Narrow" panose="020B0606020202030204" pitchFamily="34" charset="0"/>
              </a:rPr>
              <a:t>sudden</a:t>
            </a:r>
            <a:r>
              <a:rPr lang="fr-FR" sz="2000" dirty="0">
                <a:latin typeface="Arial Narrow" panose="020B0606020202030204" pitchFamily="34" charset="0"/>
              </a:rPr>
              <a:t> , </a:t>
            </a:r>
            <a:r>
              <a:rPr lang="fr-FR" sz="2000" dirty="0" err="1">
                <a:latin typeface="Arial Narrow" panose="020B0606020202030204" pitchFamily="34" charset="0"/>
              </a:rPr>
              <a:t>sharp</a:t>
            </a:r>
            <a:r>
              <a:rPr lang="fr-FR" sz="2000" dirty="0">
                <a:latin typeface="Arial Narrow" panose="020B0606020202030204" pitchFamily="34" charset="0"/>
              </a:rPr>
              <a:t>, quick </a:t>
            </a:r>
            <a:r>
              <a:rPr lang="fr-FR" sz="2000" dirty="0" err="1">
                <a:latin typeface="Arial Narrow" panose="020B0606020202030204" pitchFamily="34" charset="0"/>
              </a:rPr>
              <a:t>spasmodic</a:t>
            </a:r>
            <a:r>
              <a:rPr lang="fr-FR" sz="2000" dirty="0">
                <a:latin typeface="Arial Narrow" panose="020B0606020202030204" pitchFamily="34" charset="0"/>
              </a:rPr>
              <a:t> </a:t>
            </a:r>
            <a:r>
              <a:rPr lang="fr-FR" sz="2000" dirty="0" err="1" smtClean="0">
                <a:latin typeface="Arial Narrow" panose="020B0606020202030204" pitchFamily="34" charset="0"/>
              </a:rPr>
              <a:t>movement</a:t>
            </a:r>
            <a:endParaRPr lang="ar-SA" sz="2000" dirty="0" smtClean="0">
              <a:latin typeface="Arial Narrow" panose="020B0606020202030204" pitchFamily="34" charset="0"/>
            </a:endParaRPr>
          </a:p>
          <a:p>
            <a:pPr>
              <a:lnSpc>
                <a:spcPct val="150000"/>
              </a:lnSpc>
            </a:pPr>
            <a:r>
              <a:rPr lang="fr-FR" sz="2000" b="1" dirty="0" err="1" smtClean="0">
                <a:latin typeface="Arial Narrow" panose="020B0606020202030204" pitchFamily="34" charset="0"/>
              </a:rPr>
              <a:t>Clonic</a:t>
            </a:r>
            <a:r>
              <a:rPr lang="fr-FR" sz="2000" b="1" dirty="0" smtClean="0">
                <a:latin typeface="Arial Narrow" panose="020B0606020202030204" pitchFamily="34" charset="0"/>
              </a:rPr>
              <a:t> </a:t>
            </a:r>
            <a:r>
              <a:rPr lang="fr-FR" sz="2000" dirty="0">
                <a:latin typeface="Arial Narrow" panose="020B0606020202030204" pitchFamily="34" charset="0"/>
              </a:rPr>
              <a:t>- </a:t>
            </a:r>
            <a:r>
              <a:rPr lang="fr-FR" sz="2000" dirty="0" err="1">
                <a:latin typeface="Arial Narrow" panose="020B0606020202030204" pitchFamily="34" charset="0"/>
              </a:rPr>
              <a:t>periods</a:t>
            </a:r>
            <a:r>
              <a:rPr lang="fr-FR" sz="2000" dirty="0">
                <a:latin typeface="Arial Narrow" panose="020B0606020202030204" pitchFamily="34" charset="0"/>
              </a:rPr>
              <a:t> of </a:t>
            </a:r>
            <a:r>
              <a:rPr lang="fr-FR" sz="2000" dirty="0" err="1">
                <a:latin typeface="Arial Narrow" panose="020B0606020202030204" pitchFamily="34" charset="0"/>
              </a:rPr>
              <a:t>shaking</a:t>
            </a:r>
            <a:r>
              <a:rPr lang="fr-FR" sz="2000" dirty="0">
                <a:latin typeface="Arial Narrow" panose="020B0606020202030204" pitchFamily="34" charset="0"/>
              </a:rPr>
              <a:t> or </a:t>
            </a:r>
            <a:r>
              <a:rPr lang="fr-FR" sz="2000" dirty="0" err="1">
                <a:latin typeface="Arial Narrow" panose="020B0606020202030204" pitchFamily="34" charset="0"/>
              </a:rPr>
              <a:t>rhythmical</a:t>
            </a:r>
            <a:r>
              <a:rPr lang="fr-FR" sz="2000" dirty="0">
                <a:latin typeface="Arial Narrow" panose="020B0606020202030204" pitchFamily="34" charset="0"/>
              </a:rPr>
              <a:t> </a:t>
            </a:r>
            <a:r>
              <a:rPr lang="fr-FR" sz="2000" dirty="0" err="1">
                <a:latin typeface="Arial Narrow" panose="020B0606020202030204" pitchFamily="34" charset="0"/>
              </a:rPr>
              <a:t>regular</a:t>
            </a:r>
            <a:r>
              <a:rPr lang="fr-FR" sz="2000" dirty="0">
                <a:latin typeface="Arial Narrow" panose="020B0606020202030204" pitchFamily="34" charset="0"/>
              </a:rPr>
              <a:t> </a:t>
            </a:r>
            <a:r>
              <a:rPr lang="fr-FR" sz="2000" dirty="0" err="1">
                <a:latin typeface="Arial Narrow" panose="020B0606020202030204" pitchFamily="34" charset="0"/>
              </a:rPr>
              <a:t>jerky</a:t>
            </a:r>
            <a:r>
              <a:rPr lang="fr-FR" sz="2000" dirty="0">
                <a:latin typeface="Arial Narrow" panose="020B0606020202030204" pitchFamily="34" charset="0"/>
              </a:rPr>
              <a:t> </a:t>
            </a:r>
            <a:r>
              <a:rPr lang="fr-FR" sz="2000" dirty="0" err="1">
                <a:latin typeface="Arial Narrow" panose="020B0606020202030204" pitchFamily="34" charset="0"/>
              </a:rPr>
              <a:t>twitching</a:t>
            </a:r>
            <a:r>
              <a:rPr lang="fr-FR" sz="2000" dirty="0">
                <a:latin typeface="Arial Narrow" panose="020B0606020202030204" pitchFamily="34" charset="0"/>
              </a:rPr>
              <a:t> of </a:t>
            </a:r>
            <a:r>
              <a:rPr lang="fr-FR" sz="2000" dirty="0" smtClean="0">
                <a:latin typeface="Arial Narrow" panose="020B0606020202030204" pitchFamily="34" charset="0"/>
              </a:rPr>
              <a:t>muscles</a:t>
            </a:r>
            <a:endParaRPr lang="ar-SA" sz="2000" dirty="0" smtClean="0">
              <a:latin typeface="Arial Narrow" panose="020B0606020202030204" pitchFamily="34" charset="0"/>
            </a:endParaRPr>
          </a:p>
          <a:p>
            <a:pPr>
              <a:lnSpc>
                <a:spcPct val="150000"/>
              </a:lnSpc>
            </a:pPr>
            <a:r>
              <a:rPr lang="fr-FR" sz="2000" b="1" dirty="0" err="1" smtClean="0">
                <a:latin typeface="Arial Narrow" panose="020B0606020202030204" pitchFamily="34" charset="0"/>
              </a:rPr>
              <a:t>Myoclonic</a:t>
            </a:r>
            <a:r>
              <a:rPr lang="fr-FR" sz="2000" b="1" dirty="0" smtClean="0">
                <a:latin typeface="Arial Narrow" panose="020B0606020202030204" pitchFamily="34" charset="0"/>
              </a:rPr>
              <a:t> </a:t>
            </a:r>
            <a:r>
              <a:rPr lang="fr-FR" sz="2000" dirty="0">
                <a:latin typeface="Arial Narrow" panose="020B0606020202030204" pitchFamily="34" charset="0"/>
              </a:rPr>
              <a:t>- </a:t>
            </a:r>
            <a:r>
              <a:rPr lang="fr-FR" sz="2000" dirty="0" err="1">
                <a:latin typeface="Arial Narrow" panose="020B0606020202030204" pitchFamily="34" charset="0"/>
              </a:rPr>
              <a:t>nonrhythmic</a:t>
            </a:r>
            <a:r>
              <a:rPr lang="fr-FR" sz="2000" dirty="0">
                <a:latin typeface="Arial Narrow" panose="020B0606020202030204" pitchFamily="34" charset="0"/>
              </a:rPr>
              <a:t> (i.e., jerks </a:t>
            </a:r>
            <a:r>
              <a:rPr lang="fr-FR" sz="2000" dirty="0" err="1">
                <a:latin typeface="Arial Narrow" panose="020B0606020202030204" pitchFamily="34" charset="0"/>
              </a:rPr>
              <a:t>occur</a:t>
            </a:r>
            <a:r>
              <a:rPr lang="fr-FR" sz="2000" dirty="0">
                <a:latin typeface="Arial Narrow" panose="020B0606020202030204" pitchFamily="34" charset="0"/>
              </a:rPr>
              <a:t> at </a:t>
            </a:r>
            <a:r>
              <a:rPr lang="fr-FR" sz="2000" dirty="0" err="1">
                <a:latin typeface="Arial Narrow" panose="020B0606020202030204" pitchFamily="34" charset="0"/>
              </a:rPr>
              <a:t>different</a:t>
            </a:r>
            <a:r>
              <a:rPr lang="fr-FR" sz="2000" dirty="0">
                <a:latin typeface="Arial Narrow" panose="020B0606020202030204" pitchFamily="34" charset="0"/>
              </a:rPr>
              <a:t> </a:t>
            </a:r>
            <a:r>
              <a:rPr lang="fr-FR" sz="2000" dirty="0" err="1">
                <a:latin typeface="Arial Narrow" panose="020B0606020202030204" pitchFamily="34" charset="0"/>
              </a:rPr>
              <a:t>intervals</a:t>
            </a:r>
            <a:r>
              <a:rPr lang="fr-FR" sz="2000" dirty="0">
                <a:latin typeface="Arial Narrow" panose="020B0606020202030204" pitchFamily="34" charset="0"/>
              </a:rPr>
              <a:t>) and </a:t>
            </a:r>
            <a:r>
              <a:rPr lang="fr-FR" sz="2000" dirty="0" err="1">
                <a:latin typeface="Arial Narrow" panose="020B0606020202030204" pitchFamily="34" charset="0"/>
              </a:rPr>
              <a:t>irregular</a:t>
            </a:r>
            <a:r>
              <a:rPr lang="fr-FR" sz="2000" dirty="0">
                <a:latin typeface="Arial Narrow" panose="020B0606020202030204" pitchFamily="34" charset="0"/>
              </a:rPr>
              <a:t> (i.e., jerks </a:t>
            </a:r>
            <a:r>
              <a:rPr lang="fr-FR" sz="2000" dirty="0" smtClean="0">
                <a:latin typeface="Arial Narrow" panose="020B0606020202030204" pitchFamily="34" charset="0"/>
              </a:rPr>
              <a:t>are</a:t>
            </a:r>
          </a:p>
          <a:p>
            <a:pPr>
              <a:lnSpc>
                <a:spcPct val="150000"/>
              </a:lnSpc>
            </a:pPr>
            <a:r>
              <a:rPr lang="fr-FR" sz="2000" dirty="0">
                <a:latin typeface="Arial Narrow" panose="020B0606020202030204" pitchFamily="34" charset="0"/>
              </a:rPr>
              <a:t> </a:t>
            </a:r>
            <a:r>
              <a:rPr lang="fr-FR" sz="2000" dirty="0" smtClean="0">
                <a:latin typeface="Arial Narrow" panose="020B0606020202030204" pitchFamily="34" charset="0"/>
              </a:rPr>
              <a:t>                    </a:t>
            </a:r>
            <a:r>
              <a:rPr lang="fr-FR" sz="2000" dirty="0" err="1" smtClean="0">
                <a:latin typeface="Arial Narrow" panose="020B0606020202030204" pitchFamily="34" charset="0"/>
              </a:rPr>
              <a:t>asymmetric</a:t>
            </a:r>
            <a:r>
              <a:rPr lang="fr-FR" sz="2000" dirty="0" smtClean="0">
                <a:latin typeface="Arial Narrow" panose="020B0606020202030204" pitchFamily="34" charset="0"/>
              </a:rPr>
              <a:t> </a:t>
            </a:r>
            <a:r>
              <a:rPr lang="fr-FR" sz="2000" dirty="0">
                <a:latin typeface="Arial Narrow" panose="020B0606020202030204" pitchFamily="34" charset="0"/>
              </a:rPr>
              <a:t>and </a:t>
            </a:r>
            <a:r>
              <a:rPr lang="fr-FR" sz="2000" dirty="0" err="1">
                <a:latin typeface="Arial Narrow" panose="020B0606020202030204" pitchFamily="34" charset="0"/>
              </a:rPr>
              <a:t>may</a:t>
            </a:r>
            <a:r>
              <a:rPr lang="fr-FR" sz="2000" dirty="0">
                <a:latin typeface="Arial Narrow" panose="020B0606020202030204" pitchFamily="34" charset="0"/>
              </a:rPr>
              <a:t> change </a:t>
            </a:r>
            <a:r>
              <a:rPr lang="fr-FR" sz="2000" dirty="0" err="1">
                <a:latin typeface="Arial Narrow" panose="020B0606020202030204" pitchFamily="34" charset="0"/>
              </a:rPr>
              <a:t>laterality</a:t>
            </a:r>
            <a:r>
              <a:rPr lang="fr-FR" sz="2000" dirty="0" smtClean="0">
                <a:latin typeface="Arial Narrow" panose="020B0606020202030204" pitchFamily="34" charset="0"/>
              </a:rPr>
              <a:t>)</a:t>
            </a:r>
            <a:endParaRPr lang="ar-SA" sz="2000" dirty="0" smtClean="0">
              <a:latin typeface="Arial Narrow" panose="020B0606020202030204" pitchFamily="34" charset="0"/>
            </a:endParaRPr>
          </a:p>
          <a:p>
            <a:pPr>
              <a:lnSpc>
                <a:spcPct val="150000"/>
              </a:lnSpc>
            </a:pPr>
            <a:r>
              <a:rPr lang="fr-FR" sz="2000" b="1" dirty="0" smtClean="0">
                <a:latin typeface="Arial Narrow" panose="020B0606020202030204" pitchFamily="34" charset="0"/>
              </a:rPr>
              <a:t>Tonic </a:t>
            </a:r>
            <a:r>
              <a:rPr lang="fr-FR" sz="2000" dirty="0">
                <a:latin typeface="Arial Narrow" panose="020B0606020202030204" pitchFamily="34" charset="0"/>
              </a:rPr>
              <a:t>- </a:t>
            </a:r>
            <a:r>
              <a:rPr lang="fr-FR" sz="2000" dirty="0" err="1">
                <a:latin typeface="Arial Narrow" panose="020B0606020202030204" pitchFamily="34" charset="0"/>
              </a:rPr>
              <a:t>sustained</a:t>
            </a:r>
            <a:r>
              <a:rPr lang="fr-FR" sz="2000" dirty="0">
                <a:latin typeface="Arial Narrow" panose="020B0606020202030204" pitchFamily="34" charset="0"/>
              </a:rPr>
              <a:t> muscles tension or </a:t>
            </a:r>
            <a:r>
              <a:rPr lang="fr-FR" sz="2000" dirty="0" err="1">
                <a:latin typeface="Arial Narrow" panose="020B0606020202030204" pitchFamily="34" charset="0"/>
              </a:rPr>
              <a:t>stiffness</a:t>
            </a:r>
            <a:r>
              <a:rPr lang="fr-FR" sz="2000" dirty="0">
                <a:latin typeface="Arial Narrow" panose="020B0606020202030204" pitchFamily="34" charset="0"/>
              </a:rPr>
              <a:t> </a:t>
            </a:r>
            <a:endParaRPr lang="ar-SA" sz="2000" dirty="0" smtClean="0">
              <a:latin typeface="Arial Narrow" panose="020B0606020202030204" pitchFamily="34" charset="0"/>
            </a:endParaRPr>
          </a:p>
          <a:p>
            <a:pPr>
              <a:lnSpc>
                <a:spcPct val="150000"/>
              </a:lnSpc>
            </a:pPr>
            <a:r>
              <a:rPr lang="fr-FR" sz="2000" b="1" dirty="0" err="1" smtClean="0">
                <a:latin typeface="Arial Narrow" panose="020B0606020202030204" pitchFamily="34" charset="0"/>
              </a:rPr>
              <a:t>Atonic</a:t>
            </a:r>
            <a:r>
              <a:rPr lang="fr-FR" sz="2000" b="1" dirty="0" smtClean="0">
                <a:latin typeface="Arial Narrow" panose="020B0606020202030204" pitchFamily="34" charset="0"/>
              </a:rPr>
              <a:t> </a:t>
            </a:r>
            <a:r>
              <a:rPr lang="fr-FR" sz="2000" b="1" dirty="0">
                <a:latin typeface="Arial Narrow" panose="020B0606020202030204" pitchFamily="34" charset="0"/>
              </a:rPr>
              <a:t>- </a:t>
            </a:r>
            <a:r>
              <a:rPr lang="fr-FR" sz="2000" dirty="0" err="1">
                <a:latin typeface="Arial Narrow" panose="020B0606020202030204" pitchFamily="34" charset="0"/>
              </a:rPr>
              <a:t>loss</a:t>
            </a:r>
            <a:r>
              <a:rPr lang="fr-FR" sz="2000" dirty="0">
                <a:latin typeface="Arial Narrow" panose="020B0606020202030204" pitchFamily="34" charset="0"/>
              </a:rPr>
              <a:t> of muscle </a:t>
            </a:r>
            <a:r>
              <a:rPr lang="fr-FR" sz="2000" dirty="0" err="1">
                <a:latin typeface="Arial Narrow" panose="020B0606020202030204" pitchFamily="34" charset="0"/>
              </a:rPr>
              <a:t>tone</a:t>
            </a:r>
            <a:endParaRPr lang="fr-FR" sz="2000" dirty="0">
              <a:latin typeface="Arial Narrow" panose="020B0606020202030204" pitchFamily="34" charset="0"/>
            </a:endParaRPr>
          </a:p>
        </p:txBody>
      </p:sp>
    </p:spTree>
    <p:extLst>
      <p:ext uri="{BB962C8B-B14F-4D97-AF65-F5344CB8AC3E}">
        <p14:creationId xmlns:p14="http://schemas.microsoft.com/office/powerpoint/2010/main" val="2722606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0"/>
            <a:ext cx="7155133"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582" t="7779"/>
          <a:stretch/>
        </p:blipFill>
        <p:spPr bwMode="auto">
          <a:xfrm>
            <a:off x="5724128" y="3370002"/>
            <a:ext cx="3638428" cy="1758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8907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4358" y="843558"/>
            <a:ext cx="8784976" cy="4680520"/>
          </a:xfrm>
        </p:spPr>
        <p:txBody>
          <a:bodyPr>
            <a:noAutofit/>
          </a:bodyPr>
          <a:lstStyle/>
          <a:p>
            <a:pPr marL="0" indent="0">
              <a:buNone/>
            </a:pPr>
            <a:r>
              <a:rPr lang="en-US" sz="1600" dirty="0" smtClean="0">
                <a:latin typeface="Arial Narrow" panose="020B0606020202030204" pitchFamily="34" charset="0"/>
              </a:rPr>
              <a:t>Focal seizures arise from a neuronal network either discretely localized  within </a:t>
            </a:r>
            <a:r>
              <a:rPr lang="en-US" sz="1600" dirty="0">
                <a:latin typeface="Arial Narrow" panose="020B0606020202030204" pitchFamily="34" charset="0"/>
              </a:rPr>
              <a:t>one brain region or more broadly distributed but still within a </a:t>
            </a:r>
            <a:r>
              <a:rPr lang="en-US" sz="1600" dirty="0" smtClean="0">
                <a:latin typeface="Arial Narrow" panose="020B0606020202030204" pitchFamily="34" charset="0"/>
              </a:rPr>
              <a:t>cerebral </a:t>
            </a:r>
            <a:r>
              <a:rPr lang="en-US" sz="1600" dirty="0">
                <a:latin typeface="Arial Narrow" panose="020B0606020202030204" pitchFamily="34" charset="0"/>
              </a:rPr>
              <a:t>hemisphere. </a:t>
            </a:r>
            <a:endParaRPr lang="en-US" sz="1600" dirty="0" smtClean="0">
              <a:latin typeface="Arial Narrow" panose="020B0606020202030204" pitchFamily="34" charset="0"/>
            </a:endParaRPr>
          </a:p>
          <a:p>
            <a:pPr marL="0" indent="0">
              <a:buNone/>
            </a:pPr>
            <a:r>
              <a:rPr lang="en-US" sz="1600" dirty="0" smtClean="0">
                <a:latin typeface="Arial Narrow" panose="020B0606020202030204" pitchFamily="34" charset="0"/>
              </a:rPr>
              <a:t>With </a:t>
            </a:r>
            <a:r>
              <a:rPr lang="en-US" sz="1600" dirty="0">
                <a:latin typeface="Arial Narrow" panose="020B0606020202030204" pitchFamily="34" charset="0"/>
              </a:rPr>
              <a:t>the new classification system, the </a:t>
            </a:r>
            <a:r>
              <a:rPr lang="en-US" sz="1600" dirty="0" smtClean="0">
                <a:latin typeface="Arial Narrow" panose="020B0606020202030204" pitchFamily="34" charset="0"/>
              </a:rPr>
              <a:t>subcatego</a:t>
            </a:r>
            <a:r>
              <a:rPr lang="en-US" sz="1600" dirty="0">
                <a:latin typeface="Arial Narrow" panose="020B0606020202030204" pitchFamily="34" charset="0"/>
              </a:rPr>
              <a:t>r</a:t>
            </a:r>
            <a:r>
              <a:rPr lang="en-US" sz="1600" dirty="0" smtClean="0">
                <a:latin typeface="Arial Narrow" panose="020B0606020202030204" pitchFamily="34" charset="0"/>
              </a:rPr>
              <a:t>ies </a:t>
            </a:r>
            <a:r>
              <a:rPr lang="en-US" sz="1600" dirty="0">
                <a:latin typeface="Arial Narrow" panose="020B0606020202030204" pitchFamily="34" charset="0"/>
              </a:rPr>
              <a:t>of “simple focal seizures” and “complex focal seizures” have been </a:t>
            </a:r>
            <a:r>
              <a:rPr lang="en-US" sz="1600" dirty="0" smtClean="0">
                <a:latin typeface="Arial Narrow" panose="020B0606020202030204" pitchFamily="34" charset="0"/>
              </a:rPr>
              <a:t>eliminated</a:t>
            </a:r>
            <a:r>
              <a:rPr lang="en-US" sz="1600" dirty="0">
                <a:latin typeface="Arial Narrow" panose="020B0606020202030204" pitchFamily="34" charset="0"/>
              </a:rPr>
              <a:t>. Instead, the classification emphasizes the effect on </a:t>
            </a:r>
            <a:r>
              <a:rPr lang="en-US" sz="1600" dirty="0" smtClean="0">
                <a:latin typeface="Arial Narrow" panose="020B0606020202030204" pitchFamily="34" charset="0"/>
              </a:rPr>
              <a:t>awareness </a:t>
            </a:r>
            <a:r>
              <a:rPr lang="en-US" sz="1600" dirty="0">
                <a:latin typeface="Arial Narrow" panose="020B0606020202030204" pitchFamily="34" charset="0"/>
              </a:rPr>
              <a:t>(intact or impaired) and nature of the onset (motor or </a:t>
            </a:r>
            <a:r>
              <a:rPr lang="en-US" sz="1600" dirty="0" err="1">
                <a:latin typeface="Arial Narrow" panose="020B0606020202030204" pitchFamily="34" charset="0"/>
              </a:rPr>
              <a:t>nonmotor</a:t>
            </a:r>
            <a:r>
              <a:rPr lang="en-US" sz="1600" dirty="0">
                <a:latin typeface="Arial Narrow" panose="020B0606020202030204" pitchFamily="34" charset="0"/>
              </a:rPr>
              <a:t>). </a:t>
            </a:r>
          </a:p>
          <a:p>
            <a:pPr marL="0" indent="0">
              <a:buNone/>
            </a:pPr>
            <a:r>
              <a:rPr lang="en-US" sz="1600" dirty="0">
                <a:latin typeface="Arial Narrow" panose="020B0606020202030204" pitchFamily="34" charset="0"/>
              </a:rPr>
              <a:t>Focal seizures can also evolve into generalized seizures. In the past this </a:t>
            </a:r>
            <a:r>
              <a:rPr lang="en-US" sz="1600" dirty="0" smtClean="0">
                <a:latin typeface="Arial Narrow" panose="020B0606020202030204" pitchFamily="34" charset="0"/>
              </a:rPr>
              <a:t>was </a:t>
            </a:r>
            <a:r>
              <a:rPr lang="en-US" sz="1600" dirty="0">
                <a:latin typeface="Arial Narrow" panose="020B0606020202030204" pitchFamily="34" charset="0"/>
              </a:rPr>
              <a:t>referred to as focal seizures with secondary generalization, but the new </a:t>
            </a:r>
            <a:r>
              <a:rPr lang="en-US" sz="1600" dirty="0" smtClean="0">
                <a:latin typeface="Arial Narrow" panose="020B0606020202030204" pitchFamily="34" charset="0"/>
              </a:rPr>
              <a:t>system </a:t>
            </a:r>
            <a:r>
              <a:rPr lang="en-US" sz="1600" dirty="0">
                <a:latin typeface="Arial Narrow" panose="020B0606020202030204" pitchFamily="34" charset="0"/>
              </a:rPr>
              <a:t>relies on descriptions of the type of generalized seizures that </a:t>
            </a:r>
          </a:p>
          <a:p>
            <a:pPr marL="0" indent="0">
              <a:buNone/>
            </a:pPr>
            <a:r>
              <a:rPr lang="en-US" sz="1600" dirty="0">
                <a:latin typeface="Arial Narrow" panose="020B0606020202030204" pitchFamily="34" charset="0"/>
              </a:rPr>
              <a:t>evolve from the focal seizure</a:t>
            </a:r>
            <a:r>
              <a:rPr lang="en-US" sz="1600" dirty="0" smtClean="0">
                <a:latin typeface="Arial Narrow" panose="020B0606020202030204" pitchFamily="34" charset="0"/>
              </a:rPr>
              <a:t>. ( Focal to bilateral tonic </a:t>
            </a:r>
            <a:r>
              <a:rPr lang="en-US" sz="1600" dirty="0" err="1" smtClean="0">
                <a:latin typeface="Arial Narrow" panose="020B0606020202030204" pitchFamily="34" charset="0"/>
              </a:rPr>
              <a:t>clonic</a:t>
            </a:r>
            <a:r>
              <a:rPr lang="en-US" sz="1600" dirty="0" smtClean="0">
                <a:latin typeface="Arial Narrow" panose="020B0606020202030204" pitchFamily="34" charset="0"/>
              </a:rPr>
              <a:t> seizure )</a:t>
            </a:r>
          </a:p>
          <a:p>
            <a:pPr marL="0" indent="0">
              <a:buNone/>
            </a:pPr>
            <a:endParaRPr lang="en-US" sz="1600" dirty="0">
              <a:latin typeface="Arial Narrow" panose="020B0606020202030204" pitchFamily="34" charset="0"/>
            </a:endParaRPr>
          </a:p>
          <a:p>
            <a:pPr marL="0" indent="0">
              <a:buNone/>
            </a:pPr>
            <a:r>
              <a:rPr lang="en-US" sz="1600" dirty="0">
                <a:latin typeface="Arial Narrow" panose="020B0606020202030204" pitchFamily="34" charset="0"/>
              </a:rPr>
              <a:t>The routine </a:t>
            </a:r>
            <a:r>
              <a:rPr lang="en-US" sz="1600" dirty="0" err="1">
                <a:latin typeface="Arial Narrow" panose="020B0606020202030204" pitchFamily="34" charset="0"/>
              </a:rPr>
              <a:t>interictal</a:t>
            </a:r>
            <a:r>
              <a:rPr lang="en-US" sz="1600" dirty="0">
                <a:latin typeface="Arial Narrow" panose="020B0606020202030204" pitchFamily="34" charset="0"/>
              </a:rPr>
              <a:t> (i.e., between seizures) electroencephalogram </a:t>
            </a:r>
            <a:r>
              <a:rPr lang="en-US" sz="1600" dirty="0" smtClean="0">
                <a:latin typeface="Arial Narrow" panose="020B0606020202030204" pitchFamily="34" charset="0"/>
              </a:rPr>
              <a:t>(</a:t>
            </a:r>
            <a:r>
              <a:rPr lang="en-US" sz="1600" dirty="0">
                <a:latin typeface="Arial Narrow" panose="020B0606020202030204" pitchFamily="34" charset="0"/>
              </a:rPr>
              <a:t>EEG) in patients with focal seizures is often normal or may show brief </a:t>
            </a:r>
            <a:r>
              <a:rPr lang="en-US" sz="1600" dirty="0" smtClean="0">
                <a:latin typeface="Arial Narrow" panose="020B0606020202030204" pitchFamily="34" charset="0"/>
              </a:rPr>
              <a:t>discharges </a:t>
            </a:r>
            <a:r>
              <a:rPr lang="en-US" sz="1600" dirty="0">
                <a:latin typeface="Arial Narrow" panose="020B0606020202030204" pitchFamily="34" charset="0"/>
              </a:rPr>
              <a:t>termed </a:t>
            </a:r>
            <a:r>
              <a:rPr lang="en-US" sz="1600" dirty="0" err="1">
                <a:latin typeface="Arial Narrow" panose="020B0606020202030204" pitchFamily="34" charset="0"/>
              </a:rPr>
              <a:t>epileptiform</a:t>
            </a:r>
            <a:r>
              <a:rPr lang="en-US" sz="1600" dirty="0">
                <a:latin typeface="Arial Narrow" panose="020B0606020202030204" pitchFamily="34" charset="0"/>
              </a:rPr>
              <a:t> spikes, or sharp waves. </a:t>
            </a:r>
            <a:endParaRPr lang="en-US" sz="1600" dirty="0" smtClean="0">
              <a:latin typeface="Arial Narrow" panose="020B0606020202030204" pitchFamily="34" charset="0"/>
            </a:endParaRPr>
          </a:p>
          <a:p>
            <a:pPr marL="0" indent="0">
              <a:buNone/>
            </a:pPr>
            <a:r>
              <a:rPr lang="en-US" sz="1600" dirty="0" smtClean="0">
                <a:latin typeface="Arial Narrow" panose="020B0606020202030204" pitchFamily="34" charset="0"/>
              </a:rPr>
              <a:t>Because </a:t>
            </a:r>
            <a:r>
              <a:rPr lang="en-US" sz="1600" dirty="0">
                <a:latin typeface="Arial Narrow" panose="020B0606020202030204" pitchFamily="34" charset="0"/>
              </a:rPr>
              <a:t>focal </a:t>
            </a:r>
            <a:r>
              <a:rPr lang="en-US" sz="1600" dirty="0" smtClean="0">
                <a:latin typeface="Arial Narrow" panose="020B0606020202030204" pitchFamily="34" charset="0"/>
              </a:rPr>
              <a:t>seizures </a:t>
            </a:r>
            <a:r>
              <a:rPr lang="en-US" sz="1600" dirty="0">
                <a:latin typeface="Arial Narrow" panose="020B0606020202030204" pitchFamily="34" charset="0"/>
              </a:rPr>
              <a:t>can arise from the medial temporal lobe or inferior frontal lobe </a:t>
            </a:r>
            <a:r>
              <a:rPr lang="en-US" sz="1600" dirty="0" smtClean="0">
                <a:latin typeface="Arial Narrow" panose="020B0606020202030204" pitchFamily="34" charset="0"/>
              </a:rPr>
              <a:t>(</a:t>
            </a:r>
            <a:r>
              <a:rPr lang="en-US" sz="1600" dirty="0">
                <a:latin typeface="Arial Narrow" panose="020B0606020202030204" pitchFamily="34" charset="0"/>
              </a:rPr>
              <a:t>i.e., regions distant from the scalp), the EEG recorded during the </a:t>
            </a:r>
            <a:r>
              <a:rPr lang="en-US" sz="1600" dirty="0" smtClean="0">
                <a:latin typeface="Arial Narrow" panose="020B0606020202030204" pitchFamily="34" charset="0"/>
              </a:rPr>
              <a:t>seizure </a:t>
            </a:r>
            <a:r>
              <a:rPr lang="en-US" sz="1600" dirty="0">
                <a:latin typeface="Arial Narrow" panose="020B0606020202030204" pitchFamily="34" charset="0"/>
              </a:rPr>
              <a:t>may be </a:t>
            </a:r>
            <a:r>
              <a:rPr lang="en-US" sz="1600" dirty="0" err="1">
                <a:latin typeface="Arial Narrow" panose="020B0606020202030204" pitchFamily="34" charset="0"/>
              </a:rPr>
              <a:t>nonlocalizing</a:t>
            </a:r>
            <a:r>
              <a:rPr lang="en-US" sz="1600" dirty="0">
                <a:latin typeface="Arial Narrow" panose="020B0606020202030204" pitchFamily="34" charset="0"/>
              </a:rPr>
              <a:t>. However, the region of seizure onset may </a:t>
            </a:r>
          </a:p>
          <a:p>
            <a:pPr marL="0" indent="0">
              <a:buNone/>
            </a:pPr>
            <a:r>
              <a:rPr lang="en-US" sz="1600" dirty="0">
                <a:latin typeface="Arial Narrow" panose="020B0606020202030204" pitchFamily="34" charset="0"/>
              </a:rPr>
              <a:t>be detected using surgically placed intracranial electrodes</a:t>
            </a:r>
            <a:r>
              <a:rPr lang="en-US" sz="1600" dirty="0" smtClean="0">
                <a:latin typeface="Arial Narrow" panose="020B0606020202030204" pitchFamily="34" charset="0"/>
              </a:rPr>
              <a:t>.</a:t>
            </a:r>
          </a:p>
        </p:txBody>
      </p:sp>
      <p:sp>
        <p:nvSpPr>
          <p:cNvPr id="5" name="مستطيل 4"/>
          <p:cNvSpPr/>
          <p:nvPr/>
        </p:nvSpPr>
        <p:spPr>
          <a:xfrm>
            <a:off x="323528" y="146125"/>
            <a:ext cx="7488832"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spcBef>
                <a:spcPct val="20000"/>
              </a:spcBef>
            </a:pPr>
            <a:r>
              <a:rPr lang="en-US" sz="3600" b="1" dirty="0">
                <a:effectLst>
                  <a:outerShdw blurRad="38100" dist="38100" dir="2700000" algn="tl">
                    <a:srgbClr val="000000">
                      <a:alpha val="43137"/>
                    </a:srgbClr>
                  </a:outerShdw>
                </a:effectLst>
                <a:latin typeface="Arial Narrow" panose="020B0606020202030204" pitchFamily="34" charset="0"/>
              </a:rPr>
              <a:t>FOCAL ONSET </a:t>
            </a:r>
            <a:r>
              <a:rPr lang="en-US" sz="3600" b="1" dirty="0" smtClean="0">
                <a:effectLst>
                  <a:outerShdw blurRad="38100" dist="38100" dir="2700000" algn="tl">
                    <a:srgbClr val="000000">
                      <a:alpha val="43137"/>
                    </a:srgbClr>
                  </a:outerShdw>
                </a:effectLst>
                <a:latin typeface="Arial Narrow" panose="020B0606020202030204" pitchFamily="34" charset="0"/>
              </a:rPr>
              <a:t>SEIZURES</a:t>
            </a:r>
            <a:endParaRPr lang="en-US" sz="3600" b="1" dirty="0">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37347318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4358" y="843558"/>
            <a:ext cx="8784976" cy="4680520"/>
          </a:xfrm>
        </p:spPr>
        <p:txBody>
          <a:bodyPr>
            <a:noAutofit/>
          </a:bodyPr>
          <a:lstStyle/>
          <a:p>
            <a:pPr marL="0" lvl="0" indent="0">
              <a:spcBef>
                <a:spcPts val="0"/>
              </a:spcBef>
              <a:buNone/>
            </a:pPr>
            <a:r>
              <a:rPr lang="en-US" sz="1800" dirty="0" smtClean="0">
                <a:solidFill>
                  <a:prstClr val="black"/>
                </a:solidFill>
                <a:latin typeface="Arial Narrow" panose="020B0606020202030204" pitchFamily="34" charset="0"/>
              </a:rPr>
              <a:t>Focal </a:t>
            </a:r>
            <a:r>
              <a:rPr lang="en-US" sz="1800" dirty="0">
                <a:solidFill>
                  <a:prstClr val="black"/>
                </a:solidFill>
                <a:latin typeface="Arial Narrow" panose="020B0606020202030204" pitchFamily="34" charset="0"/>
              </a:rPr>
              <a:t>seizures can have </a:t>
            </a:r>
            <a:r>
              <a:rPr lang="en-US" sz="1800" dirty="0" smtClean="0">
                <a:solidFill>
                  <a:prstClr val="black"/>
                </a:solidFill>
                <a:latin typeface="Arial Narrow" panose="020B0606020202030204" pitchFamily="34" charset="0"/>
              </a:rPr>
              <a:t>motor </a:t>
            </a:r>
            <a:r>
              <a:rPr lang="en-US" sz="1800" dirty="0">
                <a:solidFill>
                  <a:prstClr val="black"/>
                </a:solidFill>
                <a:latin typeface="Arial Narrow" panose="020B0606020202030204" pitchFamily="34" charset="0"/>
              </a:rPr>
              <a:t>manifestations (such as tonic, </a:t>
            </a:r>
            <a:r>
              <a:rPr lang="en-US" sz="1800" dirty="0" err="1">
                <a:solidFill>
                  <a:prstClr val="black"/>
                </a:solidFill>
                <a:latin typeface="Arial Narrow" panose="020B0606020202030204" pitchFamily="34" charset="0"/>
              </a:rPr>
              <a:t>clonic</a:t>
            </a:r>
            <a:r>
              <a:rPr lang="en-US" sz="1800" dirty="0">
                <a:solidFill>
                  <a:prstClr val="black"/>
                </a:solidFill>
                <a:latin typeface="Arial Narrow" panose="020B0606020202030204" pitchFamily="34" charset="0"/>
              </a:rPr>
              <a:t>, or myoclonic movements) </a:t>
            </a:r>
            <a:r>
              <a:rPr lang="en-US" sz="1800" dirty="0" smtClean="0">
                <a:solidFill>
                  <a:prstClr val="black"/>
                </a:solidFill>
                <a:latin typeface="Arial Narrow" panose="020B0606020202030204" pitchFamily="34" charset="0"/>
              </a:rPr>
              <a:t>or </a:t>
            </a:r>
            <a:r>
              <a:rPr lang="en-US" sz="1800" dirty="0" err="1">
                <a:solidFill>
                  <a:prstClr val="black"/>
                </a:solidFill>
                <a:latin typeface="Arial Narrow" panose="020B0606020202030204" pitchFamily="34" charset="0"/>
              </a:rPr>
              <a:t>nonmotor</a:t>
            </a:r>
            <a:r>
              <a:rPr lang="en-US" sz="1800" dirty="0">
                <a:solidFill>
                  <a:prstClr val="black"/>
                </a:solidFill>
                <a:latin typeface="Arial Narrow" panose="020B0606020202030204" pitchFamily="34" charset="0"/>
              </a:rPr>
              <a:t> manifestations (such as sensory, autonomic, or emotional </a:t>
            </a:r>
            <a:r>
              <a:rPr lang="en-US" sz="1800" dirty="0" smtClean="0">
                <a:solidFill>
                  <a:prstClr val="black"/>
                </a:solidFill>
                <a:latin typeface="Arial Narrow" panose="020B0606020202030204" pitchFamily="34" charset="0"/>
              </a:rPr>
              <a:t>symptoms</a:t>
            </a:r>
            <a:r>
              <a:rPr lang="en-US" sz="1800" dirty="0">
                <a:solidFill>
                  <a:prstClr val="black"/>
                </a:solidFill>
                <a:latin typeface="Arial Narrow" panose="020B0606020202030204" pitchFamily="34" charset="0"/>
              </a:rPr>
              <a:t>) without impairment of awareness. For example, a patient </a:t>
            </a:r>
            <a:r>
              <a:rPr lang="en-US" sz="1800" dirty="0" smtClean="0">
                <a:solidFill>
                  <a:prstClr val="black"/>
                </a:solidFill>
                <a:latin typeface="Arial Narrow" panose="020B0606020202030204" pitchFamily="34" charset="0"/>
              </a:rPr>
              <a:t>having </a:t>
            </a:r>
            <a:r>
              <a:rPr lang="en-US" sz="1800" dirty="0">
                <a:solidFill>
                  <a:prstClr val="black"/>
                </a:solidFill>
                <a:latin typeface="Arial Narrow" panose="020B0606020202030204" pitchFamily="34" charset="0"/>
              </a:rPr>
              <a:t>a focal motor seizure arising from the right primary motor </a:t>
            </a:r>
          </a:p>
          <a:p>
            <a:pPr marL="0" lvl="0" indent="0">
              <a:spcBef>
                <a:spcPts val="0"/>
              </a:spcBef>
              <a:buNone/>
            </a:pPr>
            <a:r>
              <a:rPr lang="en-US" sz="1800" dirty="0">
                <a:solidFill>
                  <a:prstClr val="black"/>
                </a:solidFill>
                <a:latin typeface="Arial Narrow" panose="020B0606020202030204" pitchFamily="34" charset="0"/>
              </a:rPr>
              <a:t>cortex near the area controlling hand movement will note the onset </a:t>
            </a:r>
            <a:r>
              <a:rPr lang="en-US" sz="1800" dirty="0" smtClean="0">
                <a:solidFill>
                  <a:prstClr val="black"/>
                </a:solidFill>
                <a:latin typeface="Arial Narrow" panose="020B0606020202030204" pitchFamily="34" charset="0"/>
              </a:rPr>
              <a:t>of </a:t>
            </a:r>
            <a:r>
              <a:rPr lang="en-US" sz="1800" dirty="0">
                <a:solidFill>
                  <a:prstClr val="black"/>
                </a:solidFill>
                <a:latin typeface="Arial Narrow" panose="020B0606020202030204" pitchFamily="34" charset="0"/>
              </a:rPr>
              <a:t>involuntary movements of the contralateral, left hand. Since the </a:t>
            </a:r>
            <a:r>
              <a:rPr lang="en-US" sz="1800" dirty="0" smtClean="0">
                <a:solidFill>
                  <a:prstClr val="black"/>
                </a:solidFill>
                <a:latin typeface="Arial Narrow" panose="020B0606020202030204" pitchFamily="34" charset="0"/>
              </a:rPr>
              <a:t>cortical </a:t>
            </a:r>
            <a:r>
              <a:rPr lang="en-US" sz="1800" dirty="0">
                <a:solidFill>
                  <a:prstClr val="black"/>
                </a:solidFill>
                <a:latin typeface="Arial Narrow" panose="020B0606020202030204" pitchFamily="34" charset="0"/>
              </a:rPr>
              <a:t>region controlling hand movement is immediately adjacent to </a:t>
            </a:r>
          </a:p>
          <a:p>
            <a:pPr marL="0" lvl="0" indent="0">
              <a:spcBef>
                <a:spcPts val="0"/>
              </a:spcBef>
              <a:buNone/>
            </a:pPr>
            <a:r>
              <a:rPr lang="en-US" sz="1800" dirty="0">
                <a:solidFill>
                  <a:prstClr val="black"/>
                </a:solidFill>
                <a:latin typeface="Arial Narrow" panose="020B0606020202030204" pitchFamily="34" charset="0"/>
              </a:rPr>
              <a:t>the region for facial expression, the seizure may also cause abnormal </a:t>
            </a:r>
            <a:r>
              <a:rPr lang="en-US" sz="1800" dirty="0" smtClean="0">
                <a:solidFill>
                  <a:prstClr val="black"/>
                </a:solidFill>
                <a:latin typeface="Arial Narrow" panose="020B0606020202030204" pitchFamily="34" charset="0"/>
              </a:rPr>
              <a:t>movements </a:t>
            </a:r>
            <a:r>
              <a:rPr lang="en-US" sz="1800" dirty="0">
                <a:solidFill>
                  <a:prstClr val="black"/>
                </a:solidFill>
                <a:latin typeface="Arial Narrow" panose="020B0606020202030204" pitchFamily="34" charset="0"/>
              </a:rPr>
              <a:t>of the face synchronous with the movements of the hand. </a:t>
            </a:r>
          </a:p>
          <a:p>
            <a:pPr marL="0" lvl="0" indent="0">
              <a:spcBef>
                <a:spcPts val="0"/>
              </a:spcBef>
              <a:buNone/>
            </a:pPr>
            <a:endParaRPr lang="en-US" sz="1800" dirty="0" smtClean="0">
              <a:solidFill>
                <a:prstClr val="black"/>
              </a:solidFill>
              <a:latin typeface="Arial Narrow" panose="020B0606020202030204" pitchFamily="34" charset="0"/>
            </a:endParaRPr>
          </a:p>
          <a:p>
            <a:pPr marL="0" lvl="0" indent="0">
              <a:spcBef>
                <a:spcPts val="0"/>
              </a:spcBef>
              <a:buNone/>
            </a:pPr>
            <a:r>
              <a:rPr lang="en-US" sz="1800" dirty="0" smtClean="0">
                <a:solidFill>
                  <a:prstClr val="black"/>
                </a:solidFill>
                <a:latin typeface="Arial Narrow" panose="020B0606020202030204" pitchFamily="34" charset="0"/>
              </a:rPr>
              <a:t>The </a:t>
            </a:r>
            <a:r>
              <a:rPr lang="en-US" sz="1800" dirty="0">
                <a:solidFill>
                  <a:prstClr val="black"/>
                </a:solidFill>
                <a:latin typeface="Arial Narrow" panose="020B0606020202030204" pitchFamily="34" charset="0"/>
              </a:rPr>
              <a:t>EEG recorded with scalp electrodes during the seizure (i.e., an ictal </a:t>
            </a:r>
            <a:r>
              <a:rPr lang="en-US" sz="1800" dirty="0" smtClean="0">
                <a:solidFill>
                  <a:prstClr val="black"/>
                </a:solidFill>
                <a:latin typeface="Arial Narrow" panose="020B0606020202030204" pitchFamily="34" charset="0"/>
              </a:rPr>
              <a:t>EEG</a:t>
            </a:r>
            <a:r>
              <a:rPr lang="en-US" sz="1800" dirty="0">
                <a:solidFill>
                  <a:prstClr val="black"/>
                </a:solidFill>
                <a:latin typeface="Arial Narrow" panose="020B0606020202030204" pitchFamily="34" charset="0"/>
              </a:rPr>
              <a:t>) may show abnormal discharges in a very limited region over the </a:t>
            </a:r>
            <a:r>
              <a:rPr lang="en-US" sz="1800" dirty="0" smtClean="0">
                <a:solidFill>
                  <a:prstClr val="black"/>
                </a:solidFill>
                <a:latin typeface="Arial Narrow" panose="020B0606020202030204" pitchFamily="34" charset="0"/>
              </a:rPr>
              <a:t>appropriate </a:t>
            </a:r>
            <a:r>
              <a:rPr lang="en-US" sz="1800" dirty="0">
                <a:solidFill>
                  <a:prstClr val="black"/>
                </a:solidFill>
                <a:latin typeface="Arial Narrow" panose="020B0606020202030204" pitchFamily="34" charset="0"/>
              </a:rPr>
              <a:t>area of cerebral cortex if the seizure focus involves the </a:t>
            </a:r>
            <a:r>
              <a:rPr lang="en-US" sz="1800" dirty="0" smtClean="0">
                <a:solidFill>
                  <a:prstClr val="black"/>
                </a:solidFill>
                <a:latin typeface="Arial Narrow" panose="020B0606020202030204" pitchFamily="34" charset="0"/>
              </a:rPr>
              <a:t>cerebral </a:t>
            </a:r>
            <a:r>
              <a:rPr lang="en-US" sz="1800" dirty="0">
                <a:solidFill>
                  <a:prstClr val="black"/>
                </a:solidFill>
                <a:latin typeface="Arial Narrow" panose="020B0606020202030204" pitchFamily="34" charset="0"/>
              </a:rPr>
              <a:t>convexity.</a:t>
            </a:r>
          </a:p>
          <a:p>
            <a:pPr marL="0" indent="0">
              <a:buNone/>
            </a:pPr>
            <a:endParaRPr lang="en-US" sz="1600" dirty="0" smtClean="0">
              <a:latin typeface="Arial Narrow" panose="020B0606020202030204" pitchFamily="34" charset="0"/>
            </a:endParaRPr>
          </a:p>
        </p:txBody>
      </p:sp>
      <p:sp>
        <p:nvSpPr>
          <p:cNvPr id="5" name="مستطيل 4"/>
          <p:cNvSpPr/>
          <p:nvPr/>
        </p:nvSpPr>
        <p:spPr>
          <a:xfrm>
            <a:off x="323528" y="146125"/>
            <a:ext cx="7488832"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spcBef>
                <a:spcPct val="20000"/>
              </a:spcBef>
            </a:pPr>
            <a:r>
              <a:rPr lang="en-US" sz="3600" b="1" dirty="0">
                <a:solidFill>
                  <a:prstClr val="black"/>
                </a:solidFill>
                <a:effectLst>
                  <a:outerShdw blurRad="38100" dist="38100" dir="2700000" algn="tl">
                    <a:srgbClr val="000000">
                      <a:alpha val="43137"/>
                    </a:srgbClr>
                  </a:outerShdw>
                </a:effectLst>
                <a:latin typeface="Arial Narrow" panose="020B0606020202030204" pitchFamily="34" charset="0"/>
              </a:rPr>
              <a:t>Focal Seizures with Intact Awareness</a:t>
            </a:r>
            <a:endParaRPr lang="en-US" sz="3600" b="1" dirty="0">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25908659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4358" y="843558"/>
            <a:ext cx="8784976" cy="4680520"/>
          </a:xfrm>
        </p:spPr>
        <p:txBody>
          <a:bodyPr>
            <a:noAutofit/>
          </a:bodyPr>
          <a:lstStyle/>
          <a:p>
            <a:pPr marL="0" lvl="0" indent="0">
              <a:spcBef>
                <a:spcPts val="0"/>
              </a:spcBef>
              <a:buNone/>
            </a:pPr>
            <a:r>
              <a:rPr lang="en-US" sz="1800" dirty="0" smtClean="0">
                <a:solidFill>
                  <a:prstClr val="black"/>
                </a:solidFill>
                <a:latin typeface="Arial Narrow" panose="020B0606020202030204" pitchFamily="34" charset="0"/>
              </a:rPr>
              <a:t>Focal </a:t>
            </a:r>
            <a:r>
              <a:rPr lang="en-US" sz="1800" dirty="0" err="1" smtClean="0">
                <a:solidFill>
                  <a:prstClr val="black"/>
                </a:solidFill>
                <a:latin typeface="Arial Narrow" panose="020B0606020202030204" pitchFamily="34" charset="0"/>
              </a:rPr>
              <a:t>seizures</a:t>
            </a:r>
            <a:r>
              <a:rPr lang="en-US" sz="1800" dirty="0" err="1">
                <a:solidFill>
                  <a:prstClr val="black"/>
                </a:solidFill>
                <a:latin typeface="Arial Narrow" panose="020B0606020202030204" pitchFamily="34" charset="0"/>
              </a:rPr>
              <a:t>without</a:t>
            </a:r>
            <a:r>
              <a:rPr lang="en-US" sz="1800" dirty="0">
                <a:solidFill>
                  <a:prstClr val="black"/>
                </a:solidFill>
                <a:latin typeface="Arial Narrow" panose="020B0606020202030204" pitchFamily="34" charset="0"/>
              </a:rPr>
              <a:t> impairment of awareness. </a:t>
            </a:r>
            <a:r>
              <a:rPr lang="en-US" sz="1800" dirty="0" smtClean="0">
                <a:solidFill>
                  <a:prstClr val="black"/>
                </a:solidFill>
                <a:latin typeface="Arial Narrow" panose="020B0606020202030204" pitchFamily="34" charset="0"/>
              </a:rPr>
              <a:t> </a:t>
            </a:r>
            <a:r>
              <a:rPr lang="en-US" sz="1800" dirty="0">
                <a:solidFill>
                  <a:prstClr val="black"/>
                </a:solidFill>
                <a:latin typeface="Arial Narrow" panose="020B0606020202030204" pitchFamily="34" charset="0"/>
              </a:rPr>
              <a:t>can </a:t>
            </a:r>
            <a:r>
              <a:rPr lang="en-US" sz="1800" dirty="0" smtClean="0">
                <a:solidFill>
                  <a:prstClr val="black"/>
                </a:solidFill>
                <a:latin typeface="Arial Narrow" panose="020B0606020202030204" pitchFamily="34" charset="0"/>
              </a:rPr>
              <a:t>be</a:t>
            </a:r>
          </a:p>
          <a:p>
            <a:pPr marL="0" lvl="0" indent="0">
              <a:spcBef>
                <a:spcPts val="0"/>
              </a:spcBef>
              <a:buNone/>
            </a:pPr>
            <a:r>
              <a:rPr lang="en-US" sz="1800" dirty="0" smtClean="0">
                <a:solidFill>
                  <a:prstClr val="black"/>
                </a:solidFill>
                <a:latin typeface="Arial Narrow" panose="020B0606020202030204" pitchFamily="34" charset="0"/>
              </a:rPr>
              <a:t>motor </a:t>
            </a:r>
            <a:r>
              <a:rPr lang="en-US" sz="1800" dirty="0">
                <a:solidFill>
                  <a:prstClr val="black"/>
                </a:solidFill>
                <a:latin typeface="Arial Narrow" panose="020B0606020202030204" pitchFamily="34" charset="0"/>
              </a:rPr>
              <a:t>manifestations (such as tonic, </a:t>
            </a:r>
            <a:r>
              <a:rPr lang="en-US" sz="1800" dirty="0" err="1">
                <a:solidFill>
                  <a:prstClr val="black"/>
                </a:solidFill>
                <a:latin typeface="Arial Narrow" panose="020B0606020202030204" pitchFamily="34" charset="0"/>
              </a:rPr>
              <a:t>clonic</a:t>
            </a:r>
            <a:r>
              <a:rPr lang="en-US" sz="1800" dirty="0">
                <a:solidFill>
                  <a:prstClr val="black"/>
                </a:solidFill>
                <a:latin typeface="Arial Narrow" panose="020B0606020202030204" pitchFamily="34" charset="0"/>
              </a:rPr>
              <a:t>, or myoclonic movements) </a:t>
            </a:r>
            <a:endParaRPr lang="en-US" sz="1800" dirty="0" smtClean="0">
              <a:solidFill>
                <a:prstClr val="black"/>
              </a:solidFill>
              <a:latin typeface="Arial Narrow" panose="020B0606020202030204" pitchFamily="34" charset="0"/>
            </a:endParaRPr>
          </a:p>
          <a:p>
            <a:pPr marL="0" lvl="0" indent="0">
              <a:spcBef>
                <a:spcPts val="0"/>
              </a:spcBef>
              <a:buNone/>
            </a:pPr>
            <a:r>
              <a:rPr lang="en-US" sz="1800" dirty="0" err="1" smtClean="0">
                <a:solidFill>
                  <a:prstClr val="black"/>
                </a:solidFill>
                <a:latin typeface="Arial Narrow" panose="020B0606020202030204" pitchFamily="34" charset="0"/>
              </a:rPr>
              <a:t>nonmotor</a:t>
            </a:r>
            <a:r>
              <a:rPr lang="en-US" sz="1800" dirty="0" smtClean="0">
                <a:solidFill>
                  <a:prstClr val="black"/>
                </a:solidFill>
                <a:latin typeface="Arial Narrow" panose="020B0606020202030204" pitchFamily="34" charset="0"/>
              </a:rPr>
              <a:t> </a:t>
            </a:r>
            <a:r>
              <a:rPr lang="en-US" sz="1800" dirty="0">
                <a:solidFill>
                  <a:prstClr val="black"/>
                </a:solidFill>
                <a:latin typeface="Arial Narrow" panose="020B0606020202030204" pitchFamily="34" charset="0"/>
              </a:rPr>
              <a:t>manifestations (such as sensory, autonomic, or emotional </a:t>
            </a:r>
            <a:r>
              <a:rPr lang="en-US" sz="1800" dirty="0" smtClean="0">
                <a:solidFill>
                  <a:prstClr val="black"/>
                </a:solidFill>
                <a:latin typeface="Arial Narrow" panose="020B0606020202030204" pitchFamily="34" charset="0"/>
              </a:rPr>
              <a:t>symptoms)</a:t>
            </a:r>
          </a:p>
          <a:p>
            <a:pPr marL="0" lvl="0" indent="0">
              <a:spcBef>
                <a:spcPts val="0"/>
              </a:spcBef>
              <a:buNone/>
            </a:pPr>
            <a:r>
              <a:rPr lang="en-US" sz="1800" dirty="0">
                <a:solidFill>
                  <a:prstClr val="black"/>
                </a:solidFill>
                <a:latin typeface="Arial Narrow" panose="020B0606020202030204" pitchFamily="34" charset="0"/>
              </a:rPr>
              <a:t>Focal seizures may also manifest as changes in somatic sensation (e.g., </a:t>
            </a:r>
            <a:r>
              <a:rPr lang="en-US" sz="1800" dirty="0" err="1">
                <a:solidFill>
                  <a:prstClr val="black"/>
                </a:solidFill>
                <a:latin typeface="Arial Narrow" panose="020B0606020202030204" pitchFamily="34" charset="0"/>
              </a:rPr>
              <a:t>paresthesias</a:t>
            </a:r>
            <a:r>
              <a:rPr lang="en-US" sz="1800" dirty="0">
                <a:solidFill>
                  <a:prstClr val="black"/>
                </a:solidFill>
                <a:latin typeface="Arial Narrow" panose="020B0606020202030204" pitchFamily="34" charset="0"/>
              </a:rPr>
              <a:t>), vision (flashing lights or formed hallucinations), </a:t>
            </a:r>
            <a:r>
              <a:rPr lang="en-US" sz="1800" dirty="0" smtClean="0">
                <a:solidFill>
                  <a:prstClr val="black"/>
                </a:solidFill>
                <a:latin typeface="Arial Narrow" panose="020B0606020202030204" pitchFamily="34" charset="0"/>
              </a:rPr>
              <a:t>equilibrium </a:t>
            </a:r>
            <a:r>
              <a:rPr lang="en-US" sz="1800" dirty="0">
                <a:solidFill>
                  <a:prstClr val="black"/>
                </a:solidFill>
                <a:latin typeface="Arial Narrow" panose="020B0606020202030204" pitchFamily="34" charset="0"/>
              </a:rPr>
              <a:t>(sensation of falling or vertigo), or autonomic function(flushing, sweating, </a:t>
            </a:r>
            <a:r>
              <a:rPr lang="en-US" sz="1800" dirty="0" err="1">
                <a:solidFill>
                  <a:prstClr val="black"/>
                </a:solidFill>
                <a:latin typeface="Arial Narrow" panose="020B0606020202030204" pitchFamily="34" charset="0"/>
              </a:rPr>
              <a:t>piloerection</a:t>
            </a:r>
            <a:r>
              <a:rPr lang="en-US" sz="1800" dirty="0">
                <a:solidFill>
                  <a:prstClr val="black"/>
                </a:solidFill>
                <a:latin typeface="Arial Narrow" panose="020B0606020202030204" pitchFamily="34" charset="0"/>
              </a:rPr>
              <a:t>). Focal seizures arising from the temporal </a:t>
            </a:r>
            <a:r>
              <a:rPr lang="en-US" sz="1800" dirty="0" smtClean="0">
                <a:solidFill>
                  <a:prstClr val="black"/>
                </a:solidFill>
                <a:latin typeface="Arial Narrow" panose="020B0606020202030204" pitchFamily="34" charset="0"/>
              </a:rPr>
              <a:t>cortex </a:t>
            </a:r>
            <a:r>
              <a:rPr lang="en-US" sz="1800" dirty="0">
                <a:solidFill>
                  <a:prstClr val="black"/>
                </a:solidFill>
                <a:latin typeface="Arial Narrow" panose="020B0606020202030204" pitchFamily="34" charset="0"/>
              </a:rPr>
              <a:t>may also cause alterations in hearing, olfaction, or emotional state. This includes the sensation of unusual, intense odors (e.g., burning rubber or kerosene) or sounds (crude or highly complex sounds), or an epigastric sensation that rises from the stomach or chest to the head (epigastric uprising sensation). Some patients describe odd, internal feelings such as fear, a sense of impending change, detachment, </a:t>
            </a:r>
            <a:r>
              <a:rPr lang="en-US" sz="1800" dirty="0" smtClean="0">
                <a:solidFill>
                  <a:prstClr val="black"/>
                </a:solidFill>
                <a:latin typeface="Arial Narrow" panose="020B0606020202030204" pitchFamily="34" charset="0"/>
              </a:rPr>
              <a:t>depersonalization or </a:t>
            </a:r>
            <a:r>
              <a:rPr lang="en-US" sz="1800" dirty="0" err="1">
                <a:solidFill>
                  <a:prstClr val="black"/>
                </a:solidFill>
                <a:latin typeface="Arial Narrow" panose="020B0606020202030204" pitchFamily="34" charset="0"/>
              </a:rPr>
              <a:t>déjá</a:t>
            </a:r>
            <a:r>
              <a:rPr lang="en-US" sz="1800" dirty="0">
                <a:solidFill>
                  <a:prstClr val="black"/>
                </a:solidFill>
                <a:latin typeface="Arial Narrow" panose="020B0606020202030204" pitchFamily="34" charset="0"/>
              </a:rPr>
              <a:t> </a:t>
            </a:r>
            <a:r>
              <a:rPr lang="en-US" sz="1800" dirty="0" smtClean="0">
                <a:solidFill>
                  <a:prstClr val="black"/>
                </a:solidFill>
                <a:latin typeface="Arial Narrow" panose="020B0606020202030204" pitchFamily="34" charset="0"/>
              </a:rPr>
              <a:t>vu.</a:t>
            </a:r>
            <a:endParaRPr lang="en-US" sz="1800" dirty="0">
              <a:solidFill>
                <a:prstClr val="black"/>
              </a:solidFill>
              <a:latin typeface="Arial Narrow" panose="020B0606020202030204" pitchFamily="34" charset="0"/>
            </a:endParaRPr>
          </a:p>
          <a:p>
            <a:pPr marL="0" lvl="0" indent="0">
              <a:spcBef>
                <a:spcPts val="0"/>
              </a:spcBef>
              <a:buNone/>
            </a:pPr>
            <a:r>
              <a:rPr lang="en-US" sz="1800" dirty="0" smtClean="0">
                <a:solidFill>
                  <a:prstClr val="black"/>
                </a:solidFill>
                <a:latin typeface="Arial Narrow" panose="020B0606020202030204" pitchFamily="34" charset="0"/>
              </a:rPr>
              <a:t>These </a:t>
            </a:r>
            <a:r>
              <a:rPr lang="en-US" sz="1800" dirty="0">
                <a:solidFill>
                  <a:prstClr val="black"/>
                </a:solidFill>
                <a:latin typeface="Arial Narrow" panose="020B0606020202030204" pitchFamily="34" charset="0"/>
              </a:rPr>
              <a:t>subjective, “internal” events that are not directly observable by someone else are referred to as auras</a:t>
            </a:r>
            <a:endParaRPr lang="en-US" sz="1600" dirty="0">
              <a:latin typeface="Arial Narrow" panose="020B0606020202030204" pitchFamily="34" charset="0"/>
            </a:endParaRPr>
          </a:p>
          <a:p>
            <a:pPr marL="0" lvl="0" indent="0">
              <a:spcBef>
                <a:spcPts val="0"/>
              </a:spcBef>
              <a:buNone/>
            </a:pPr>
            <a:r>
              <a:rPr lang="en-US" sz="1800" dirty="0" smtClean="0">
                <a:solidFill>
                  <a:prstClr val="black"/>
                </a:solidFill>
                <a:latin typeface="Arial Narrow" panose="020B0606020202030204" pitchFamily="34" charset="0"/>
              </a:rPr>
              <a:t> </a:t>
            </a:r>
          </a:p>
        </p:txBody>
      </p:sp>
      <p:sp>
        <p:nvSpPr>
          <p:cNvPr id="5" name="مستطيل 4"/>
          <p:cNvSpPr/>
          <p:nvPr/>
        </p:nvSpPr>
        <p:spPr>
          <a:xfrm>
            <a:off x="323528" y="146125"/>
            <a:ext cx="7488832"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spcBef>
                <a:spcPct val="20000"/>
              </a:spcBef>
            </a:pPr>
            <a:r>
              <a:rPr lang="en-US" sz="3600" b="1" dirty="0">
                <a:solidFill>
                  <a:prstClr val="black"/>
                </a:solidFill>
                <a:effectLst>
                  <a:outerShdw blurRad="38100" dist="38100" dir="2700000" algn="tl">
                    <a:srgbClr val="000000">
                      <a:alpha val="43137"/>
                    </a:srgbClr>
                  </a:outerShdw>
                </a:effectLst>
                <a:latin typeface="Arial Narrow" panose="020B0606020202030204" pitchFamily="34" charset="0"/>
              </a:rPr>
              <a:t>Focal Seizures with Intact Awareness</a:t>
            </a:r>
            <a:endParaRPr lang="en-US" sz="3600" b="1" dirty="0">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5437903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6351" y="738606"/>
            <a:ext cx="8784976" cy="4680520"/>
          </a:xfrm>
        </p:spPr>
        <p:txBody>
          <a:bodyPr>
            <a:noAutofit/>
          </a:bodyPr>
          <a:lstStyle/>
          <a:p>
            <a:pPr marL="0" lvl="0" indent="0">
              <a:spcBef>
                <a:spcPts val="0"/>
              </a:spcBef>
              <a:buNone/>
            </a:pPr>
            <a:r>
              <a:rPr lang="en-US" sz="1800" dirty="0">
                <a:solidFill>
                  <a:prstClr val="black"/>
                </a:solidFill>
                <a:latin typeface="Arial Narrow" panose="020B0606020202030204" pitchFamily="34" charset="0"/>
              </a:rPr>
              <a:t>Simple Focal Seizures (Auras)Simple focal seizures, also known as auras, occur in one area on one side of the brain, but may spread from there. The person does not lose consciousness during a simple focal seizure. Physicians typically break simple focal seizures down into the following four areas, depending on the location in the brain and parts of the body affected</a:t>
            </a:r>
            <a:r>
              <a:rPr lang="en-US" sz="1800" dirty="0" smtClean="0">
                <a:solidFill>
                  <a:prstClr val="black"/>
                </a:solidFill>
                <a:latin typeface="Arial Narrow" panose="020B0606020202030204" pitchFamily="34" charset="0"/>
              </a:rPr>
              <a:t>:</a:t>
            </a:r>
          </a:p>
          <a:p>
            <a:pPr marL="0" lvl="0" indent="0">
              <a:spcBef>
                <a:spcPts val="0"/>
              </a:spcBef>
              <a:buNone/>
            </a:pPr>
            <a:r>
              <a:rPr lang="en-US" sz="1800" dirty="0" smtClean="0">
                <a:solidFill>
                  <a:prstClr val="black"/>
                </a:solidFill>
                <a:latin typeface="Arial Narrow" panose="020B0606020202030204" pitchFamily="34" charset="0"/>
              </a:rPr>
              <a:t>Motor</a:t>
            </a:r>
            <a:r>
              <a:rPr lang="en-US" sz="1800" dirty="0">
                <a:solidFill>
                  <a:prstClr val="black"/>
                </a:solidFill>
                <a:latin typeface="Arial Narrow" panose="020B0606020202030204" pitchFamily="34" charset="0"/>
              </a:rPr>
              <a:t>: A simple focal seizure with motor symptoms will affect muscle activity, causing jerking movements of a foot, the face, an arm or another part of the body. Physicians can diagnose which side of the brain is affected by observing which side of the body experiences symptoms, since the left brain controls the right side of the body and the right brain controls the left</a:t>
            </a:r>
            <a:r>
              <a:rPr lang="en-US" sz="1800" dirty="0" smtClean="0">
                <a:solidFill>
                  <a:prstClr val="black"/>
                </a:solidFill>
                <a:latin typeface="Arial Narrow" panose="020B0606020202030204" pitchFamily="34" charset="0"/>
              </a:rPr>
              <a:t>.</a:t>
            </a:r>
          </a:p>
          <a:p>
            <a:pPr marL="0" lvl="0" indent="0">
              <a:spcBef>
                <a:spcPts val="0"/>
              </a:spcBef>
              <a:buNone/>
            </a:pPr>
            <a:r>
              <a:rPr lang="en-US" sz="1800" dirty="0" smtClean="0">
                <a:solidFill>
                  <a:prstClr val="black"/>
                </a:solidFill>
                <a:latin typeface="Arial Narrow" panose="020B0606020202030204" pitchFamily="34" charset="0"/>
              </a:rPr>
              <a:t>Sensory</a:t>
            </a:r>
            <a:r>
              <a:rPr lang="en-US" sz="1800" dirty="0">
                <a:solidFill>
                  <a:prstClr val="black"/>
                </a:solidFill>
                <a:latin typeface="Arial Narrow" panose="020B0606020202030204" pitchFamily="34" charset="0"/>
              </a:rPr>
              <a:t>: A simple focal seizure may cause sensory symptoms affecting the senses, such as: hearing problems, hallucinations and olfactory or other distortions</a:t>
            </a:r>
            <a:r>
              <a:rPr lang="en-US" sz="1800" dirty="0" smtClean="0">
                <a:solidFill>
                  <a:prstClr val="black"/>
                </a:solidFill>
                <a:latin typeface="Arial Narrow" panose="020B0606020202030204" pitchFamily="34" charset="0"/>
              </a:rPr>
              <a:t>.</a:t>
            </a:r>
          </a:p>
          <a:p>
            <a:pPr marL="0" lvl="0" indent="0">
              <a:spcBef>
                <a:spcPts val="0"/>
              </a:spcBef>
              <a:buNone/>
            </a:pPr>
            <a:r>
              <a:rPr lang="en-US" sz="1800" dirty="0" smtClean="0">
                <a:solidFill>
                  <a:prstClr val="black"/>
                </a:solidFill>
                <a:latin typeface="Arial Narrow" panose="020B0606020202030204" pitchFamily="34" charset="0"/>
              </a:rPr>
              <a:t>Autonomic</a:t>
            </a:r>
            <a:r>
              <a:rPr lang="en-US" sz="1800" dirty="0">
                <a:solidFill>
                  <a:prstClr val="black"/>
                </a:solidFill>
                <a:latin typeface="Arial Narrow" panose="020B0606020202030204" pitchFamily="34" charset="0"/>
              </a:rPr>
              <a:t>: A simple focal seizure with autonomic symptoms affects the part of the brain responsible for involuntary functions. These seizures may cause changes in blood pressure, heart rhythm, or bowel or bladder function</a:t>
            </a:r>
            <a:r>
              <a:rPr lang="en-US" sz="1800" dirty="0" smtClean="0">
                <a:solidFill>
                  <a:prstClr val="black"/>
                </a:solidFill>
                <a:latin typeface="Arial Narrow" panose="020B0606020202030204" pitchFamily="34" charset="0"/>
              </a:rPr>
              <a:t>.</a:t>
            </a:r>
          </a:p>
          <a:p>
            <a:pPr marL="0" lvl="0" indent="0">
              <a:spcBef>
                <a:spcPts val="0"/>
              </a:spcBef>
              <a:buNone/>
            </a:pPr>
            <a:r>
              <a:rPr lang="en-US" sz="1800" dirty="0" smtClean="0">
                <a:solidFill>
                  <a:prstClr val="black"/>
                </a:solidFill>
                <a:latin typeface="Arial Narrow" panose="020B0606020202030204" pitchFamily="34" charset="0"/>
              </a:rPr>
              <a:t>Psychic</a:t>
            </a:r>
            <a:r>
              <a:rPr lang="en-US" sz="1800" dirty="0">
                <a:solidFill>
                  <a:prstClr val="black"/>
                </a:solidFill>
                <a:latin typeface="Arial Narrow" panose="020B0606020202030204" pitchFamily="34" charset="0"/>
              </a:rPr>
              <a:t>: Some simple focal seizures strike parts of the brain that trigger emotions or memories of previous experiences, causing feelings of fear, anxiety, or déjà vu (the illusory feeling that something has been experienced before).</a:t>
            </a:r>
            <a:endParaRPr lang="en-US" sz="1800" dirty="0" smtClean="0">
              <a:solidFill>
                <a:prstClr val="black"/>
              </a:solidFill>
              <a:latin typeface="Arial Narrow" panose="020B0606020202030204" pitchFamily="34" charset="0"/>
            </a:endParaRPr>
          </a:p>
        </p:txBody>
      </p:sp>
      <p:sp>
        <p:nvSpPr>
          <p:cNvPr id="5" name="مستطيل 4"/>
          <p:cNvSpPr/>
          <p:nvPr/>
        </p:nvSpPr>
        <p:spPr>
          <a:xfrm>
            <a:off x="323528" y="146125"/>
            <a:ext cx="7488832"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spcBef>
                <a:spcPct val="20000"/>
              </a:spcBef>
            </a:pPr>
            <a:r>
              <a:rPr lang="en-US" sz="3600" b="1" dirty="0">
                <a:solidFill>
                  <a:prstClr val="black"/>
                </a:solidFill>
                <a:effectLst>
                  <a:outerShdw blurRad="38100" dist="38100" dir="2700000" algn="tl">
                    <a:srgbClr val="000000">
                      <a:alpha val="43137"/>
                    </a:srgbClr>
                  </a:outerShdw>
                </a:effectLst>
                <a:latin typeface="Arial Narrow" panose="020B0606020202030204" pitchFamily="34" charset="0"/>
              </a:rPr>
              <a:t>Focal Seizures with Intact Awareness</a:t>
            </a:r>
            <a:endParaRPr lang="en-US" sz="3600" b="1" dirty="0">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28292117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6512" y="843558"/>
            <a:ext cx="9300170" cy="4680520"/>
          </a:xfrm>
        </p:spPr>
        <p:txBody>
          <a:bodyPr>
            <a:noAutofit/>
          </a:bodyPr>
          <a:lstStyle/>
          <a:p>
            <a:pPr marL="0" lvl="0" indent="0">
              <a:spcBef>
                <a:spcPts val="0"/>
              </a:spcBef>
              <a:buNone/>
            </a:pPr>
            <a:r>
              <a:rPr lang="en-US" sz="1800" dirty="0">
                <a:solidFill>
                  <a:prstClr val="black"/>
                </a:solidFill>
                <a:latin typeface="Arial Narrow" panose="020B0606020202030204" pitchFamily="34" charset="0"/>
              </a:rPr>
              <a:t>Focal seizures are seizures arising from a focal area within one hemisphere of the </a:t>
            </a:r>
            <a:r>
              <a:rPr lang="en-US" sz="1800" dirty="0" smtClean="0">
                <a:solidFill>
                  <a:prstClr val="black"/>
                </a:solidFill>
                <a:latin typeface="Arial Narrow" panose="020B0606020202030204" pitchFamily="34" charset="0"/>
              </a:rPr>
              <a:t>brain🧠</a:t>
            </a:r>
          </a:p>
          <a:p>
            <a:pPr marL="0" lvl="0" indent="0">
              <a:spcBef>
                <a:spcPts val="0"/>
              </a:spcBef>
              <a:buNone/>
            </a:pPr>
            <a:r>
              <a:rPr lang="en-US" sz="1800" dirty="0" smtClean="0">
                <a:solidFill>
                  <a:prstClr val="black"/>
                </a:solidFill>
                <a:latin typeface="Arial Narrow" panose="020B0606020202030204" pitchFamily="34" charset="0"/>
              </a:rPr>
              <a:t>Frontal </a:t>
            </a:r>
            <a:r>
              <a:rPr lang="en-US" sz="1800" dirty="0">
                <a:solidFill>
                  <a:prstClr val="black"/>
                </a:solidFill>
                <a:latin typeface="Arial Narrow" panose="020B0606020202030204" pitchFamily="34" charset="0"/>
              </a:rPr>
              <a:t>lobe focal seizures may show signs including head or </a:t>
            </a:r>
            <a:r>
              <a:rPr lang="en-US" sz="1800" dirty="0" smtClean="0">
                <a:solidFill>
                  <a:prstClr val="black"/>
                </a:solidFill>
                <a:latin typeface="Arial Narrow" panose="020B0606020202030204" pitchFamily="34" charset="0"/>
              </a:rPr>
              <a:t>limb movement</a:t>
            </a:r>
            <a:r>
              <a:rPr lang="en-US" sz="1800" dirty="0">
                <a:solidFill>
                  <a:prstClr val="black"/>
                </a:solidFill>
                <a:latin typeface="Arial Narrow" panose="020B0606020202030204" pitchFamily="34" charset="0"/>
              </a:rPr>
              <a:t>, </a:t>
            </a:r>
            <a:r>
              <a:rPr lang="en-US" sz="1800" dirty="0" smtClean="0">
                <a:solidFill>
                  <a:prstClr val="black"/>
                </a:solidFill>
                <a:latin typeface="Arial Narrow" panose="020B0606020202030204" pitchFamily="34" charset="0"/>
              </a:rPr>
              <a:t>abnormal </a:t>
            </a:r>
            <a:r>
              <a:rPr lang="en-US" sz="1800" dirty="0">
                <a:solidFill>
                  <a:prstClr val="black"/>
                </a:solidFill>
                <a:latin typeface="Arial Narrow" panose="020B0606020202030204" pitchFamily="34" charset="0"/>
              </a:rPr>
              <a:t>posturing and Jacksonian march </a:t>
            </a:r>
            <a:r>
              <a:rPr lang="en-US" sz="1800" dirty="0" smtClean="0">
                <a:solidFill>
                  <a:prstClr val="black"/>
                </a:solidFill>
                <a:latin typeface="Arial Narrow" panose="020B0606020202030204" pitchFamily="34" charset="0"/>
              </a:rPr>
              <a:t>🦵</a:t>
            </a:r>
            <a:endParaRPr lang="en-US" sz="1800" dirty="0">
              <a:solidFill>
                <a:prstClr val="black"/>
              </a:solidFill>
              <a:latin typeface="Arial Narrow" panose="020B0606020202030204" pitchFamily="34" charset="0"/>
            </a:endParaRPr>
          </a:p>
          <a:p>
            <a:pPr marL="0" lvl="0" indent="0">
              <a:spcBef>
                <a:spcPts val="0"/>
              </a:spcBef>
              <a:buNone/>
            </a:pPr>
            <a:r>
              <a:rPr lang="en-US" sz="1800" dirty="0">
                <a:solidFill>
                  <a:prstClr val="black"/>
                </a:solidFill>
                <a:latin typeface="Arial Narrow" panose="020B0606020202030204" pitchFamily="34" charset="0"/>
              </a:rPr>
              <a:t>Parietal lobe focal seizures often consist of sensory symptoms like tingling, pain and </a:t>
            </a:r>
            <a:r>
              <a:rPr lang="en-US" sz="1800" dirty="0" smtClean="0">
                <a:solidFill>
                  <a:prstClr val="black"/>
                </a:solidFill>
                <a:latin typeface="Arial Narrow" panose="020B0606020202030204" pitchFamily="34" charset="0"/>
              </a:rPr>
              <a:t>paresthesia🌡</a:t>
            </a:r>
            <a:endParaRPr lang="en-US" sz="1800" dirty="0">
              <a:solidFill>
                <a:prstClr val="black"/>
              </a:solidFill>
              <a:latin typeface="Arial Narrow" panose="020B0606020202030204" pitchFamily="34" charset="0"/>
            </a:endParaRPr>
          </a:p>
          <a:p>
            <a:pPr marL="0" lvl="0" indent="0">
              <a:spcBef>
                <a:spcPts val="0"/>
              </a:spcBef>
              <a:buNone/>
            </a:pPr>
            <a:r>
              <a:rPr lang="en-US" sz="1800" dirty="0">
                <a:solidFill>
                  <a:prstClr val="black"/>
                </a:solidFill>
                <a:latin typeface="Arial Narrow" panose="020B0606020202030204" pitchFamily="34" charset="0"/>
              </a:rPr>
              <a:t>Occipital lobe focal seizures involve visual phenomena such as </a:t>
            </a:r>
            <a:r>
              <a:rPr lang="en-US" sz="1800" dirty="0" err="1">
                <a:solidFill>
                  <a:prstClr val="black"/>
                </a:solidFill>
                <a:latin typeface="Arial Narrow" panose="020B0606020202030204" pitchFamily="34" charset="0"/>
              </a:rPr>
              <a:t>colours</a:t>
            </a:r>
            <a:r>
              <a:rPr lang="en-US" sz="1800" dirty="0">
                <a:solidFill>
                  <a:prstClr val="black"/>
                </a:solidFill>
                <a:latin typeface="Arial Narrow" panose="020B0606020202030204" pitchFamily="34" charset="0"/>
              </a:rPr>
              <a:t>, flashes of light and </a:t>
            </a:r>
            <a:r>
              <a:rPr lang="en-US" sz="1800" dirty="0" err="1">
                <a:solidFill>
                  <a:prstClr val="black"/>
                </a:solidFill>
                <a:latin typeface="Arial Narrow" panose="020B0606020202030204" pitchFamily="34" charset="0"/>
              </a:rPr>
              <a:t>scotoma</a:t>
            </a:r>
            <a:r>
              <a:rPr lang="en-US" sz="1800" dirty="0">
                <a:solidFill>
                  <a:prstClr val="black"/>
                </a:solidFill>
                <a:latin typeface="Arial Narrow" panose="020B0606020202030204" pitchFamily="34" charset="0"/>
              </a:rPr>
              <a:t> 👁🌈💥 </a:t>
            </a:r>
            <a:endParaRPr lang="en-US" sz="1800" dirty="0" smtClean="0">
              <a:solidFill>
                <a:prstClr val="black"/>
              </a:solidFill>
              <a:latin typeface="Arial Narrow" panose="020B0606020202030204" pitchFamily="34" charset="0"/>
            </a:endParaRPr>
          </a:p>
          <a:p>
            <a:pPr marL="0" lvl="0" indent="0">
              <a:spcBef>
                <a:spcPts val="0"/>
              </a:spcBef>
              <a:buNone/>
            </a:pPr>
            <a:r>
              <a:rPr lang="en-US" sz="1800" dirty="0" smtClean="0">
                <a:solidFill>
                  <a:prstClr val="black"/>
                </a:solidFill>
                <a:latin typeface="Arial Narrow" panose="020B0606020202030204" pitchFamily="34" charset="0"/>
              </a:rPr>
              <a:t>Temporal </a:t>
            </a:r>
            <a:r>
              <a:rPr lang="en-US" sz="1800" dirty="0">
                <a:solidFill>
                  <a:prstClr val="black"/>
                </a:solidFill>
                <a:latin typeface="Arial Narrow" panose="020B0606020202030204" pitchFamily="34" charset="0"/>
              </a:rPr>
              <a:t>lobe seizures are the most common of the focal seizures. Its signs can be remembered by “HEAD”’</a:t>
            </a:r>
          </a:p>
          <a:p>
            <a:pPr marL="0" lvl="0" indent="0">
              <a:spcBef>
                <a:spcPts val="0"/>
              </a:spcBef>
              <a:buNone/>
            </a:pPr>
            <a:r>
              <a:rPr lang="en-US" sz="1800" dirty="0">
                <a:solidFill>
                  <a:prstClr val="black"/>
                </a:solidFill>
                <a:latin typeface="Arial Narrow" panose="020B0606020202030204" pitchFamily="34" charset="0"/>
              </a:rPr>
              <a:t>- Hallucinations (which can be auditory, olfactory or gustatory)👂👅</a:t>
            </a:r>
          </a:p>
          <a:p>
            <a:pPr marL="0" lvl="0" indent="0">
              <a:spcBef>
                <a:spcPts val="0"/>
              </a:spcBef>
              <a:buNone/>
            </a:pPr>
            <a:r>
              <a:rPr lang="en-US" sz="1800" dirty="0" smtClean="0">
                <a:solidFill>
                  <a:prstClr val="black"/>
                </a:solidFill>
                <a:latin typeface="Arial Narrow" panose="020B0606020202030204" pitchFamily="34" charset="0"/>
              </a:rPr>
              <a:t>- Emotions </a:t>
            </a:r>
            <a:r>
              <a:rPr lang="en-US" sz="1800" dirty="0">
                <a:solidFill>
                  <a:prstClr val="black"/>
                </a:solidFill>
                <a:latin typeface="Arial Narrow" panose="020B0606020202030204" pitchFamily="34" charset="0"/>
              </a:rPr>
              <a:t>or an epigastric rising sensation </a:t>
            </a:r>
            <a:r>
              <a:rPr lang="en-US" sz="1800" dirty="0" smtClean="0">
                <a:solidFill>
                  <a:prstClr val="black"/>
                </a:solidFill>
                <a:latin typeface="Arial Narrow" panose="020B0606020202030204" pitchFamily="34" charset="0"/>
              </a:rPr>
              <a:t>⬆</a:t>
            </a:r>
          </a:p>
          <a:p>
            <a:pPr marL="0" lvl="0" indent="0">
              <a:spcBef>
                <a:spcPts val="0"/>
              </a:spcBef>
              <a:buNone/>
            </a:pPr>
            <a:r>
              <a:rPr lang="en-US" sz="1800" dirty="0" smtClean="0">
                <a:solidFill>
                  <a:prstClr val="black"/>
                </a:solidFill>
                <a:latin typeface="Arial Narrow" panose="020B0606020202030204" pitchFamily="34" charset="0"/>
              </a:rPr>
              <a:t>- </a:t>
            </a:r>
            <a:r>
              <a:rPr lang="en-US" sz="1800" dirty="0">
                <a:solidFill>
                  <a:prstClr val="black"/>
                </a:solidFill>
                <a:latin typeface="Arial Narrow" panose="020B0606020202030204" pitchFamily="34" charset="0"/>
              </a:rPr>
              <a:t>Automatisms (non-purposeful repetitive </a:t>
            </a:r>
            <a:r>
              <a:rPr lang="en-US" sz="1800" dirty="0" err="1">
                <a:solidFill>
                  <a:prstClr val="black"/>
                </a:solidFill>
                <a:latin typeface="Arial Narrow" panose="020B0606020202030204" pitchFamily="34" charset="0"/>
              </a:rPr>
              <a:t>behaviours</a:t>
            </a:r>
            <a:r>
              <a:rPr lang="en-US" sz="1800" dirty="0">
                <a:solidFill>
                  <a:prstClr val="black"/>
                </a:solidFill>
                <a:latin typeface="Arial Narrow" panose="020B0606020202030204" pitchFamily="34" charset="0"/>
              </a:rPr>
              <a:t> e.g. lip smacking) 👄</a:t>
            </a:r>
          </a:p>
          <a:p>
            <a:pPr marL="0" lvl="0" indent="0">
              <a:spcBef>
                <a:spcPts val="0"/>
              </a:spcBef>
              <a:buNone/>
            </a:pPr>
            <a:r>
              <a:rPr lang="en-US" sz="1800" dirty="0" smtClean="0">
                <a:solidFill>
                  <a:prstClr val="black"/>
                </a:solidFill>
                <a:latin typeface="Arial Narrow" panose="020B0606020202030204" pitchFamily="34" charset="0"/>
              </a:rPr>
              <a:t>- </a:t>
            </a:r>
            <a:r>
              <a:rPr lang="en-US" sz="1800" dirty="0">
                <a:solidFill>
                  <a:prstClr val="black"/>
                </a:solidFill>
                <a:latin typeface="Arial Narrow" panose="020B0606020202030204" pitchFamily="34" charset="0"/>
              </a:rPr>
              <a:t>Déjà vu</a:t>
            </a:r>
            <a:endParaRPr lang="en-US" sz="1800" dirty="0" smtClean="0">
              <a:solidFill>
                <a:prstClr val="black"/>
              </a:solidFill>
              <a:latin typeface="Arial Narrow" panose="020B0606020202030204" pitchFamily="34" charset="0"/>
            </a:endParaRPr>
          </a:p>
        </p:txBody>
      </p:sp>
      <p:sp>
        <p:nvSpPr>
          <p:cNvPr id="5" name="مستطيل 4"/>
          <p:cNvSpPr/>
          <p:nvPr/>
        </p:nvSpPr>
        <p:spPr>
          <a:xfrm>
            <a:off x="323528" y="146125"/>
            <a:ext cx="7488832"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spcBef>
                <a:spcPct val="20000"/>
              </a:spcBef>
            </a:pPr>
            <a:r>
              <a:rPr lang="en-US" sz="3600" b="1" dirty="0">
                <a:solidFill>
                  <a:prstClr val="black"/>
                </a:solidFill>
                <a:effectLst>
                  <a:outerShdw blurRad="38100" dist="38100" dir="2700000" algn="tl">
                    <a:srgbClr val="000000">
                      <a:alpha val="43137"/>
                    </a:srgbClr>
                  </a:outerShdw>
                </a:effectLst>
                <a:latin typeface="Arial Narrow" panose="020B0606020202030204" pitchFamily="34" charset="0"/>
              </a:rPr>
              <a:t>Focal Seizures with Intact Awareness</a:t>
            </a:r>
            <a:endParaRPr lang="en-US" sz="3600" b="1" dirty="0">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25506973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endParaRPr lang="fr-F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38575" y="803548"/>
            <a:ext cx="5158258"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8718"/>
            <a:ext cx="4803998" cy="480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9772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4358" y="843558"/>
            <a:ext cx="8784976" cy="4680520"/>
          </a:xfrm>
        </p:spPr>
        <p:txBody>
          <a:bodyPr>
            <a:noAutofit/>
          </a:bodyPr>
          <a:lstStyle/>
          <a:p>
            <a:pPr marL="0" lvl="0" indent="0">
              <a:spcBef>
                <a:spcPts val="0"/>
              </a:spcBef>
              <a:buNone/>
            </a:pPr>
            <a:r>
              <a:rPr lang="en-US" sz="1800" dirty="0">
                <a:solidFill>
                  <a:prstClr val="black"/>
                </a:solidFill>
                <a:latin typeface="Arial Narrow" panose="020B0606020202030204" pitchFamily="34" charset="0"/>
              </a:rPr>
              <a:t>Three additional features of focal motor seizures are worth noting. </a:t>
            </a:r>
          </a:p>
          <a:p>
            <a:pPr marL="0" lvl="0" indent="0">
              <a:spcBef>
                <a:spcPts val="0"/>
              </a:spcBef>
              <a:buNone/>
            </a:pPr>
            <a:r>
              <a:rPr lang="en-US" sz="1800" dirty="0">
                <a:solidFill>
                  <a:prstClr val="black"/>
                </a:solidFill>
                <a:latin typeface="Arial Narrow" panose="020B0606020202030204" pitchFamily="34" charset="0"/>
              </a:rPr>
              <a:t>First, in some patients, the abnormal motor movements may begin </a:t>
            </a:r>
            <a:r>
              <a:rPr lang="en-US" sz="1800" dirty="0" smtClean="0">
                <a:solidFill>
                  <a:prstClr val="black"/>
                </a:solidFill>
                <a:latin typeface="Arial Narrow" panose="020B0606020202030204" pitchFamily="34" charset="0"/>
              </a:rPr>
              <a:t>in </a:t>
            </a:r>
            <a:r>
              <a:rPr lang="en-US" sz="1800" dirty="0">
                <a:solidFill>
                  <a:prstClr val="black"/>
                </a:solidFill>
                <a:latin typeface="Arial Narrow" panose="020B0606020202030204" pitchFamily="34" charset="0"/>
              </a:rPr>
              <a:t>a very restricted region such as the fingers and gradually progress </a:t>
            </a:r>
            <a:r>
              <a:rPr lang="en-US" sz="1800" dirty="0" smtClean="0">
                <a:solidFill>
                  <a:prstClr val="black"/>
                </a:solidFill>
                <a:latin typeface="Arial Narrow" panose="020B0606020202030204" pitchFamily="34" charset="0"/>
              </a:rPr>
              <a:t>(</a:t>
            </a:r>
            <a:r>
              <a:rPr lang="en-US" sz="1800" dirty="0">
                <a:solidFill>
                  <a:prstClr val="black"/>
                </a:solidFill>
                <a:latin typeface="Arial Narrow" panose="020B0606020202030204" pitchFamily="34" charset="0"/>
              </a:rPr>
              <a:t>over seconds to minutes) to include a larger portion of the extremity. </a:t>
            </a:r>
            <a:r>
              <a:rPr lang="en-US" sz="1800" dirty="0" smtClean="0">
                <a:solidFill>
                  <a:prstClr val="black"/>
                </a:solidFill>
                <a:latin typeface="Arial Narrow" panose="020B0606020202030204" pitchFamily="34" charset="0"/>
              </a:rPr>
              <a:t>This </a:t>
            </a:r>
            <a:r>
              <a:rPr lang="en-US" sz="1800" dirty="0">
                <a:solidFill>
                  <a:prstClr val="black"/>
                </a:solidFill>
                <a:latin typeface="Arial Narrow" panose="020B0606020202030204" pitchFamily="34" charset="0"/>
              </a:rPr>
              <a:t>phenomenon, described by </a:t>
            </a:r>
            <a:r>
              <a:rPr lang="en-US" sz="1800" dirty="0" err="1">
                <a:solidFill>
                  <a:prstClr val="black"/>
                </a:solidFill>
                <a:latin typeface="Arial Narrow" panose="020B0606020202030204" pitchFamily="34" charset="0"/>
              </a:rPr>
              <a:t>Hughlings</a:t>
            </a:r>
            <a:r>
              <a:rPr lang="en-US" sz="1800" dirty="0">
                <a:solidFill>
                  <a:prstClr val="black"/>
                </a:solidFill>
                <a:latin typeface="Arial Narrow" panose="020B0606020202030204" pitchFamily="34" charset="0"/>
              </a:rPr>
              <a:t> Jackson and known as a </a:t>
            </a:r>
            <a:r>
              <a:rPr lang="en-US" sz="1800" dirty="0" smtClean="0">
                <a:solidFill>
                  <a:prstClr val="black"/>
                </a:solidFill>
                <a:latin typeface="Arial Narrow" panose="020B0606020202030204" pitchFamily="34" charset="0"/>
              </a:rPr>
              <a:t>“</a:t>
            </a:r>
            <a:r>
              <a:rPr lang="en-US" sz="1800" dirty="0">
                <a:solidFill>
                  <a:prstClr val="black"/>
                </a:solidFill>
                <a:latin typeface="Arial Narrow" panose="020B0606020202030204" pitchFamily="34" charset="0"/>
              </a:rPr>
              <a:t>Jacksonian march,” represents the spread of seizure activity over a </a:t>
            </a:r>
            <a:r>
              <a:rPr lang="en-US" sz="1800" dirty="0" smtClean="0">
                <a:solidFill>
                  <a:prstClr val="black"/>
                </a:solidFill>
                <a:latin typeface="Arial Narrow" panose="020B0606020202030204" pitchFamily="34" charset="0"/>
              </a:rPr>
              <a:t>progressively </a:t>
            </a:r>
            <a:r>
              <a:rPr lang="en-US" sz="1800" dirty="0">
                <a:solidFill>
                  <a:prstClr val="black"/>
                </a:solidFill>
                <a:latin typeface="Arial Narrow" panose="020B0606020202030204" pitchFamily="34" charset="0"/>
              </a:rPr>
              <a:t>larger region of motor cortex. </a:t>
            </a:r>
            <a:endParaRPr lang="en-US" sz="1800" dirty="0" smtClean="0">
              <a:solidFill>
                <a:prstClr val="black"/>
              </a:solidFill>
              <a:latin typeface="Arial Narrow" panose="020B0606020202030204" pitchFamily="34" charset="0"/>
            </a:endParaRPr>
          </a:p>
          <a:p>
            <a:pPr marL="0" lvl="0" indent="0">
              <a:spcBef>
                <a:spcPts val="0"/>
              </a:spcBef>
              <a:buNone/>
            </a:pPr>
            <a:endParaRPr lang="en-US" sz="1800" dirty="0">
              <a:solidFill>
                <a:prstClr val="black"/>
              </a:solidFill>
              <a:latin typeface="Arial Narrow" panose="020B0606020202030204" pitchFamily="34" charset="0"/>
            </a:endParaRPr>
          </a:p>
          <a:p>
            <a:pPr marL="0" lvl="0" indent="0">
              <a:spcBef>
                <a:spcPts val="0"/>
              </a:spcBef>
              <a:buNone/>
            </a:pPr>
            <a:r>
              <a:rPr lang="en-US" sz="1800" dirty="0" smtClean="0">
                <a:solidFill>
                  <a:prstClr val="black"/>
                </a:solidFill>
                <a:latin typeface="Arial Narrow" panose="020B0606020202030204" pitchFamily="34" charset="0"/>
              </a:rPr>
              <a:t>Second</a:t>
            </a:r>
            <a:r>
              <a:rPr lang="en-US" sz="1800" dirty="0">
                <a:solidFill>
                  <a:prstClr val="black"/>
                </a:solidFill>
                <a:latin typeface="Arial Narrow" panose="020B0606020202030204" pitchFamily="34" charset="0"/>
              </a:rPr>
              <a:t>, patients may experience a localized paresis (Todd’s paralysis) for minutes to many hours </a:t>
            </a:r>
          </a:p>
          <a:p>
            <a:pPr marL="0" lvl="0" indent="0">
              <a:spcBef>
                <a:spcPts val="0"/>
              </a:spcBef>
              <a:buNone/>
            </a:pPr>
            <a:r>
              <a:rPr lang="en-US" sz="1800" dirty="0">
                <a:solidFill>
                  <a:prstClr val="black"/>
                </a:solidFill>
                <a:latin typeface="Arial Narrow" panose="020B0606020202030204" pitchFamily="34" charset="0"/>
              </a:rPr>
              <a:t>in the involved region following the seizure. </a:t>
            </a:r>
            <a:endParaRPr lang="en-US" sz="1800" dirty="0" smtClean="0">
              <a:solidFill>
                <a:prstClr val="black"/>
              </a:solidFill>
              <a:latin typeface="Arial Narrow" panose="020B0606020202030204" pitchFamily="34" charset="0"/>
            </a:endParaRPr>
          </a:p>
          <a:p>
            <a:pPr marL="0" lvl="0" indent="0">
              <a:spcBef>
                <a:spcPts val="0"/>
              </a:spcBef>
              <a:buNone/>
            </a:pPr>
            <a:endParaRPr lang="en-US" sz="1800" dirty="0" smtClean="0">
              <a:solidFill>
                <a:prstClr val="black"/>
              </a:solidFill>
              <a:latin typeface="Arial Narrow" panose="020B0606020202030204" pitchFamily="34" charset="0"/>
            </a:endParaRPr>
          </a:p>
          <a:p>
            <a:pPr marL="0" lvl="0" indent="0">
              <a:spcBef>
                <a:spcPts val="0"/>
              </a:spcBef>
              <a:buNone/>
            </a:pPr>
            <a:r>
              <a:rPr lang="en-US" sz="1800" dirty="0" smtClean="0">
                <a:solidFill>
                  <a:prstClr val="black"/>
                </a:solidFill>
                <a:latin typeface="Arial Narrow" panose="020B0606020202030204" pitchFamily="34" charset="0"/>
              </a:rPr>
              <a:t>Third</a:t>
            </a:r>
            <a:r>
              <a:rPr lang="en-US" sz="1800" dirty="0">
                <a:solidFill>
                  <a:prstClr val="black"/>
                </a:solidFill>
                <a:latin typeface="Arial Narrow" panose="020B0606020202030204" pitchFamily="34" charset="0"/>
              </a:rPr>
              <a:t>, in rare instances, </a:t>
            </a:r>
            <a:r>
              <a:rPr lang="en-US" sz="1800" dirty="0" smtClean="0">
                <a:solidFill>
                  <a:prstClr val="black"/>
                </a:solidFill>
                <a:latin typeface="Arial Narrow" panose="020B0606020202030204" pitchFamily="34" charset="0"/>
              </a:rPr>
              <a:t>the </a:t>
            </a:r>
            <a:r>
              <a:rPr lang="en-US" sz="1800" dirty="0">
                <a:solidFill>
                  <a:prstClr val="black"/>
                </a:solidFill>
                <a:latin typeface="Arial Narrow" panose="020B0606020202030204" pitchFamily="34" charset="0"/>
              </a:rPr>
              <a:t>seizure may continue for hours or days. This condition, termed </a:t>
            </a:r>
            <a:r>
              <a:rPr lang="en-US" sz="1800" dirty="0" err="1" smtClean="0">
                <a:solidFill>
                  <a:prstClr val="black"/>
                </a:solidFill>
                <a:latin typeface="Arial Narrow" panose="020B0606020202030204" pitchFamily="34" charset="0"/>
              </a:rPr>
              <a:t>epilepsia</a:t>
            </a:r>
            <a:r>
              <a:rPr lang="en-US" sz="1800" dirty="0" smtClean="0">
                <a:solidFill>
                  <a:prstClr val="black"/>
                </a:solidFill>
                <a:latin typeface="Arial Narrow" panose="020B0606020202030204" pitchFamily="34" charset="0"/>
              </a:rPr>
              <a:t> </a:t>
            </a:r>
            <a:r>
              <a:rPr lang="en-US" sz="1800" dirty="0" err="1">
                <a:solidFill>
                  <a:prstClr val="black"/>
                </a:solidFill>
                <a:latin typeface="Arial Narrow" panose="020B0606020202030204" pitchFamily="34" charset="0"/>
              </a:rPr>
              <a:t>partialis</a:t>
            </a:r>
            <a:r>
              <a:rPr lang="en-US" sz="1800" dirty="0">
                <a:solidFill>
                  <a:prstClr val="black"/>
                </a:solidFill>
                <a:latin typeface="Arial Narrow" panose="020B0606020202030204" pitchFamily="34" charset="0"/>
              </a:rPr>
              <a:t> continua, is often refractory to medical therapy</a:t>
            </a:r>
            <a:r>
              <a:rPr lang="en-US" sz="1800" dirty="0" smtClean="0">
                <a:solidFill>
                  <a:prstClr val="black"/>
                </a:solidFill>
                <a:latin typeface="Arial Narrow" panose="020B0606020202030204" pitchFamily="34" charset="0"/>
              </a:rPr>
              <a:t>.</a:t>
            </a:r>
            <a:endParaRPr lang="en-US" sz="1800" dirty="0">
              <a:solidFill>
                <a:prstClr val="black"/>
              </a:solidFill>
              <a:latin typeface="Arial Narrow" panose="020B0606020202030204" pitchFamily="34" charset="0"/>
            </a:endParaRPr>
          </a:p>
        </p:txBody>
      </p:sp>
      <p:sp>
        <p:nvSpPr>
          <p:cNvPr id="5" name="مستطيل 4"/>
          <p:cNvSpPr/>
          <p:nvPr/>
        </p:nvSpPr>
        <p:spPr>
          <a:xfrm>
            <a:off x="323528" y="146125"/>
            <a:ext cx="7488832"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spcBef>
                <a:spcPct val="20000"/>
              </a:spcBef>
            </a:pPr>
            <a:r>
              <a:rPr lang="en-US" sz="3600" b="1" dirty="0">
                <a:solidFill>
                  <a:prstClr val="black"/>
                </a:solidFill>
                <a:effectLst>
                  <a:outerShdw blurRad="38100" dist="38100" dir="2700000" algn="tl">
                    <a:srgbClr val="000000">
                      <a:alpha val="43137"/>
                    </a:srgbClr>
                  </a:outerShdw>
                </a:effectLst>
                <a:latin typeface="Arial Narrow" panose="020B0606020202030204" pitchFamily="34" charset="0"/>
              </a:rPr>
              <a:t>Focal Seizures with Intact Awareness</a:t>
            </a:r>
            <a:endParaRPr lang="en-US" sz="3600" b="1" dirty="0">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25908659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endParaRPr lang="fr-FR"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970" t="19451" r="2332" b="9156"/>
          <a:stretch/>
        </p:blipFill>
        <p:spPr bwMode="auto">
          <a:xfrm>
            <a:off x="179512" y="22752"/>
            <a:ext cx="8427244" cy="4853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2276341"/>
            <a:ext cx="2747694" cy="2867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098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endParaRPr lang="fr-FR"/>
          </a:p>
        </p:txBody>
      </p:sp>
      <p:pic>
        <p:nvPicPr>
          <p:cNvPr id="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61255" t="21234" r="9381" b="9565"/>
          <a:stretch/>
        </p:blipFill>
        <p:spPr bwMode="auto">
          <a:xfrm>
            <a:off x="2411760" y="36049"/>
            <a:ext cx="3854650" cy="51074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شكل بيضاوي 4"/>
          <p:cNvSpPr/>
          <p:nvPr/>
        </p:nvSpPr>
        <p:spPr>
          <a:xfrm>
            <a:off x="2555776" y="2787774"/>
            <a:ext cx="1296144" cy="432048"/>
          </a:xfrm>
          <a:prstGeom prst="ellipse">
            <a:avLst/>
          </a:prstGeom>
          <a:noFill/>
          <a:ln>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1196074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endParaRPr lang="fr-FR" dirty="0"/>
          </a:p>
        </p:txBody>
      </p:sp>
      <p:sp>
        <p:nvSpPr>
          <p:cNvPr id="4" name="مستطيل 3"/>
          <p:cNvSpPr/>
          <p:nvPr/>
        </p:nvSpPr>
        <p:spPr>
          <a:xfrm>
            <a:off x="107504" y="-8244780"/>
            <a:ext cx="9036496" cy="6740307"/>
          </a:xfrm>
          <a:prstGeom prst="rect">
            <a:avLst/>
          </a:prstGeom>
        </p:spPr>
        <p:txBody>
          <a:bodyPr wrap="square">
            <a:spAutoFit/>
          </a:bodyPr>
          <a:lstStyle/>
          <a:p>
            <a:r>
              <a:rPr lang="en-US" dirty="0" smtClean="0">
                <a:latin typeface="Arial Narrow" panose="020B0606020202030204" pitchFamily="34" charset="0"/>
              </a:rPr>
              <a:t>. Focal </a:t>
            </a:r>
            <a:r>
              <a:rPr lang="en-US" dirty="0">
                <a:latin typeface="Arial Narrow" panose="020B0606020202030204" pitchFamily="34" charset="0"/>
              </a:rPr>
              <a:t>Seizures with Impaired Awareness Focal seizures </a:t>
            </a:r>
          </a:p>
          <a:p>
            <a:r>
              <a:rPr lang="en-US" dirty="0">
                <a:latin typeface="Arial Narrow" panose="020B0606020202030204" pitchFamily="34" charset="0"/>
              </a:rPr>
              <a:t>may also be accompanied by a transient impairment of the patient’s </a:t>
            </a:r>
          </a:p>
          <a:p>
            <a:r>
              <a:rPr lang="en-US" dirty="0">
                <a:latin typeface="Arial Narrow" panose="020B0606020202030204" pitchFamily="34" charset="0"/>
              </a:rPr>
              <a:t>ability to maintain normal contact with the environment. The patient </a:t>
            </a:r>
          </a:p>
          <a:p>
            <a:r>
              <a:rPr lang="en-US" dirty="0">
                <a:latin typeface="Arial Narrow" panose="020B0606020202030204" pitchFamily="34" charset="0"/>
              </a:rPr>
              <a:t>is unable to respond appropriately to visual or verbal commands </a:t>
            </a:r>
          </a:p>
          <a:p>
            <a:r>
              <a:rPr lang="en-US" dirty="0">
                <a:latin typeface="Arial Narrow" panose="020B0606020202030204" pitchFamily="34" charset="0"/>
              </a:rPr>
              <a:t>during the seizure and has impaired recollection or awareness of the </a:t>
            </a:r>
          </a:p>
          <a:p>
            <a:r>
              <a:rPr lang="en-US" dirty="0">
                <a:latin typeface="Arial Narrow" panose="020B0606020202030204" pitchFamily="34" charset="0"/>
              </a:rPr>
              <a:t>ictal phase. The seizures frequently begin with an aura (i.e., a focal seizure without cognitive disturbance) that is stereotypic for the patient. </a:t>
            </a:r>
          </a:p>
          <a:p>
            <a:r>
              <a:rPr lang="en-US" dirty="0">
                <a:latin typeface="Arial Narrow" panose="020B0606020202030204" pitchFamily="34" charset="0"/>
              </a:rPr>
              <a:t>The start of the ictal phase is often a motionless stare, which marks the </a:t>
            </a:r>
          </a:p>
          <a:p>
            <a:r>
              <a:rPr lang="en-US" dirty="0">
                <a:latin typeface="Arial Narrow" panose="020B0606020202030204" pitchFamily="34" charset="0"/>
              </a:rPr>
              <a:t>onset of the period of impaired awareness. The impaired awareness is </a:t>
            </a:r>
          </a:p>
          <a:p>
            <a:r>
              <a:rPr lang="en-US" dirty="0">
                <a:latin typeface="Arial Narrow" panose="020B0606020202030204" pitchFamily="34" charset="0"/>
              </a:rPr>
              <a:t>usually accompanied by automatisms, which are involuntary, automatic </a:t>
            </a:r>
          </a:p>
          <a:p>
            <a:r>
              <a:rPr lang="en-US" dirty="0">
                <a:latin typeface="Arial Narrow" panose="020B0606020202030204" pitchFamily="34" charset="0"/>
              </a:rPr>
              <a:t>behaviors that have a wide range of manifestations. Automatisms </a:t>
            </a:r>
          </a:p>
          <a:p>
            <a:r>
              <a:rPr lang="en-US" dirty="0">
                <a:latin typeface="Arial Narrow" panose="020B0606020202030204" pitchFamily="34" charset="0"/>
              </a:rPr>
              <a:t>may consist of very basic behaviors such as chewing, lip smacking, </a:t>
            </a:r>
          </a:p>
          <a:p>
            <a:r>
              <a:rPr lang="en-US" dirty="0">
                <a:latin typeface="Arial Narrow" panose="020B0606020202030204" pitchFamily="34" charset="0"/>
              </a:rPr>
              <a:t>swallowing, or “picking” movements of the hands, or more elaborate behaviors such as a display of emotion or running. The patient </a:t>
            </a:r>
          </a:p>
          <a:p>
            <a:r>
              <a:rPr lang="en-US" dirty="0">
                <a:latin typeface="Arial Narrow" panose="020B0606020202030204" pitchFamily="34" charset="0"/>
              </a:rPr>
              <a:t>is typically confused following the seizure, and the transition to full </a:t>
            </a:r>
          </a:p>
          <a:p>
            <a:r>
              <a:rPr lang="en-US" dirty="0">
                <a:latin typeface="Arial Narrow" panose="020B0606020202030204" pitchFamily="34" charset="0"/>
              </a:rPr>
              <a:t>recovery of consciousness may range from seconds up to an hour or </a:t>
            </a:r>
          </a:p>
          <a:p>
            <a:r>
              <a:rPr lang="en-US" dirty="0">
                <a:latin typeface="Arial Narrow" panose="020B0606020202030204" pitchFamily="34" charset="0"/>
              </a:rPr>
              <a:t>longer. Examination immediately following the seizure may show an </a:t>
            </a:r>
          </a:p>
          <a:p>
            <a:r>
              <a:rPr lang="en-US" dirty="0">
                <a:latin typeface="Arial Narrow" panose="020B0606020202030204" pitchFamily="34" charset="0"/>
              </a:rPr>
              <a:t>anterograde amnesia or transient neurological deficits (such as aphasia, </a:t>
            </a:r>
          </a:p>
          <a:p>
            <a:r>
              <a:rPr lang="en-US" dirty="0">
                <a:latin typeface="Arial Narrow" panose="020B0606020202030204" pitchFamily="34" charset="0"/>
              </a:rPr>
              <a:t>hemi-neglect, or visual loss) caused by postictal inhibition of the cortical regions most involved in the seizure itself.</a:t>
            </a:r>
          </a:p>
          <a:p>
            <a:r>
              <a:rPr lang="en-US" dirty="0">
                <a:latin typeface="Arial Narrow" panose="020B0606020202030204" pitchFamily="34" charset="0"/>
              </a:rPr>
              <a:t>The range of potential clinical behaviors linked to focal seizures is </a:t>
            </a:r>
          </a:p>
          <a:p>
            <a:r>
              <a:rPr lang="en-US" dirty="0">
                <a:latin typeface="Arial Narrow" panose="020B0606020202030204" pitchFamily="34" charset="0"/>
              </a:rPr>
              <a:t>so broad that extreme caution is advised before concluding that stereotypic episodes of bizarre or atypical behavior are not due to seizure </a:t>
            </a:r>
          </a:p>
          <a:p>
            <a:r>
              <a:rPr lang="en-US" dirty="0">
                <a:latin typeface="Arial Narrow" panose="020B0606020202030204" pitchFamily="34" charset="0"/>
              </a:rPr>
              <a:t>activity. In such cases additional, detailed EEG studies may be helpful</a:t>
            </a:r>
            <a:endParaRPr lang="fr-FR" dirty="0">
              <a:latin typeface="Arial Narrow" panose="020B0606020202030204" pitchFamily="34" charset="0"/>
            </a:endParaRPr>
          </a:p>
        </p:txBody>
      </p:sp>
      <p:sp>
        <p:nvSpPr>
          <p:cNvPr id="5" name="مستطيل 4"/>
          <p:cNvSpPr/>
          <p:nvPr/>
        </p:nvSpPr>
        <p:spPr>
          <a:xfrm>
            <a:off x="71808" y="51470"/>
            <a:ext cx="9144000" cy="4832092"/>
          </a:xfrm>
          <a:prstGeom prst="rect">
            <a:avLst/>
          </a:prstGeom>
        </p:spPr>
        <p:txBody>
          <a:bodyPr wrap="square">
            <a:spAutoFit/>
          </a:bodyPr>
          <a:lstStyle/>
          <a:p>
            <a:r>
              <a:rPr lang="fr-FR" sz="1400" dirty="0" err="1">
                <a:latin typeface="Arial Narrow" panose="020B0606020202030204" pitchFamily="34" charset="0"/>
              </a:rPr>
              <a:t>Symptoms</a:t>
            </a:r>
            <a:r>
              <a:rPr lang="fr-FR" sz="1400" dirty="0">
                <a:latin typeface="Arial Narrow" panose="020B0606020202030204" pitchFamily="34" charset="0"/>
              </a:rPr>
              <a:t> and </a:t>
            </a:r>
            <a:r>
              <a:rPr lang="fr-FR" sz="1400" dirty="0" err="1" smtClean="0">
                <a:latin typeface="Arial Narrow" panose="020B0606020202030204" pitchFamily="34" charset="0"/>
              </a:rPr>
              <a:t>Signs</a:t>
            </a:r>
            <a:r>
              <a:rPr lang="fr-FR" sz="1400" dirty="0" smtClean="0">
                <a:latin typeface="Arial Narrow" panose="020B0606020202030204" pitchFamily="34" charset="0"/>
              </a:rPr>
              <a:t> ( </a:t>
            </a:r>
            <a:r>
              <a:rPr lang="fr-FR" sz="1400" dirty="0" err="1" smtClean="0">
                <a:latin typeface="Arial Narrow" panose="020B0606020202030204" pitchFamily="34" charset="0"/>
              </a:rPr>
              <a:t>Autonomic</a:t>
            </a:r>
            <a:r>
              <a:rPr lang="fr-FR" sz="1400" dirty="0" smtClean="0">
                <a:latin typeface="Arial Narrow" panose="020B0606020202030204" pitchFamily="34" charset="0"/>
              </a:rPr>
              <a:t> changes </a:t>
            </a:r>
            <a:r>
              <a:rPr lang="fr-FR" sz="1400" dirty="0" err="1" smtClean="0">
                <a:latin typeface="Arial Narrow" panose="020B0606020202030204" pitchFamily="34" charset="0"/>
              </a:rPr>
              <a:t>during</a:t>
            </a:r>
            <a:r>
              <a:rPr lang="fr-FR" sz="1400" dirty="0" smtClean="0">
                <a:latin typeface="Arial Narrow" panose="020B0606020202030204" pitchFamily="34" charset="0"/>
              </a:rPr>
              <a:t> </a:t>
            </a:r>
            <a:r>
              <a:rPr lang="fr-FR" sz="1400" dirty="0" err="1" smtClean="0">
                <a:latin typeface="Arial Narrow" panose="020B0606020202030204" pitchFamily="34" charset="0"/>
              </a:rPr>
              <a:t>epilepsy</a:t>
            </a:r>
            <a:r>
              <a:rPr lang="fr-FR" sz="1400" dirty="0" smtClean="0">
                <a:latin typeface="Arial Narrow" panose="020B0606020202030204" pitchFamily="34" charset="0"/>
              </a:rPr>
              <a:t>)</a:t>
            </a:r>
          </a:p>
          <a:p>
            <a:r>
              <a:rPr lang="fr-FR" sz="1400" dirty="0" err="1" smtClean="0">
                <a:latin typeface="Arial Narrow" panose="020B0606020202030204" pitchFamily="34" charset="0"/>
              </a:rPr>
              <a:t>Cardiac</a:t>
            </a:r>
            <a:r>
              <a:rPr lang="fr-FR" sz="1400" dirty="0" smtClean="0">
                <a:latin typeface="Arial Narrow" panose="020B0606020202030204" pitchFamily="34" charset="0"/>
              </a:rPr>
              <a:t>/</a:t>
            </a:r>
            <a:r>
              <a:rPr lang="fr-FR" sz="1400" dirty="0" err="1" smtClean="0">
                <a:latin typeface="Arial Narrow" panose="020B0606020202030204" pitchFamily="34" charset="0"/>
              </a:rPr>
              <a:t>thoracic</a:t>
            </a:r>
            <a:endParaRPr lang="fr-FR" sz="1400" dirty="0" smtClean="0">
              <a:latin typeface="Arial Narrow" panose="020B0606020202030204" pitchFamily="34" charset="0"/>
            </a:endParaRPr>
          </a:p>
          <a:p>
            <a:r>
              <a:rPr lang="fr-FR" sz="1400" dirty="0" smtClean="0">
                <a:latin typeface="Arial Narrow" panose="020B0606020202030204" pitchFamily="34" charset="0"/>
              </a:rPr>
              <a:t>Palpitations</a:t>
            </a:r>
            <a:r>
              <a:rPr lang="fr-FR" sz="1400" dirty="0">
                <a:latin typeface="Arial Narrow" panose="020B0606020202030204" pitchFamily="34" charset="0"/>
              </a:rPr>
              <a:t>, </a:t>
            </a:r>
            <a:r>
              <a:rPr lang="fr-FR" sz="1400" dirty="0" err="1">
                <a:latin typeface="Arial Narrow" panose="020B0606020202030204" pitchFamily="34" charset="0"/>
              </a:rPr>
              <a:t>chest</a:t>
            </a:r>
            <a:r>
              <a:rPr lang="fr-FR" sz="1400" dirty="0">
                <a:latin typeface="Arial Narrow" panose="020B0606020202030204" pitchFamily="34" charset="0"/>
              </a:rPr>
              <a:t> pain, </a:t>
            </a:r>
            <a:r>
              <a:rPr lang="fr-FR" sz="1400" dirty="0" err="1">
                <a:latin typeface="Arial Narrow" panose="020B0606020202030204" pitchFamily="34" charset="0"/>
              </a:rPr>
              <a:t>tachycardia</a:t>
            </a:r>
            <a:r>
              <a:rPr lang="fr-FR" sz="1400" dirty="0">
                <a:latin typeface="Arial Narrow" panose="020B0606020202030204" pitchFamily="34" charset="0"/>
              </a:rPr>
              <a:t>, </a:t>
            </a:r>
            <a:r>
              <a:rPr lang="fr-FR" sz="1400" dirty="0" err="1">
                <a:latin typeface="Arial Narrow" panose="020B0606020202030204" pitchFamily="34" charset="0"/>
              </a:rPr>
              <a:t>bradycardia</a:t>
            </a:r>
            <a:r>
              <a:rPr lang="fr-FR" sz="1400" dirty="0">
                <a:latin typeface="Arial Narrow" panose="020B0606020202030204" pitchFamily="34" charset="0"/>
              </a:rPr>
              <a:t>, </a:t>
            </a:r>
            <a:r>
              <a:rPr lang="fr-FR" sz="1400" dirty="0" err="1">
                <a:latin typeface="Arial Narrow" panose="020B0606020202030204" pitchFamily="34" charset="0"/>
              </a:rPr>
              <a:t>arrhythmia</a:t>
            </a:r>
            <a:r>
              <a:rPr lang="fr-FR" sz="1400" dirty="0">
                <a:latin typeface="Arial Narrow" panose="020B0606020202030204" pitchFamily="34" charset="0"/>
              </a:rPr>
              <a:t>, hypotension, </a:t>
            </a:r>
            <a:r>
              <a:rPr lang="fr-FR" sz="1400" dirty="0" smtClean="0">
                <a:latin typeface="Arial Narrow" panose="020B0606020202030204" pitchFamily="34" charset="0"/>
              </a:rPr>
              <a:t>hypertension </a:t>
            </a:r>
          </a:p>
          <a:p>
            <a:r>
              <a:rPr lang="fr-FR" sz="1400" dirty="0" smtClean="0">
                <a:latin typeface="Arial Narrow" panose="020B0606020202030204" pitchFamily="34" charset="0"/>
              </a:rPr>
              <a:t>More </a:t>
            </a:r>
            <a:r>
              <a:rPr lang="fr-FR" sz="1400" dirty="0" err="1">
                <a:latin typeface="Arial Narrow" panose="020B0606020202030204" pitchFamily="34" charset="0"/>
              </a:rPr>
              <a:t>common</a:t>
            </a:r>
            <a:r>
              <a:rPr lang="fr-FR" sz="1400" dirty="0">
                <a:latin typeface="Arial Narrow" panose="020B0606020202030204" pitchFamily="34" charset="0"/>
              </a:rPr>
              <a:t> in right temporal </a:t>
            </a:r>
            <a:r>
              <a:rPr lang="fr-FR" sz="1400" dirty="0" err="1">
                <a:latin typeface="Arial Narrow" panose="020B0606020202030204" pitchFamily="34" charset="0"/>
              </a:rPr>
              <a:t>mesial</a:t>
            </a:r>
            <a:r>
              <a:rPr lang="fr-FR" sz="1400" dirty="0">
                <a:latin typeface="Arial Narrow" panose="020B0606020202030204" pitchFamily="34" charset="0"/>
              </a:rPr>
              <a:t> </a:t>
            </a:r>
            <a:r>
              <a:rPr lang="fr-FR" sz="1400" dirty="0" err="1">
                <a:latin typeface="Arial Narrow" panose="020B0606020202030204" pitchFamily="34" charset="0"/>
              </a:rPr>
              <a:t>foci</a:t>
            </a:r>
            <a:r>
              <a:rPr lang="fr-FR" sz="1400" dirty="0">
                <a:latin typeface="Arial Narrow" panose="020B0606020202030204" pitchFamily="34" charset="0"/>
              </a:rPr>
              <a:t>; </a:t>
            </a:r>
            <a:r>
              <a:rPr lang="fr-FR" sz="1400" dirty="0" err="1">
                <a:latin typeface="Arial Narrow" panose="020B0606020202030204" pitchFamily="34" charset="0"/>
              </a:rPr>
              <a:t>potential</a:t>
            </a:r>
            <a:r>
              <a:rPr lang="fr-FR" sz="1400" dirty="0">
                <a:latin typeface="Arial Narrow" panose="020B0606020202030204" pitchFamily="34" charset="0"/>
              </a:rPr>
              <a:t> SUDEP </a:t>
            </a:r>
            <a:r>
              <a:rPr lang="fr-FR" sz="1400" dirty="0" err="1">
                <a:latin typeface="Arial Narrow" panose="020B0606020202030204" pitchFamily="34" charset="0"/>
              </a:rPr>
              <a:t>with</a:t>
            </a:r>
            <a:r>
              <a:rPr lang="fr-FR" sz="1400" dirty="0">
                <a:latin typeface="Arial Narrow" panose="020B0606020202030204" pitchFamily="34" charset="0"/>
              </a:rPr>
              <a:t> </a:t>
            </a:r>
            <a:r>
              <a:rPr lang="fr-FR" sz="1400" dirty="0" err="1" smtClean="0">
                <a:latin typeface="Arial Narrow" panose="020B0606020202030204" pitchFamily="34" charset="0"/>
              </a:rPr>
              <a:t>arrhythmia</a:t>
            </a:r>
            <a:endParaRPr lang="fr-FR" sz="1400" dirty="0" smtClean="0">
              <a:latin typeface="Arial Narrow" panose="020B0606020202030204" pitchFamily="34" charset="0"/>
            </a:endParaRPr>
          </a:p>
          <a:p>
            <a:r>
              <a:rPr lang="fr-FR" sz="1400" dirty="0" err="1" smtClean="0">
                <a:latin typeface="Arial Narrow" panose="020B0606020202030204" pitchFamily="34" charset="0"/>
              </a:rPr>
              <a:t>Respiratory</a:t>
            </a:r>
            <a:endParaRPr lang="fr-FR" sz="1400" dirty="0" smtClean="0">
              <a:latin typeface="Arial Narrow" panose="020B0606020202030204" pitchFamily="34" charset="0"/>
            </a:endParaRPr>
          </a:p>
          <a:p>
            <a:r>
              <a:rPr lang="fr-FR" sz="1400" dirty="0" err="1" smtClean="0">
                <a:latin typeface="Arial Narrow" panose="020B0606020202030204" pitchFamily="34" charset="0"/>
              </a:rPr>
              <a:t>Apnea</a:t>
            </a:r>
            <a:r>
              <a:rPr lang="fr-FR" sz="1400" dirty="0">
                <a:latin typeface="Arial Narrow" panose="020B0606020202030204" pitchFamily="34" charset="0"/>
              </a:rPr>
              <a:t>, hyperventilation, </a:t>
            </a:r>
            <a:r>
              <a:rPr lang="fr-FR" sz="1400" dirty="0" err="1">
                <a:latin typeface="Arial Narrow" panose="020B0606020202030204" pitchFamily="34" charset="0"/>
              </a:rPr>
              <a:t>hypoxia</a:t>
            </a:r>
            <a:r>
              <a:rPr lang="fr-FR" sz="1400" dirty="0">
                <a:latin typeface="Arial Narrow" panose="020B0606020202030204" pitchFamily="34" charset="0"/>
              </a:rPr>
              <a:t>, </a:t>
            </a:r>
            <a:r>
              <a:rPr lang="fr-FR" sz="1400" dirty="0" err="1" smtClean="0">
                <a:latin typeface="Arial Narrow" panose="020B0606020202030204" pitchFamily="34" charset="0"/>
              </a:rPr>
              <a:t>cough</a:t>
            </a:r>
            <a:endParaRPr lang="fr-FR" sz="1400" dirty="0" smtClean="0">
              <a:latin typeface="Arial Narrow" panose="020B0606020202030204" pitchFamily="34" charset="0"/>
            </a:endParaRPr>
          </a:p>
          <a:p>
            <a:r>
              <a:rPr lang="fr-FR" sz="1400" dirty="0" err="1" smtClean="0">
                <a:latin typeface="Arial Narrow" panose="020B0606020202030204" pitchFamily="34" charset="0"/>
              </a:rPr>
              <a:t>Particularly</a:t>
            </a:r>
            <a:r>
              <a:rPr lang="fr-FR" sz="1400" dirty="0" smtClean="0">
                <a:latin typeface="Arial Narrow" panose="020B0606020202030204" pitchFamily="34" charset="0"/>
              </a:rPr>
              <a:t> </a:t>
            </a:r>
            <a:r>
              <a:rPr lang="fr-FR" sz="1400" dirty="0">
                <a:latin typeface="Arial Narrow" panose="020B0606020202030204" pitchFamily="34" charset="0"/>
              </a:rPr>
              <a:t>in temporal </a:t>
            </a:r>
            <a:r>
              <a:rPr lang="fr-FR" sz="1400" dirty="0" err="1">
                <a:latin typeface="Arial Narrow" panose="020B0606020202030204" pitchFamily="34" charset="0"/>
              </a:rPr>
              <a:t>foci</a:t>
            </a:r>
            <a:r>
              <a:rPr lang="fr-FR" sz="1400" dirty="0">
                <a:latin typeface="Arial Narrow" panose="020B0606020202030204" pitchFamily="34" charset="0"/>
              </a:rPr>
              <a:t>, </a:t>
            </a:r>
            <a:r>
              <a:rPr lang="fr-FR" sz="1400" dirty="0" err="1">
                <a:latin typeface="Arial Narrow" panose="020B0606020202030204" pitchFamily="34" charset="0"/>
              </a:rPr>
              <a:t>hippocampal</a:t>
            </a:r>
            <a:r>
              <a:rPr lang="fr-FR" sz="1400" dirty="0">
                <a:latin typeface="Arial Narrow" panose="020B0606020202030204" pitchFamily="34" charset="0"/>
              </a:rPr>
              <a:t>, and </a:t>
            </a:r>
            <a:r>
              <a:rPr lang="fr-FR" sz="1400" dirty="0" err="1">
                <a:latin typeface="Arial Narrow" panose="020B0606020202030204" pitchFamily="34" charset="0"/>
              </a:rPr>
              <a:t>insular</a:t>
            </a:r>
            <a:r>
              <a:rPr lang="fr-FR" sz="1400" dirty="0">
                <a:latin typeface="Arial Narrow" panose="020B0606020202030204" pitchFamily="34" charset="0"/>
              </a:rPr>
              <a:t> </a:t>
            </a:r>
            <a:r>
              <a:rPr lang="fr-FR" sz="1400" dirty="0" err="1">
                <a:latin typeface="Arial Narrow" panose="020B0606020202030204" pitchFamily="34" charset="0"/>
              </a:rPr>
              <a:t>involvement</a:t>
            </a:r>
            <a:r>
              <a:rPr lang="fr-FR" sz="1400" dirty="0">
                <a:latin typeface="Arial Narrow" panose="020B0606020202030204" pitchFamily="34" charset="0"/>
              </a:rPr>
              <a:t>; </a:t>
            </a:r>
            <a:r>
              <a:rPr lang="fr-FR" sz="1400" dirty="0" err="1">
                <a:latin typeface="Arial Narrow" panose="020B0606020202030204" pitchFamily="34" charset="0"/>
              </a:rPr>
              <a:t>potential</a:t>
            </a:r>
            <a:r>
              <a:rPr lang="fr-FR" sz="1400" dirty="0">
                <a:latin typeface="Arial Narrow" panose="020B0606020202030204" pitchFamily="34" charset="0"/>
              </a:rPr>
              <a:t> SUDEP </a:t>
            </a:r>
            <a:r>
              <a:rPr lang="fr-FR" sz="1400" dirty="0" err="1">
                <a:latin typeface="Arial Narrow" panose="020B0606020202030204" pitchFamily="34" charset="0"/>
              </a:rPr>
              <a:t>with</a:t>
            </a:r>
            <a:r>
              <a:rPr lang="fr-FR" sz="1400" dirty="0">
                <a:latin typeface="Arial Narrow" panose="020B0606020202030204" pitchFamily="34" charset="0"/>
              </a:rPr>
              <a:t> </a:t>
            </a:r>
            <a:r>
              <a:rPr lang="fr-FR" sz="1400" dirty="0" err="1" smtClean="0">
                <a:latin typeface="Arial Narrow" panose="020B0606020202030204" pitchFamily="34" charset="0"/>
              </a:rPr>
              <a:t>apnea</a:t>
            </a:r>
            <a:endParaRPr lang="fr-FR" sz="1400" dirty="0" smtClean="0">
              <a:latin typeface="Arial Narrow" panose="020B0606020202030204" pitchFamily="34" charset="0"/>
            </a:endParaRPr>
          </a:p>
          <a:p>
            <a:r>
              <a:rPr lang="fr-FR" sz="1400" dirty="0" err="1" smtClean="0">
                <a:latin typeface="Arial Narrow" panose="020B0606020202030204" pitchFamily="34" charset="0"/>
              </a:rPr>
              <a:t>Gastrointestinal</a:t>
            </a:r>
            <a:r>
              <a:rPr lang="fr-FR" sz="1400" dirty="0" smtClean="0">
                <a:latin typeface="Arial Narrow" panose="020B0606020202030204" pitchFamily="34" charset="0"/>
              </a:rPr>
              <a:t>/abdominal</a:t>
            </a:r>
          </a:p>
          <a:p>
            <a:r>
              <a:rPr lang="fr-FR" sz="1400" dirty="0" err="1" smtClean="0">
                <a:latin typeface="Arial Narrow" panose="020B0606020202030204" pitchFamily="34" charset="0"/>
              </a:rPr>
              <a:t>Ascending</a:t>
            </a:r>
            <a:r>
              <a:rPr lang="fr-FR" sz="1400" dirty="0" smtClean="0">
                <a:latin typeface="Arial Narrow" panose="020B0606020202030204" pitchFamily="34" charset="0"/>
              </a:rPr>
              <a:t> </a:t>
            </a:r>
            <a:r>
              <a:rPr lang="fr-FR" sz="1400" dirty="0">
                <a:latin typeface="Arial Narrow" panose="020B0606020202030204" pitchFamily="34" charset="0"/>
              </a:rPr>
              <a:t>sensation (</a:t>
            </a:r>
            <a:r>
              <a:rPr lang="fr-FR" sz="1400" dirty="0" err="1">
                <a:latin typeface="Arial Narrow" panose="020B0606020202030204" pitchFamily="34" charset="0"/>
              </a:rPr>
              <a:t>dyspepsia</a:t>
            </a:r>
            <a:r>
              <a:rPr lang="fr-FR" sz="1400" dirty="0">
                <a:latin typeface="Arial Narrow" panose="020B0606020202030204" pitchFamily="34" charset="0"/>
              </a:rPr>
              <a:t>), pain, </a:t>
            </a:r>
            <a:r>
              <a:rPr lang="fr-FR" sz="1400" dirty="0" err="1">
                <a:latin typeface="Arial Narrow" panose="020B0606020202030204" pitchFamily="34" charset="0"/>
              </a:rPr>
              <a:t>hunger</a:t>
            </a:r>
            <a:r>
              <a:rPr lang="fr-FR" sz="1400" dirty="0">
                <a:latin typeface="Arial Narrow" panose="020B0606020202030204" pitchFamily="34" charset="0"/>
              </a:rPr>
              <a:t>, </a:t>
            </a:r>
            <a:r>
              <a:rPr lang="fr-FR" sz="1400" dirty="0" err="1">
                <a:latin typeface="Arial Narrow" panose="020B0606020202030204" pitchFamily="34" charset="0"/>
              </a:rPr>
              <a:t>borborygmi</a:t>
            </a:r>
            <a:r>
              <a:rPr lang="fr-FR" sz="1400" dirty="0">
                <a:latin typeface="Arial Narrow" panose="020B0606020202030204" pitchFamily="34" charset="0"/>
              </a:rPr>
              <a:t>, </a:t>
            </a:r>
            <a:r>
              <a:rPr lang="fr-FR" sz="1400" dirty="0" err="1">
                <a:latin typeface="Arial Narrow" panose="020B0606020202030204" pitchFamily="34" charset="0"/>
              </a:rPr>
              <a:t>nausea</a:t>
            </a:r>
            <a:r>
              <a:rPr lang="fr-FR" sz="1400" dirty="0">
                <a:latin typeface="Arial Narrow" panose="020B0606020202030204" pitchFamily="34" charset="0"/>
              </a:rPr>
              <a:t>, </a:t>
            </a:r>
            <a:r>
              <a:rPr lang="fr-FR" sz="1400" dirty="0" err="1">
                <a:latin typeface="Arial Narrow" panose="020B0606020202030204" pitchFamily="34" charset="0"/>
              </a:rPr>
              <a:t>vomiting</a:t>
            </a:r>
            <a:r>
              <a:rPr lang="fr-FR" sz="1400" dirty="0">
                <a:latin typeface="Arial Narrow" panose="020B0606020202030204" pitchFamily="34" charset="0"/>
              </a:rPr>
              <a:t>, </a:t>
            </a:r>
            <a:r>
              <a:rPr lang="fr-FR" sz="1400" dirty="0" err="1">
                <a:latin typeface="Arial Narrow" panose="020B0606020202030204" pitchFamily="34" charset="0"/>
              </a:rPr>
              <a:t>belching</a:t>
            </a:r>
            <a:r>
              <a:rPr lang="fr-FR" sz="1400" dirty="0">
                <a:latin typeface="Arial Narrow" panose="020B0606020202030204" pitchFamily="34" charset="0"/>
              </a:rPr>
              <a:t>, urge to </a:t>
            </a:r>
            <a:r>
              <a:rPr lang="fr-FR" sz="1400" dirty="0" err="1">
                <a:latin typeface="Arial Narrow" panose="020B0606020202030204" pitchFamily="34" charset="0"/>
              </a:rPr>
              <a:t>defecate</a:t>
            </a:r>
            <a:r>
              <a:rPr lang="fr-FR" sz="1400" dirty="0">
                <a:latin typeface="Arial Narrow" panose="020B0606020202030204" pitchFamily="34" charset="0"/>
              </a:rPr>
              <a:t>, </a:t>
            </a:r>
            <a:r>
              <a:rPr lang="fr-FR" sz="1400" dirty="0" err="1">
                <a:latin typeface="Arial Narrow" panose="020B0606020202030204" pitchFamily="34" charset="0"/>
              </a:rPr>
              <a:t>fecal</a:t>
            </a:r>
            <a:r>
              <a:rPr lang="fr-FR" sz="1400" dirty="0">
                <a:latin typeface="Arial Narrow" panose="020B0606020202030204" pitchFamily="34" charset="0"/>
              </a:rPr>
              <a:t> </a:t>
            </a:r>
            <a:r>
              <a:rPr lang="fr-FR" sz="1400" dirty="0" smtClean="0">
                <a:latin typeface="Arial Narrow" panose="020B0606020202030204" pitchFamily="34" charset="0"/>
              </a:rPr>
              <a:t>incontinence</a:t>
            </a:r>
          </a:p>
          <a:p>
            <a:r>
              <a:rPr lang="fr-FR" sz="1400" dirty="0" err="1" smtClean="0">
                <a:latin typeface="Arial Narrow" panose="020B0606020202030204" pitchFamily="34" charset="0"/>
              </a:rPr>
              <a:t>Particularly</a:t>
            </a:r>
            <a:r>
              <a:rPr lang="fr-FR" sz="1400" dirty="0" smtClean="0">
                <a:latin typeface="Arial Narrow" panose="020B0606020202030204" pitchFamily="34" charset="0"/>
              </a:rPr>
              <a:t> </a:t>
            </a:r>
            <a:r>
              <a:rPr lang="fr-FR" sz="1400" dirty="0">
                <a:latin typeface="Arial Narrow" panose="020B0606020202030204" pitchFamily="34" charset="0"/>
              </a:rPr>
              <a:t>in temporal </a:t>
            </a:r>
            <a:r>
              <a:rPr lang="fr-FR" sz="1400" dirty="0" err="1">
                <a:latin typeface="Arial Narrow" panose="020B0606020202030204" pitchFamily="34" charset="0"/>
              </a:rPr>
              <a:t>mesial</a:t>
            </a:r>
            <a:r>
              <a:rPr lang="fr-FR" sz="1400" dirty="0">
                <a:latin typeface="Arial Narrow" panose="020B0606020202030204" pitchFamily="34" charset="0"/>
              </a:rPr>
              <a:t> </a:t>
            </a:r>
            <a:r>
              <a:rPr lang="fr-FR" sz="1400" dirty="0" err="1">
                <a:latin typeface="Arial Narrow" panose="020B0606020202030204" pitchFamily="34" charset="0"/>
              </a:rPr>
              <a:t>foci</a:t>
            </a:r>
            <a:r>
              <a:rPr lang="fr-FR" sz="1400" dirty="0">
                <a:latin typeface="Arial Narrow" panose="020B0606020202030204" pitchFamily="34" charset="0"/>
              </a:rPr>
              <a:t>; </a:t>
            </a:r>
            <a:r>
              <a:rPr lang="fr-FR" sz="1400" dirty="0" err="1">
                <a:latin typeface="Arial Narrow" panose="020B0606020202030204" pitchFamily="34" charset="0"/>
              </a:rPr>
              <a:t>vomiting</a:t>
            </a:r>
            <a:r>
              <a:rPr lang="fr-FR" sz="1400" dirty="0">
                <a:latin typeface="Arial Narrow" panose="020B0606020202030204" pitchFamily="34" charset="0"/>
              </a:rPr>
              <a:t> in occipital and </a:t>
            </a:r>
            <a:r>
              <a:rPr lang="fr-FR" sz="1400" dirty="0" err="1">
                <a:latin typeface="Arial Narrow" panose="020B0606020202030204" pitchFamily="34" charset="0"/>
              </a:rPr>
              <a:t>opercular</a:t>
            </a:r>
            <a:r>
              <a:rPr lang="fr-FR" sz="1400" dirty="0">
                <a:latin typeface="Arial Narrow" panose="020B0606020202030204" pitchFamily="34" charset="0"/>
              </a:rPr>
              <a:t> </a:t>
            </a:r>
            <a:r>
              <a:rPr lang="fr-FR" sz="1400" dirty="0" err="1">
                <a:latin typeface="Arial Narrow" panose="020B0606020202030204" pitchFamily="34" charset="0"/>
              </a:rPr>
              <a:t>foci</a:t>
            </a:r>
            <a:r>
              <a:rPr lang="fr-FR" sz="1400" dirty="0">
                <a:latin typeface="Arial Narrow" panose="020B0606020202030204" pitchFamily="34" charset="0"/>
              </a:rPr>
              <a:t>; pain </a:t>
            </a:r>
            <a:r>
              <a:rPr lang="fr-FR" sz="1400" dirty="0" err="1">
                <a:latin typeface="Arial Narrow" panose="020B0606020202030204" pitchFamily="34" charset="0"/>
              </a:rPr>
              <a:t>especially</a:t>
            </a:r>
            <a:r>
              <a:rPr lang="fr-FR" sz="1400" dirty="0">
                <a:latin typeface="Arial Narrow" panose="020B0606020202030204" pitchFamily="34" charset="0"/>
              </a:rPr>
              <a:t> in </a:t>
            </a:r>
            <a:r>
              <a:rPr lang="fr-FR" sz="1400" dirty="0" err="1" smtClean="0">
                <a:latin typeface="Arial Narrow" panose="020B0606020202030204" pitchFamily="34" charset="0"/>
              </a:rPr>
              <a:t>children</a:t>
            </a:r>
            <a:endParaRPr lang="fr-FR" sz="1400" dirty="0" smtClean="0">
              <a:latin typeface="Arial Narrow" panose="020B0606020202030204" pitchFamily="34" charset="0"/>
            </a:endParaRPr>
          </a:p>
          <a:p>
            <a:r>
              <a:rPr lang="fr-FR" sz="1400" dirty="0" err="1" smtClean="0">
                <a:latin typeface="Arial Narrow" panose="020B0606020202030204" pitchFamily="34" charset="0"/>
              </a:rPr>
              <a:t>Urinary</a:t>
            </a:r>
            <a:endParaRPr lang="fr-FR" sz="1400" dirty="0" smtClean="0">
              <a:latin typeface="Arial Narrow" panose="020B0606020202030204" pitchFamily="34" charset="0"/>
            </a:endParaRPr>
          </a:p>
          <a:p>
            <a:r>
              <a:rPr lang="fr-FR" sz="1400" dirty="0" smtClean="0">
                <a:latin typeface="Arial Narrow" panose="020B0606020202030204" pitchFamily="34" charset="0"/>
              </a:rPr>
              <a:t>Incontinence</a:t>
            </a:r>
            <a:r>
              <a:rPr lang="fr-FR" sz="1400" dirty="0">
                <a:latin typeface="Arial Narrow" panose="020B0606020202030204" pitchFamily="34" charset="0"/>
              </a:rPr>
              <a:t>, </a:t>
            </a:r>
            <a:r>
              <a:rPr lang="fr-FR" sz="1400" dirty="0" err="1" smtClean="0">
                <a:latin typeface="Arial Narrow" panose="020B0606020202030204" pitchFamily="34" charset="0"/>
              </a:rPr>
              <a:t>urgency</a:t>
            </a:r>
            <a:endParaRPr lang="fr-FR" sz="1400" dirty="0" smtClean="0">
              <a:latin typeface="Arial Narrow" panose="020B0606020202030204" pitchFamily="34" charset="0"/>
            </a:endParaRPr>
          </a:p>
          <a:p>
            <a:r>
              <a:rPr lang="fr-FR" sz="1400" dirty="0" err="1" smtClean="0">
                <a:latin typeface="Arial Narrow" panose="020B0606020202030204" pitchFamily="34" charset="0"/>
              </a:rPr>
              <a:t>Detrusor</a:t>
            </a:r>
            <a:r>
              <a:rPr lang="fr-FR" sz="1400" dirty="0" smtClean="0">
                <a:latin typeface="Arial Narrow" panose="020B0606020202030204" pitchFamily="34" charset="0"/>
              </a:rPr>
              <a:t> </a:t>
            </a:r>
            <a:r>
              <a:rPr lang="fr-FR" sz="1400" dirty="0">
                <a:latin typeface="Arial Narrow" panose="020B0606020202030204" pitchFamily="34" charset="0"/>
              </a:rPr>
              <a:t>muscle contraction in absence </a:t>
            </a:r>
            <a:r>
              <a:rPr lang="fr-FR" sz="1400" dirty="0" err="1">
                <a:latin typeface="Arial Narrow" panose="020B0606020202030204" pitchFamily="34" charset="0"/>
              </a:rPr>
              <a:t>seizures</a:t>
            </a:r>
            <a:r>
              <a:rPr lang="fr-FR" sz="1400" dirty="0">
                <a:latin typeface="Arial Narrow" panose="020B0606020202030204" pitchFamily="34" charset="0"/>
              </a:rPr>
              <a:t> and </a:t>
            </a:r>
            <a:r>
              <a:rPr lang="fr-FR" sz="1400" dirty="0" err="1">
                <a:latin typeface="Arial Narrow" panose="020B0606020202030204" pitchFamily="34" charset="0"/>
              </a:rPr>
              <a:t>external</a:t>
            </a:r>
            <a:r>
              <a:rPr lang="fr-FR" sz="1400" dirty="0">
                <a:latin typeface="Arial Narrow" panose="020B0606020202030204" pitchFamily="34" charset="0"/>
              </a:rPr>
              <a:t> sphincter relaxation in </a:t>
            </a:r>
            <a:r>
              <a:rPr lang="fr-FR" sz="1400" dirty="0" smtClean="0">
                <a:latin typeface="Arial Narrow" panose="020B0606020202030204" pitchFamily="34" charset="0"/>
              </a:rPr>
              <a:t>GTC</a:t>
            </a:r>
          </a:p>
          <a:p>
            <a:r>
              <a:rPr lang="fr-FR" sz="1400" dirty="0" err="1" smtClean="0">
                <a:latin typeface="Arial Narrow" panose="020B0606020202030204" pitchFamily="34" charset="0"/>
              </a:rPr>
              <a:t>Genital</a:t>
            </a:r>
            <a:endParaRPr lang="fr-FR" sz="1400" dirty="0" smtClean="0">
              <a:latin typeface="Arial Narrow" panose="020B0606020202030204" pitchFamily="34" charset="0"/>
            </a:endParaRPr>
          </a:p>
          <a:p>
            <a:r>
              <a:rPr lang="fr-FR" sz="1400" dirty="0" err="1" smtClean="0">
                <a:latin typeface="Arial Narrow" panose="020B0606020202030204" pitchFamily="34" charset="0"/>
              </a:rPr>
              <a:t>Genital</a:t>
            </a:r>
            <a:r>
              <a:rPr lang="fr-FR" sz="1400" dirty="0" smtClean="0">
                <a:latin typeface="Arial Narrow" panose="020B0606020202030204" pitchFamily="34" charset="0"/>
              </a:rPr>
              <a:t> </a:t>
            </a:r>
            <a:r>
              <a:rPr lang="fr-FR" sz="1400" dirty="0">
                <a:latin typeface="Arial Narrow" panose="020B0606020202030204" pitchFamily="34" charset="0"/>
              </a:rPr>
              <a:t>sensations, </a:t>
            </a:r>
            <a:r>
              <a:rPr lang="fr-FR" sz="1400" dirty="0" err="1">
                <a:latin typeface="Arial Narrow" panose="020B0606020202030204" pitchFamily="34" charset="0"/>
              </a:rPr>
              <a:t>erection</a:t>
            </a:r>
            <a:r>
              <a:rPr lang="fr-FR" sz="1400" dirty="0">
                <a:latin typeface="Arial Narrow" panose="020B0606020202030204" pitchFamily="34" charset="0"/>
              </a:rPr>
              <a:t>, </a:t>
            </a:r>
            <a:r>
              <a:rPr lang="fr-FR" sz="1400" dirty="0" err="1" smtClean="0">
                <a:latin typeface="Arial Narrow" panose="020B0606020202030204" pitchFamily="34" charset="0"/>
              </a:rPr>
              <a:t>orgasm</a:t>
            </a:r>
            <a:endParaRPr lang="fr-FR" sz="1400" dirty="0" smtClean="0">
              <a:latin typeface="Arial Narrow" panose="020B0606020202030204" pitchFamily="34" charset="0"/>
            </a:endParaRPr>
          </a:p>
          <a:p>
            <a:r>
              <a:rPr lang="fr-FR" sz="1400" dirty="0" err="1" smtClean="0">
                <a:latin typeface="Arial Narrow" panose="020B0606020202030204" pitchFamily="34" charset="0"/>
              </a:rPr>
              <a:t>Genital</a:t>
            </a:r>
            <a:r>
              <a:rPr lang="fr-FR" sz="1400" dirty="0" smtClean="0">
                <a:latin typeface="Arial Narrow" panose="020B0606020202030204" pitchFamily="34" charset="0"/>
              </a:rPr>
              <a:t> </a:t>
            </a:r>
            <a:r>
              <a:rPr lang="fr-FR" sz="1400" dirty="0">
                <a:latin typeface="Arial Narrow" panose="020B0606020202030204" pitchFamily="34" charset="0"/>
              </a:rPr>
              <a:t>sensation in </a:t>
            </a:r>
            <a:r>
              <a:rPr lang="fr-FR" sz="1400" dirty="0" err="1">
                <a:latin typeface="Arial Narrow" panose="020B0606020202030204" pitchFamily="34" charset="0"/>
              </a:rPr>
              <a:t>sensory</a:t>
            </a:r>
            <a:r>
              <a:rPr lang="fr-FR" sz="1400" dirty="0">
                <a:latin typeface="Arial Narrow" panose="020B0606020202030204" pitchFamily="34" charset="0"/>
              </a:rPr>
              <a:t> cortex; </a:t>
            </a:r>
            <a:r>
              <a:rPr lang="fr-FR" sz="1400" dirty="0" err="1">
                <a:latin typeface="Arial Narrow" panose="020B0606020202030204" pitchFamily="34" charset="0"/>
              </a:rPr>
              <a:t>sexual</a:t>
            </a:r>
            <a:r>
              <a:rPr lang="fr-FR" sz="1400" dirty="0">
                <a:latin typeface="Arial Narrow" panose="020B0606020202030204" pitchFamily="34" charset="0"/>
              </a:rPr>
              <a:t> arousal in </a:t>
            </a:r>
            <a:r>
              <a:rPr lang="fr-FR" sz="1400" dirty="0" err="1">
                <a:latin typeface="Arial Narrow" panose="020B0606020202030204" pitchFamily="34" charset="0"/>
              </a:rPr>
              <a:t>limbic</a:t>
            </a:r>
            <a:r>
              <a:rPr lang="fr-FR" sz="1400" dirty="0">
                <a:latin typeface="Arial Narrow" panose="020B0606020202030204" pitchFamily="34" charset="0"/>
              </a:rPr>
              <a:t> and temporal </a:t>
            </a:r>
            <a:r>
              <a:rPr lang="fr-FR" sz="1400" dirty="0" smtClean="0">
                <a:latin typeface="Arial Narrow" panose="020B0606020202030204" pitchFamily="34" charset="0"/>
              </a:rPr>
              <a:t>cortex</a:t>
            </a:r>
          </a:p>
          <a:p>
            <a:r>
              <a:rPr lang="fr-FR" sz="1400" dirty="0" err="1" smtClean="0">
                <a:latin typeface="Arial Narrow" panose="020B0606020202030204" pitchFamily="34" charset="0"/>
              </a:rPr>
              <a:t>Cutaneous</a:t>
            </a:r>
            <a:endParaRPr lang="fr-FR" sz="1400" dirty="0" smtClean="0">
              <a:latin typeface="Arial Narrow" panose="020B0606020202030204" pitchFamily="34" charset="0"/>
            </a:endParaRPr>
          </a:p>
          <a:p>
            <a:r>
              <a:rPr lang="fr-FR" sz="1400" dirty="0" err="1" smtClean="0">
                <a:latin typeface="Arial Narrow" panose="020B0606020202030204" pitchFamily="34" charset="0"/>
              </a:rPr>
              <a:t>Flushing</a:t>
            </a:r>
            <a:r>
              <a:rPr lang="fr-FR" sz="1400" dirty="0">
                <a:latin typeface="Arial Narrow" panose="020B0606020202030204" pitchFamily="34" charset="0"/>
              </a:rPr>
              <a:t>, </a:t>
            </a:r>
            <a:r>
              <a:rPr lang="fr-FR" sz="1400" dirty="0" err="1">
                <a:latin typeface="Arial Narrow" panose="020B0606020202030204" pitchFamily="34" charset="0"/>
              </a:rPr>
              <a:t>erythema</a:t>
            </a:r>
            <a:r>
              <a:rPr lang="fr-FR" sz="1400" dirty="0">
                <a:latin typeface="Arial Narrow" panose="020B0606020202030204" pitchFamily="34" charset="0"/>
              </a:rPr>
              <a:t>, </a:t>
            </a:r>
            <a:r>
              <a:rPr lang="fr-FR" sz="1400" dirty="0" err="1">
                <a:latin typeface="Arial Narrow" panose="020B0606020202030204" pitchFamily="34" charset="0"/>
              </a:rPr>
              <a:t>cyanosis</a:t>
            </a:r>
            <a:r>
              <a:rPr lang="fr-FR" sz="1400" dirty="0">
                <a:latin typeface="Arial Narrow" panose="020B0606020202030204" pitchFamily="34" charset="0"/>
              </a:rPr>
              <a:t>, </a:t>
            </a:r>
            <a:r>
              <a:rPr lang="fr-FR" sz="1400" dirty="0" err="1">
                <a:latin typeface="Arial Narrow" panose="020B0606020202030204" pitchFamily="34" charset="0"/>
              </a:rPr>
              <a:t>blanching</a:t>
            </a:r>
            <a:r>
              <a:rPr lang="fr-FR" sz="1400" dirty="0">
                <a:latin typeface="Arial Narrow" panose="020B0606020202030204" pitchFamily="34" charset="0"/>
              </a:rPr>
              <a:t>, </a:t>
            </a:r>
            <a:r>
              <a:rPr lang="fr-FR" sz="1400" dirty="0" err="1">
                <a:latin typeface="Arial Narrow" panose="020B0606020202030204" pitchFamily="34" charset="0"/>
              </a:rPr>
              <a:t>pallor</a:t>
            </a:r>
            <a:r>
              <a:rPr lang="fr-FR" sz="1400" dirty="0">
                <a:latin typeface="Arial Narrow" panose="020B0606020202030204" pitchFamily="34" charset="0"/>
              </a:rPr>
              <a:t>, </a:t>
            </a:r>
            <a:r>
              <a:rPr lang="fr-FR" sz="1400" dirty="0" err="1" smtClean="0">
                <a:latin typeface="Arial Narrow" panose="020B0606020202030204" pitchFamily="34" charset="0"/>
              </a:rPr>
              <a:t>piloerection</a:t>
            </a:r>
            <a:endParaRPr lang="fr-FR" sz="1400" dirty="0" smtClean="0">
              <a:latin typeface="Arial Narrow" panose="020B0606020202030204" pitchFamily="34" charset="0"/>
            </a:endParaRPr>
          </a:p>
          <a:p>
            <a:r>
              <a:rPr lang="fr-FR" sz="1400" dirty="0" err="1" smtClean="0">
                <a:latin typeface="Arial Narrow" panose="020B0606020202030204" pitchFamily="34" charset="0"/>
              </a:rPr>
              <a:t>Pupillary</a:t>
            </a:r>
            <a:endParaRPr lang="fr-FR" sz="1400" dirty="0" smtClean="0">
              <a:latin typeface="Arial Narrow" panose="020B0606020202030204" pitchFamily="34" charset="0"/>
            </a:endParaRPr>
          </a:p>
          <a:p>
            <a:r>
              <a:rPr lang="fr-FR" sz="1400" dirty="0" err="1" smtClean="0">
                <a:latin typeface="Arial Narrow" panose="020B0606020202030204" pitchFamily="34" charset="0"/>
              </a:rPr>
              <a:t>Mydriasis</a:t>
            </a:r>
            <a:r>
              <a:rPr lang="fr-FR" sz="1400" dirty="0">
                <a:latin typeface="Arial Narrow" panose="020B0606020202030204" pitchFamily="34" charset="0"/>
              </a:rPr>
              <a:t>, </a:t>
            </a:r>
            <a:r>
              <a:rPr lang="fr-FR" sz="1400" dirty="0" err="1">
                <a:latin typeface="Arial Narrow" panose="020B0606020202030204" pitchFamily="34" charset="0"/>
              </a:rPr>
              <a:t>miosis</a:t>
            </a:r>
            <a:r>
              <a:rPr lang="fr-FR" sz="1400" dirty="0">
                <a:latin typeface="Arial Narrow" panose="020B0606020202030204" pitchFamily="34" charset="0"/>
              </a:rPr>
              <a:t>, </a:t>
            </a:r>
            <a:r>
              <a:rPr lang="fr-FR" sz="1400" dirty="0" err="1" smtClean="0">
                <a:latin typeface="Arial Narrow" panose="020B0606020202030204" pitchFamily="34" charset="0"/>
              </a:rPr>
              <a:t>hippus</a:t>
            </a:r>
            <a:endParaRPr lang="fr-FR" sz="1400" dirty="0" smtClean="0">
              <a:latin typeface="Arial Narrow" panose="020B0606020202030204" pitchFamily="34" charset="0"/>
            </a:endParaRPr>
          </a:p>
          <a:p>
            <a:r>
              <a:rPr lang="fr-FR" sz="1400" dirty="0" err="1" smtClean="0">
                <a:latin typeface="Arial Narrow" panose="020B0606020202030204" pitchFamily="34" charset="0"/>
              </a:rPr>
              <a:t>Secretory</a:t>
            </a:r>
            <a:endParaRPr lang="fr-FR" sz="1400" dirty="0" smtClean="0">
              <a:latin typeface="Arial Narrow" panose="020B0606020202030204" pitchFamily="34" charset="0"/>
            </a:endParaRPr>
          </a:p>
          <a:p>
            <a:r>
              <a:rPr lang="fr-FR" sz="1400" dirty="0" smtClean="0">
                <a:latin typeface="Arial Narrow" panose="020B0606020202030204" pitchFamily="34" charset="0"/>
              </a:rPr>
              <a:t>Perspiration</a:t>
            </a:r>
            <a:r>
              <a:rPr lang="fr-FR" sz="1400" dirty="0">
                <a:latin typeface="Arial Narrow" panose="020B0606020202030204" pitchFamily="34" charset="0"/>
              </a:rPr>
              <a:t>, salivation, </a:t>
            </a:r>
            <a:r>
              <a:rPr lang="fr-FR" sz="1400" dirty="0" err="1">
                <a:latin typeface="Arial Narrow" panose="020B0606020202030204" pitchFamily="34" charset="0"/>
              </a:rPr>
              <a:t>lacrimationFrequent</a:t>
            </a:r>
            <a:r>
              <a:rPr lang="fr-FR" sz="1400" dirty="0">
                <a:latin typeface="Arial Narrow" panose="020B0606020202030204" pitchFamily="34" charset="0"/>
              </a:rPr>
              <a:t> in GTC</a:t>
            </a:r>
          </a:p>
        </p:txBody>
      </p:sp>
    </p:spTree>
    <p:extLst>
      <p:ext uri="{BB962C8B-B14F-4D97-AF65-F5344CB8AC3E}">
        <p14:creationId xmlns:p14="http://schemas.microsoft.com/office/powerpoint/2010/main" val="57551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endParaRPr lang="fr-F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9188" t="17894" r="6568" b="7210"/>
          <a:stretch/>
        </p:blipFill>
        <p:spPr bwMode="auto">
          <a:xfrm>
            <a:off x="1403648" y="0"/>
            <a:ext cx="6624736" cy="5142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7884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endParaRPr lang="fr-FR"/>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9981" t="18499" r="6867" b="16280"/>
          <a:stretch/>
        </p:blipFill>
        <p:spPr bwMode="auto">
          <a:xfrm>
            <a:off x="899592" y="-1"/>
            <a:ext cx="7488832" cy="51664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05929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4358" y="843558"/>
            <a:ext cx="8784976" cy="4680520"/>
          </a:xfrm>
        </p:spPr>
        <p:txBody>
          <a:bodyPr>
            <a:noAutofit/>
          </a:bodyPr>
          <a:lstStyle/>
          <a:p>
            <a:pPr marL="0" lvl="0" indent="0">
              <a:spcBef>
                <a:spcPts val="0"/>
              </a:spcBef>
              <a:buNone/>
            </a:pPr>
            <a:r>
              <a:rPr lang="en-US" sz="1800" dirty="0">
                <a:solidFill>
                  <a:prstClr val="black"/>
                </a:solidFill>
                <a:latin typeface="Arial Narrow" panose="020B0606020202030204" pitchFamily="34" charset="0"/>
              </a:rPr>
              <a:t>Todd's paralysis is a neurological condition experienced by individuals with epilepsy, in which a seizure is followed by a brief period of temporary </a:t>
            </a:r>
            <a:r>
              <a:rPr lang="en-US" sz="1800" dirty="0" err="1" smtClean="0">
                <a:solidFill>
                  <a:prstClr val="black"/>
                </a:solidFill>
                <a:latin typeface="Arial Narrow" panose="020B0606020202030204" pitchFamily="34" charset="0"/>
              </a:rPr>
              <a:t>paralysis.The</a:t>
            </a:r>
            <a:r>
              <a:rPr lang="en-US" sz="1800" dirty="0" smtClean="0">
                <a:solidFill>
                  <a:prstClr val="black"/>
                </a:solidFill>
                <a:latin typeface="Arial Narrow" panose="020B0606020202030204" pitchFamily="34" charset="0"/>
              </a:rPr>
              <a:t> </a:t>
            </a:r>
            <a:r>
              <a:rPr lang="en-US" sz="1800" dirty="0">
                <a:solidFill>
                  <a:prstClr val="black"/>
                </a:solidFill>
                <a:latin typeface="Arial Narrow" panose="020B0606020202030204" pitchFamily="34" charset="0"/>
              </a:rPr>
              <a:t>paralysis may be partial or </a:t>
            </a:r>
            <a:r>
              <a:rPr lang="en-US" sz="1800" dirty="0" smtClean="0">
                <a:solidFill>
                  <a:prstClr val="black"/>
                </a:solidFill>
                <a:latin typeface="Arial Narrow" panose="020B0606020202030204" pitchFamily="34" charset="0"/>
              </a:rPr>
              <a:t>complete</a:t>
            </a:r>
          </a:p>
          <a:p>
            <a:pPr marL="0" lvl="0" indent="0">
              <a:spcBef>
                <a:spcPts val="0"/>
              </a:spcBef>
              <a:buNone/>
            </a:pPr>
            <a:r>
              <a:rPr lang="en-US" sz="1800" dirty="0" smtClean="0">
                <a:solidFill>
                  <a:prstClr val="black"/>
                </a:solidFill>
                <a:latin typeface="Arial Narrow" panose="020B0606020202030204" pitchFamily="34" charset="0"/>
              </a:rPr>
              <a:t>It is </a:t>
            </a:r>
            <a:r>
              <a:rPr lang="en-US" sz="1800" dirty="0">
                <a:solidFill>
                  <a:prstClr val="black"/>
                </a:solidFill>
                <a:latin typeface="Arial Narrow" panose="020B0606020202030204" pitchFamily="34" charset="0"/>
              </a:rPr>
              <a:t>commonly observed after partial seizures or generalized tonic-</a:t>
            </a:r>
            <a:r>
              <a:rPr lang="en-US" sz="1800" dirty="0" err="1">
                <a:solidFill>
                  <a:prstClr val="black"/>
                </a:solidFill>
                <a:latin typeface="Arial Narrow" panose="020B0606020202030204" pitchFamily="34" charset="0"/>
              </a:rPr>
              <a:t>clonic</a:t>
            </a:r>
            <a:r>
              <a:rPr lang="en-US" sz="1800" dirty="0">
                <a:solidFill>
                  <a:prstClr val="black"/>
                </a:solidFill>
                <a:latin typeface="Arial Narrow" panose="020B0606020202030204" pitchFamily="34" charset="0"/>
              </a:rPr>
              <a:t> seizures (GTCS</a:t>
            </a:r>
            <a:r>
              <a:rPr lang="en-US" sz="1800" dirty="0" smtClean="0">
                <a:solidFill>
                  <a:prstClr val="black"/>
                </a:solidFill>
                <a:latin typeface="Arial Narrow" panose="020B0606020202030204" pitchFamily="34" charset="0"/>
              </a:rPr>
              <a:t>)</a:t>
            </a:r>
          </a:p>
          <a:p>
            <a:pPr marL="0" lvl="0" indent="0">
              <a:spcBef>
                <a:spcPts val="0"/>
              </a:spcBef>
              <a:buNone/>
            </a:pPr>
            <a:r>
              <a:rPr lang="en-US" sz="1800" dirty="0" smtClean="0">
                <a:solidFill>
                  <a:prstClr val="black"/>
                </a:solidFill>
                <a:latin typeface="Arial Narrow" panose="020B0606020202030204" pitchFamily="34" charset="0"/>
              </a:rPr>
              <a:t>Incidence :0.5-13% ( more in structural cause )</a:t>
            </a:r>
          </a:p>
          <a:p>
            <a:pPr marL="0" lvl="0" indent="0">
              <a:spcBef>
                <a:spcPts val="0"/>
              </a:spcBef>
              <a:buNone/>
            </a:pPr>
            <a:r>
              <a:rPr lang="en-US" sz="1800" dirty="0" smtClean="0">
                <a:solidFill>
                  <a:prstClr val="black"/>
                </a:solidFill>
                <a:latin typeface="Arial Narrow" panose="020B0606020202030204" pitchFamily="34" charset="0"/>
              </a:rPr>
              <a:t>The </a:t>
            </a:r>
            <a:r>
              <a:rPr lang="en-US" sz="1800" dirty="0">
                <a:solidFill>
                  <a:prstClr val="black"/>
                </a:solidFill>
                <a:latin typeface="Arial Narrow" panose="020B0606020202030204" pitchFamily="34" charset="0"/>
              </a:rPr>
              <a:t>paralysis may be confined to one hand, arm, or leg, but it can affect the whole </a:t>
            </a:r>
            <a:r>
              <a:rPr lang="en-US" sz="1800" dirty="0" smtClean="0">
                <a:solidFill>
                  <a:prstClr val="black"/>
                </a:solidFill>
                <a:latin typeface="Arial Narrow" panose="020B0606020202030204" pitchFamily="34" charset="0"/>
              </a:rPr>
              <a:t>body</a:t>
            </a:r>
          </a:p>
          <a:p>
            <a:pPr marL="0" lvl="0" indent="0">
              <a:spcBef>
                <a:spcPts val="0"/>
              </a:spcBef>
              <a:buNone/>
            </a:pPr>
            <a:r>
              <a:rPr lang="en-US" sz="1800" dirty="0" smtClean="0">
                <a:solidFill>
                  <a:prstClr val="black"/>
                </a:solidFill>
                <a:latin typeface="Arial Narrow" panose="020B0606020202030204" pitchFamily="34" charset="0"/>
              </a:rPr>
              <a:t>Todd's </a:t>
            </a:r>
            <a:r>
              <a:rPr lang="en-US" sz="1800" dirty="0">
                <a:solidFill>
                  <a:prstClr val="black"/>
                </a:solidFill>
                <a:latin typeface="Arial Narrow" panose="020B0606020202030204" pitchFamily="34" charset="0"/>
              </a:rPr>
              <a:t>paralysis can also affect sight and speech. A person experiencing Todd's paralysis may be unable to speak or have slurred speech</a:t>
            </a:r>
            <a:r>
              <a:rPr lang="en-US" sz="1800" dirty="0" smtClean="0">
                <a:solidFill>
                  <a:prstClr val="black"/>
                </a:solidFill>
                <a:latin typeface="Arial Narrow" panose="020B0606020202030204" pitchFamily="34" charset="0"/>
              </a:rPr>
              <a:t>.</a:t>
            </a:r>
            <a:endParaRPr lang="en-US" sz="1800" dirty="0">
              <a:solidFill>
                <a:prstClr val="black"/>
              </a:solidFill>
              <a:latin typeface="Arial Narrow" panose="020B0606020202030204" pitchFamily="34" charset="0"/>
            </a:endParaRPr>
          </a:p>
          <a:p>
            <a:pPr marL="0" lvl="0" indent="0">
              <a:spcBef>
                <a:spcPts val="0"/>
              </a:spcBef>
              <a:buNone/>
            </a:pPr>
            <a:r>
              <a:rPr lang="en-US" sz="1800" dirty="0"/>
              <a:t>It can last from 30 minutes to 36 hours, with an average of 15 hours, before it resolves completely</a:t>
            </a:r>
            <a:r>
              <a:rPr lang="en-US" sz="1800" dirty="0" smtClean="0"/>
              <a:t>.</a:t>
            </a:r>
            <a:endParaRPr lang="en-US" sz="1800" dirty="0" smtClean="0">
              <a:solidFill>
                <a:prstClr val="black"/>
              </a:solidFill>
              <a:latin typeface="Arial Narrow" panose="020B0606020202030204" pitchFamily="34" charset="0"/>
            </a:endParaRPr>
          </a:p>
          <a:p>
            <a:pPr marL="0" lvl="0" indent="0">
              <a:spcBef>
                <a:spcPts val="0"/>
              </a:spcBef>
              <a:buNone/>
            </a:pPr>
            <a:r>
              <a:rPr lang="en-US" sz="1800" dirty="0" smtClean="0">
                <a:solidFill>
                  <a:prstClr val="black"/>
                </a:solidFill>
                <a:latin typeface="Arial Narrow" panose="020B0606020202030204" pitchFamily="34" charset="0"/>
              </a:rPr>
              <a:t>The </a:t>
            </a:r>
            <a:r>
              <a:rPr lang="en-US" sz="1800" dirty="0">
                <a:solidFill>
                  <a:prstClr val="black"/>
                </a:solidFill>
                <a:latin typeface="Arial Narrow" panose="020B0606020202030204" pitchFamily="34" charset="0"/>
              </a:rPr>
              <a:t>clinical manifestation occurring during the period following the seizure and lasting until the brain recovers all its functions is known as the postictal syndrome. </a:t>
            </a:r>
            <a:endParaRPr lang="en-US" sz="1800" dirty="0" smtClean="0">
              <a:solidFill>
                <a:prstClr val="black"/>
              </a:solidFill>
              <a:latin typeface="Arial Narrow" panose="020B0606020202030204" pitchFamily="34" charset="0"/>
            </a:endParaRPr>
          </a:p>
          <a:p>
            <a:pPr marL="0" lvl="0" indent="0">
              <a:spcBef>
                <a:spcPts val="0"/>
              </a:spcBef>
              <a:buNone/>
            </a:pPr>
            <a:r>
              <a:rPr lang="en-US" sz="1800" dirty="0" smtClean="0">
                <a:solidFill>
                  <a:prstClr val="black"/>
                </a:solidFill>
                <a:latin typeface="Arial Narrow" panose="020B0606020202030204" pitchFamily="34" charset="0"/>
              </a:rPr>
              <a:t>current </a:t>
            </a:r>
            <a:r>
              <a:rPr lang="en-US" sz="1800" dirty="0">
                <a:solidFill>
                  <a:prstClr val="black"/>
                </a:solidFill>
                <a:latin typeface="Arial Narrow" panose="020B0606020202030204" pitchFamily="34" charset="0"/>
              </a:rPr>
              <a:t>and most accepted understanding </a:t>
            </a:r>
            <a:r>
              <a:rPr lang="en-US" sz="1800" dirty="0" err="1" smtClean="0">
                <a:solidFill>
                  <a:prstClr val="black"/>
                </a:solidFill>
                <a:latin typeface="Arial Narrow" panose="020B0606020202030204" pitchFamily="34" charset="0"/>
              </a:rPr>
              <a:t>eitology</a:t>
            </a:r>
            <a:r>
              <a:rPr lang="en-US" sz="1800" dirty="0" smtClean="0">
                <a:solidFill>
                  <a:prstClr val="black"/>
                </a:solidFill>
                <a:latin typeface="Arial Narrow" panose="020B0606020202030204" pitchFamily="34" charset="0"/>
              </a:rPr>
              <a:t> of </a:t>
            </a:r>
            <a:r>
              <a:rPr lang="en-US" sz="1800" dirty="0">
                <a:solidFill>
                  <a:prstClr val="black"/>
                </a:solidFill>
                <a:latin typeface="Arial Narrow" panose="020B0606020202030204" pitchFamily="34" charset="0"/>
              </a:rPr>
              <a:t>the condition is theorized to be the exhaustion of the primary motor cortex (or any other area of the brain) after neuronal </a:t>
            </a:r>
            <a:r>
              <a:rPr lang="en-US" sz="1800" dirty="0" err="1">
                <a:solidFill>
                  <a:prstClr val="black"/>
                </a:solidFill>
                <a:latin typeface="Arial Narrow" panose="020B0606020202030204" pitchFamily="34" charset="0"/>
              </a:rPr>
              <a:t>hyperexcitation</a:t>
            </a:r>
            <a:r>
              <a:rPr lang="en-US" sz="1800" dirty="0">
                <a:solidFill>
                  <a:prstClr val="black"/>
                </a:solidFill>
                <a:latin typeface="Arial Narrow" panose="020B0606020202030204" pitchFamily="34" charset="0"/>
              </a:rPr>
              <a:t> in a seizure state, or due to </a:t>
            </a:r>
            <a:r>
              <a:rPr lang="en-US" sz="1800" dirty="0" err="1">
                <a:solidFill>
                  <a:prstClr val="black"/>
                </a:solidFill>
                <a:latin typeface="Arial Narrow" panose="020B0606020202030204" pitchFamily="34" charset="0"/>
              </a:rPr>
              <a:t>hypoperfusion</a:t>
            </a:r>
            <a:r>
              <a:rPr lang="en-US" sz="1800" dirty="0">
                <a:solidFill>
                  <a:prstClr val="black"/>
                </a:solidFill>
                <a:latin typeface="Arial Narrow" panose="020B0606020202030204" pitchFamily="34" charset="0"/>
              </a:rPr>
              <a:t> to the affected area of the brain through vasoconstriction mechanisms, thus limiting the function of that area through relative oxygen </a:t>
            </a:r>
            <a:r>
              <a:rPr lang="en-US" sz="1800" dirty="0" smtClean="0">
                <a:solidFill>
                  <a:prstClr val="black"/>
                </a:solidFill>
                <a:latin typeface="Arial Narrow" panose="020B0606020202030204" pitchFamily="34" charset="0"/>
              </a:rPr>
              <a:t>starvation.</a:t>
            </a:r>
            <a:endParaRPr lang="en-US" sz="1800" dirty="0">
              <a:solidFill>
                <a:prstClr val="black"/>
              </a:solidFill>
              <a:latin typeface="Arial Narrow" panose="020B0606020202030204" pitchFamily="34" charset="0"/>
            </a:endParaRPr>
          </a:p>
        </p:txBody>
      </p:sp>
      <p:sp>
        <p:nvSpPr>
          <p:cNvPr id="5" name="مستطيل 4"/>
          <p:cNvSpPr/>
          <p:nvPr/>
        </p:nvSpPr>
        <p:spPr>
          <a:xfrm>
            <a:off x="323528" y="146125"/>
            <a:ext cx="7488832"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spcBef>
                <a:spcPct val="20000"/>
              </a:spcBef>
            </a:pPr>
            <a:r>
              <a:rPr lang="en-US" sz="3600" b="1" dirty="0" smtClean="0">
                <a:solidFill>
                  <a:prstClr val="black"/>
                </a:solidFill>
                <a:effectLst>
                  <a:outerShdw blurRad="38100" dist="38100" dir="2700000" algn="tl">
                    <a:srgbClr val="000000">
                      <a:alpha val="43137"/>
                    </a:srgbClr>
                  </a:outerShdw>
                </a:effectLst>
                <a:latin typeface="Arial Narrow" panose="020B0606020202030204" pitchFamily="34" charset="0"/>
              </a:rPr>
              <a:t>Todd’s paralysis-paresis</a:t>
            </a:r>
            <a:endParaRPr lang="en-US" sz="3600" b="1" dirty="0">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29241352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4358" y="843558"/>
            <a:ext cx="9119642" cy="4680520"/>
          </a:xfrm>
        </p:spPr>
        <p:txBody>
          <a:bodyPr>
            <a:normAutofit/>
          </a:bodyPr>
          <a:lstStyle/>
          <a:p>
            <a:pPr marL="0" indent="0">
              <a:buNone/>
            </a:pPr>
            <a:r>
              <a:rPr lang="en-US" sz="1800" dirty="0" smtClean="0">
                <a:latin typeface="Arial Narrow" panose="020B0606020202030204" pitchFamily="34" charset="0"/>
              </a:rPr>
              <a:t>Focal </a:t>
            </a:r>
            <a:r>
              <a:rPr lang="en-US" sz="1800" dirty="0">
                <a:latin typeface="Arial Narrow" panose="020B0606020202030204" pitchFamily="34" charset="0"/>
              </a:rPr>
              <a:t>seizures </a:t>
            </a:r>
            <a:r>
              <a:rPr lang="en-US" sz="1800" dirty="0" smtClean="0">
                <a:latin typeface="Arial Narrow" panose="020B0606020202030204" pitchFamily="34" charset="0"/>
              </a:rPr>
              <a:t>may </a:t>
            </a:r>
            <a:r>
              <a:rPr lang="en-US" sz="1800" dirty="0">
                <a:latin typeface="Arial Narrow" panose="020B0606020202030204" pitchFamily="34" charset="0"/>
              </a:rPr>
              <a:t>also be accompanied by a transient impairment of the </a:t>
            </a:r>
            <a:r>
              <a:rPr lang="en-US" sz="1800" dirty="0" smtClean="0">
                <a:latin typeface="Arial Narrow" panose="020B0606020202030204" pitchFamily="34" charset="0"/>
              </a:rPr>
              <a:t>patient’s ability </a:t>
            </a:r>
            <a:r>
              <a:rPr lang="en-US" sz="1800" dirty="0">
                <a:latin typeface="Arial Narrow" panose="020B0606020202030204" pitchFamily="34" charset="0"/>
              </a:rPr>
              <a:t>to maintain normal contact with the environment. The patient </a:t>
            </a:r>
            <a:r>
              <a:rPr lang="en-US" sz="1800" dirty="0" smtClean="0">
                <a:latin typeface="Arial Narrow" panose="020B0606020202030204" pitchFamily="34" charset="0"/>
              </a:rPr>
              <a:t>is </a:t>
            </a:r>
            <a:r>
              <a:rPr lang="en-US" sz="1800" dirty="0">
                <a:latin typeface="Arial Narrow" panose="020B0606020202030204" pitchFamily="34" charset="0"/>
              </a:rPr>
              <a:t>unable to respond appropriately to visual or verbal commands </a:t>
            </a:r>
            <a:r>
              <a:rPr lang="en-US" sz="1800" dirty="0" smtClean="0">
                <a:latin typeface="Arial Narrow" panose="020B0606020202030204" pitchFamily="34" charset="0"/>
              </a:rPr>
              <a:t>during </a:t>
            </a:r>
            <a:r>
              <a:rPr lang="en-US" sz="1800" dirty="0">
                <a:latin typeface="Arial Narrow" panose="020B0606020202030204" pitchFamily="34" charset="0"/>
              </a:rPr>
              <a:t>the seizure and has impaired recollection or awareness of the </a:t>
            </a:r>
            <a:r>
              <a:rPr lang="en-US" sz="1800" dirty="0" smtClean="0">
                <a:latin typeface="Arial Narrow" panose="020B0606020202030204" pitchFamily="34" charset="0"/>
              </a:rPr>
              <a:t>ictal </a:t>
            </a:r>
            <a:r>
              <a:rPr lang="en-US" sz="1800" dirty="0">
                <a:latin typeface="Arial Narrow" panose="020B0606020202030204" pitchFamily="34" charset="0"/>
              </a:rPr>
              <a:t>phase. The seizures frequently begin with an aura (i.e., a focal </a:t>
            </a:r>
            <a:r>
              <a:rPr lang="en-US" sz="1800" dirty="0" smtClean="0">
                <a:latin typeface="Arial Narrow" panose="020B0606020202030204" pitchFamily="34" charset="0"/>
              </a:rPr>
              <a:t>seizure  without </a:t>
            </a:r>
            <a:r>
              <a:rPr lang="en-US" sz="1800" dirty="0">
                <a:latin typeface="Arial Narrow" panose="020B0606020202030204" pitchFamily="34" charset="0"/>
              </a:rPr>
              <a:t>cognitive disturbance) that is stereotypic for the patient. </a:t>
            </a:r>
            <a:r>
              <a:rPr lang="en-US" sz="1800" dirty="0" smtClean="0">
                <a:latin typeface="Arial Narrow" panose="020B0606020202030204" pitchFamily="34" charset="0"/>
              </a:rPr>
              <a:t>The </a:t>
            </a:r>
            <a:r>
              <a:rPr lang="en-US" sz="1800" dirty="0">
                <a:latin typeface="Arial Narrow" panose="020B0606020202030204" pitchFamily="34" charset="0"/>
              </a:rPr>
              <a:t>start of the ictal phase is often a motionless stare, which marks the </a:t>
            </a:r>
            <a:r>
              <a:rPr lang="en-US" sz="1800" dirty="0" smtClean="0">
                <a:latin typeface="Arial Narrow" panose="020B0606020202030204" pitchFamily="34" charset="0"/>
              </a:rPr>
              <a:t>onset </a:t>
            </a:r>
            <a:r>
              <a:rPr lang="en-US" sz="1800" dirty="0">
                <a:latin typeface="Arial Narrow" panose="020B0606020202030204" pitchFamily="34" charset="0"/>
              </a:rPr>
              <a:t>of the period of impaired awareness. The impaired awareness is </a:t>
            </a:r>
            <a:r>
              <a:rPr lang="en-US" sz="1800" dirty="0" smtClean="0">
                <a:latin typeface="Arial Narrow" panose="020B0606020202030204" pitchFamily="34" charset="0"/>
              </a:rPr>
              <a:t>usually </a:t>
            </a:r>
            <a:r>
              <a:rPr lang="en-US" sz="1800" dirty="0">
                <a:latin typeface="Arial Narrow" panose="020B0606020202030204" pitchFamily="34" charset="0"/>
              </a:rPr>
              <a:t>accompanied by automatisms, which are </a:t>
            </a:r>
            <a:r>
              <a:rPr lang="en-US" sz="1800" dirty="0" smtClean="0">
                <a:latin typeface="Arial Narrow" panose="020B0606020202030204" pitchFamily="34" charset="0"/>
              </a:rPr>
              <a:t>involuntary, repetitive, </a:t>
            </a:r>
            <a:r>
              <a:rPr lang="fr-FR" sz="1800" dirty="0" err="1"/>
              <a:t>purposeless</a:t>
            </a:r>
            <a:r>
              <a:rPr lang="fr-FR" sz="1800" dirty="0"/>
              <a:t> </a:t>
            </a:r>
            <a:r>
              <a:rPr lang="en-US" sz="1800" dirty="0" smtClean="0">
                <a:latin typeface="Arial Narrow" panose="020B0606020202030204" pitchFamily="34" charset="0"/>
              </a:rPr>
              <a:t> and </a:t>
            </a:r>
            <a:r>
              <a:rPr lang="en-US" sz="1800" dirty="0">
                <a:latin typeface="Arial Narrow" panose="020B0606020202030204" pitchFamily="34" charset="0"/>
              </a:rPr>
              <a:t>automatic </a:t>
            </a:r>
            <a:r>
              <a:rPr lang="en-US" sz="1800" dirty="0" smtClean="0">
                <a:latin typeface="Arial Narrow" panose="020B0606020202030204" pitchFamily="34" charset="0"/>
              </a:rPr>
              <a:t>behaviors </a:t>
            </a:r>
            <a:r>
              <a:rPr lang="en-US" sz="1800" dirty="0">
                <a:latin typeface="Arial Narrow" panose="020B0606020202030204" pitchFamily="34" charset="0"/>
              </a:rPr>
              <a:t>that have a wide range of manifestations. Automatisms </a:t>
            </a:r>
            <a:r>
              <a:rPr lang="en-US" sz="1800" dirty="0" smtClean="0">
                <a:latin typeface="Arial Narrow" panose="020B0606020202030204" pitchFamily="34" charset="0"/>
              </a:rPr>
              <a:t>may </a:t>
            </a:r>
            <a:r>
              <a:rPr lang="en-US" sz="1800" dirty="0">
                <a:latin typeface="Arial Narrow" panose="020B0606020202030204" pitchFamily="34" charset="0"/>
              </a:rPr>
              <a:t>consist of very basic behaviors such as </a:t>
            </a:r>
            <a:r>
              <a:rPr lang="en-US" sz="1800" dirty="0" smtClean="0">
                <a:latin typeface="Arial Narrow" panose="020B0606020202030204" pitchFamily="34" charset="0"/>
              </a:rPr>
              <a:t>mouth (chewing</a:t>
            </a:r>
            <a:r>
              <a:rPr lang="en-US" sz="1800" dirty="0">
                <a:latin typeface="Arial Narrow" panose="020B0606020202030204" pitchFamily="34" charset="0"/>
              </a:rPr>
              <a:t>, lip smacking, </a:t>
            </a:r>
            <a:r>
              <a:rPr lang="en-US" sz="1800" dirty="0" smtClean="0">
                <a:latin typeface="Arial Narrow" panose="020B0606020202030204" pitchFamily="34" charset="0"/>
              </a:rPr>
              <a:t>swallowing) or hands  </a:t>
            </a:r>
            <a:r>
              <a:rPr lang="en-US" sz="1800" dirty="0">
                <a:latin typeface="Arial Narrow" panose="020B0606020202030204" pitchFamily="34" charset="0"/>
              </a:rPr>
              <a:t>“</a:t>
            </a:r>
            <a:r>
              <a:rPr lang="en-US" sz="1800" dirty="0" smtClean="0">
                <a:latin typeface="Arial Narrow" panose="020B0606020202030204" pitchFamily="34" charset="0"/>
              </a:rPr>
              <a:t>picking, fiddling with cloths , pill rolling ” </a:t>
            </a:r>
            <a:r>
              <a:rPr lang="en-US" sz="1800" dirty="0">
                <a:latin typeface="Arial Narrow" panose="020B0606020202030204" pitchFamily="34" charset="0"/>
              </a:rPr>
              <a:t>movements of the hands, or more </a:t>
            </a:r>
            <a:r>
              <a:rPr lang="en-US" sz="1800" dirty="0" smtClean="0">
                <a:latin typeface="Arial Narrow" panose="020B0606020202030204" pitchFamily="34" charset="0"/>
              </a:rPr>
              <a:t>elaborate </a:t>
            </a:r>
            <a:r>
              <a:rPr lang="en-US" sz="1800" dirty="0">
                <a:latin typeface="Arial Narrow" panose="020B0606020202030204" pitchFamily="34" charset="0"/>
              </a:rPr>
              <a:t>behaviors such as a display of emotion or running. The patient </a:t>
            </a:r>
            <a:r>
              <a:rPr lang="en-US" sz="1800" dirty="0" smtClean="0">
                <a:latin typeface="Arial Narrow" panose="020B0606020202030204" pitchFamily="34" charset="0"/>
              </a:rPr>
              <a:t>is </a:t>
            </a:r>
            <a:r>
              <a:rPr lang="en-US" sz="1800" dirty="0">
                <a:latin typeface="Arial Narrow" panose="020B0606020202030204" pitchFamily="34" charset="0"/>
              </a:rPr>
              <a:t>typically confused following the seizure, and the transition to full </a:t>
            </a:r>
            <a:r>
              <a:rPr lang="en-US" sz="1800" dirty="0" smtClean="0">
                <a:latin typeface="Arial Narrow" panose="020B0606020202030204" pitchFamily="34" charset="0"/>
              </a:rPr>
              <a:t>recovery </a:t>
            </a:r>
            <a:r>
              <a:rPr lang="en-US" sz="1800" dirty="0">
                <a:latin typeface="Arial Narrow" panose="020B0606020202030204" pitchFamily="34" charset="0"/>
              </a:rPr>
              <a:t>of consciousness may range from seconds up to an hour or </a:t>
            </a:r>
            <a:r>
              <a:rPr lang="en-US" sz="1800" dirty="0" smtClean="0">
                <a:latin typeface="Arial Narrow" panose="020B0606020202030204" pitchFamily="34" charset="0"/>
              </a:rPr>
              <a:t>longer</a:t>
            </a:r>
            <a:r>
              <a:rPr lang="en-US" sz="1800" dirty="0">
                <a:latin typeface="Arial Narrow" panose="020B0606020202030204" pitchFamily="34" charset="0"/>
              </a:rPr>
              <a:t>. Examination immediately following the seizure may show an </a:t>
            </a:r>
            <a:r>
              <a:rPr lang="en-US" sz="1800" dirty="0" smtClean="0">
                <a:latin typeface="Arial Narrow" panose="020B0606020202030204" pitchFamily="34" charset="0"/>
              </a:rPr>
              <a:t>anterograde </a:t>
            </a:r>
            <a:r>
              <a:rPr lang="en-US" sz="1800" dirty="0">
                <a:latin typeface="Arial Narrow" panose="020B0606020202030204" pitchFamily="34" charset="0"/>
              </a:rPr>
              <a:t>amnesia or transient neurological deficits (such as aphasia, </a:t>
            </a:r>
            <a:r>
              <a:rPr lang="en-US" sz="1800" dirty="0" smtClean="0">
                <a:latin typeface="Arial Narrow" panose="020B0606020202030204" pitchFamily="34" charset="0"/>
              </a:rPr>
              <a:t>hemi-neglect</a:t>
            </a:r>
            <a:r>
              <a:rPr lang="en-US" sz="1800" dirty="0">
                <a:latin typeface="Arial Narrow" panose="020B0606020202030204" pitchFamily="34" charset="0"/>
              </a:rPr>
              <a:t>, or visual loss) caused by postictal inhibition of the </a:t>
            </a:r>
            <a:r>
              <a:rPr lang="en-US" sz="1800" dirty="0" smtClean="0">
                <a:latin typeface="Arial Narrow" panose="020B0606020202030204" pitchFamily="34" charset="0"/>
              </a:rPr>
              <a:t>cortical </a:t>
            </a:r>
            <a:r>
              <a:rPr lang="en-US" sz="1800" dirty="0">
                <a:latin typeface="Arial Narrow" panose="020B0606020202030204" pitchFamily="34" charset="0"/>
              </a:rPr>
              <a:t>regions most involved in the seizure </a:t>
            </a:r>
            <a:r>
              <a:rPr lang="en-US" sz="1800" dirty="0" smtClean="0">
                <a:latin typeface="Arial Narrow" panose="020B0606020202030204" pitchFamily="34" charset="0"/>
              </a:rPr>
              <a:t>itself. </a:t>
            </a:r>
          </a:p>
          <a:p>
            <a:pPr marL="0" indent="0">
              <a:buNone/>
            </a:pPr>
            <a:r>
              <a:rPr lang="en-US" sz="1800" dirty="0" smtClean="0">
                <a:latin typeface="Arial Narrow" panose="020B0606020202030204" pitchFamily="34" charset="0"/>
              </a:rPr>
              <a:t>Usually it lasts from 30 to 120 sec</a:t>
            </a:r>
            <a:endParaRPr lang="fr-FR" sz="1800" dirty="0">
              <a:latin typeface="Arial Narrow" panose="020B0606020202030204" pitchFamily="34" charset="0"/>
            </a:endParaRPr>
          </a:p>
        </p:txBody>
      </p:sp>
      <p:sp>
        <p:nvSpPr>
          <p:cNvPr id="5" name="مستطيل 4"/>
          <p:cNvSpPr/>
          <p:nvPr/>
        </p:nvSpPr>
        <p:spPr>
          <a:xfrm>
            <a:off x="323528" y="146125"/>
            <a:ext cx="8496944"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spcBef>
                <a:spcPct val="20000"/>
              </a:spcBef>
            </a:pPr>
            <a:r>
              <a:rPr lang="en-US" sz="3600" b="1" dirty="0" smtClean="0">
                <a:solidFill>
                  <a:srgbClr val="FF0000"/>
                </a:solidFill>
                <a:effectLst>
                  <a:outerShdw blurRad="38100" dist="38100" dir="2700000" algn="tl">
                    <a:srgbClr val="000000">
                      <a:alpha val="43137"/>
                    </a:srgbClr>
                  </a:outerShdw>
                </a:effectLst>
                <a:latin typeface="Arial Narrow" panose="020B0606020202030204" pitchFamily="34" charset="0"/>
              </a:rPr>
              <a:t>Focal seizures with impaired awareness </a:t>
            </a:r>
            <a:endParaRPr lang="en-US" sz="3600" b="1" dirty="0">
              <a:solidFill>
                <a:srgbClr val="FF0000"/>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33125206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endParaRPr lang="fr-F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0577"/>
            <a:ext cx="6192688" cy="5168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13971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endParaRPr lang="fr-FR"/>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891" t="17559" r="35350" b="46749"/>
          <a:stretch/>
        </p:blipFill>
        <p:spPr bwMode="auto">
          <a:xfrm>
            <a:off x="-13642" y="1059582"/>
            <a:ext cx="9066420" cy="30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9902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148" y="748333"/>
            <a:ext cx="9119642" cy="4680520"/>
          </a:xfrm>
        </p:spPr>
        <p:txBody>
          <a:bodyPr>
            <a:normAutofit/>
          </a:bodyPr>
          <a:lstStyle/>
          <a:p>
            <a:pPr marL="0" indent="0">
              <a:buNone/>
            </a:pPr>
            <a:r>
              <a:rPr lang="en-US" sz="1800" dirty="0" smtClean="0">
                <a:solidFill>
                  <a:srgbClr val="232323"/>
                </a:solidFill>
                <a:latin typeface="Noto Sans"/>
              </a:rPr>
              <a:t>Temporal </a:t>
            </a:r>
            <a:r>
              <a:rPr lang="en-US" sz="1800" dirty="0">
                <a:solidFill>
                  <a:srgbClr val="232323"/>
                </a:solidFill>
                <a:latin typeface="Noto Sans"/>
              </a:rPr>
              <a:t>lobe epilepsy (TLE) is the most common of the focal epilepsies. Most cases of TLE can be further localized to the mesial temporal lobe (hippocampus, amygdala, and </a:t>
            </a:r>
            <a:r>
              <a:rPr lang="en-US" sz="1800" dirty="0" err="1">
                <a:solidFill>
                  <a:srgbClr val="232323"/>
                </a:solidFill>
                <a:latin typeface="Noto Sans"/>
              </a:rPr>
              <a:t>parahippocampal</a:t>
            </a:r>
            <a:r>
              <a:rPr lang="en-US" sz="1800" dirty="0">
                <a:solidFill>
                  <a:srgbClr val="232323"/>
                </a:solidFill>
                <a:latin typeface="Noto Sans"/>
              </a:rPr>
              <a:t> gyrus</a:t>
            </a:r>
            <a:r>
              <a:rPr lang="en-US" sz="1800" dirty="0" smtClean="0">
                <a:solidFill>
                  <a:srgbClr val="232323"/>
                </a:solidFill>
                <a:latin typeface="Noto Sans"/>
              </a:rPr>
              <a:t>).</a:t>
            </a:r>
          </a:p>
          <a:p>
            <a:pPr marL="0" indent="0">
              <a:buNone/>
            </a:pPr>
            <a:endParaRPr lang="en-US" sz="1800" dirty="0">
              <a:solidFill>
                <a:srgbClr val="232323"/>
              </a:solidFill>
              <a:latin typeface="Noto Sans"/>
            </a:endParaRPr>
          </a:p>
          <a:p>
            <a:pPr marL="0" indent="0">
              <a:buNone/>
            </a:pPr>
            <a:r>
              <a:rPr lang="en-US" sz="1800" dirty="0">
                <a:solidFill>
                  <a:srgbClr val="232323"/>
                </a:solidFill>
                <a:latin typeface="Noto Sans"/>
              </a:rPr>
              <a:t>Hippocampal sclerosis (HS) is the most common underlying cause of </a:t>
            </a:r>
            <a:r>
              <a:rPr lang="en-US" sz="1800" dirty="0" smtClean="0">
                <a:solidFill>
                  <a:srgbClr val="232323"/>
                </a:solidFill>
                <a:latin typeface="Noto Sans"/>
              </a:rPr>
              <a:t>TLE </a:t>
            </a:r>
            <a:r>
              <a:rPr lang="en-US" sz="1800" dirty="0">
                <a:solidFill>
                  <a:srgbClr val="232323"/>
                </a:solidFill>
                <a:latin typeface="Noto Sans"/>
              </a:rPr>
              <a:t>and the most common pathologic finding in patients undergoing surgery for </a:t>
            </a:r>
            <a:r>
              <a:rPr lang="en-US" sz="1800" dirty="0" smtClean="0">
                <a:solidFill>
                  <a:srgbClr val="232323"/>
                </a:solidFill>
                <a:latin typeface="Noto Sans"/>
              </a:rPr>
              <a:t>temporal </a:t>
            </a:r>
            <a:r>
              <a:rPr lang="en-US" sz="1800" dirty="0">
                <a:solidFill>
                  <a:srgbClr val="232323"/>
                </a:solidFill>
                <a:latin typeface="Noto Sans"/>
              </a:rPr>
              <a:t>lobe epilepsy. </a:t>
            </a:r>
          </a:p>
          <a:p>
            <a:pPr marL="0" indent="0">
              <a:buNone/>
            </a:pPr>
            <a:endParaRPr lang="en-US" sz="1800" dirty="0" smtClean="0"/>
          </a:p>
          <a:p>
            <a:pPr marL="0" indent="0">
              <a:buNone/>
            </a:pPr>
            <a:r>
              <a:rPr lang="en-US" sz="1800" dirty="0" smtClean="0"/>
              <a:t>What </a:t>
            </a:r>
            <a:r>
              <a:rPr lang="en-US" sz="1800" dirty="0"/>
              <a:t>Is Mesial Temporal </a:t>
            </a:r>
            <a:r>
              <a:rPr lang="en-US" sz="1800" dirty="0" smtClean="0"/>
              <a:t>Sclerosis (hippocampal sclerosis) ? </a:t>
            </a:r>
          </a:p>
          <a:p>
            <a:pPr marL="0" indent="0">
              <a:buNone/>
            </a:pPr>
            <a:r>
              <a:rPr lang="en-US" sz="1800" dirty="0"/>
              <a:t>Pathologic examination reveals neuronal loss </a:t>
            </a:r>
            <a:r>
              <a:rPr lang="en-US" sz="1800" dirty="0" smtClean="0"/>
              <a:t>and gliosis in </a:t>
            </a:r>
            <a:r>
              <a:rPr lang="en-US" sz="1800" dirty="0"/>
              <a:t>the hippocampus </a:t>
            </a:r>
            <a:endParaRPr lang="en-US" sz="1800" dirty="0" smtClean="0"/>
          </a:p>
          <a:p>
            <a:pPr marL="0" indent="0">
              <a:buNone/>
            </a:pPr>
            <a:r>
              <a:rPr lang="en-US" sz="1800" dirty="0" smtClean="0"/>
              <a:t>The </a:t>
            </a:r>
            <a:r>
              <a:rPr lang="en-US" sz="1800" dirty="0"/>
              <a:t>pathogenesis of HS is not completely understood. While birth and developmental histories are usually normal, a history of febrile seizures in early childhood is common. A long duration of febrile seizures, in particular, appears to be associated with the an increased risk of </a:t>
            </a:r>
            <a:r>
              <a:rPr lang="en-US" sz="1800" dirty="0" smtClean="0"/>
              <a:t>TLE. In </a:t>
            </a:r>
            <a:r>
              <a:rPr lang="en-US" sz="1800" dirty="0"/>
              <a:t>some patients and families, genetic factors appear to influence both the development of febrile seizures and the later development of </a:t>
            </a:r>
            <a:r>
              <a:rPr lang="en-US" sz="1800" dirty="0" smtClean="0"/>
              <a:t>TLE.</a:t>
            </a:r>
            <a:endParaRPr lang="fr-FR" sz="1800" dirty="0">
              <a:latin typeface="Arial Narrow" panose="020B0606020202030204" pitchFamily="34" charset="0"/>
            </a:endParaRPr>
          </a:p>
        </p:txBody>
      </p:sp>
      <p:sp>
        <p:nvSpPr>
          <p:cNvPr id="5" name="مستطيل 4"/>
          <p:cNvSpPr/>
          <p:nvPr/>
        </p:nvSpPr>
        <p:spPr>
          <a:xfrm>
            <a:off x="323528" y="146125"/>
            <a:ext cx="7326560"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spcBef>
                <a:spcPct val="20000"/>
              </a:spcBef>
            </a:pPr>
            <a:r>
              <a:rPr lang="en-US" sz="3600" b="1" dirty="0">
                <a:solidFill>
                  <a:srgbClr val="FF0000"/>
                </a:solidFill>
                <a:effectLst>
                  <a:outerShdw blurRad="38100" dist="38100" dir="2700000" algn="tl">
                    <a:srgbClr val="000000">
                      <a:alpha val="43137"/>
                    </a:srgbClr>
                  </a:outerShdw>
                </a:effectLst>
                <a:latin typeface="Arial Narrow" panose="020B0606020202030204" pitchFamily="34" charset="0"/>
              </a:rPr>
              <a:t>Temporal lobe epilepsy (TLE) </a:t>
            </a:r>
            <a:endParaRPr lang="en-US" sz="3600" b="1" dirty="0">
              <a:solidFill>
                <a:srgbClr val="FF0000"/>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21314410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endParaRPr lang="fr-F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5712" y="-298642"/>
            <a:ext cx="4738536" cy="5532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0079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endParaRPr lang="fr-F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173" y="0"/>
            <a:ext cx="7101947" cy="5143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50843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4358" y="738606"/>
            <a:ext cx="9119642" cy="4680520"/>
          </a:xfrm>
        </p:spPr>
        <p:txBody>
          <a:bodyPr>
            <a:normAutofit lnSpcReduction="10000"/>
          </a:bodyPr>
          <a:lstStyle/>
          <a:p>
            <a:pPr marL="0" indent="0">
              <a:buNone/>
            </a:pPr>
            <a:r>
              <a:rPr lang="en-US" sz="1800" dirty="0" smtClean="0"/>
              <a:t>An </a:t>
            </a:r>
            <a:r>
              <a:rPr lang="en-US" sz="1800" dirty="0"/>
              <a:t>aura is a perceptual disturbance that may precede a focal seizure. Auras do not occur with primary general- </a:t>
            </a:r>
            <a:r>
              <a:rPr lang="en-US" sz="1800" dirty="0" err="1"/>
              <a:t>ized</a:t>
            </a:r>
            <a:r>
              <a:rPr lang="en-US" sz="1800" dirty="0"/>
              <a:t> seizures. Note that auras do occur with migraine, but all discussion here is in reference only to seizures</a:t>
            </a:r>
            <a:r>
              <a:rPr lang="en-US" sz="1800" dirty="0" smtClean="0"/>
              <a:t>.</a:t>
            </a:r>
          </a:p>
          <a:p>
            <a:pPr marL="0" indent="0">
              <a:buNone/>
            </a:pPr>
            <a:r>
              <a:rPr lang="en-US" sz="1800" dirty="0" smtClean="0"/>
              <a:t>Auras </a:t>
            </a:r>
            <a:r>
              <a:rPr lang="en-US" sz="1800" dirty="0"/>
              <a:t>have various manifestations affecting the senses. They can be somatosensory perceptions, such as pain, numbness or tingling, or related to other senses. They can be </a:t>
            </a:r>
            <a:r>
              <a:rPr lang="en-US" sz="1800" dirty="0" smtClean="0"/>
              <a:t>also motor</a:t>
            </a:r>
            <a:r>
              <a:rPr lang="en-US" sz="1800" dirty="0"/>
              <a:t>, ranging from tremors or shaking to gross motor movement. </a:t>
            </a:r>
          </a:p>
          <a:p>
            <a:pPr marL="0" indent="0">
              <a:buNone/>
            </a:pPr>
            <a:r>
              <a:rPr lang="en-US" sz="1800" dirty="0" smtClean="0"/>
              <a:t>They </a:t>
            </a:r>
            <a:r>
              <a:rPr lang="en-US" sz="1800" dirty="0"/>
              <a:t>can also be</a:t>
            </a:r>
            <a:r>
              <a:rPr lang="en-US" sz="1800" dirty="0" smtClean="0"/>
              <a:t>:</a:t>
            </a:r>
          </a:p>
          <a:p>
            <a:pPr marL="0" indent="0">
              <a:buNone/>
            </a:pPr>
            <a:r>
              <a:rPr lang="en-US" sz="1800" dirty="0" smtClean="0"/>
              <a:t>• </a:t>
            </a:r>
            <a:r>
              <a:rPr lang="en-US" sz="1800" dirty="0"/>
              <a:t>Visual with lights, patterns, or seeing objects Auditory with voices, noises, tones, </a:t>
            </a:r>
            <a:r>
              <a:rPr lang="en-US" sz="1800" dirty="0" smtClean="0"/>
              <a:t>and other sounds</a:t>
            </a:r>
          </a:p>
          <a:p>
            <a:pPr marL="0" indent="0">
              <a:buNone/>
            </a:pPr>
            <a:r>
              <a:rPr lang="en-US" sz="1800" dirty="0" smtClean="0"/>
              <a:t>• </a:t>
            </a:r>
            <a:r>
              <a:rPr lang="en-US" sz="1800" dirty="0"/>
              <a:t>Olfactory, typically with a burnt rubber smell </a:t>
            </a:r>
            <a:endParaRPr lang="en-US" sz="1800" dirty="0" smtClean="0"/>
          </a:p>
          <a:p>
            <a:pPr marL="0" indent="0">
              <a:buNone/>
            </a:pPr>
            <a:r>
              <a:rPr lang="en-US" sz="1800" dirty="0"/>
              <a:t>• </a:t>
            </a:r>
            <a:r>
              <a:rPr lang="en-US" sz="1800" dirty="0" smtClean="0"/>
              <a:t>Gustatory </a:t>
            </a:r>
            <a:r>
              <a:rPr lang="en-US" sz="1800" dirty="0"/>
              <a:t>with the perception of strange </a:t>
            </a:r>
            <a:r>
              <a:rPr lang="en-US" sz="1800" dirty="0" smtClean="0"/>
              <a:t>tastes</a:t>
            </a:r>
          </a:p>
          <a:p>
            <a:pPr marL="0" indent="0">
              <a:buNone/>
            </a:pPr>
            <a:r>
              <a:rPr lang="en-US" sz="1800" dirty="0" smtClean="0"/>
              <a:t>Know</a:t>
            </a:r>
            <a:r>
              <a:rPr lang="en-US" sz="1800" dirty="0"/>
              <a:t>: </a:t>
            </a:r>
            <a:r>
              <a:rPr lang="en-US" sz="1800" dirty="0" smtClean="0"/>
              <a:t>Auras are </a:t>
            </a:r>
            <a:r>
              <a:rPr lang="en-US" sz="1800" dirty="0"/>
              <a:t>used as a warning manifestation of seizure and allow the patient to take precautions. These auras are thought to be </a:t>
            </a:r>
            <a:r>
              <a:rPr lang="en-US" sz="1800" dirty="0" smtClean="0"/>
              <a:t>produced </a:t>
            </a:r>
            <a:r>
              <a:rPr lang="en-US" sz="1800" dirty="0"/>
              <a:t>by early seizure activity</a:t>
            </a:r>
            <a:r>
              <a:rPr lang="en-US" sz="1800" dirty="0" smtClean="0"/>
              <a:t>.</a:t>
            </a:r>
          </a:p>
          <a:p>
            <a:pPr marL="0" indent="0">
              <a:buNone/>
            </a:pPr>
            <a:r>
              <a:rPr lang="en-US" sz="1800" dirty="0" smtClean="0"/>
              <a:t>A </a:t>
            </a:r>
            <a:r>
              <a:rPr lang="en-US" sz="1800" dirty="0"/>
              <a:t>focal seizure can evolve into a focal seizure with diminished consciousness, and either of these can evolve secondarily into a generalized seizure. In any of these situations, the preceding seizure is also called an aura by some</a:t>
            </a:r>
            <a:r>
              <a:rPr lang="en-US" sz="1800" dirty="0" smtClean="0"/>
              <a:t>.</a:t>
            </a:r>
            <a:endParaRPr lang="fr-FR" sz="1800" dirty="0">
              <a:latin typeface="Arial Narrow" panose="020B0606020202030204" pitchFamily="34" charset="0"/>
            </a:endParaRPr>
          </a:p>
        </p:txBody>
      </p:sp>
      <p:sp>
        <p:nvSpPr>
          <p:cNvPr id="5" name="مستطيل 4"/>
          <p:cNvSpPr/>
          <p:nvPr/>
        </p:nvSpPr>
        <p:spPr>
          <a:xfrm>
            <a:off x="323528" y="146125"/>
            <a:ext cx="7326560" cy="64633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spcBef>
                <a:spcPct val="20000"/>
              </a:spcBef>
            </a:pPr>
            <a:r>
              <a:rPr lang="en-US" sz="3600" b="1" dirty="0">
                <a:solidFill>
                  <a:srgbClr val="FF0000"/>
                </a:solidFill>
                <a:effectLst>
                  <a:outerShdw blurRad="38100" dist="38100" dir="2700000" algn="tl">
                    <a:srgbClr val="000000">
                      <a:alpha val="43137"/>
                    </a:srgbClr>
                  </a:outerShdw>
                </a:effectLst>
                <a:latin typeface="Arial Narrow" panose="020B0606020202030204" pitchFamily="34" charset="0"/>
              </a:rPr>
              <a:t>SEIZURE AURA </a:t>
            </a:r>
            <a:endParaRPr lang="en-US" sz="3600" b="1" dirty="0">
              <a:solidFill>
                <a:srgbClr val="FF0000"/>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21314410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4358" y="915566"/>
            <a:ext cx="9119642" cy="4680520"/>
          </a:xfrm>
        </p:spPr>
        <p:txBody>
          <a:bodyPr>
            <a:normAutofit/>
          </a:bodyPr>
          <a:lstStyle/>
          <a:p>
            <a:pPr marL="0" indent="0">
              <a:buNone/>
            </a:pPr>
            <a:r>
              <a:rPr lang="en-US" sz="1800" dirty="0" smtClean="0">
                <a:latin typeface="Arial Narrow" panose="020B0606020202030204" pitchFamily="34" charset="0"/>
              </a:rPr>
              <a:t>Focal </a:t>
            </a:r>
            <a:r>
              <a:rPr lang="en-US" sz="1800" dirty="0">
                <a:latin typeface="Arial Narrow" panose="020B0606020202030204" pitchFamily="34" charset="0"/>
              </a:rPr>
              <a:t>seizures can spread to involve both cerebral hemispheres and </a:t>
            </a:r>
            <a:r>
              <a:rPr lang="en-US" sz="1800" dirty="0" smtClean="0">
                <a:latin typeface="Arial Narrow" panose="020B0606020202030204" pitchFamily="34" charset="0"/>
              </a:rPr>
              <a:t>produce </a:t>
            </a:r>
            <a:r>
              <a:rPr lang="en-US" sz="1800" dirty="0">
                <a:latin typeface="Arial Narrow" panose="020B0606020202030204" pitchFamily="34" charset="0"/>
              </a:rPr>
              <a:t>a generalized </a:t>
            </a:r>
            <a:r>
              <a:rPr lang="en-US" sz="1800" dirty="0" smtClean="0">
                <a:latin typeface="Arial Narrow" panose="020B0606020202030204" pitchFamily="34" charset="0"/>
              </a:rPr>
              <a:t>seizure, usually </a:t>
            </a:r>
            <a:r>
              <a:rPr lang="en-US" sz="1800" dirty="0">
                <a:latin typeface="Arial Narrow" panose="020B0606020202030204" pitchFamily="34" charset="0"/>
              </a:rPr>
              <a:t>of the tonic-</a:t>
            </a:r>
            <a:r>
              <a:rPr lang="en-US" sz="1800" dirty="0" err="1">
                <a:latin typeface="Arial Narrow" panose="020B0606020202030204" pitchFamily="34" charset="0"/>
              </a:rPr>
              <a:t>clonic</a:t>
            </a:r>
            <a:r>
              <a:rPr lang="en-US" sz="1800" dirty="0">
                <a:latin typeface="Arial Narrow" panose="020B0606020202030204" pitchFamily="34" charset="0"/>
              </a:rPr>
              <a:t> variety </a:t>
            </a:r>
            <a:r>
              <a:rPr lang="en-US" sz="1800" dirty="0" smtClean="0">
                <a:latin typeface="Arial Narrow" panose="020B0606020202030204" pitchFamily="34" charset="0"/>
              </a:rPr>
              <a:t>(</a:t>
            </a:r>
            <a:r>
              <a:rPr lang="en-US" sz="1800" dirty="0">
                <a:latin typeface="Arial Narrow" panose="020B0606020202030204" pitchFamily="34" charset="0"/>
              </a:rPr>
              <a:t>discussed below). This evolution is observed frequently following </a:t>
            </a:r>
            <a:r>
              <a:rPr lang="en-US" sz="1800" dirty="0" smtClean="0">
                <a:latin typeface="Arial Narrow" panose="020B0606020202030204" pitchFamily="34" charset="0"/>
              </a:rPr>
              <a:t> focal </a:t>
            </a:r>
            <a:r>
              <a:rPr lang="en-US" sz="1800" dirty="0">
                <a:latin typeface="Arial Narrow" panose="020B0606020202030204" pitchFamily="34" charset="0"/>
              </a:rPr>
              <a:t>seizures arising from a region in the frontal lobe, but may also </a:t>
            </a:r>
            <a:r>
              <a:rPr lang="en-US" sz="1800" dirty="0" smtClean="0">
                <a:latin typeface="Arial Narrow" panose="020B0606020202030204" pitchFamily="34" charset="0"/>
              </a:rPr>
              <a:t>be </a:t>
            </a:r>
            <a:r>
              <a:rPr lang="en-US" sz="1800" dirty="0">
                <a:latin typeface="Arial Narrow" panose="020B0606020202030204" pitchFamily="34" charset="0"/>
              </a:rPr>
              <a:t>associated with focal seizures occurring elsewhere in the brain. A </a:t>
            </a:r>
            <a:r>
              <a:rPr lang="en-US" sz="1800" dirty="0" smtClean="0">
                <a:latin typeface="Arial Narrow" panose="020B0606020202030204" pitchFamily="34" charset="0"/>
              </a:rPr>
              <a:t>focal </a:t>
            </a:r>
            <a:r>
              <a:rPr lang="en-US" sz="1800" dirty="0">
                <a:latin typeface="Arial Narrow" panose="020B0606020202030204" pitchFamily="34" charset="0"/>
              </a:rPr>
              <a:t>seizure that evolves into a generalized seizure is often difficult </a:t>
            </a:r>
            <a:r>
              <a:rPr lang="en-US" sz="1800" dirty="0" smtClean="0">
                <a:latin typeface="Arial Narrow" panose="020B0606020202030204" pitchFamily="34" charset="0"/>
              </a:rPr>
              <a:t>to </a:t>
            </a:r>
            <a:r>
              <a:rPr lang="en-US" sz="1800" dirty="0">
                <a:latin typeface="Arial Narrow" panose="020B0606020202030204" pitchFamily="34" charset="0"/>
              </a:rPr>
              <a:t>distinguish from a primary generalized onset tonic-</a:t>
            </a:r>
            <a:r>
              <a:rPr lang="en-US" sz="1800" dirty="0" err="1">
                <a:latin typeface="Arial Narrow" panose="020B0606020202030204" pitchFamily="34" charset="0"/>
              </a:rPr>
              <a:t>clonic</a:t>
            </a:r>
            <a:r>
              <a:rPr lang="en-US" sz="1800" dirty="0">
                <a:latin typeface="Arial Narrow" panose="020B0606020202030204" pitchFamily="34" charset="0"/>
              </a:rPr>
              <a:t> seizure, </a:t>
            </a:r>
            <a:r>
              <a:rPr lang="en-US" sz="1800" dirty="0" smtClean="0">
                <a:latin typeface="Arial Narrow" panose="020B0606020202030204" pitchFamily="34" charset="0"/>
              </a:rPr>
              <a:t>because </a:t>
            </a:r>
            <a:r>
              <a:rPr lang="en-US" sz="1800" dirty="0">
                <a:latin typeface="Arial Narrow" panose="020B0606020202030204" pitchFamily="34" charset="0"/>
              </a:rPr>
              <a:t>bystanders tend to emphasize the more dramatic, generalized </a:t>
            </a:r>
            <a:r>
              <a:rPr lang="en-US" sz="1800" dirty="0" smtClean="0">
                <a:latin typeface="Arial Narrow" panose="020B0606020202030204" pitchFamily="34" charset="0"/>
              </a:rPr>
              <a:t>convulsive </a:t>
            </a:r>
            <a:r>
              <a:rPr lang="en-US" sz="1800" dirty="0">
                <a:latin typeface="Arial Narrow" panose="020B0606020202030204" pitchFamily="34" charset="0"/>
              </a:rPr>
              <a:t>phase of the seizure and overlook the more subtle, focal </a:t>
            </a:r>
            <a:r>
              <a:rPr lang="en-US" sz="1800" dirty="0" smtClean="0">
                <a:latin typeface="Arial Narrow" panose="020B0606020202030204" pitchFamily="34" charset="0"/>
              </a:rPr>
              <a:t>symptoms present </a:t>
            </a:r>
            <a:r>
              <a:rPr lang="en-US" sz="1800" dirty="0">
                <a:latin typeface="Arial Narrow" panose="020B0606020202030204" pitchFamily="34" charset="0"/>
              </a:rPr>
              <a:t>at onset. In some cases, the focal onset of the seizure </a:t>
            </a:r>
            <a:r>
              <a:rPr lang="en-US" sz="1800" dirty="0" smtClean="0">
                <a:latin typeface="Arial Narrow" panose="020B0606020202030204" pitchFamily="34" charset="0"/>
              </a:rPr>
              <a:t>becomes </a:t>
            </a:r>
            <a:r>
              <a:rPr lang="en-US" sz="1800" dirty="0">
                <a:latin typeface="Arial Narrow" panose="020B0606020202030204" pitchFamily="34" charset="0"/>
              </a:rPr>
              <a:t>apparent only when a careful history identifies a preceding </a:t>
            </a:r>
            <a:r>
              <a:rPr lang="en-US" sz="1800" dirty="0" smtClean="0">
                <a:latin typeface="Arial Narrow" panose="020B0606020202030204" pitchFamily="34" charset="0"/>
              </a:rPr>
              <a:t>aura</a:t>
            </a:r>
            <a:r>
              <a:rPr lang="en-US" sz="1800" dirty="0">
                <a:latin typeface="Arial Narrow" panose="020B0606020202030204" pitchFamily="34" charset="0"/>
              </a:rPr>
              <a:t>. Often, however, the focal onset is not clinically evident and may </a:t>
            </a:r>
            <a:r>
              <a:rPr lang="en-US" sz="1800" dirty="0" smtClean="0">
                <a:latin typeface="Arial Narrow" panose="020B0606020202030204" pitchFamily="34" charset="0"/>
              </a:rPr>
              <a:t>be </a:t>
            </a:r>
            <a:r>
              <a:rPr lang="en-US" sz="1800" dirty="0">
                <a:latin typeface="Arial Narrow" panose="020B0606020202030204" pitchFamily="34" charset="0"/>
              </a:rPr>
              <a:t>established only through careful EEG analysis. Nonetheless, </a:t>
            </a:r>
            <a:r>
              <a:rPr lang="en-US" sz="1800" dirty="0" smtClean="0">
                <a:latin typeface="Arial Narrow" panose="020B0606020202030204" pitchFamily="34" charset="0"/>
              </a:rPr>
              <a:t>distinguishing </a:t>
            </a:r>
            <a:r>
              <a:rPr lang="en-US" sz="1800" dirty="0">
                <a:latin typeface="Arial Narrow" panose="020B0606020202030204" pitchFamily="34" charset="0"/>
              </a:rPr>
              <a:t>between these two entities is extremely important, because </a:t>
            </a:r>
            <a:r>
              <a:rPr lang="en-US" sz="1800" dirty="0" smtClean="0">
                <a:latin typeface="Arial Narrow" panose="020B0606020202030204" pitchFamily="34" charset="0"/>
              </a:rPr>
              <a:t>there </a:t>
            </a:r>
            <a:r>
              <a:rPr lang="en-US" sz="1800" dirty="0">
                <a:latin typeface="Arial Narrow" panose="020B0606020202030204" pitchFamily="34" charset="0"/>
              </a:rPr>
              <a:t>may be substantial differences in the evaluation and treatment </a:t>
            </a:r>
            <a:r>
              <a:rPr lang="en-US" sz="1800" dirty="0" smtClean="0">
                <a:latin typeface="Arial Narrow" panose="020B0606020202030204" pitchFamily="34" charset="0"/>
              </a:rPr>
              <a:t>of </a:t>
            </a:r>
            <a:r>
              <a:rPr lang="en-US" sz="1800" dirty="0">
                <a:latin typeface="Arial Narrow" panose="020B0606020202030204" pitchFamily="34" charset="0"/>
              </a:rPr>
              <a:t>epilepsies characterized by focal versus generalized onset seizures</a:t>
            </a:r>
            <a:endParaRPr lang="fr-FR" sz="1800" dirty="0">
              <a:latin typeface="Arial Narrow" panose="020B0606020202030204" pitchFamily="34" charset="0"/>
            </a:endParaRPr>
          </a:p>
        </p:txBody>
      </p:sp>
      <p:sp>
        <p:nvSpPr>
          <p:cNvPr id="5" name="مستطيل 4"/>
          <p:cNvSpPr/>
          <p:nvPr/>
        </p:nvSpPr>
        <p:spPr>
          <a:xfrm>
            <a:off x="179512" y="146125"/>
            <a:ext cx="8820472" cy="46166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spcBef>
                <a:spcPct val="20000"/>
              </a:spcBef>
            </a:pPr>
            <a:r>
              <a:rPr lang="en-US" sz="2400" b="1" dirty="0">
                <a:solidFill>
                  <a:srgbClr val="FF0000"/>
                </a:solidFill>
                <a:effectLst>
                  <a:outerShdw blurRad="38100" dist="38100" dir="2700000" algn="tl">
                    <a:srgbClr val="000000">
                      <a:alpha val="43137"/>
                    </a:srgbClr>
                  </a:outerShdw>
                </a:effectLst>
                <a:latin typeface="Arial Narrow" panose="020B0606020202030204" pitchFamily="34" charset="0"/>
              </a:rPr>
              <a:t>EVOLUTION OF FOCAL SEIZURES TO </a:t>
            </a:r>
            <a:r>
              <a:rPr lang="en-US" sz="2400" b="1" dirty="0" smtClean="0">
                <a:solidFill>
                  <a:srgbClr val="FF0000"/>
                </a:solidFill>
                <a:effectLst>
                  <a:outerShdw blurRad="38100" dist="38100" dir="2700000" algn="tl">
                    <a:srgbClr val="000000">
                      <a:alpha val="43137"/>
                    </a:srgbClr>
                  </a:outerShdw>
                </a:effectLst>
                <a:latin typeface="Arial Narrow" panose="020B0606020202030204" pitchFamily="34" charset="0"/>
              </a:rPr>
              <a:t>GENERALIZED SEIZURES</a:t>
            </a:r>
            <a:endParaRPr lang="en-US" sz="2400" b="1" dirty="0">
              <a:solidFill>
                <a:srgbClr val="FF0000"/>
              </a:solidFill>
              <a:effectLst>
                <a:outerShdw blurRad="38100" dist="38100" dir="2700000" algn="tl">
                  <a:srgbClr val="000000">
                    <a:alpha val="43137"/>
                  </a:srgbClr>
                </a:outerShdw>
              </a:effectLst>
              <a:latin typeface="Arial Narrow" panose="020B0606020202030204" pitchFamily="34" charset="0"/>
            </a:endParaRPr>
          </a:p>
        </p:txBody>
      </p:sp>
    </p:spTree>
    <p:extLst>
      <p:ext uri="{BB962C8B-B14F-4D97-AF65-F5344CB8AC3E}">
        <p14:creationId xmlns:p14="http://schemas.microsoft.com/office/powerpoint/2010/main" val="21314410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endParaRPr lang="fr-FR"/>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013" t="18392" r="26497" b="5400"/>
          <a:stretch/>
        </p:blipFill>
        <p:spPr bwMode="auto">
          <a:xfrm>
            <a:off x="1319322" y="0"/>
            <a:ext cx="6060990"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39163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fr-FR"/>
          </a:p>
        </p:txBody>
      </p:sp>
      <p:sp>
        <p:nvSpPr>
          <p:cNvPr id="4" name="مستطيل 3"/>
          <p:cNvSpPr/>
          <p:nvPr/>
        </p:nvSpPr>
        <p:spPr>
          <a:xfrm>
            <a:off x="251520" y="146125"/>
            <a:ext cx="8640960" cy="5232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spcBef>
                <a:spcPct val="20000"/>
              </a:spcBef>
            </a:pPr>
            <a:r>
              <a:rPr lang="en-US" sz="2800" b="1" dirty="0" smtClean="0">
                <a:solidFill>
                  <a:srgbClr val="FF0000"/>
                </a:solidFill>
                <a:effectLst>
                  <a:outerShdw blurRad="38100" dist="38100" dir="2700000" algn="tl">
                    <a:srgbClr val="000000">
                      <a:alpha val="43137"/>
                    </a:srgbClr>
                  </a:outerShdw>
                </a:effectLst>
                <a:latin typeface="Arial Narrow" panose="020B0606020202030204" pitchFamily="34" charset="0"/>
              </a:rPr>
              <a:t>GENERALIZED SEIZURES</a:t>
            </a:r>
            <a:endParaRPr lang="en-US" sz="2800" b="1" dirty="0">
              <a:solidFill>
                <a:srgbClr val="FF0000"/>
              </a:solidFill>
              <a:effectLst>
                <a:outerShdw blurRad="38100" dist="38100" dir="2700000" algn="tl">
                  <a:srgbClr val="000000">
                    <a:alpha val="43137"/>
                  </a:srgbClr>
                </a:outerShdw>
              </a:effectLst>
              <a:latin typeface="Arial Narrow" panose="020B0606020202030204" pitchFamily="34" charset="0"/>
            </a:endParaRPr>
          </a:p>
        </p:txBody>
      </p:sp>
      <p:pic>
        <p:nvPicPr>
          <p:cNvPr id="184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325" t="17655" r="5362"/>
          <a:stretch/>
        </p:blipFill>
        <p:spPr bwMode="auto">
          <a:xfrm>
            <a:off x="0" y="987574"/>
            <a:ext cx="9144000" cy="3815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59082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endParaRPr lang="fr-FR" dirty="0"/>
          </a:p>
        </p:txBody>
      </p:sp>
      <p:pic>
        <p:nvPicPr>
          <p:cNvPr id="19462" name="Picture 6" descr="Generalized Tonic-Clonic Seizures"/>
          <p:cNvPicPr>
            <a:picLocks noChangeAspect="1" noChangeArrowheads="1"/>
          </p:cNvPicPr>
          <p:nvPr/>
        </p:nvPicPr>
        <p:blipFill rotWithShape="1">
          <a:blip r:embed="rId2">
            <a:extLst>
              <a:ext uri="{28A0092B-C50C-407E-A947-70E740481C1C}">
                <a14:useLocalDpi xmlns:a14="http://schemas.microsoft.com/office/drawing/2010/main" val="0"/>
              </a:ext>
            </a:extLst>
          </a:blip>
          <a:srcRect r="-2312" b="63817"/>
          <a:stretch/>
        </p:blipFill>
        <p:spPr bwMode="auto">
          <a:xfrm>
            <a:off x="395536" y="243136"/>
            <a:ext cx="8412499" cy="4432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51095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endParaRPr lang="fr-FR" dirty="0"/>
          </a:p>
        </p:txBody>
      </p:sp>
      <p:pic>
        <p:nvPicPr>
          <p:cNvPr id="19462" name="Picture 6" descr="Generalized Tonic-Clonic Seizures"/>
          <p:cNvPicPr>
            <a:picLocks noChangeAspect="1" noChangeArrowheads="1"/>
          </p:cNvPicPr>
          <p:nvPr/>
        </p:nvPicPr>
        <p:blipFill rotWithShape="1">
          <a:blip r:embed="rId2">
            <a:extLst>
              <a:ext uri="{28A0092B-C50C-407E-A947-70E740481C1C}">
                <a14:useLocalDpi xmlns:a14="http://schemas.microsoft.com/office/drawing/2010/main" val="0"/>
              </a:ext>
            </a:extLst>
          </a:blip>
          <a:srcRect t="31909" r="-2312" b="31909"/>
          <a:stretch/>
        </p:blipFill>
        <p:spPr bwMode="auto">
          <a:xfrm>
            <a:off x="395536" y="243136"/>
            <a:ext cx="8412499" cy="4432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56629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endParaRPr lang="fr-FR" dirty="0"/>
          </a:p>
        </p:txBody>
      </p:sp>
      <p:pic>
        <p:nvPicPr>
          <p:cNvPr id="19462" name="Picture 6" descr="Generalized Tonic-Clonic Seizures"/>
          <p:cNvPicPr>
            <a:picLocks noChangeAspect="1" noChangeArrowheads="1"/>
          </p:cNvPicPr>
          <p:nvPr/>
        </p:nvPicPr>
        <p:blipFill rotWithShape="1">
          <a:blip r:embed="rId2">
            <a:extLst>
              <a:ext uri="{28A0092B-C50C-407E-A947-70E740481C1C}">
                <a14:useLocalDpi xmlns:a14="http://schemas.microsoft.com/office/drawing/2010/main" val="0"/>
              </a:ext>
            </a:extLst>
          </a:blip>
          <a:srcRect l="-2312" t="63985" b="-168"/>
          <a:stretch/>
        </p:blipFill>
        <p:spPr bwMode="auto">
          <a:xfrm>
            <a:off x="251520" y="213048"/>
            <a:ext cx="8412499" cy="4432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56629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fr-FR"/>
          </a:p>
        </p:txBody>
      </p:sp>
      <p:sp>
        <p:nvSpPr>
          <p:cNvPr id="4" name="مستطيل 3"/>
          <p:cNvSpPr/>
          <p:nvPr/>
        </p:nvSpPr>
        <p:spPr>
          <a:xfrm>
            <a:off x="251520" y="146125"/>
            <a:ext cx="8640960" cy="5232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spcBef>
                <a:spcPct val="20000"/>
              </a:spcBef>
            </a:pPr>
            <a:r>
              <a:rPr lang="en-US" sz="2800" b="1" dirty="0" smtClean="0">
                <a:solidFill>
                  <a:srgbClr val="FF0000"/>
                </a:solidFill>
                <a:effectLst>
                  <a:outerShdw blurRad="38100" dist="38100" dir="2700000" algn="tl">
                    <a:srgbClr val="000000">
                      <a:alpha val="43137"/>
                    </a:srgbClr>
                  </a:outerShdw>
                </a:effectLst>
                <a:latin typeface="Arial Narrow" panose="020B0606020202030204" pitchFamily="34" charset="0"/>
              </a:rPr>
              <a:t>GENERALIZED SEIZURES</a:t>
            </a:r>
            <a:endParaRPr lang="en-US" sz="2800" b="1" dirty="0">
              <a:solidFill>
                <a:srgbClr val="FF0000"/>
              </a:solidFill>
              <a:effectLst>
                <a:outerShdw blurRad="38100" dist="38100" dir="2700000" algn="tl">
                  <a:srgbClr val="000000">
                    <a:alpha val="43137"/>
                  </a:srgbClr>
                </a:outerShdw>
              </a:effectLst>
              <a:latin typeface="Arial Narrow" panose="020B0606020202030204" pitchFamily="34"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599" t="16936" r="5804"/>
          <a:stretch/>
        </p:blipFill>
        <p:spPr bwMode="auto">
          <a:xfrm>
            <a:off x="-20155" y="891313"/>
            <a:ext cx="9144000" cy="3857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69592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endParaRPr lang="fr-FR"/>
          </a:p>
        </p:txBody>
      </p:sp>
      <p:sp>
        <p:nvSpPr>
          <p:cNvPr id="4" name="مستطيل 3"/>
          <p:cNvSpPr/>
          <p:nvPr/>
        </p:nvSpPr>
        <p:spPr>
          <a:xfrm>
            <a:off x="251520" y="146125"/>
            <a:ext cx="8640960" cy="5232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spcBef>
                <a:spcPct val="20000"/>
              </a:spcBef>
            </a:pPr>
            <a:r>
              <a:rPr lang="en-US" sz="2800" b="1" dirty="0" smtClean="0">
                <a:solidFill>
                  <a:srgbClr val="FF0000"/>
                </a:solidFill>
                <a:effectLst>
                  <a:outerShdw blurRad="38100" dist="38100" dir="2700000" algn="tl">
                    <a:srgbClr val="000000">
                      <a:alpha val="43137"/>
                    </a:srgbClr>
                  </a:outerShdw>
                </a:effectLst>
                <a:latin typeface="Arial Narrow" panose="020B0606020202030204" pitchFamily="34" charset="0"/>
              </a:rPr>
              <a:t>GENERALIZED SEIZURES</a:t>
            </a:r>
            <a:endParaRPr lang="en-US" sz="2800" b="1" dirty="0">
              <a:solidFill>
                <a:srgbClr val="FF0000"/>
              </a:solidFill>
              <a:effectLst>
                <a:outerShdw blurRad="38100" dist="38100" dir="2700000" algn="tl">
                  <a:srgbClr val="000000">
                    <a:alpha val="43137"/>
                  </a:srgbClr>
                </a:outerShdw>
              </a:effectLst>
              <a:latin typeface="Arial Narrow" panose="020B0606020202030204" pitchFamily="34" charset="0"/>
            </a:endParaRP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544" y="1203598"/>
            <a:ext cx="9450082" cy="3295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39479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467544" y="627534"/>
            <a:ext cx="7992888" cy="2308324"/>
          </a:xfrm>
          <a:prstGeom prst="rect">
            <a:avLst/>
          </a:prstGeom>
        </p:spPr>
        <p:txBody>
          <a:bodyPr wrap="square">
            <a:spAutoFit/>
          </a:bodyPr>
          <a:lstStyle/>
          <a:p>
            <a:pPr algn="ctr"/>
            <a:r>
              <a:rPr lang="en-US" sz="3600" b="1" dirty="0">
                <a:latin typeface="Arial Narrow" panose="020B0606020202030204" pitchFamily="34" charset="0"/>
              </a:rPr>
              <a:t>EPILEPSY </a:t>
            </a:r>
            <a:r>
              <a:rPr lang="en-US" sz="3600" b="1" dirty="0" smtClean="0">
                <a:latin typeface="Arial Narrow" panose="020B0606020202030204" pitchFamily="34" charset="0"/>
              </a:rPr>
              <a:t>SYNDROMES</a:t>
            </a:r>
          </a:p>
          <a:p>
            <a:endParaRPr lang="en-US" dirty="0">
              <a:latin typeface="Arial Narrow" panose="020B0606020202030204" pitchFamily="34" charset="0"/>
            </a:endParaRPr>
          </a:p>
          <a:p>
            <a:endParaRPr lang="en-US" dirty="0" smtClean="0">
              <a:latin typeface="Arial Narrow" panose="020B0606020202030204" pitchFamily="34" charset="0"/>
            </a:endParaRPr>
          </a:p>
          <a:p>
            <a:endParaRPr lang="en-US" dirty="0">
              <a:latin typeface="Arial Narrow" panose="020B0606020202030204" pitchFamily="34" charset="0"/>
            </a:endParaRPr>
          </a:p>
          <a:p>
            <a:r>
              <a:rPr lang="en-US" dirty="0">
                <a:latin typeface="Arial Narrow" panose="020B0606020202030204" pitchFamily="34" charset="0"/>
              </a:rPr>
              <a:t>Epilepsy syndromes are disorders in which epilepsy is a predominant </a:t>
            </a:r>
            <a:r>
              <a:rPr lang="en-US" dirty="0" smtClean="0">
                <a:latin typeface="Arial Narrow" panose="020B0606020202030204" pitchFamily="34" charset="0"/>
              </a:rPr>
              <a:t>feature</a:t>
            </a:r>
            <a:r>
              <a:rPr lang="en-US" dirty="0">
                <a:latin typeface="Arial Narrow" panose="020B0606020202030204" pitchFamily="34" charset="0"/>
              </a:rPr>
              <a:t>, and there </a:t>
            </a:r>
            <a:r>
              <a:rPr lang="en-US" dirty="0" smtClean="0">
                <a:latin typeface="Arial Narrow" panose="020B0606020202030204" pitchFamily="34" charset="0"/>
              </a:rPr>
              <a:t>is sufficient </a:t>
            </a:r>
            <a:r>
              <a:rPr lang="en-US" dirty="0">
                <a:latin typeface="Arial Narrow" panose="020B0606020202030204" pitchFamily="34" charset="0"/>
              </a:rPr>
              <a:t>evidence (e.g., through clinical, EEG, </a:t>
            </a:r>
            <a:r>
              <a:rPr lang="en-US" dirty="0" smtClean="0">
                <a:latin typeface="Arial Narrow" panose="020B0606020202030204" pitchFamily="34" charset="0"/>
              </a:rPr>
              <a:t>radiologic</a:t>
            </a:r>
            <a:r>
              <a:rPr lang="en-US" dirty="0">
                <a:latin typeface="Arial Narrow" panose="020B0606020202030204" pitchFamily="34" charset="0"/>
              </a:rPr>
              <a:t>, or genetic observations) to suggest a common underlying </a:t>
            </a:r>
            <a:r>
              <a:rPr lang="en-US" dirty="0" smtClean="0">
                <a:latin typeface="Arial Narrow" panose="020B0606020202030204" pitchFamily="34" charset="0"/>
              </a:rPr>
              <a:t> mechanism</a:t>
            </a:r>
            <a:endParaRPr lang="fr-FR" dirty="0">
              <a:latin typeface="Arial Narrow" panose="020B0606020202030204" pitchFamily="34" charset="0"/>
            </a:endParaRPr>
          </a:p>
        </p:txBody>
      </p:sp>
    </p:spTree>
    <p:extLst>
      <p:ext uri="{BB962C8B-B14F-4D97-AF65-F5344CB8AC3E}">
        <p14:creationId xmlns:p14="http://schemas.microsoft.com/office/powerpoint/2010/main" val="32772791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23478"/>
            <a:ext cx="8229600" cy="857250"/>
          </a:xfrm>
        </p:spPr>
        <p:txBody>
          <a:bodyPr>
            <a:normAutofit/>
          </a:bodyPr>
          <a:lstStyle/>
          <a:p>
            <a:r>
              <a:rPr lang="en-US" b="1" dirty="0">
                <a:latin typeface="Arial Narrow" panose="020B0606020202030204" pitchFamily="34" charset="0"/>
              </a:rPr>
              <a:t>JUVENILE MYOCLONIC </a:t>
            </a:r>
            <a:r>
              <a:rPr lang="en-US" b="1" dirty="0" smtClean="0">
                <a:latin typeface="Arial Narrow" panose="020B0606020202030204" pitchFamily="34" charset="0"/>
              </a:rPr>
              <a:t>EPILEPSY</a:t>
            </a:r>
            <a:endParaRPr lang="fr-FR" b="1" dirty="0">
              <a:latin typeface="Arial Narrow" panose="020B0606020202030204" pitchFamily="34" charset="0"/>
            </a:endParaRPr>
          </a:p>
        </p:txBody>
      </p:sp>
      <p:sp>
        <p:nvSpPr>
          <p:cNvPr id="3" name="عنصر نائب للمحتوى 2"/>
          <p:cNvSpPr>
            <a:spLocks noGrp="1"/>
          </p:cNvSpPr>
          <p:nvPr>
            <p:ph idx="1"/>
          </p:nvPr>
        </p:nvSpPr>
        <p:spPr>
          <a:xfrm>
            <a:off x="395536" y="843558"/>
            <a:ext cx="8280920" cy="3816424"/>
          </a:xfrm>
        </p:spPr>
        <p:txBody>
          <a:bodyPr>
            <a:noAutofit/>
          </a:bodyPr>
          <a:lstStyle/>
          <a:p>
            <a:r>
              <a:rPr lang="en-US" sz="1600" dirty="0" smtClean="0">
                <a:latin typeface="Arial Narrow" panose="020B0606020202030204" pitchFamily="34" charset="0"/>
              </a:rPr>
              <a:t>is the </a:t>
            </a:r>
            <a:r>
              <a:rPr lang="en-US" sz="1600" dirty="0">
                <a:latin typeface="Arial Narrow" panose="020B0606020202030204" pitchFamily="34" charset="0"/>
              </a:rPr>
              <a:t>most common generalized epilepsy syndromes of childhood</a:t>
            </a:r>
            <a:r>
              <a:rPr lang="en-US" sz="1600" dirty="0" smtClean="0">
                <a:latin typeface="Arial Narrow" panose="020B0606020202030204" pitchFamily="34" charset="0"/>
              </a:rPr>
              <a:t>.</a:t>
            </a:r>
          </a:p>
          <a:p>
            <a:r>
              <a:rPr lang="en-US" sz="1600" dirty="0" smtClean="0">
                <a:latin typeface="Arial Narrow" panose="020B0606020202030204" pitchFamily="34" charset="0"/>
              </a:rPr>
              <a:t>It </a:t>
            </a:r>
            <a:r>
              <a:rPr lang="en-US" sz="1600" dirty="0">
                <a:latin typeface="Arial Narrow" panose="020B0606020202030204" pitchFamily="34" charset="0"/>
              </a:rPr>
              <a:t>typically occurs in otherwise healthy adolescents and is characterized by the triad of </a:t>
            </a:r>
            <a:r>
              <a:rPr lang="en-US" sz="1600" b="1" dirty="0">
                <a:latin typeface="Arial Narrow" panose="020B0606020202030204" pitchFamily="34" charset="0"/>
              </a:rPr>
              <a:t>myoclonic </a:t>
            </a:r>
            <a:r>
              <a:rPr lang="en-US" sz="1600" b="1" dirty="0" smtClean="0">
                <a:latin typeface="Arial Narrow" panose="020B0606020202030204" pitchFamily="34" charset="0"/>
              </a:rPr>
              <a:t>jerks </a:t>
            </a:r>
            <a:r>
              <a:rPr lang="en-US" sz="1600" dirty="0" smtClean="0">
                <a:latin typeface="Arial Narrow" panose="020B0606020202030204" pitchFamily="34" charset="0"/>
              </a:rPr>
              <a:t>(all pts typically occurs at the 1</a:t>
            </a:r>
            <a:r>
              <a:rPr lang="en-US" sz="1600" baseline="30000" dirty="0" smtClean="0">
                <a:latin typeface="Arial Narrow" panose="020B0606020202030204" pitchFamily="34" charset="0"/>
              </a:rPr>
              <a:t>st</a:t>
            </a:r>
            <a:r>
              <a:rPr lang="en-US" sz="1600" dirty="0" smtClean="0">
                <a:latin typeface="Arial Narrow" panose="020B0606020202030204" pitchFamily="34" charset="0"/>
              </a:rPr>
              <a:t> hour after </a:t>
            </a:r>
            <a:r>
              <a:rPr lang="en-US" sz="1600" dirty="0" err="1" smtClean="0">
                <a:latin typeface="Arial Narrow" panose="020B0606020202030204" pitchFamily="34" charset="0"/>
              </a:rPr>
              <a:t>awakining</a:t>
            </a:r>
            <a:r>
              <a:rPr lang="en-US" sz="1600" dirty="0" smtClean="0">
                <a:latin typeface="Arial Narrow" panose="020B0606020202030204" pitchFamily="34" charset="0"/>
              </a:rPr>
              <a:t>) , </a:t>
            </a:r>
            <a:r>
              <a:rPr lang="en-US" sz="1600" b="1" dirty="0">
                <a:latin typeface="Arial Narrow" panose="020B0606020202030204" pitchFamily="34" charset="0"/>
              </a:rPr>
              <a:t>generalized tonic-</a:t>
            </a:r>
            <a:r>
              <a:rPr lang="en-US" sz="1600" b="1" dirty="0" err="1">
                <a:latin typeface="Arial Narrow" panose="020B0606020202030204" pitchFamily="34" charset="0"/>
              </a:rPr>
              <a:t>clonic</a:t>
            </a:r>
            <a:r>
              <a:rPr lang="en-US" sz="1600" b="1" dirty="0">
                <a:latin typeface="Arial Narrow" panose="020B0606020202030204" pitchFamily="34" charset="0"/>
              </a:rPr>
              <a:t> seizures </a:t>
            </a:r>
            <a:r>
              <a:rPr lang="en-US" sz="1600" dirty="0">
                <a:latin typeface="Arial Narrow" panose="020B0606020202030204" pitchFamily="34" charset="0"/>
              </a:rPr>
              <a:t>(GTCS</a:t>
            </a:r>
            <a:r>
              <a:rPr lang="en-US" sz="1600" dirty="0" smtClean="0">
                <a:latin typeface="Arial Narrow" panose="020B0606020202030204" pitchFamily="34" charset="0"/>
              </a:rPr>
              <a:t>) ( 80- 100% of pts ) , </a:t>
            </a:r>
            <a:r>
              <a:rPr lang="en-US" sz="1600" dirty="0">
                <a:latin typeface="Arial Narrow" panose="020B0606020202030204" pitchFamily="34" charset="0"/>
              </a:rPr>
              <a:t>and </a:t>
            </a:r>
            <a:r>
              <a:rPr lang="en-US" sz="1600" b="1" dirty="0">
                <a:latin typeface="Arial Narrow" panose="020B0606020202030204" pitchFamily="34" charset="0"/>
              </a:rPr>
              <a:t>absence </a:t>
            </a:r>
            <a:r>
              <a:rPr lang="en-US" sz="1600" b="1" dirty="0" smtClean="0">
                <a:latin typeface="Arial Narrow" panose="020B0606020202030204" pitchFamily="34" charset="0"/>
              </a:rPr>
              <a:t>seizures </a:t>
            </a:r>
            <a:r>
              <a:rPr lang="en-US" sz="1600" dirty="0" smtClean="0">
                <a:latin typeface="Arial Narrow" panose="020B0606020202030204" pitchFamily="34" charset="0"/>
              </a:rPr>
              <a:t>( 1/3 of pts and typically precedes myoclonus and GTCS by up to 5 </a:t>
            </a:r>
            <a:r>
              <a:rPr lang="en-US" sz="1600" dirty="0" err="1" smtClean="0">
                <a:latin typeface="Arial Narrow" panose="020B0606020202030204" pitchFamily="34" charset="0"/>
              </a:rPr>
              <a:t>yrs</a:t>
            </a:r>
            <a:r>
              <a:rPr lang="en-US" sz="1600" dirty="0" smtClean="0">
                <a:latin typeface="Arial Narrow" panose="020B0606020202030204" pitchFamily="34" charset="0"/>
              </a:rPr>
              <a:t> – suspected if family </a:t>
            </a:r>
            <a:r>
              <a:rPr lang="en-US" sz="1600" dirty="0" err="1" smtClean="0">
                <a:latin typeface="Arial Narrow" panose="020B0606020202030204" pitchFamily="34" charset="0"/>
              </a:rPr>
              <a:t>Hx</a:t>
            </a:r>
            <a:r>
              <a:rPr lang="en-US" sz="1600" dirty="0" smtClean="0">
                <a:latin typeface="Arial Narrow" panose="020B0606020202030204" pitchFamily="34" charset="0"/>
              </a:rPr>
              <a:t> +</a:t>
            </a:r>
            <a:r>
              <a:rPr lang="en-US" sz="1600" dirty="0" err="1" smtClean="0">
                <a:latin typeface="Arial Narrow" panose="020B0606020202030204" pitchFamily="34" charset="0"/>
              </a:rPr>
              <a:t>ve</a:t>
            </a:r>
            <a:r>
              <a:rPr lang="en-US" sz="1600" dirty="0" smtClean="0">
                <a:latin typeface="Arial Narrow" panose="020B0606020202030204" pitchFamily="34" charset="0"/>
              </a:rPr>
              <a:t> for epilepsy ). </a:t>
            </a:r>
            <a:r>
              <a:rPr lang="en-US" sz="1600" u="sng" dirty="0" smtClean="0">
                <a:latin typeface="Arial Narrow" panose="020B0606020202030204" pitchFamily="34" charset="0"/>
              </a:rPr>
              <a:t>NO cognitive abnormality</a:t>
            </a:r>
          </a:p>
          <a:p>
            <a:r>
              <a:rPr lang="en-US" sz="1600" dirty="0" smtClean="0">
                <a:latin typeface="Arial Narrow" panose="020B0606020202030204" pitchFamily="34" charset="0"/>
              </a:rPr>
              <a:t>Seizures </a:t>
            </a:r>
            <a:r>
              <a:rPr lang="en-US" sz="1600" dirty="0">
                <a:latin typeface="Arial Narrow" panose="020B0606020202030204" pitchFamily="34" charset="0"/>
              </a:rPr>
              <a:t>characteristically occur upon awakening or in association with sleep </a:t>
            </a:r>
            <a:r>
              <a:rPr lang="en-US" sz="1600" dirty="0" smtClean="0">
                <a:latin typeface="Arial Narrow" panose="020B0606020202030204" pitchFamily="34" charset="0"/>
              </a:rPr>
              <a:t>deprivation</a:t>
            </a:r>
          </a:p>
          <a:p>
            <a:r>
              <a:rPr lang="en-US" sz="1600" dirty="0">
                <a:latin typeface="Arial Narrow" panose="020B0606020202030204" pitchFamily="34" charset="0"/>
              </a:rPr>
              <a:t>Although complete remission is relatively </a:t>
            </a:r>
            <a:r>
              <a:rPr lang="en-US" sz="1600" dirty="0" smtClean="0">
                <a:latin typeface="Arial Narrow" panose="020B0606020202030204" pitchFamily="34" charset="0"/>
              </a:rPr>
              <a:t>uncommon, patients </a:t>
            </a:r>
            <a:r>
              <a:rPr lang="en-US" sz="1600" dirty="0">
                <a:latin typeface="Arial Narrow" panose="020B0606020202030204" pitchFamily="34" charset="0"/>
              </a:rPr>
              <a:t>generally respond quickly and completely to standard </a:t>
            </a:r>
            <a:r>
              <a:rPr lang="en-US" sz="1600" dirty="0" err="1">
                <a:latin typeface="Arial Narrow" panose="020B0606020202030204" pitchFamily="34" charset="0"/>
              </a:rPr>
              <a:t>antiseizure</a:t>
            </a:r>
            <a:r>
              <a:rPr lang="en-US" sz="1600" dirty="0">
                <a:latin typeface="Arial Narrow" panose="020B0606020202030204" pitchFamily="34" charset="0"/>
              </a:rPr>
              <a:t> medications. Seizure frequency often lessens in adulthood but many patients require long-term </a:t>
            </a:r>
            <a:r>
              <a:rPr lang="en-US" sz="1600" dirty="0" err="1">
                <a:latin typeface="Arial Narrow" panose="020B0606020202030204" pitchFamily="34" charset="0"/>
              </a:rPr>
              <a:t>antiseizure</a:t>
            </a:r>
            <a:r>
              <a:rPr lang="en-US" sz="1600" dirty="0">
                <a:latin typeface="Arial Narrow" panose="020B0606020202030204" pitchFamily="34" charset="0"/>
              </a:rPr>
              <a:t> medication therapy. </a:t>
            </a:r>
            <a:endParaRPr lang="en-US" sz="1600" dirty="0" smtClean="0">
              <a:latin typeface="Arial Narrow" panose="020B0606020202030204" pitchFamily="34" charset="0"/>
            </a:endParaRPr>
          </a:p>
          <a:p>
            <a:r>
              <a:rPr lang="en-US" sz="1600" dirty="0">
                <a:latin typeface="Arial Narrow" panose="020B0606020202030204" pitchFamily="34" charset="0"/>
              </a:rPr>
              <a:t>There is often a family history of epilepsy( in about 50%) , and genetic linkage studies suggest a complex underlying polygenic defects</a:t>
            </a:r>
            <a:r>
              <a:rPr lang="en-US" sz="1600" dirty="0" smtClean="0">
                <a:latin typeface="Arial Narrow" panose="020B0606020202030204" pitchFamily="34" charset="0"/>
              </a:rPr>
              <a:t>. (chromosome 6)</a:t>
            </a:r>
          </a:p>
          <a:p>
            <a:r>
              <a:rPr lang="en-US" sz="1800" b="1" i="1" dirty="0" smtClean="0">
                <a:latin typeface="Arial Narrow" panose="020B0606020202030204" pitchFamily="34" charset="0"/>
              </a:rPr>
              <a:t>Diagnosis</a:t>
            </a:r>
            <a:r>
              <a:rPr lang="en-US" sz="1800" dirty="0" smtClean="0">
                <a:latin typeface="Arial Narrow" panose="020B0606020202030204" pitchFamily="34" charset="0"/>
              </a:rPr>
              <a:t> </a:t>
            </a:r>
            <a:r>
              <a:rPr lang="en-US" sz="1600" dirty="0" smtClean="0">
                <a:latin typeface="Arial Narrow" panose="020B0606020202030204" pitchFamily="34" charset="0"/>
              </a:rPr>
              <a:t>:</a:t>
            </a:r>
          </a:p>
          <a:p>
            <a:pPr>
              <a:buFontTx/>
              <a:buChar char="-"/>
            </a:pPr>
            <a:r>
              <a:rPr lang="en-US" sz="1600" dirty="0" smtClean="0">
                <a:latin typeface="Arial Narrow" panose="020B0606020202030204" pitchFamily="34" charset="0"/>
              </a:rPr>
              <a:t>History </a:t>
            </a:r>
          </a:p>
          <a:p>
            <a:pPr>
              <a:buFontTx/>
              <a:buChar char="-"/>
            </a:pPr>
            <a:r>
              <a:rPr lang="en-US" sz="1600" dirty="0" smtClean="0">
                <a:latin typeface="Arial Narrow" panose="020B0606020202030204" pitchFamily="34" charset="0"/>
              </a:rPr>
              <a:t>EEG abnormal in 75% </a:t>
            </a:r>
            <a:r>
              <a:rPr lang="en-US" sz="1600" dirty="0" err="1" smtClean="0">
                <a:latin typeface="Arial Narrow" panose="020B0606020202030204" pitchFamily="34" charset="0"/>
              </a:rPr>
              <a:t>interictal</a:t>
            </a:r>
            <a:r>
              <a:rPr lang="en-US" sz="1600" dirty="0" smtClean="0">
                <a:latin typeface="Arial Narrow" panose="020B0606020202030204" pitchFamily="34" charset="0"/>
              </a:rPr>
              <a:t> and 100% during sleep</a:t>
            </a:r>
          </a:p>
          <a:p>
            <a:pPr>
              <a:buFontTx/>
              <a:buChar char="-"/>
            </a:pPr>
            <a:r>
              <a:rPr lang="en-US" sz="1600" dirty="0" smtClean="0">
                <a:latin typeface="Arial Narrow" panose="020B0606020202030204" pitchFamily="34" charset="0"/>
              </a:rPr>
              <a:t>MRI normal in JME – no need for it</a:t>
            </a:r>
            <a:endParaRPr lang="fr-FR" sz="1600" dirty="0">
              <a:latin typeface="Arial Narrow" panose="020B0606020202030204" pitchFamily="34" charset="0"/>
            </a:endParaRPr>
          </a:p>
          <a:p>
            <a:endParaRPr lang="en-US" sz="1600" dirty="0">
              <a:latin typeface="Arial Narrow" panose="020B0606020202030204" pitchFamily="34" charset="0"/>
            </a:endParaRPr>
          </a:p>
        </p:txBody>
      </p:sp>
    </p:spTree>
    <p:extLst>
      <p:ext uri="{BB962C8B-B14F-4D97-AF65-F5344CB8AC3E}">
        <p14:creationId xmlns:p14="http://schemas.microsoft.com/office/powerpoint/2010/main" val="17752445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endParaRPr lang="fr-FR"/>
          </a:p>
        </p:txBody>
      </p:sp>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5749" r="51221" b="30204"/>
          <a:stretch/>
        </p:blipFill>
        <p:spPr bwMode="auto">
          <a:xfrm>
            <a:off x="1907704" y="-15224"/>
            <a:ext cx="4944552" cy="5158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98069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123478"/>
            <a:ext cx="8229600" cy="857250"/>
          </a:xfrm>
        </p:spPr>
        <p:txBody>
          <a:bodyPr>
            <a:normAutofit/>
          </a:bodyPr>
          <a:lstStyle/>
          <a:p>
            <a:r>
              <a:rPr lang="en-US" dirty="0">
                <a:latin typeface="Arial Narrow" panose="020B0606020202030204" pitchFamily="34" charset="0"/>
              </a:rPr>
              <a:t>The Lennox-</a:t>
            </a:r>
            <a:r>
              <a:rPr lang="en-US" dirty="0" err="1">
                <a:latin typeface="Arial Narrow" panose="020B0606020202030204" pitchFamily="34" charset="0"/>
              </a:rPr>
              <a:t>Gastaut</a:t>
            </a:r>
            <a:r>
              <a:rPr lang="en-US" dirty="0">
                <a:latin typeface="Arial Narrow" panose="020B0606020202030204" pitchFamily="34" charset="0"/>
              </a:rPr>
              <a:t> syndrome (LGS)</a:t>
            </a:r>
            <a:endParaRPr lang="fr-FR" b="1" dirty="0">
              <a:latin typeface="Arial Narrow" panose="020B0606020202030204" pitchFamily="34" charset="0"/>
            </a:endParaRPr>
          </a:p>
        </p:txBody>
      </p:sp>
      <p:sp>
        <p:nvSpPr>
          <p:cNvPr id="3" name="عنصر نائب للمحتوى 2"/>
          <p:cNvSpPr>
            <a:spLocks noGrp="1"/>
          </p:cNvSpPr>
          <p:nvPr>
            <p:ph idx="1"/>
          </p:nvPr>
        </p:nvSpPr>
        <p:spPr>
          <a:xfrm>
            <a:off x="395536" y="915566"/>
            <a:ext cx="8280920" cy="3816424"/>
          </a:xfrm>
        </p:spPr>
        <p:txBody>
          <a:bodyPr>
            <a:noAutofit/>
          </a:bodyPr>
          <a:lstStyle/>
          <a:p>
            <a:r>
              <a:rPr lang="en-US" sz="1600" dirty="0">
                <a:latin typeface="Arial Narrow" panose="020B0606020202030204" pitchFamily="34" charset="0"/>
              </a:rPr>
              <a:t>The most common cause of intractable (difficult to treat) childhood epilepsy.</a:t>
            </a:r>
          </a:p>
          <a:p>
            <a:r>
              <a:rPr lang="en-US" sz="1600" dirty="0">
                <a:latin typeface="Arial Narrow" panose="020B0606020202030204" pitchFamily="34" charset="0"/>
              </a:rPr>
              <a:t>The most common time for it to start is between three and five years of age.</a:t>
            </a:r>
          </a:p>
          <a:p>
            <a:r>
              <a:rPr lang="en-US" sz="1600" dirty="0" smtClean="0">
                <a:latin typeface="Arial Narrow" panose="020B0606020202030204" pitchFamily="34" charset="0"/>
              </a:rPr>
              <a:t>is </a:t>
            </a:r>
            <a:r>
              <a:rPr lang="en-US" sz="1600" dirty="0">
                <a:latin typeface="Arial Narrow" panose="020B0606020202030204" pitchFamily="34" charset="0"/>
              </a:rPr>
              <a:t>a lifelong condition associated with the onset of severe seizures in childhood, treatment-resistant epilepsy, and intellectual </a:t>
            </a:r>
            <a:r>
              <a:rPr lang="en-US" sz="1600" dirty="0" err="1">
                <a:latin typeface="Arial Narrow" panose="020B0606020202030204" pitchFamily="34" charset="0"/>
              </a:rPr>
              <a:t>disabilityand</a:t>
            </a:r>
            <a:r>
              <a:rPr lang="en-US" sz="1600" dirty="0">
                <a:latin typeface="Arial Narrow" panose="020B0606020202030204" pitchFamily="34" charset="0"/>
              </a:rPr>
              <a:t> is defined by the </a:t>
            </a:r>
            <a:r>
              <a:rPr lang="en-US" sz="1600" dirty="0" err="1">
                <a:latin typeface="Arial Narrow" panose="020B0606020202030204" pitchFamily="34" charset="0"/>
              </a:rPr>
              <a:t>following</a:t>
            </a:r>
            <a:r>
              <a:rPr lang="en-US" sz="1600" dirty="0">
                <a:latin typeface="Arial Narrow" panose="020B0606020202030204" pitchFamily="34" charset="0"/>
              </a:rPr>
              <a:t> triad: </a:t>
            </a:r>
            <a:endParaRPr lang="en-US" sz="1600" dirty="0" smtClean="0">
              <a:latin typeface="Arial Narrow" panose="020B0606020202030204" pitchFamily="34" charset="0"/>
            </a:endParaRPr>
          </a:p>
          <a:p>
            <a:pPr marL="0" indent="0">
              <a:buNone/>
            </a:pPr>
            <a:r>
              <a:rPr lang="en-US" sz="1600" dirty="0" smtClean="0">
                <a:latin typeface="Arial Narrow" panose="020B0606020202030204" pitchFamily="34" charset="0"/>
              </a:rPr>
              <a:t>(</a:t>
            </a:r>
            <a:r>
              <a:rPr lang="en-US" sz="1600" dirty="0">
                <a:latin typeface="Arial Narrow" panose="020B0606020202030204" pitchFamily="34" charset="0"/>
              </a:rPr>
              <a:t>1) multiple seizure types (usually including generalized </a:t>
            </a:r>
            <a:r>
              <a:rPr lang="en-US" sz="1600" dirty="0" smtClean="0">
                <a:latin typeface="Arial Narrow" panose="020B0606020202030204" pitchFamily="34" charset="0"/>
              </a:rPr>
              <a:t>tonic-</a:t>
            </a:r>
            <a:r>
              <a:rPr lang="en-US" sz="1600" dirty="0" err="1" smtClean="0">
                <a:latin typeface="Arial Narrow" panose="020B0606020202030204" pitchFamily="34" charset="0"/>
              </a:rPr>
              <a:t>clonic</a:t>
            </a:r>
            <a:r>
              <a:rPr lang="en-US" sz="1600" dirty="0">
                <a:latin typeface="Arial Narrow" panose="020B0606020202030204" pitchFamily="34" charset="0"/>
              </a:rPr>
              <a:t>, atonic, and atypical absence seizures); </a:t>
            </a:r>
            <a:endParaRPr lang="en-US" sz="1600" dirty="0" smtClean="0">
              <a:latin typeface="Arial Narrow" panose="020B0606020202030204" pitchFamily="34" charset="0"/>
            </a:endParaRPr>
          </a:p>
          <a:p>
            <a:pPr marL="0" indent="0">
              <a:buNone/>
            </a:pPr>
            <a:r>
              <a:rPr lang="en-US" sz="1600" dirty="0" smtClean="0">
                <a:latin typeface="Arial Narrow" panose="020B0606020202030204" pitchFamily="34" charset="0"/>
              </a:rPr>
              <a:t>(</a:t>
            </a:r>
            <a:r>
              <a:rPr lang="en-US" sz="1600" dirty="0">
                <a:latin typeface="Arial Narrow" panose="020B0606020202030204" pitchFamily="34" charset="0"/>
              </a:rPr>
              <a:t>2) an EEG showing </a:t>
            </a:r>
            <a:r>
              <a:rPr lang="en-US" sz="1600" dirty="0" smtClean="0">
                <a:latin typeface="Arial Narrow" panose="020B0606020202030204" pitchFamily="34" charset="0"/>
              </a:rPr>
              <a:t>characteristic abnormalities</a:t>
            </a:r>
            <a:r>
              <a:rPr lang="en-US" sz="1600" dirty="0">
                <a:latin typeface="Arial Narrow" panose="020B0606020202030204" pitchFamily="34" charset="0"/>
              </a:rPr>
              <a:t>; and </a:t>
            </a:r>
            <a:endParaRPr lang="en-US" sz="1600" dirty="0" smtClean="0">
              <a:latin typeface="Arial Narrow" panose="020B0606020202030204" pitchFamily="34" charset="0"/>
            </a:endParaRPr>
          </a:p>
          <a:p>
            <a:pPr marL="0" indent="0">
              <a:buNone/>
            </a:pPr>
            <a:r>
              <a:rPr lang="en-US" sz="1600" dirty="0" smtClean="0">
                <a:latin typeface="Arial Narrow" panose="020B0606020202030204" pitchFamily="34" charset="0"/>
              </a:rPr>
              <a:t>(</a:t>
            </a:r>
            <a:r>
              <a:rPr lang="en-US" sz="1600" dirty="0">
                <a:latin typeface="Arial Narrow" panose="020B0606020202030204" pitchFamily="34" charset="0"/>
              </a:rPr>
              <a:t>3) impaired cognitive function in most but not all cases. </a:t>
            </a:r>
            <a:endParaRPr lang="en-US" sz="1600" dirty="0" smtClean="0">
              <a:latin typeface="Arial Narrow" panose="020B0606020202030204" pitchFamily="34" charset="0"/>
            </a:endParaRPr>
          </a:p>
          <a:p>
            <a:pPr marL="0" indent="0">
              <a:buNone/>
            </a:pPr>
            <a:endParaRPr lang="en-US" sz="1600" dirty="0" smtClean="0">
              <a:latin typeface="Arial Narrow" panose="020B0606020202030204" pitchFamily="34" charset="0"/>
            </a:endParaRPr>
          </a:p>
          <a:p>
            <a:r>
              <a:rPr lang="en-US" sz="1600" dirty="0" smtClean="0">
                <a:latin typeface="Arial Narrow" panose="020B0606020202030204" pitchFamily="34" charset="0"/>
              </a:rPr>
              <a:t>LGS </a:t>
            </a:r>
            <a:r>
              <a:rPr lang="en-US" sz="1600" dirty="0">
                <a:latin typeface="Arial Narrow" panose="020B0606020202030204" pitchFamily="34" charset="0"/>
              </a:rPr>
              <a:t>has many causes, including genetic disorders, cortical malformations, tumors, </a:t>
            </a:r>
            <a:r>
              <a:rPr lang="en-US" sz="1600" dirty="0" err="1">
                <a:latin typeface="Arial Narrow" panose="020B0606020202030204" pitchFamily="34" charset="0"/>
              </a:rPr>
              <a:t>neurocutaneous</a:t>
            </a:r>
            <a:r>
              <a:rPr lang="en-US" sz="1600" dirty="0">
                <a:latin typeface="Arial Narrow" panose="020B0606020202030204" pitchFamily="34" charset="0"/>
              </a:rPr>
              <a:t> syndromes (</a:t>
            </a:r>
            <a:r>
              <a:rPr lang="en-US" sz="1600" dirty="0" err="1">
                <a:latin typeface="Arial Narrow" panose="020B0606020202030204" pitchFamily="34" charset="0"/>
              </a:rPr>
              <a:t>eg</a:t>
            </a:r>
            <a:r>
              <a:rPr lang="en-US" sz="1600" dirty="0">
                <a:latin typeface="Arial Narrow" panose="020B0606020202030204" pitchFamily="34" charset="0"/>
              </a:rPr>
              <a:t>, tuberous sclerosis complex), </a:t>
            </a:r>
            <a:r>
              <a:rPr lang="en-US" sz="1600" dirty="0" err="1">
                <a:latin typeface="Arial Narrow" panose="020B0606020202030204" pitchFamily="34" charset="0"/>
              </a:rPr>
              <a:t>encephalopathies</a:t>
            </a:r>
            <a:r>
              <a:rPr lang="en-US" sz="1600" dirty="0">
                <a:latin typeface="Arial Narrow" panose="020B0606020202030204" pitchFamily="34" charset="0"/>
              </a:rPr>
              <a:t> following hypoxic-ischemic insults, meningitis, and head injuries </a:t>
            </a:r>
            <a:r>
              <a:rPr lang="en-US" sz="1600" dirty="0" smtClean="0">
                <a:latin typeface="Arial Narrow" panose="020B0606020202030204" pitchFamily="34" charset="0"/>
              </a:rPr>
              <a:t>. Approximately </a:t>
            </a:r>
            <a:r>
              <a:rPr lang="en-US" sz="1600" dirty="0">
                <a:latin typeface="Arial Narrow" panose="020B0606020202030204" pitchFamily="34" charset="0"/>
              </a:rPr>
              <a:t>40 percent of patients have an unknown etiology, although these children are increasingly found to have genetic disorders, particularly chromosomal syndromes or de novo pathogenic </a:t>
            </a:r>
            <a:r>
              <a:rPr lang="en-US" sz="1600" dirty="0" smtClean="0">
                <a:latin typeface="Arial Narrow" panose="020B0606020202030204" pitchFamily="34" charset="0"/>
              </a:rPr>
              <a:t>variants</a:t>
            </a:r>
          </a:p>
        </p:txBody>
      </p:sp>
    </p:spTree>
    <p:extLst>
      <p:ext uri="{BB962C8B-B14F-4D97-AF65-F5344CB8AC3E}">
        <p14:creationId xmlns:p14="http://schemas.microsoft.com/office/powerpoint/2010/main" val="7180083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endParaRPr lang="fr-FR"/>
          </a:p>
        </p:txBody>
      </p:sp>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0"/>
            <a:ext cx="3906024"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0"/>
            <a:ext cx="3832588" cy="5146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64943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32974" y="7937"/>
            <a:ext cx="8229600" cy="857250"/>
          </a:xfrm>
        </p:spPr>
        <p:txBody>
          <a:bodyPr>
            <a:noAutofit/>
          </a:bodyPr>
          <a:lstStyle/>
          <a:p>
            <a:r>
              <a:rPr lang="en-US" sz="3200" b="1" dirty="0">
                <a:latin typeface="Arial Narrow" panose="020B0606020202030204" pitchFamily="34" charset="0"/>
              </a:rPr>
              <a:t>MESIAL TEMPORAL LOBE EPILEPSY SYNDROME</a:t>
            </a:r>
            <a:endParaRPr lang="en-US" sz="3200" b="1" dirty="0">
              <a:latin typeface="Arial Narrow" panose="020B0606020202030204" pitchFamily="34" charset="0"/>
            </a:endParaRPr>
          </a:p>
        </p:txBody>
      </p:sp>
      <p:sp>
        <p:nvSpPr>
          <p:cNvPr id="3" name="عنصر نائب للمحتوى 2"/>
          <p:cNvSpPr>
            <a:spLocks noGrp="1"/>
          </p:cNvSpPr>
          <p:nvPr>
            <p:ph idx="1"/>
          </p:nvPr>
        </p:nvSpPr>
        <p:spPr>
          <a:xfrm>
            <a:off x="307975" y="843558"/>
            <a:ext cx="4696073" cy="3816424"/>
          </a:xfrm>
        </p:spPr>
        <p:txBody>
          <a:bodyPr>
            <a:noAutofit/>
          </a:bodyPr>
          <a:lstStyle/>
          <a:p>
            <a:r>
              <a:rPr lang="en-US" sz="1600" dirty="0" smtClean="0">
                <a:latin typeface="Arial Narrow" panose="020B0606020202030204" pitchFamily="34" charset="0"/>
              </a:rPr>
              <a:t>Mesial </a:t>
            </a:r>
            <a:r>
              <a:rPr lang="en-US" sz="1600" dirty="0">
                <a:latin typeface="Arial Narrow" panose="020B0606020202030204" pitchFamily="34" charset="0"/>
              </a:rPr>
              <a:t>temporal lobe epilepsy (MTLE) is the most common syndrome </a:t>
            </a:r>
            <a:r>
              <a:rPr lang="en-US" sz="1600" dirty="0" smtClean="0">
                <a:latin typeface="Arial Narrow" panose="020B0606020202030204" pitchFamily="34" charset="0"/>
              </a:rPr>
              <a:t>associated </a:t>
            </a:r>
            <a:r>
              <a:rPr lang="en-US" sz="1600" dirty="0">
                <a:latin typeface="Arial Narrow" panose="020B0606020202030204" pitchFamily="34" charset="0"/>
              </a:rPr>
              <a:t>with focal seizures with impairment of consciousness and is </a:t>
            </a:r>
            <a:r>
              <a:rPr lang="en-US" sz="1600" dirty="0" smtClean="0">
                <a:latin typeface="Arial Narrow" panose="020B0606020202030204" pitchFamily="34" charset="0"/>
              </a:rPr>
              <a:t>an </a:t>
            </a:r>
            <a:r>
              <a:rPr lang="en-US" sz="1600" dirty="0">
                <a:latin typeface="Arial Narrow" panose="020B0606020202030204" pitchFamily="34" charset="0"/>
              </a:rPr>
              <a:t>example of an epilepsy syndrome with distinctive clinical, </a:t>
            </a:r>
            <a:r>
              <a:rPr lang="en-US" sz="1600" dirty="0" smtClean="0">
                <a:latin typeface="Arial Narrow" panose="020B0606020202030204" pitchFamily="34" charset="0"/>
              </a:rPr>
              <a:t>electroencephalographic</a:t>
            </a:r>
            <a:r>
              <a:rPr lang="en-US" sz="1600" dirty="0">
                <a:latin typeface="Arial Narrow" panose="020B0606020202030204" pitchFamily="34" charset="0"/>
              </a:rPr>
              <a:t>, and pathologic features </a:t>
            </a:r>
            <a:endParaRPr lang="en-US" sz="1600" dirty="0" smtClean="0">
              <a:latin typeface="Arial Narrow" panose="020B0606020202030204" pitchFamily="34" charset="0"/>
            </a:endParaRPr>
          </a:p>
          <a:p>
            <a:r>
              <a:rPr lang="en-US" sz="1600" dirty="0" smtClean="0">
                <a:latin typeface="Arial Narrow" panose="020B0606020202030204" pitchFamily="34" charset="0"/>
              </a:rPr>
              <a:t>High-resolution magnetic </a:t>
            </a:r>
            <a:r>
              <a:rPr lang="en-US" sz="1600" dirty="0">
                <a:latin typeface="Arial Narrow" panose="020B0606020202030204" pitchFamily="34" charset="0"/>
              </a:rPr>
              <a:t>resonance imaging (MRI) can detect the characteristic </a:t>
            </a:r>
            <a:r>
              <a:rPr lang="en-US" sz="1600" dirty="0" smtClean="0">
                <a:latin typeface="Arial Narrow" panose="020B0606020202030204" pitchFamily="34" charset="0"/>
              </a:rPr>
              <a:t>hippo</a:t>
            </a:r>
            <a:r>
              <a:rPr lang="en-US" sz="1600" dirty="0">
                <a:latin typeface="Arial Narrow" panose="020B0606020202030204" pitchFamily="34" charset="0"/>
              </a:rPr>
              <a:t>c</a:t>
            </a:r>
            <a:r>
              <a:rPr lang="en-US" sz="1600" dirty="0" smtClean="0">
                <a:latin typeface="Arial Narrow" panose="020B0606020202030204" pitchFamily="34" charset="0"/>
              </a:rPr>
              <a:t>ampal </a:t>
            </a:r>
            <a:r>
              <a:rPr lang="en-US" sz="1600" dirty="0">
                <a:latin typeface="Arial Narrow" panose="020B0606020202030204" pitchFamily="34" charset="0"/>
              </a:rPr>
              <a:t>sclerosis that appears to be essential in the pathophysiology of </a:t>
            </a:r>
          </a:p>
          <a:p>
            <a:r>
              <a:rPr lang="en-US" sz="1600" dirty="0">
                <a:latin typeface="Arial Narrow" panose="020B0606020202030204" pitchFamily="34" charset="0"/>
              </a:rPr>
              <a:t>MTLE for many patients </a:t>
            </a:r>
            <a:endParaRPr lang="en-US" sz="1600" dirty="0" smtClean="0">
              <a:latin typeface="Arial Narrow" panose="020B0606020202030204" pitchFamily="34" charset="0"/>
            </a:endParaRPr>
          </a:p>
          <a:p>
            <a:r>
              <a:rPr lang="en-US" sz="1600" dirty="0" smtClean="0">
                <a:latin typeface="Arial Narrow" panose="020B0606020202030204" pitchFamily="34" charset="0"/>
              </a:rPr>
              <a:t>Recognition </a:t>
            </a:r>
            <a:r>
              <a:rPr lang="en-US" sz="1600" dirty="0">
                <a:latin typeface="Arial Narrow" panose="020B0606020202030204" pitchFamily="34" charset="0"/>
              </a:rPr>
              <a:t>of this syndrome is </a:t>
            </a:r>
            <a:r>
              <a:rPr lang="en-US" sz="1600" dirty="0" smtClean="0">
                <a:latin typeface="Arial Narrow" panose="020B0606020202030204" pitchFamily="34" charset="0"/>
              </a:rPr>
              <a:t>especially </a:t>
            </a:r>
            <a:r>
              <a:rPr lang="en-US" sz="1600" dirty="0">
                <a:latin typeface="Arial Narrow" panose="020B0606020202030204" pitchFamily="34" charset="0"/>
              </a:rPr>
              <a:t>important because it tends to be refractory to treatment with </a:t>
            </a:r>
            <a:r>
              <a:rPr lang="en-US" sz="1600" dirty="0" smtClean="0">
                <a:latin typeface="Arial Narrow" panose="020B0606020202030204" pitchFamily="34" charset="0"/>
              </a:rPr>
              <a:t>anticonvulsants </a:t>
            </a:r>
            <a:r>
              <a:rPr lang="en-US" sz="1600" dirty="0">
                <a:latin typeface="Arial Narrow" panose="020B0606020202030204" pitchFamily="34" charset="0"/>
              </a:rPr>
              <a:t>but responds well to surgical intervention.</a:t>
            </a:r>
            <a:endParaRPr lang="en-US" sz="1600" dirty="0" smtClean="0">
              <a:latin typeface="Arial Narrow" panose="020B0606020202030204" pitchFamily="34" charset="0"/>
            </a:endParaRPr>
          </a:p>
        </p:txBody>
      </p:sp>
      <p:sp>
        <p:nvSpPr>
          <p:cNvPr id="4" name="AutoShape 2" descr="blob:https://web.whatsapp.com/9846e3c1-7109-4cbb-89ed-b7ff96fd84b8"/>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433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3332" y="663538"/>
            <a:ext cx="4320480" cy="450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4516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51520" y="123478"/>
            <a:ext cx="8686800" cy="857250"/>
          </a:xfrm>
        </p:spPr>
        <p:style>
          <a:lnRef idx="2">
            <a:schemeClr val="dk1"/>
          </a:lnRef>
          <a:fillRef idx="1">
            <a:schemeClr val="lt1"/>
          </a:fillRef>
          <a:effectRef idx="0">
            <a:schemeClr val="dk1"/>
          </a:effectRef>
          <a:fontRef idx="minor">
            <a:schemeClr val="dk1"/>
          </a:fontRef>
        </p:style>
        <p:txBody>
          <a:bodyPr>
            <a:normAutofit/>
          </a:bodyPr>
          <a:lstStyle/>
          <a:p>
            <a:r>
              <a:rPr lang="en-US" dirty="0" smtClean="0">
                <a:latin typeface="Arial Narrow" panose="020B0606020202030204" pitchFamily="34" charset="0"/>
              </a:rPr>
              <a:t>Psychogenic </a:t>
            </a:r>
            <a:r>
              <a:rPr lang="en-US" dirty="0" err="1" smtClean="0">
                <a:latin typeface="Arial Narrow" panose="020B0606020202030204" pitchFamily="34" charset="0"/>
              </a:rPr>
              <a:t>nonepileptic</a:t>
            </a:r>
            <a:r>
              <a:rPr lang="en-US" dirty="0" smtClean="0">
                <a:latin typeface="Arial Narrow" panose="020B0606020202030204" pitchFamily="34" charset="0"/>
              </a:rPr>
              <a:t> seizures PNES</a:t>
            </a:r>
            <a:endParaRPr lang="fr-FR" dirty="0">
              <a:latin typeface="Arial Narrow" panose="020B0606020202030204" pitchFamily="34" charset="0"/>
            </a:endParaRPr>
          </a:p>
        </p:txBody>
      </p:sp>
      <p:pic>
        <p:nvPicPr>
          <p:cNvPr id="174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217" t="18314" r="5972"/>
          <a:stretch/>
        </p:blipFill>
        <p:spPr bwMode="auto">
          <a:xfrm>
            <a:off x="63760" y="1275606"/>
            <a:ext cx="8972736"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51781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fr-FR"/>
          </a:p>
        </p:txBody>
      </p:sp>
      <p:sp>
        <p:nvSpPr>
          <p:cNvPr id="3" name="عنصر نائب للمحتوى 2"/>
          <p:cNvSpPr>
            <a:spLocks noGrp="1"/>
          </p:cNvSpPr>
          <p:nvPr>
            <p:ph idx="1"/>
          </p:nvPr>
        </p:nvSpPr>
        <p:spPr/>
        <p:txBody>
          <a:bodyPr/>
          <a:lstStyle/>
          <a:p>
            <a:endParaRPr lang="fr-F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560" y="0"/>
            <a:ext cx="10066038"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6457263"/>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4311</TotalTime>
  <Words>3141</Words>
  <Application>Microsoft Office PowerPoint</Application>
  <PresentationFormat>عرض على الشاشة (9:16)‏</PresentationFormat>
  <Paragraphs>196</Paragraphs>
  <Slides>43</Slides>
  <Notes>0</Notes>
  <HiddenSlides>0</HiddenSlides>
  <MMClips>0</MMClips>
  <ScaleCrop>false</ScaleCrop>
  <HeadingPairs>
    <vt:vector size="4" baseType="variant">
      <vt:variant>
        <vt:lpstr>نسق</vt:lpstr>
      </vt:variant>
      <vt:variant>
        <vt:i4>1</vt:i4>
      </vt:variant>
      <vt:variant>
        <vt:lpstr>عناوين الشرائح</vt:lpstr>
      </vt:variant>
      <vt:variant>
        <vt:i4>43</vt:i4>
      </vt:variant>
    </vt:vector>
  </HeadingPairs>
  <TitlesOfParts>
    <vt:vector size="44" baseType="lpstr">
      <vt:lpstr>نسق Office</vt:lpstr>
      <vt:lpstr>عرض تقديمي في PowerPoint</vt:lpstr>
      <vt:lpstr>عرض تقديمي في PowerPoint</vt:lpstr>
      <vt:lpstr>عرض تقديمي في PowerPoint</vt:lpstr>
      <vt:lpstr>THE CAUSES OF SEIZURES AND EPILEPSY Seizures are a result of a shift in the normal balance of excitation and inhibition within the CNS.</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JUVENILE MYOCLONIC EPILEPSY</vt:lpstr>
      <vt:lpstr>عرض تقديمي في PowerPoint</vt:lpstr>
      <vt:lpstr>The Lennox-Gastaut syndrome (LGS)</vt:lpstr>
      <vt:lpstr>عرض تقديمي في PowerPoint</vt:lpstr>
      <vt:lpstr>MESIAL TEMPORAL LOBE EPILEPSY SYNDROME</vt:lpstr>
      <vt:lpstr>Psychogenic nonepileptic seizures PNES</vt:lpstr>
      <vt:lpstr>عرض تقديمي في PowerPoint</vt:lpstr>
    </vt:vector>
  </TitlesOfParts>
  <Company>IBDA3GATE.COM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Glance 1</dc:creator>
  <cp:lastModifiedBy>Glance 1</cp:lastModifiedBy>
  <cp:revision>103</cp:revision>
  <dcterms:created xsi:type="dcterms:W3CDTF">2023-06-30T14:04:49Z</dcterms:created>
  <dcterms:modified xsi:type="dcterms:W3CDTF">2023-08-06T04:46:59Z</dcterms:modified>
</cp:coreProperties>
</file>