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65" r:id="rId3"/>
    <p:sldId id="266" r:id="rId4"/>
    <p:sldId id="269" r:id="rId5"/>
    <p:sldId id="270" r:id="rId6"/>
    <p:sldId id="258" r:id="rId7"/>
    <p:sldId id="271" r:id="rId8"/>
    <p:sldId id="259" r:id="rId9"/>
    <p:sldId id="260" r:id="rId10"/>
    <p:sldId id="261" r:id="rId11"/>
    <p:sldId id="262" r:id="rId12"/>
    <p:sldId id="272" r:id="rId13"/>
    <p:sldId id="273" r:id="rId14"/>
    <p:sldId id="274" r:id="rId15"/>
    <p:sldId id="263" r:id="rId16"/>
    <p:sldId id="264" r:id="rId17"/>
    <p:sldId id="267" r:id="rId18"/>
    <p:sldId id="275" r:id="rId19"/>
    <p:sldId id="276" r:id="rId20"/>
    <p:sldId id="277" r:id="rId21"/>
    <p:sldId id="278" r:id="rId22"/>
    <p:sldId id="279" r:id="rId23"/>
    <p:sldId id="280" r:id="rId24"/>
    <p:sldId id="281" r:id="rId25"/>
    <p:sldId id="282" r:id="rId26"/>
    <p:sldId id="28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B59AC-96B6-40F8-BF07-174BB0AEE0CE}" type="datetimeFigureOut">
              <a:rPr lang="en-US" smtClean="0"/>
              <a:t>8/9/2023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ABBCAF-1C1C-470B-9AFF-7AED6E0D8AB8}" type="slidenum">
              <a:rPr lang="en-US" smtClean="0"/>
              <a:t>‹#›</a:t>
            </a:fld>
            <a:endParaRPr lang="en-US"/>
          </a:p>
        </p:txBody>
      </p:sp>
    </p:spTree>
    <p:extLst>
      <p:ext uri="{BB962C8B-B14F-4D97-AF65-F5344CB8AC3E}">
        <p14:creationId xmlns:p14="http://schemas.microsoft.com/office/powerpoint/2010/main" val="4256672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VL nucleus also receives input from the cerebellum </a:t>
            </a:r>
          </a:p>
        </p:txBody>
      </p:sp>
      <p:sp>
        <p:nvSpPr>
          <p:cNvPr id="4" name="Slide Number Placeholder 3"/>
          <p:cNvSpPr>
            <a:spLocks noGrp="1"/>
          </p:cNvSpPr>
          <p:nvPr>
            <p:ph type="sldNum" sz="quarter" idx="5"/>
          </p:nvPr>
        </p:nvSpPr>
        <p:spPr/>
        <p:txBody>
          <a:bodyPr/>
          <a:lstStyle/>
          <a:p>
            <a:fld id="{D7ABBCAF-1C1C-470B-9AFF-7AED6E0D8AB8}" type="slidenum">
              <a:rPr lang="en-US" smtClean="0"/>
              <a:t>14</a:t>
            </a:fld>
            <a:endParaRPr lang="en-US"/>
          </a:p>
        </p:txBody>
      </p:sp>
    </p:spTree>
    <p:extLst>
      <p:ext uri="{BB962C8B-B14F-4D97-AF65-F5344CB8AC3E}">
        <p14:creationId xmlns:p14="http://schemas.microsoft.com/office/powerpoint/2010/main" val="1565000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t>
            </a:r>
          </a:p>
        </p:txBody>
      </p:sp>
      <p:sp>
        <p:nvSpPr>
          <p:cNvPr id="4" name="Slide Number Placeholder 3"/>
          <p:cNvSpPr>
            <a:spLocks noGrp="1"/>
          </p:cNvSpPr>
          <p:nvPr>
            <p:ph type="sldNum" sz="quarter" idx="5"/>
          </p:nvPr>
        </p:nvSpPr>
        <p:spPr/>
        <p:txBody>
          <a:bodyPr/>
          <a:lstStyle/>
          <a:p>
            <a:fld id="{D7ABBCAF-1C1C-470B-9AFF-7AED6E0D8AB8}" type="slidenum">
              <a:rPr lang="en-US" smtClean="0"/>
              <a:t>18</a:t>
            </a:fld>
            <a:endParaRPr lang="en-US"/>
          </a:p>
        </p:txBody>
      </p:sp>
    </p:spTree>
    <p:extLst>
      <p:ext uri="{BB962C8B-B14F-4D97-AF65-F5344CB8AC3E}">
        <p14:creationId xmlns:p14="http://schemas.microsoft.com/office/powerpoint/2010/main" val="647743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p>
        </p:txBody>
      </p:sp>
      <p:sp>
        <p:nvSpPr>
          <p:cNvPr id="4" name="Slide Number Placeholder 3"/>
          <p:cNvSpPr>
            <a:spLocks noGrp="1"/>
          </p:cNvSpPr>
          <p:nvPr>
            <p:ph type="sldNum" sz="quarter" idx="5"/>
          </p:nvPr>
        </p:nvSpPr>
        <p:spPr/>
        <p:txBody>
          <a:bodyPr/>
          <a:lstStyle/>
          <a:p>
            <a:fld id="{D7ABBCAF-1C1C-470B-9AFF-7AED6E0D8AB8}" type="slidenum">
              <a:rPr lang="en-US" smtClean="0"/>
              <a:t>19</a:t>
            </a:fld>
            <a:endParaRPr lang="en-US"/>
          </a:p>
        </p:txBody>
      </p:sp>
    </p:spTree>
    <p:extLst>
      <p:ext uri="{BB962C8B-B14F-4D97-AF65-F5344CB8AC3E}">
        <p14:creationId xmlns:p14="http://schemas.microsoft.com/office/powerpoint/2010/main" val="3101593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p>
        </p:txBody>
      </p:sp>
      <p:sp>
        <p:nvSpPr>
          <p:cNvPr id="4" name="Slide Number Placeholder 3"/>
          <p:cNvSpPr>
            <a:spLocks noGrp="1"/>
          </p:cNvSpPr>
          <p:nvPr>
            <p:ph type="sldNum" sz="quarter" idx="5"/>
          </p:nvPr>
        </p:nvSpPr>
        <p:spPr/>
        <p:txBody>
          <a:bodyPr/>
          <a:lstStyle/>
          <a:p>
            <a:fld id="{D7ABBCAF-1C1C-470B-9AFF-7AED6E0D8AB8}" type="slidenum">
              <a:rPr lang="en-US" smtClean="0"/>
              <a:t>20</a:t>
            </a:fld>
            <a:endParaRPr lang="en-US"/>
          </a:p>
        </p:txBody>
      </p:sp>
    </p:spTree>
    <p:extLst>
      <p:ext uri="{BB962C8B-B14F-4D97-AF65-F5344CB8AC3E}">
        <p14:creationId xmlns:p14="http://schemas.microsoft.com/office/powerpoint/2010/main" val="3861344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p>
        </p:txBody>
      </p:sp>
      <p:sp>
        <p:nvSpPr>
          <p:cNvPr id="4" name="Slide Number Placeholder 3"/>
          <p:cNvSpPr>
            <a:spLocks noGrp="1"/>
          </p:cNvSpPr>
          <p:nvPr>
            <p:ph type="sldNum" sz="quarter" idx="5"/>
          </p:nvPr>
        </p:nvSpPr>
        <p:spPr/>
        <p:txBody>
          <a:bodyPr/>
          <a:lstStyle/>
          <a:p>
            <a:fld id="{D7ABBCAF-1C1C-470B-9AFF-7AED6E0D8AB8}" type="slidenum">
              <a:rPr lang="en-US" smtClean="0"/>
              <a:t>21</a:t>
            </a:fld>
            <a:endParaRPr lang="en-US"/>
          </a:p>
        </p:txBody>
      </p:sp>
    </p:spTree>
    <p:extLst>
      <p:ext uri="{BB962C8B-B14F-4D97-AF65-F5344CB8AC3E}">
        <p14:creationId xmlns:p14="http://schemas.microsoft.com/office/powerpoint/2010/main" val="744859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p>
        </p:txBody>
      </p:sp>
      <p:sp>
        <p:nvSpPr>
          <p:cNvPr id="4" name="Slide Number Placeholder 3"/>
          <p:cNvSpPr>
            <a:spLocks noGrp="1"/>
          </p:cNvSpPr>
          <p:nvPr>
            <p:ph type="sldNum" sz="quarter" idx="5"/>
          </p:nvPr>
        </p:nvSpPr>
        <p:spPr/>
        <p:txBody>
          <a:bodyPr/>
          <a:lstStyle/>
          <a:p>
            <a:fld id="{D7ABBCAF-1C1C-470B-9AFF-7AED6E0D8AB8}" type="slidenum">
              <a:rPr lang="en-US" smtClean="0"/>
              <a:t>22</a:t>
            </a:fld>
            <a:endParaRPr lang="en-US"/>
          </a:p>
        </p:txBody>
      </p:sp>
    </p:spTree>
    <p:extLst>
      <p:ext uri="{BB962C8B-B14F-4D97-AF65-F5344CB8AC3E}">
        <p14:creationId xmlns:p14="http://schemas.microsoft.com/office/powerpoint/2010/main" val="2017577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D7ABBCAF-1C1C-470B-9AFF-7AED6E0D8AB8}" type="slidenum">
              <a:rPr lang="en-US" smtClean="0"/>
              <a:t>23</a:t>
            </a:fld>
            <a:endParaRPr lang="en-US"/>
          </a:p>
        </p:txBody>
      </p:sp>
    </p:spTree>
    <p:extLst>
      <p:ext uri="{BB962C8B-B14F-4D97-AF65-F5344CB8AC3E}">
        <p14:creationId xmlns:p14="http://schemas.microsoft.com/office/powerpoint/2010/main" val="2164977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
            </a:r>
          </a:p>
        </p:txBody>
      </p:sp>
      <p:sp>
        <p:nvSpPr>
          <p:cNvPr id="4" name="Slide Number Placeholder 3"/>
          <p:cNvSpPr>
            <a:spLocks noGrp="1"/>
          </p:cNvSpPr>
          <p:nvPr>
            <p:ph type="sldNum" sz="quarter" idx="5"/>
          </p:nvPr>
        </p:nvSpPr>
        <p:spPr/>
        <p:txBody>
          <a:bodyPr/>
          <a:lstStyle/>
          <a:p>
            <a:fld id="{D7ABBCAF-1C1C-470B-9AFF-7AED6E0D8AB8}" type="slidenum">
              <a:rPr lang="en-US" smtClean="0"/>
              <a:t>24</a:t>
            </a:fld>
            <a:endParaRPr lang="en-US"/>
          </a:p>
        </p:txBody>
      </p:sp>
    </p:spTree>
    <p:extLst>
      <p:ext uri="{BB962C8B-B14F-4D97-AF65-F5344CB8AC3E}">
        <p14:creationId xmlns:p14="http://schemas.microsoft.com/office/powerpoint/2010/main" val="3763328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t>
            </a:r>
          </a:p>
        </p:txBody>
      </p:sp>
      <p:sp>
        <p:nvSpPr>
          <p:cNvPr id="4" name="Slide Number Placeholder 3"/>
          <p:cNvSpPr>
            <a:spLocks noGrp="1"/>
          </p:cNvSpPr>
          <p:nvPr>
            <p:ph type="sldNum" sz="quarter" idx="5"/>
          </p:nvPr>
        </p:nvSpPr>
        <p:spPr/>
        <p:txBody>
          <a:bodyPr/>
          <a:lstStyle/>
          <a:p>
            <a:fld id="{D7ABBCAF-1C1C-470B-9AFF-7AED6E0D8AB8}" type="slidenum">
              <a:rPr lang="en-US" smtClean="0"/>
              <a:t>25</a:t>
            </a:fld>
            <a:endParaRPr lang="en-US"/>
          </a:p>
        </p:txBody>
      </p:sp>
    </p:spTree>
    <p:extLst>
      <p:ext uri="{BB962C8B-B14F-4D97-AF65-F5344CB8AC3E}">
        <p14:creationId xmlns:p14="http://schemas.microsoft.com/office/powerpoint/2010/main" val="2731086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3048000" y="3124200"/>
            <a:ext cx="8229600" cy="1894362"/>
          </a:xfrm>
        </p:spPr>
        <p:txBody>
          <a:bodyPr/>
          <a:lstStyle>
            <a:lvl1pPr>
              <a:defRPr b="1"/>
            </a:lvl1pPr>
          </a:lstStyle>
          <a:p>
            <a:r>
              <a:rPr kumimoji="0" lang="en-US"/>
              <a:t>Click to edit Master title style</a:t>
            </a:r>
          </a:p>
        </p:txBody>
      </p:sp>
      <p:sp>
        <p:nvSpPr>
          <p:cNvPr id="9" name="عنوان فرعي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عنصر نائب للتاريخ 27"/>
          <p:cNvSpPr>
            <a:spLocks noGrp="1"/>
          </p:cNvSpPr>
          <p:nvPr>
            <p:ph type="dt" sz="half" idx="10"/>
          </p:nvPr>
        </p:nvSpPr>
        <p:spPr bwMode="auto">
          <a:xfrm rot="5400000">
            <a:off x="10733828" y="1110597"/>
            <a:ext cx="2286000" cy="508000"/>
          </a:xfrm>
        </p:spPr>
        <p:txBody>
          <a:bodyPr/>
          <a:lstStyle/>
          <a:p>
            <a:fld id="{53C81E67-95A0-496F-9B7C-44CA6F79B7BA}" type="datetimeFigureOut">
              <a:rPr lang="en-US" smtClean="0"/>
              <a:t>8/9/2023</a:t>
            </a:fld>
            <a:endParaRPr lang="en-US"/>
          </a:p>
        </p:txBody>
      </p:sp>
      <p:sp>
        <p:nvSpPr>
          <p:cNvPr id="17" name="عنصر نائب للتذييل 16"/>
          <p:cNvSpPr>
            <a:spLocks noGrp="1"/>
          </p:cNvSpPr>
          <p:nvPr>
            <p:ph type="ftr" sz="quarter" idx="11"/>
          </p:nvPr>
        </p:nvSpPr>
        <p:spPr bwMode="auto">
          <a:xfrm rot="5400000">
            <a:off x="10045959" y="4117661"/>
            <a:ext cx="3657600" cy="512064"/>
          </a:xfrm>
        </p:spPr>
        <p:txBody>
          <a:bodyPr/>
          <a:lstStyle/>
          <a:p>
            <a:endParaRPr lang="en-US"/>
          </a:p>
        </p:txBody>
      </p:sp>
      <p:sp>
        <p:nvSpPr>
          <p:cNvPr id="10" name="مستطيل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مستطيل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مستطيل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مستطيل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رابط مستقيم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رابط مستقيم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رابط مستقيم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رابط مستقيم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رابط مستقيم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رابط مستقيم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مستطيل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شكل بيضاوي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شكل بيضاوي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شكل بيضاوي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شكل بيضاوي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شكل بيضاوي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عنصر نائب لرقم الشريحة 28"/>
          <p:cNvSpPr>
            <a:spLocks noGrp="1"/>
          </p:cNvSpPr>
          <p:nvPr>
            <p:ph type="sldNum" sz="quarter" idx="12"/>
          </p:nvPr>
        </p:nvSpPr>
        <p:spPr bwMode="auto">
          <a:xfrm>
            <a:off x="1767392" y="4928702"/>
            <a:ext cx="812800" cy="517524"/>
          </a:xfrm>
        </p:spPr>
        <p:txBody>
          <a:bodyPr/>
          <a:lstStyle/>
          <a:p>
            <a:fld id="{47BFFF02-24FC-49D9-A1E5-816C7C7438A6}" type="slidenum">
              <a:rPr lang="en-US" smtClean="0"/>
              <a:t>‹#›</a:t>
            </a:fld>
            <a:endParaRPr lang="en-US"/>
          </a:p>
        </p:txBody>
      </p:sp>
    </p:spTree>
    <p:extLst>
      <p:ext uri="{BB962C8B-B14F-4D97-AF65-F5344CB8AC3E}">
        <p14:creationId xmlns:p14="http://schemas.microsoft.com/office/powerpoint/2010/main" val="330131981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8" name="عنصر نائب للمحتوى 7"/>
          <p:cNvSpPr>
            <a:spLocks noGrp="1"/>
          </p:cNvSpPr>
          <p:nvPr>
            <p:ph sz="quarter" idx="1"/>
          </p:nvPr>
        </p:nvSpPr>
        <p:spPr>
          <a:xfrm>
            <a:off x="609600" y="1600200"/>
            <a:ext cx="99568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عنصر نائب للتاريخ 6"/>
          <p:cNvSpPr>
            <a:spLocks noGrp="1"/>
          </p:cNvSpPr>
          <p:nvPr>
            <p:ph type="dt" sz="half" idx="14"/>
          </p:nvPr>
        </p:nvSpPr>
        <p:spPr/>
        <p:txBody>
          <a:bodyPr rtlCol="0"/>
          <a:lstStyle/>
          <a:p>
            <a:fld id="{53C81E67-95A0-496F-9B7C-44CA6F79B7BA}" type="datetimeFigureOut">
              <a:rPr lang="en-US" smtClean="0"/>
              <a:t>8/9/2023</a:t>
            </a:fld>
            <a:endParaRPr lang="en-US"/>
          </a:p>
        </p:txBody>
      </p:sp>
      <p:sp>
        <p:nvSpPr>
          <p:cNvPr id="9" name="عنصر نائب لرقم الشريحة 8"/>
          <p:cNvSpPr>
            <a:spLocks noGrp="1"/>
          </p:cNvSpPr>
          <p:nvPr>
            <p:ph type="sldNum" sz="quarter" idx="15"/>
          </p:nvPr>
        </p:nvSpPr>
        <p:spPr/>
        <p:txBody>
          <a:bodyPr rtlCol="0"/>
          <a:lstStyle/>
          <a:p>
            <a:fld id="{47BFFF02-24FC-49D9-A1E5-816C7C7438A6}" type="slidenum">
              <a:rPr lang="en-US" smtClean="0"/>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587874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48000" y="2895600"/>
            <a:ext cx="8229600" cy="2053590"/>
          </a:xfrm>
        </p:spPr>
        <p:txBody>
          <a:bodyPr/>
          <a:lstStyle>
            <a:lvl1pPr algn="l">
              <a:buNone/>
              <a:defRPr sz="3000" b="1" cap="small" baseline="0"/>
            </a:lvl1pPr>
          </a:lstStyle>
          <a:p>
            <a:r>
              <a:rPr kumimoji="0" lang="en-US"/>
              <a:t>Click to edit Master title style</a:t>
            </a:r>
          </a:p>
        </p:txBody>
      </p:sp>
      <p:sp>
        <p:nvSpPr>
          <p:cNvPr id="3" name="عنصر نائب للنص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عنصر نائب للتاريخ 3"/>
          <p:cNvSpPr>
            <a:spLocks noGrp="1"/>
          </p:cNvSpPr>
          <p:nvPr>
            <p:ph type="dt" sz="half" idx="10"/>
          </p:nvPr>
        </p:nvSpPr>
        <p:spPr bwMode="auto">
          <a:xfrm rot="5400000">
            <a:off x="10732008" y="1106932"/>
            <a:ext cx="2286000" cy="508000"/>
          </a:xfrm>
        </p:spPr>
        <p:txBody>
          <a:bodyPr/>
          <a:lstStyle/>
          <a:p>
            <a:fld id="{53C81E67-95A0-496F-9B7C-44CA6F79B7BA}" type="datetimeFigureOut">
              <a:rPr lang="en-US" smtClean="0"/>
              <a:t>8/9/2023</a:t>
            </a:fld>
            <a:endParaRPr lang="en-US"/>
          </a:p>
        </p:txBody>
      </p:sp>
      <p:sp>
        <p:nvSpPr>
          <p:cNvPr id="5" name="عنصر نائب للتذييل 4"/>
          <p:cNvSpPr>
            <a:spLocks noGrp="1"/>
          </p:cNvSpPr>
          <p:nvPr>
            <p:ph type="ftr" sz="quarter" idx="11"/>
          </p:nvPr>
        </p:nvSpPr>
        <p:spPr bwMode="auto">
          <a:xfrm rot="5400000">
            <a:off x="10046208" y="4114800"/>
            <a:ext cx="3657600" cy="512064"/>
          </a:xfrm>
        </p:spPr>
        <p:txBody>
          <a:bodyPr/>
          <a:lstStyle/>
          <a:p>
            <a:endParaRPr lang="en-US"/>
          </a:p>
        </p:txBody>
      </p:sp>
      <p:sp>
        <p:nvSpPr>
          <p:cNvPr id="9" name="مستطيل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مستطيل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مستطيل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مستطيل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رابط مستقيم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رابط مستقيم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رابط مستقيم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رابط مستقيم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رابط مستقيم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مستطيل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شكل بيضاوي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شكل بيضاوي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شكل بيضاوي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شكل بيضاوي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شكل بيضاوي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رابط مستقيم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6" name="عنصر نائب لرقم الشريحة 5"/>
          <p:cNvSpPr>
            <a:spLocks noGrp="1"/>
          </p:cNvSpPr>
          <p:nvPr>
            <p:ph type="sldNum" sz="quarter" idx="12"/>
          </p:nvPr>
        </p:nvSpPr>
        <p:spPr bwMode="auto">
          <a:xfrm>
            <a:off x="1787488" y="4928702"/>
            <a:ext cx="812800" cy="517524"/>
          </a:xfrm>
        </p:spPr>
        <p:txBody>
          <a:bodyPr/>
          <a:lstStyle/>
          <a:p>
            <a:fld id="{47BFFF02-24FC-49D9-A1E5-816C7C7438A6}" type="slidenum">
              <a:rPr lang="en-US" smtClean="0"/>
              <a:t>‹#›</a:t>
            </a:fld>
            <a:endParaRPr lang="en-US"/>
          </a:p>
        </p:txBody>
      </p:sp>
    </p:spTree>
    <p:extLst>
      <p:ext uri="{BB962C8B-B14F-4D97-AF65-F5344CB8AC3E}">
        <p14:creationId xmlns:p14="http://schemas.microsoft.com/office/powerpoint/2010/main" val="293963503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5" name="عنصر نائب للتاريخ 4"/>
          <p:cNvSpPr>
            <a:spLocks noGrp="1"/>
          </p:cNvSpPr>
          <p:nvPr>
            <p:ph type="dt" sz="half" idx="10"/>
          </p:nvPr>
        </p:nvSpPr>
        <p:spPr/>
        <p:txBody>
          <a:bodyPr/>
          <a:lstStyle/>
          <a:p>
            <a:fld id="{53C81E67-95A0-496F-9B7C-44CA6F79B7BA}" type="datetimeFigureOut">
              <a:rPr lang="en-US" smtClean="0"/>
              <a:t>8/9/2023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47BFFF02-24FC-49D9-A1E5-816C7C7438A6}" type="slidenum">
              <a:rPr lang="en-US" smtClean="0"/>
              <a:t>‹#›</a:t>
            </a:fld>
            <a:endParaRPr lang="en-US"/>
          </a:p>
        </p:txBody>
      </p:sp>
      <p:sp>
        <p:nvSpPr>
          <p:cNvPr id="9" name="عنصر نائب للمحتوى 8"/>
          <p:cNvSpPr>
            <a:spLocks noGrp="1"/>
          </p:cNvSpPr>
          <p:nvPr>
            <p:ph sz="quarter" idx="1"/>
          </p:nvPr>
        </p:nvSpPr>
        <p:spPr>
          <a:xfrm>
            <a:off x="609600"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عنصر نائب للمحتوى 10"/>
          <p:cNvSpPr>
            <a:spLocks noGrp="1"/>
          </p:cNvSpPr>
          <p:nvPr>
            <p:ph sz="quarter" idx="2"/>
          </p:nvPr>
        </p:nvSpPr>
        <p:spPr>
          <a:xfrm>
            <a:off x="5693664"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956967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3050"/>
            <a:ext cx="10058400" cy="1143000"/>
          </a:xfrm>
        </p:spPr>
        <p:txBody>
          <a:bodyPr anchor="b"/>
          <a:lstStyle>
            <a:lvl1pPr>
              <a:defRPr/>
            </a:lvl1pPr>
          </a:lstStyle>
          <a:p>
            <a:r>
              <a:rPr kumimoji="0" lang="en-US"/>
              <a:t>Click to edit Master title style</a:t>
            </a:r>
          </a:p>
        </p:txBody>
      </p:sp>
      <p:sp>
        <p:nvSpPr>
          <p:cNvPr id="7" name="عنصر نائب للتاريخ 6"/>
          <p:cNvSpPr>
            <a:spLocks noGrp="1"/>
          </p:cNvSpPr>
          <p:nvPr>
            <p:ph type="dt" sz="half" idx="10"/>
          </p:nvPr>
        </p:nvSpPr>
        <p:spPr/>
        <p:txBody>
          <a:bodyPr/>
          <a:lstStyle/>
          <a:p>
            <a:fld id="{53C81E67-95A0-496F-9B7C-44CA6F79B7BA}" type="datetimeFigureOut">
              <a:rPr lang="en-US" smtClean="0"/>
              <a:t>8/9/2023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47BFFF02-24FC-49D9-A1E5-816C7C7438A6}" type="slidenum">
              <a:rPr lang="en-US" smtClean="0"/>
              <a:t>‹#›</a:t>
            </a:fld>
            <a:endParaRPr lang="en-US"/>
          </a:p>
        </p:txBody>
      </p:sp>
      <p:sp>
        <p:nvSpPr>
          <p:cNvPr id="11" name="عنصر نائب للمحتوى 10"/>
          <p:cNvSpPr>
            <a:spLocks noGrp="1"/>
          </p:cNvSpPr>
          <p:nvPr>
            <p:ph sz="quarter" idx="2"/>
          </p:nvPr>
        </p:nvSpPr>
        <p:spPr>
          <a:xfrm>
            <a:off x="6096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عنصر نائب للمحتوى 12"/>
          <p:cNvSpPr>
            <a:spLocks noGrp="1"/>
          </p:cNvSpPr>
          <p:nvPr>
            <p:ph sz="quarter" idx="4"/>
          </p:nvPr>
        </p:nvSpPr>
        <p:spPr>
          <a:xfrm>
            <a:off x="58293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عنصر نائب للنص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عنصر نائب للنص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1559808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6" name="عنصر نائب للتاريخ 5"/>
          <p:cNvSpPr>
            <a:spLocks noGrp="1"/>
          </p:cNvSpPr>
          <p:nvPr>
            <p:ph type="dt" sz="half" idx="10"/>
          </p:nvPr>
        </p:nvSpPr>
        <p:spPr/>
        <p:txBody>
          <a:bodyPr rtlCol="0"/>
          <a:lstStyle/>
          <a:p>
            <a:fld id="{53C81E67-95A0-496F-9B7C-44CA6F79B7BA}" type="datetimeFigureOut">
              <a:rPr lang="en-US" smtClean="0"/>
              <a:t>8/9/2023</a:t>
            </a:fld>
            <a:endParaRPr lang="en-US"/>
          </a:p>
        </p:txBody>
      </p:sp>
      <p:sp>
        <p:nvSpPr>
          <p:cNvPr id="7" name="عنصر نائب لرقم الشريحة 6"/>
          <p:cNvSpPr>
            <a:spLocks noGrp="1"/>
          </p:cNvSpPr>
          <p:nvPr>
            <p:ph type="sldNum" sz="quarter" idx="11"/>
          </p:nvPr>
        </p:nvSpPr>
        <p:spPr/>
        <p:txBody>
          <a:bodyPr rtlCol="0"/>
          <a:lstStyle/>
          <a:p>
            <a:fld id="{47BFFF02-24FC-49D9-A1E5-816C7C7438A6}" type="slidenum">
              <a:rPr lang="en-US" smtClean="0"/>
              <a:t>‹#›</a:t>
            </a:fld>
            <a:endParaRPr lang="en-US"/>
          </a:p>
        </p:txBody>
      </p:sp>
      <p:sp>
        <p:nvSpPr>
          <p:cNvPr id="8" name="عنصر نائب للتذييل 7"/>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162681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3C81E67-95A0-496F-9B7C-44CA6F79B7BA}" type="datetimeFigureOut">
              <a:rPr lang="en-US" smtClean="0"/>
              <a:t>8/9/2023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47BFFF02-24FC-49D9-A1E5-816C7C7438A6}" type="slidenum">
              <a:rPr lang="en-US" smtClean="0"/>
              <a:t>‹#›</a:t>
            </a:fld>
            <a:endParaRPr lang="en-US"/>
          </a:p>
        </p:txBody>
      </p:sp>
    </p:spTree>
    <p:extLst>
      <p:ext uri="{BB962C8B-B14F-4D97-AF65-F5344CB8AC3E}">
        <p14:creationId xmlns:p14="http://schemas.microsoft.com/office/powerpoint/2010/main" val="3998613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 name="عنوان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n-US"/>
              <a:t>Click to edit Master title style</a:t>
            </a:r>
          </a:p>
        </p:txBody>
      </p:sp>
      <p:sp>
        <p:nvSpPr>
          <p:cNvPr id="3" name="عنصر نائب للنص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رابط مستقيم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رابط مستقيم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1" name="رابط مستقيم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مستطيل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رابط مستقيم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شكل بيضاوي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عنصر نائب للمحتوى 17"/>
          <p:cNvSpPr>
            <a:spLocks noGrp="1"/>
          </p:cNvSpPr>
          <p:nvPr>
            <p:ph sz="quarter" idx="1"/>
          </p:nvPr>
        </p:nvSpPr>
        <p:spPr>
          <a:xfrm>
            <a:off x="406400" y="274320"/>
            <a:ext cx="75184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عنصر نائب للتاريخ 20"/>
          <p:cNvSpPr>
            <a:spLocks noGrp="1"/>
          </p:cNvSpPr>
          <p:nvPr>
            <p:ph type="dt" sz="half" idx="14"/>
          </p:nvPr>
        </p:nvSpPr>
        <p:spPr/>
        <p:txBody>
          <a:bodyPr rtlCol="0"/>
          <a:lstStyle/>
          <a:p>
            <a:fld id="{53C81E67-95A0-496F-9B7C-44CA6F79B7BA}" type="datetimeFigureOut">
              <a:rPr lang="en-US" smtClean="0"/>
              <a:t>8/9/2023</a:t>
            </a:fld>
            <a:endParaRPr lang="en-US"/>
          </a:p>
        </p:txBody>
      </p:sp>
      <p:sp>
        <p:nvSpPr>
          <p:cNvPr id="22" name="عنصر نائب لرقم الشريحة 21"/>
          <p:cNvSpPr>
            <a:spLocks noGrp="1"/>
          </p:cNvSpPr>
          <p:nvPr>
            <p:ph type="sldNum" sz="quarter" idx="15"/>
          </p:nvPr>
        </p:nvSpPr>
        <p:spPr/>
        <p:txBody>
          <a:bodyPr rtlCol="0"/>
          <a:lstStyle/>
          <a:p>
            <a:fld id="{47BFFF02-24FC-49D9-A1E5-816C7C7438A6}" type="slidenum">
              <a:rPr lang="en-US" smtClean="0"/>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263969516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شكل بيضاوي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عنوان 1"/>
          <p:cNvSpPr>
            <a:spLocks noGrp="1"/>
          </p:cNvSpPr>
          <p:nvPr>
            <p:ph type="title"/>
          </p:nvPr>
        </p:nvSpPr>
        <p:spPr>
          <a:xfrm rot="5400000">
            <a:off x="5518404" y="3124200"/>
            <a:ext cx="6309360" cy="609600"/>
          </a:xfrm>
        </p:spPr>
        <p:txBody>
          <a:bodyPr anchor="b"/>
          <a:lstStyle>
            <a:lvl1pPr algn="l">
              <a:buNone/>
              <a:defRPr sz="2000" b="1"/>
            </a:lvl1pPr>
          </a:lstStyle>
          <a:p>
            <a:r>
              <a:rPr kumimoji="0" lang="en-US"/>
              <a:t>Click to edit Master title style</a:t>
            </a:r>
          </a:p>
        </p:txBody>
      </p:sp>
      <p:sp>
        <p:nvSpPr>
          <p:cNvPr id="3" name="عنصر نائب للصورة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عنصر نائب للنص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رابط مستقيم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مستطيل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رابط مستقيم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رابط مستقيم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0" name="رابط مستقيم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7" name="عنصر نائب للتاريخ 16"/>
          <p:cNvSpPr>
            <a:spLocks noGrp="1"/>
          </p:cNvSpPr>
          <p:nvPr>
            <p:ph type="dt" sz="half" idx="10"/>
          </p:nvPr>
        </p:nvSpPr>
        <p:spPr/>
        <p:txBody>
          <a:bodyPr rtlCol="0"/>
          <a:lstStyle/>
          <a:p>
            <a:fld id="{53C81E67-95A0-496F-9B7C-44CA6F79B7BA}" type="datetimeFigureOut">
              <a:rPr lang="en-US" smtClean="0"/>
              <a:t>8/9/2023</a:t>
            </a:fld>
            <a:endParaRPr lang="en-US"/>
          </a:p>
        </p:txBody>
      </p:sp>
      <p:sp>
        <p:nvSpPr>
          <p:cNvPr id="18" name="عنصر نائب لرقم الشريحة 17"/>
          <p:cNvSpPr>
            <a:spLocks noGrp="1"/>
          </p:cNvSpPr>
          <p:nvPr>
            <p:ph type="sldNum" sz="quarter" idx="11"/>
          </p:nvPr>
        </p:nvSpPr>
        <p:spPr/>
        <p:txBody>
          <a:bodyPr rtlCol="0"/>
          <a:lstStyle/>
          <a:p>
            <a:fld id="{47BFFF02-24FC-49D9-A1E5-816C7C7438A6}" type="slidenum">
              <a:rPr lang="en-US" smtClean="0"/>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1914107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3" name="عنصر نائب للعنوان العمودي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عنصر نائب للتاريخ 3"/>
          <p:cNvSpPr>
            <a:spLocks noGrp="1"/>
          </p:cNvSpPr>
          <p:nvPr>
            <p:ph type="dt" sz="half" idx="10"/>
          </p:nvPr>
        </p:nvSpPr>
        <p:spPr/>
        <p:txBody>
          <a:bodyPr/>
          <a:lstStyle/>
          <a:p>
            <a:fld id="{53C81E67-95A0-496F-9B7C-44CA6F79B7BA}" type="datetimeFigureOut">
              <a:rPr lang="en-US" smtClean="0"/>
              <a:t>8/9/2023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7BFFF02-24FC-49D9-A1E5-816C7C7438A6}" type="slidenum">
              <a:rPr lang="en-US" smtClean="0"/>
              <a:t>‹#›</a:t>
            </a:fld>
            <a:endParaRPr lang="en-US"/>
          </a:p>
        </p:txBody>
      </p:sp>
    </p:spTree>
    <p:extLst>
      <p:ext uri="{BB962C8B-B14F-4D97-AF65-F5344CB8AC3E}">
        <p14:creationId xmlns:p14="http://schemas.microsoft.com/office/powerpoint/2010/main" val="3203627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40"/>
            <a:ext cx="2235200" cy="5851525"/>
          </a:xfrm>
        </p:spPr>
        <p:txBody>
          <a:bodyPr vert="eaVert"/>
          <a:lstStyle/>
          <a:p>
            <a:r>
              <a:rPr kumimoji="0" lang="en-US"/>
              <a:t>Click to edit Master title style</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عنصر نائب للتاريخ 3"/>
          <p:cNvSpPr>
            <a:spLocks noGrp="1"/>
          </p:cNvSpPr>
          <p:nvPr>
            <p:ph type="dt" sz="half" idx="10"/>
          </p:nvPr>
        </p:nvSpPr>
        <p:spPr/>
        <p:txBody>
          <a:bodyPr/>
          <a:lstStyle/>
          <a:p>
            <a:fld id="{53C81E67-95A0-496F-9B7C-44CA6F79B7BA}" type="datetimeFigureOut">
              <a:rPr lang="en-US" smtClean="0"/>
              <a:t>8/9/2023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7BFFF02-24FC-49D9-A1E5-816C7C7438A6}" type="slidenum">
              <a:rPr lang="en-US" smtClean="0"/>
              <a:t>‹#›</a:t>
            </a:fld>
            <a:endParaRPr lang="en-US"/>
          </a:p>
        </p:txBody>
      </p:sp>
    </p:spTree>
    <p:extLst>
      <p:ext uri="{BB962C8B-B14F-4D97-AF65-F5344CB8AC3E}">
        <p14:creationId xmlns:p14="http://schemas.microsoft.com/office/powerpoint/2010/main" val="705083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2" name="عنصر نائب للعنوان 21"/>
          <p:cNvSpPr>
            <a:spLocks noGrp="1"/>
          </p:cNvSpPr>
          <p:nvPr>
            <p:ph type="title"/>
          </p:nvPr>
        </p:nvSpPr>
        <p:spPr>
          <a:xfrm>
            <a:off x="609600" y="274638"/>
            <a:ext cx="9956800" cy="1143000"/>
          </a:xfrm>
          <a:prstGeom prst="rect">
            <a:avLst/>
          </a:prstGeom>
        </p:spPr>
        <p:txBody>
          <a:bodyPr vert="horz" anchor="b">
            <a:normAutofit/>
          </a:body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4" name="عنصر نائب للتاريخ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53C81E67-95A0-496F-9B7C-44CA6F79B7BA}" type="datetimeFigureOut">
              <a:rPr lang="en-US" smtClean="0"/>
              <a:t>8/9/2023</a:t>
            </a:fld>
            <a:endParaRPr lang="en-US"/>
          </a:p>
        </p:txBody>
      </p:sp>
      <p:sp>
        <p:nvSpPr>
          <p:cNvPr id="3" name="عنصر نائب للتذييل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رابط مستقيم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مستطيل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رابط مستقيم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شكل بيضاوي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عنصر نائب لرقم الشريحة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47BFFF02-24FC-49D9-A1E5-816C7C7438A6}" type="slidenum">
              <a:rPr lang="en-US" smtClean="0"/>
              <a:t>‹#›</a:t>
            </a:fld>
            <a:endParaRPr lang="en-US"/>
          </a:p>
        </p:txBody>
      </p:sp>
    </p:spTree>
    <p:extLst>
      <p:ext uri="{BB962C8B-B14F-4D97-AF65-F5344CB8AC3E}">
        <p14:creationId xmlns:p14="http://schemas.microsoft.com/office/powerpoint/2010/main" val="441805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next.amboss.com/us/article/-60DnS#Zd64bfb19d2d1ca43c42b4d2c203deb2f" TargetMode="External"/><Relationship Id="rId13" Type="http://schemas.openxmlformats.org/officeDocument/2006/relationships/hyperlink" Target="https://next.amboss.com/us/article/-60DnS#Ze45fe04bf34238ed1f57b899b64faa51" TargetMode="External"/><Relationship Id="rId18" Type="http://schemas.openxmlformats.org/officeDocument/2006/relationships/hyperlink" Target="https://next.amboss.com/us/article/WK0P2S#Z2eb2f30c001f2b5fa17eeba767aa7b39" TargetMode="External"/><Relationship Id="rId3" Type="http://schemas.openxmlformats.org/officeDocument/2006/relationships/hyperlink" Target="https://next.amboss.com/us/article/WK0P2S#Z726975842d6b74479e036a88a7d8064a" TargetMode="External"/><Relationship Id="rId21" Type="http://schemas.openxmlformats.org/officeDocument/2006/relationships/hyperlink" Target="https://next.amboss.com/us/article/xo0EVS#Z611d380c96ce797875c8e46c949415ed" TargetMode="External"/><Relationship Id="rId7" Type="http://schemas.openxmlformats.org/officeDocument/2006/relationships/hyperlink" Target="https://next.amboss.com/us/article/WK0P2S#Z6add9a7587472c5b47071743331cddde" TargetMode="External"/><Relationship Id="rId12" Type="http://schemas.openxmlformats.org/officeDocument/2006/relationships/hyperlink" Target="https://next.amboss.com/us/article/AT0Rt2#Z2f2bfebfe5b610eac45d1d73b0a9ee02" TargetMode="External"/><Relationship Id="rId17" Type="http://schemas.openxmlformats.org/officeDocument/2006/relationships/hyperlink" Target="https://next.amboss.com/us/article/WK0P2S#Z7889ae7d035cad065349af1cf117164c" TargetMode="External"/><Relationship Id="rId25" Type="http://schemas.openxmlformats.org/officeDocument/2006/relationships/hyperlink" Target="https://next.amboss.com/us/article/AT0Rt2#Z572d14f536cfe06fd1cd38ff29c56941" TargetMode="External"/><Relationship Id="rId2" Type="http://schemas.openxmlformats.org/officeDocument/2006/relationships/hyperlink" Target="https://next.amboss.com/us/article/xo0EVS#Zaf1b06c3dae58f1ae57010a2eb0ec322" TargetMode="External"/><Relationship Id="rId16" Type="http://schemas.openxmlformats.org/officeDocument/2006/relationships/hyperlink" Target="https://next.amboss.com/us/article/-60DnS#Z3a534aac26eca47fe94e51fdc0b97b18" TargetMode="External"/><Relationship Id="rId20" Type="http://schemas.openxmlformats.org/officeDocument/2006/relationships/hyperlink" Target="https://next.amboss.com/us/article/-60DnS#Z87f66a8e58392d5d24e43ebe973f0c03" TargetMode="External"/><Relationship Id="rId1" Type="http://schemas.openxmlformats.org/officeDocument/2006/relationships/slideLayout" Target="../slideLayouts/slideLayout2.xml"/><Relationship Id="rId6" Type="http://schemas.openxmlformats.org/officeDocument/2006/relationships/hyperlink" Target="https://next.amboss.com/us/article/WK0P2S#Za731d61616f7624fa76e27a38dcc4072" TargetMode="External"/><Relationship Id="rId11" Type="http://schemas.openxmlformats.org/officeDocument/2006/relationships/hyperlink" Target="https://next.amboss.com/us/article/-60DnS#Z309bb9e4d45db37f4289c59cebfdeb6f" TargetMode="External"/><Relationship Id="rId24" Type="http://schemas.openxmlformats.org/officeDocument/2006/relationships/hyperlink" Target="https://next.amboss.com/us/article/-60DnS#Zf9cd30f34604d67a166610bec5e98f95" TargetMode="External"/><Relationship Id="rId5" Type="http://schemas.openxmlformats.org/officeDocument/2006/relationships/hyperlink" Target="https://next.amboss.com/us/article/WK0P2S#Z178503070fac785d38cbebd956b67668" TargetMode="External"/><Relationship Id="rId15" Type="http://schemas.openxmlformats.org/officeDocument/2006/relationships/hyperlink" Target="https://next.amboss.com/us/article/-60DnS#Z84fb1b4bdbebc79986046961d697aedc" TargetMode="External"/><Relationship Id="rId23" Type="http://schemas.openxmlformats.org/officeDocument/2006/relationships/hyperlink" Target="https://next.amboss.com/us/article/-60DnS#Zc920a6ddcba314d86889f4aaa098ae01" TargetMode="External"/><Relationship Id="rId10" Type="http://schemas.openxmlformats.org/officeDocument/2006/relationships/hyperlink" Target="https://next.amboss.com/us/article/-60DnS#Z94f4df968cf1302015c5769891fc1a16" TargetMode="External"/><Relationship Id="rId19" Type="http://schemas.openxmlformats.org/officeDocument/2006/relationships/hyperlink" Target="https://next.amboss.com/us/article/-60DnS#Zbf5e3741aa57857fdd1553d41f37083b" TargetMode="External"/><Relationship Id="rId4" Type="http://schemas.openxmlformats.org/officeDocument/2006/relationships/hyperlink" Target="https://next.amboss.com/us/article/b70H4h#Z61459b89d8275179f2613bf5a34ce980" TargetMode="External"/><Relationship Id="rId9" Type="http://schemas.openxmlformats.org/officeDocument/2006/relationships/hyperlink" Target="https://next.amboss.com/us/article/-60DnS#Z90567581e440893e2c4839a28332f0cf" TargetMode="External"/><Relationship Id="rId14" Type="http://schemas.openxmlformats.org/officeDocument/2006/relationships/hyperlink" Target="https://next.amboss.com/us/article/-60DnS#Zf7baff85b8a0a168ca1b84db29a6a0e9" TargetMode="External"/><Relationship Id="rId22" Type="http://schemas.openxmlformats.org/officeDocument/2006/relationships/hyperlink" Target="https://next.amboss.com/us/article/-60DnS#Z9de470078a76a9e76a87fb89d051851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next.amboss.com/us/article/-60DnS#Zd64bfb19d2d1ca43c42b4d2c203deb2f" TargetMode="External"/><Relationship Id="rId2" Type="http://schemas.openxmlformats.org/officeDocument/2006/relationships/hyperlink" Target="https://next.amboss.com/us/article/e60xPS#Z2dba122a9414cf55e82a954f97789b83" TargetMode="External"/><Relationship Id="rId1" Type="http://schemas.openxmlformats.org/officeDocument/2006/relationships/slideLayout" Target="../slideLayouts/slideLayout2.xml"/><Relationship Id="rId5" Type="http://schemas.openxmlformats.org/officeDocument/2006/relationships/hyperlink" Target="https://next.amboss.com/us/article/dp0ooS#Z640ca82c04e5c0e7b54b1fe9025ee8ee" TargetMode="External"/><Relationship Id="rId4" Type="http://schemas.openxmlformats.org/officeDocument/2006/relationships/hyperlink" Target="https://next.amboss.com/us/article/cp0aoS#Z8473446b734702b73ac2972b7bbf7bf7"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2B596-D94B-49E0-9E8F-5E86FE810361}"/>
              </a:ext>
            </a:extLst>
          </p:cNvPr>
          <p:cNvSpPr>
            <a:spLocks noGrp="1"/>
          </p:cNvSpPr>
          <p:nvPr>
            <p:ph type="ctrTitle"/>
          </p:nvPr>
        </p:nvSpPr>
        <p:spPr/>
        <p:txBody>
          <a:bodyPr/>
          <a:lstStyle/>
          <a:p>
            <a:r>
              <a:rPr lang="en-US" dirty="0"/>
              <a:t>Diencephalon</a:t>
            </a:r>
          </a:p>
        </p:txBody>
      </p:sp>
    </p:spTree>
    <p:extLst>
      <p:ext uri="{BB962C8B-B14F-4D97-AF65-F5344CB8AC3E}">
        <p14:creationId xmlns:p14="http://schemas.microsoft.com/office/powerpoint/2010/main" val="4224932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DF38E-B364-4D64-B8DA-063CA1765E74}"/>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AE58B425-111B-4DD8-BA57-36940A4AB87C}"/>
              </a:ext>
            </a:extLst>
          </p:cNvPr>
          <p:cNvSpPr>
            <a:spLocks noGrp="1"/>
          </p:cNvSpPr>
          <p:nvPr>
            <p:ph sz="quarter" idx="1"/>
          </p:nvPr>
        </p:nvSpPr>
        <p:spPr/>
        <p:txBody>
          <a:bodyPr>
            <a:normAutofit fontScale="92500" lnSpcReduction="10000"/>
          </a:bodyPr>
          <a:lstStyle/>
          <a:p>
            <a:r>
              <a:rPr lang="en-US" dirty="0"/>
              <a:t>The diencephalon is the </a:t>
            </a:r>
            <a:r>
              <a:rPr lang="en-US" dirty="0">
                <a:hlinkClick r:id="rId2"/>
              </a:rPr>
              <a:t>caudal</a:t>
            </a:r>
            <a:r>
              <a:rPr lang="en-US" dirty="0"/>
              <a:t> part of the forebrain (</a:t>
            </a:r>
            <a:r>
              <a:rPr lang="en-US" dirty="0">
                <a:hlinkClick r:id="rId3"/>
              </a:rPr>
              <a:t>prosencephalon</a:t>
            </a:r>
            <a:r>
              <a:rPr lang="en-US" dirty="0"/>
              <a:t>), located between the </a:t>
            </a:r>
            <a:r>
              <a:rPr lang="en-US" dirty="0">
                <a:hlinkClick r:id="rId4"/>
              </a:rPr>
              <a:t>midbrain</a:t>
            </a:r>
            <a:r>
              <a:rPr lang="en-US" dirty="0"/>
              <a:t> (</a:t>
            </a:r>
            <a:r>
              <a:rPr lang="en-US" dirty="0">
                <a:hlinkClick r:id="rId5"/>
              </a:rPr>
              <a:t>mesencephalon</a:t>
            </a:r>
            <a:r>
              <a:rPr lang="en-US" dirty="0"/>
              <a:t>) and the </a:t>
            </a:r>
            <a:r>
              <a:rPr lang="en-US" dirty="0">
                <a:hlinkClick r:id="rId6"/>
              </a:rPr>
              <a:t>cerebrum</a:t>
            </a:r>
            <a:r>
              <a:rPr lang="en-US" dirty="0"/>
              <a:t> (</a:t>
            </a:r>
            <a:r>
              <a:rPr lang="en-US" dirty="0">
                <a:hlinkClick r:id="rId7"/>
              </a:rPr>
              <a:t>telencephalon</a:t>
            </a:r>
            <a:r>
              <a:rPr lang="en-US" dirty="0"/>
              <a:t>). It consists of the </a:t>
            </a:r>
            <a:r>
              <a:rPr lang="en-US" dirty="0">
                <a:hlinkClick r:id="rId8"/>
              </a:rPr>
              <a:t>thalamus</a:t>
            </a:r>
            <a:r>
              <a:rPr lang="en-US" dirty="0"/>
              <a:t>, </a:t>
            </a:r>
            <a:r>
              <a:rPr lang="en-US" dirty="0">
                <a:hlinkClick r:id="rId9"/>
              </a:rPr>
              <a:t>hypothalamus</a:t>
            </a:r>
            <a:r>
              <a:rPr lang="en-US" dirty="0"/>
              <a:t>, </a:t>
            </a:r>
            <a:r>
              <a:rPr lang="en-US" dirty="0">
                <a:hlinkClick r:id="rId10"/>
              </a:rPr>
              <a:t>epithalamus</a:t>
            </a:r>
            <a:r>
              <a:rPr lang="en-US" dirty="0"/>
              <a:t>, and </a:t>
            </a:r>
            <a:r>
              <a:rPr lang="en-US" dirty="0">
                <a:hlinkClick r:id="rId11"/>
              </a:rPr>
              <a:t>subthalamus</a:t>
            </a:r>
            <a:r>
              <a:rPr lang="en-US" dirty="0"/>
              <a:t>. The </a:t>
            </a:r>
            <a:r>
              <a:rPr lang="en-US" dirty="0">
                <a:hlinkClick r:id="rId8"/>
              </a:rPr>
              <a:t>thalamus</a:t>
            </a:r>
            <a:r>
              <a:rPr lang="en-US" dirty="0"/>
              <a:t> is the relay center for sensory information. The </a:t>
            </a:r>
            <a:r>
              <a:rPr lang="en-US" dirty="0">
                <a:hlinkClick r:id="rId9"/>
              </a:rPr>
              <a:t>hypothalamus</a:t>
            </a:r>
            <a:r>
              <a:rPr lang="en-US" dirty="0"/>
              <a:t> regulates autonomic function and the </a:t>
            </a:r>
            <a:r>
              <a:rPr lang="en-US" dirty="0">
                <a:hlinkClick r:id="rId12"/>
              </a:rPr>
              <a:t>endocrine system</a:t>
            </a:r>
            <a:r>
              <a:rPr lang="en-US" dirty="0"/>
              <a:t>. The </a:t>
            </a:r>
            <a:r>
              <a:rPr lang="en-US" dirty="0">
                <a:hlinkClick r:id="rId10"/>
              </a:rPr>
              <a:t>epithalamus</a:t>
            </a:r>
            <a:r>
              <a:rPr lang="en-US" dirty="0"/>
              <a:t>, which comprises the </a:t>
            </a:r>
            <a:r>
              <a:rPr lang="en-US" dirty="0">
                <a:hlinkClick r:id="rId13"/>
              </a:rPr>
              <a:t>pineal gland</a:t>
            </a:r>
            <a:r>
              <a:rPr lang="en-US" dirty="0"/>
              <a:t>, </a:t>
            </a:r>
            <a:r>
              <a:rPr lang="en-US" dirty="0">
                <a:hlinkClick r:id="rId14"/>
              </a:rPr>
              <a:t>habenula</a:t>
            </a:r>
            <a:r>
              <a:rPr lang="en-US" dirty="0"/>
              <a:t>, </a:t>
            </a:r>
            <a:r>
              <a:rPr lang="en-US" dirty="0">
                <a:hlinkClick r:id="rId15"/>
              </a:rPr>
              <a:t>habenular commissure</a:t>
            </a:r>
            <a:r>
              <a:rPr lang="en-US" dirty="0"/>
              <a:t>, and </a:t>
            </a:r>
            <a:r>
              <a:rPr lang="en-US" dirty="0">
                <a:hlinkClick r:id="rId16"/>
              </a:rPr>
              <a:t>stria medullaris</a:t>
            </a:r>
            <a:r>
              <a:rPr lang="en-US" dirty="0"/>
              <a:t>, regulates the sleep-wake cycle. The </a:t>
            </a:r>
            <a:r>
              <a:rPr lang="en-US" dirty="0">
                <a:hlinkClick r:id="rId11"/>
              </a:rPr>
              <a:t>subthalamus</a:t>
            </a:r>
            <a:r>
              <a:rPr lang="en-US" dirty="0"/>
              <a:t>, which contains the </a:t>
            </a:r>
            <a:r>
              <a:rPr lang="en-US" dirty="0">
                <a:hlinkClick r:id="rId17"/>
              </a:rPr>
              <a:t>subthalamic nucleus</a:t>
            </a:r>
            <a:r>
              <a:rPr lang="en-US" dirty="0"/>
              <a:t>, is part of the indirect </a:t>
            </a:r>
            <a:r>
              <a:rPr lang="en-US" dirty="0">
                <a:hlinkClick r:id="rId18"/>
              </a:rPr>
              <a:t>basal ganglia</a:t>
            </a:r>
            <a:r>
              <a:rPr lang="en-US" dirty="0"/>
              <a:t> circuit and is involved in the inhibition of involuntary movements. The </a:t>
            </a:r>
            <a:r>
              <a:rPr lang="en-US" dirty="0">
                <a:hlinkClick r:id="rId19"/>
              </a:rPr>
              <a:t>limbic system</a:t>
            </a:r>
            <a:r>
              <a:rPr lang="en-US" dirty="0"/>
              <a:t> consists of the </a:t>
            </a:r>
            <a:r>
              <a:rPr lang="en-US" dirty="0">
                <a:hlinkClick r:id="rId20"/>
              </a:rPr>
              <a:t>amygdala</a:t>
            </a:r>
            <a:r>
              <a:rPr lang="en-US" dirty="0"/>
              <a:t>, </a:t>
            </a:r>
            <a:r>
              <a:rPr lang="en-US" dirty="0">
                <a:hlinkClick r:id="rId9"/>
              </a:rPr>
              <a:t>hypothalamus</a:t>
            </a:r>
            <a:r>
              <a:rPr lang="en-US" dirty="0"/>
              <a:t>, </a:t>
            </a:r>
            <a:r>
              <a:rPr lang="en-US" dirty="0">
                <a:hlinkClick r:id="rId21"/>
              </a:rPr>
              <a:t>anterior</a:t>
            </a:r>
            <a:r>
              <a:rPr lang="en-US" dirty="0"/>
              <a:t> </a:t>
            </a:r>
            <a:r>
              <a:rPr lang="en-US" dirty="0">
                <a:hlinkClick r:id="rId8"/>
              </a:rPr>
              <a:t>thalamus</a:t>
            </a:r>
            <a:r>
              <a:rPr lang="en-US" dirty="0"/>
              <a:t>, </a:t>
            </a:r>
            <a:r>
              <a:rPr lang="en-US" dirty="0">
                <a:hlinkClick r:id="rId22"/>
              </a:rPr>
              <a:t>hippocampus</a:t>
            </a:r>
            <a:r>
              <a:rPr lang="en-US" dirty="0"/>
              <a:t>, </a:t>
            </a:r>
            <a:r>
              <a:rPr lang="en-US" dirty="0">
                <a:hlinkClick r:id="rId23"/>
              </a:rPr>
              <a:t>mammillary bodies</a:t>
            </a:r>
            <a:r>
              <a:rPr lang="en-US" dirty="0"/>
              <a:t>, cingulate cortex, and </a:t>
            </a:r>
            <a:r>
              <a:rPr lang="en-US" dirty="0">
                <a:hlinkClick r:id="rId24"/>
              </a:rPr>
              <a:t>entorhinal cortex</a:t>
            </a:r>
            <a:r>
              <a:rPr lang="en-US" dirty="0"/>
              <a:t>. These structures are involved in memory formation, </a:t>
            </a:r>
            <a:r>
              <a:rPr lang="en-US" dirty="0">
                <a:hlinkClick r:id="rId25"/>
              </a:rPr>
              <a:t>regulation of appetite</a:t>
            </a:r>
            <a:r>
              <a:rPr lang="en-US" dirty="0"/>
              <a:t> and satiety, attention, emotional responses, and sexual arousal.</a:t>
            </a:r>
          </a:p>
        </p:txBody>
      </p:sp>
    </p:spTree>
    <p:extLst>
      <p:ext uri="{BB962C8B-B14F-4D97-AF65-F5344CB8AC3E}">
        <p14:creationId xmlns:p14="http://schemas.microsoft.com/office/powerpoint/2010/main" val="3661301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92FE3-BD99-4516-9371-C1009202FED9}"/>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438D31DA-91A4-432F-8D9C-DA140FB4ED49}"/>
              </a:ext>
            </a:extLst>
          </p:cNvPr>
          <p:cNvSpPr>
            <a:spLocks noGrp="1"/>
          </p:cNvSpPr>
          <p:nvPr>
            <p:ph sz="quarter" idx="1"/>
          </p:nvPr>
        </p:nvSpPr>
        <p:spPr/>
        <p:txBody>
          <a:bodyPr/>
          <a:lstStyle/>
          <a:p>
            <a:r>
              <a:rPr lang="en-US" dirty="0"/>
              <a:t>Location: caudal portion of the forebrain, situated between the cerebrum and midbrain</a:t>
            </a:r>
          </a:p>
          <a:p>
            <a:r>
              <a:rPr lang="en-US" dirty="0"/>
              <a:t>Composition and function:</a:t>
            </a:r>
          </a:p>
          <a:p>
            <a:r>
              <a:rPr lang="en-US" dirty="0"/>
              <a:t>Thalamus: relay center of sensory information between subcortical and cortical structures</a:t>
            </a:r>
          </a:p>
          <a:p>
            <a:r>
              <a:rPr lang="en-US" dirty="0"/>
              <a:t>Hypothalamus: main center of autonomic function and endocrine system function</a:t>
            </a:r>
          </a:p>
          <a:p>
            <a:r>
              <a:rPr lang="en-US" dirty="0"/>
              <a:t>Epithalamus: involved in the regulation of the sleep-wake cycle</a:t>
            </a:r>
          </a:p>
          <a:p>
            <a:r>
              <a:rPr lang="en-US" dirty="0"/>
              <a:t>Subthalamus: contains the subthalamic nucleus, a part of the basal ganglia</a:t>
            </a:r>
          </a:p>
          <a:p>
            <a:endParaRPr lang="en-US" dirty="0"/>
          </a:p>
          <a:p>
            <a:endParaRPr lang="en-US" dirty="0"/>
          </a:p>
        </p:txBody>
      </p:sp>
    </p:spTree>
    <p:extLst>
      <p:ext uri="{BB962C8B-B14F-4D97-AF65-F5344CB8AC3E}">
        <p14:creationId xmlns:p14="http://schemas.microsoft.com/office/powerpoint/2010/main" val="3535214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91D76C-09A7-4F07-8E4A-387128D976C9}"/>
              </a:ext>
            </a:extLst>
          </p:cNvPr>
          <p:cNvPicPr>
            <a:picLocks noChangeAspect="1"/>
          </p:cNvPicPr>
          <p:nvPr/>
        </p:nvPicPr>
        <p:blipFill>
          <a:blip r:embed="rId2"/>
          <a:stretch>
            <a:fillRect/>
          </a:stretch>
        </p:blipFill>
        <p:spPr>
          <a:xfrm>
            <a:off x="281355" y="0"/>
            <a:ext cx="9209942" cy="6858000"/>
          </a:xfrm>
          <a:prstGeom prst="rect">
            <a:avLst/>
          </a:prstGeom>
        </p:spPr>
      </p:pic>
    </p:spTree>
    <p:extLst>
      <p:ext uri="{BB962C8B-B14F-4D97-AF65-F5344CB8AC3E}">
        <p14:creationId xmlns:p14="http://schemas.microsoft.com/office/powerpoint/2010/main" val="440138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959407-5437-4918-B993-732A52208529}"/>
              </a:ext>
            </a:extLst>
          </p:cNvPr>
          <p:cNvPicPr>
            <a:picLocks noChangeAspect="1"/>
          </p:cNvPicPr>
          <p:nvPr/>
        </p:nvPicPr>
        <p:blipFill>
          <a:blip r:embed="rId2"/>
          <a:stretch>
            <a:fillRect/>
          </a:stretch>
        </p:blipFill>
        <p:spPr>
          <a:xfrm>
            <a:off x="647115" y="0"/>
            <a:ext cx="9506536" cy="6858000"/>
          </a:xfrm>
          <a:prstGeom prst="rect">
            <a:avLst/>
          </a:prstGeom>
        </p:spPr>
      </p:pic>
    </p:spTree>
    <p:extLst>
      <p:ext uri="{BB962C8B-B14F-4D97-AF65-F5344CB8AC3E}">
        <p14:creationId xmlns:p14="http://schemas.microsoft.com/office/powerpoint/2010/main" val="3430708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No description available.">
            <a:extLst>
              <a:ext uri="{FF2B5EF4-FFF2-40B4-BE49-F238E27FC236}">
                <a16:creationId xmlns:a16="http://schemas.microsoft.com/office/drawing/2014/main" id="{401332F7-2555-465A-A559-74DD3F4D70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587" y="0"/>
            <a:ext cx="97853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667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B64F0D-CE79-4B95-9A88-7BEE3D1F298C}"/>
              </a:ext>
            </a:extLst>
          </p:cNvPr>
          <p:cNvPicPr>
            <a:picLocks noChangeAspect="1"/>
          </p:cNvPicPr>
          <p:nvPr/>
        </p:nvPicPr>
        <p:blipFill>
          <a:blip r:embed="rId2"/>
          <a:stretch>
            <a:fillRect/>
          </a:stretch>
        </p:blipFill>
        <p:spPr>
          <a:xfrm>
            <a:off x="267286" y="49237"/>
            <a:ext cx="8701014" cy="6759526"/>
          </a:xfrm>
          <a:prstGeom prst="rect">
            <a:avLst/>
          </a:prstGeom>
        </p:spPr>
      </p:pic>
    </p:spTree>
    <p:extLst>
      <p:ext uri="{BB962C8B-B14F-4D97-AF65-F5344CB8AC3E}">
        <p14:creationId xmlns:p14="http://schemas.microsoft.com/office/powerpoint/2010/main" val="3435144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o description available.">
            <a:extLst>
              <a:ext uri="{FF2B5EF4-FFF2-40B4-BE49-F238E27FC236}">
                <a16:creationId xmlns:a16="http://schemas.microsoft.com/office/drawing/2014/main" id="{F58F6206-1568-4D21-8D02-0644D4436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499" y="0"/>
            <a:ext cx="98964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671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o description available.">
            <a:extLst>
              <a:ext uri="{FF2B5EF4-FFF2-40B4-BE49-F238E27FC236}">
                <a16:creationId xmlns:a16="http://schemas.microsoft.com/office/drawing/2014/main" id="{48E62102-DA38-4019-8A5D-34AD0A262D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249" y="0"/>
            <a:ext cx="98329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70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 description available.">
            <a:extLst>
              <a:ext uri="{FF2B5EF4-FFF2-40B4-BE49-F238E27FC236}">
                <a16:creationId xmlns:a16="http://schemas.microsoft.com/office/drawing/2014/main" id="{49C9F90C-4DF1-4636-9769-50DAABE528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085" y="0"/>
            <a:ext cx="98917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118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o description available.">
            <a:extLst>
              <a:ext uri="{FF2B5EF4-FFF2-40B4-BE49-F238E27FC236}">
                <a16:creationId xmlns:a16="http://schemas.microsoft.com/office/drawing/2014/main" id="{8D3813B0-082C-4577-B35D-83C138C3C4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48" y="0"/>
            <a:ext cx="92376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508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90E97F-CC28-45FF-A217-5E1C885A4A75}"/>
              </a:ext>
            </a:extLst>
          </p:cNvPr>
          <p:cNvPicPr>
            <a:picLocks noChangeAspect="1"/>
          </p:cNvPicPr>
          <p:nvPr/>
        </p:nvPicPr>
        <p:blipFill>
          <a:blip r:embed="rId2"/>
          <a:stretch>
            <a:fillRect/>
          </a:stretch>
        </p:blipFill>
        <p:spPr>
          <a:xfrm>
            <a:off x="239150" y="0"/>
            <a:ext cx="10185009" cy="6858000"/>
          </a:xfrm>
          <a:prstGeom prst="rect">
            <a:avLst/>
          </a:prstGeom>
        </p:spPr>
      </p:pic>
    </p:spTree>
    <p:extLst>
      <p:ext uri="{BB962C8B-B14F-4D97-AF65-F5344CB8AC3E}">
        <p14:creationId xmlns:p14="http://schemas.microsoft.com/office/powerpoint/2010/main" val="3553933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6E1C2D-4231-4F7A-97BF-968F1B4B3B79}"/>
              </a:ext>
            </a:extLst>
          </p:cNvPr>
          <p:cNvSpPr>
            <a:spLocks noGrp="1"/>
          </p:cNvSpPr>
          <p:nvPr>
            <p:ph sz="quarter" idx="1"/>
          </p:nvPr>
        </p:nvSpPr>
        <p:spPr/>
        <p:txBody>
          <a:bodyPr/>
          <a:lstStyle/>
          <a:p>
            <a:r>
              <a:rPr lang="en-US" dirty="0">
                <a:hlinkClick r:id="rId2"/>
              </a:rPr>
              <a:t>Olfaction</a:t>
            </a:r>
            <a:r>
              <a:rPr lang="en-US" dirty="0"/>
              <a:t> is the only sensory modality that is not relayed through the </a:t>
            </a:r>
            <a:r>
              <a:rPr lang="en-US" dirty="0">
                <a:hlinkClick r:id="rId3"/>
              </a:rPr>
              <a:t>thalamus</a:t>
            </a:r>
            <a:r>
              <a:rPr lang="en-US" dirty="0"/>
              <a:t>.</a:t>
            </a:r>
          </a:p>
          <a:p>
            <a:r>
              <a:rPr lang="en-US" dirty="0"/>
              <a:t>VP</a:t>
            </a:r>
            <a:r>
              <a:rPr lang="en-US" b="1" dirty="0"/>
              <a:t>L</a:t>
            </a:r>
            <a:r>
              <a:rPr lang="en-US" dirty="0"/>
              <a:t>: receives sensory information from the </a:t>
            </a:r>
            <a:r>
              <a:rPr lang="en-US" b="1" dirty="0"/>
              <a:t>L</a:t>
            </a:r>
            <a:r>
              <a:rPr lang="en-US" dirty="0"/>
              <a:t>imbs. VP</a:t>
            </a:r>
            <a:r>
              <a:rPr lang="en-US" b="1" dirty="0"/>
              <a:t>M</a:t>
            </a:r>
            <a:r>
              <a:rPr lang="en-US" dirty="0"/>
              <a:t>: receives sensory information from your </a:t>
            </a:r>
            <a:r>
              <a:rPr lang="en-US" b="1" dirty="0"/>
              <a:t>M</a:t>
            </a:r>
            <a:r>
              <a:rPr lang="en-US" dirty="0"/>
              <a:t>ug (face).</a:t>
            </a:r>
          </a:p>
          <a:p>
            <a:r>
              <a:rPr lang="en-US" dirty="0"/>
              <a:t>The </a:t>
            </a:r>
            <a:r>
              <a:rPr lang="en-US" b="1" dirty="0"/>
              <a:t>L</a:t>
            </a:r>
            <a:r>
              <a:rPr lang="en-US" dirty="0"/>
              <a:t>ateral geniculate body processes </a:t>
            </a:r>
            <a:r>
              <a:rPr lang="en-US" b="1" dirty="0"/>
              <a:t>L</a:t>
            </a:r>
            <a:r>
              <a:rPr lang="en-US" dirty="0"/>
              <a:t>ight (part of the </a:t>
            </a:r>
            <a:r>
              <a:rPr lang="en-US" dirty="0">
                <a:hlinkClick r:id="rId4"/>
              </a:rPr>
              <a:t>visual pathway</a:t>
            </a:r>
            <a:r>
              <a:rPr lang="en-US" dirty="0"/>
              <a:t>); the </a:t>
            </a:r>
            <a:r>
              <a:rPr lang="en-US" b="1" dirty="0"/>
              <a:t>M</a:t>
            </a:r>
            <a:r>
              <a:rPr lang="en-US" dirty="0"/>
              <a:t>edial geniculate body processes </a:t>
            </a:r>
            <a:r>
              <a:rPr lang="en-US" b="1" dirty="0"/>
              <a:t>M</a:t>
            </a:r>
            <a:r>
              <a:rPr lang="en-US" dirty="0"/>
              <a:t>usic (part of the </a:t>
            </a:r>
            <a:r>
              <a:rPr lang="en-US" dirty="0">
                <a:hlinkClick r:id="rId5"/>
              </a:rPr>
              <a:t>hearing</a:t>
            </a:r>
            <a:r>
              <a:rPr lang="en-US" dirty="0"/>
              <a:t> pathway).</a:t>
            </a:r>
          </a:p>
          <a:p>
            <a:endParaRPr lang="en-US" dirty="0"/>
          </a:p>
        </p:txBody>
      </p:sp>
    </p:spTree>
    <p:extLst>
      <p:ext uri="{BB962C8B-B14F-4D97-AF65-F5344CB8AC3E}">
        <p14:creationId xmlns:p14="http://schemas.microsoft.com/office/powerpoint/2010/main" val="3790498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9898FF-9450-48AB-95CC-FDD5B4C5F64B}"/>
              </a:ext>
            </a:extLst>
          </p:cNvPr>
          <p:cNvPicPr>
            <a:picLocks noChangeAspect="1"/>
          </p:cNvPicPr>
          <p:nvPr/>
        </p:nvPicPr>
        <p:blipFill>
          <a:blip r:embed="rId3"/>
          <a:stretch>
            <a:fillRect/>
          </a:stretch>
        </p:blipFill>
        <p:spPr>
          <a:xfrm>
            <a:off x="379828" y="0"/>
            <a:ext cx="9850022" cy="6858000"/>
          </a:xfrm>
          <a:prstGeom prst="rect">
            <a:avLst/>
          </a:prstGeom>
        </p:spPr>
      </p:pic>
    </p:spTree>
    <p:extLst>
      <p:ext uri="{BB962C8B-B14F-4D97-AF65-F5344CB8AC3E}">
        <p14:creationId xmlns:p14="http://schemas.microsoft.com/office/powerpoint/2010/main" val="3561946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o description available.">
            <a:extLst>
              <a:ext uri="{FF2B5EF4-FFF2-40B4-BE49-F238E27FC236}">
                <a16:creationId xmlns:a16="http://schemas.microsoft.com/office/drawing/2014/main" id="{F657A7E1-2C61-44B4-88AC-7DDC28CA57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788" y="0"/>
            <a:ext cx="100679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927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o description available.">
            <a:extLst>
              <a:ext uri="{FF2B5EF4-FFF2-40B4-BE49-F238E27FC236}">
                <a16:creationId xmlns:a16="http://schemas.microsoft.com/office/drawing/2014/main" id="{54F095DC-6CFC-4010-B9E4-AF313D877D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018" y="0"/>
            <a:ext cx="98917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85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88A2F4-E0CD-4577-A591-0CCECACF08AF}"/>
              </a:ext>
            </a:extLst>
          </p:cNvPr>
          <p:cNvPicPr>
            <a:picLocks noChangeAspect="1"/>
          </p:cNvPicPr>
          <p:nvPr/>
        </p:nvPicPr>
        <p:blipFill>
          <a:blip r:embed="rId2"/>
          <a:stretch>
            <a:fillRect/>
          </a:stretch>
        </p:blipFill>
        <p:spPr>
          <a:xfrm>
            <a:off x="168812" y="0"/>
            <a:ext cx="10075325" cy="6858000"/>
          </a:xfrm>
          <a:prstGeom prst="rect">
            <a:avLst/>
          </a:prstGeom>
        </p:spPr>
      </p:pic>
    </p:spTree>
    <p:extLst>
      <p:ext uri="{BB962C8B-B14F-4D97-AF65-F5344CB8AC3E}">
        <p14:creationId xmlns:p14="http://schemas.microsoft.com/office/powerpoint/2010/main" val="1195076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0E0D16-4AD6-4D97-92E0-EFFBBC59D616}"/>
              </a:ext>
            </a:extLst>
          </p:cNvPr>
          <p:cNvSpPr>
            <a:spLocks noGrp="1"/>
          </p:cNvSpPr>
          <p:nvPr>
            <p:ph sz="quarter" idx="1"/>
          </p:nvPr>
        </p:nvSpPr>
        <p:spPr/>
        <p:txBody>
          <a:bodyPr/>
          <a:lstStyle/>
          <a:p>
            <a:pPr marL="0" indent="0">
              <a:buNone/>
            </a:pPr>
            <a:r>
              <a:rPr lang="en-US" dirty="0"/>
              <a:t> A wide variety of neurotransmitters have been identified in the cell bodies and afferent synaptic terminals in the basal ganglia. A deficiency of which of the following transmitters is typically associated with Parkinson disease?</a:t>
            </a:r>
          </a:p>
          <a:p>
            <a:pPr marL="0" indent="0">
              <a:buNone/>
            </a:pPr>
            <a:r>
              <a:rPr lang="en-US" dirty="0"/>
              <a:t>A) Norepinephrine</a:t>
            </a:r>
          </a:p>
          <a:p>
            <a:pPr marL="0" indent="0">
              <a:buNone/>
            </a:pPr>
            <a:r>
              <a:rPr lang="en-US" dirty="0"/>
              <a:t>B) Dopamine</a:t>
            </a:r>
          </a:p>
          <a:p>
            <a:pPr marL="0" indent="0">
              <a:buNone/>
            </a:pPr>
            <a:r>
              <a:rPr lang="en-US" dirty="0"/>
              <a:t>C) Serotonin</a:t>
            </a:r>
          </a:p>
          <a:p>
            <a:pPr marL="0" indent="0">
              <a:buNone/>
            </a:pPr>
            <a:r>
              <a:rPr lang="en-US" dirty="0"/>
              <a:t>D) GABA</a:t>
            </a:r>
          </a:p>
          <a:p>
            <a:pPr marL="0" indent="0">
              <a:buNone/>
            </a:pPr>
            <a:r>
              <a:rPr lang="en-US" dirty="0"/>
              <a:t>E) Substance P</a:t>
            </a:r>
          </a:p>
        </p:txBody>
      </p:sp>
    </p:spTree>
    <p:extLst>
      <p:ext uri="{BB962C8B-B14F-4D97-AF65-F5344CB8AC3E}">
        <p14:creationId xmlns:p14="http://schemas.microsoft.com/office/powerpoint/2010/main" val="35843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A7944B-963E-4F1F-8BD5-3A7C46AE9C13}"/>
              </a:ext>
            </a:extLst>
          </p:cNvPr>
          <p:cNvSpPr>
            <a:spLocks noGrp="1"/>
          </p:cNvSpPr>
          <p:nvPr>
            <p:ph sz="quarter" idx="1"/>
          </p:nvPr>
        </p:nvSpPr>
        <p:spPr/>
        <p:txBody>
          <a:bodyPr/>
          <a:lstStyle/>
          <a:p>
            <a:pPr marL="0" indent="0">
              <a:buNone/>
            </a:pPr>
            <a:r>
              <a:rPr lang="en-US" dirty="0"/>
              <a:t>Hemiballismus, the sudden flailing movements of an entire limb, results when damage occurs to which area of the brain?</a:t>
            </a:r>
          </a:p>
          <a:p>
            <a:pPr marL="0" indent="0">
              <a:buNone/>
            </a:pPr>
            <a:r>
              <a:rPr lang="en-US" dirty="0"/>
              <a:t>A) The subthalamic nucleus</a:t>
            </a:r>
          </a:p>
          <a:p>
            <a:pPr marL="0" indent="0">
              <a:buNone/>
            </a:pPr>
            <a:r>
              <a:rPr lang="en-US" dirty="0"/>
              <a:t>B) The ventral basal complex of the thalamus</a:t>
            </a:r>
          </a:p>
          <a:p>
            <a:pPr marL="0" indent="0">
              <a:buNone/>
            </a:pPr>
            <a:r>
              <a:rPr lang="en-US" dirty="0"/>
              <a:t>C) The </a:t>
            </a:r>
            <a:r>
              <a:rPr lang="en-US" dirty="0" err="1"/>
              <a:t>globus</a:t>
            </a:r>
            <a:r>
              <a:rPr lang="en-US" dirty="0"/>
              <a:t> pallidus</a:t>
            </a:r>
          </a:p>
          <a:p>
            <a:pPr marL="0" indent="0">
              <a:buNone/>
            </a:pPr>
            <a:r>
              <a:rPr lang="en-US" dirty="0"/>
              <a:t>D) The red nucleus</a:t>
            </a:r>
          </a:p>
          <a:p>
            <a:pPr marL="0" indent="0">
              <a:buNone/>
            </a:pPr>
            <a:r>
              <a:rPr lang="en-US" dirty="0"/>
              <a:t>E) The lateral hypothalamus</a:t>
            </a:r>
          </a:p>
        </p:txBody>
      </p:sp>
    </p:spTree>
    <p:extLst>
      <p:ext uri="{BB962C8B-B14F-4D97-AF65-F5344CB8AC3E}">
        <p14:creationId xmlns:p14="http://schemas.microsoft.com/office/powerpoint/2010/main" val="3941459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F24C92-3666-4B32-9C41-1AE67492755B}"/>
              </a:ext>
            </a:extLst>
          </p:cNvPr>
          <p:cNvSpPr>
            <a:spLocks noGrp="1"/>
          </p:cNvSpPr>
          <p:nvPr>
            <p:ph sz="quarter" idx="1"/>
          </p:nvPr>
        </p:nvSpPr>
        <p:spPr/>
        <p:txBody>
          <a:bodyPr/>
          <a:lstStyle/>
          <a:p>
            <a:pPr marL="0" indent="0">
              <a:buNone/>
            </a:pPr>
            <a:r>
              <a:rPr lang="en-US" dirty="0"/>
              <a:t>Bilateral lesions involving the ventromedial hypothalamus will lead to which of the following deficits?</a:t>
            </a:r>
          </a:p>
          <a:p>
            <a:pPr marL="0" indent="0">
              <a:buNone/>
            </a:pPr>
            <a:r>
              <a:rPr lang="en-US" dirty="0"/>
              <a:t>A) Decreased eating and drinking</a:t>
            </a:r>
          </a:p>
          <a:p>
            <a:pPr marL="0" indent="0">
              <a:buNone/>
            </a:pPr>
            <a:r>
              <a:rPr lang="en-US" dirty="0"/>
              <a:t>B) Loss of sexual drive</a:t>
            </a:r>
          </a:p>
          <a:p>
            <a:pPr marL="0" indent="0">
              <a:buNone/>
            </a:pPr>
            <a:r>
              <a:rPr lang="en-US" dirty="0"/>
              <a:t>C) Excessive eating, rage and aggression, hyperactivity</a:t>
            </a:r>
          </a:p>
          <a:p>
            <a:pPr marL="0" indent="0">
              <a:buNone/>
            </a:pPr>
            <a:r>
              <a:rPr lang="en-US" dirty="0"/>
              <a:t>D) Uterine contractility, mammary gland enlargement</a:t>
            </a:r>
          </a:p>
          <a:p>
            <a:pPr marL="0" indent="0">
              <a:buNone/>
            </a:pPr>
            <a:r>
              <a:rPr lang="en-US" dirty="0"/>
              <a:t>E) Obsessive compulsive disorder</a:t>
            </a:r>
          </a:p>
        </p:txBody>
      </p:sp>
    </p:spTree>
    <p:extLst>
      <p:ext uri="{BB962C8B-B14F-4D97-AF65-F5344CB8AC3E}">
        <p14:creationId xmlns:p14="http://schemas.microsoft.com/office/powerpoint/2010/main" val="525837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756A5C-67BC-4472-8B0D-706926129B13}"/>
              </a:ext>
            </a:extLst>
          </p:cNvPr>
          <p:cNvSpPr>
            <a:spLocks noGrp="1"/>
          </p:cNvSpPr>
          <p:nvPr>
            <p:ph sz="quarter" idx="1"/>
          </p:nvPr>
        </p:nvSpPr>
        <p:spPr>
          <a:xfrm>
            <a:off x="609600" y="773723"/>
            <a:ext cx="9956800" cy="5700229"/>
          </a:xfrm>
        </p:spPr>
        <p:txBody>
          <a:bodyPr>
            <a:normAutofit/>
          </a:bodyPr>
          <a:lstStyle/>
          <a:p>
            <a:pPr marL="0" indent="0">
              <a:buNone/>
            </a:pPr>
            <a:r>
              <a:rPr lang="en-US" dirty="0"/>
              <a:t>An 83-year-old man is brought to the emergency department by his daughter, who explains that her father started having "fits." The examination reveals an alert, otherwise healthy, man who frequently has uncontrollable flailing movements of his left arm. Which of the following structures is most likely involved in this lesion?</a:t>
            </a:r>
          </a:p>
          <a:p>
            <a:pPr marL="0" indent="0">
              <a:buNone/>
            </a:pPr>
            <a:r>
              <a:rPr lang="en-US" dirty="0"/>
              <a:t>A. Cerebellar cortex plus nuclei</a:t>
            </a:r>
          </a:p>
          <a:p>
            <a:pPr marL="0" indent="0">
              <a:buNone/>
            </a:pPr>
            <a:r>
              <a:rPr lang="en-US" dirty="0"/>
              <a:t>B. Lenticular nucleus</a:t>
            </a:r>
          </a:p>
          <a:p>
            <a:pPr marL="0" indent="0">
              <a:buNone/>
            </a:pPr>
            <a:r>
              <a:rPr lang="en-US" dirty="0"/>
              <a:t>C. Subthalamic nucleus</a:t>
            </a:r>
          </a:p>
          <a:p>
            <a:pPr marL="0" indent="0">
              <a:buNone/>
            </a:pPr>
            <a:r>
              <a:rPr lang="en-US" dirty="0"/>
              <a:t>D. Ventral lateral nucleus</a:t>
            </a:r>
          </a:p>
          <a:p>
            <a:pPr marL="0" indent="0">
              <a:buNone/>
            </a:pPr>
            <a:r>
              <a:rPr lang="en-US" dirty="0"/>
              <a:t>E. Ventral posterolateral nucleus</a:t>
            </a:r>
          </a:p>
        </p:txBody>
      </p:sp>
    </p:spTree>
    <p:extLst>
      <p:ext uri="{BB962C8B-B14F-4D97-AF65-F5344CB8AC3E}">
        <p14:creationId xmlns:p14="http://schemas.microsoft.com/office/powerpoint/2010/main" val="766981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3083F1-D3C8-4A4B-B6B7-242C23C119D1}"/>
              </a:ext>
            </a:extLst>
          </p:cNvPr>
          <p:cNvSpPr>
            <a:spLocks noGrp="1"/>
          </p:cNvSpPr>
          <p:nvPr>
            <p:ph sz="quarter" idx="1"/>
          </p:nvPr>
        </p:nvSpPr>
        <p:spPr/>
        <p:txBody>
          <a:bodyPr/>
          <a:lstStyle/>
          <a:p>
            <a:pPr marL="0" indent="0">
              <a:buNone/>
            </a:pPr>
            <a:r>
              <a:rPr lang="en-US" dirty="0"/>
              <a:t>Which of the following thalamic nuclei has a motor function?</a:t>
            </a:r>
          </a:p>
          <a:p>
            <a:pPr marL="0" indent="0">
              <a:buNone/>
            </a:pPr>
            <a:r>
              <a:rPr lang="en-US" dirty="0"/>
              <a:t>A- lateral dorsal nucleus</a:t>
            </a:r>
          </a:p>
          <a:p>
            <a:pPr marL="0" indent="0">
              <a:buNone/>
            </a:pPr>
            <a:r>
              <a:rPr lang="en-US" dirty="0"/>
              <a:t>B- mediodorsal nucleus</a:t>
            </a:r>
          </a:p>
          <a:p>
            <a:pPr marL="0" indent="0">
              <a:buNone/>
            </a:pPr>
            <a:r>
              <a:rPr lang="en-US" dirty="0"/>
              <a:t>C- ventral lateral nucleus</a:t>
            </a:r>
          </a:p>
          <a:p>
            <a:pPr marL="0" indent="0">
              <a:buNone/>
            </a:pPr>
            <a:r>
              <a:rPr lang="en-US" dirty="0"/>
              <a:t>D- ventral posterior nucleus</a:t>
            </a:r>
          </a:p>
          <a:p>
            <a:pPr marL="0" indent="0">
              <a:buNone/>
            </a:pPr>
            <a:r>
              <a:rPr lang="en-US" dirty="0"/>
              <a:t>E- lateral posterior nucleus</a:t>
            </a:r>
          </a:p>
        </p:txBody>
      </p:sp>
    </p:spTree>
    <p:extLst>
      <p:ext uri="{BB962C8B-B14F-4D97-AF65-F5344CB8AC3E}">
        <p14:creationId xmlns:p14="http://schemas.microsoft.com/office/powerpoint/2010/main" val="3848595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4A74E4-86ED-4A17-A90D-940F626DB47C}"/>
              </a:ext>
            </a:extLst>
          </p:cNvPr>
          <p:cNvSpPr>
            <a:spLocks noGrp="1"/>
          </p:cNvSpPr>
          <p:nvPr>
            <p:ph sz="quarter" idx="1"/>
          </p:nvPr>
        </p:nvSpPr>
        <p:spPr/>
        <p:txBody>
          <a:bodyPr/>
          <a:lstStyle/>
          <a:p>
            <a:pPr marL="0" indent="0">
              <a:buNone/>
            </a:pPr>
            <a:r>
              <a:rPr lang="en-US" dirty="0"/>
              <a:t>Spinothalamic fibers project to which one of the following thalamic nuclei</a:t>
            </a:r>
          </a:p>
          <a:p>
            <a:pPr marL="0" indent="0">
              <a:buNone/>
            </a:pPr>
            <a:r>
              <a:rPr lang="en-US" dirty="0"/>
              <a:t>A- ventral posteromedial (VPM) nucleus</a:t>
            </a:r>
          </a:p>
          <a:p>
            <a:pPr marL="0" indent="0">
              <a:buNone/>
            </a:pPr>
            <a:r>
              <a:rPr lang="en-US" dirty="0"/>
              <a:t>B- pulvinar</a:t>
            </a:r>
          </a:p>
          <a:p>
            <a:pPr marL="0" indent="0">
              <a:buNone/>
            </a:pPr>
            <a:r>
              <a:rPr lang="en-US" dirty="0"/>
              <a:t>C- ventral anterior nucleus</a:t>
            </a:r>
          </a:p>
          <a:p>
            <a:pPr marL="0" indent="0">
              <a:buNone/>
            </a:pPr>
            <a:r>
              <a:rPr lang="en-US" dirty="0"/>
              <a:t>D- ventral posterolateral (VPL) nucleus</a:t>
            </a:r>
          </a:p>
          <a:p>
            <a:pPr marL="0" indent="0">
              <a:buNone/>
            </a:pPr>
            <a:r>
              <a:rPr lang="en-US" dirty="0"/>
              <a:t>E- anterior nucleus</a:t>
            </a:r>
          </a:p>
        </p:txBody>
      </p:sp>
    </p:spTree>
    <p:extLst>
      <p:ext uri="{BB962C8B-B14F-4D97-AF65-F5344CB8AC3E}">
        <p14:creationId xmlns:p14="http://schemas.microsoft.com/office/powerpoint/2010/main" val="3848127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3C192D-2AB7-47E1-8A80-0C9A6A76973F}"/>
              </a:ext>
            </a:extLst>
          </p:cNvPr>
          <p:cNvSpPr>
            <a:spLocks noGrp="1"/>
          </p:cNvSpPr>
          <p:nvPr>
            <p:ph sz="quarter" idx="1"/>
          </p:nvPr>
        </p:nvSpPr>
        <p:spPr/>
        <p:txBody>
          <a:bodyPr/>
          <a:lstStyle/>
          <a:p>
            <a:pPr marL="0" indent="0">
              <a:buNone/>
            </a:pPr>
            <a:r>
              <a:rPr lang="en-US" dirty="0"/>
              <a:t>Cerebellar fibers project to which one of the following nuclei</a:t>
            </a:r>
          </a:p>
          <a:p>
            <a:pPr marL="0" indent="0">
              <a:buNone/>
            </a:pPr>
            <a:r>
              <a:rPr lang="en-US" dirty="0"/>
              <a:t>A- ventral posteromedial (VPM) nucleus</a:t>
            </a:r>
          </a:p>
          <a:p>
            <a:pPr marL="0" indent="0">
              <a:buNone/>
            </a:pPr>
            <a:r>
              <a:rPr lang="en-US" dirty="0"/>
              <a:t>B- lateral dorsal nucleus</a:t>
            </a:r>
          </a:p>
          <a:p>
            <a:pPr marL="0" indent="0">
              <a:buNone/>
            </a:pPr>
            <a:r>
              <a:rPr lang="en-US" dirty="0"/>
              <a:t>C- lateral posterior nucleus</a:t>
            </a:r>
          </a:p>
          <a:p>
            <a:pPr marL="0" indent="0">
              <a:buNone/>
            </a:pPr>
            <a:r>
              <a:rPr lang="en-US" dirty="0"/>
              <a:t>D- ventral lateral nucleus</a:t>
            </a:r>
          </a:p>
          <a:p>
            <a:pPr marL="0" indent="0">
              <a:buNone/>
            </a:pPr>
            <a:r>
              <a:rPr lang="en-US" dirty="0"/>
              <a:t>E- anterior nucleus</a:t>
            </a:r>
          </a:p>
        </p:txBody>
      </p:sp>
    </p:spTree>
    <p:extLst>
      <p:ext uri="{BB962C8B-B14F-4D97-AF65-F5344CB8AC3E}">
        <p14:creationId xmlns:p14="http://schemas.microsoft.com/office/powerpoint/2010/main" val="468460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DAF795-030C-4F7F-8FB8-F08B97728945}"/>
              </a:ext>
            </a:extLst>
          </p:cNvPr>
          <p:cNvSpPr>
            <a:spLocks noGrp="1"/>
          </p:cNvSpPr>
          <p:nvPr>
            <p:ph sz="quarter" idx="1"/>
          </p:nvPr>
        </p:nvSpPr>
        <p:spPr/>
        <p:txBody>
          <a:bodyPr/>
          <a:lstStyle/>
          <a:p>
            <a:pPr marL="0" indent="0">
              <a:buNone/>
            </a:pPr>
            <a:r>
              <a:rPr lang="en-US" dirty="0"/>
              <a:t>The thalamus receives precortical sensory input from all of the following modalities except</a:t>
            </a:r>
          </a:p>
          <a:p>
            <a:pPr marL="0" indent="0">
              <a:buNone/>
            </a:pPr>
            <a:r>
              <a:rPr lang="en-US" dirty="0"/>
              <a:t>A- general somatic sense</a:t>
            </a:r>
          </a:p>
          <a:p>
            <a:pPr marL="0" indent="0">
              <a:buNone/>
            </a:pPr>
            <a:r>
              <a:rPr lang="en-US" dirty="0"/>
              <a:t>B- gustation</a:t>
            </a:r>
          </a:p>
          <a:p>
            <a:pPr marL="0" indent="0">
              <a:buNone/>
            </a:pPr>
            <a:r>
              <a:rPr lang="en-US" dirty="0"/>
              <a:t>C- vision</a:t>
            </a:r>
          </a:p>
          <a:p>
            <a:pPr marL="0" indent="0">
              <a:buNone/>
            </a:pPr>
            <a:r>
              <a:rPr lang="en-US" dirty="0"/>
              <a:t>D- audition</a:t>
            </a:r>
          </a:p>
          <a:p>
            <a:pPr marL="0" indent="0">
              <a:buNone/>
            </a:pPr>
            <a:r>
              <a:rPr lang="en-US" dirty="0"/>
              <a:t>E- olfaction</a:t>
            </a:r>
          </a:p>
        </p:txBody>
      </p:sp>
    </p:spTree>
    <p:extLst>
      <p:ext uri="{BB962C8B-B14F-4D97-AF65-F5344CB8AC3E}">
        <p14:creationId xmlns:p14="http://schemas.microsoft.com/office/powerpoint/2010/main" val="3388216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7280C-5BFF-4806-A8A8-AA7299C14289}"/>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6493026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Anemia</Template>
  <TotalTime>153</TotalTime>
  <Words>666</Words>
  <Application>Microsoft Office PowerPoint</Application>
  <PresentationFormat>Widescreen</PresentationFormat>
  <Paragraphs>80</Paragraphs>
  <Slides>26</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Century Schoolbook</vt:lpstr>
      <vt:lpstr>Wingdings</vt:lpstr>
      <vt:lpstr>Wingdings 2</vt:lpstr>
      <vt:lpstr>مشربية</vt:lpstr>
      <vt:lpstr>Diencephalon</vt:lpstr>
      <vt:lpstr>Summary</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Diencephalon</dc:title>
  <dc:creator>MY PC</dc:creator>
  <cp:lastModifiedBy>MY PC</cp:lastModifiedBy>
  <cp:revision>8</cp:revision>
  <dcterms:created xsi:type="dcterms:W3CDTF">2023-08-09T19:25:56Z</dcterms:created>
  <dcterms:modified xsi:type="dcterms:W3CDTF">2023-08-09T21:59:41Z</dcterms:modified>
</cp:coreProperties>
</file>