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1301" r:id="rId2"/>
    <p:sldId id="319" r:id="rId3"/>
    <p:sldId id="258" r:id="rId4"/>
    <p:sldId id="257" r:id="rId5"/>
    <p:sldId id="326" r:id="rId6"/>
    <p:sldId id="334" r:id="rId7"/>
    <p:sldId id="354" r:id="rId8"/>
    <p:sldId id="353" r:id="rId9"/>
    <p:sldId id="259" r:id="rId10"/>
    <p:sldId id="352" r:id="rId11"/>
    <p:sldId id="260" r:id="rId12"/>
    <p:sldId id="322" r:id="rId13"/>
    <p:sldId id="356" r:id="rId14"/>
    <p:sldId id="358" r:id="rId15"/>
    <p:sldId id="359" r:id="rId16"/>
    <p:sldId id="262" r:id="rId17"/>
    <p:sldId id="264" r:id="rId18"/>
    <p:sldId id="265" r:id="rId19"/>
    <p:sldId id="266" r:id="rId20"/>
    <p:sldId id="318" r:id="rId21"/>
    <p:sldId id="364" r:id="rId22"/>
    <p:sldId id="357" r:id="rId23"/>
    <p:sldId id="361" r:id="rId24"/>
    <p:sldId id="308" r:id="rId25"/>
    <p:sldId id="309" r:id="rId26"/>
    <p:sldId id="310" r:id="rId27"/>
    <p:sldId id="365" r:id="rId28"/>
    <p:sldId id="366" r:id="rId29"/>
    <p:sldId id="367" r:id="rId30"/>
    <p:sldId id="311" r:id="rId31"/>
    <p:sldId id="312" r:id="rId32"/>
    <p:sldId id="313" r:id="rId33"/>
    <p:sldId id="314" r:id="rId34"/>
    <p:sldId id="315" r:id="rId35"/>
    <p:sldId id="261" r:id="rId36"/>
    <p:sldId id="360" r:id="rId37"/>
    <p:sldId id="368" r:id="rId38"/>
    <p:sldId id="274" r:id="rId39"/>
    <p:sldId id="1302" r:id="rId40"/>
    <p:sldId id="275" r:id="rId41"/>
    <p:sldId id="1298" r:id="rId42"/>
    <p:sldId id="1296" r:id="rId43"/>
    <p:sldId id="333" r:id="rId44"/>
    <p:sldId id="1295" r:id="rId45"/>
    <p:sldId id="276" r:id="rId46"/>
    <p:sldId id="1299" r:id="rId47"/>
    <p:sldId id="277" r:id="rId48"/>
    <p:sldId id="278" r:id="rId49"/>
    <p:sldId id="279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yam2016aya@gmail.com" initials="a" lastIdx="1" clrIdx="0">
    <p:extLst>
      <p:ext uri="{19B8F6BF-5375-455C-9EA6-DF929625EA0E}">
        <p15:presenceInfo xmlns:p15="http://schemas.microsoft.com/office/powerpoint/2012/main" userId="c75656046b6b6a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763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938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8466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467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86770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226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254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945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957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344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39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68105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5616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8665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415819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665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36941-EAEA-49D0-BEB5-E954D2FA62D7}" type="datetimeFigureOut">
              <a:rPr lang="ar-SA" smtClean="0"/>
              <a:t>05/10/44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915BB52-0C3C-459E-AA1E-7F9F18788C2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2848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eb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4AFD225-BEA5-6AA7-6841-70B5D8E90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928255"/>
            <a:ext cx="8915400" cy="4982967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en-US" sz="6000" dirty="0">
                <a:latin typeface="Aldhabi" panose="01000000000000000000" pitchFamily="2" charset="-78"/>
                <a:cs typeface="Aldhabi" panose="01000000000000000000" pitchFamily="2" charset="-78"/>
              </a:rPr>
              <a:t> ANATOMY LAB 1 </a:t>
            </a:r>
          </a:p>
          <a:p>
            <a:pPr marL="0" indent="0" algn="ctr" rtl="0"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Pelvis</a:t>
            </a:r>
            <a:r>
              <a:rPr lang="en-US" sz="6000" dirty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</a:p>
          <a:p>
            <a:pPr marL="0" indent="0" algn="ctr" rtl="0">
              <a:buNone/>
            </a:pPr>
            <a:r>
              <a:rPr lang="en-US" sz="6000" dirty="0">
                <a:latin typeface="Aldhabi" panose="01000000000000000000" pitchFamily="2" charset="-78"/>
                <a:cs typeface="Aldhabi" panose="01000000000000000000" pitchFamily="2" charset="-78"/>
              </a:rPr>
              <a:t>Prepared By:</a:t>
            </a:r>
            <a:br>
              <a:rPr lang="en-US" sz="6000" dirty="0">
                <a:latin typeface="Aldhabi" panose="01000000000000000000" pitchFamily="2" charset="-78"/>
                <a:cs typeface="Aldhabi" panose="01000000000000000000" pitchFamily="2" charset="-78"/>
              </a:rPr>
            </a:br>
            <a:r>
              <a:rPr lang="en-US" sz="6000" dirty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Dr. Ayah Mahmoud </a:t>
            </a:r>
            <a:r>
              <a:rPr lang="en-US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Almzayyen</a:t>
            </a:r>
            <a:br>
              <a:rPr lang="en-US" sz="6000" b="1" dirty="0">
                <a:latin typeface="Aldhabi" panose="01000000000000000000" pitchFamily="2" charset="-78"/>
                <a:cs typeface="Aldhabi" panose="01000000000000000000" pitchFamily="2" charset="-78"/>
              </a:rPr>
            </a:br>
            <a:r>
              <a:rPr lang="en-US" sz="6000" dirty="0">
                <a:latin typeface="Aldhabi" panose="01000000000000000000" pitchFamily="2" charset="-78"/>
                <a:cs typeface="Aldhabi" panose="01000000000000000000" pitchFamily="2" charset="-78"/>
              </a:rPr>
              <a:t>MD , T.A in AUG</a:t>
            </a:r>
            <a:endParaRPr lang="ar-SA" sz="6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16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AA2390C2-2D3E-4C8F-AFE0-C61F83BC9C16}"/>
              </a:ext>
            </a:extLst>
          </p:cNvPr>
          <p:cNvSpPr/>
          <p:nvPr/>
        </p:nvSpPr>
        <p:spPr>
          <a:xfrm>
            <a:off x="739806" y="1184127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is the region of the trunk that lies inferior to the  abdomen. </a:t>
            </a:r>
            <a:endParaRPr lang="ar-SA" dirty="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6CCBD84F-FC78-4A53-9C9C-271732DFD07E}"/>
              </a:ext>
            </a:extLst>
          </p:cNvPr>
          <p:cNvSpPr/>
          <p:nvPr/>
        </p:nvSpPr>
        <p:spPr>
          <a:xfrm>
            <a:off x="739806" y="1605509"/>
            <a:ext cx="7658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is the region where the trunk and lower limbs meet.</a:t>
            </a:r>
            <a:endParaRPr lang="ar-SA" dirty="0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9DE44A1E-4363-4FD5-80B7-3A5AFDC1918A}"/>
              </a:ext>
            </a:extLst>
          </p:cNvPr>
          <p:cNvSpPr/>
          <p:nvPr/>
        </p:nvSpPr>
        <p:spPr>
          <a:xfrm>
            <a:off x="739807" y="2283755"/>
            <a:ext cx="73921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word pelvis means “basin” and is more correctly applied to the skeleton of the region, that is, the pelvic girdle or bony pelvis. Thus, the pelvis is a bowl-shaped bony structure. </a:t>
            </a:r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C343E34-D959-4B02-8AB0-F6DC3F9FF13C}"/>
              </a:ext>
            </a:extLst>
          </p:cNvPr>
          <p:cNvSpPr/>
          <p:nvPr/>
        </p:nvSpPr>
        <p:spPr>
          <a:xfrm>
            <a:off x="739806" y="3429000"/>
            <a:ext cx="6096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The main function of the bony pelvis is :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to transmit the weight of the body from the vertebral column to the femurs especially during movement.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contains, supports, and protects the lower parts of the gastrointestinal and urinary tracts and the male and female internal organs of reproduction.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also contains important nerves, blood vessels, and lymphatic tissues.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provides attachment for trunk and lower limb muscles. </a:t>
            </a:r>
            <a:endParaRPr lang="ar-SA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8D560B8-CDE3-4E42-A262-73D0AF335A30}"/>
              </a:ext>
            </a:extLst>
          </p:cNvPr>
          <p:cNvSpPr/>
          <p:nvPr/>
        </p:nvSpPr>
        <p:spPr>
          <a:xfrm>
            <a:off x="5735164" y="293941"/>
            <a:ext cx="25565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4000" dirty="0"/>
              <a:t>Pelvis</a:t>
            </a:r>
            <a:endParaRPr lang="ar-SA" sz="4000" dirty="0"/>
          </a:p>
        </p:txBody>
      </p:sp>
      <p:pic>
        <p:nvPicPr>
          <p:cNvPr id="7" name="Picture 2" descr="Pelvic anatomy - UpToDate">
            <a:extLst>
              <a:ext uri="{FF2B5EF4-FFF2-40B4-BE49-F238E27FC236}">
                <a16:creationId xmlns:a16="http://schemas.microsoft.com/office/drawing/2014/main" id="{7E0D8E99-E6F1-4DBF-9F62-6EA881F42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180" y="2484581"/>
            <a:ext cx="3697605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362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417CE1BC-1676-4523-8E17-9756EACE1BCE}"/>
              </a:ext>
            </a:extLst>
          </p:cNvPr>
          <p:cNvSpPr/>
          <p:nvPr/>
        </p:nvSpPr>
        <p:spPr>
          <a:xfrm>
            <a:off x="447675" y="1172917"/>
            <a:ext cx="5648325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Four bones make up the bony pelvis: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*   </a:t>
            </a:r>
            <a:r>
              <a:rPr lang="en-US" dirty="0">
                <a:solidFill>
                  <a:srgbClr val="FF0000"/>
                </a:solidFill>
              </a:rPr>
              <a:t>the two hip bones (innominate or pelvic bones ) </a:t>
            </a:r>
            <a:r>
              <a:rPr lang="en-US" dirty="0"/>
              <a:t>, which form </a:t>
            </a:r>
            <a:r>
              <a:rPr lang="en-US" dirty="0">
                <a:solidFill>
                  <a:srgbClr val="FF0000"/>
                </a:solidFill>
              </a:rPr>
              <a:t>the anterolateral walls </a:t>
            </a:r>
            <a:r>
              <a:rPr lang="en-US" dirty="0"/>
              <a:t>, they articulate with each other anteriorly at the symphysis pubis and posteriorly with the sacrum at the sacroiliac joints.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/>
            <a:r>
              <a:rPr lang="en-US" dirty="0"/>
              <a:t>*   </a:t>
            </a:r>
            <a:r>
              <a:rPr lang="en-US" dirty="0">
                <a:solidFill>
                  <a:srgbClr val="FF0000"/>
                </a:solidFill>
              </a:rPr>
              <a:t>the sacrum and the coccyx </a:t>
            </a:r>
            <a:r>
              <a:rPr lang="en-US" dirty="0"/>
              <a:t>, which are part of the vertebral column and form </a:t>
            </a:r>
            <a:r>
              <a:rPr lang="en-US" dirty="0">
                <a:solidFill>
                  <a:srgbClr val="FF0000"/>
                </a:solidFill>
              </a:rPr>
              <a:t>the posterior wall </a:t>
            </a:r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96BC352-04AE-52B0-001D-AA55B3E40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25" y="1583314"/>
            <a:ext cx="6467475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2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elvic anatomy - UpToDate">
            <a:extLst>
              <a:ext uri="{FF2B5EF4-FFF2-40B4-BE49-F238E27FC236}">
                <a16:creationId xmlns:a16="http://schemas.microsoft.com/office/drawing/2014/main" id="{ABE0F1F1-766B-BCB1-19B3-27A6B27AD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437" y="1279236"/>
            <a:ext cx="10709563" cy="557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39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888" y="435751"/>
            <a:ext cx="5120112" cy="5712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131044" y="435751"/>
            <a:ext cx="3856327" cy="1392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95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267" dirty="0">
                <a:solidFill>
                  <a:schemeClr val="tx1"/>
                </a:solidFill>
              </a:rPr>
              <a:t>Orientation of pelvic bone</a:t>
            </a:r>
            <a:endParaRPr lang="ar-SA" sz="4267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85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B215ABA2-5818-C79C-2CFD-303C631D5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48" y="697086"/>
            <a:ext cx="5999452" cy="491400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8B9FA992-4439-CBCF-4D6B-E42081235E97}"/>
              </a:ext>
            </a:extLst>
          </p:cNvPr>
          <p:cNvSpPr txBox="1"/>
          <p:nvPr/>
        </p:nvSpPr>
        <p:spPr>
          <a:xfrm>
            <a:off x="484909" y="697085"/>
            <a:ext cx="5707639" cy="45858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/>
              <a:t>False pelvis </a:t>
            </a:r>
          </a:p>
          <a:p>
            <a:endParaRPr lang="en-US" dirty="0"/>
          </a:p>
          <a:p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is of little clinical importance.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is bounded:</a:t>
            </a: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r>
              <a:rPr lang="en-US" b="1" dirty="0"/>
              <a:t>Behind</a:t>
            </a:r>
            <a:r>
              <a:rPr lang="en-US" dirty="0"/>
              <a:t> by the lumber vertebrae.</a:t>
            </a: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r>
              <a:rPr lang="en-US" b="1" dirty="0"/>
              <a:t>Laterally</a:t>
            </a:r>
            <a:r>
              <a:rPr lang="en-US" dirty="0"/>
              <a:t> by the iliac fossa and the iliacus muscles.</a:t>
            </a: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r>
              <a:rPr lang="en-US" b="1" dirty="0"/>
              <a:t>In Front </a:t>
            </a:r>
            <a:r>
              <a:rPr lang="en-US" dirty="0"/>
              <a:t>by the lower part of the anterior abdominal wall.</a:t>
            </a: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false pelvis supports the abdominal contents and after the third month of pregnancy helps support the gravid uterus.</a:t>
            </a: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3981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" b="53579"/>
          <a:stretch/>
        </p:blipFill>
        <p:spPr bwMode="auto">
          <a:xfrm>
            <a:off x="58467" y="1780862"/>
            <a:ext cx="12133533" cy="386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825965" y="500429"/>
            <a:ext cx="4263540" cy="892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True and false pelvis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234189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600" y="-2376291"/>
            <a:ext cx="6922627" cy="923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835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23921CF0-915D-45AC-8AA2-205EDA5DE087}"/>
              </a:ext>
            </a:extLst>
          </p:cNvPr>
          <p:cNvSpPr/>
          <p:nvPr/>
        </p:nvSpPr>
        <p:spPr>
          <a:xfrm>
            <a:off x="277428" y="1204718"/>
            <a:ext cx="42299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en-US" dirty="0"/>
          </a:p>
          <a:p>
            <a:pPr algn="l" rtl="0"/>
            <a:r>
              <a:rPr lang="en-US" dirty="0"/>
              <a:t>The pelvic brim divides the pelvis into two parts :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/>
              <a:t>The false / greater pelvis </a:t>
            </a:r>
            <a:r>
              <a:rPr lang="en-US" dirty="0"/>
              <a:t>, which bounds the lower part of the abdominal cavity and support lower abdominal viscera as ileum and sigmoid colon , is above the brim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/>
            <a:r>
              <a:rPr lang="en-US" dirty="0"/>
              <a:t>*   </a:t>
            </a:r>
            <a:r>
              <a:rPr lang="en-US" b="1" dirty="0"/>
              <a:t>The true / lesser pelvis</a:t>
            </a:r>
            <a:r>
              <a:rPr lang="en-US" dirty="0"/>
              <a:t>, which</a:t>
            </a:r>
          </a:p>
          <a:p>
            <a:pPr algn="l" rtl="0"/>
            <a:r>
              <a:rPr lang="en-US" dirty="0"/>
              <a:t> contains the pelvic cavity and pelvic viscera , is below the brim </a:t>
            </a:r>
            <a:endParaRPr lang="ar-SA" dirty="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A57682DF-23B6-43D5-8D74-9F46A929BE42}"/>
              </a:ext>
            </a:extLst>
          </p:cNvPr>
          <p:cNvSpPr/>
          <p:nvPr/>
        </p:nvSpPr>
        <p:spPr>
          <a:xfrm>
            <a:off x="4151481" y="300836"/>
            <a:ext cx="47296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The pelvic brim / inlet</a:t>
            </a:r>
            <a:endParaRPr lang="ar-SA" sz="4000" dirty="0"/>
          </a:p>
        </p:txBody>
      </p:sp>
      <p:pic>
        <p:nvPicPr>
          <p:cNvPr id="2056" name="Picture 8" descr="The Pelvic Girdle - Structure - Function - Assessment - TeachMeAnatomy">
            <a:extLst>
              <a:ext uri="{FF2B5EF4-FFF2-40B4-BE49-F238E27FC236}">
                <a16:creationId xmlns:a16="http://schemas.microsoft.com/office/drawing/2014/main" id="{330A018F-5125-4939-B1E1-FD8659719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492" y="1408678"/>
            <a:ext cx="6000552" cy="404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06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400" y="374900"/>
            <a:ext cx="8883599" cy="6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374900"/>
            <a:ext cx="3868527" cy="825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Pelvic brim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4012651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515D99CD-5200-4EEC-83BA-586610C77E49}"/>
              </a:ext>
            </a:extLst>
          </p:cNvPr>
          <p:cNvSpPr/>
          <p:nvPr/>
        </p:nvSpPr>
        <p:spPr>
          <a:xfrm>
            <a:off x="543926" y="1296606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dirty="0"/>
              <a:t>True Pelvis has an inlet, an outlet, and a cavity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b="1" u="sng" dirty="0"/>
              <a:t>Pelvic inlet (pelvic brim)</a:t>
            </a:r>
          </a:p>
          <a:p>
            <a:pPr algn="l" rtl="0"/>
            <a:endParaRPr lang="en-US" b="1" u="sng" dirty="0"/>
          </a:p>
          <a:p>
            <a:pPr algn="l" rtl="0"/>
            <a:r>
              <a:rPr lang="en-US" dirty="0"/>
              <a:t>     Its boundaries are :</a:t>
            </a: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Posteriorly </a:t>
            </a:r>
            <a:r>
              <a:rPr lang="en-US" dirty="0"/>
              <a:t>by </a:t>
            </a:r>
            <a:r>
              <a:rPr lang="en-US" b="1" dirty="0"/>
              <a:t>the sacral promontory.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Laterally </a:t>
            </a:r>
            <a:r>
              <a:rPr lang="en-US" dirty="0"/>
              <a:t>by </a:t>
            </a:r>
            <a:r>
              <a:rPr lang="en-US" b="1" dirty="0"/>
              <a:t>the iliopectineal lines.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Anteriorly </a:t>
            </a:r>
            <a:r>
              <a:rPr lang="en-US" dirty="0"/>
              <a:t>by </a:t>
            </a:r>
            <a:r>
              <a:rPr lang="en-US" b="1" dirty="0"/>
              <a:t>the symphysis pubis.</a:t>
            </a:r>
            <a:endParaRPr lang="en-US" b="1" dirty="0">
              <a:solidFill>
                <a:srgbClr val="FF0000"/>
              </a:solidFill>
            </a:endParaRPr>
          </a:p>
          <a:p>
            <a:pPr algn="l" rtl="0"/>
            <a:endParaRPr lang="en-US" b="1" u="sng" dirty="0"/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u="sng" dirty="0"/>
              <a:t> Pelvic outlet: </a:t>
            </a:r>
          </a:p>
          <a:p>
            <a:pPr algn="l" rtl="0"/>
            <a:r>
              <a:rPr lang="en-US" dirty="0"/>
              <a:t>  its boundaries are :</a:t>
            </a: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Posteriorly </a:t>
            </a:r>
            <a:r>
              <a:rPr lang="en-US" dirty="0"/>
              <a:t>by </a:t>
            </a:r>
            <a:r>
              <a:rPr lang="en-US" b="1" dirty="0"/>
              <a:t>the tip of coccyx .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Laterally </a:t>
            </a:r>
            <a:r>
              <a:rPr lang="en-US" dirty="0"/>
              <a:t>by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ischial tuberosities .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Anteriorly </a:t>
            </a:r>
            <a:r>
              <a:rPr lang="en-US" dirty="0"/>
              <a:t>by </a:t>
            </a:r>
            <a:r>
              <a:rPr lang="en-US" b="1" dirty="0"/>
              <a:t>the pubic arch .</a:t>
            </a:r>
            <a:endParaRPr lang="en-US" b="1" dirty="0">
              <a:solidFill>
                <a:srgbClr val="FF0000"/>
              </a:solidFill>
            </a:endParaRP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u="sng" dirty="0"/>
              <a:t>Pelvic cavity: </a:t>
            </a:r>
          </a:p>
          <a:p>
            <a:pPr algn="l" rtl="0"/>
            <a:r>
              <a:rPr lang="en-US" dirty="0"/>
              <a:t>lies between the inlet and the outlet </a:t>
            </a:r>
            <a:endParaRPr lang="ar-SA" dirty="0"/>
          </a:p>
        </p:txBody>
      </p:sp>
      <p:pic>
        <p:nvPicPr>
          <p:cNvPr id="4098" name="Picture 2" descr="Pelvic Outlet Vs Pelvic Inlet">
            <a:extLst>
              <a:ext uri="{FF2B5EF4-FFF2-40B4-BE49-F238E27FC236}">
                <a16:creationId xmlns:a16="http://schemas.microsoft.com/office/drawing/2014/main" id="{159D44AB-8837-482D-8822-15969FC44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76" y="1166949"/>
            <a:ext cx="4946468" cy="490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0ED3C5B8-EF32-4B92-AC29-84436CBDA2D5}"/>
              </a:ext>
            </a:extLst>
          </p:cNvPr>
          <p:cNvSpPr/>
          <p:nvPr/>
        </p:nvSpPr>
        <p:spPr>
          <a:xfrm>
            <a:off x="4534660" y="62822"/>
            <a:ext cx="39064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True</a:t>
            </a:r>
            <a:r>
              <a:rPr lang="en-US" dirty="0"/>
              <a:t> </a:t>
            </a:r>
            <a:r>
              <a:rPr lang="en-US" sz="4000" dirty="0"/>
              <a:t>Pelvis(lesser)</a:t>
            </a:r>
            <a:r>
              <a:rPr lang="en-US" dirty="0"/>
              <a:t>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38556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D66FECE-AC64-4B48-A887-472C2C0F8B91}"/>
              </a:ext>
            </a:extLst>
          </p:cNvPr>
          <p:cNvSpPr/>
          <p:nvPr/>
        </p:nvSpPr>
        <p:spPr>
          <a:xfrm>
            <a:off x="535579" y="1178664"/>
            <a:ext cx="111208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Bones and ligaments that are partly lined with muscles covered with fascia and parietal peritoneum form the walls of the pelvis. </a:t>
            </a:r>
          </a:p>
          <a:p>
            <a:pPr algn="l" rtl="0"/>
            <a:r>
              <a:rPr lang="en-US" dirty="0"/>
              <a:t>The pelvis has anterior, posterior, and lateral walls and an inferior wall or floor </a:t>
            </a:r>
            <a:endParaRPr lang="ar-SA" dirty="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365BEE3-247A-4ECE-9F04-E54D26205B29}"/>
              </a:ext>
            </a:extLst>
          </p:cNvPr>
          <p:cNvSpPr/>
          <p:nvPr/>
        </p:nvSpPr>
        <p:spPr>
          <a:xfrm>
            <a:off x="4732870" y="222459"/>
            <a:ext cx="2726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Pelvic Walls </a:t>
            </a:r>
            <a:endParaRPr lang="ar-SA" sz="4000" dirty="0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CFE6DEE-ACA8-4500-93ED-6A781DCF9D82}"/>
              </a:ext>
            </a:extLst>
          </p:cNvPr>
          <p:cNvSpPr/>
          <p:nvPr/>
        </p:nvSpPr>
        <p:spPr>
          <a:xfrm>
            <a:off x="535576" y="2052935"/>
            <a:ext cx="48376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C00000"/>
                </a:solidFill>
              </a:rPr>
              <a:t>Anterior Pelvic Wall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shallowest wall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is formed by the symphysis pubis , the bodies of pubic bones , and the pubic rami (superior and inferior )</a:t>
            </a:r>
            <a:endParaRPr lang="ar-SA" dirty="0"/>
          </a:p>
        </p:txBody>
      </p:sp>
      <p:pic>
        <p:nvPicPr>
          <p:cNvPr id="5124" name="Picture 4" descr="PELVIC WALLS, FLOOR; &amp; JOINTS - ppt video online download">
            <a:extLst>
              <a:ext uri="{FF2B5EF4-FFF2-40B4-BE49-F238E27FC236}">
                <a16:creationId xmlns:a16="http://schemas.microsoft.com/office/drawing/2014/main" id="{9DA437D6-10A7-48AE-91E1-042D13479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969" y="2151053"/>
            <a:ext cx="3444238" cy="297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F1048A84-8E6A-4DE8-898E-A4699B86F2AE}"/>
              </a:ext>
            </a:extLst>
          </p:cNvPr>
          <p:cNvSpPr/>
          <p:nvPr/>
        </p:nvSpPr>
        <p:spPr>
          <a:xfrm>
            <a:off x="470263" y="3743014"/>
            <a:ext cx="48376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C00000"/>
                </a:solidFill>
              </a:rPr>
              <a:t>Posterior Pelvic Wall </a:t>
            </a:r>
          </a:p>
          <a:p>
            <a:pPr algn="l" rtl="0"/>
            <a:r>
              <a:rPr lang="en-US" dirty="0"/>
              <a:t>is formed by the sacrum and coccyx and by the piriformis muscles and their covering of parietal pelvic fascia</a:t>
            </a:r>
            <a:endParaRPr lang="ar-SA" dirty="0"/>
          </a:p>
        </p:txBody>
      </p:sp>
      <p:pic>
        <p:nvPicPr>
          <p:cNvPr id="5126" name="Picture 6" descr="The pelvic floor and pelvic contents Flashcards | Memorang">
            <a:extLst>
              <a:ext uri="{FF2B5EF4-FFF2-40B4-BE49-F238E27FC236}">
                <a16:creationId xmlns:a16="http://schemas.microsoft.com/office/drawing/2014/main" id="{85C7BDCD-EE1B-49F1-9AF5-DDE6A06C8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55" y="2015919"/>
            <a:ext cx="3196045" cy="30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Anatomy of Pelvis &amp; Perineum">
            <a:extLst>
              <a:ext uri="{FF2B5EF4-FFF2-40B4-BE49-F238E27FC236}">
                <a16:creationId xmlns:a16="http://schemas.microsoft.com/office/drawing/2014/main" id="{9B8BE3CD-85C5-46D8-B093-F882EFBDF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035" y="4885828"/>
            <a:ext cx="3048000" cy="200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908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9" t="20833" r="29722" b="16406"/>
          <a:stretch/>
        </p:blipFill>
        <p:spPr bwMode="auto">
          <a:xfrm>
            <a:off x="1498600" y="736600"/>
            <a:ext cx="10693400" cy="612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98600" y="0"/>
            <a:ext cx="4467147" cy="825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Anterior pelvic wall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323291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73" t="3125" r="13470" b="51562"/>
          <a:stretch/>
        </p:blipFill>
        <p:spPr bwMode="auto">
          <a:xfrm>
            <a:off x="482600" y="2438400"/>
            <a:ext cx="56134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6" t="48971" r="14787" b="5716"/>
          <a:stretch/>
        </p:blipFill>
        <p:spPr bwMode="auto">
          <a:xfrm>
            <a:off x="6578600" y="2438400"/>
            <a:ext cx="56134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13609" y="564924"/>
            <a:ext cx="7329840" cy="825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Posterior pelvic wall-sacrum &amp; coccyx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286373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7036"/>
            <a:ext cx="6592020" cy="659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53" y="1066799"/>
            <a:ext cx="6096001" cy="609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697340" y="391656"/>
            <a:ext cx="6922627" cy="825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Posterior pelvic wall – piriformis muscle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1648362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97E7058-D9A4-4ACC-97A4-77AFDA67C16D}"/>
              </a:ext>
            </a:extLst>
          </p:cNvPr>
          <p:cNvSpPr/>
          <p:nvPr/>
        </p:nvSpPr>
        <p:spPr>
          <a:xfrm>
            <a:off x="399123" y="137748"/>
            <a:ext cx="6096000" cy="49552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</a:rPr>
              <a:t>Sacrum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The sacrum consists of </a:t>
            </a:r>
            <a:r>
              <a:rPr lang="en-US" dirty="0">
                <a:solidFill>
                  <a:srgbClr val="FF0000"/>
                </a:solidFill>
              </a:rPr>
              <a:t>five</a:t>
            </a:r>
            <a:r>
              <a:rPr lang="en-US" dirty="0"/>
              <a:t> rudimentary vertebrae fused together to form a single wedge-shaped bone (fusion of the sacral vertebrae begins at age 20) , (inverted triangular , concave shape)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upper border or base </a:t>
            </a:r>
            <a:r>
              <a:rPr lang="en-US" dirty="0"/>
              <a:t>of the bone articulates with the fifth lumbar vertebra (lumbosacral angle )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narrow inferior border or apex </a:t>
            </a:r>
            <a:r>
              <a:rPr lang="en-US" dirty="0"/>
              <a:t>articulates with the coccyx.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Laterally </a:t>
            </a:r>
            <a:r>
              <a:rPr lang="en-US" dirty="0"/>
              <a:t>, the sacrum articulates with the two iliac bones to form the sacroiliac joints 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anterior and upper margins of the first sacral vertebra bulge forward to form the </a:t>
            </a:r>
            <a:r>
              <a:rPr lang="en-US" dirty="0">
                <a:solidFill>
                  <a:srgbClr val="FF0000"/>
                </a:solidFill>
              </a:rPr>
              <a:t>sacral promontory </a:t>
            </a:r>
            <a:endParaRPr lang="en-US" dirty="0"/>
          </a:p>
          <a:p>
            <a:pPr algn="l" rtl="0"/>
            <a:r>
              <a:rPr lang="en-US" dirty="0"/>
              <a:t>        ( This is the </a:t>
            </a:r>
            <a:r>
              <a:rPr lang="en-US" dirty="0">
                <a:solidFill>
                  <a:srgbClr val="FF0000"/>
                </a:solidFill>
              </a:rPr>
              <a:t>posterior margin of the pelvic inlet </a:t>
            </a:r>
            <a:r>
              <a:rPr lang="en-US" dirty="0"/>
              <a:t>and is an important obstetric landmark used when measuring the size of the pelvis) </a:t>
            </a:r>
          </a:p>
          <a:p>
            <a:pPr algn="l" rtl="0"/>
            <a:endParaRPr lang="en-US" dirty="0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567E21D8-D0AA-4250-8FD7-0A32CA834059}"/>
              </a:ext>
            </a:extLst>
          </p:cNvPr>
          <p:cNvSpPr/>
          <p:nvPr/>
        </p:nvSpPr>
        <p:spPr>
          <a:xfrm>
            <a:off x="206063" y="509295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anterior and posterior surfaces of the sacrum possess </a:t>
            </a:r>
            <a:r>
              <a:rPr lang="en-US" dirty="0">
                <a:solidFill>
                  <a:srgbClr val="FF0000"/>
                </a:solidFill>
              </a:rPr>
              <a:t>four pairs </a:t>
            </a:r>
            <a:r>
              <a:rPr lang="en-US" dirty="0"/>
              <a:t>of anterior and posterior </a:t>
            </a:r>
            <a:r>
              <a:rPr lang="en-US" dirty="0">
                <a:solidFill>
                  <a:srgbClr val="FF0000"/>
                </a:solidFill>
              </a:rPr>
              <a:t>sacral foramina</a:t>
            </a:r>
            <a:r>
              <a:rPr lang="en-US" dirty="0"/>
              <a:t>, respectively, for the passage of the anterior and posterior rami of the upper four sacral nerves .</a:t>
            </a:r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D4CBABCB-400D-4A6F-9B62-A704D1B8FE20}"/>
              </a:ext>
            </a:extLst>
          </p:cNvPr>
          <p:cNvSpPr/>
          <p:nvPr/>
        </p:nvSpPr>
        <p:spPr>
          <a:xfrm>
            <a:off x="155567" y="6488668"/>
            <a:ext cx="65822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sacral vertebral foramina together form the </a:t>
            </a:r>
            <a:r>
              <a:rPr lang="en-US" dirty="0">
                <a:solidFill>
                  <a:srgbClr val="FF0000"/>
                </a:solidFill>
              </a:rPr>
              <a:t>sacral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canal</a:t>
            </a: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6150" name="Picture 6" descr="Spine &amp; Back:Bones:Sacrum | RANZCRPart1 Wiki | Fandom">
            <a:extLst>
              <a:ext uri="{FF2B5EF4-FFF2-40B4-BE49-F238E27FC236}">
                <a16:creationId xmlns:a16="http://schemas.microsoft.com/office/drawing/2014/main" id="{6B1A3FE1-3F33-4183-A901-BDC0AC0E2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819" y="851622"/>
            <a:ext cx="5454182" cy="590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840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FA4AAD84-9A33-44D0-886E-CA17F292C059}"/>
              </a:ext>
            </a:extLst>
          </p:cNvPr>
          <p:cNvSpPr/>
          <p:nvPr/>
        </p:nvSpPr>
        <p:spPr>
          <a:xfrm>
            <a:off x="473034" y="120682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    Base , articulates superiorly with the fifth lumbar vertebra and its associated intervertebral disc 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    Apex , articulates inferiorly with the coccyx 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Two auricular surfaces (lateral ) , shaped like the outer ear – hence the name. Each articulates with the auricular surface of the ilium to form the sacroiliac joint 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   Anterior and posterior surfaces , provide attachment to pelvic ligaments and muscles.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7566897-DF35-4EFB-B54B-2850736042A1}"/>
              </a:ext>
            </a:extLst>
          </p:cNvPr>
          <p:cNvSpPr/>
          <p:nvPr/>
        </p:nvSpPr>
        <p:spPr>
          <a:xfrm>
            <a:off x="473034" y="342249"/>
            <a:ext cx="5250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cumin-pro"/>
              </a:rPr>
              <a:t>The sacrum consists of a base, apex and four surfaces:</a:t>
            </a:r>
            <a:endParaRPr lang="ar-SA" dirty="0">
              <a:solidFill>
                <a:srgbClr val="C00000"/>
              </a:solidFill>
            </a:endParaRPr>
          </a:p>
        </p:txBody>
      </p:sp>
      <p:pic>
        <p:nvPicPr>
          <p:cNvPr id="8200" name="Picture 8" descr="Fig 1.0 - Overview of the anatomical position of the sacrum">
            <a:extLst>
              <a:ext uri="{FF2B5EF4-FFF2-40B4-BE49-F238E27FC236}">
                <a16:creationId xmlns:a16="http://schemas.microsoft.com/office/drawing/2014/main" id="{3C7B8A44-C0BF-482D-AFA6-71DEA3BF3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467" y="351234"/>
            <a:ext cx="2325190" cy="17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ستطيل 10">
            <a:extLst>
              <a:ext uri="{FF2B5EF4-FFF2-40B4-BE49-F238E27FC236}">
                <a16:creationId xmlns:a16="http://schemas.microsoft.com/office/drawing/2014/main" id="{6CC6C897-7E65-4A34-93BC-19661A0844D9}"/>
              </a:ext>
            </a:extLst>
          </p:cNvPr>
          <p:cNvSpPr/>
          <p:nvPr/>
        </p:nvSpPr>
        <p:spPr>
          <a:xfrm>
            <a:off x="473034" y="4176649"/>
            <a:ext cx="6096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000" dirty="0">
                <a:solidFill>
                  <a:srgbClr val="FF0000"/>
                </a:solidFill>
              </a:rPr>
              <a:t>Pelvic / Anterior Surface</a:t>
            </a:r>
          </a:p>
          <a:p>
            <a:pPr algn="l" rtl="0"/>
            <a:r>
              <a:rPr lang="en-US" dirty="0"/>
              <a:t>The pelvic surface of the sacrum is less remarkable than the dorsal surface . In the adult, the surface is marked by four </a:t>
            </a:r>
            <a:r>
              <a:rPr lang="en-US" b="1" dirty="0"/>
              <a:t>transverse lines(the remnants of the fused four sacral intervertebral discs )</a:t>
            </a:r>
          </a:p>
          <a:p>
            <a:pPr algn="l" rtl="0"/>
            <a:r>
              <a:rPr lang="en-US" dirty="0"/>
              <a:t>Superiorly, there is an anterior projection of bone, known as the </a:t>
            </a:r>
            <a:r>
              <a:rPr lang="en-US" dirty="0">
                <a:solidFill>
                  <a:srgbClr val="FF0000"/>
                </a:solidFill>
              </a:rPr>
              <a:t>sacral promontory </a:t>
            </a:r>
            <a:r>
              <a:rPr lang="en-US" dirty="0"/>
              <a:t>. It forms the posterior margin of the pelvic inlet .</a:t>
            </a:r>
          </a:p>
        </p:txBody>
      </p:sp>
      <p:pic>
        <p:nvPicPr>
          <p:cNvPr id="16" name="Picture 2" descr="Fig 1.2 - The anterior or pelvic surface of the sacrum.">
            <a:extLst>
              <a:ext uri="{FF2B5EF4-FFF2-40B4-BE49-F238E27FC236}">
                <a16:creationId xmlns:a16="http://schemas.microsoft.com/office/drawing/2014/main" id="{2A097C6E-F72B-4159-9C87-F65C73CAD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612643"/>
            <a:ext cx="4319451" cy="370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77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FA421535-669B-4275-82C2-A4BDAF4A9E8E}"/>
              </a:ext>
            </a:extLst>
          </p:cNvPr>
          <p:cNvSpPr/>
          <p:nvPr/>
        </p:nvSpPr>
        <p:spPr>
          <a:xfrm>
            <a:off x="1508112" y="0"/>
            <a:ext cx="6096000" cy="74174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000" dirty="0">
                <a:solidFill>
                  <a:srgbClr val="FF0000"/>
                </a:solidFill>
              </a:rPr>
              <a:t>Dorsal / Posterior Surface </a:t>
            </a:r>
          </a:p>
          <a:p>
            <a:pPr algn="l" rtl="0"/>
            <a:r>
              <a:rPr lang="en-US" dirty="0"/>
              <a:t>is coarse and rugged. This can be attributed to the fusion of the sacral vertebrae, which give rise to three bony ridges (or crests).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the median sacral crest ,</a:t>
            </a:r>
            <a:r>
              <a:rPr lang="en-US" sz="2000" dirty="0"/>
              <a:t> </a:t>
            </a:r>
          </a:p>
          <a:p>
            <a:pPr algn="l" rtl="0"/>
            <a:r>
              <a:rPr lang="en-US" dirty="0"/>
              <a:t>* Central bony ridge located in the midline of the dorsal surface </a:t>
            </a:r>
          </a:p>
          <a:p>
            <a:pPr algn="l" rtl="0"/>
            <a:r>
              <a:rPr lang="en-US" dirty="0"/>
              <a:t>* It is formed by the fusion of the </a:t>
            </a:r>
            <a:r>
              <a:rPr lang="en-US" b="1" dirty="0">
                <a:solidFill>
                  <a:srgbClr val="FF0000"/>
                </a:solidFill>
              </a:rPr>
              <a:t>spinous processes </a:t>
            </a:r>
            <a:r>
              <a:rPr lang="en-US" b="1" dirty="0"/>
              <a:t>of </a:t>
            </a:r>
            <a:r>
              <a:rPr lang="en-US" b="1" dirty="0">
                <a:solidFill>
                  <a:srgbClr val="FF0000"/>
                </a:solidFill>
              </a:rPr>
              <a:t>S1-S3</a:t>
            </a:r>
          </a:p>
          <a:p>
            <a:pPr algn="l" rtl="0"/>
            <a:r>
              <a:rPr lang="en-US" dirty="0"/>
              <a:t>* It gives attachment to the </a:t>
            </a:r>
            <a:r>
              <a:rPr lang="en-US" dirty="0">
                <a:solidFill>
                  <a:srgbClr val="FF0000"/>
                </a:solidFill>
              </a:rPr>
              <a:t>supraspinous ligament</a:t>
            </a:r>
            <a:r>
              <a:rPr lang="en-US" dirty="0"/>
              <a:t>.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the intermediate sacral crests ,</a:t>
            </a:r>
          </a:p>
          <a:p>
            <a:pPr algn="l" rtl="0"/>
            <a:r>
              <a:rPr lang="en-US" dirty="0"/>
              <a:t>*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are formed by the fusion of the  </a:t>
            </a:r>
            <a:r>
              <a:rPr lang="en-US" b="1" dirty="0">
                <a:solidFill>
                  <a:srgbClr val="FF0000"/>
                </a:solidFill>
              </a:rPr>
              <a:t>articular processes </a:t>
            </a:r>
            <a:r>
              <a:rPr lang="en-US" b="1" dirty="0"/>
              <a:t>of </a:t>
            </a:r>
            <a:r>
              <a:rPr lang="en-US" b="1" dirty="0">
                <a:solidFill>
                  <a:srgbClr val="FF0000"/>
                </a:solidFill>
              </a:rPr>
              <a:t>S2-S4 </a:t>
            </a:r>
          </a:p>
          <a:p>
            <a:pPr algn="l" rtl="0"/>
            <a:r>
              <a:rPr lang="en-US" dirty="0"/>
              <a:t>*The </a:t>
            </a:r>
            <a:r>
              <a:rPr lang="en-US" dirty="0">
                <a:solidFill>
                  <a:srgbClr val="FF0000"/>
                </a:solidFill>
              </a:rPr>
              <a:t>posterior sacroiliac ligaments </a:t>
            </a:r>
            <a:r>
              <a:rPr lang="en-US" dirty="0"/>
              <a:t>are attached along this crest.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the lateral sacral crests ,</a:t>
            </a:r>
          </a:p>
          <a:p>
            <a:pPr algn="l" rtl="0"/>
            <a:r>
              <a:rPr lang="en-US" dirty="0"/>
              <a:t>* are formed by the fusion of the </a:t>
            </a:r>
            <a:r>
              <a:rPr lang="en-US" b="1" dirty="0">
                <a:solidFill>
                  <a:srgbClr val="FF0000"/>
                </a:solidFill>
              </a:rPr>
              <a:t>transverse processes </a:t>
            </a:r>
            <a:r>
              <a:rPr lang="en-US" b="1" dirty="0"/>
              <a:t>of the </a:t>
            </a:r>
            <a:r>
              <a:rPr lang="en-US" b="1" dirty="0">
                <a:solidFill>
                  <a:srgbClr val="FF0000"/>
                </a:solidFill>
              </a:rPr>
              <a:t>S1-S5</a:t>
            </a:r>
            <a:r>
              <a:rPr lang="en-US" b="1" dirty="0"/>
              <a:t> </a:t>
            </a:r>
          </a:p>
          <a:p>
            <a:pPr algn="l" rtl="0"/>
            <a:r>
              <a:rPr lang="en-US" dirty="0"/>
              <a:t>* a point of attachment to the </a:t>
            </a:r>
            <a:r>
              <a:rPr lang="en-US" dirty="0">
                <a:solidFill>
                  <a:srgbClr val="FF0000"/>
                </a:solidFill>
              </a:rPr>
              <a:t>posterior sacroiliac ligaments </a:t>
            </a:r>
            <a:r>
              <a:rPr lang="en-US" dirty="0"/>
              <a:t>as well as the </a:t>
            </a:r>
            <a:r>
              <a:rPr lang="en-US" dirty="0" err="1">
                <a:solidFill>
                  <a:srgbClr val="FF0000"/>
                </a:solidFill>
              </a:rPr>
              <a:t>sacrotuberous</a:t>
            </a:r>
            <a:r>
              <a:rPr lang="en-US" dirty="0">
                <a:solidFill>
                  <a:srgbClr val="FF0000"/>
                </a:solidFill>
              </a:rPr>
              <a:t> ligament</a:t>
            </a:r>
            <a:r>
              <a:rPr lang="en-US" dirty="0"/>
              <a:t>.</a:t>
            </a:r>
          </a:p>
          <a:p>
            <a:pPr algn="l" rtl="0"/>
            <a:r>
              <a:rPr lang="en-US" dirty="0"/>
              <a:t>*  The fusion of these processes is not complete, allowing the </a:t>
            </a:r>
            <a:r>
              <a:rPr lang="en-US" dirty="0">
                <a:solidFill>
                  <a:srgbClr val="FF0000"/>
                </a:solidFill>
              </a:rPr>
              <a:t>sacral nerve </a:t>
            </a:r>
            <a:r>
              <a:rPr lang="en-US" dirty="0" err="1">
                <a:solidFill>
                  <a:srgbClr val="FF0000"/>
                </a:solidFill>
              </a:rPr>
              <a:t>fibres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to enter and leave the central canal by way of the </a:t>
            </a:r>
            <a:r>
              <a:rPr lang="en-US" dirty="0">
                <a:solidFill>
                  <a:srgbClr val="FF0000"/>
                </a:solidFill>
              </a:rPr>
              <a:t>four pairs of posterior sacral foramina</a:t>
            </a:r>
          </a:p>
        </p:txBody>
      </p:sp>
      <p:pic>
        <p:nvPicPr>
          <p:cNvPr id="3" name="Picture 10" descr="Fig 1.1 - The posterior surface of the sacrum. The lateral surfaces are also partially visible.">
            <a:extLst>
              <a:ext uri="{FF2B5EF4-FFF2-40B4-BE49-F238E27FC236}">
                <a16:creationId xmlns:a16="http://schemas.microsoft.com/office/drawing/2014/main" id="{4D0A06A1-53DC-4DEC-BAD6-C276B0311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12" y="1037129"/>
            <a:ext cx="4781006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196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889705FA-BF8C-4BDF-888B-9AD81AE03D2E}"/>
              </a:ext>
            </a:extLst>
          </p:cNvPr>
          <p:cNvSpPr/>
          <p:nvPr/>
        </p:nvSpPr>
        <p:spPr>
          <a:xfrm>
            <a:off x="579031" y="1397577"/>
            <a:ext cx="57394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coccyx consists of </a:t>
            </a:r>
            <a:r>
              <a:rPr lang="en-US" dirty="0">
                <a:solidFill>
                  <a:srgbClr val="FF0000"/>
                </a:solidFill>
              </a:rPr>
              <a:t>four</a:t>
            </a:r>
            <a:r>
              <a:rPr lang="en-US" dirty="0"/>
              <a:t> vertebrae fused together throughout life to form a small triangular bone 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coccyx consists of an apex, base, anterior surface, posterior surface and two lateral surfaces.</a:t>
            </a:r>
          </a:p>
          <a:p>
            <a:pPr algn="l" rtl="0"/>
            <a:r>
              <a:rPr lang="en-US" dirty="0"/>
              <a:t>*   Base , located most superiorly , articulates with the inferior border / apex of the sacrum .</a:t>
            </a:r>
          </a:p>
          <a:p>
            <a:pPr algn="l" rtl="0"/>
            <a:r>
              <a:rPr lang="en-US" dirty="0"/>
              <a:t>*   Apex , is situated inferiorly, at the terminus of the vertebral column .</a:t>
            </a:r>
          </a:p>
          <a:p>
            <a:pPr algn="l" rtl="0"/>
            <a:r>
              <a:rPr lang="en-US" dirty="0"/>
              <a:t>*   Lateral surfaces , are marked by a small transverse process, which projects from Co1 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**The coccygeal vertebrae consist of bodies only, but the first vertebra possesses rudimentary transverse processes and </a:t>
            </a:r>
            <a:r>
              <a:rPr lang="en-US" dirty="0" err="1"/>
              <a:t>cornua</a:t>
            </a:r>
            <a:r>
              <a:rPr lang="en-US" dirty="0"/>
              <a:t> .</a:t>
            </a:r>
            <a:endParaRPr lang="ar-SA" dirty="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6018C5C-7C24-4301-828F-1630FE2D8A99}"/>
              </a:ext>
            </a:extLst>
          </p:cNvPr>
          <p:cNvSpPr/>
          <p:nvPr/>
        </p:nvSpPr>
        <p:spPr>
          <a:xfrm>
            <a:off x="579031" y="240836"/>
            <a:ext cx="1186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Coccyx</a:t>
            </a:r>
            <a:endParaRPr lang="ar-SA" sz="2800" dirty="0">
              <a:solidFill>
                <a:srgbClr val="C00000"/>
              </a:solidFill>
            </a:endParaRPr>
          </a:p>
        </p:txBody>
      </p:sp>
      <p:pic>
        <p:nvPicPr>
          <p:cNvPr id="11266" name="Picture 2" descr="Fig 1.0 - Bony landmarks of the coccyx.">
            <a:extLst>
              <a:ext uri="{FF2B5EF4-FFF2-40B4-BE49-F238E27FC236}">
                <a16:creationId xmlns:a16="http://schemas.microsoft.com/office/drawing/2014/main" id="{4248756B-BB7B-4DD0-99B0-FFDD45201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24050"/>
            <a:ext cx="6086475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769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8B077519-4D03-455D-8D5B-CCAA28C974DA}"/>
              </a:ext>
            </a:extLst>
          </p:cNvPr>
          <p:cNvSpPr/>
          <p:nvPr/>
        </p:nvSpPr>
        <p:spPr>
          <a:xfrm>
            <a:off x="552996" y="1228397"/>
            <a:ext cx="56954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</a:rPr>
              <a:t>Piriformis muscle</a:t>
            </a:r>
          </a:p>
          <a:p>
            <a:pPr algn="l" rtl="0"/>
            <a:r>
              <a:rPr lang="en-US" dirty="0"/>
              <a:t>It is the most superior of the deep gluteal muscles.</a:t>
            </a:r>
          </a:p>
          <a:p>
            <a:pPr algn="l" rtl="0"/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Attachments</a:t>
            </a:r>
            <a:r>
              <a:rPr lang="en-US" dirty="0"/>
              <a:t>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Origin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 the anterior surface of the sacrum(S2-S4) , then travels </a:t>
            </a:r>
            <a:r>
              <a:rPr lang="en-US" dirty="0" err="1"/>
              <a:t>infero</a:t>
            </a:r>
            <a:r>
              <a:rPr lang="en-US" dirty="0"/>
              <a:t>-laterally, through the </a:t>
            </a:r>
            <a:r>
              <a:rPr lang="en-US" dirty="0">
                <a:solidFill>
                  <a:srgbClr val="FF0000"/>
                </a:solidFill>
              </a:rPr>
              <a:t>greater sciatic foramen.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Insertion: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/>
              <a:t>into the greater trochanter of the femur.</a:t>
            </a:r>
          </a:p>
          <a:p>
            <a:pPr algn="l" rtl="0"/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Actions</a:t>
            </a:r>
            <a:r>
              <a:rPr lang="en-US" dirty="0"/>
              <a:t>: Lateral / external rotation and abduction of the  lower limb</a:t>
            </a:r>
          </a:p>
          <a:p>
            <a:pPr algn="l" rtl="0"/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Innervation</a:t>
            </a:r>
            <a:r>
              <a:rPr lang="en-US" dirty="0"/>
              <a:t>: Nerve to piriformis from sacral plexus .</a:t>
            </a:r>
          </a:p>
          <a:p>
            <a:pPr algn="l" rtl="0"/>
            <a:br>
              <a:rPr lang="en-US" dirty="0"/>
            </a:br>
            <a:endParaRPr lang="ar-SA" dirty="0"/>
          </a:p>
        </p:txBody>
      </p:sp>
      <p:pic>
        <p:nvPicPr>
          <p:cNvPr id="12290" name="Picture 2" descr="Piriformis Syndrome: Treatment in Fairfax, VA | SAPNA: Spine and Pain  Clinic of North America">
            <a:extLst>
              <a:ext uri="{FF2B5EF4-FFF2-40B4-BE49-F238E27FC236}">
                <a16:creationId xmlns:a16="http://schemas.microsoft.com/office/drawing/2014/main" id="{0E4D046E-D55D-4D36-A26D-F3DC9AE6A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14" y="614014"/>
            <a:ext cx="5080986" cy="54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271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50DC30B-EC89-D5CF-0169-B407F50B1BAF}"/>
              </a:ext>
            </a:extLst>
          </p:cNvPr>
          <p:cNvSpPr txBox="1">
            <a:spLocks/>
          </p:cNvSpPr>
          <p:nvPr/>
        </p:nvSpPr>
        <p:spPr>
          <a:xfrm>
            <a:off x="1628853" y="481772"/>
            <a:ext cx="4467147" cy="825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Lateral pelvic wall</a:t>
            </a:r>
            <a:endParaRPr lang="ar-SA" sz="5867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3D90356-6576-3F13-1577-6965B4F7939F}"/>
              </a:ext>
            </a:extLst>
          </p:cNvPr>
          <p:cNvSpPr txBox="1"/>
          <p:nvPr/>
        </p:nvSpPr>
        <p:spPr>
          <a:xfrm>
            <a:off x="1524000" y="1731818"/>
            <a:ext cx="4045527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dirty="0"/>
              <a:t>Is formed by part of hip bone below the pelvic inlet, obturator membrane , </a:t>
            </a:r>
            <a:r>
              <a:rPr lang="en-US" sz="2800" dirty="0" err="1"/>
              <a:t>sacrotuberous</a:t>
            </a:r>
            <a:r>
              <a:rPr lang="en-US" sz="2800" dirty="0"/>
              <a:t> and sacrospinous ligaments, and the obturator internus muscle and its covering fascia.</a:t>
            </a:r>
            <a:endParaRPr lang="ar-SA" sz="2800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37DB648-8E6F-3DC9-27F6-D70135EEF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527" y="1548660"/>
            <a:ext cx="6648450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10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3118"/>
            <a:ext cx="5080000" cy="577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38947" y="1330865"/>
            <a:ext cx="4467147" cy="825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Lateral pelvic wall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532542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Obturator internus: Attachments, innervation and action | Kenhu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67" y="1097158"/>
            <a:ext cx="5700987" cy="572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746" y="1329270"/>
            <a:ext cx="7635251" cy="549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651566" y="271778"/>
            <a:ext cx="7737053" cy="825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Lateral pelvic wall-</a:t>
            </a:r>
            <a:r>
              <a:rPr lang="en-GB" sz="5867" dirty="0" err="1"/>
              <a:t>obturator</a:t>
            </a:r>
            <a:r>
              <a:rPr lang="en-GB" sz="5867" dirty="0"/>
              <a:t> </a:t>
            </a:r>
            <a:r>
              <a:rPr lang="en-GB" sz="5867" dirty="0" err="1"/>
              <a:t>internus</a:t>
            </a:r>
            <a:r>
              <a:rPr lang="en-GB" sz="5867" dirty="0"/>
              <a:t> muscle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201291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56F52CE0-20AD-45AF-9B9C-44FFFF56A38B}"/>
              </a:ext>
            </a:extLst>
          </p:cNvPr>
          <p:cNvSpPr/>
          <p:nvPr/>
        </p:nvSpPr>
        <p:spPr>
          <a:xfrm>
            <a:off x="583476" y="1182950"/>
            <a:ext cx="5712823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Hip Bone /Innominate/Pelvic bones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In children </a:t>
            </a:r>
            <a:r>
              <a:rPr lang="en-US" dirty="0"/>
              <a:t>, each hip bone consists of 3 separate parts :</a:t>
            </a:r>
          </a:p>
          <a:p>
            <a:pPr algn="l" rtl="0"/>
            <a:r>
              <a:rPr lang="en-US" dirty="0"/>
              <a:t>* the ilium, which lies superiorly</a:t>
            </a:r>
          </a:p>
          <a:p>
            <a:pPr algn="l" rtl="0"/>
            <a:r>
              <a:rPr lang="en-US" dirty="0"/>
              <a:t>* the ischium, which lies posteriorly and inferiorly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pubis, which lies anteriorly and inferiorly</a:t>
            </a:r>
          </a:p>
          <a:p>
            <a:pPr algn="l" rtl="0"/>
            <a:r>
              <a:rPr lang="en-US" dirty="0"/>
              <a:t> 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A triradiate cartilage </a:t>
            </a:r>
            <a:r>
              <a:rPr lang="en-US" dirty="0"/>
              <a:t>joins the three separate bones at the acetabulum (cup – shaped socket where head of femur articulates to form the hip joint ) 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At puberty </a:t>
            </a:r>
            <a:r>
              <a:rPr lang="en-US" dirty="0"/>
              <a:t>, these three bones fuse together to form one large, irregular bone.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The hip bones articulate with the sacrum at the </a:t>
            </a:r>
            <a:r>
              <a:rPr lang="en-US" u="sng" dirty="0"/>
              <a:t>sacroiliac joints</a:t>
            </a:r>
            <a:r>
              <a:rPr lang="en-US" dirty="0"/>
              <a:t> and form the anterolateral walls of the pelvis. They also articulate with one another anteriorly at </a:t>
            </a:r>
            <a:r>
              <a:rPr lang="en-US" u="sng" dirty="0"/>
              <a:t>the symphysis pubis</a:t>
            </a:r>
            <a:r>
              <a:rPr lang="en-US" dirty="0"/>
              <a:t>.</a:t>
            </a:r>
            <a:endParaRPr lang="ar-SA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9162494-9CE2-4AC2-BCF8-A234D2DAA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766" y="270051"/>
            <a:ext cx="4690356" cy="328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elvic anatomy - UpToDate">
            <a:extLst>
              <a:ext uri="{FF2B5EF4-FFF2-40B4-BE49-F238E27FC236}">
                <a16:creationId xmlns:a16="http://schemas.microsoft.com/office/drawing/2014/main" id="{F7F47B5D-336E-495C-AD3E-EFC812D74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517" y="3557964"/>
            <a:ext cx="3697605" cy="328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600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C1B02E51-49FA-4AD1-9B79-E04F827FAC57}"/>
              </a:ext>
            </a:extLst>
          </p:cNvPr>
          <p:cNvSpPr/>
          <p:nvPr/>
        </p:nvSpPr>
        <p:spPr>
          <a:xfrm>
            <a:off x="373082" y="258901"/>
            <a:ext cx="6096000" cy="63401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</a:rPr>
              <a:t>The Ilium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 is the widest and largest of the three parts of the hip bone, and is located superiorly.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 The body of the ilium forms the superior part of the acetabulum (acetabular roof).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Immediately above the acetabulum, the ilium expands to form the wing (or ala).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The wing of the ilium has two surfaces: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Inner surface (iliac fossa) </a:t>
            </a:r>
            <a:r>
              <a:rPr lang="en-US" dirty="0"/>
              <a:t>– has a </a:t>
            </a:r>
            <a:r>
              <a:rPr lang="en-US" dirty="0">
                <a:solidFill>
                  <a:srgbClr val="FF0000"/>
                </a:solidFill>
              </a:rPr>
              <a:t>concave</a:t>
            </a:r>
            <a:r>
              <a:rPr lang="en-US" dirty="0"/>
              <a:t> shape, which the site of origin of the iliacus muscle. 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External surface (gluteal surface) </a:t>
            </a:r>
            <a:r>
              <a:rPr lang="en-US" dirty="0"/>
              <a:t>– has a </a:t>
            </a:r>
            <a:r>
              <a:rPr lang="en-US" dirty="0">
                <a:solidFill>
                  <a:srgbClr val="FF0000"/>
                </a:solidFill>
              </a:rPr>
              <a:t>convex</a:t>
            </a:r>
            <a:r>
              <a:rPr lang="en-US" dirty="0"/>
              <a:t> shape and provides attachments to the gluteal muscles.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Anterior border of Ala</a:t>
            </a:r>
            <a:r>
              <a:rPr lang="en-US" dirty="0"/>
              <a:t>: ASIS to AIIS 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Posterior border of Ala</a:t>
            </a:r>
            <a:r>
              <a:rPr lang="en-US" dirty="0"/>
              <a:t>: PSIS to PIIS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superior margin is thickened forming </a:t>
            </a:r>
            <a:r>
              <a:rPr lang="en-US" b="1" dirty="0">
                <a:solidFill>
                  <a:srgbClr val="FF0000"/>
                </a:solidFill>
              </a:rPr>
              <a:t>iliac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crest</a:t>
            </a:r>
            <a:r>
              <a:rPr lang="en-US" dirty="0"/>
              <a:t>. It extends from the anterior superior iliac spine (ASIS) to the posterior superior iliac spine (PSIS).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7D17DB85-A06D-4854-8B7B-11BB309C09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1D84DC32-3364-4E13-A250-A61D37407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22950"/>
            <a:ext cx="5943600" cy="530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161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8F41F64E-040A-4C53-9976-02810B66FDDC}"/>
              </a:ext>
            </a:extLst>
          </p:cNvPr>
          <p:cNvSpPr/>
          <p:nvPr/>
        </p:nvSpPr>
        <p:spPr>
          <a:xfrm>
            <a:off x="393577" y="234772"/>
            <a:ext cx="6096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</a:rPr>
              <a:t>The Pubis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 pubis is the most anterior portion of the hip bone.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It consists of a body, superior ramus and inferior ramus (ramus = branch).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Pubic body ,</a:t>
            </a:r>
          </a:p>
          <a:p>
            <a:pPr algn="l" rtl="0"/>
            <a:r>
              <a:rPr lang="en-US" dirty="0"/>
              <a:t>*  located medially, it articulates with the opposite pubic body at the pubic symphysis.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Its superior aspect is marked by a rounded thickening (the </a:t>
            </a:r>
            <a:r>
              <a:rPr lang="en-US" u="sng" dirty="0"/>
              <a:t>pubic crest</a:t>
            </a:r>
            <a:r>
              <a:rPr lang="en-US" dirty="0"/>
              <a:t>), which extends laterally as the </a:t>
            </a:r>
            <a:r>
              <a:rPr lang="en-US" u="sng" dirty="0"/>
              <a:t>pubic tubercle</a:t>
            </a:r>
            <a:r>
              <a:rPr lang="en-US" dirty="0"/>
              <a:t>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Superior pubic ramus ,</a:t>
            </a:r>
            <a:r>
              <a:rPr lang="en-US" dirty="0"/>
              <a:t> extends laterally from the body to form part of the acetabulum.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It has 3 surfaces : upper pectineal surface, pelvic surface, obturator surface.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Inferior pubic ramus , </a:t>
            </a:r>
            <a:r>
              <a:rPr lang="en-US" dirty="0"/>
              <a:t> projects towards the ischium.</a:t>
            </a:r>
          </a:p>
          <a:p>
            <a:pPr algn="l" rtl="0"/>
            <a:r>
              <a:rPr lang="en-US" dirty="0"/>
              <a:t>Together, the superior and inferior rami enclose part of the </a:t>
            </a:r>
            <a:r>
              <a:rPr lang="en-US" dirty="0">
                <a:solidFill>
                  <a:srgbClr val="FF0000"/>
                </a:solidFill>
              </a:rPr>
              <a:t>obturator foramen </a:t>
            </a:r>
            <a:r>
              <a:rPr lang="en-US" dirty="0"/>
              <a:t>– through which the obturator nerve, artery and vein pass through to reach the lower limb.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14FAB6DD-75BC-46D1-B427-E167B3121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577" y="540327"/>
            <a:ext cx="5308845" cy="577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604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56BFC02-2DB6-56C5-7866-4D053ADEAE80}"/>
              </a:ext>
            </a:extLst>
          </p:cNvPr>
          <p:cNvSpPr txBox="1"/>
          <p:nvPr/>
        </p:nvSpPr>
        <p:spPr>
          <a:xfrm>
            <a:off x="969818" y="706582"/>
            <a:ext cx="10640291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/>
              <a:t>Symphysis Pubis 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Is a cartilaginous joint between the two pubic bones.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articular surfaces are covered by a layer of hyalin cartilage and are connected together by a fibrocartilaginous disc.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Almost no movement is possible at this joint.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2F28B2F-B770-506D-11D4-F62FC914C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84" y="2784763"/>
            <a:ext cx="6942116" cy="364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00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F51EA96F-8D3F-71FF-8723-79F07012A0A3}"/>
              </a:ext>
            </a:extLst>
          </p:cNvPr>
          <p:cNvSpPr txBox="1"/>
          <p:nvPr/>
        </p:nvSpPr>
        <p:spPr>
          <a:xfrm>
            <a:off x="1040008" y="429490"/>
            <a:ext cx="9906000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3200" b="1" dirty="0"/>
              <a:t>Pubic tubercle</a:t>
            </a:r>
          </a:p>
          <a:p>
            <a:pPr algn="l" rtl="0"/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can be felt on the upper border of the pubis.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medial end of inguinal ligament is attached to it.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tubercle can be palpated easily in the male by invagination the scrotum from below  with the examining finger.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In the female, the pubic tubercle can be palpated through the lateral margin of the labium majus. </a:t>
            </a:r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91D490A-0961-20CE-3277-76FBB7093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91" y="3348761"/>
            <a:ext cx="4270664" cy="350923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C7C30B7-4E22-8953-B9C3-407CB098C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30" y="3348761"/>
            <a:ext cx="4026578" cy="350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88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047EFCBE-3A9D-0ED4-0CEF-0F8F8FF99CE8}"/>
              </a:ext>
            </a:extLst>
          </p:cNvPr>
          <p:cNvSpPr txBox="1"/>
          <p:nvPr/>
        </p:nvSpPr>
        <p:spPr>
          <a:xfrm>
            <a:off x="1565563" y="629551"/>
            <a:ext cx="9434945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/>
              <a:t>Pubic crest </a:t>
            </a:r>
            <a:r>
              <a:rPr lang="en-US" dirty="0"/>
              <a:t>is the ridge of the bone on the superior surface of pubic bone, medial to pubic tubercule. </a:t>
            </a:r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5B7EC8AB-B6D1-8D68-4C04-A6C642466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773382"/>
            <a:ext cx="9933709" cy="447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4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4C4F5C88-B37A-498E-93B0-1A6490702051}"/>
              </a:ext>
            </a:extLst>
          </p:cNvPr>
          <p:cNvSpPr/>
          <p:nvPr/>
        </p:nvSpPr>
        <p:spPr>
          <a:xfrm>
            <a:off x="365760" y="332496"/>
            <a:ext cx="6096000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</a:rPr>
              <a:t>The Ischium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 forms the posteroinferior part of the hip bone.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is composed of </a:t>
            </a:r>
            <a:r>
              <a:rPr lang="en-US" b="1" dirty="0"/>
              <a:t>a body, an inferior ramus and superior ramus </a:t>
            </a:r>
            <a:r>
              <a:rPr lang="en-US" dirty="0"/>
              <a:t>(ramus=branch) 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The inferior ischial ramus</a:t>
            </a:r>
          </a:p>
          <a:p>
            <a:pPr algn="l" rtl="0"/>
            <a:r>
              <a:rPr lang="en-US" dirty="0"/>
              <a:t>  it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combines with the inferior pubic ramus forming the </a:t>
            </a:r>
            <a:r>
              <a:rPr lang="en-US" b="1" dirty="0"/>
              <a:t>ischiopubic ramus</a:t>
            </a:r>
            <a:r>
              <a:rPr lang="en-US" dirty="0"/>
              <a:t>, which encloses part of the obturator foramen.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ischial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tuberosities,</a:t>
            </a:r>
          </a:p>
          <a:p>
            <a:pPr algn="l" rtl="0"/>
            <a:r>
              <a:rPr lang="en-US" dirty="0"/>
              <a:t>* the posteroinferior aspect of the ischium</a:t>
            </a:r>
          </a:p>
          <a:p>
            <a:pPr algn="l" rtl="0"/>
            <a:r>
              <a:rPr lang="en-US" dirty="0"/>
              <a:t>* when sitting, it is these tuberosities on which our body weight falls.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the ischial spine,</a:t>
            </a:r>
          </a:p>
          <a:p>
            <a:pPr algn="l" rtl="0"/>
            <a:r>
              <a:rPr lang="en-US" dirty="0"/>
              <a:t>* is formed near the junction of the superior ramus and body </a:t>
            </a:r>
          </a:p>
          <a:p>
            <a:pPr algn="l" rtl="0"/>
            <a:r>
              <a:rPr lang="en-US" dirty="0"/>
              <a:t>* is a posteromedial projection of bone</a:t>
            </a:r>
          </a:p>
          <a:p>
            <a:pPr algn="l" rtl="0"/>
            <a:r>
              <a:rPr lang="en-US" dirty="0"/>
              <a:t>*it separates the greater sciatic notch from the lesser sciatic notch. </a:t>
            </a:r>
          </a:p>
          <a:p>
            <a:pPr algn="l" rtl="0"/>
            <a:r>
              <a:rPr lang="en-US" dirty="0"/>
              <a:t>The sciatic notches are converted into the greater and lesser sciatic foramina by the </a:t>
            </a:r>
            <a:r>
              <a:rPr lang="en-US" b="1" dirty="0" err="1"/>
              <a:t>sacrotuberous</a:t>
            </a:r>
            <a:r>
              <a:rPr lang="en-US" b="1" dirty="0"/>
              <a:t> and sacrospinous ligaments 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5F36E91E-F9A4-4244-8328-170C7D33C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60" y="727969"/>
            <a:ext cx="5521234" cy="511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788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596C00BF-BC9E-4996-942D-F080E0FBD4F6}"/>
              </a:ext>
            </a:extLst>
          </p:cNvPr>
          <p:cNvSpPr/>
          <p:nvPr/>
        </p:nvSpPr>
        <p:spPr>
          <a:xfrm>
            <a:off x="1476786" y="762599"/>
            <a:ext cx="55367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Two important ligaments attach to the ischium: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Sacrospinous ligament </a:t>
            </a:r>
            <a:r>
              <a:rPr lang="en-US" dirty="0"/>
              <a:t>– runs from the </a:t>
            </a:r>
            <a:r>
              <a:rPr lang="en-US" dirty="0">
                <a:solidFill>
                  <a:srgbClr val="FF0000"/>
                </a:solidFill>
              </a:rPr>
              <a:t>ischial spine </a:t>
            </a:r>
            <a:r>
              <a:rPr lang="en-US" dirty="0"/>
              <a:t>to the </a:t>
            </a:r>
            <a:r>
              <a:rPr lang="en-US" dirty="0">
                <a:solidFill>
                  <a:srgbClr val="FF0000"/>
                </a:solidFill>
              </a:rPr>
              <a:t>lateral part of the sacrum and coccyx </a:t>
            </a:r>
            <a:r>
              <a:rPr lang="en-US" dirty="0"/>
              <a:t>, thus creating the </a:t>
            </a:r>
            <a:r>
              <a:rPr lang="en-US" dirty="0">
                <a:solidFill>
                  <a:srgbClr val="FF0000"/>
                </a:solidFill>
              </a:rPr>
              <a:t>greater sciatic foramen </a:t>
            </a:r>
            <a:r>
              <a:rPr lang="en-US" dirty="0"/>
              <a:t>through which lower limb </a:t>
            </a:r>
            <a:r>
              <a:rPr lang="en-US" dirty="0" err="1"/>
              <a:t>neurovasculature</a:t>
            </a:r>
            <a:r>
              <a:rPr lang="en-US" dirty="0"/>
              <a:t> (including the sciatic nerve) transcends.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 err="1"/>
              <a:t>Sacrotuberous</a:t>
            </a:r>
            <a:r>
              <a:rPr lang="en-US" b="1" dirty="0"/>
              <a:t> ligament </a:t>
            </a:r>
            <a:r>
              <a:rPr lang="en-US" dirty="0"/>
              <a:t>– runs from the</a:t>
            </a:r>
            <a:r>
              <a:rPr lang="en-US" dirty="0">
                <a:solidFill>
                  <a:srgbClr val="FF0000"/>
                </a:solidFill>
              </a:rPr>
              <a:t> lateral part of the sacrum and coccyx and the posterior inferior iliac spine </a:t>
            </a:r>
            <a:r>
              <a:rPr lang="en-US" dirty="0"/>
              <a:t>to the </a:t>
            </a:r>
            <a:r>
              <a:rPr lang="en-US" dirty="0">
                <a:solidFill>
                  <a:srgbClr val="FF0000"/>
                </a:solidFill>
              </a:rPr>
              <a:t>ischial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tuberosity</a:t>
            </a:r>
            <a:r>
              <a:rPr lang="en-US" dirty="0"/>
              <a:t>, forming the </a:t>
            </a:r>
            <a:r>
              <a:rPr lang="en-US" dirty="0">
                <a:solidFill>
                  <a:srgbClr val="FF0000"/>
                </a:solidFill>
              </a:rPr>
              <a:t>lesser sciatic foramen</a:t>
            </a:r>
            <a:r>
              <a:rPr lang="en-US" dirty="0"/>
              <a:t>.</a:t>
            </a:r>
          </a:p>
        </p:txBody>
      </p:sp>
      <p:pic>
        <p:nvPicPr>
          <p:cNvPr id="2050" name="Picture 2" descr="1. Sacrospinous ligament (between ischial spine and sacrum) 2.  Sacrotuberous ligament (between sacru… | Medical terminology study,  Technology life, Psychology books">
            <a:extLst>
              <a:ext uri="{FF2B5EF4-FFF2-40B4-BE49-F238E27FC236}">
                <a16:creationId xmlns:a16="http://schemas.microsoft.com/office/drawing/2014/main" id="{5064F72C-9D5A-4274-AC6F-E5FA95091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4073"/>
            <a:ext cx="6097137" cy="523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B53F42E8-2AD2-4849-BFBD-89623D39F937}"/>
              </a:ext>
            </a:extLst>
          </p:cNvPr>
          <p:cNvSpPr/>
          <p:nvPr/>
        </p:nvSpPr>
        <p:spPr>
          <a:xfrm>
            <a:off x="1476786" y="487242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dirty="0"/>
              <a:t>** These ligaments prevent the lower end of the sacrum and the coccyx from being rotated upward at the sacroiliac joint by the weight of the body . Also, convert the greater and lesser sciatic notches into the greater and lesser sciatic foramina. Also , stabilize the sacrum in between the two iliac bones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36690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0C5B52AF-82BB-4315-8C63-8DFA8AB46C1F}"/>
              </a:ext>
            </a:extLst>
          </p:cNvPr>
          <p:cNvSpPr/>
          <p:nvPr/>
        </p:nvSpPr>
        <p:spPr>
          <a:xfrm>
            <a:off x="442521" y="121180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The greater and lesser sciatic foramina are two openings in the</a:t>
            </a:r>
            <a:r>
              <a:rPr lang="en-US" dirty="0">
                <a:solidFill>
                  <a:srgbClr val="FF0000"/>
                </a:solidFill>
                <a:latin typeface="acumin-pro"/>
              </a:rPr>
              <a:t> posterior 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aspect of the pelvis.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The greater sciatic foramen is larger and is separated from the lesser sciatic foramen by the </a:t>
            </a:r>
            <a:r>
              <a:rPr lang="en-US" dirty="0">
                <a:solidFill>
                  <a:srgbClr val="FF0000"/>
                </a:solidFill>
                <a:latin typeface="acumin-pro"/>
              </a:rPr>
              <a:t>sacrospinous ligament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.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8000E0ED-1E74-4446-B49D-71135D8DEC74}"/>
              </a:ext>
            </a:extLst>
          </p:cNvPr>
          <p:cNvSpPr/>
          <p:nvPr/>
        </p:nvSpPr>
        <p:spPr>
          <a:xfrm>
            <a:off x="4984710" y="309884"/>
            <a:ext cx="26376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sz="2800" dirty="0"/>
              <a:t>Sciatic Foramina </a:t>
            </a:r>
            <a:endParaRPr lang="ar-SA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D9809EB-B902-4174-B96E-B9154A3CD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771" y="599336"/>
            <a:ext cx="3394229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B4310DA7-A9A0-44E6-B289-131FCBA186D7}"/>
              </a:ext>
            </a:extLst>
          </p:cNvPr>
          <p:cNvSpPr/>
          <p:nvPr/>
        </p:nvSpPr>
        <p:spPr>
          <a:xfrm>
            <a:off x="442521" y="375758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The greater sciatic foramen provides a passageway for structures to pass from the pelvis into the gluteal region</a:t>
            </a:r>
            <a:endParaRPr lang="ar-SA" dirty="0">
              <a:solidFill>
                <a:srgbClr val="32323C"/>
              </a:solidFill>
              <a:latin typeface="acumin-pro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99AD806-D964-4FCE-A5E6-26BAB9596EDF}"/>
              </a:ext>
            </a:extLst>
          </p:cNvPr>
          <p:cNvSpPr/>
          <p:nvPr/>
        </p:nvSpPr>
        <p:spPr>
          <a:xfrm>
            <a:off x="588885" y="3388253"/>
            <a:ext cx="2484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cumin-pro"/>
              </a:rPr>
              <a:t>Greater Sciatic Foramen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7BEAD08C-F4E7-4456-8810-195EAAA4C198}"/>
              </a:ext>
            </a:extLst>
          </p:cNvPr>
          <p:cNvSpPr/>
          <p:nvPr/>
        </p:nvSpPr>
        <p:spPr>
          <a:xfrm>
            <a:off x="395560" y="438632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acumin-pro"/>
              </a:rPr>
              <a:t>Borders</a:t>
            </a:r>
          </a:p>
          <a:p>
            <a:pPr algn="l" rtl="0"/>
            <a:r>
              <a:rPr lang="en-US" b="1" dirty="0">
                <a:solidFill>
                  <a:srgbClr val="32323C"/>
                </a:solidFill>
                <a:latin typeface="acumin-pro"/>
              </a:rPr>
              <a:t>* Superior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– anterior sacroiliac ligament</a:t>
            </a:r>
          </a:p>
          <a:p>
            <a:pPr algn="l" rtl="0"/>
            <a:r>
              <a:rPr lang="en-US" b="1" dirty="0">
                <a:solidFill>
                  <a:srgbClr val="32323C"/>
                </a:solidFill>
                <a:latin typeface="acumin-pro"/>
              </a:rPr>
              <a:t>*Posteromedial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– </a:t>
            </a:r>
            <a:r>
              <a:rPr lang="en-US" dirty="0" err="1">
                <a:solidFill>
                  <a:srgbClr val="32323C"/>
                </a:solidFill>
                <a:latin typeface="acumin-pro"/>
              </a:rPr>
              <a:t>sacrotuberous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 ligament</a:t>
            </a:r>
          </a:p>
          <a:p>
            <a:pPr algn="l" rtl="0"/>
            <a:r>
              <a:rPr lang="en-US" b="1" dirty="0">
                <a:solidFill>
                  <a:srgbClr val="32323C"/>
                </a:solidFill>
                <a:latin typeface="acumin-pro"/>
              </a:rPr>
              <a:t>*Anterolateral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– greater sciatic notch of the ilium</a:t>
            </a:r>
          </a:p>
          <a:p>
            <a:pPr algn="l" rtl="0"/>
            <a:r>
              <a:rPr lang="en-US" b="1" dirty="0">
                <a:solidFill>
                  <a:srgbClr val="32323C"/>
                </a:solidFill>
                <a:latin typeface="acumin-pro"/>
              </a:rPr>
              <a:t>*Inferior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– sacrospinous ligament and ischial spine</a:t>
            </a:r>
            <a:endParaRPr lang="en-US" b="0" i="0" dirty="0">
              <a:solidFill>
                <a:srgbClr val="32323C"/>
              </a:solidFill>
              <a:effectLst/>
              <a:latin typeface="acumin-pro"/>
            </a:endParaRPr>
          </a:p>
        </p:txBody>
      </p:sp>
      <p:pic>
        <p:nvPicPr>
          <p:cNvPr id="1028" name="Picture 4" descr="Greater sciatic foramen (illustration) | Radiology Case | Radiopaedia.org">
            <a:extLst>
              <a:ext uri="{FF2B5EF4-FFF2-40B4-BE49-F238E27FC236}">
                <a16:creationId xmlns:a16="http://schemas.microsoft.com/office/drawing/2014/main" id="{8975E2EB-57D5-44AC-9E2D-1DDF05290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560" y="1917577"/>
            <a:ext cx="2261591" cy="372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734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243071D1-6552-4756-A6E3-887B58E874F3}"/>
              </a:ext>
            </a:extLst>
          </p:cNvPr>
          <p:cNvSpPr/>
          <p:nvPr/>
        </p:nvSpPr>
        <p:spPr>
          <a:xfrm>
            <a:off x="313678" y="1326594"/>
            <a:ext cx="51372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>
                <a:solidFill>
                  <a:srgbClr val="FF0000"/>
                </a:solidFill>
                <a:latin typeface="acumin-pro"/>
              </a:rPr>
              <a:t>Contents</a:t>
            </a:r>
          </a:p>
          <a:p>
            <a:pPr algn="l" rtl="0"/>
            <a:r>
              <a:rPr lang="en-US" dirty="0">
                <a:solidFill>
                  <a:srgbClr val="32323C"/>
                </a:solidFill>
                <a:latin typeface="acumin-pro"/>
              </a:rPr>
              <a:t>The greater sciatic foramen is divided into two parts by the presence of the </a:t>
            </a:r>
            <a:r>
              <a:rPr lang="en-US" dirty="0">
                <a:solidFill>
                  <a:srgbClr val="FF0000"/>
                </a:solidFill>
                <a:latin typeface="acumin-pro"/>
              </a:rPr>
              <a:t>piriformis muscle 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– the </a:t>
            </a:r>
            <a:r>
              <a:rPr lang="en-US" dirty="0" err="1">
                <a:solidFill>
                  <a:srgbClr val="32323C"/>
                </a:solidFill>
                <a:latin typeface="acumin-pro"/>
              </a:rPr>
              <a:t>suprapiriform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 and </a:t>
            </a:r>
            <a:r>
              <a:rPr lang="en-US" dirty="0" err="1">
                <a:solidFill>
                  <a:srgbClr val="32323C"/>
                </a:solidFill>
                <a:latin typeface="acumin-pro"/>
              </a:rPr>
              <a:t>infrapiriform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 foramina.</a:t>
            </a:r>
          </a:p>
          <a:p>
            <a:pPr algn="l" rtl="0"/>
            <a:endParaRPr lang="en-US" dirty="0">
              <a:solidFill>
                <a:srgbClr val="32323C"/>
              </a:solidFill>
              <a:latin typeface="acumin-pro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32323C"/>
                </a:solidFill>
                <a:latin typeface="acumin-pro"/>
              </a:rPr>
              <a:t>Suprapiriform</a:t>
            </a:r>
            <a:r>
              <a:rPr lang="en-US" b="1" dirty="0">
                <a:solidFill>
                  <a:srgbClr val="32323C"/>
                </a:solidFill>
                <a:latin typeface="acumin-pro"/>
              </a:rPr>
              <a:t> foramen:</a:t>
            </a:r>
            <a:endParaRPr lang="en-US" dirty="0">
              <a:solidFill>
                <a:srgbClr val="32323C"/>
              </a:solidFill>
              <a:latin typeface="acumin-pro"/>
            </a:endParaRP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Superior gluteal artery and vein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Superior gluteal nerve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endParaRPr lang="en-US" dirty="0">
              <a:solidFill>
                <a:srgbClr val="32323C"/>
              </a:solidFill>
              <a:latin typeface="acumin-pro"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32323C"/>
                </a:solidFill>
                <a:latin typeface="acumin-pro"/>
              </a:rPr>
              <a:t>Infrapiriform</a:t>
            </a:r>
            <a:r>
              <a:rPr lang="en-US" b="1" dirty="0">
                <a:solidFill>
                  <a:srgbClr val="32323C"/>
                </a:solidFill>
                <a:latin typeface="acumin-pro"/>
              </a:rPr>
              <a:t> foramen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: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Sciatic nerve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Pudendal nerve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Inferior gluteal artery and vein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Inferior gluteal nerve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Posterior femoral cutaneous nerve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Nerve to obturator internus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Nerve to quadratus femoris</a:t>
            </a:r>
            <a:endParaRPr lang="en-US" b="0" i="0" dirty="0">
              <a:solidFill>
                <a:srgbClr val="32323C"/>
              </a:solidFill>
              <a:effectLst/>
              <a:latin typeface="acumin-pro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D135D1B-2420-4F58-8572-AC635D3FF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445" y="94253"/>
            <a:ext cx="3370555" cy="526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eep Gluteal Space | Musculoskeletal Key">
            <a:extLst>
              <a:ext uri="{FF2B5EF4-FFF2-40B4-BE49-F238E27FC236}">
                <a16:creationId xmlns:a16="http://schemas.microsoft.com/office/drawing/2014/main" id="{36ADC06E-3ADA-4622-9F37-C6F7C0B9F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427" y="2765583"/>
            <a:ext cx="4206536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2854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6D94E0ED-8930-4522-833B-F2E59F69DE2F}"/>
              </a:ext>
            </a:extLst>
          </p:cNvPr>
          <p:cNvSpPr/>
          <p:nvPr/>
        </p:nvSpPr>
        <p:spPr>
          <a:xfrm>
            <a:off x="571130" y="125032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The lesser sciatic foramen provides a communication between the perineum of the pelvis and the gluteal region.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It lies inferiorly to the pelvic floor</a:t>
            </a:r>
            <a:endParaRPr lang="ar-SA" dirty="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B47C1188-0FF4-4FAC-9BF0-70EF799F2E29}"/>
              </a:ext>
            </a:extLst>
          </p:cNvPr>
          <p:cNvSpPr/>
          <p:nvPr/>
        </p:nvSpPr>
        <p:spPr>
          <a:xfrm>
            <a:off x="927440" y="350213"/>
            <a:ext cx="2258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>
                <a:solidFill>
                  <a:srgbClr val="C00000"/>
                </a:solidFill>
                <a:latin typeface="acumin-pro"/>
              </a:rPr>
              <a:t>lesser sciatic foramen 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8828CDC6-1E7B-4D8E-AFD4-3AA59E619CD2}"/>
              </a:ext>
            </a:extLst>
          </p:cNvPr>
          <p:cNvSpPr/>
          <p:nvPr/>
        </p:nvSpPr>
        <p:spPr>
          <a:xfrm>
            <a:off x="637684" y="215563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acumin-pro"/>
              </a:rPr>
              <a:t>Borders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2323C"/>
                </a:solidFill>
                <a:latin typeface="acumin-pro"/>
              </a:rPr>
              <a:t>Superior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– sacrospinous ligament and ischial spine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2323C"/>
                </a:solidFill>
                <a:latin typeface="acumin-pro"/>
              </a:rPr>
              <a:t>Anterior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– ischial spine, lesser sciatic notch and ischial tuberosity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2323C"/>
                </a:solidFill>
                <a:latin typeface="acumin-pro"/>
              </a:rPr>
              <a:t>Posterior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– </a:t>
            </a:r>
            <a:r>
              <a:rPr lang="en-US" dirty="0" err="1">
                <a:solidFill>
                  <a:srgbClr val="32323C"/>
                </a:solidFill>
                <a:latin typeface="acumin-pro"/>
              </a:rPr>
              <a:t>sacrotuberous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 ligament</a:t>
            </a:r>
            <a:endParaRPr lang="en-US" b="0" i="0" dirty="0">
              <a:solidFill>
                <a:srgbClr val="32323C"/>
              </a:solidFill>
              <a:effectLst/>
              <a:latin typeface="acumin-pro"/>
            </a:endParaRPr>
          </a:p>
        </p:txBody>
      </p:sp>
      <p:pic>
        <p:nvPicPr>
          <p:cNvPr id="3074" name="Picture 2" descr="Gluteal Region: Anatomy [+video] - Lecturio Medical">
            <a:extLst>
              <a:ext uri="{FF2B5EF4-FFF2-40B4-BE49-F238E27FC236}">
                <a16:creationId xmlns:a16="http://schemas.microsoft.com/office/drawing/2014/main" id="{FE16164E-55D4-4795-A907-C7C3638CD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06" y="77151"/>
            <a:ext cx="4172354" cy="25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29E89AE7-6442-4400-836F-B94377405166}"/>
              </a:ext>
            </a:extLst>
          </p:cNvPr>
          <p:cNvSpPr/>
          <p:nvPr/>
        </p:nvSpPr>
        <p:spPr>
          <a:xfrm>
            <a:off x="571130" y="368231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acumin-pro"/>
              </a:rPr>
              <a:t>Contents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Internal pudendal artery and vein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Pudendal nerve (note the pudendal nerve first leaves the pelvis via the greater sciatic foramen, and then</a:t>
            </a:r>
            <a:r>
              <a:rPr lang="en-US" dirty="0">
                <a:solidFill>
                  <a:srgbClr val="FF0000"/>
                </a:solidFill>
                <a:latin typeface="acumin-pro"/>
              </a:rPr>
              <a:t> re-enters 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via the lesser sciatic foramen)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Obturator internus tendon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23C"/>
                </a:solidFill>
                <a:latin typeface="acumin-pro"/>
              </a:rPr>
              <a:t>Nerve to obturator internus</a:t>
            </a:r>
          </a:p>
          <a:p>
            <a:pPr algn="l" rtl="0"/>
            <a:br>
              <a:rPr lang="en-US" dirty="0">
                <a:solidFill>
                  <a:srgbClr val="32323C"/>
                </a:solidFill>
                <a:latin typeface="acumin-pro"/>
              </a:rPr>
            </a:br>
            <a:endParaRPr lang="ar-SA" dirty="0"/>
          </a:p>
        </p:txBody>
      </p:sp>
      <p:pic>
        <p:nvPicPr>
          <p:cNvPr id="3076" name="Picture 4" descr="Sciatic Foramenae (Greater &amp; Lesser) Flashcards | Quizlet">
            <a:extLst>
              <a:ext uri="{FF2B5EF4-FFF2-40B4-BE49-F238E27FC236}">
                <a16:creationId xmlns:a16="http://schemas.microsoft.com/office/drawing/2014/main" id="{1EEE6B42-AA79-41E9-9A43-24FAA51EF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222" y="2681056"/>
            <a:ext cx="5038632" cy="358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578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>
            <a:extLst>
              <a:ext uri="{FF2B5EF4-FFF2-40B4-BE49-F238E27FC236}">
                <a16:creationId xmlns:a16="http://schemas.microsoft.com/office/drawing/2014/main" id="{A2E66081-064B-5029-17C8-50CB6D1EAB26}"/>
              </a:ext>
            </a:extLst>
          </p:cNvPr>
          <p:cNvSpPr/>
          <p:nvPr/>
        </p:nvSpPr>
        <p:spPr>
          <a:xfrm>
            <a:off x="1593273" y="617451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</a:rPr>
              <a:t>Obturator Internus Muscle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is one of the deep gluteal muscles 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BE52F22E-22DD-CF6A-4331-DEFBD7257ACB}"/>
              </a:ext>
            </a:extLst>
          </p:cNvPr>
          <p:cNvSpPr/>
          <p:nvPr/>
        </p:nvSpPr>
        <p:spPr>
          <a:xfrm>
            <a:off x="554182" y="172697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    </a:t>
            </a:r>
            <a:r>
              <a:rPr lang="en-US" b="1" dirty="0"/>
              <a:t>Attachments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: 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Origin: </a:t>
            </a:r>
            <a:r>
              <a:rPr lang="en-US" dirty="0"/>
              <a:t>from the pubis and ischium at the obturator foramen and obturator membrane . It leaves pelvis through the </a:t>
            </a:r>
            <a:r>
              <a:rPr lang="en-US" dirty="0">
                <a:solidFill>
                  <a:srgbClr val="FF0000"/>
                </a:solidFill>
              </a:rPr>
              <a:t>lesser sciatic foramen.</a:t>
            </a:r>
          </a:p>
          <a:p>
            <a:pPr algn="l" rtl="0"/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Insertion</a:t>
            </a:r>
            <a:r>
              <a:rPr lang="en-US" dirty="0"/>
              <a:t>: to the greater trochanter of the femur.</a:t>
            </a:r>
          </a:p>
          <a:p>
            <a:pPr algn="l" rtl="0"/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   </a:t>
            </a:r>
            <a:r>
              <a:rPr lang="en-US" b="1" dirty="0"/>
              <a:t>Actions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: Lateral / external rotation and abduction of the lower limb.</a:t>
            </a:r>
          </a:p>
          <a:p>
            <a:pPr algn="l" rtl="0"/>
            <a:endParaRPr lang="en-US" dirty="0"/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   Innervation </a:t>
            </a:r>
            <a:r>
              <a:rPr lang="en-US" dirty="0"/>
              <a:t>: Nerve to obturator internus from sacral plexus. </a:t>
            </a:r>
          </a:p>
        </p:txBody>
      </p:sp>
      <p:pic>
        <p:nvPicPr>
          <p:cNvPr id="11" name="Picture 2" descr="Obturator internus: Attachments, innervation and action | Kenhub">
            <a:extLst>
              <a:ext uri="{FF2B5EF4-FFF2-40B4-BE49-F238E27FC236}">
                <a16:creationId xmlns:a16="http://schemas.microsoft.com/office/drawing/2014/main" id="{5DF669A4-16CF-DCB3-0E7C-DEC804E8F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82" y="1108364"/>
            <a:ext cx="5394297" cy="436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55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Obturator Hernia | Abdominal 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201" y="982467"/>
            <a:ext cx="6350000" cy="603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9ADD266E-48EA-588B-71A8-633C69D206E1}"/>
              </a:ext>
            </a:extLst>
          </p:cNvPr>
          <p:cNvSpPr txBox="1"/>
          <p:nvPr/>
        </p:nvSpPr>
        <p:spPr>
          <a:xfrm>
            <a:off x="457200" y="1579418"/>
            <a:ext cx="43780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v</a:t>
            </a:r>
            <a:endParaRPr lang="ar-SA" dirty="0"/>
          </a:p>
        </p:txBody>
      </p:sp>
      <p:sp>
        <p:nvSpPr>
          <p:cNvPr id="5" name="عنوان 4">
            <a:extLst>
              <a:ext uri="{FF2B5EF4-FFF2-40B4-BE49-F238E27FC236}">
                <a16:creationId xmlns:a16="http://schemas.microsoft.com/office/drawing/2014/main" id="{3ABB8ED4-1724-6905-8770-BC13B00E9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683" y="1075022"/>
            <a:ext cx="4378036" cy="4707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600" b="1" dirty="0">
                <a:solidFill>
                  <a:srgbClr val="FF0000"/>
                </a:solidFill>
              </a:rPr>
              <a:t>Obturator Membrane:</a:t>
            </a:r>
          </a:p>
          <a:p>
            <a:pPr algn="l" rtl="0"/>
            <a:r>
              <a:rPr lang="en-US" dirty="0"/>
              <a:t>is a fibrous sheet that almost completely closes the obturator foramen, leaving a small gap, the obturator canal, for the passage of the obturator nerve and vessels as they leave the pelvis to enter the thigh .</a:t>
            </a:r>
          </a:p>
        </p:txBody>
      </p:sp>
    </p:spTree>
    <p:extLst>
      <p:ext uri="{BB962C8B-B14F-4D97-AF65-F5344CB8AC3E}">
        <p14:creationId xmlns:p14="http://schemas.microsoft.com/office/powerpoint/2010/main" val="2316151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ateral Pelvic Wall Muscles Diagram | Quizl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93" y="856673"/>
            <a:ext cx="4481027" cy="642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54"/>
          <a:stretch/>
        </p:blipFill>
        <p:spPr bwMode="auto">
          <a:xfrm>
            <a:off x="4803870" y="939800"/>
            <a:ext cx="8152041" cy="603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67333" y="31293"/>
            <a:ext cx="7940660" cy="8253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/>
              <a:t>Floor of the pelvic- pelvic diaphragm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27964636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11AE30D-6BA9-4266-BBB0-D59E5685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635" y="830154"/>
            <a:ext cx="5924365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45E110DE-2AB1-403A-B5D3-F9FF0C0272A2}"/>
              </a:ext>
            </a:extLst>
          </p:cNvPr>
          <p:cNvSpPr/>
          <p:nvPr/>
        </p:nvSpPr>
        <p:spPr>
          <a:xfrm>
            <a:off x="337890" y="141788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is a funnel-shaped structure, It attaches to the walls of the lesser pelvis below pelvic brim and supports the pelvic viscera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divides pelvis into the </a:t>
            </a:r>
            <a:r>
              <a:rPr lang="en-US" dirty="0">
                <a:solidFill>
                  <a:srgbClr val="FF0000"/>
                </a:solidFill>
              </a:rPr>
              <a:t>main pelvic cavity above </a:t>
            </a:r>
            <a:r>
              <a:rPr lang="en-US" dirty="0"/>
              <a:t>, which contains the pelvic viscera , and the </a:t>
            </a:r>
            <a:r>
              <a:rPr lang="en-US" dirty="0">
                <a:solidFill>
                  <a:srgbClr val="FF0000"/>
                </a:solidFill>
              </a:rPr>
              <a:t>perineum below</a:t>
            </a:r>
            <a:r>
              <a:rPr lang="en-US" dirty="0"/>
              <a:t>.</a:t>
            </a:r>
            <a:endParaRPr lang="ar-SA" dirty="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B30FF16-F4C8-4B3C-8269-48C0A3204F29}"/>
              </a:ext>
            </a:extLst>
          </p:cNvPr>
          <p:cNvSpPr/>
          <p:nvPr/>
        </p:nvSpPr>
        <p:spPr>
          <a:xfrm>
            <a:off x="2210384" y="97655"/>
            <a:ext cx="76038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Inferior Pelvic Wall / Pelvic Floor/Pelvic Diaphragm </a:t>
            </a:r>
            <a:endParaRPr lang="ar-SA" sz="2800" dirty="0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E3BD0D27-F059-4F1A-B01E-BEFF966DA257}"/>
              </a:ext>
            </a:extLst>
          </p:cNvPr>
          <p:cNvSpPr/>
          <p:nvPr/>
        </p:nvSpPr>
        <p:spPr>
          <a:xfrm>
            <a:off x="337890" y="34290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paired </a:t>
            </a:r>
            <a:r>
              <a:rPr lang="en-US" dirty="0" err="1">
                <a:solidFill>
                  <a:srgbClr val="FF0000"/>
                </a:solidFill>
              </a:rPr>
              <a:t>levator</a:t>
            </a:r>
            <a:r>
              <a:rPr lang="en-US" dirty="0">
                <a:solidFill>
                  <a:srgbClr val="FF0000"/>
                </a:solidFill>
              </a:rPr>
              <a:t> ani and coccygeus muscles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their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covering fasciae </a:t>
            </a:r>
            <a:r>
              <a:rPr lang="en-US" dirty="0"/>
              <a:t>form the pelvic diaphragm</a:t>
            </a:r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E66AC3F-3709-49EE-A654-C04121123C44}"/>
              </a:ext>
            </a:extLst>
          </p:cNvPr>
          <p:cNvSpPr/>
          <p:nvPr/>
        </p:nvSpPr>
        <p:spPr>
          <a:xfrm>
            <a:off x="337890" y="487233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 is incomplete anteriorly to allow passage of the urethra in males and the urethra and the vagina in females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76638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170150C-F0B1-A15E-F37D-1A0E967336DD}"/>
              </a:ext>
            </a:extLst>
          </p:cNvPr>
          <p:cNvSpPr/>
          <p:nvPr/>
        </p:nvSpPr>
        <p:spPr>
          <a:xfrm>
            <a:off x="517999" y="1351680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There are </a:t>
            </a:r>
            <a:r>
              <a:rPr lang="en-US" dirty="0">
                <a:solidFill>
                  <a:srgbClr val="FF0000"/>
                </a:solidFill>
              </a:rPr>
              <a:t>two ‘holes’ </a:t>
            </a:r>
            <a:r>
              <a:rPr lang="en-US" dirty="0"/>
              <a:t>that have significance in order to allow for urination and defecation :</a:t>
            </a:r>
          </a:p>
          <a:p>
            <a:pPr algn="l" rtl="0"/>
            <a:r>
              <a:rPr lang="en-US" dirty="0"/>
              <a:t> *  </a:t>
            </a:r>
            <a:r>
              <a:rPr lang="en-US" dirty="0">
                <a:solidFill>
                  <a:srgbClr val="FF0000"/>
                </a:solidFill>
              </a:rPr>
              <a:t>Urogenital hiatus </a:t>
            </a:r>
            <a:r>
              <a:rPr lang="en-US" dirty="0"/>
              <a:t>– an anteriorly situated gap, which allows passage of the urethra (and the vagina in females).</a:t>
            </a:r>
          </a:p>
          <a:p>
            <a:pPr algn="l" rtl="0"/>
            <a:r>
              <a:rPr lang="en-US" dirty="0"/>
              <a:t>*  </a:t>
            </a:r>
            <a:r>
              <a:rPr lang="en-US" dirty="0">
                <a:solidFill>
                  <a:srgbClr val="FF0000"/>
                </a:solidFill>
              </a:rPr>
              <a:t>Rectal hiatus </a:t>
            </a:r>
            <a:r>
              <a:rPr lang="en-US" dirty="0"/>
              <a:t>– a centrally positioned gap, which allows passage of the anal canal. </a:t>
            </a:r>
          </a:p>
          <a:p>
            <a:pPr algn="l" rtl="0"/>
            <a:r>
              <a:rPr lang="en-US" dirty="0"/>
              <a:t>** Between the urogenital hiatus and the anal canal lies a fibrous node known as the </a:t>
            </a:r>
            <a:r>
              <a:rPr lang="en-US" b="1" dirty="0"/>
              <a:t>perineal body</a:t>
            </a:r>
            <a:r>
              <a:rPr lang="en-US" dirty="0"/>
              <a:t>, which joins the pelvic floor to the perineum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D20D0E-E80C-185E-80F3-8C355AB41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999" y="1351680"/>
            <a:ext cx="5578001" cy="410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807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FA88373-CD5F-4D34-B835-5BDB35CE8ABE}"/>
              </a:ext>
            </a:extLst>
          </p:cNvPr>
          <p:cNvSpPr/>
          <p:nvPr/>
        </p:nvSpPr>
        <p:spPr>
          <a:xfrm>
            <a:off x="1508047" y="39814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 err="1">
                <a:solidFill>
                  <a:srgbClr val="C00000"/>
                </a:solidFill>
              </a:rPr>
              <a:t>Levator</a:t>
            </a:r>
            <a:r>
              <a:rPr lang="en-US" sz="2800" dirty="0">
                <a:solidFill>
                  <a:srgbClr val="C00000"/>
                </a:solidFill>
              </a:rPr>
              <a:t> Ani Muscle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is a wide, thin sheet forming the </a:t>
            </a:r>
            <a:r>
              <a:rPr lang="en-US" dirty="0">
                <a:solidFill>
                  <a:srgbClr val="FF0000"/>
                </a:solidFill>
              </a:rPr>
              <a:t>larger, more anterior part </a:t>
            </a:r>
            <a:r>
              <a:rPr lang="en-US" dirty="0"/>
              <a:t>of the pelvic diaphragm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C2B485DB-CD7E-46F3-A44A-E2DB63979584}"/>
              </a:ext>
            </a:extLst>
          </p:cNvPr>
          <p:cNvSpPr/>
          <p:nvPr/>
        </p:nvSpPr>
        <p:spPr>
          <a:xfrm>
            <a:off x="1210867" y="1641618"/>
            <a:ext cx="4157164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Origin</a:t>
            </a:r>
            <a:r>
              <a:rPr lang="en-US" b="1" dirty="0"/>
              <a:t> :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Course of fibers:</a:t>
            </a:r>
          </a:p>
          <a:p>
            <a:pPr algn="l" rtl="0"/>
            <a:r>
              <a:rPr lang="en-US" dirty="0"/>
              <a:t>      </a:t>
            </a:r>
            <a:r>
              <a:rPr lang="en-US" b="1" dirty="0"/>
              <a:t>Downwards, backwards and medially. </a:t>
            </a:r>
            <a:endParaRPr lang="ar-SA" b="1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9B8D35B6-57AD-454C-A426-E1748F40E4C1}"/>
              </a:ext>
            </a:extLst>
          </p:cNvPr>
          <p:cNvSpPr/>
          <p:nvPr/>
        </p:nvSpPr>
        <p:spPr>
          <a:xfrm>
            <a:off x="1210867" y="209560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2323C"/>
                </a:solidFill>
                <a:latin typeface="acumin-pro"/>
              </a:rPr>
              <a:t>Anterior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</a:t>
            </a:r>
            <a:r>
              <a:rPr lang="en-US" b="1" dirty="0">
                <a:solidFill>
                  <a:srgbClr val="32323C"/>
                </a:solidFill>
                <a:latin typeface="acumin-pro"/>
              </a:rPr>
              <a:t>fibers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: pubic bodies of the hip bones.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2323C"/>
                </a:solidFill>
                <a:latin typeface="acumin-pro"/>
              </a:rPr>
              <a:t>Middle fibers: 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white line of the thickened fascia of the obturator internus muscle, known as the </a:t>
            </a:r>
            <a:r>
              <a:rPr lang="en-US" dirty="0">
                <a:solidFill>
                  <a:srgbClr val="FF0000"/>
                </a:solidFill>
                <a:latin typeface="acumin-pro"/>
              </a:rPr>
              <a:t>tendinous arch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2323C"/>
                </a:solidFill>
                <a:latin typeface="acumin-pro"/>
              </a:rPr>
              <a:t>Posterior fibers: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  ischial spines of the hip bones.</a:t>
            </a:r>
          </a:p>
          <a:p>
            <a:pPr algn="l" rtl="0">
              <a:buFont typeface="Arial" panose="020B0604020202020204" pitchFamily="34" charset="0"/>
              <a:buChar char="•"/>
            </a:pPr>
            <a:endParaRPr lang="en-US" dirty="0">
              <a:solidFill>
                <a:srgbClr val="32323C"/>
              </a:solidFill>
              <a:latin typeface="acumin-pro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1C1A1B9-F6A2-4675-9CDE-D58BC74D0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970" y="774653"/>
            <a:ext cx="5160884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258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" r="14495" b="4687"/>
          <a:stretch/>
        </p:blipFill>
        <p:spPr bwMode="auto">
          <a:xfrm>
            <a:off x="1820260" y="519822"/>
            <a:ext cx="9590811" cy="627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443747" y="0"/>
            <a:ext cx="4467147" cy="82538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121920" tIns="60960" rIns="121920" bIns="6096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67" dirty="0" err="1"/>
              <a:t>Lavator</a:t>
            </a:r>
            <a:r>
              <a:rPr lang="en-GB" sz="5867" dirty="0"/>
              <a:t> </a:t>
            </a:r>
            <a:r>
              <a:rPr lang="en-GB" sz="5867" dirty="0" err="1"/>
              <a:t>ani</a:t>
            </a:r>
            <a:r>
              <a:rPr lang="en-GB" sz="5867" dirty="0"/>
              <a:t> - origin</a:t>
            </a:r>
            <a:endParaRPr lang="ar-SA" sz="5867" dirty="0"/>
          </a:p>
        </p:txBody>
      </p:sp>
    </p:spTree>
    <p:extLst>
      <p:ext uri="{BB962C8B-B14F-4D97-AF65-F5344CB8AC3E}">
        <p14:creationId xmlns:p14="http://schemas.microsoft.com/office/powerpoint/2010/main" val="20695963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EA9123BF-94A4-03DA-6927-64D74047B472}"/>
              </a:ext>
            </a:extLst>
          </p:cNvPr>
          <p:cNvSpPr txBox="1"/>
          <p:nvPr/>
        </p:nvSpPr>
        <p:spPr>
          <a:xfrm>
            <a:off x="1898073" y="1011382"/>
            <a:ext cx="7301345" cy="37240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Insertion:</a:t>
            </a:r>
          </a:p>
          <a:p>
            <a:pPr algn="l" rtl="0"/>
            <a:r>
              <a:rPr lang="en-US" dirty="0"/>
              <a:t>The muscle consists of three parts: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n-US" b="1" dirty="0"/>
              <a:t>Anterior fibers of pubococcygeus</a:t>
            </a:r>
            <a:r>
              <a:rPr lang="en-US" dirty="0"/>
              <a:t>: Runs below and lateral to prostate in male (</a:t>
            </a:r>
            <a:r>
              <a:rPr lang="en-US" i="1" dirty="0" err="1">
                <a:solidFill>
                  <a:srgbClr val="FF0000"/>
                </a:solidFill>
              </a:rPr>
              <a:t>levator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prostatae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dirty="0"/>
              <a:t>) and around vagina in female (</a:t>
            </a:r>
            <a:r>
              <a:rPr lang="en-US" i="1" dirty="0">
                <a:solidFill>
                  <a:srgbClr val="FF0000"/>
                </a:solidFill>
              </a:rPr>
              <a:t>sphincter vagina</a:t>
            </a:r>
            <a:r>
              <a:rPr lang="en-US" dirty="0"/>
              <a:t>). It is inserted in the perineal body .</a:t>
            </a:r>
          </a:p>
          <a:p>
            <a:pPr marL="342900" indent="-342900" algn="l" rtl="0">
              <a:buFont typeface="+mj-lt"/>
              <a:buAutoNum type="arabicPeriod"/>
            </a:pPr>
            <a:endParaRPr lang="en-US" dirty="0"/>
          </a:p>
          <a:p>
            <a:pPr marL="342900" indent="-342900" algn="l" rtl="0">
              <a:buFont typeface="+mj-lt"/>
              <a:buAutoNum type="arabicPeriod"/>
            </a:pPr>
            <a:r>
              <a:rPr lang="en-US" b="1" dirty="0"/>
              <a:t>Middle fibers (puborectalis),</a:t>
            </a:r>
            <a:r>
              <a:rPr lang="en-US" dirty="0"/>
              <a:t>encircles rectum at recto-anal junction. It is inserted in anococcygeal body.</a:t>
            </a:r>
          </a:p>
          <a:p>
            <a:pPr marL="342900" indent="-342900" algn="l" rtl="0">
              <a:buFont typeface="+mj-lt"/>
              <a:buAutoNum type="arabicPeriod"/>
            </a:pPr>
            <a:endParaRPr lang="en-US" dirty="0"/>
          </a:p>
          <a:p>
            <a:pPr marL="342900" indent="-342900" algn="l" rtl="0">
              <a:buFont typeface="+mj-lt"/>
              <a:buAutoNum type="arabicPeriod"/>
            </a:pPr>
            <a:r>
              <a:rPr lang="en-US" b="1" dirty="0"/>
              <a:t>Posterior fibers ( iliococcygeus), </a:t>
            </a:r>
            <a:r>
              <a:rPr lang="en-US" dirty="0"/>
              <a:t>are inserted in last 2 coccygeal segments and anococcygeal raphe.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990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7" t="34115" r="26940" b="2084"/>
          <a:stretch/>
        </p:blipFill>
        <p:spPr bwMode="auto">
          <a:xfrm>
            <a:off x="2008792" y="317500"/>
            <a:ext cx="8763000" cy="622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7224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B109B8D8-19FD-2421-85A3-AE203B67739B}"/>
              </a:ext>
            </a:extLst>
          </p:cNvPr>
          <p:cNvSpPr/>
          <p:nvPr/>
        </p:nvSpPr>
        <p:spPr>
          <a:xfrm>
            <a:off x="1801091" y="3276231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Action :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n-US" dirty="0"/>
              <a:t>supports and maintains the pelvic viscera in position.</a:t>
            </a:r>
          </a:p>
          <a:p>
            <a:pPr marL="342900" indent="-342900" algn="l" rtl="0">
              <a:buFont typeface="+mj-lt"/>
              <a:buAutoNum type="arabicPeriod"/>
            </a:pPr>
            <a:endParaRPr lang="en-US" dirty="0"/>
          </a:p>
          <a:p>
            <a:pPr marL="342900" indent="-342900" algn="l" rtl="0">
              <a:buFont typeface="+mj-lt"/>
              <a:buAutoNum type="arabicPeriod"/>
            </a:pPr>
            <a:r>
              <a:rPr lang="en-US" dirty="0"/>
              <a:t>It increases the intra abdominal pressure, so its used in defecation , micturition and labor.</a:t>
            </a:r>
          </a:p>
          <a:p>
            <a:pPr marL="342900" indent="-342900" algn="l" rtl="0">
              <a:buFont typeface="+mj-lt"/>
              <a:buAutoNum type="arabicPeriod"/>
            </a:pPr>
            <a:endParaRPr lang="en-US" dirty="0"/>
          </a:p>
          <a:p>
            <a:pPr marL="342900" indent="-342900" algn="l" rtl="0">
              <a:buFont typeface="+mj-lt"/>
              <a:buAutoNum type="arabicPeriod"/>
            </a:pPr>
            <a:r>
              <a:rPr lang="en-US" dirty="0"/>
              <a:t>They also have an important sphincter action on the anorectal junction, and, in the female, they serve also as a sphincter of the vagina.</a:t>
            </a:r>
          </a:p>
          <a:p>
            <a:pPr algn="l" rtl="0"/>
            <a:endParaRPr lang="en-US" dirty="0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735F4602-BEB7-A656-97D4-C304EE7BF37F}"/>
              </a:ext>
            </a:extLst>
          </p:cNvPr>
          <p:cNvSpPr/>
          <p:nvPr/>
        </p:nvSpPr>
        <p:spPr>
          <a:xfrm>
            <a:off x="1801091" y="801653"/>
            <a:ext cx="6096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acumin-pro"/>
              </a:rPr>
              <a:t>Nerve Supply :</a:t>
            </a:r>
          </a:p>
          <a:p>
            <a:pPr algn="l" rtl="0"/>
            <a:endParaRPr lang="en-US" dirty="0">
              <a:solidFill>
                <a:srgbClr val="FF0000"/>
              </a:solidFill>
              <a:latin typeface="acumin-pro"/>
            </a:endParaRP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r>
              <a:rPr lang="en-US" b="1" dirty="0">
                <a:latin typeface="acumin-pro"/>
              </a:rPr>
              <a:t>Upper (pelvic) surface :</a:t>
            </a:r>
            <a:r>
              <a:rPr lang="en-US" dirty="0">
                <a:solidFill>
                  <a:srgbClr val="FF0000"/>
                </a:solidFill>
                <a:latin typeface="acumin-pro"/>
              </a:rPr>
              <a:t> 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the anterior ramus of S4 and branches of the pudendal nerve (roots S2, S3 and S4).</a:t>
            </a: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endParaRPr lang="en-US" dirty="0">
              <a:solidFill>
                <a:srgbClr val="32323C"/>
              </a:solidFill>
              <a:latin typeface="acumin-pro"/>
            </a:endParaRP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32323C"/>
                </a:solidFill>
                <a:latin typeface="acumin-pro"/>
              </a:rPr>
              <a:t>Lower (perineal) surface </a:t>
            </a:r>
            <a:r>
              <a:rPr lang="en-US" dirty="0">
                <a:solidFill>
                  <a:srgbClr val="32323C"/>
                </a:solidFill>
                <a:latin typeface="acumin-pro"/>
              </a:rPr>
              <a:t>: Inferior rectal N.</a:t>
            </a:r>
          </a:p>
          <a:p>
            <a:pPr algn="l" rtl="0"/>
            <a:br>
              <a:rPr lang="en-US" dirty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273613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8EFE411-FD4A-4DCE-BC26-F893C5FCDCA2}"/>
              </a:ext>
            </a:extLst>
          </p:cNvPr>
          <p:cNvSpPr/>
          <p:nvPr/>
        </p:nvSpPr>
        <p:spPr>
          <a:xfrm>
            <a:off x="907674" y="1311301"/>
            <a:ext cx="6096000" cy="46782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chemeClr val="accent1"/>
                </a:solidFill>
              </a:rPr>
              <a:t>Puborectalis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is a U-shaped sling, extending from the bodies of the pubic bones, past the urogenital hiatus, around the anal canal producing 	U – shape 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Its </a:t>
            </a:r>
            <a:r>
              <a:rPr lang="en-US" dirty="0">
                <a:solidFill>
                  <a:srgbClr val="FF0000"/>
                </a:solidFill>
              </a:rPr>
              <a:t>tonic contraction </a:t>
            </a:r>
            <a:r>
              <a:rPr lang="en-US" dirty="0"/>
              <a:t>bends the anal canal anteriorly, creating the anorectal angle (90 degrees) at the anorectal junction (where the rectum meets the anus) and so </a:t>
            </a:r>
            <a:r>
              <a:rPr lang="en-US" dirty="0">
                <a:solidFill>
                  <a:srgbClr val="FF0000"/>
                </a:solidFill>
              </a:rPr>
              <a:t>maintain fecal continence </a:t>
            </a:r>
            <a:r>
              <a:rPr lang="en-US" dirty="0"/>
              <a:t>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during defecation this muscle relaxes 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Some fibers of the puborectalis muscle (</a:t>
            </a:r>
            <a:r>
              <a:rPr lang="en-US" dirty="0">
                <a:solidFill>
                  <a:srgbClr val="FF0000"/>
                </a:solidFill>
              </a:rPr>
              <a:t>pre-rectal fibers</a:t>
            </a:r>
            <a:r>
              <a:rPr lang="en-US" dirty="0"/>
              <a:t>) form another U-shaped sling that flank the urethra in the male and the urethra and vagina in the female (</a:t>
            </a:r>
            <a:r>
              <a:rPr lang="en-US" dirty="0">
                <a:solidFill>
                  <a:srgbClr val="FF0000"/>
                </a:solidFill>
              </a:rPr>
              <a:t>pubovaginalis or sphincter urethrae / </a:t>
            </a:r>
            <a:r>
              <a:rPr lang="en-US" dirty="0" err="1">
                <a:solidFill>
                  <a:srgbClr val="FF0000"/>
                </a:solidFill>
              </a:rPr>
              <a:t>vaginae</a:t>
            </a:r>
            <a:r>
              <a:rPr lang="en-US" dirty="0"/>
              <a:t>). These fibers are very important in </a:t>
            </a:r>
            <a:r>
              <a:rPr lang="en-US" dirty="0">
                <a:solidFill>
                  <a:srgbClr val="FF0000"/>
                </a:solidFill>
              </a:rPr>
              <a:t>preserving urinary continence</a:t>
            </a:r>
            <a:r>
              <a:rPr lang="en-US" dirty="0"/>
              <a:t>, especially during abrupt increase of the intra-abdominal pressure i.e. during sneezing</a:t>
            </a:r>
          </a:p>
        </p:txBody>
      </p:sp>
      <p:pic>
        <p:nvPicPr>
          <p:cNvPr id="7170" name="Picture 2" descr="Pelvic Floor - an overview | ScienceDirect Topics">
            <a:extLst>
              <a:ext uri="{FF2B5EF4-FFF2-40B4-BE49-F238E27FC236}">
                <a16:creationId xmlns:a16="http://schemas.microsoft.com/office/drawing/2014/main" id="{D5CD516C-6569-49AE-9C86-381058068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31091"/>
            <a:ext cx="4419600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3908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0606EAB-602C-28B9-CF64-B9DE1F876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52" y="1775802"/>
            <a:ext cx="4268115" cy="3915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5C2C30-A811-BA68-5E8A-7B9A72E44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33" y="1471002"/>
            <a:ext cx="4878935" cy="4878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5220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18FDBBA-3629-45BD-B0BD-E71FE5DA48C4}"/>
              </a:ext>
            </a:extLst>
          </p:cNvPr>
          <p:cNvSpPr/>
          <p:nvPr/>
        </p:nvSpPr>
        <p:spPr>
          <a:xfrm>
            <a:off x="1030550" y="1103613"/>
            <a:ext cx="6096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chemeClr val="accent1"/>
                </a:solidFill>
              </a:rPr>
              <a:t>Pubococcygeus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 muscle </a:t>
            </a:r>
            <a:r>
              <a:rPr lang="en-US" dirty="0" err="1"/>
              <a:t>fibres</a:t>
            </a:r>
            <a:r>
              <a:rPr lang="en-US" dirty="0"/>
              <a:t> of the pubococcygeus are the main constituent of the </a:t>
            </a:r>
            <a:r>
              <a:rPr lang="en-US" dirty="0" err="1"/>
              <a:t>levator</a:t>
            </a:r>
            <a:r>
              <a:rPr lang="en-US" dirty="0"/>
              <a:t> ani.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They </a:t>
            </a:r>
            <a:r>
              <a:rPr lang="en-US" dirty="0">
                <a:solidFill>
                  <a:srgbClr val="FF0000"/>
                </a:solidFill>
              </a:rPr>
              <a:t>arise</a:t>
            </a:r>
            <a:r>
              <a:rPr lang="en-US" dirty="0"/>
              <a:t> from the body of the pubic bone and the anterior aspect of the tendinous arch(thickened fascia covering obturator internus ), then </a:t>
            </a:r>
            <a:r>
              <a:rPr lang="en-US" dirty="0" err="1"/>
              <a:t>fibres</a:t>
            </a:r>
            <a:r>
              <a:rPr lang="en-US" dirty="0"/>
              <a:t> travel around the margin of the urogenital hiatus and run </a:t>
            </a:r>
            <a:r>
              <a:rPr lang="en-US" dirty="0" err="1"/>
              <a:t>posteromedially</a:t>
            </a:r>
            <a:r>
              <a:rPr lang="en-US" dirty="0"/>
              <a:t> , </a:t>
            </a:r>
            <a:r>
              <a:rPr lang="en-US" dirty="0">
                <a:solidFill>
                  <a:srgbClr val="FF0000"/>
                </a:solidFill>
              </a:rPr>
              <a:t>attaching at </a:t>
            </a:r>
            <a:r>
              <a:rPr lang="en-US" dirty="0"/>
              <a:t>the coccyx and anococcygeal ligament/body (between the tip of coccyx and the anal canal ) .</a:t>
            </a:r>
          </a:p>
        </p:txBody>
      </p:sp>
      <p:pic>
        <p:nvPicPr>
          <p:cNvPr id="3" name="Picture 2" descr="Pelvic Floor - an overview | ScienceDirect Topics">
            <a:extLst>
              <a:ext uri="{FF2B5EF4-FFF2-40B4-BE49-F238E27FC236}">
                <a16:creationId xmlns:a16="http://schemas.microsoft.com/office/drawing/2014/main" id="{0CD21614-CEE6-45EE-A98D-FF2CFBD03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309687"/>
            <a:ext cx="4419600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75E26736-F655-415F-B235-AB5AAD5EDEA9}"/>
              </a:ext>
            </a:extLst>
          </p:cNvPr>
          <p:cNvSpPr/>
          <p:nvPr/>
        </p:nvSpPr>
        <p:spPr>
          <a:xfrm>
            <a:off x="1030550" y="4455705"/>
            <a:ext cx="6096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chemeClr val="accent1"/>
                </a:solidFill>
              </a:rPr>
              <a:t>Iliococcygeus</a:t>
            </a:r>
          </a:p>
          <a:p>
            <a:pPr algn="l" rtl="0"/>
            <a:r>
              <a:rPr lang="en-US" dirty="0"/>
              <a:t>The iliococcygeus has thin muscle </a:t>
            </a:r>
            <a:r>
              <a:rPr lang="en-US" dirty="0" err="1"/>
              <a:t>fibres</a:t>
            </a:r>
            <a:r>
              <a:rPr lang="en-US" dirty="0"/>
              <a:t>, which </a:t>
            </a:r>
            <a:r>
              <a:rPr lang="en-US" dirty="0">
                <a:solidFill>
                  <a:srgbClr val="FF0000"/>
                </a:solidFill>
              </a:rPr>
              <a:t>arise</a:t>
            </a:r>
            <a:r>
              <a:rPr lang="en-US" dirty="0"/>
              <a:t> from ischial spines and posterior aspect of the tendinous arch , </a:t>
            </a:r>
            <a:r>
              <a:rPr lang="en-US" dirty="0">
                <a:solidFill>
                  <a:srgbClr val="FF0000"/>
                </a:solidFill>
              </a:rPr>
              <a:t>attach</a:t>
            </a:r>
            <a:r>
              <a:rPr lang="en-US" dirty="0"/>
              <a:t> posteriorly to the coccyx and the anococcygeal ligament.</a:t>
            </a:r>
          </a:p>
          <a:p>
            <a:pPr algn="l" rtl="0"/>
            <a:r>
              <a:rPr lang="en-US" dirty="0"/>
              <a:t>This part of the </a:t>
            </a:r>
            <a:r>
              <a:rPr lang="en-US" dirty="0" err="1"/>
              <a:t>levator</a:t>
            </a:r>
            <a:r>
              <a:rPr lang="en-US" dirty="0"/>
              <a:t> ani is the </a:t>
            </a:r>
            <a:r>
              <a:rPr lang="en-US" dirty="0">
                <a:solidFill>
                  <a:srgbClr val="FF0000"/>
                </a:solidFill>
              </a:rPr>
              <a:t>actual “</a:t>
            </a:r>
            <a:r>
              <a:rPr lang="en-US" dirty="0" err="1">
                <a:solidFill>
                  <a:srgbClr val="FF0000"/>
                </a:solidFill>
              </a:rPr>
              <a:t>levator</a:t>
            </a:r>
            <a:r>
              <a:rPr lang="en-US" dirty="0">
                <a:solidFill>
                  <a:srgbClr val="FF0000"/>
                </a:solidFill>
              </a:rPr>
              <a:t>” of the three</a:t>
            </a:r>
            <a:r>
              <a:rPr lang="en-US" dirty="0"/>
              <a:t>: its action elevates the pelvic floor and the anorectal canal.</a:t>
            </a:r>
          </a:p>
        </p:txBody>
      </p:sp>
    </p:spTree>
    <p:extLst>
      <p:ext uri="{BB962C8B-B14F-4D97-AF65-F5344CB8AC3E}">
        <p14:creationId xmlns:p14="http://schemas.microsoft.com/office/powerpoint/2010/main" val="177292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A39818B-9E36-435B-880A-089982EA407E}"/>
              </a:ext>
            </a:extLst>
          </p:cNvPr>
          <p:cNvSpPr/>
          <p:nvPr/>
        </p:nvSpPr>
        <p:spPr>
          <a:xfrm>
            <a:off x="1211264" y="813643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</a:rPr>
              <a:t>The coccygeus (or </a:t>
            </a:r>
            <a:r>
              <a:rPr lang="en-US" sz="2800" dirty="0" err="1">
                <a:solidFill>
                  <a:srgbClr val="C00000"/>
                </a:solidFill>
              </a:rPr>
              <a:t>ischiococcygeus</a:t>
            </a:r>
            <a:r>
              <a:rPr lang="en-US" sz="2800" dirty="0">
                <a:solidFill>
                  <a:srgbClr val="C00000"/>
                </a:solidFill>
              </a:rPr>
              <a:t> ) </a:t>
            </a:r>
            <a:endParaRPr lang="en-US" sz="2000" dirty="0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is the smaller, and most posterior pelvic floor component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  It </a:t>
            </a:r>
            <a:r>
              <a:rPr lang="en-US" dirty="0">
                <a:solidFill>
                  <a:srgbClr val="FF0000"/>
                </a:solidFill>
              </a:rPr>
              <a:t>originates</a:t>
            </a:r>
            <a:r>
              <a:rPr lang="en-US" dirty="0"/>
              <a:t> from the ischial spines and </a:t>
            </a:r>
            <a:r>
              <a:rPr lang="en-US" dirty="0">
                <a:solidFill>
                  <a:srgbClr val="FF0000"/>
                </a:solidFill>
              </a:rPr>
              <a:t>travels to </a:t>
            </a:r>
            <a:r>
              <a:rPr lang="en-US" dirty="0"/>
              <a:t>the lateral aspect of the sacrum and coccyx, along the sacrospinous ligament.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C08A4C4F-4CE6-471E-A041-1F9C9C044924}"/>
              </a:ext>
            </a:extLst>
          </p:cNvPr>
          <p:cNvSpPr/>
          <p:nvPr/>
        </p:nvSpPr>
        <p:spPr>
          <a:xfrm>
            <a:off x="1211264" y="3220557"/>
            <a:ext cx="4728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Innervated</a:t>
            </a:r>
            <a:r>
              <a:rPr lang="en-US" dirty="0"/>
              <a:t> by the anterior rami of S4 and S5</a:t>
            </a:r>
            <a:br>
              <a:rPr lang="en-US" dirty="0"/>
            </a:br>
            <a:endParaRPr lang="ar-SA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A0E029-CD48-4D52-972B-B3B3BC366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10" y="1095797"/>
            <a:ext cx="5160884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213C6639-5ECE-4F73-9D08-D4F922F73BC8}"/>
              </a:ext>
            </a:extLst>
          </p:cNvPr>
          <p:cNvSpPr/>
          <p:nvPr/>
        </p:nvSpPr>
        <p:spPr>
          <a:xfrm>
            <a:off x="1211264" y="3849591"/>
            <a:ext cx="57142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  <a:latin typeface="acumin-pro"/>
              </a:rPr>
              <a:t>The roles of the pelvic floor muscles are: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Support of abdominopelvic viscera (bladder, intestines, uterus etc.) through their tonic contraction.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Resistance to increases in intra-pelvic/abdominal pressure during activities such as coughing or lifting heavy objects.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Urinary and fecal continence . The muscle </a:t>
            </a:r>
            <a:r>
              <a:rPr lang="en-US" dirty="0" err="1"/>
              <a:t>fibres</a:t>
            </a:r>
            <a:r>
              <a:rPr lang="en-US" dirty="0"/>
              <a:t> have a sphincter action on the rectum and urethra. They relax to allow urination and defecation.</a:t>
            </a:r>
          </a:p>
          <a:p>
            <a:pPr algn="l" rtl="0"/>
            <a:br>
              <a:rPr lang="en-US" dirty="0">
                <a:solidFill>
                  <a:srgbClr val="32323C"/>
                </a:solidFill>
                <a:latin typeface="acumin-pro"/>
              </a:rPr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831808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168B916-BD7F-9887-C2C9-E2236A620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سحابة 5">
            <a:extLst>
              <a:ext uri="{FF2B5EF4-FFF2-40B4-BE49-F238E27FC236}">
                <a16:creationId xmlns:a16="http://schemas.microsoft.com/office/drawing/2014/main" id="{95A93C79-5EA7-E0D8-CE87-85C55B0364F2}"/>
              </a:ext>
            </a:extLst>
          </p:cNvPr>
          <p:cNvSpPr/>
          <p:nvPr/>
        </p:nvSpPr>
        <p:spPr>
          <a:xfrm>
            <a:off x="8395854" y="5056909"/>
            <a:ext cx="3796146" cy="1801091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Algerian" panose="04020705040A02060702" pitchFamily="82" charset="0"/>
              </a:rPr>
              <a:t>Thank You </a:t>
            </a:r>
            <a:endParaRPr lang="ar-SA" sz="2800" b="1" dirty="0">
              <a:solidFill>
                <a:srgbClr val="7030A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30312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414</TotalTime>
  <Words>3243</Words>
  <Application>Microsoft Office PowerPoint</Application>
  <PresentationFormat>شاشة عريضة</PresentationFormat>
  <Paragraphs>315</Paragraphs>
  <Slides>49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49</vt:i4>
      </vt:variant>
    </vt:vector>
  </HeadingPairs>
  <TitlesOfParts>
    <vt:vector size="57" baseType="lpstr">
      <vt:lpstr>acumin-pro</vt:lpstr>
      <vt:lpstr>Aldhabi</vt:lpstr>
      <vt:lpstr>Algerian</vt:lpstr>
      <vt:lpstr>Arial</vt:lpstr>
      <vt:lpstr>Century Gothic</vt:lpstr>
      <vt:lpstr>Wingdings</vt:lpstr>
      <vt:lpstr>Wingdings 3</vt:lpstr>
      <vt:lpstr>ربطة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ayam2016aya@gmail.com</dc:creator>
  <cp:lastModifiedBy>ayam2016aya@gmail.com</cp:lastModifiedBy>
  <cp:revision>8</cp:revision>
  <dcterms:created xsi:type="dcterms:W3CDTF">2023-04-24T21:29:46Z</dcterms:created>
  <dcterms:modified xsi:type="dcterms:W3CDTF">2023-04-25T23:49:08Z</dcterms:modified>
</cp:coreProperties>
</file>