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307" r:id="rId3"/>
    <p:sldId id="259" r:id="rId4"/>
    <p:sldId id="258" r:id="rId5"/>
    <p:sldId id="260" r:id="rId6"/>
    <p:sldId id="261" r:id="rId7"/>
    <p:sldId id="262" r:id="rId8"/>
    <p:sldId id="263" r:id="rId9"/>
    <p:sldId id="264" r:id="rId10"/>
    <p:sldId id="312" r:id="rId11"/>
    <p:sldId id="311" r:id="rId12"/>
    <p:sldId id="308" r:id="rId13"/>
    <p:sldId id="309" r:id="rId14"/>
    <p:sldId id="314" r:id="rId15"/>
    <p:sldId id="310" r:id="rId16"/>
    <p:sldId id="313" r:id="rId17"/>
    <p:sldId id="267" r:id="rId18"/>
    <p:sldId id="269" r:id="rId19"/>
    <p:sldId id="268" r:id="rId20"/>
    <p:sldId id="270" r:id="rId21"/>
    <p:sldId id="271" r:id="rId22"/>
    <p:sldId id="272" r:id="rId23"/>
    <p:sldId id="315" r:id="rId24"/>
    <p:sldId id="316" r:id="rId25"/>
    <p:sldId id="317" r:id="rId26"/>
    <p:sldId id="322" r:id="rId27"/>
    <p:sldId id="318" r:id="rId28"/>
    <p:sldId id="323" r:id="rId29"/>
    <p:sldId id="319" r:id="rId30"/>
    <p:sldId id="324" r:id="rId31"/>
    <p:sldId id="327" r:id="rId32"/>
    <p:sldId id="320" r:id="rId33"/>
    <p:sldId id="321" r:id="rId34"/>
    <p:sldId id="328" r:id="rId35"/>
    <p:sldId id="337" r:id="rId36"/>
    <p:sldId id="333" r:id="rId37"/>
    <p:sldId id="338" r:id="rId38"/>
    <p:sldId id="329" r:id="rId39"/>
    <p:sldId id="332" r:id="rId40"/>
    <p:sldId id="330" r:id="rId41"/>
    <p:sldId id="331" r:id="rId42"/>
    <p:sldId id="334" r:id="rId43"/>
    <p:sldId id="335" r:id="rId44"/>
    <p:sldId id="336" r:id="rId45"/>
    <p:sldId id="339" r:id="rId46"/>
    <p:sldId id="276" r:id="rId47"/>
    <p:sldId id="340"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65" d="100"/>
          <a:sy n="65" d="100"/>
        </p:scale>
        <p:origin x="9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3C45C0CB-2AB8-4533-9039-F23266133D05}" type="datetimeFigureOut">
              <a:rPr lang="ar-SA" smtClean="0"/>
              <a:t>18/10/44</a:t>
            </a:fld>
            <a:endParaRPr lang="ar-SA"/>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ar-SA"/>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E43D8404-B28A-4D32-BB34-03B1B45301EE}" type="slidenum">
              <a:rPr lang="ar-SA" smtClean="0"/>
              <a:t>‹#›</a:t>
            </a:fld>
            <a:endParaRPr lang="ar-SA"/>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02296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3C45C0CB-2AB8-4533-9039-F23266133D05}" type="datetimeFigureOut">
              <a:rPr lang="ar-SA" smtClean="0"/>
              <a:t>18/10/44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2978709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3C45C0CB-2AB8-4533-9039-F23266133D05}" type="datetimeFigureOut">
              <a:rPr lang="ar-SA" smtClean="0"/>
              <a:t>18/10/44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816328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ar-SA"/>
              <a:t>انقر لتحرير نمط عنوان الشكل الرئيسي</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3C45C0CB-2AB8-4533-9039-F23266133D05}" type="datetimeFigureOut">
              <a:rPr lang="ar-SA" smtClean="0"/>
              <a:t>18/10/44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1714795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2" name="Content Placeholder 3"/>
          <p:cNvSpPr>
            <a:spLocks noGrp="1"/>
          </p:cNvSpPr>
          <p:nvPr>
            <p:ph sz="quarter" idx="13"/>
          </p:nvPr>
        </p:nvSpPr>
        <p:spPr>
          <a:xfrm>
            <a:off x="685802" y="2861733"/>
            <a:ext cx="5088712" cy="2512852"/>
          </a:xfrm>
        </p:spPr>
        <p:txBody>
          <a:bodyPr ancho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3" name="Content Placeholder 5"/>
          <p:cNvSpPr>
            <a:spLocks noGrp="1"/>
          </p:cNvSpPr>
          <p:nvPr>
            <p:ph sz="quarter" idx="14"/>
          </p:nvPr>
        </p:nvSpPr>
        <p:spPr>
          <a:xfrm>
            <a:off x="5993969" y="2861733"/>
            <a:ext cx="5088713" cy="2512852"/>
          </a:xfrm>
        </p:spPr>
        <p:txBody>
          <a:bodyPr ancho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3C45C0CB-2AB8-4533-9039-F23266133D05}" type="datetimeFigureOut">
              <a:rPr lang="ar-SA" smtClean="0"/>
              <a:t>18/10/44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235498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3C45C0CB-2AB8-4533-9039-F23266133D05}" type="datetimeFigureOut">
              <a:rPr lang="ar-SA" smtClean="0"/>
              <a:t>18/10/44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2354169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45C0CB-2AB8-4533-9039-F23266133D05}" type="datetimeFigureOut">
              <a:rPr lang="ar-SA" smtClean="0"/>
              <a:t>18/10/44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3557400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ar-SA"/>
              <a:t>انقر لتحرير نمط عنوان الشكل الرئيسي</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3C45C0CB-2AB8-4533-9039-F23266133D05}" type="datetimeFigureOut">
              <a:rPr lang="ar-SA" smtClean="0"/>
              <a:t>18/10/44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702637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3C45C0CB-2AB8-4533-9039-F23266133D05}" type="datetimeFigureOut">
              <a:rPr lang="ar-SA" smtClean="0"/>
              <a:t>18/10/44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3458572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3C45C0CB-2AB8-4533-9039-F23266133D05}" type="datetimeFigureOut">
              <a:rPr lang="ar-SA" smtClean="0"/>
              <a:t>18/10/44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855398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3C45C0CB-2AB8-4533-9039-F23266133D05}" type="datetimeFigureOut">
              <a:rPr lang="ar-SA" smtClean="0"/>
              <a:t>18/10/44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1072795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ar-SA"/>
              <a:t>انقر لتحرير نمط عنوان الشكل الرئيسي</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3C45C0CB-2AB8-4533-9039-F23266133D05}" type="datetimeFigureOut">
              <a:rPr lang="ar-SA" smtClean="0"/>
              <a:t>18/10/44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43D8404-B28A-4D32-BB34-03B1B45301EE}" type="slidenum">
              <a:rPr lang="ar-SA" smtClean="0"/>
              <a:t>‹#›</a:t>
            </a:fld>
            <a:endParaRPr lang="ar-SA"/>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54924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ar-SA"/>
              <a:t>انقر لتحرير نمط عنوان الشكل الرئيسي</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3C45C0CB-2AB8-4533-9039-F23266133D05}" type="datetimeFigureOut">
              <a:rPr lang="ar-SA" smtClean="0"/>
              <a:t>18/10/44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1896898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ar-SA"/>
              <a:t>انقر لتحرير نمط عنوان الشكل الرئيسي</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3" name="Date Placeholder 2"/>
          <p:cNvSpPr>
            <a:spLocks noGrp="1"/>
          </p:cNvSpPr>
          <p:nvPr>
            <p:ph type="dt" sz="half" idx="10"/>
          </p:nvPr>
        </p:nvSpPr>
        <p:spPr/>
        <p:txBody>
          <a:bodyPr/>
          <a:lstStyle/>
          <a:p>
            <a:fld id="{3C45C0CB-2AB8-4533-9039-F23266133D05}" type="datetimeFigureOut">
              <a:rPr lang="ar-SA" smtClean="0"/>
              <a:t>18/10/44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4202479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ar-SA"/>
              <a:t>انقر لتحرير نمط عنوان الشكل الرئيسي</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3" name="Date Placeholder 2"/>
          <p:cNvSpPr>
            <a:spLocks noGrp="1"/>
          </p:cNvSpPr>
          <p:nvPr>
            <p:ph type="dt" sz="half" idx="10"/>
          </p:nvPr>
        </p:nvSpPr>
        <p:spPr/>
        <p:txBody>
          <a:bodyPr/>
          <a:lstStyle/>
          <a:p>
            <a:fld id="{3C45C0CB-2AB8-4533-9039-F23266133D05}" type="datetimeFigureOut">
              <a:rPr lang="ar-SA" smtClean="0"/>
              <a:t>18/10/44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1111323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ar-SA"/>
              <a:t>انقر لتحرير نمط عنوان الشكل الرئيسي</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3C45C0CB-2AB8-4533-9039-F23266133D05}" type="datetimeFigureOut">
              <a:rPr lang="ar-SA" smtClean="0"/>
              <a:t>18/10/44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1020504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ar-SA"/>
              <a:t>انقر لتحرير نمط عنوان الشكل الرئيسي</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3C45C0CB-2AB8-4533-9039-F23266133D05}" type="datetimeFigureOut">
              <a:rPr lang="ar-SA" smtClean="0"/>
              <a:t>18/10/44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E43D8404-B28A-4D32-BB34-03B1B45301EE}" type="slidenum">
              <a:rPr lang="ar-SA" smtClean="0"/>
              <a:t>‹#›</a:t>
            </a:fld>
            <a:endParaRPr lang="ar-SA"/>
          </a:p>
        </p:txBody>
      </p:sp>
    </p:spTree>
    <p:extLst>
      <p:ext uri="{BB962C8B-B14F-4D97-AF65-F5344CB8AC3E}">
        <p14:creationId xmlns:p14="http://schemas.microsoft.com/office/powerpoint/2010/main" val="15547720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E7936941-EAEA-49D0-BEB5-E954D2FA62D7}" type="datetimeFigureOut">
              <a:rPr lang="ar-SA" smtClean="0"/>
              <a:t>19/10/44</a:t>
            </a:fld>
            <a:endParaRPr lang="ar-SA"/>
          </a:p>
        </p:txBody>
      </p:sp>
      <p:sp>
        <p:nvSpPr>
          <p:cNvPr id="5" name="Footer Placeholder 4"/>
          <p:cNvSpPr>
            <a:spLocks noGrp="1"/>
          </p:cNvSpPr>
          <p:nvPr>
            <p:ph type="ftr" sz="quarter" idx="11"/>
          </p:nvPr>
        </p:nvSpPr>
        <p:spPr/>
        <p:txBody>
          <a:bodyPr/>
          <a:lstStyle/>
          <a:p>
            <a:endParaRPr lang="ar-S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915BB52-0C3C-459E-AA1E-7F9F18788C23}" type="slidenum">
              <a:rPr lang="ar-SA" smtClean="0"/>
              <a:t>‹#›</a:t>
            </a:fld>
            <a:endParaRPr lang="ar-SA"/>
          </a:p>
        </p:txBody>
      </p:sp>
    </p:spTree>
    <p:extLst>
      <p:ext uri="{BB962C8B-B14F-4D97-AF65-F5344CB8AC3E}">
        <p14:creationId xmlns:p14="http://schemas.microsoft.com/office/powerpoint/2010/main" val="2570002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3C45C0CB-2AB8-4533-9039-F23266133D05}" type="datetimeFigureOut">
              <a:rPr lang="ar-SA" smtClean="0"/>
              <a:t>18/10/44</a:t>
            </a:fld>
            <a:endParaRPr lang="ar-SA"/>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ar-SA"/>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E43D8404-B28A-4D32-BB34-03B1B45301EE}" type="slidenum">
              <a:rPr lang="ar-SA" smtClean="0"/>
              <a:t>‹#›</a:t>
            </a:fld>
            <a:endParaRPr lang="ar-SA"/>
          </a:p>
        </p:txBody>
      </p:sp>
    </p:spTree>
    <p:extLst>
      <p:ext uri="{BB962C8B-B14F-4D97-AF65-F5344CB8AC3E}">
        <p14:creationId xmlns:p14="http://schemas.microsoft.com/office/powerpoint/2010/main" val="23473882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1"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webp"/><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web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webp"/><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webp"/><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webp"/><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2">
            <a:extLst>
              <a:ext uri="{FF2B5EF4-FFF2-40B4-BE49-F238E27FC236}">
                <a16:creationId xmlns:a16="http://schemas.microsoft.com/office/drawing/2014/main" id="{C38F4755-883E-D46D-7BCF-25562697DACB}"/>
              </a:ext>
            </a:extLst>
          </p:cNvPr>
          <p:cNvSpPr>
            <a:spLocks noGrp="1"/>
          </p:cNvSpPr>
          <p:nvPr>
            <p:ph type="ctrTitle"/>
          </p:nvPr>
        </p:nvSpPr>
        <p:spPr>
          <a:xfrm>
            <a:off x="816846" y="426013"/>
            <a:ext cx="9755187" cy="3910012"/>
          </a:xfrm>
        </p:spPr>
        <p:txBody>
          <a:bodyPr>
            <a:normAutofit fontScale="90000"/>
          </a:bodyPr>
          <a:lstStyle/>
          <a:p>
            <a:pPr marL="0" indent="0" algn="ctr" rtl="0">
              <a:buNone/>
            </a:pPr>
            <a:r>
              <a:rPr lang="en-US" sz="6000" dirty="0">
                <a:latin typeface="Aldhabi" panose="01000000000000000000" pitchFamily="2" charset="-78"/>
                <a:cs typeface="Aldhabi" panose="01000000000000000000" pitchFamily="2" charset="-78"/>
              </a:rPr>
              <a:t> ANATOMY LAB 2 </a:t>
            </a:r>
          </a:p>
          <a:p>
            <a:pPr marL="0" indent="0" algn="ctr" rtl="0">
              <a:buNone/>
            </a:pPr>
            <a:r>
              <a:rPr lang="en-US" sz="6000" b="1" dirty="0">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Pelvis</a:t>
            </a:r>
            <a:r>
              <a:rPr lang="en-US" sz="6000" dirty="0">
                <a:latin typeface="Aldhabi" panose="01000000000000000000" pitchFamily="2" charset="-78"/>
                <a:cs typeface="Aldhabi" panose="01000000000000000000" pitchFamily="2" charset="-78"/>
              </a:rPr>
              <a:t> </a:t>
            </a:r>
          </a:p>
          <a:p>
            <a:pPr marL="0" indent="0" algn="ctr" rtl="0">
              <a:buNone/>
            </a:pPr>
            <a:r>
              <a:rPr lang="en-US" sz="6000" dirty="0">
                <a:latin typeface="Aldhabi" panose="01000000000000000000" pitchFamily="2" charset="-78"/>
                <a:cs typeface="Aldhabi" panose="01000000000000000000" pitchFamily="2" charset="-78"/>
              </a:rPr>
              <a:t>Prepared By:</a:t>
            </a:r>
            <a:br>
              <a:rPr lang="en-US" sz="6000" dirty="0">
                <a:latin typeface="Aldhabi" panose="01000000000000000000" pitchFamily="2" charset="-78"/>
                <a:cs typeface="Aldhabi" panose="01000000000000000000" pitchFamily="2" charset="-78"/>
              </a:rPr>
            </a:br>
            <a:r>
              <a:rPr lang="en-US" sz="6000" dirty="0">
                <a:latin typeface="Aldhabi" panose="01000000000000000000" pitchFamily="2" charset="-78"/>
                <a:cs typeface="Aldhabi" panose="01000000000000000000" pitchFamily="2" charset="-78"/>
              </a:rPr>
              <a:t> </a:t>
            </a:r>
            <a:r>
              <a:rPr lang="en-US" sz="6000" b="1" dirty="0">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Dr. Ayah Mahmoud </a:t>
            </a:r>
            <a:r>
              <a:rPr lang="en-US" sz="6000" b="1" dirty="0" err="1">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Almzayyen</a:t>
            </a:r>
            <a:br>
              <a:rPr lang="en-US" sz="6000" b="1" dirty="0">
                <a:latin typeface="Aldhabi" panose="01000000000000000000" pitchFamily="2" charset="-78"/>
                <a:cs typeface="Aldhabi" panose="01000000000000000000" pitchFamily="2" charset="-78"/>
              </a:rPr>
            </a:br>
            <a:r>
              <a:rPr lang="en-US" sz="6000" dirty="0">
                <a:latin typeface="Aldhabi" panose="01000000000000000000" pitchFamily="2" charset="-78"/>
                <a:cs typeface="Aldhabi" panose="01000000000000000000" pitchFamily="2" charset="-78"/>
              </a:rPr>
              <a:t>MD , T.A in AUG</a:t>
            </a:r>
            <a:endParaRPr lang="ar-SA" sz="6000" dirty="0">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3253349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9F042113-869B-4304-B496-CAA0A0CA690F}"/>
              </a:ext>
            </a:extLst>
          </p:cNvPr>
          <p:cNvSpPr/>
          <p:nvPr/>
        </p:nvSpPr>
        <p:spPr>
          <a:xfrm>
            <a:off x="4879276" y="101639"/>
            <a:ext cx="2607637" cy="523220"/>
          </a:xfrm>
          <a:prstGeom prst="rect">
            <a:avLst/>
          </a:prstGeom>
        </p:spPr>
        <p:txBody>
          <a:bodyPr wrap="none">
            <a:spAutoFit/>
          </a:bodyPr>
          <a:lstStyle/>
          <a:p>
            <a:r>
              <a:rPr lang="en-US" sz="2800" dirty="0"/>
              <a:t>PELVIC ARTERIES</a:t>
            </a:r>
            <a:endParaRPr lang="ar-SA" sz="2800" dirty="0"/>
          </a:p>
        </p:txBody>
      </p:sp>
      <p:sp>
        <p:nvSpPr>
          <p:cNvPr id="3" name="مستطيل 2">
            <a:extLst>
              <a:ext uri="{FF2B5EF4-FFF2-40B4-BE49-F238E27FC236}">
                <a16:creationId xmlns:a16="http://schemas.microsoft.com/office/drawing/2014/main" id="{58BD7968-282F-4641-8CDA-3D0EEDE33694}"/>
              </a:ext>
            </a:extLst>
          </p:cNvPr>
          <p:cNvSpPr/>
          <p:nvPr/>
        </p:nvSpPr>
        <p:spPr>
          <a:xfrm>
            <a:off x="659907" y="694652"/>
            <a:ext cx="6096000" cy="1200329"/>
          </a:xfrm>
          <a:prstGeom prst="rect">
            <a:avLst/>
          </a:prstGeom>
        </p:spPr>
        <p:txBody>
          <a:bodyPr>
            <a:spAutoFit/>
          </a:bodyPr>
          <a:lstStyle/>
          <a:p>
            <a:r>
              <a:rPr lang="en-US" dirty="0">
                <a:solidFill>
                  <a:srgbClr val="C00000"/>
                </a:solidFill>
              </a:rPr>
              <a:t>Common Iliac Artery </a:t>
            </a:r>
          </a:p>
          <a:p>
            <a:r>
              <a:rPr lang="en-US" dirty="0"/>
              <a:t>Each common iliac artery ends at the pelvic inlet in front of the sacroiliac joint by dividing into the external and internal iliac arteries (usually occurs at vertebral level </a:t>
            </a:r>
            <a:r>
              <a:rPr lang="en-US" dirty="0">
                <a:solidFill>
                  <a:srgbClr val="FF0000"/>
                </a:solidFill>
              </a:rPr>
              <a:t>L5-S1</a:t>
            </a:r>
            <a:r>
              <a:rPr lang="en-US" dirty="0"/>
              <a:t>)</a:t>
            </a:r>
            <a:endParaRPr lang="ar-SA" dirty="0">
              <a:solidFill>
                <a:srgbClr val="FF0000"/>
              </a:solidFill>
            </a:endParaRPr>
          </a:p>
        </p:txBody>
      </p:sp>
      <p:pic>
        <p:nvPicPr>
          <p:cNvPr id="2052" name="Picture 4" descr="Chapter 36 – Damage Control for Pelvic Fracture Bleeding | Anesthesia Key">
            <a:extLst>
              <a:ext uri="{FF2B5EF4-FFF2-40B4-BE49-F238E27FC236}">
                <a16:creationId xmlns:a16="http://schemas.microsoft.com/office/drawing/2014/main" id="{8336C737-5DFA-4AA7-B4B1-D54F7A446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953" y="70327"/>
            <a:ext cx="4049389" cy="5517015"/>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a:extLst>
              <a:ext uri="{FF2B5EF4-FFF2-40B4-BE49-F238E27FC236}">
                <a16:creationId xmlns:a16="http://schemas.microsoft.com/office/drawing/2014/main" id="{FE5D6ACB-D894-472F-930D-31BB2E14591E}"/>
              </a:ext>
            </a:extLst>
          </p:cNvPr>
          <p:cNvSpPr/>
          <p:nvPr/>
        </p:nvSpPr>
        <p:spPr>
          <a:xfrm>
            <a:off x="659907" y="3762689"/>
            <a:ext cx="6096000" cy="1754326"/>
          </a:xfrm>
          <a:prstGeom prst="rect">
            <a:avLst/>
          </a:prstGeom>
        </p:spPr>
        <p:txBody>
          <a:bodyPr>
            <a:spAutoFit/>
          </a:bodyPr>
          <a:lstStyle/>
          <a:p>
            <a:r>
              <a:rPr lang="en-US" dirty="0">
                <a:solidFill>
                  <a:srgbClr val="C00000"/>
                </a:solidFill>
              </a:rPr>
              <a:t>True Pelvis Arteries </a:t>
            </a:r>
          </a:p>
          <a:p>
            <a:r>
              <a:rPr lang="en-US" dirty="0"/>
              <a:t>The following arteries enter the pelvic cavity(true pelvis) : * * *Internal iliac artery </a:t>
            </a:r>
          </a:p>
          <a:p>
            <a:r>
              <a:rPr lang="en-US" dirty="0"/>
              <a:t>* Superior rectal artery  </a:t>
            </a:r>
          </a:p>
          <a:p>
            <a:r>
              <a:rPr lang="en-US" dirty="0"/>
              <a:t>* Ovarian artery </a:t>
            </a:r>
          </a:p>
          <a:p>
            <a:r>
              <a:rPr lang="en-US" dirty="0"/>
              <a:t>* Median sacral artery </a:t>
            </a:r>
            <a:endParaRPr lang="ar-SA" dirty="0"/>
          </a:p>
        </p:txBody>
      </p:sp>
      <p:sp>
        <p:nvSpPr>
          <p:cNvPr id="5" name="مستطيل 4">
            <a:extLst>
              <a:ext uri="{FF2B5EF4-FFF2-40B4-BE49-F238E27FC236}">
                <a16:creationId xmlns:a16="http://schemas.microsoft.com/office/drawing/2014/main" id="{5A73CFDE-B2FA-42B0-AEBE-40423C8B6A27}"/>
              </a:ext>
            </a:extLst>
          </p:cNvPr>
          <p:cNvSpPr/>
          <p:nvPr/>
        </p:nvSpPr>
        <p:spPr>
          <a:xfrm>
            <a:off x="659907" y="1951672"/>
            <a:ext cx="6096000" cy="1754326"/>
          </a:xfrm>
          <a:prstGeom prst="rect">
            <a:avLst/>
          </a:prstGeom>
        </p:spPr>
        <p:txBody>
          <a:bodyPr>
            <a:spAutoFit/>
          </a:bodyPr>
          <a:lstStyle/>
          <a:p>
            <a:r>
              <a:rPr lang="en-US" dirty="0">
                <a:solidFill>
                  <a:srgbClr val="C00000"/>
                </a:solidFill>
              </a:rPr>
              <a:t>External Iliac Artery </a:t>
            </a:r>
          </a:p>
          <a:p>
            <a:r>
              <a:rPr lang="en-US" dirty="0"/>
              <a:t>The external iliac artery runs along the medial border of the psoas muscle, following the pelvic brim  </a:t>
            </a:r>
          </a:p>
          <a:p>
            <a:pPr marL="285750" indent="-285750">
              <a:buFont typeface="Arial" panose="020B0604020202020204" pitchFamily="34" charset="0"/>
              <a:buChar char="•"/>
            </a:pPr>
            <a:r>
              <a:rPr lang="en-US" dirty="0"/>
              <a:t>gives off the</a:t>
            </a:r>
            <a:r>
              <a:rPr lang="en-US" dirty="0">
                <a:solidFill>
                  <a:srgbClr val="FF0000"/>
                </a:solidFill>
              </a:rPr>
              <a:t> inferior epigastric and deep circumflex iliac branches</a:t>
            </a:r>
            <a:r>
              <a:rPr lang="en-US" dirty="0"/>
              <a:t>. It leaves the false pelvis by passing under the inguinal ligament to become the </a:t>
            </a:r>
            <a:r>
              <a:rPr lang="en-US" dirty="0">
                <a:solidFill>
                  <a:srgbClr val="FF0000"/>
                </a:solidFill>
              </a:rPr>
              <a:t>femoral artery</a:t>
            </a:r>
            <a:r>
              <a:rPr lang="en-US" dirty="0"/>
              <a:t>. </a:t>
            </a:r>
            <a:endParaRPr lang="ar-SA" dirty="0"/>
          </a:p>
        </p:txBody>
      </p:sp>
    </p:spTree>
    <p:extLst>
      <p:ext uri="{BB962C8B-B14F-4D97-AF65-F5344CB8AC3E}">
        <p14:creationId xmlns:p14="http://schemas.microsoft.com/office/powerpoint/2010/main" val="298897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8F63CF22-3E03-B764-93D6-E5B900A72E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2852" y="0"/>
            <a:ext cx="8037871" cy="5663381"/>
          </a:xfrm>
          <a:prstGeom prst="rect">
            <a:avLst/>
          </a:prstGeom>
        </p:spPr>
      </p:pic>
      <p:sp>
        <p:nvSpPr>
          <p:cNvPr id="3" name="مربع نص 2">
            <a:extLst>
              <a:ext uri="{FF2B5EF4-FFF2-40B4-BE49-F238E27FC236}">
                <a16:creationId xmlns:a16="http://schemas.microsoft.com/office/drawing/2014/main" id="{30CA119F-A8F0-8129-9FE6-A5416DC01BD4}"/>
              </a:ext>
            </a:extLst>
          </p:cNvPr>
          <p:cNvSpPr txBox="1"/>
          <p:nvPr/>
        </p:nvSpPr>
        <p:spPr>
          <a:xfrm>
            <a:off x="147484" y="516194"/>
            <a:ext cx="2359742" cy="923330"/>
          </a:xfrm>
          <a:prstGeom prst="rect">
            <a:avLst/>
          </a:prstGeom>
          <a:noFill/>
        </p:spPr>
        <p:txBody>
          <a:bodyPr wrap="square" rtlCol="1">
            <a:spAutoFit/>
          </a:bodyPr>
          <a:lstStyle/>
          <a:p>
            <a:r>
              <a:rPr lang="en-US" dirty="0"/>
              <a:t>Common iliac artery bifurcation at vertebral level </a:t>
            </a:r>
            <a:r>
              <a:rPr lang="en-US" dirty="0">
                <a:solidFill>
                  <a:srgbClr val="FF0000"/>
                </a:solidFill>
              </a:rPr>
              <a:t>L5-S1</a:t>
            </a:r>
            <a:r>
              <a:rPr lang="en-US" dirty="0"/>
              <a:t>)</a:t>
            </a:r>
            <a:endParaRPr lang="ar-SA" dirty="0"/>
          </a:p>
        </p:txBody>
      </p:sp>
    </p:spTree>
    <p:extLst>
      <p:ext uri="{BB962C8B-B14F-4D97-AF65-F5344CB8AC3E}">
        <p14:creationId xmlns:p14="http://schemas.microsoft.com/office/powerpoint/2010/main" val="3424033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88356F37-D9E6-A387-2831-6E1292A62F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3290" y="0"/>
            <a:ext cx="7462684" cy="5560141"/>
          </a:xfrm>
          <a:prstGeom prst="rect">
            <a:avLst/>
          </a:prstGeom>
        </p:spPr>
      </p:pic>
      <p:sp>
        <p:nvSpPr>
          <p:cNvPr id="3" name="مربع نص 2">
            <a:extLst>
              <a:ext uri="{FF2B5EF4-FFF2-40B4-BE49-F238E27FC236}">
                <a16:creationId xmlns:a16="http://schemas.microsoft.com/office/drawing/2014/main" id="{2D3C3227-C28B-6D23-4D34-17A256339A0D}"/>
              </a:ext>
            </a:extLst>
          </p:cNvPr>
          <p:cNvSpPr txBox="1"/>
          <p:nvPr/>
        </p:nvSpPr>
        <p:spPr>
          <a:xfrm>
            <a:off x="235975" y="501445"/>
            <a:ext cx="3569109" cy="4524315"/>
          </a:xfrm>
          <a:prstGeom prst="rect">
            <a:avLst/>
          </a:prstGeom>
          <a:noFill/>
        </p:spPr>
        <p:txBody>
          <a:bodyPr wrap="square" rtlCol="1">
            <a:spAutoFit/>
          </a:bodyPr>
          <a:lstStyle/>
          <a:p>
            <a:pPr algn="l" fontAlgn="base">
              <a:buFont typeface="Arial" panose="020B0604020202020204" pitchFamily="34" charset="0"/>
              <a:buChar char="•"/>
            </a:pPr>
            <a:r>
              <a:rPr lang="en-US" i="0" dirty="0"/>
              <a:t>The internal iliac artery courses </a:t>
            </a:r>
            <a:r>
              <a:rPr lang="en-US" i="0" dirty="0" err="1"/>
              <a:t>posteromedially</a:t>
            </a:r>
            <a:r>
              <a:rPr lang="en-US" i="0" dirty="0"/>
              <a:t> towards the greater sciatic foramen. It is approximately 4 cm in length. </a:t>
            </a:r>
          </a:p>
          <a:p>
            <a:pPr algn="l" fontAlgn="base"/>
            <a:r>
              <a:rPr lang="en-US" i="0" dirty="0"/>
              <a:t> </a:t>
            </a:r>
          </a:p>
          <a:p>
            <a:pPr algn="l" fontAlgn="base">
              <a:buFont typeface="Arial" panose="020B0604020202020204" pitchFamily="34" charset="0"/>
              <a:buChar char="•"/>
            </a:pPr>
            <a:r>
              <a:rPr lang="en-US" i="0" dirty="0"/>
              <a:t>At the </a:t>
            </a:r>
            <a:r>
              <a:rPr lang="en-US" i="1" dirty="0"/>
              <a:t>superior margin of the greater sciatic foramen</a:t>
            </a:r>
            <a:r>
              <a:rPr lang="en-US" i="0" dirty="0"/>
              <a:t> it divides into an anterior division and posterior division.  </a:t>
            </a:r>
          </a:p>
          <a:p>
            <a:pPr algn="l" fontAlgn="base"/>
            <a:endParaRPr lang="en-US" i="0" dirty="0"/>
          </a:p>
          <a:p>
            <a:pPr algn="l" fontAlgn="base">
              <a:buFont typeface="Arial" panose="020B0604020202020204" pitchFamily="34" charset="0"/>
              <a:buChar char="•"/>
            </a:pPr>
            <a:r>
              <a:rPr lang="en-US" i="0" dirty="0"/>
              <a:t>The anterior division continues down to the ischial spine anterior to piriformis giving off visceral and parietal branches. The posterior division only gives rise to parietal branches. </a:t>
            </a:r>
          </a:p>
        </p:txBody>
      </p:sp>
    </p:spTree>
    <p:extLst>
      <p:ext uri="{BB962C8B-B14F-4D97-AF65-F5344CB8AC3E}">
        <p14:creationId xmlns:p14="http://schemas.microsoft.com/office/powerpoint/2010/main" val="2710264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9E61B07B-18FD-EFAF-FCAD-FC623F8C1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4955" y="0"/>
            <a:ext cx="6774426" cy="5619135"/>
          </a:xfrm>
          <a:prstGeom prst="rect">
            <a:avLst/>
          </a:prstGeom>
        </p:spPr>
      </p:pic>
      <p:sp>
        <p:nvSpPr>
          <p:cNvPr id="3" name="مربع نص 2">
            <a:extLst>
              <a:ext uri="{FF2B5EF4-FFF2-40B4-BE49-F238E27FC236}">
                <a16:creationId xmlns:a16="http://schemas.microsoft.com/office/drawing/2014/main" id="{4AD4D4C6-1B0A-1101-3773-8E04E4631E7F}"/>
              </a:ext>
            </a:extLst>
          </p:cNvPr>
          <p:cNvSpPr txBox="1"/>
          <p:nvPr/>
        </p:nvSpPr>
        <p:spPr>
          <a:xfrm>
            <a:off x="707923" y="648929"/>
            <a:ext cx="3333135" cy="3693319"/>
          </a:xfrm>
          <a:prstGeom prst="rect">
            <a:avLst/>
          </a:prstGeom>
          <a:noFill/>
        </p:spPr>
        <p:txBody>
          <a:bodyPr wrap="square" rtlCol="1">
            <a:spAutoFit/>
          </a:bodyPr>
          <a:lstStyle/>
          <a:p>
            <a:pPr algn="l" fontAlgn="base"/>
            <a:r>
              <a:rPr lang="en-US" b="0" i="0" u="sng" dirty="0">
                <a:effectLst/>
              </a:rPr>
              <a:t>Relations</a:t>
            </a:r>
          </a:p>
          <a:p>
            <a:pPr algn="l" fontAlgn="base"/>
            <a:endParaRPr lang="en-US" b="0" i="0" dirty="0">
              <a:effectLst/>
            </a:endParaRPr>
          </a:p>
          <a:p>
            <a:pPr algn="l" fontAlgn="base">
              <a:buFont typeface="Arial" panose="020B0604020202020204" pitchFamily="34" charset="0"/>
              <a:buChar char="•"/>
            </a:pPr>
            <a:r>
              <a:rPr lang="en-US" dirty="0">
                <a:solidFill>
                  <a:srgbClr val="FF0000"/>
                </a:solidFill>
              </a:rPr>
              <a:t>A</a:t>
            </a:r>
            <a:r>
              <a:rPr lang="en-US" b="0" i="0" dirty="0">
                <a:solidFill>
                  <a:srgbClr val="FF0000"/>
                </a:solidFill>
                <a:effectLst/>
              </a:rPr>
              <a:t>nteriorly</a:t>
            </a:r>
            <a:r>
              <a:rPr lang="en-US" b="0" i="0" dirty="0">
                <a:effectLst/>
              </a:rPr>
              <a:t>: ureter, ovary, uterine tube</a:t>
            </a:r>
          </a:p>
          <a:p>
            <a:pPr algn="l" fontAlgn="base"/>
            <a:endParaRPr lang="en-US" b="0" i="0" dirty="0">
              <a:solidFill>
                <a:srgbClr val="FF0000"/>
              </a:solidFill>
              <a:effectLst/>
            </a:endParaRPr>
          </a:p>
          <a:p>
            <a:pPr algn="l" fontAlgn="base">
              <a:buFont typeface="Arial" panose="020B0604020202020204" pitchFamily="34" charset="0"/>
              <a:buChar char="•"/>
            </a:pPr>
            <a:r>
              <a:rPr lang="en-US" dirty="0">
                <a:solidFill>
                  <a:srgbClr val="FF0000"/>
                </a:solidFill>
              </a:rPr>
              <a:t>P</a:t>
            </a:r>
            <a:r>
              <a:rPr lang="en-US" b="0" i="0" dirty="0">
                <a:solidFill>
                  <a:srgbClr val="FF0000"/>
                </a:solidFill>
                <a:effectLst/>
              </a:rPr>
              <a:t>osteriorly</a:t>
            </a:r>
            <a:r>
              <a:rPr lang="en-US" b="0" i="0" dirty="0">
                <a:effectLst/>
              </a:rPr>
              <a:t>: lumbosacral trunk, sacroiliac </a:t>
            </a:r>
            <a:r>
              <a:rPr lang="en-US" b="0" i="0" dirty="0" err="1">
                <a:effectLst/>
              </a:rPr>
              <a:t>joint,IIV</a:t>
            </a:r>
            <a:endParaRPr lang="en-US" b="0" i="0" dirty="0">
              <a:effectLst/>
            </a:endParaRPr>
          </a:p>
          <a:p>
            <a:pPr algn="l" fontAlgn="base"/>
            <a:endParaRPr lang="en-US" b="0" i="0" dirty="0">
              <a:solidFill>
                <a:srgbClr val="FF0000"/>
              </a:solidFill>
              <a:effectLst/>
            </a:endParaRPr>
          </a:p>
          <a:p>
            <a:pPr algn="l" fontAlgn="base">
              <a:buFont typeface="Arial" panose="020B0604020202020204" pitchFamily="34" charset="0"/>
              <a:buChar char="•"/>
            </a:pPr>
            <a:r>
              <a:rPr lang="en-US" dirty="0">
                <a:solidFill>
                  <a:srgbClr val="FF0000"/>
                </a:solidFill>
              </a:rPr>
              <a:t>M</a:t>
            </a:r>
            <a:r>
              <a:rPr lang="en-US" b="0" i="0" dirty="0">
                <a:solidFill>
                  <a:srgbClr val="FF0000"/>
                </a:solidFill>
                <a:effectLst/>
              </a:rPr>
              <a:t>edially</a:t>
            </a:r>
            <a:r>
              <a:rPr lang="en-US" b="0" i="0" dirty="0">
                <a:effectLst/>
              </a:rPr>
              <a:t>: peritoneum</a:t>
            </a:r>
          </a:p>
          <a:p>
            <a:pPr algn="l" fontAlgn="base"/>
            <a:endParaRPr lang="en-US" b="0" i="0" dirty="0">
              <a:effectLst/>
            </a:endParaRPr>
          </a:p>
          <a:p>
            <a:pPr algn="l" fontAlgn="base">
              <a:buFont typeface="Arial" panose="020B0604020202020204" pitchFamily="34" charset="0"/>
              <a:buChar char="•"/>
            </a:pPr>
            <a:r>
              <a:rPr lang="en-US" dirty="0">
                <a:solidFill>
                  <a:srgbClr val="FF0000"/>
                </a:solidFill>
              </a:rPr>
              <a:t>L</a:t>
            </a:r>
            <a:r>
              <a:rPr lang="en-US" b="0" i="0" dirty="0">
                <a:solidFill>
                  <a:srgbClr val="FF0000"/>
                </a:solidFill>
                <a:effectLst/>
              </a:rPr>
              <a:t>aterally</a:t>
            </a:r>
            <a:r>
              <a:rPr lang="en-US" b="0" i="0" dirty="0">
                <a:effectLst/>
              </a:rPr>
              <a:t>: external iliac vein, obturator nerve</a:t>
            </a:r>
          </a:p>
          <a:p>
            <a:endParaRPr lang="ar-SA" dirty="0"/>
          </a:p>
        </p:txBody>
      </p:sp>
    </p:spTree>
    <p:extLst>
      <p:ext uri="{BB962C8B-B14F-4D97-AF65-F5344CB8AC3E}">
        <p14:creationId xmlns:p14="http://schemas.microsoft.com/office/powerpoint/2010/main" val="4087344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EC092944-3C80-CE1B-E854-DCE164067E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3045" y="401893"/>
            <a:ext cx="5686732" cy="4920588"/>
          </a:xfrm>
          <a:prstGeom prst="rect">
            <a:avLst/>
          </a:prstGeom>
        </p:spPr>
      </p:pic>
      <p:pic>
        <p:nvPicPr>
          <p:cNvPr id="3" name="صورة 2">
            <a:extLst>
              <a:ext uri="{FF2B5EF4-FFF2-40B4-BE49-F238E27FC236}">
                <a16:creationId xmlns:a16="http://schemas.microsoft.com/office/drawing/2014/main" id="{71979B97-2C1B-9981-596D-98D29AB823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289" y="401893"/>
            <a:ext cx="4946622" cy="4920587"/>
          </a:xfrm>
          <a:prstGeom prst="rect">
            <a:avLst/>
          </a:prstGeom>
        </p:spPr>
      </p:pic>
    </p:spTree>
    <p:extLst>
      <p:ext uri="{BB962C8B-B14F-4D97-AF65-F5344CB8AC3E}">
        <p14:creationId xmlns:p14="http://schemas.microsoft.com/office/powerpoint/2010/main" val="1495499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C72660B-BD60-9ABE-CFAB-3CCD5E244A13}"/>
              </a:ext>
            </a:extLst>
          </p:cNvPr>
          <p:cNvSpPr txBox="1"/>
          <p:nvPr/>
        </p:nvSpPr>
        <p:spPr>
          <a:xfrm>
            <a:off x="637869" y="0"/>
            <a:ext cx="6142702" cy="1600438"/>
          </a:xfrm>
          <a:prstGeom prst="rect">
            <a:avLst/>
          </a:prstGeom>
          <a:noFill/>
        </p:spPr>
        <p:txBody>
          <a:bodyPr wrap="square">
            <a:spAutoFit/>
          </a:bodyPr>
          <a:lstStyle/>
          <a:p>
            <a:r>
              <a:rPr lang="en-US" sz="2400" dirty="0">
                <a:solidFill>
                  <a:srgbClr val="C00000"/>
                </a:solidFill>
              </a:rPr>
              <a:t>Posterior Division Branches</a:t>
            </a:r>
          </a:p>
          <a:p>
            <a:endParaRPr lang="en-US" sz="2400" dirty="0">
              <a:solidFill>
                <a:srgbClr val="C00000"/>
              </a:solidFill>
            </a:endParaRPr>
          </a:p>
          <a:p>
            <a:r>
              <a:rPr lang="en-US" sz="3200" dirty="0">
                <a:solidFill>
                  <a:srgbClr val="C00000"/>
                </a:solidFill>
              </a:rPr>
              <a:t> ( I       L</a:t>
            </a:r>
            <a:r>
              <a:rPr lang="en-US" sz="3200" dirty="0"/>
              <a:t>ove</a:t>
            </a:r>
            <a:r>
              <a:rPr lang="en-US" sz="3200" dirty="0">
                <a:solidFill>
                  <a:srgbClr val="C00000"/>
                </a:solidFill>
              </a:rPr>
              <a:t>        S</a:t>
            </a:r>
            <a:r>
              <a:rPr lang="en-US" sz="3200" dirty="0"/>
              <a:t>urgery )</a:t>
            </a:r>
          </a:p>
          <a:p>
            <a:r>
              <a:rPr lang="en-US" dirty="0">
                <a:solidFill>
                  <a:srgbClr val="C00000"/>
                </a:solidFill>
              </a:rPr>
              <a:t> </a:t>
            </a:r>
            <a:endParaRPr lang="ar-SA" dirty="0">
              <a:solidFill>
                <a:srgbClr val="C00000"/>
              </a:solidFill>
            </a:endParaRPr>
          </a:p>
        </p:txBody>
      </p:sp>
      <p:sp>
        <p:nvSpPr>
          <p:cNvPr id="5" name="مربع نص 4">
            <a:extLst>
              <a:ext uri="{FF2B5EF4-FFF2-40B4-BE49-F238E27FC236}">
                <a16:creationId xmlns:a16="http://schemas.microsoft.com/office/drawing/2014/main" id="{3C754703-BFE1-4D0E-7907-9AD3B6F703F0}"/>
              </a:ext>
            </a:extLst>
          </p:cNvPr>
          <p:cNvSpPr txBox="1"/>
          <p:nvPr/>
        </p:nvSpPr>
        <p:spPr>
          <a:xfrm>
            <a:off x="637868" y="1642739"/>
            <a:ext cx="9155061" cy="3416320"/>
          </a:xfrm>
          <a:prstGeom prst="rect">
            <a:avLst/>
          </a:prstGeom>
          <a:noFill/>
        </p:spPr>
        <p:txBody>
          <a:bodyPr wrap="square">
            <a:spAutoFit/>
          </a:bodyPr>
          <a:lstStyle/>
          <a:p>
            <a:pPr algn="just">
              <a:buFont typeface="Arial" panose="020B0604020202020204" pitchFamily="34" charset="0"/>
              <a:buChar char="•"/>
            </a:pPr>
            <a:r>
              <a:rPr lang="en-US" dirty="0">
                <a:solidFill>
                  <a:srgbClr val="FF0000"/>
                </a:solidFill>
                <a:latin typeface="Impact (النص الأساسي)"/>
              </a:rPr>
              <a:t>Iliolumbar artery </a:t>
            </a:r>
            <a:r>
              <a:rPr lang="en-US" dirty="0">
                <a:latin typeface="Impact (النص الأساسي)"/>
              </a:rPr>
              <a:t>– Ascends to exit the lesser pelvis, dividing into a lumbar and iliac branch. The </a:t>
            </a:r>
            <a:r>
              <a:rPr lang="en-US" dirty="0">
                <a:solidFill>
                  <a:srgbClr val="FF0000"/>
                </a:solidFill>
                <a:latin typeface="Impact (النص الأساسي)"/>
              </a:rPr>
              <a:t>lumbar branch </a:t>
            </a:r>
            <a:r>
              <a:rPr lang="en-US" dirty="0">
                <a:latin typeface="Impact (النص الأساسي)"/>
              </a:rPr>
              <a:t>supplies psoas major, quadratus lumborum and the posterior abdominal wall. The </a:t>
            </a:r>
            <a:r>
              <a:rPr lang="en-US" dirty="0">
                <a:solidFill>
                  <a:srgbClr val="FF0000"/>
                </a:solidFill>
                <a:latin typeface="Impact (النص الأساسي)"/>
              </a:rPr>
              <a:t>iliac branch </a:t>
            </a:r>
            <a:r>
              <a:rPr lang="en-US" dirty="0">
                <a:latin typeface="Impact (النص الأساسي)"/>
              </a:rPr>
              <a:t>supplies the muscles and bone around the iliac fossa.</a:t>
            </a:r>
          </a:p>
          <a:p>
            <a:pPr algn="just"/>
            <a:endParaRPr lang="en-US" dirty="0">
              <a:latin typeface="Impact (النص الأساسي)"/>
            </a:endParaRPr>
          </a:p>
          <a:p>
            <a:pPr algn="just">
              <a:buFont typeface="Arial" panose="020B0604020202020204" pitchFamily="34" charset="0"/>
              <a:buChar char="•"/>
            </a:pPr>
            <a:r>
              <a:rPr lang="en-US" dirty="0">
                <a:solidFill>
                  <a:srgbClr val="FF0000"/>
                </a:solidFill>
                <a:latin typeface="Impact (النص الأساسي)"/>
              </a:rPr>
              <a:t>Lateral sacral arteries (superior and inferior</a:t>
            </a:r>
            <a:r>
              <a:rPr lang="en-US" b="1" dirty="0">
                <a:solidFill>
                  <a:srgbClr val="FF0000"/>
                </a:solidFill>
                <a:latin typeface="Impact (النص الأساسي)"/>
              </a:rPr>
              <a:t>) </a:t>
            </a:r>
            <a:r>
              <a:rPr lang="en-US" dirty="0">
                <a:latin typeface="Impact (النص الأساسي)"/>
              </a:rPr>
              <a:t>– Travel </a:t>
            </a:r>
            <a:r>
              <a:rPr lang="en-US" dirty="0" err="1">
                <a:latin typeface="Impact (النص الأساسي)"/>
              </a:rPr>
              <a:t>infero</a:t>
            </a:r>
            <a:r>
              <a:rPr lang="en-US" dirty="0">
                <a:latin typeface="Impact (النص الأساسي)"/>
              </a:rPr>
              <a:t>-medially along the posterior pelvic wall to supply structures in the sacral canal, and the skin and muscle posterior to the sacrum.</a:t>
            </a:r>
          </a:p>
          <a:p>
            <a:pPr algn="just"/>
            <a:endParaRPr lang="en-US" dirty="0">
              <a:latin typeface="Impact (النص الأساسي)"/>
            </a:endParaRPr>
          </a:p>
          <a:p>
            <a:pPr algn="just">
              <a:buFont typeface="Arial" panose="020B0604020202020204" pitchFamily="34" charset="0"/>
              <a:buChar char="•"/>
            </a:pPr>
            <a:r>
              <a:rPr lang="en-US" dirty="0">
                <a:solidFill>
                  <a:srgbClr val="FF0000"/>
                </a:solidFill>
                <a:latin typeface="Impact (النص الأساسي)"/>
              </a:rPr>
              <a:t>Superior gluteal artery </a:t>
            </a:r>
            <a:r>
              <a:rPr lang="en-US" dirty="0">
                <a:latin typeface="Impact (النص الأساسي)"/>
              </a:rPr>
              <a:t>– The main branch of Internal iliac artery .</a:t>
            </a:r>
          </a:p>
          <a:p>
            <a:pPr algn="just">
              <a:buFont typeface="Arial" panose="020B0604020202020204" pitchFamily="34" charset="0"/>
              <a:buChar char="•"/>
            </a:pPr>
            <a:r>
              <a:rPr lang="en-US" dirty="0">
                <a:latin typeface="Impact (النص الأساسي)"/>
              </a:rPr>
              <a:t>The terminal branch of the posterior trunk. It exits the pelvic cavity via the greater sciatic foramen, entering the gluteal region superiorly to the piriformis muscle. It is the major blood supply to the muscles and skin of the gluteal region.</a:t>
            </a:r>
            <a:endParaRPr lang="en-US" b="0" i="0" dirty="0">
              <a:effectLst/>
              <a:latin typeface="Impact (النص الأساسي)"/>
            </a:endParaRPr>
          </a:p>
        </p:txBody>
      </p:sp>
    </p:spTree>
    <p:extLst>
      <p:ext uri="{BB962C8B-B14F-4D97-AF65-F5344CB8AC3E}">
        <p14:creationId xmlns:p14="http://schemas.microsoft.com/office/powerpoint/2010/main" val="4286418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2BDA6780-7E97-FACD-7EC7-063410090B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010"/>
            <a:ext cx="12229216" cy="6963010"/>
          </a:xfrm>
          <a:prstGeom prst="rect">
            <a:avLst/>
          </a:prstGeom>
        </p:spPr>
      </p:pic>
    </p:spTree>
    <p:extLst>
      <p:ext uri="{BB962C8B-B14F-4D97-AF65-F5344CB8AC3E}">
        <p14:creationId xmlns:p14="http://schemas.microsoft.com/office/powerpoint/2010/main" val="133723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AEECD757-6506-70A5-7C42-F317D8F06ED3}"/>
              </a:ext>
            </a:extLst>
          </p:cNvPr>
          <p:cNvSpPr txBox="1"/>
          <p:nvPr/>
        </p:nvSpPr>
        <p:spPr>
          <a:xfrm>
            <a:off x="357649" y="338901"/>
            <a:ext cx="6142702" cy="1415772"/>
          </a:xfrm>
          <a:prstGeom prst="rect">
            <a:avLst/>
          </a:prstGeom>
          <a:noFill/>
        </p:spPr>
        <p:txBody>
          <a:bodyPr wrap="square">
            <a:spAutoFit/>
          </a:bodyPr>
          <a:lstStyle/>
          <a:p>
            <a:r>
              <a:rPr lang="en-US" sz="2400" dirty="0">
                <a:solidFill>
                  <a:srgbClr val="C00000"/>
                </a:solidFill>
              </a:rPr>
              <a:t>Anterior Division Branches</a:t>
            </a:r>
          </a:p>
          <a:p>
            <a:r>
              <a:rPr lang="en-US" sz="4400" dirty="0">
                <a:solidFill>
                  <a:srgbClr val="C00000"/>
                </a:solidFill>
              </a:rPr>
              <a:t>(So I'm U</a:t>
            </a:r>
            <a:r>
              <a:rPr lang="en-US" sz="4400" dirty="0"/>
              <a:t>nder</a:t>
            </a:r>
            <a:r>
              <a:rPr lang="en-US" sz="4400" dirty="0">
                <a:solidFill>
                  <a:srgbClr val="C00000"/>
                </a:solidFill>
              </a:rPr>
              <a:t> V</a:t>
            </a:r>
            <a:r>
              <a:rPr lang="en-US" sz="4400" dirty="0"/>
              <a:t>ery</a:t>
            </a:r>
            <a:r>
              <a:rPr lang="en-US" sz="4400" dirty="0">
                <a:solidFill>
                  <a:srgbClr val="C00000"/>
                </a:solidFill>
              </a:rPr>
              <a:t> G</a:t>
            </a:r>
            <a:r>
              <a:rPr lang="en-US" sz="4400" dirty="0"/>
              <a:t>ood</a:t>
            </a:r>
            <a:r>
              <a:rPr lang="en-US" sz="4400" dirty="0">
                <a:solidFill>
                  <a:srgbClr val="C00000"/>
                </a:solidFill>
              </a:rPr>
              <a:t> )</a:t>
            </a:r>
          </a:p>
          <a:p>
            <a:endParaRPr lang="ar-SA" dirty="0">
              <a:solidFill>
                <a:srgbClr val="C00000"/>
              </a:solidFill>
            </a:endParaRPr>
          </a:p>
        </p:txBody>
      </p:sp>
      <p:sp>
        <p:nvSpPr>
          <p:cNvPr id="6" name="مربع نص 5">
            <a:extLst>
              <a:ext uri="{FF2B5EF4-FFF2-40B4-BE49-F238E27FC236}">
                <a16:creationId xmlns:a16="http://schemas.microsoft.com/office/drawing/2014/main" id="{67B991C0-1AA3-7573-A680-245240FB10B8}"/>
              </a:ext>
            </a:extLst>
          </p:cNvPr>
          <p:cNvSpPr txBox="1"/>
          <p:nvPr/>
        </p:nvSpPr>
        <p:spPr>
          <a:xfrm>
            <a:off x="357649" y="1754673"/>
            <a:ext cx="10722077" cy="3693319"/>
          </a:xfrm>
          <a:prstGeom prst="rect">
            <a:avLst/>
          </a:prstGeom>
          <a:noFill/>
        </p:spPr>
        <p:txBody>
          <a:bodyPr wrap="square" rtlCol="1">
            <a:spAutoFit/>
          </a:bodyPr>
          <a:lstStyle/>
          <a:p>
            <a:r>
              <a:rPr lang="en-US" dirty="0">
                <a:solidFill>
                  <a:srgbClr val="FF0000"/>
                </a:solidFill>
              </a:rPr>
              <a:t>S : </a:t>
            </a:r>
            <a:r>
              <a:rPr lang="en-US" dirty="0"/>
              <a:t>Superior vesical artery </a:t>
            </a:r>
          </a:p>
          <a:p>
            <a:endParaRPr lang="en-US" dirty="0">
              <a:solidFill>
                <a:srgbClr val="FF0000"/>
              </a:solidFill>
            </a:endParaRPr>
          </a:p>
          <a:p>
            <a:r>
              <a:rPr lang="en-US" dirty="0">
                <a:solidFill>
                  <a:srgbClr val="FF0000"/>
                </a:solidFill>
              </a:rPr>
              <a:t>O : </a:t>
            </a:r>
            <a:r>
              <a:rPr lang="en-US" dirty="0"/>
              <a:t>Obturator artery</a:t>
            </a:r>
          </a:p>
          <a:p>
            <a:endParaRPr lang="en-US" dirty="0">
              <a:solidFill>
                <a:srgbClr val="FF0000"/>
              </a:solidFill>
            </a:endParaRPr>
          </a:p>
          <a:p>
            <a:r>
              <a:rPr lang="en-US" dirty="0">
                <a:solidFill>
                  <a:srgbClr val="FF0000"/>
                </a:solidFill>
              </a:rPr>
              <a:t>I :  </a:t>
            </a:r>
            <a:r>
              <a:rPr lang="en-US" dirty="0"/>
              <a:t>Inferior vesical artery, Internal pudendal artery, Inferior gluteal artery </a:t>
            </a:r>
          </a:p>
          <a:p>
            <a:endParaRPr lang="en-US" dirty="0"/>
          </a:p>
          <a:p>
            <a:r>
              <a:rPr lang="en-US" dirty="0">
                <a:solidFill>
                  <a:srgbClr val="FF0000"/>
                </a:solidFill>
              </a:rPr>
              <a:t>M : </a:t>
            </a:r>
            <a:r>
              <a:rPr lang="en-US" dirty="0"/>
              <a:t>Middle rectal arteries</a:t>
            </a:r>
          </a:p>
          <a:p>
            <a:endParaRPr lang="en-US" dirty="0"/>
          </a:p>
          <a:p>
            <a:r>
              <a:rPr lang="en-US" dirty="0">
                <a:solidFill>
                  <a:srgbClr val="FF0000"/>
                </a:solidFill>
              </a:rPr>
              <a:t>U : </a:t>
            </a:r>
            <a:r>
              <a:rPr lang="en-US" dirty="0"/>
              <a:t>Uterine artery, Umbilical artery </a:t>
            </a:r>
            <a:r>
              <a:rPr lang="en-US" b="1" dirty="0"/>
              <a:t>  </a:t>
            </a:r>
            <a:endParaRPr lang="en-US" dirty="0"/>
          </a:p>
          <a:p>
            <a:endParaRPr lang="en-US" dirty="0"/>
          </a:p>
          <a:p>
            <a:r>
              <a:rPr lang="en-US" dirty="0">
                <a:solidFill>
                  <a:srgbClr val="FF0000"/>
                </a:solidFill>
              </a:rPr>
              <a:t>V : </a:t>
            </a:r>
            <a:r>
              <a:rPr lang="en-US" dirty="0"/>
              <a:t>Vaginal artery</a:t>
            </a:r>
          </a:p>
          <a:p>
            <a:endParaRPr lang="en-US" dirty="0">
              <a:solidFill>
                <a:srgbClr val="FF0000"/>
              </a:solidFill>
            </a:endParaRPr>
          </a:p>
          <a:p>
            <a:r>
              <a:rPr lang="en-US" dirty="0">
                <a:solidFill>
                  <a:srgbClr val="FF0000"/>
                </a:solidFill>
              </a:rPr>
              <a:t>G : </a:t>
            </a:r>
            <a:r>
              <a:rPr lang="en-US" dirty="0"/>
              <a:t>Inferior gluteal artery </a:t>
            </a:r>
          </a:p>
        </p:txBody>
      </p:sp>
    </p:spTree>
    <p:extLst>
      <p:ext uri="{BB962C8B-B14F-4D97-AF65-F5344CB8AC3E}">
        <p14:creationId xmlns:p14="http://schemas.microsoft.com/office/powerpoint/2010/main" val="1153494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2BDA6780-7E97-FACD-7EC7-063410090B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010"/>
            <a:ext cx="12229216" cy="6963010"/>
          </a:xfrm>
          <a:prstGeom prst="rect">
            <a:avLst/>
          </a:prstGeom>
        </p:spPr>
      </p:pic>
    </p:spTree>
    <p:extLst>
      <p:ext uri="{BB962C8B-B14F-4D97-AF65-F5344CB8AC3E}">
        <p14:creationId xmlns:p14="http://schemas.microsoft.com/office/powerpoint/2010/main" val="2784027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CEDE1F-F008-EAC9-D393-4998AB51E2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1033" y="536472"/>
            <a:ext cx="7893459" cy="4457700"/>
          </a:xfrm>
          <a:prstGeom prst="rect">
            <a:avLst/>
          </a:prstGeom>
        </p:spPr>
      </p:pic>
    </p:spTree>
    <p:extLst>
      <p:ext uri="{BB962C8B-B14F-4D97-AF65-F5344CB8AC3E}">
        <p14:creationId xmlns:p14="http://schemas.microsoft.com/office/powerpoint/2010/main" val="2141885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49AAA4EE-ADA2-B166-00DA-A289715C4B1E}"/>
              </a:ext>
            </a:extLst>
          </p:cNvPr>
          <p:cNvSpPr txBox="1"/>
          <p:nvPr/>
        </p:nvSpPr>
        <p:spPr>
          <a:xfrm>
            <a:off x="339212" y="280219"/>
            <a:ext cx="10795820" cy="5970865"/>
          </a:xfrm>
          <a:prstGeom prst="rect">
            <a:avLst/>
          </a:prstGeom>
          <a:noFill/>
        </p:spPr>
        <p:txBody>
          <a:bodyPr wrap="square" rtlCol="1">
            <a:spAutoFit/>
          </a:bodyPr>
          <a:lstStyle/>
          <a:p>
            <a:r>
              <a:rPr lang="en-US" sz="2800" i="0" dirty="0"/>
              <a:t>The parietal branches of anterior division:</a:t>
            </a:r>
          </a:p>
          <a:p>
            <a:endParaRPr lang="en-US" sz="2800" dirty="0"/>
          </a:p>
          <a:p>
            <a:r>
              <a:rPr lang="en-US" sz="2400" dirty="0">
                <a:solidFill>
                  <a:schemeClr val="accent1"/>
                </a:solidFill>
              </a:rPr>
              <a:t>Obturator artery </a:t>
            </a:r>
            <a:r>
              <a:rPr lang="en-US" sz="2400" dirty="0">
                <a:solidFill>
                  <a:srgbClr val="32323C"/>
                </a:solidFill>
                <a:latin typeface="acumin-pro"/>
              </a:rPr>
              <a:t>–</a:t>
            </a:r>
            <a:r>
              <a:rPr lang="en-US" sz="2000" dirty="0">
                <a:solidFill>
                  <a:srgbClr val="32323C"/>
                </a:solidFill>
                <a:latin typeface="acumin-pro"/>
              </a:rPr>
              <a:t>	</a:t>
            </a:r>
            <a:r>
              <a:rPr lang="en-US" sz="2000" dirty="0"/>
              <a:t>Leaves the pelvis through the obturator canal, accompanied by the obturator nerve and vein. It supplies the muscles of the </a:t>
            </a:r>
            <a:r>
              <a:rPr lang="en-US" sz="2000" dirty="0">
                <a:solidFill>
                  <a:srgbClr val="FF0000"/>
                </a:solidFill>
              </a:rPr>
              <a:t>thigh’s adductor region</a:t>
            </a:r>
            <a:r>
              <a:rPr lang="en-US" sz="2000" dirty="0"/>
              <a:t>.</a:t>
            </a:r>
            <a:r>
              <a:rPr lang="en-US" sz="2400" b="1" i="0" dirty="0">
                <a:effectLst/>
              </a:rPr>
              <a:t> </a:t>
            </a:r>
            <a:endParaRPr lang="en-US" sz="2400" i="0" dirty="0">
              <a:effectLst/>
            </a:endParaRPr>
          </a:p>
          <a:p>
            <a:endParaRPr lang="en-US" sz="2400" b="1" dirty="0">
              <a:solidFill>
                <a:srgbClr val="3A3A3A"/>
              </a:solidFill>
              <a:latin typeface="rubik"/>
            </a:endParaRPr>
          </a:p>
          <a:p>
            <a:r>
              <a:rPr lang="en-US" sz="2400" dirty="0">
                <a:solidFill>
                  <a:schemeClr val="accent1"/>
                </a:solidFill>
              </a:rPr>
              <a:t>Inferior gluteal artery </a:t>
            </a:r>
            <a:r>
              <a:rPr lang="en-US" sz="2400" dirty="0">
                <a:solidFill>
                  <a:srgbClr val="32323C"/>
                </a:solidFill>
                <a:latin typeface="acumin-pro"/>
              </a:rPr>
              <a:t>– </a:t>
            </a:r>
            <a:r>
              <a:rPr lang="en-US" sz="2000" dirty="0">
                <a:solidFill>
                  <a:srgbClr val="FF0000"/>
                </a:solidFill>
              </a:rPr>
              <a:t>The terminal branch of the anterior trunk</a:t>
            </a:r>
            <a:r>
              <a:rPr lang="en-US" sz="2000" dirty="0"/>
              <a:t>. It leaves the pelvic cavity via the greater sciatic foramen, emerging </a:t>
            </a:r>
            <a:r>
              <a:rPr lang="en-US" sz="2000" dirty="0">
                <a:solidFill>
                  <a:srgbClr val="FF0000"/>
                </a:solidFill>
              </a:rPr>
              <a:t>inferiorly to </a:t>
            </a:r>
            <a:r>
              <a:rPr lang="en-US" sz="2000" dirty="0"/>
              <a:t>the piriformis muscle in the gluteal region. It contributes to the blood supply of the </a:t>
            </a:r>
            <a:r>
              <a:rPr lang="en-US" sz="2000" dirty="0">
                <a:solidFill>
                  <a:srgbClr val="FF0000"/>
                </a:solidFill>
              </a:rPr>
              <a:t>gluteal muscles and hip joint</a:t>
            </a:r>
          </a:p>
          <a:p>
            <a:endParaRPr lang="en-US" sz="2400" dirty="0">
              <a:solidFill>
                <a:srgbClr val="32323C"/>
              </a:solidFill>
              <a:latin typeface="acumin-pro"/>
            </a:endParaRPr>
          </a:p>
          <a:p>
            <a:r>
              <a:rPr lang="en-US" sz="2400" dirty="0">
                <a:solidFill>
                  <a:schemeClr val="accent1"/>
                </a:solidFill>
              </a:rPr>
              <a:t>Internal pudendal artery </a:t>
            </a:r>
            <a:r>
              <a:rPr lang="en-US" sz="2400" dirty="0">
                <a:solidFill>
                  <a:srgbClr val="32323C"/>
                </a:solidFill>
                <a:latin typeface="acumin-pro"/>
              </a:rPr>
              <a:t>– </a:t>
            </a:r>
            <a:r>
              <a:rPr lang="en-US" sz="2000" dirty="0"/>
              <a:t>Moves inferiorly to </a:t>
            </a:r>
            <a:r>
              <a:rPr lang="en-US" sz="2000" dirty="0">
                <a:solidFill>
                  <a:srgbClr val="FF0000"/>
                </a:solidFill>
              </a:rPr>
              <a:t>exit the pelvis</a:t>
            </a:r>
            <a:r>
              <a:rPr lang="en-US" sz="2000" dirty="0"/>
              <a:t> via the </a:t>
            </a:r>
            <a:r>
              <a:rPr lang="en-US" sz="2000" dirty="0">
                <a:solidFill>
                  <a:srgbClr val="FF0000"/>
                </a:solidFill>
              </a:rPr>
              <a:t>greater sciatic foramen</a:t>
            </a:r>
            <a:r>
              <a:rPr lang="en-US" sz="2000" dirty="0"/>
              <a:t>. Accompanied by the pudendal nerve, it then </a:t>
            </a:r>
            <a:r>
              <a:rPr lang="en-US" sz="2000" dirty="0">
                <a:solidFill>
                  <a:srgbClr val="FF0000"/>
                </a:solidFill>
              </a:rPr>
              <a:t>enters the perineum </a:t>
            </a:r>
            <a:r>
              <a:rPr lang="en-US" sz="2000" dirty="0"/>
              <a:t>via the </a:t>
            </a:r>
            <a:r>
              <a:rPr lang="en-US" sz="2000" dirty="0">
                <a:solidFill>
                  <a:srgbClr val="FF0000"/>
                </a:solidFill>
              </a:rPr>
              <a:t>lesser sciatic foramen</a:t>
            </a:r>
            <a:r>
              <a:rPr lang="en-US" sz="2000" dirty="0"/>
              <a:t>. It is the </a:t>
            </a:r>
            <a:r>
              <a:rPr lang="en-US" sz="2000" dirty="0">
                <a:solidFill>
                  <a:srgbClr val="FF0000"/>
                </a:solidFill>
              </a:rPr>
              <a:t>main artery responsible for the blood supply to the perineum.</a:t>
            </a:r>
          </a:p>
          <a:p>
            <a:endParaRPr lang="en-US" sz="2800" dirty="0">
              <a:solidFill>
                <a:srgbClr val="32323C"/>
              </a:solidFill>
              <a:latin typeface="acumin-pro"/>
            </a:endParaRPr>
          </a:p>
          <a:p>
            <a:endParaRPr lang="en-US" sz="2800" dirty="0">
              <a:solidFill>
                <a:srgbClr val="32323C"/>
              </a:solidFill>
              <a:latin typeface="acumin-pro"/>
            </a:endParaRPr>
          </a:p>
          <a:p>
            <a:endParaRPr lang="en-US" sz="2800" i="0" dirty="0"/>
          </a:p>
          <a:p>
            <a:endParaRPr lang="ar-SA" dirty="0"/>
          </a:p>
        </p:txBody>
      </p:sp>
    </p:spTree>
    <p:extLst>
      <p:ext uri="{BB962C8B-B14F-4D97-AF65-F5344CB8AC3E}">
        <p14:creationId xmlns:p14="http://schemas.microsoft.com/office/powerpoint/2010/main" val="1568247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F665DFB-E743-32CA-1F33-5885EE22A440}"/>
              </a:ext>
            </a:extLst>
          </p:cNvPr>
          <p:cNvSpPr txBox="1"/>
          <p:nvPr/>
        </p:nvSpPr>
        <p:spPr>
          <a:xfrm>
            <a:off x="667366" y="338902"/>
            <a:ext cx="9553266" cy="11910953"/>
          </a:xfrm>
          <a:prstGeom prst="rect">
            <a:avLst/>
          </a:prstGeom>
          <a:noFill/>
        </p:spPr>
        <p:txBody>
          <a:bodyPr wrap="square">
            <a:spAutoFit/>
          </a:bodyPr>
          <a:lstStyle/>
          <a:p>
            <a:r>
              <a:rPr lang="en-US" sz="2800" i="0" dirty="0"/>
              <a:t>The visceral branches of anterior division:</a:t>
            </a:r>
          </a:p>
          <a:p>
            <a:endParaRPr lang="en-US" sz="2800" dirty="0"/>
          </a:p>
          <a:p>
            <a:pPr algn="just">
              <a:buFont typeface="Arial" panose="020B0604020202020204" pitchFamily="34" charset="0"/>
              <a:buChar char="•"/>
            </a:pPr>
            <a:r>
              <a:rPr lang="en-US" sz="2400" dirty="0">
                <a:solidFill>
                  <a:schemeClr val="accent1"/>
                </a:solidFill>
              </a:rPr>
              <a:t>Umbilical artery </a:t>
            </a:r>
            <a:r>
              <a:rPr lang="en-US" dirty="0">
                <a:solidFill>
                  <a:srgbClr val="32323C"/>
                </a:solidFill>
                <a:latin typeface="acumin-pro"/>
              </a:rPr>
              <a:t>– </a:t>
            </a:r>
            <a:r>
              <a:rPr lang="en-US" sz="2000" dirty="0"/>
              <a:t>Gives rise to the </a:t>
            </a:r>
            <a:r>
              <a:rPr lang="en-US" sz="2000" dirty="0">
                <a:solidFill>
                  <a:srgbClr val="FF0000"/>
                </a:solidFill>
              </a:rPr>
              <a:t>superior vesical artery</a:t>
            </a:r>
            <a:r>
              <a:rPr lang="en-US" sz="2000" dirty="0"/>
              <a:t>, which supplies the </a:t>
            </a:r>
            <a:r>
              <a:rPr lang="en-US" sz="2000" dirty="0">
                <a:solidFill>
                  <a:srgbClr val="FF0000"/>
                </a:solidFill>
              </a:rPr>
              <a:t>superior aspect of the urinary bladder</a:t>
            </a:r>
            <a:r>
              <a:rPr lang="en-US" sz="2000" dirty="0"/>
              <a:t>. In utero, the umbilical artery transports </a:t>
            </a:r>
            <a:r>
              <a:rPr lang="en-US" sz="2000" dirty="0">
                <a:solidFill>
                  <a:srgbClr val="FF0000"/>
                </a:solidFill>
              </a:rPr>
              <a:t>deoxygenated blood </a:t>
            </a:r>
            <a:r>
              <a:rPr lang="en-US" sz="2000" dirty="0"/>
              <a:t>from the fetus to the placenta.</a:t>
            </a:r>
          </a:p>
          <a:p>
            <a:pPr algn="just">
              <a:buFont typeface="Arial" panose="020B0604020202020204" pitchFamily="34" charset="0"/>
              <a:buChar char="•"/>
            </a:pPr>
            <a:endParaRPr lang="en-US" dirty="0">
              <a:solidFill>
                <a:srgbClr val="32323C"/>
              </a:solidFill>
              <a:latin typeface="acumin-pro"/>
            </a:endParaRPr>
          </a:p>
          <a:p>
            <a:pPr algn="just">
              <a:buFont typeface="Arial" panose="020B0604020202020204" pitchFamily="34" charset="0"/>
              <a:buChar char="•"/>
            </a:pPr>
            <a:r>
              <a:rPr lang="en-US" sz="2400" dirty="0">
                <a:solidFill>
                  <a:schemeClr val="accent1"/>
                </a:solidFill>
              </a:rPr>
              <a:t>Middle rectal artery </a:t>
            </a:r>
            <a:r>
              <a:rPr lang="en-US" dirty="0">
                <a:solidFill>
                  <a:srgbClr val="32323C"/>
                </a:solidFill>
                <a:latin typeface="acumin-pro"/>
              </a:rPr>
              <a:t>– </a:t>
            </a:r>
            <a:r>
              <a:rPr lang="en-US" sz="2000" dirty="0"/>
              <a:t>Travels medially to supply </a:t>
            </a:r>
            <a:r>
              <a:rPr lang="en-US" sz="2000" dirty="0">
                <a:solidFill>
                  <a:srgbClr val="FF0000"/>
                </a:solidFill>
              </a:rPr>
              <a:t>the distal part of the rectum</a:t>
            </a:r>
            <a:r>
              <a:rPr lang="en-US" sz="2000" dirty="0"/>
              <a:t>. It also forms anastomoses with the superior rectal artery (derived from the inferior mesenteric) and the inferior rectal artery (derived from the internal pudendal)</a:t>
            </a:r>
          </a:p>
          <a:p>
            <a:pPr algn="just">
              <a:buFont typeface="Arial" panose="020B0604020202020204" pitchFamily="34" charset="0"/>
              <a:buChar char="•"/>
            </a:pPr>
            <a:endParaRPr lang="en-US" sz="2000" dirty="0">
              <a:solidFill>
                <a:srgbClr val="32323C"/>
              </a:solidFill>
            </a:endParaRPr>
          </a:p>
          <a:p>
            <a:pPr algn="just">
              <a:buFont typeface="Arial" panose="020B0604020202020204" pitchFamily="34" charset="0"/>
              <a:buChar char="•"/>
            </a:pPr>
            <a:r>
              <a:rPr lang="en-US" sz="2400" dirty="0">
                <a:solidFill>
                  <a:schemeClr val="accent1"/>
                </a:solidFill>
                <a:cs typeface="+mj-cs"/>
              </a:rPr>
              <a:t>Inferior vesical artery(Male) </a:t>
            </a:r>
            <a:r>
              <a:rPr lang="en-US" dirty="0">
                <a:latin typeface="acumin-pro"/>
              </a:rPr>
              <a:t>– </a:t>
            </a:r>
            <a:r>
              <a:rPr lang="en-US" sz="2000" dirty="0"/>
              <a:t>Supplies the </a:t>
            </a:r>
            <a:r>
              <a:rPr lang="en-US" sz="2000" dirty="0">
                <a:solidFill>
                  <a:srgbClr val="FF0000"/>
                </a:solidFill>
              </a:rPr>
              <a:t>lower aspect of the bladder</a:t>
            </a:r>
            <a:r>
              <a:rPr lang="en-US" sz="2000" dirty="0"/>
              <a:t>. In males, it also supplies the </a:t>
            </a:r>
            <a:r>
              <a:rPr lang="en-US" sz="2000" dirty="0">
                <a:solidFill>
                  <a:srgbClr val="FF0000"/>
                </a:solidFill>
              </a:rPr>
              <a:t>prostate gland and seminal vesicles</a:t>
            </a:r>
            <a:r>
              <a:rPr lang="en-US" sz="2000" dirty="0">
                <a:solidFill>
                  <a:srgbClr val="32323C"/>
                </a:solidFill>
              </a:rPr>
              <a:t>.</a:t>
            </a:r>
          </a:p>
          <a:p>
            <a:pPr algn="just">
              <a:buFont typeface="Arial" panose="020B0604020202020204" pitchFamily="34" charset="0"/>
              <a:buChar char="•"/>
            </a:pPr>
            <a:endParaRPr lang="en-US" sz="2000" dirty="0">
              <a:solidFill>
                <a:srgbClr val="32323C"/>
              </a:solidFill>
            </a:endParaRPr>
          </a:p>
          <a:p>
            <a:pPr algn="just">
              <a:buFont typeface="Arial" panose="020B0604020202020204" pitchFamily="34" charset="0"/>
              <a:buChar char="•"/>
            </a:pPr>
            <a:r>
              <a:rPr lang="en-US" sz="2400" dirty="0">
                <a:solidFill>
                  <a:schemeClr val="accent1"/>
                </a:solidFill>
              </a:rPr>
              <a:t>Vaginal artery (female</a:t>
            </a:r>
            <a:r>
              <a:rPr lang="en-US" sz="2400" b="1" dirty="0">
                <a:solidFill>
                  <a:schemeClr val="accent1"/>
                </a:solidFill>
              </a:rPr>
              <a:t>)</a:t>
            </a:r>
            <a:r>
              <a:rPr lang="en-US" b="1" dirty="0">
                <a:solidFill>
                  <a:srgbClr val="32323C"/>
                </a:solidFill>
                <a:latin typeface="acumin-pro"/>
              </a:rPr>
              <a:t> </a:t>
            </a:r>
            <a:r>
              <a:rPr lang="en-US" dirty="0">
                <a:solidFill>
                  <a:srgbClr val="32323C"/>
                </a:solidFill>
                <a:latin typeface="acumin-pro"/>
              </a:rPr>
              <a:t>– </a:t>
            </a:r>
            <a:r>
              <a:rPr lang="en-US" sz="2000" dirty="0"/>
              <a:t>Descends to the vagina, supplying additional branches to the inferior bladder and rectum.</a:t>
            </a:r>
          </a:p>
          <a:p>
            <a:pPr algn="just">
              <a:buFont typeface="Arial" panose="020B0604020202020204" pitchFamily="34" charset="0"/>
              <a:buChar char="•"/>
            </a:pPr>
            <a:endParaRPr lang="en-US" sz="2000" dirty="0">
              <a:solidFill>
                <a:srgbClr val="32323C"/>
              </a:solidFill>
            </a:endParaRPr>
          </a:p>
          <a:p>
            <a:pPr algn="just">
              <a:buFont typeface="Arial" panose="020B0604020202020204" pitchFamily="34" charset="0"/>
              <a:buChar char="•"/>
            </a:pPr>
            <a:endParaRPr lang="en-US" dirty="0">
              <a:solidFill>
                <a:srgbClr val="32323C"/>
              </a:solidFill>
              <a:latin typeface="acumin-pro"/>
            </a:endParaRPr>
          </a:p>
          <a:p>
            <a:pPr algn="just">
              <a:buFont typeface="Arial" panose="020B0604020202020204" pitchFamily="34" charset="0"/>
              <a:buChar char="•"/>
            </a:pPr>
            <a:endParaRPr lang="en-US" dirty="0">
              <a:solidFill>
                <a:srgbClr val="32323C"/>
              </a:solidFill>
              <a:latin typeface="acumin-pro"/>
            </a:endParaRPr>
          </a:p>
          <a:p>
            <a:pPr algn="just">
              <a:buFont typeface="Arial" panose="020B0604020202020204" pitchFamily="34" charset="0"/>
              <a:buChar char="•"/>
            </a:pPr>
            <a:endParaRPr lang="en-US" dirty="0">
              <a:solidFill>
                <a:srgbClr val="32323C"/>
              </a:solidFill>
              <a:latin typeface="acumin-pro"/>
            </a:endParaRPr>
          </a:p>
          <a:p>
            <a:endParaRPr lang="en-US" sz="2800" dirty="0"/>
          </a:p>
          <a:p>
            <a:endParaRPr lang="en-US" sz="2800" dirty="0"/>
          </a:p>
          <a:p>
            <a:endParaRPr lang="en-US" sz="2800" dirty="0"/>
          </a:p>
          <a:p>
            <a:endParaRPr lang="en-US" sz="2800" i="0" dirty="0"/>
          </a:p>
          <a:p>
            <a:endParaRPr lang="en-US" sz="2800" dirty="0"/>
          </a:p>
          <a:p>
            <a:endParaRPr lang="en-US" sz="2800" i="0" dirty="0"/>
          </a:p>
          <a:p>
            <a:endParaRPr lang="en-US" sz="2800" dirty="0"/>
          </a:p>
          <a:p>
            <a:endParaRPr lang="en-US" sz="2800" i="0" dirty="0"/>
          </a:p>
          <a:p>
            <a:endParaRPr lang="en-US" sz="2800" dirty="0"/>
          </a:p>
          <a:p>
            <a:endParaRPr lang="en-US" sz="2800" i="0" dirty="0"/>
          </a:p>
          <a:p>
            <a:endParaRPr lang="en-US" sz="2800" dirty="0"/>
          </a:p>
          <a:p>
            <a:endParaRPr lang="en-US" sz="2800" i="0" dirty="0"/>
          </a:p>
          <a:p>
            <a:endParaRPr lang="en-US" sz="2800" i="0" dirty="0"/>
          </a:p>
        </p:txBody>
      </p:sp>
    </p:spTree>
    <p:extLst>
      <p:ext uri="{BB962C8B-B14F-4D97-AF65-F5344CB8AC3E}">
        <p14:creationId xmlns:p14="http://schemas.microsoft.com/office/powerpoint/2010/main" val="69637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2B07F15-D330-7E26-D7AC-28E4BBAFA6C1}"/>
              </a:ext>
            </a:extLst>
          </p:cNvPr>
          <p:cNvSpPr txBox="1"/>
          <p:nvPr/>
        </p:nvSpPr>
        <p:spPr>
          <a:xfrm>
            <a:off x="490385" y="309441"/>
            <a:ext cx="10895370" cy="1354217"/>
          </a:xfrm>
          <a:prstGeom prst="rect">
            <a:avLst/>
          </a:prstGeom>
          <a:noFill/>
        </p:spPr>
        <p:txBody>
          <a:bodyPr wrap="square">
            <a:spAutoFit/>
          </a:bodyPr>
          <a:lstStyle/>
          <a:p>
            <a:pPr algn="just">
              <a:buFont typeface="Arial" panose="020B0604020202020204" pitchFamily="34" charset="0"/>
              <a:buChar char="•"/>
            </a:pPr>
            <a:r>
              <a:rPr lang="en-US" sz="2400" dirty="0">
                <a:solidFill>
                  <a:schemeClr val="accent1"/>
                </a:solidFill>
              </a:rPr>
              <a:t>Uterine artery (female) </a:t>
            </a:r>
            <a:r>
              <a:rPr lang="en-US" dirty="0">
                <a:solidFill>
                  <a:srgbClr val="32323C"/>
                </a:solidFill>
                <a:latin typeface="acumin-pro"/>
              </a:rPr>
              <a:t>– </a:t>
            </a:r>
            <a:r>
              <a:rPr lang="en-US" sz="2000" dirty="0"/>
              <a:t>Travels within the Broad ligament to reach the cervix, where it ascends along the lateral aspect of the uterus. At origin of the fallopian tubes, it anastomoses with the ovarian artery. During its course, it </a:t>
            </a:r>
            <a:r>
              <a:rPr lang="en-US" sz="2000" dirty="0">
                <a:solidFill>
                  <a:srgbClr val="FF0000"/>
                </a:solidFill>
              </a:rPr>
              <a:t>crosses the ureters superiorly.</a:t>
            </a:r>
          </a:p>
          <a:p>
            <a:pPr algn="just">
              <a:buFont typeface="Arial" panose="020B0604020202020204" pitchFamily="34" charset="0"/>
              <a:buChar char="•"/>
            </a:pPr>
            <a:endParaRPr lang="en-US" sz="1800" dirty="0">
              <a:solidFill>
                <a:srgbClr val="32323C"/>
              </a:solidFill>
            </a:endParaRPr>
          </a:p>
        </p:txBody>
      </p:sp>
      <p:pic>
        <p:nvPicPr>
          <p:cNvPr id="4" name="صورة 3">
            <a:extLst>
              <a:ext uri="{FF2B5EF4-FFF2-40B4-BE49-F238E27FC236}">
                <a16:creationId xmlns:a16="http://schemas.microsoft.com/office/drawing/2014/main" id="{FC925A6B-EBF2-1904-2E68-E4907823A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3657"/>
            <a:ext cx="7048500" cy="3860800"/>
          </a:xfrm>
          <a:prstGeom prst="rect">
            <a:avLst/>
          </a:prstGeom>
        </p:spPr>
      </p:pic>
      <p:pic>
        <p:nvPicPr>
          <p:cNvPr id="5" name="صورة 4">
            <a:extLst>
              <a:ext uri="{FF2B5EF4-FFF2-40B4-BE49-F238E27FC236}">
                <a16:creationId xmlns:a16="http://schemas.microsoft.com/office/drawing/2014/main" id="{E2EE436B-0F2C-55D0-55DD-E6DE5227C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6711" y="1663657"/>
            <a:ext cx="4474904" cy="3704755"/>
          </a:xfrm>
          <a:prstGeom prst="rect">
            <a:avLst/>
          </a:prstGeom>
        </p:spPr>
      </p:pic>
    </p:spTree>
    <p:extLst>
      <p:ext uri="{BB962C8B-B14F-4D97-AF65-F5344CB8AC3E}">
        <p14:creationId xmlns:p14="http://schemas.microsoft.com/office/powerpoint/2010/main" val="3262375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6C15CB6-37DC-F9D0-B946-121892BDF5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3216" y="1651034"/>
            <a:ext cx="6866757" cy="3801808"/>
          </a:xfrm>
          <a:prstGeom prst="rect">
            <a:avLst/>
          </a:prstGeom>
        </p:spPr>
      </p:pic>
      <p:sp>
        <p:nvSpPr>
          <p:cNvPr id="4" name="مربع نص 3">
            <a:extLst>
              <a:ext uri="{FF2B5EF4-FFF2-40B4-BE49-F238E27FC236}">
                <a16:creationId xmlns:a16="http://schemas.microsoft.com/office/drawing/2014/main" id="{B0EE774E-3CA9-63BB-6BC9-0FF94E2BD2D0}"/>
              </a:ext>
            </a:extLst>
          </p:cNvPr>
          <p:cNvSpPr txBox="1"/>
          <p:nvPr/>
        </p:nvSpPr>
        <p:spPr>
          <a:xfrm>
            <a:off x="1021327" y="943988"/>
            <a:ext cx="6142702" cy="400110"/>
          </a:xfrm>
          <a:prstGeom prst="rect">
            <a:avLst/>
          </a:prstGeom>
          <a:noFill/>
        </p:spPr>
        <p:txBody>
          <a:bodyPr wrap="square">
            <a:spAutoFit/>
          </a:bodyPr>
          <a:lstStyle/>
          <a:p>
            <a:r>
              <a:rPr lang="en-US" sz="2000" i="0" dirty="0">
                <a:solidFill>
                  <a:srgbClr val="FF0000"/>
                </a:solidFill>
                <a:effectLst/>
              </a:rPr>
              <a:t>(25% will branch off the inferior epigastric artery)</a:t>
            </a:r>
            <a:endParaRPr lang="ar-SA" sz="2000" dirty="0">
              <a:solidFill>
                <a:srgbClr val="FF0000"/>
              </a:solidFill>
            </a:endParaRPr>
          </a:p>
        </p:txBody>
      </p:sp>
      <p:sp>
        <p:nvSpPr>
          <p:cNvPr id="6" name="مربع نص 5">
            <a:extLst>
              <a:ext uri="{FF2B5EF4-FFF2-40B4-BE49-F238E27FC236}">
                <a16:creationId xmlns:a16="http://schemas.microsoft.com/office/drawing/2014/main" id="{331A466F-E8BC-8F60-B1CA-29544D2A78DE}"/>
              </a:ext>
            </a:extLst>
          </p:cNvPr>
          <p:cNvSpPr txBox="1"/>
          <p:nvPr/>
        </p:nvSpPr>
        <p:spPr>
          <a:xfrm>
            <a:off x="1021327" y="170265"/>
            <a:ext cx="6142702" cy="584775"/>
          </a:xfrm>
          <a:prstGeom prst="rect">
            <a:avLst/>
          </a:prstGeom>
          <a:noFill/>
        </p:spPr>
        <p:txBody>
          <a:bodyPr wrap="square">
            <a:spAutoFit/>
          </a:bodyPr>
          <a:lstStyle/>
          <a:p>
            <a:r>
              <a:rPr lang="en-US" sz="3200" dirty="0">
                <a:solidFill>
                  <a:schemeClr val="accent1"/>
                </a:solidFill>
              </a:rPr>
              <a:t>Obturator artery (IVP)</a:t>
            </a:r>
            <a:endParaRPr lang="ar-SA" sz="3200" dirty="0"/>
          </a:p>
        </p:txBody>
      </p:sp>
    </p:spTree>
    <p:extLst>
      <p:ext uri="{BB962C8B-B14F-4D97-AF65-F5344CB8AC3E}">
        <p14:creationId xmlns:p14="http://schemas.microsoft.com/office/powerpoint/2010/main" val="1198571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FB277965-AEFD-7743-B8EA-53E53EA104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639" y="370553"/>
            <a:ext cx="9778179" cy="5143500"/>
          </a:xfrm>
          <a:prstGeom prst="rect">
            <a:avLst/>
          </a:prstGeom>
        </p:spPr>
      </p:pic>
    </p:spTree>
    <p:extLst>
      <p:ext uri="{BB962C8B-B14F-4D97-AF65-F5344CB8AC3E}">
        <p14:creationId xmlns:p14="http://schemas.microsoft.com/office/powerpoint/2010/main" val="4214169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46058F94-DE54-C618-C87E-918C271092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500742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49A633C-C9F7-0352-543F-D3D175E32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97188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1C631FC7-A040-EE95-4502-52AE8AD26E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7999"/>
          </a:xfrm>
          <a:prstGeom prst="rect">
            <a:avLst/>
          </a:prstGeom>
        </p:spPr>
      </p:pic>
    </p:spTree>
    <p:extLst>
      <p:ext uri="{BB962C8B-B14F-4D97-AF65-F5344CB8AC3E}">
        <p14:creationId xmlns:p14="http://schemas.microsoft.com/office/powerpoint/2010/main" val="1389849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4FD7403-D57B-F3BB-C299-DF11D00D51B2}"/>
              </a:ext>
            </a:extLst>
          </p:cNvPr>
          <p:cNvSpPr txBox="1"/>
          <p:nvPr/>
        </p:nvSpPr>
        <p:spPr>
          <a:xfrm>
            <a:off x="254410" y="309404"/>
            <a:ext cx="6142702" cy="523220"/>
          </a:xfrm>
          <a:prstGeom prst="rect">
            <a:avLst/>
          </a:prstGeom>
          <a:noFill/>
        </p:spPr>
        <p:txBody>
          <a:bodyPr wrap="square">
            <a:spAutoFit/>
          </a:bodyPr>
          <a:lstStyle/>
          <a:p>
            <a:r>
              <a:rPr lang="en-US" sz="2800" dirty="0">
                <a:solidFill>
                  <a:srgbClr val="C00000"/>
                </a:solidFill>
              </a:rPr>
              <a:t>Minor Arteries of the Pelvis</a:t>
            </a:r>
          </a:p>
        </p:txBody>
      </p:sp>
      <p:sp>
        <p:nvSpPr>
          <p:cNvPr id="5" name="مربع نص 4">
            <a:extLst>
              <a:ext uri="{FF2B5EF4-FFF2-40B4-BE49-F238E27FC236}">
                <a16:creationId xmlns:a16="http://schemas.microsoft.com/office/drawing/2014/main" id="{10CEE249-205B-E092-D7EF-8419A3E4F172}"/>
              </a:ext>
            </a:extLst>
          </p:cNvPr>
          <p:cNvSpPr txBox="1"/>
          <p:nvPr/>
        </p:nvSpPr>
        <p:spPr>
          <a:xfrm>
            <a:off x="254409" y="958955"/>
            <a:ext cx="3845643" cy="3816429"/>
          </a:xfrm>
          <a:prstGeom prst="rect">
            <a:avLst/>
          </a:prstGeom>
          <a:noFill/>
        </p:spPr>
        <p:txBody>
          <a:bodyPr wrap="square">
            <a:spAutoFit/>
          </a:bodyPr>
          <a:lstStyle/>
          <a:p>
            <a:r>
              <a:rPr lang="en-US" sz="2400" dirty="0"/>
              <a:t>Superior Rectal Artery</a:t>
            </a:r>
          </a:p>
          <a:p>
            <a:pPr marL="285750" indent="-285750" algn="just">
              <a:buFont typeface="Arial" panose="020B0604020202020204" pitchFamily="34" charset="0"/>
              <a:buChar char="•"/>
            </a:pPr>
            <a:r>
              <a:rPr lang="en-US" sz="2000" dirty="0"/>
              <a:t>Is the </a:t>
            </a:r>
            <a:r>
              <a:rPr lang="en-US" sz="2000" dirty="0">
                <a:solidFill>
                  <a:srgbClr val="FF0000"/>
                </a:solidFill>
              </a:rPr>
              <a:t>terminal continuation of the inferior mesenteric artery</a:t>
            </a:r>
            <a:r>
              <a:rPr lang="en-US" sz="2000" dirty="0">
                <a:solidFill>
                  <a:srgbClr val="32323C"/>
                </a:solidFill>
              </a:rPr>
              <a:t>.</a:t>
            </a:r>
          </a:p>
          <a:p>
            <a:pPr marL="285750" indent="-285750" algn="just">
              <a:buFont typeface="Arial" panose="020B0604020202020204" pitchFamily="34" charset="0"/>
              <a:buChar char="•"/>
            </a:pPr>
            <a:endParaRPr lang="en-US" sz="2000" dirty="0">
              <a:solidFill>
                <a:srgbClr val="32323C"/>
              </a:solidFill>
            </a:endParaRPr>
          </a:p>
          <a:p>
            <a:pPr marL="285750" indent="-285750" algn="just">
              <a:buFont typeface="Arial" panose="020B0604020202020204" pitchFamily="34" charset="0"/>
              <a:buChar char="•"/>
            </a:pPr>
            <a:r>
              <a:rPr lang="en-US" sz="2000" dirty="0">
                <a:solidFill>
                  <a:srgbClr val="32323C"/>
                </a:solidFill>
              </a:rPr>
              <a:t> </a:t>
            </a:r>
            <a:r>
              <a:rPr lang="en-US" sz="2000" dirty="0"/>
              <a:t>It</a:t>
            </a:r>
            <a:r>
              <a:rPr lang="en-US" sz="2000" dirty="0">
                <a:solidFill>
                  <a:srgbClr val="32323C"/>
                </a:solidFill>
              </a:rPr>
              <a:t> </a:t>
            </a:r>
            <a:r>
              <a:rPr lang="en-US" sz="2000" dirty="0">
                <a:solidFill>
                  <a:srgbClr val="FF0000"/>
                </a:solidFill>
              </a:rPr>
              <a:t>crosses the left common iliac artery </a:t>
            </a:r>
            <a:r>
              <a:rPr lang="en-US" sz="2000" dirty="0"/>
              <a:t>and descends in the mesentery of the </a:t>
            </a:r>
            <a:r>
              <a:rPr lang="en-US" sz="2000" dirty="0">
                <a:solidFill>
                  <a:srgbClr val="FF0000"/>
                </a:solidFill>
              </a:rPr>
              <a:t>sigmoid colon</a:t>
            </a:r>
            <a:r>
              <a:rPr lang="en-US" sz="2000" dirty="0">
                <a:solidFill>
                  <a:srgbClr val="32323C"/>
                </a:solidFill>
              </a:rPr>
              <a:t>.</a:t>
            </a:r>
          </a:p>
          <a:p>
            <a:pPr marL="285750" indent="-285750" algn="just">
              <a:buFont typeface="Arial" panose="020B0604020202020204" pitchFamily="34" charset="0"/>
              <a:buChar char="•"/>
            </a:pPr>
            <a:endParaRPr lang="en-US" sz="2000" dirty="0">
              <a:solidFill>
                <a:srgbClr val="32323C"/>
              </a:solidFill>
            </a:endParaRPr>
          </a:p>
          <a:p>
            <a:pPr marL="285750" indent="-285750" algn="just">
              <a:buFont typeface="Arial" panose="020B0604020202020204" pitchFamily="34" charset="0"/>
              <a:buChar char="•"/>
            </a:pPr>
            <a:r>
              <a:rPr lang="en-US" sz="2000" dirty="0">
                <a:solidFill>
                  <a:srgbClr val="32323C"/>
                </a:solidFill>
              </a:rPr>
              <a:t> </a:t>
            </a:r>
            <a:r>
              <a:rPr lang="en-US" sz="2000" dirty="0"/>
              <a:t>It gives rise to branches that supply the </a:t>
            </a:r>
            <a:r>
              <a:rPr lang="en-US" sz="2000" dirty="0">
                <a:solidFill>
                  <a:srgbClr val="FF0000"/>
                </a:solidFill>
              </a:rPr>
              <a:t>rectum and upper half of anal canal.</a:t>
            </a:r>
            <a:endParaRPr lang="en-US" sz="2000" b="0" i="0" dirty="0">
              <a:solidFill>
                <a:srgbClr val="FF0000"/>
              </a:solidFill>
              <a:effectLst/>
            </a:endParaRPr>
          </a:p>
          <a:p>
            <a:endParaRPr lang="en-US" b="1" dirty="0">
              <a:solidFill>
                <a:srgbClr val="32323C"/>
              </a:solidFill>
              <a:latin typeface="acumin-pro"/>
            </a:endParaRPr>
          </a:p>
        </p:txBody>
      </p:sp>
      <p:pic>
        <p:nvPicPr>
          <p:cNvPr id="6" name="صورة 5">
            <a:extLst>
              <a:ext uri="{FF2B5EF4-FFF2-40B4-BE49-F238E27FC236}">
                <a16:creationId xmlns:a16="http://schemas.microsoft.com/office/drawing/2014/main" id="{5D5BE5ED-C416-923C-FFF8-3966E1429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9562" y="0"/>
            <a:ext cx="6462861" cy="5633884"/>
          </a:xfrm>
          <a:prstGeom prst="rect">
            <a:avLst/>
          </a:prstGeom>
        </p:spPr>
      </p:pic>
    </p:spTree>
    <p:extLst>
      <p:ext uri="{BB962C8B-B14F-4D97-AF65-F5344CB8AC3E}">
        <p14:creationId xmlns:p14="http://schemas.microsoft.com/office/powerpoint/2010/main" val="2280676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798DDDE-2C46-FC17-5790-887F645406E3}"/>
              </a:ext>
            </a:extLst>
          </p:cNvPr>
          <p:cNvSpPr txBox="1"/>
          <p:nvPr/>
        </p:nvSpPr>
        <p:spPr>
          <a:xfrm>
            <a:off x="460888" y="387721"/>
            <a:ext cx="3550674" cy="4124206"/>
          </a:xfrm>
          <a:prstGeom prst="rect">
            <a:avLst/>
          </a:prstGeom>
          <a:noFill/>
        </p:spPr>
        <p:txBody>
          <a:bodyPr wrap="square">
            <a:spAutoFit/>
          </a:bodyPr>
          <a:lstStyle/>
          <a:p>
            <a:r>
              <a:rPr lang="en-US" sz="2400" dirty="0">
                <a:solidFill>
                  <a:srgbClr val="C00000"/>
                </a:solidFill>
              </a:rPr>
              <a:t>Median Sacral Artery</a:t>
            </a:r>
          </a:p>
          <a:p>
            <a:endParaRPr lang="en-US" b="1" dirty="0">
              <a:solidFill>
                <a:srgbClr val="32323C"/>
              </a:solidFill>
              <a:latin typeface="acumin-pro"/>
            </a:endParaRPr>
          </a:p>
          <a:p>
            <a:pPr marL="285750" indent="-285750" algn="just">
              <a:buFont typeface="Arial" panose="020B0604020202020204" pitchFamily="34" charset="0"/>
              <a:buChar char="•"/>
            </a:pPr>
            <a:r>
              <a:rPr lang="en-US" sz="2000" dirty="0"/>
              <a:t>It originates from the </a:t>
            </a:r>
            <a:r>
              <a:rPr lang="en-US" sz="2000" dirty="0">
                <a:solidFill>
                  <a:srgbClr val="FF0000"/>
                </a:solidFill>
              </a:rPr>
              <a:t>posterior aspect of abdominal aorta,</a:t>
            </a:r>
            <a:r>
              <a:rPr lang="en-US" sz="2000" dirty="0">
                <a:solidFill>
                  <a:srgbClr val="32323C"/>
                </a:solidFill>
              </a:rPr>
              <a:t> </a:t>
            </a:r>
            <a:r>
              <a:rPr lang="en-US" sz="2000" dirty="0">
                <a:solidFill>
                  <a:srgbClr val="FF0000"/>
                </a:solidFill>
              </a:rPr>
              <a:t>at its bifurcation into the common iliac arteries</a:t>
            </a:r>
            <a:r>
              <a:rPr lang="en-US" sz="2000" dirty="0">
                <a:solidFill>
                  <a:srgbClr val="32323C"/>
                </a:solidFill>
              </a:rPr>
              <a:t>.</a:t>
            </a:r>
          </a:p>
          <a:p>
            <a:pPr algn="just"/>
            <a:endParaRPr lang="en-US" sz="2000" dirty="0">
              <a:solidFill>
                <a:srgbClr val="32323C"/>
              </a:solidFill>
            </a:endParaRPr>
          </a:p>
          <a:p>
            <a:pPr marL="285750" indent="-285750" algn="just">
              <a:buFont typeface="Arial" panose="020B0604020202020204" pitchFamily="34" charset="0"/>
              <a:buChar char="•"/>
            </a:pPr>
            <a:r>
              <a:rPr lang="en-US" sz="2000" dirty="0">
                <a:solidFill>
                  <a:srgbClr val="32323C"/>
                </a:solidFill>
              </a:rPr>
              <a:t> </a:t>
            </a:r>
            <a:r>
              <a:rPr lang="en-US" sz="2000" dirty="0"/>
              <a:t>It descends anteriorly to the L4 and L5 vertebrae, the </a:t>
            </a:r>
            <a:r>
              <a:rPr lang="en-US" sz="2000" dirty="0">
                <a:solidFill>
                  <a:srgbClr val="FF0000"/>
                </a:solidFill>
              </a:rPr>
              <a:t>sacrum and the coccyx</a:t>
            </a:r>
            <a:r>
              <a:rPr lang="en-US" sz="2000" dirty="0">
                <a:solidFill>
                  <a:srgbClr val="32323C"/>
                </a:solidFill>
              </a:rPr>
              <a:t>, </a:t>
            </a:r>
            <a:r>
              <a:rPr lang="en-US" sz="2000" dirty="0"/>
              <a:t>contributing to the arterial supply of these regions</a:t>
            </a:r>
            <a:r>
              <a:rPr lang="en-US" sz="2000" dirty="0">
                <a:solidFill>
                  <a:srgbClr val="32323C"/>
                </a:solidFill>
              </a:rPr>
              <a:t>.</a:t>
            </a:r>
            <a:endParaRPr lang="en-US" sz="2000" b="0" i="0" dirty="0">
              <a:solidFill>
                <a:srgbClr val="32323C"/>
              </a:solidFill>
              <a:effectLst/>
            </a:endParaRPr>
          </a:p>
        </p:txBody>
      </p:sp>
      <p:pic>
        <p:nvPicPr>
          <p:cNvPr id="4" name="صورة 3">
            <a:extLst>
              <a:ext uri="{FF2B5EF4-FFF2-40B4-BE49-F238E27FC236}">
                <a16:creationId xmlns:a16="http://schemas.microsoft.com/office/drawing/2014/main" id="{71B047C6-EEBF-B149-7481-98B0A8370F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8542" y="722942"/>
            <a:ext cx="3779520" cy="3840480"/>
          </a:xfrm>
          <a:prstGeom prst="rect">
            <a:avLst/>
          </a:prstGeom>
        </p:spPr>
      </p:pic>
      <p:pic>
        <p:nvPicPr>
          <p:cNvPr id="5" name="صورة 4">
            <a:extLst>
              <a:ext uri="{FF2B5EF4-FFF2-40B4-BE49-F238E27FC236}">
                <a16:creationId xmlns:a16="http://schemas.microsoft.com/office/drawing/2014/main" id="{066078F5-4B9D-859D-E07A-9396B4096F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3459" y="722942"/>
            <a:ext cx="3933825" cy="3933825"/>
          </a:xfrm>
          <a:prstGeom prst="rect">
            <a:avLst/>
          </a:prstGeom>
        </p:spPr>
      </p:pic>
    </p:spTree>
    <p:extLst>
      <p:ext uri="{BB962C8B-B14F-4D97-AF65-F5344CB8AC3E}">
        <p14:creationId xmlns:p14="http://schemas.microsoft.com/office/powerpoint/2010/main" val="4254400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0639011-743B-1DF9-7BC3-3042DFA3B9F9}"/>
              </a:ext>
            </a:extLst>
          </p:cNvPr>
          <p:cNvSpPr txBox="1"/>
          <p:nvPr/>
        </p:nvSpPr>
        <p:spPr>
          <a:xfrm>
            <a:off x="490385" y="343476"/>
            <a:ext cx="4037370" cy="5078313"/>
          </a:xfrm>
          <a:prstGeom prst="rect">
            <a:avLst/>
          </a:prstGeom>
          <a:noFill/>
        </p:spPr>
        <p:txBody>
          <a:bodyPr wrap="square">
            <a:spAutoFit/>
          </a:bodyPr>
          <a:lstStyle/>
          <a:p>
            <a:r>
              <a:rPr lang="en-US" sz="2400" dirty="0">
                <a:solidFill>
                  <a:schemeClr val="accent1"/>
                </a:solidFill>
              </a:rPr>
              <a:t>Gonadal Arteries</a:t>
            </a:r>
          </a:p>
          <a:p>
            <a:endParaRPr lang="en-US" sz="2000" b="1" dirty="0">
              <a:solidFill>
                <a:srgbClr val="32323C"/>
              </a:solidFill>
            </a:endParaRPr>
          </a:p>
          <a:p>
            <a:pPr algn="just"/>
            <a:r>
              <a:rPr lang="en-US" sz="2000" dirty="0">
                <a:solidFill>
                  <a:srgbClr val="FF0000"/>
                </a:solidFill>
              </a:rPr>
              <a:t>The ovarian artery ,</a:t>
            </a:r>
            <a:r>
              <a:rPr lang="en-US" sz="2000" dirty="0"/>
              <a:t> is the major gonadal artery in females. It arises from </a:t>
            </a:r>
            <a:r>
              <a:rPr lang="en-US" sz="2000" dirty="0">
                <a:solidFill>
                  <a:srgbClr val="FF0000"/>
                </a:solidFill>
              </a:rPr>
              <a:t>the abdominal aorta, distal to the origin of the renal arteries</a:t>
            </a:r>
            <a:r>
              <a:rPr lang="en-US" sz="2000" dirty="0">
                <a:solidFill>
                  <a:srgbClr val="32323C"/>
                </a:solidFill>
              </a:rPr>
              <a:t>.</a:t>
            </a:r>
          </a:p>
          <a:p>
            <a:pPr algn="just"/>
            <a:endParaRPr lang="en-US" sz="2000" dirty="0">
              <a:solidFill>
                <a:srgbClr val="32323C"/>
              </a:solidFill>
            </a:endParaRPr>
          </a:p>
          <a:p>
            <a:pPr algn="just"/>
            <a:r>
              <a:rPr lang="en-US" sz="2000" dirty="0">
                <a:solidFill>
                  <a:srgbClr val="32323C"/>
                </a:solidFill>
              </a:rPr>
              <a:t> </a:t>
            </a:r>
            <a:r>
              <a:rPr lang="en-US" sz="2000" dirty="0"/>
              <a:t>The artery descends towards the pelvis, crossing the pelvic brim and the origin of the external iliac vessels. </a:t>
            </a:r>
          </a:p>
          <a:p>
            <a:pPr algn="just"/>
            <a:endParaRPr lang="en-US" sz="2000" dirty="0"/>
          </a:p>
          <a:p>
            <a:pPr algn="just"/>
            <a:r>
              <a:rPr lang="en-US" sz="2000" dirty="0"/>
              <a:t>It moves medially</a:t>
            </a:r>
            <a:r>
              <a:rPr lang="en-US" sz="2000" dirty="0">
                <a:solidFill>
                  <a:srgbClr val="32323C"/>
                </a:solidFill>
              </a:rPr>
              <a:t>, </a:t>
            </a:r>
            <a:r>
              <a:rPr lang="en-US" sz="2000" dirty="0">
                <a:solidFill>
                  <a:srgbClr val="FF0000"/>
                </a:solidFill>
              </a:rPr>
              <a:t>dividing into an ovarian branch and tubal branches, which supply their respective structures</a:t>
            </a:r>
          </a:p>
        </p:txBody>
      </p:sp>
      <p:pic>
        <p:nvPicPr>
          <p:cNvPr id="5" name="صورة 4">
            <a:extLst>
              <a:ext uri="{FF2B5EF4-FFF2-40B4-BE49-F238E27FC236}">
                <a16:creationId xmlns:a16="http://schemas.microsoft.com/office/drawing/2014/main" id="{FA70B503-13DE-B1F7-2004-0E8DCF878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6641" y="132735"/>
            <a:ext cx="6204973" cy="5289054"/>
          </a:xfrm>
          <a:prstGeom prst="rect">
            <a:avLst/>
          </a:prstGeom>
        </p:spPr>
      </p:pic>
    </p:spTree>
    <p:extLst>
      <p:ext uri="{BB962C8B-B14F-4D97-AF65-F5344CB8AC3E}">
        <p14:creationId xmlns:p14="http://schemas.microsoft.com/office/powerpoint/2010/main" val="370159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5EA940E1-3B4E-4396-A15A-3E58DF4E063C}"/>
              </a:ext>
            </a:extLst>
          </p:cNvPr>
          <p:cNvSpPr/>
          <p:nvPr/>
        </p:nvSpPr>
        <p:spPr>
          <a:xfrm>
            <a:off x="4868228" y="163782"/>
            <a:ext cx="2455544" cy="523220"/>
          </a:xfrm>
          <a:prstGeom prst="rect">
            <a:avLst/>
          </a:prstGeom>
        </p:spPr>
        <p:txBody>
          <a:bodyPr wrap="none">
            <a:spAutoFit/>
          </a:bodyPr>
          <a:lstStyle/>
          <a:p>
            <a:r>
              <a:rPr lang="en-US" sz="2800" dirty="0"/>
              <a:t>PELVIC NERVES </a:t>
            </a:r>
            <a:endParaRPr lang="ar-SA" sz="2800" dirty="0"/>
          </a:p>
        </p:txBody>
      </p:sp>
      <p:sp>
        <p:nvSpPr>
          <p:cNvPr id="3" name="مستطيل 2">
            <a:extLst>
              <a:ext uri="{FF2B5EF4-FFF2-40B4-BE49-F238E27FC236}">
                <a16:creationId xmlns:a16="http://schemas.microsoft.com/office/drawing/2014/main" id="{D93F12FE-03DF-42F8-81EB-3C5647996362}"/>
              </a:ext>
            </a:extLst>
          </p:cNvPr>
          <p:cNvSpPr/>
          <p:nvPr/>
        </p:nvSpPr>
        <p:spPr>
          <a:xfrm>
            <a:off x="470478" y="687002"/>
            <a:ext cx="2291012" cy="461665"/>
          </a:xfrm>
          <a:prstGeom prst="rect">
            <a:avLst/>
          </a:prstGeom>
        </p:spPr>
        <p:txBody>
          <a:bodyPr wrap="none">
            <a:spAutoFit/>
          </a:bodyPr>
          <a:lstStyle/>
          <a:p>
            <a:pPr marL="342900" indent="-342900">
              <a:buFont typeface="Wingdings" panose="05000000000000000000" pitchFamily="2" charset="2"/>
              <a:buChar char="v"/>
            </a:pPr>
            <a:r>
              <a:rPr lang="en-US" sz="2400" dirty="0">
                <a:solidFill>
                  <a:srgbClr val="C00000"/>
                </a:solidFill>
              </a:rPr>
              <a:t>Sacral Plexus </a:t>
            </a:r>
            <a:endParaRPr lang="ar-SA" sz="2400" dirty="0">
              <a:solidFill>
                <a:srgbClr val="C00000"/>
              </a:solidFill>
            </a:endParaRPr>
          </a:p>
        </p:txBody>
      </p:sp>
      <p:sp>
        <p:nvSpPr>
          <p:cNvPr id="4" name="مستطيل 3">
            <a:extLst>
              <a:ext uri="{FF2B5EF4-FFF2-40B4-BE49-F238E27FC236}">
                <a16:creationId xmlns:a16="http://schemas.microsoft.com/office/drawing/2014/main" id="{983415BF-5B14-4188-AFB3-489F4C66C7CD}"/>
              </a:ext>
            </a:extLst>
          </p:cNvPr>
          <p:cNvSpPr/>
          <p:nvPr/>
        </p:nvSpPr>
        <p:spPr>
          <a:xfrm>
            <a:off x="655191" y="1378766"/>
            <a:ext cx="6096000" cy="2308324"/>
          </a:xfrm>
          <a:prstGeom prst="rect">
            <a:avLst/>
          </a:prstGeom>
        </p:spPr>
        <p:txBody>
          <a:bodyPr>
            <a:spAutoFit/>
          </a:bodyPr>
          <a:lstStyle/>
          <a:p>
            <a:pPr marL="285750" indent="-285750" algn="just">
              <a:buFont typeface="Arial" panose="020B0604020202020204" pitchFamily="34" charset="0"/>
              <a:buChar char="•"/>
            </a:pPr>
            <a:r>
              <a:rPr lang="en-US" dirty="0"/>
              <a:t>is a network of nerve fibers that supplies the skin and muscles of the pelvis and lower limb.</a:t>
            </a:r>
          </a:p>
          <a:p>
            <a:pPr marL="285750" indent="-285750" algn="just">
              <a:buFont typeface="Arial" panose="020B0604020202020204" pitchFamily="34" charset="0"/>
              <a:buChar char="•"/>
            </a:pPr>
            <a:r>
              <a:rPr lang="en-US" dirty="0"/>
              <a:t> It is located on the surface of the posterior pelvic wall, anterior to the piriformis muscle.</a:t>
            </a:r>
          </a:p>
          <a:p>
            <a:pPr marL="285750" indent="-285750" algn="just">
              <a:buFont typeface="Arial" panose="020B0604020202020204" pitchFamily="34" charset="0"/>
              <a:buChar char="•"/>
            </a:pPr>
            <a:r>
              <a:rPr lang="en-US" dirty="0"/>
              <a:t>is formed by the </a:t>
            </a:r>
            <a:r>
              <a:rPr lang="en-US" dirty="0">
                <a:solidFill>
                  <a:srgbClr val="FF0000"/>
                </a:solidFill>
              </a:rPr>
              <a:t>anterior rami (divisions) of the sacral spinal nerves S1, S2, S3 and S4</a:t>
            </a:r>
            <a:r>
              <a:rPr lang="en-US" dirty="0">
                <a:solidFill>
                  <a:srgbClr val="32323C"/>
                </a:solidFill>
              </a:rPr>
              <a:t>. </a:t>
            </a:r>
            <a:r>
              <a:rPr lang="en-US" dirty="0"/>
              <a:t>It also receives contributions from the</a:t>
            </a:r>
            <a:r>
              <a:rPr lang="en-US" dirty="0">
                <a:solidFill>
                  <a:srgbClr val="32323C"/>
                </a:solidFill>
              </a:rPr>
              <a:t> </a:t>
            </a:r>
            <a:r>
              <a:rPr lang="en-US" dirty="0">
                <a:solidFill>
                  <a:srgbClr val="FF0000"/>
                </a:solidFill>
              </a:rPr>
              <a:t>anterior rami of lumbar spinal nerves L4 and L5( lumbosacral trunk)</a:t>
            </a:r>
            <a:r>
              <a:rPr lang="en-US" dirty="0">
                <a:solidFill>
                  <a:srgbClr val="32323C"/>
                </a:solidFill>
              </a:rPr>
              <a:t>.</a:t>
            </a:r>
            <a:endParaRPr lang="en-US" b="0" i="0" dirty="0">
              <a:solidFill>
                <a:srgbClr val="32323C"/>
              </a:solidFill>
              <a:effectLst/>
            </a:endParaRPr>
          </a:p>
        </p:txBody>
      </p:sp>
      <p:sp>
        <p:nvSpPr>
          <p:cNvPr id="5" name="مستطيل 4">
            <a:extLst>
              <a:ext uri="{FF2B5EF4-FFF2-40B4-BE49-F238E27FC236}">
                <a16:creationId xmlns:a16="http://schemas.microsoft.com/office/drawing/2014/main" id="{EEB14457-B73F-4D2B-9D92-8C9185C18AD8}"/>
              </a:ext>
            </a:extLst>
          </p:cNvPr>
          <p:cNvSpPr/>
          <p:nvPr/>
        </p:nvSpPr>
        <p:spPr>
          <a:xfrm>
            <a:off x="655191" y="4056543"/>
            <a:ext cx="6331535" cy="1200329"/>
          </a:xfrm>
          <a:prstGeom prst="rect">
            <a:avLst/>
          </a:prstGeom>
        </p:spPr>
        <p:txBody>
          <a:bodyPr wrap="square">
            <a:spAutoFit/>
          </a:bodyPr>
          <a:lstStyle/>
          <a:p>
            <a:r>
              <a:rPr lang="en-US" dirty="0">
                <a:solidFill>
                  <a:srgbClr val="FF0000"/>
                </a:solidFill>
              </a:rPr>
              <a:t>Relations</a:t>
            </a:r>
            <a:r>
              <a:rPr lang="en-US" dirty="0"/>
              <a:t> </a:t>
            </a:r>
          </a:p>
          <a:p>
            <a:pPr marL="285750" indent="-285750">
              <a:buFont typeface="Arial" panose="020B0604020202020204" pitchFamily="34" charset="0"/>
              <a:buChar char="•"/>
            </a:pPr>
            <a:r>
              <a:rPr lang="en-US" dirty="0"/>
              <a:t>Anteriorly: the internal iliac vessels and their branches and the rectum </a:t>
            </a:r>
          </a:p>
          <a:p>
            <a:pPr marL="285750" indent="-285750">
              <a:buFont typeface="Arial" panose="020B0604020202020204" pitchFamily="34" charset="0"/>
              <a:buChar char="•"/>
            </a:pPr>
            <a:r>
              <a:rPr lang="en-US" dirty="0"/>
              <a:t>Posteriorly: the piriformis muscle</a:t>
            </a:r>
            <a:endParaRPr lang="ar-SA" dirty="0"/>
          </a:p>
        </p:txBody>
      </p:sp>
      <p:pic>
        <p:nvPicPr>
          <p:cNvPr id="2050" name="Picture 2" descr="SACRAL PLEXUS FEMORAL &amp; SCIATIC NERVES - ppt video online download">
            <a:extLst>
              <a:ext uri="{FF2B5EF4-FFF2-40B4-BE49-F238E27FC236}">
                <a16:creationId xmlns:a16="http://schemas.microsoft.com/office/drawing/2014/main" id="{C9C52B9C-DC4E-472D-BB04-3A58B341D2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2752" y="825623"/>
            <a:ext cx="4044057" cy="5370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732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A80FE2B-4D20-4E72-8F8D-A7B31E42ED79}"/>
              </a:ext>
            </a:extLst>
          </p:cNvPr>
          <p:cNvSpPr/>
          <p:nvPr/>
        </p:nvSpPr>
        <p:spPr>
          <a:xfrm>
            <a:off x="606641" y="1151994"/>
            <a:ext cx="6096000" cy="1200329"/>
          </a:xfrm>
          <a:prstGeom prst="rect">
            <a:avLst/>
          </a:prstGeom>
        </p:spPr>
        <p:txBody>
          <a:bodyPr>
            <a:spAutoFit/>
          </a:bodyPr>
          <a:lstStyle/>
          <a:p>
            <a:pPr marL="285750" indent="-285750">
              <a:buFont typeface="Arial" panose="020B0604020202020204" pitchFamily="34" charset="0"/>
              <a:buChar char="•"/>
            </a:pPr>
            <a:r>
              <a:rPr lang="en-US" dirty="0"/>
              <a:t>The anterior rami of the S1-S4 spinal roots and the lumbosacral trunk divide into several cords. These cords then combine together to form the </a:t>
            </a:r>
            <a:r>
              <a:rPr lang="en-US" dirty="0">
                <a:solidFill>
                  <a:srgbClr val="FF0000"/>
                </a:solidFill>
              </a:rPr>
              <a:t>five major peripheral nerves of the sacral plexus</a:t>
            </a:r>
            <a:endParaRPr lang="ar-SA" dirty="0">
              <a:solidFill>
                <a:srgbClr val="FF0000"/>
              </a:solidFill>
            </a:endParaRPr>
          </a:p>
        </p:txBody>
      </p:sp>
      <p:sp>
        <p:nvSpPr>
          <p:cNvPr id="3" name="مستطيل 2">
            <a:extLst>
              <a:ext uri="{FF2B5EF4-FFF2-40B4-BE49-F238E27FC236}">
                <a16:creationId xmlns:a16="http://schemas.microsoft.com/office/drawing/2014/main" id="{6DD067C4-72E7-4CFF-AB02-A358AB2FDCE8}"/>
              </a:ext>
            </a:extLst>
          </p:cNvPr>
          <p:cNvSpPr/>
          <p:nvPr/>
        </p:nvSpPr>
        <p:spPr>
          <a:xfrm>
            <a:off x="495578" y="295755"/>
            <a:ext cx="2258952" cy="461665"/>
          </a:xfrm>
          <a:prstGeom prst="rect">
            <a:avLst/>
          </a:prstGeom>
        </p:spPr>
        <p:txBody>
          <a:bodyPr wrap="none">
            <a:spAutoFit/>
          </a:bodyPr>
          <a:lstStyle/>
          <a:p>
            <a:pPr marL="342900" indent="-342900">
              <a:buFont typeface="Wingdings" panose="05000000000000000000" pitchFamily="2" charset="2"/>
              <a:buChar char="v"/>
            </a:pPr>
            <a:r>
              <a:rPr lang="en-US" sz="2400" dirty="0">
                <a:solidFill>
                  <a:srgbClr val="FF0000"/>
                </a:solidFill>
              </a:rPr>
              <a:t>The Branches</a:t>
            </a:r>
            <a:endParaRPr lang="ar-SA" sz="2400" dirty="0">
              <a:solidFill>
                <a:srgbClr val="FF0000"/>
              </a:solidFill>
            </a:endParaRPr>
          </a:p>
        </p:txBody>
      </p:sp>
      <p:sp>
        <p:nvSpPr>
          <p:cNvPr id="4" name="مستطيل 3">
            <a:extLst>
              <a:ext uri="{FF2B5EF4-FFF2-40B4-BE49-F238E27FC236}">
                <a16:creationId xmlns:a16="http://schemas.microsoft.com/office/drawing/2014/main" id="{9912FD9A-DFBA-4C30-A940-AE66619FAC6A}"/>
              </a:ext>
            </a:extLst>
          </p:cNvPr>
          <p:cNvSpPr/>
          <p:nvPr/>
        </p:nvSpPr>
        <p:spPr>
          <a:xfrm>
            <a:off x="606641" y="2746897"/>
            <a:ext cx="6096000" cy="646331"/>
          </a:xfrm>
          <a:prstGeom prst="rect">
            <a:avLst/>
          </a:prstGeom>
        </p:spPr>
        <p:txBody>
          <a:bodyPr>
            <a:spAutoFit/>
          </a:bodyPr>
          <a:lstStyle/>
          <a:p>
            <a:pPr marL="285750" indent="-285750">
              <a:buFont typeface="Arial" panose="020B0604020202020204" pitchFamily="34" charset="0"/>
              <a:buChar char="•"/>
            </a:pPr>
            <a:r>
              <a:rPr lang="en-US" dirty="0"/>
              <a:t>These nerves then descend down the posterior pelvic wall. They have two main destinations:</a:t>
            </a:r>
            <a:endParaRPr lang="ar-SA" dirty="0"/>
          </a:p>
        </p:txBody>
      </p:sp>
      <p:sp>
        <p:nvSpPr>
          <p:cNvPr id="5" name="مستطيل 4">
            <a:extLst>
              <a:ext uri="{FF2B5EF4-FFF2-40B4-BE49-F238E27FC236}">
                <a16:creationId xmlns:a16="http://schemas.microsoft.com/office/drawing/2014/main" id="{2E2DFF06-CD2C-45DF-B096-DEFF10C7D01A}"/>
              </a:ext>
            </a:extLst>
          </p:cNvPr>
          <p:cNvSpPr/>
          <p:nvPr/>
        </p:nvSpPr>
        <p:spPr>
          <a:xfrm>
            <a:off x="846338" y="3626204"/>
            <a:ext cx="6096000" cy="646331"/>
          </a:xfrm>
          <a:prstGeom prst="rect">
            <a:avLst/>
          </a:prstGeom>
        </p:spPr>
        <p:txBody>
          <a:bodyPr>
            <a:spAutoFit/>
          </a:bodyPr>
          <a:lstStyle/>
          <a:p>
            <a:pPr marL="285750" indent="-285750" algn="just">
              <a:buFont typeface="Arial" panose="020B0604020202020204" pitchFamily="34" charset="0"/>
              <a:buChar char="•"/>
            </a:pPr>
            <a:r>
              <a:rPr lang="en-US" dirty="0">
                <a:solidFill>
                  <a:srgbClr val="FF0000"/>
                </a:solidFill>
                <a:latin typeface="+mj-lt"/>
              </a:rPr>
              <a:t>Remain in the pelvis </a:t>
            </a:r>
            <a:r>
              <a:rPr lang="en-US" dirty="0">
                <a:latin typeface="+mj-lt"/>
              </a:rPr>
              <a:t>– these nerves innervate the pelvic muscles, organs and perineum.</a:t>
            </a:r>
          </a:p>
        </p:txBody>
      </p:sp>
      <p:sp>
        <p:nvSpPr>
          <p:cNvPr id="6" name="مستطيل 5">
            <a:extLst>
              <a:ext uri="{FF2B5EF4-FFF2-40B4-BE49-F238E27FC236}">
                <a16:creationId xmlns:a16="http://schemas.microsoft.com/office/drawing/2014/main" id="{79D2D8E9-A013-4106-9E62-5AC26E23FB84}"/>
              </a:ext>
            </a:extLst>
          </p:cNvPr>
          <p:cNvSpPr/>
          <p:nvPr/>
        </p:nvSpPr>
        <p:spPr>
          <a:xfrm>
            <a:off x="846338" y="4272535"/>
            <a:ext cx="6096000" cy="923330"/>
          </a:xfrm>
          <a:prstGeom prst="rect">
            <a:avLst/>
          </a:prstGeom>
        </p:spPr>
        <p:txBody>
          <a:bodyPr>
            <a:spAutoFit/>
          </a:bodyPr>
          <a:lstStyle/>
          <a:p>
            <a:pPr algn="just">
              <a:buFont typeface="Arial" panose="020B0604020202020204" pitchFamily="34" charset="0"/>
              <a:buChar char="•"/>
            </a:pPr>
            <a:r>
              <a:rPr lang="en-US" dirty="0">
                <a:solidFill>
                  <a:srgbClr val="FF0000"/>
                </a:solidFill>
              </a:rPr>
              <a:t>Leave the pelvis via the greater sciatic foramen </a:t>
            </a:r>
            <a:r>
              <a:rPr lang="en-US" dirty="0"/>
              <a:t>– these nerves enter the gluteal region of the lower limb, innervating the structures there.</a:t>
            </a:r>
          </a:p>
        </p:txBody>
      </p:sp>
      <p:pic>
        <p:nvPicPr>
          <p:cNvPr id="10" name="صورة 9">
            <a:extLst>
              <a:ext uri="{FF2B5EF4-FFF2-40B4-BE49-F238E27FC236}">
                <a16:creationId xmlns:a16="http://schemas.microsoft.com/office/drawing/2014/main" id="{CF345C18-BEBF-BCFC-0FD6-9BB3E332B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2338" y="0"/>
            <a:ext cx="4754084" cy="5589639"/>
          </a:xfrm>
          <a:prstGeom prst="rect">
            <a:avLst/>
          </a:prstGeom>
        </p:spPr>
      </p:pic>
    </p:spTree>
    <p:extLst>
      <p:ext uri="{BB962C8B-B14F-4D97-AF65-F5344CB8AC3E}">
        <p14:creationId xmlns:p14="http://schemas.microsoft.com/office/powerpoint/2010/main" val="3838167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59DBB7C7-965F-4CF4-A567-523E435E96B2}"/>
              </a:ext>
            </a:extLst>
          </p:cNvPr>
          <p:cNvSpPr/>
          <p:nvPr/>
        </p:nvSpPr>
        <p:spPr>
          <a:xfrm>
            <a:off x="526292" y="209872"/>
            <a:ext cx="2619563" cy="400110"/>
          </a:xfrm>
          <a:prstGeom prst="rect">
            <a:avLst/>
          </a:prstGeom>
        </p:spPr>
        <p:txBody>
          <a:bodyPr wrap="none">
            <a:spAutoFit/>
          </a:bodyPr>
          <a:lstStyle/>
          <a:p>
            <a:r>
              <a:rPr lang="en-US" sz="2000" dirty="0">
                <a:solidFill>
                  <a:srgbClr val="FF0000"/>
                </a:solidFill>
                <a:latin typeface="+mj-lt"/>
              </a:rPr>
              <a:t>Superior Gluteal Nerve</a:t>
            </a:r>
            <a:endParaRPr lang="en-US" sz="2000" i="0" dirty="0">
              <a:solidFill>
                <a:srgbClr val="FF0000"/>
              </a:solidFill>
              <a:effectLst/>
              <a:latin typeface="+mj-lt"/>
            </a:endParaRPr>
          </a:p>
        </p:txBody>
      </p:sp>
      <p:sp>
        <p:nvSpPr>
          <p:cNvPr id="3" name="مستطيل 2">
            <a:extLst>
              <a:ext uri="{FF2B5EF4-FFF2-40B4-BE49-F238E27FC236}">
                <a16:creationId xmlns:a16="http://schemas.microsoft.com/office/drawing/2014/main" id="{B4B95A7C-0686-4A2A-ACAE-58775BE8CE52}"/>
              </a:ext>
            </a:extLst>
          </p:cNvPr>
          <p:cNvSpPr/>
          <p:nvPr/>
        </p:nvSpPr>
        <p:spPr>
          <a:xfrm>
            <a:off x="526292" y="844675"/>
            <a:ext cx="6096000" cy="3416320"/>
          </a:xfrm>
          <a:prstGeom prst="rect">
            <a:avLst/>
          </a:prstGeom>
        </p:spPr>
        <p:txBody>
          <a:bodyPr>
            <a:spAutoFit/>
          </a:bodyPr>
          <a:lstStyle/>
          <a:p>
            <a:pPr algn="just"/>
            <a:r>
              <a:rPr lang="en-US" dirty="0"/>
              <a:t>leaves the pelvis via the greater sciatic foramen, entering the gluteal region </a:t>
            </a:r>
            <a:r>
              <a:rPr lang="en-US" dirty="0">
                <a:solidFill>
                  <a:srgbClr val="FF0000"/>
                </a:solidFill>
              </a:rPr>
              <a:t>superiorly </a:t>
            </a:r>
            <a:r>
              <a:rPr lang="en-US" dirty="0"/>
              <a:t>to the piriformis muscle. It is accompanied by the superior gluteal artery and vein for much of its course.</a:t>
            </a:r>
          </a:p>
          <a:p>
            <a:pPr algn="just"/>
            <a:endParaRPr lang="en-US" dirty="0"/>
          </a:p>
          <a:p>
            <a:pPr algn="just"/>
            <a:r>
              <a:rPr lang="en-US" dirty="0"/>
              <a:t>Roots: </a:t>
            </a:r>
            <a:r>
              <a:rPr lang="en-US" dirty="0">
                <a:solidFill>
                  <a:srgbClr val="FF0000"/>
                </a:solidFill>
              </a:rPr>
              <a:t>L4, L5, S1.</a:t>
            </a:r>
          </a:p>
          <a:p>
            <a:pPr algn="just"/>
            <a:endParaRPr lang="en-US" dirty="0"/>
          </a:p>
          <a:p>
            <a:pPr algn="just"/>
            <a:r>
              <a:rPr lang="en-US" dirty="0"/>
              <a:t>Motor Functions: Innervates the</a:t>
            </a:r>
            <a:r>
              <a:rPr lang="en-US" dirty="0">
                <a:solidFill>
                  <a:srgbClr val="32323C"/>
                </a:solidFill>
              </a:rPr>
              <a:t> </a:t>
            </a:r>
            <a:r>
              <a:rPr lang="en-US" dirty="0">
                <a:solidFill>
                  <a:srgbClr val="FF0000"/>
                </a:solidFill>
              </a:rPr>
              <a:t>gluteus </a:t>
            </a:r>
            <a:r>
              <a:rPr lang="en-US" dirty="0" err="1">
                <a:solidFill>
                  <a:srgbClr val="FF0000"/>
                </a:solidFill>
              </a:rPr>
              <a:t>minimus</a:t>
            </a:r>
            <a:r>
              <a:rPr lang="en-US" dirty="0">
                <a:solidFill>
                  <a:srgbClr val="FF0000"/>
                </a:solidFill>
              </a:rPr>
              <a:t>, gluteus </a:t>
            </a:r>
            <a:r>
              <a:rPr lang="en-US" dirty="0" err="1">
                <a:solidFill>
                  <a:srgbClr val="FF0000"/>
                </a:solidFill>
              </a:rPr>
              <a:t>medius</a:t>
            </a:r>
            <a:r>
              <a:rPr lang="en-US" dirty="0">
                <a:solidFill>
                  <a:srgbClr val="FF0000"/>
                </a:solidFill>
              </a:rPr>
              <a:t> and tensor fascia </a:t>
            </a:r>
            <a:r>
              <a:rPr lang="en-US" dirty="0" err="1">
                <a:solidFill>
                  <a:srgbClr val="FF0000"/>
                </a:solidFill>
              </a:rPr>
              <a:t>lata</a:t>
            </a:r>
            <a:r>
              <a:rPr lang="en-US" dirty="0">
                <a:solidFill>
                  <a:srgbClr val="FF0000"/>
                </a:solidFill>
              </a:rPr>
              <a:t>.</a:t>
            </a:r>
          </a:p>
          <a:p>
            <a:pPr algn="just"/>
            <a:endParaRPr lang="en-US" dirty="0">
              <a:solidFill>
                <a:srgbClr val="FF0000"/>
              </a:solidFill>
            </a:endParaRPr>
          </a:p>
          <a:p>
            <a:pPr algn="just"/>
            <a:r>
              <a:rPr lang="en-US" dirty="0"/>
              <a:t>Sensory Functions: None</a:t>
            </a:r>
          </a:p>
          <a:p>
            <a:pPr algn="just"/>
            <a:endParaRPr lang="en-US" i="0" dirty="0">
              <a:effectLst/>
            </a:endParaRPr>
          </a:p>
        </p:txBody>
      </p:sp>
      <p:pic>
        <p:nvPicPr>
          <p:cNvPr id="4" name="Picture 2" descr="Fig 1.2 - Derivation of the superior gluteal nerve from the sacral plexus">
            <a:extLst>
              <a:ext uri="{FF2B5EF4-FFF2-40B4-BE49-F238E27FC236}">
                <a16:creationId xmlns:a16="http://schemas.microsoft.com/office/drawing/2014/main" id="{8418DA0E-A15D-4BB9-AF5E-84F1E3D305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5158" y="-17597"/>
            <a:ext cx="4400550" cy="5621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124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1F0B2C53-0B6C-A598-F6F1-7CCD64983297}"/>
              </a:ext>
            </a:extLst>
          </p:cNvPr>
          <p:cNvSpPr/>
          <p:nvPr/>
        </p:nvSpPr>
        <p:spPr>
          <a:xfrm>
            <a:off x="555789" y="1397675"/>
            <a:ext cx="6096000" cy="2862322"/>
          </a:xfrm>
          <a:prstGeom prst="rect">
            <a:avLst/>
          </a:prstGeom>
        </p:spPr>
        <p:txBody>
          <a:bodyPr>
            <a:spAutoFit/>
          </a:bodyPr>
          <a:lstStyle/>
          <a:p>
            <a:pPr algn="just"/>
            <a:r>
              <a:rPr lang="en-US" dirty="0"/>
              <a:t>leaves the pelvis via the greater sciatic foramen, entering the gluteal region </a:t>
            </a:r>
            <a:r>
              <a:rPr lang="en-US" dirty="0">
                <a:solidFill>
                  <a:srgbClr val="FF0000"/>
                </a:solidFill>
              </a:rPr>
              <a:t>inferiorly </a:t>
            </a:r>
            <a:r>
              <a:rPr lang="en-US" dirty="0"/>
              <a:t>to the piriformis muscle.</a:t>
            </a:r>
          </a:p>
          <a:p>
            <a:pPr algn="just"/>
            <a:r>
              <a:rPr lang="en-US" dirty="0"/>
              <a:t>It is accompanied by the inferior gluteal artery and vein for much of its course.</a:t>
            </a:r>
          </a:p>
          <a:p>
            <a:pPr algn="just"/>
            <a:endParaRPr lang="en-US" dirty="0"/>
          </a:p>
          <a:p>
            <a:pPr algn="just"/>
            <a:r>
              <a:rPr lang="en-US" dirty="0"/>
              <a:t>Roots</a:t>
            </a:r>
            <a:r>
              <a:rPr lang="en-US" dirty="0">
                <a:solidFill>
                  <a:srgbClr val="32323C"/>
                </a:solidFill>
              </a:rPr>
              <a:t>: </a:t>
            </a:r>
            <a:r>
              <a:rPr lang="en-US" dirty="0">
                <a:solidFill>
                  <a:srgbClr val="FF0000"/>
                </a:solidFill>
              </a:rPr>
              <a:t>L5, S1, S2.</a:t>
            </a:r>
          </a:p>
          <a:p>
            <a:pPr algn="just"/>
            <a:endParaRPr lang="en-US" dirty="0">
              <a:solidFill>
                <a:srgbClr val="FF0000"/>
              </a:solidFill>
            </a:endParaRPr>
          </a:p>
          <a:p>
            <a:pPr algn="just"/>
            <a:r>
              <a:rPr lang="en-US" dirty="0"/>
              <a:t>Motor Functions: Innervates </a:t>
            </a:r>
            <a:r>
              <a:rPr lang="en-US" dirty="0">
                <a:solidFill>
                  <a:srgbClr val="FF0000"/>
                </a:solidFill>
              </a:rPr>
              <a:t>gluteus maximus</a:t>
            </a:r>
            <a:r>
              <a:rPr lang="en-US" dirty="0">
                <a:solidFill>
                  <a:srgbClr val="32323C"/>
                </a:solidFill>
              </a:rPr>
              <a:t>.</a:t>
            </a:r>
          </a:p>
          <a:p>
            <a:pPr algn="just"/>
            <a:endParaRPr lang="en-US" dirty="0">
              <a:solidFill>
                <a:srgbClr val="32323C"/>
              </a:solidFill>
            </a:endParaRPr>
          </a:p>
          <a:p>
            <a:pPr algn="just"/>
            <a:r>
              <a:rPr lang="en-US" dirty="0"/>
              <a:t>Sensory Functions: None.</a:t>
            </a:r>
            <a:endParaRPr lang="en-US" b="0" i="0" dirty="0">
              <a:effectLst/>
            </a:endParaRPr>
          </a:p>
        </p:txBody>
      </p:sp>
      <p:sp>
        <p:nvSpPr>
          <p:cNvPr id="3" name="مستطيل 2">
            <a:extLst>
              <a:ext uri="{FF2B5EF4-FFF2-40B4-BE49-F238E27FC236}">
                <a16:creationId xmlns:a16="http://schemas.microsoft.com/office/drawing/2014/main" id="{E76B4E33-A23C-CB1B-41EA-A82784F0C4F1}"/>
              </a:ext>
            </a:extLst>
          </p:cNvPr>
          <p:cNvSpPr/>
          <p:nvPr/>
        </p:nvSpPr>
        <p:spPr>
          <a:xfrm>
            <a:off x="555789" y="636109"/>
            <a:ext cx="2504725" cy="400110"/>
          </a:xfrm>
          <a:prstGeom prst="rect">
            <a:avLst/>
          </a:prstGeom>
        </p:spPr>
        <p:txBody>
          <a:bodyPr wrap="none">
            <a:spAutoFit/>
          </a:bodyPr>
          <a:lstStyle/>
          <a:p>
            <a:r>
              <a:rPr lang="en-US" sz="2000" dirty="0">
                <a:solidFill>
                  <a:srgbClr val="FF0000"/>
                </a:solidFill>
              </a:rPr>
              <a:t>Inferior Gluteal Nerve</a:t>
            </a:r>
            <a:endParaRPr lang="en-US" sz="2000" i="0" dirty="0">
              <a:solidFill>
                <a:srgbClr val="FF0000"/>
              </a:solidFill>
              <a:effectLst/>
            </a:endParaRPr>
          </a:p>
        </p:txBody>
      </p:sp>
      <p:pic>
        <p:nvPicPr>
          <p:cNvPr id="6" name="صورة 5">
            <a:extLst>
              <a:ext uri="{FF2B5EF4-FFF2-40B4-BE49-F238E27FC236}">
                <a16:creationId xmlns:a16="http://schemas.microsoft.com/office/drawing/2014/main" id="{AF828137-B4EA-A961-9D2F-BDDE0360F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2136"/>
            <a:ext cx="5613400" cy="5613400"/>
          </a:xfrm>
          <a:prstGeom prst="rect">
            <a:avLst/>
          </a:prstGeom>
        </p:spPr>
      </p:pic>
    </p:spTree>
    <p:extLst>
      <p:ext uri="{BB962C8B-B14F-4D97-AF65-F5344CB8AC3E}">
        <p14:creationId xmlns:p14="http://schemas.microsoft.com/office/powerpoint/2010/main" val="1512163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31956008-B5B2-4050-ACF4-F8800C14C658}"/>
              </a:ext>
            </a:extLst>
          </p:cNvPr>
          <p:cNvSpPr/>
          <p:nvPr/>
        </p:nvSpPr>
        <p:spPr>
          <a:xfrm>
            <a:off x="597763" y="241891"/>
            <a:ext cx="6463208" cy="1815882"/>
          </a:xfrm>
          <a:prstGeom prst="rect">
            <a:avLst/>
          </a:prstGeom>
        </p:spPr>
        <p:txBody>
          <a:bodyPr wrap="square">
            <a:spAutoFit/>
          </a:bodyPr>
          <a:lstStyle/>
          <a:p>
            <a:r>
              <a:rPr lang="en-US" sz="2000" dirty="0">
                <a:solidFill>
                  <a:srgbClr val="FF0000"/>
                </a:solidFill>
              </a:rPr>
              <a:t>Sciatic Nerve</a:t>
            </a:r>
          </a:p>
          <a:p>
            <a:endParaRPr lang="en-US" sz="2000" dirty="0">
              <a:solidFill>
                <a:srgbClr val="FF0000"/>
              </a:solidFill>
            </a:endParaRPr>
          </a:p>
          <a:p>
            <a:r>
              <a:rPr lang="en-US" dirty="0">
                <a:solidFill>
                  <a:srgbClr val="FF0000"/>
                </a:solidFill>
              </a:rPr>
              <a:t>is the largest branch of the plexus and the largest nerve in the body</a:t>
            </a:r>
            <a:endParaRPr lang="en-US" dirty="0">
              <a:solidFill>
                <a:srgbClr val="FF0000"/>
              </a:solidFill>
              <a:latin typeface="acumin-pro"/>
            </a:endParaRPr>
          </a:p>
          <a:p>
            <a:endParaRPr lang="en-US" b="1" dirty="0">
              <a:solidFill>
                <a:srgbClr val="FF0000"/>
              </a:solidFill>
              <a:latin typeface="acumin-pro"/>
            </a:endParaRPr>
          </a:p>
          <a:p>
            <a:endParaRPr lang="en-US" b="1" dirty="0">
              <a:solidFill>
                <a:srgbClr val="FF0000"/>
              </a:solidFill>
              <a:latin typeface="acumin-pro"/>
            </a:endParaRPr>
          </a:p>
          <a:p>
            <a:r>
              <a:rPr lang="en-US" b="1" dirty="0">
                <a:solidFill>
                  <a:srgbClr val="FF0000"/>
                </a:solidFill>
                <a:latin typeface="acumin-pro"/>
              </a:rPr>
              <a:t> </a:t>
            </a:r>
            <a:endParaRPr lang="en-US" b="0" i="0" dirty="0">
              <a:solidFill>
                <a:srgbClr val="FF0000"/>
              </a:solidFill>
              <a:effectLst/>
              <a:latin typeface="acumin-pro"/>
            </a:endParaRPr>
          </a:p>
        </p:txBody>
      </p:sp>
      <p:sp>
        <p:nvSpPr>
          <p:cNvPr id="4" name="مستطيل 3">
            <a:extLst>
              <a:ext uri="{FF2B5EF4-FFF2-40B4-BE49-F238E27FC236}">
                <a16:creationId xmlns:a16="http://schemas.microsoft.com/office/drawing/2014/main" id="{2700B480-0F6F-4113-8F47-A02D0403167A}"/>
              </a:ext>
            </a:extLst>
          </p:cNvPr>
          <p:cNvSpPr/>
          <p:nvPr/>
        </p:nvSpPr>
        <p:spPr>
          <a:xfrm>
            <a:off x="597763" y="1648817"/>
            <a:ext cx="6096000" cy="4247317"/>
          </a:xfrm>
          <a:prstGeom prst="rect">
            <a:avLst/>
          </a:prstGeom>
        </p:spPr>
        <p:txBody>
          <a:bodyPr>
            <a:spAutoFit/>
          </a:bodyPr>
          <a:lstStyle/>
          <a:p>
            <a:pPr algn="just">
              <a:buFont typeface="Arial" panose="020B0604020202020204" pitchFamily="34" charset="0"/>
              <a:buChar char="•"/>
            </a:pPr>
            <a:r>
              <a:rPr lang="en-US" dirty="0"/>
              <a:t>Roots: </a:t>
            </a:r>
            <a:r>
              <a:rPr lang="en-US" dirty="0">
                <a:solidFill>
                  <a:srgbClr val="FF0000"/>
                </a:solidFill>
              </a:rPr>
              <a:t>L4, L5, S1, S2, S3</a:t>
            </a:r>
          </a:p>
          <a:p>
            <a:pPr algn="just">
              <a:buFont typeface="Arial" panose="020B0604020202020204" pitchFamily="34" charset="0"/>
              <a:buChar char="•"/>
            </a:pPr>
            <a:endParaRPr lang="en-US" b="1" dirty="0">
              <a:solidFill>
                <a:srgbClr val="32323C"/>
              </a:solidFill>
            </a:endParaRPr>
          </a:p>
          <a:p>
            <a:pPr algn="just">
              <a:buFont typeface="Arial" panose="020B0604020202020204" pitchFamily="34" charset="0"/>
              <a:buChar char="•"/>
            </a:pPr>
            <a:r>
              <a:rPr lang="en-US" dirty="0"/>
              <a:t>Motor Functions</a:t>
            </a:r>
            <a:r>
              <a:rPr lang="en-US" dirty="0">
                <a:solidFill>
                  <a:srgbClr val="32323C"/>
                </a:solidFill>
              </a:rPr>
              <a:t>:</a:t>
            </a:r>
          </a:p>
          <a:p>
            <a:pPr algn="just">
              <a:buFont typeface="Arial" panose="020B0604020202020204" pitchFamily="34" charset="0"/>
              <a:buChar char="•"/>
            </a:pPr>
            <a:endParaRPr lang="en-US" dirty="0">
              <a:solidFill>
                <a:srgbClr val="32323C"/>
              </a:solidFill>
            </a:endParaRPr>
          </a:p>
          <a:p>
            <a:pPr marL="742950" lvl="1" indent="-285750" algn="just">
              <a:buFont typeface="Arial" panose="020B0604020202020204" pitchFamily="34" charset="0"/>
              <a:buChar char="•"/>
            </a:pPr>
            <a:r>
              <a:rPr lang="en-US" dirty="0"/>
              <a:t>Tibial portion </a:t>
            </a:r>
            <a:r>
              <a:rPr lang="en-US" dirty="0">
                <a:solidFill>
                  <a:srgbClr val="32323C"/>
                </a:solidFill>
              </a:rPr>
              <a:t>– </a:t>
            </a:r>
            <a:r>
              <a:rPr lang="en-US" dirty="0"/>
              <a:t>Innervates the muscles in</a:t>
            </a:r>
            <a:r>
              <a:rPr lang="en-US" dirty="0">
                <a:solidFill>
                  <a:srgbClr val="32323C"/>
                </a:solidFill>
              </a:rPr>
              <a:t> </a:t>
            </a:r>
            <a:r>
              <a:rPr lang="en-US" dirty="0">
                <a:solidFill>
                  <a:srgbClr val="FF0000"/>
                </a:solidFill>
              </a:rPr>
              <a:t>the posterior compartment of the thigh except apart from the short head of the biceps femoris </a:t>
            </a:r>
            <a:r>
              <a:rPr lang="en-US" dirty="0"/>
              <a:t>, and </a:t>
            </a:r>
            <a:r>
              <a:rPr lang="en-US" dirty="0">
                <a:solidFill>
                  <a:srgbClr val="FF0000"/>
                </a:solidFill>
              </a:rPr>
              <a:t>the hamstring component of adductor magnus</a:t>
            </a:r>
            <a:r>
              <a:rPr lang="en-US" dirty="0">
                <a:solidFill>
                  <a:srgbClr val="32323C"/>
                </a:solidFill>
              </a:rPr>
              <a:t>. </a:t>
            </a:r>
            <a:r>
              <a:rPr lang="en-US" dirty="0"/>
              <a:t>Innervates all the muscles in the </a:t>
            </a:r>
            <a:r>
              <a:rPr lang="en-US" dirty="0">
                <a:solidFill>
                  <a:srgbClr val="FF0000"/>
                </a:solidFill>
              </a:rPr>
              <a:t>posterior compartment of the leg and sole of the foot</a:t>
            </a:r>
            <a:r>
              <a:rPr lang="en-US" dirty="0">
                <a:solidFill>
                  <a:srgbClr val="32323C"/>
                </a:solidFill>
              </a:rPr>
              <a:t>.</a:t>
            </a:r>
          </a:p>
          <a:p>
            <a:pPr marL="742950" lvl="1" indent="-285750" algn="just">
              <a:buFont typeface="Arial" panose="020B0604020202020204" pitchFamily="34" charset="0"/>
              <a:buChar char="•"/>
            </a:pPr>
            <a:endParaRPr lang="en-US" dirty="0">
              <a:solidFill>
                <a:srgbClr val="32323C"/>
              </a:solidFill>
            </a:endParaRPr>
          </a:p>
          <a:p>
            <a:pPr marL="742950" lvl="1" indent="-285750" algn="just">
              <a:buFont typeface="Arial" panose="020B0604020202020204" pitchFamily="34" charset="0"/>
              <a:buChar char="•"/>
            </a:pPr>
            <a:r>
              <a:rPr lang="en-US" dirty="0"/>
              <a:t>Common fibular portion </a:t>
            </a:r>
            <a:r>
              <a:rPr lang="en-US" dirty="0">
                <a:solidFill>
                  <a:srgbClr val="32323C"/>
                </a:solidFill>
              </a:rPr>
              <a:t>– </a:t>
            </a:r>
            <a:r>
              <a:rPr lang="en-US" dirty="0">
                <a:solidFill>
                  <a:srgbClr val="FF0000"/>
                </a:solidFill>
              </a:rPr>
              <a:t>Short head of biceps femoris</a:t>
            </a:r>
            <a:r>
              <a:rPr lang="en-US" dirty="0">
                <a:solidFill>
                  <a:srgbClr val="32323C"/>
                </a:solidFill>
              </a:rPr>
              <a:t>, </a:t>
            </a:r>
            <a:r>
              <a:rPr lang="en-US" dirty="0"/>
              <a:t>all muscles in the </a:t>
            </a:r>
            <a:r>
              <a:rPr lang="en-US" dirty="0">
                <a:solidFill>
                  <a:srgbClr val="FF0000"/>
                </a:solidFill>
              </a:rPr>
              <a:t>anterior and lateral compartments of the leg and extensor digitorum brevis.</a:t>
            </a:r>
          </a:p>
          <a:p>
            <a:pPr lvl="1" algn="just"/>
            <a:endParaRPr lang="en-US" dirty="0">
              <a:solidFill>
                <a:srgbClr val="32323C"/>
              </a:solidFill>
            </a:endParaRPr>
          </a:p>
        </p:txBody>
      </p:sp>
      <p:pic>
        <p:nvPicPr>
          <p:cNvPr id="6" name="صورة 5">
            <a:extLst>
              <a:ext uri="{FF2B5EF4-FFF2-40B4-BE49-F238E27FC236}">
                <a16:creationId xmlns:a16="http://schemas.microsoft.com/office/drawing/2014/main" id="{C616A25F-12CB-CF4D-2E6F-A8CA54CE36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2603" y="14748"/>
            <a:ext cx="4400550" cy="5589639"/>
          </a:xfrm>
          <a:prstGeom prst="rect">
            <a:avLst/>
          </a:prstGeom>
        </p:spPr>
      </p:pic>
    </p:spTree>
    <p:extLst>
      <p:ext uri="{BB962C8B-B14F-4D97-AF65-F5344CB8AC3E}">
        <p14:creationId xmlns:p14="http://schemas.microsoft.com/office/powerpoint/2010/main" val="1993468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644F6E3E-AF9C-7F3A-5BD2-951388B02ECA}"/>
              </a:ext>
            </a:extLst>
          </p:cNvPr>
          <p:cNvSpPr txBox="1"/>
          <p:nvPr/>
        </p:nvSpPr>
        <p:spPr>
          <a:xfrm>
            <a:off x="652617" y="507574"/>
            <a:ext cx="6142702" cy="2554545"/>
          </a:xfrm>
          <a:prstGeom prst="rect">
            <a:avLst/>
          </a:prstGeom>
          <a:noFill/>
        </p:spPr>
        <p:txBody>
          <a:bodyPr wrap="square">
            <a:spAutoFit/>
          </a:bodyPr>
          <a:lstStyle/>
          <a:p>
            <a:pPr algn="just">
              <a:buFont typeface="Arial" panose="020B0604020202020204" pitchFamily="34" charset="0"/>
              <a:buChar char="•"/>
            </a:pPr>
            <a:r>
              <a:rPr lang="en-US" sz="2000" dirty="0"/>
              <a:t>Sensory Functions:</a:t>
            </a:r>
          </a:p>
          <a:p>
            <a:pPr algn="just">
              <a:buFont typeface="Arial" panose="020B0604020202020204" pitchFamily="34" charset="0"/>
              <a:buChar char="•"/>
            </a:pPr>
            <a:endParaRPr lang="en-US" sz="2000" dirty="0">
              <a:solidFill>
                <a:srgbClr val="32323C"/>
              </a:solidFill>
            </a:endParaRPr>
          </a:p>
          <a:p>
            <a:pPr marL="742950" lvl="1" indent="-285750" algn="just">
              <a:buFont typeface="Arial" panose="020B0604020202020204" pitchFamily="34" charset="0"/>
              <a:buChar char="•"/>
            </a:pPr>
            <a:r>
              <a:rPr lang="en-US" sz="2000" dirty="0"/>
              <a:t>Tibial portion: supplies the skin of the </a:t>
            </a:r>
            <a:r>
              <a:rPr lang="en-US" sz="2000" dirty="0">
                <a:solidFill>
                  <a:srgbClr val="FF0000"/>
                </a:solidFill>
              </a:rPr>
              <a:t>posterolateral leg, lateral foot and the sole of the foot.</a:t>
            </a:r>
          </a:p>
          <a:p>
            <a:pPr lvl="1" algn="just"/>
            <a:endParaRPr lang="en-US" sz="2000" dirty="0">
              <a:solidFill>
                <a:srgbClr val="FF0000"/>
              </a:solidFill>
            </a:endParaRPr>
          </a:p>
          <a:p>
            <a:pPr marL="742950" lvl="1" indent="-285750" algn="just">
              <a:buFont typeface="Arial" panose="020B0604020202020204" pitchFamily="34" charset="0"/>
              <a:buChar char="•"/>
            </a:pPr>
            <a:r>
              <a:rPr lang="en-US" sz="2000" dirty="0"/>
              <a:t>Common fibular portion: supplies the skin of </a:t>
            </a:r>
            <a:r>
              <a:rPr lang="en-US" sz="2000" dirty="0">
                <a:solidFill>
                  <a:srgbClr val="FF0000"/>
                </a:solidFill>
              </a:rPr>
              <a:t>the lateral leg and the dorsum of the foot</a:t>
            </a:r>
            <a:endParaRPr lang="en-US" sz="2000" i="0" dirty="0">
              <a:solidFill>
                <a:srgbClr val="FF0000"/>
              </a:solidFill>
              <a:effectLst/>
            </a:endParaRPr>
          </a:p>
        </p:txBody>
      </p:sp>
      <p:pic>
        <p:nvPicPr>
          <p:cNvPr id="6" name="صورة 5">
            <a:extLst>
              <a:ext uri="{FF2B5EF4-FFF2-40B4-BE49-F238E27FC236}">
                <a16:creationId xmlns:a16="http://schemas.microsoft.com/office/drawing/2014/main" id="{7E031EDC-89CD-7425-73A7-AFD58989E3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0606" y="0"/>
            <a:ext cx="3554361" cy="6371303"/>
          </a:xfrm>
          <a:prstGeom prst="rect">
            <a:avLst/>
          </a:prstGeom>
        </p:spPr>
      </p:pic>
    </p:spTree>
    <p:extLst>
      <p:ext uri="{BB962C8B-B14F-4D97-AF65-F5344CB8AC3E}">
        <p14:creationId xmlns:p14="http://schemas.microsoft.com/office/powerpoint/2010/main" val="30056698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0DF0D266-EAB8-4C1E-AE39-0011EABECEFC}"/>
              </a:ext>
            </a:extLst>
          </p:cNvPr>
          <p:cNvSpPr/>
          <p:nvPr/>
        </p:nvSpPr>
        <p:spPr>
          <a:xfrm>
            <a:off x="556421" y="358663"/>
            <a:ext cx="3264420" cy="400110"/>
          </a:xfrm>
          <a:prstGeom prst="rect">
            <a:avLst/>
          </a:prstGeom>
        </p:spPr>
        <p:txBody>
          <a:bodyPr wrap="none">
            <a:spAutoFit/>
          </a:bodyPr>
          <a:lstStyle/>
          <a:p>
            <a:r>
              <a:rPr lang="en-US" sz="2000" dirty="0">
                <a:solidFill>
                  <a:srgbClr val="FF0000"/>
                </a:solidFill>
              </a:rPr>
              <a:t>Posterior Femoral Cutaneous</a:t>
            </a:r>
            <a:endParaRPr lang="en-US" sz="2000" i="0" dirty="0">
              <a:solidFill>
                <a:srgbClr val="FF0000"/>
              </a:solidFill>
              <a:effectLst/>
            </a:endParaRPr>
          </a:p>
        </p:txBody>
      </p:sp>
      <p:sp>
        <p:nvSpPr>
          <p:cNvPr id="3" name="مستطيل 2">
            <a:extLst>
              <a:ext uri="{FF2B5EF4-FFF2-40B4-BE49-F238E27FC236}">
                <a16:creationId xmlns:a16="http://schemas.microsoft.com/office/drawing/2014/main" id="{8E48690D-A2B4-4A4A-8275-549675CFED6E}"/>
              </a:ext>
            </a:extLst>
          </p:cNvPr>
          <p:cNvSpPr/>
          <p:nvPr/>
        </p:nvSpPr>
        <p:spPr>
          <a:xfrm>
            <a:off x="524017" y="1170446"/>
            <a:ext cx="6096000" cy="3416320"/>
          </a:xfrm>
          <a:prstGeom prst="rect">
            <a:avLst/>
          </a:prstGeom>
        </p:spPr>
        <p:txBody>
          <a:bodyPr>
            <a:spAutoFit/>
          </a:bodyPr>
          <a:lstStyle/>
          <a:p>
            <a:pPr algn="just"/>
            <a:r>
              <a:rPr lang="en-US" dirty="0">
                <a:solidFill>
                  <a:srgbClr val="32323C"/>
                </a:solidFill>
                <a:latin typeface="+mj-lt"/>
              </a:rPr>
              <a:t> </a:t>
            </a:r>
            <a:r>
              <a:rPr lang="en-US" dirty="0">
                <a:latin typeface="+mj-lt"/>
              </a:rPr>
              <a:t>leaves the pelvis via the greater sciatic foramen, entering the gluteal region </a:t>
            </a:r>
            <a:r>
              <a:rPr lang="en-US" dirty="0">
                <a:solidFill>
                  <a:srgbClr val="FF0000"/>
                </a:solidFill>
                <a:latin typeface="+mj-lt"/>
              </a:rPr>
              <a:t>inferiorly</a:t>
            </a:r>
            <a:r>
              <a:rPr lang="en-US" dirty="0">
                <a:solidFill>
                  <a:srgbClr val="32323C"/>
                </a:solidFill>
                <a:latin typeface="+mj-lt"/>
              </a:rPr>
              <a:t> </a:t>
            </a:r>
            <a:r>
              <a:rPr lang="en-US" dirty="0">
                <a:latin typeface="+mj-lt"/>
              </a:rPr>
              <a:t>to the piriformis muscle. It descends deep to the gluteus maximus and runs down the back of the thigh to the knee.</a:t>
            </a:r>
          </a:p>
          <a:p>
            <a:pPr algn="just"/>
            <a:endParaRPr lang="en-US" dirty="0">
              <a:solidFill>
                <a:srgbClr val="32323C"/>
              </a:solidFill>
              <a:latin typeface="+mj-lt"/>
            </a:endParaRPr>
          </a:p>
          <a:p>
            <a:pPr algn="just"/>
            <a:r>
              <a:rPr lang="en-US" dirty="0">
                <a:latin typeface="+mj-lt"/>
              </a:rPr>
              <a:t>Roots: </a:t>
            </a:r>
            <a:r>
              <a:rPr lang="en-US" dirty="0">
                <a:solidFill>
                  <a:srgbClr val="FF0000"/>
                </a:solidFill>
                <a:latin typeface="+mj-lt"/>
              </a:rPr>
              <a:t>S1, S2, S3</a:t>
            </a:r>
          </a:p>
          <a:p>
            <a:pPr algn="just"/>
            <a:endParaRPr lang="en-US" dirty="0">
              <a:solidFill>
                <a:srgbClr val="FF0000"/>
              </a:solidFill>
              <a:latin typeface="+mj-lt"/>
            </a:endParaRPr>
          </a:p>
          <a:p>
            <a:pPr algn="just"/>
            <a:r>
              <a:rPr lang="en-US" dirty="0">
                <a:latin typeface="+mj-lt"/>
              </a:rPr>
              <a:t>Motor Functions: None</a:t>
            </a:r>
          </a:p>
          <a:p>
            <a:pPr algn="just"/>
            <a:endParaRPr lang="en-US" dirty="0">
              <a:solidFill>
                <a:srgbClr val="32323C"/>
              </a:solidFill>
              <a:latin typeface="+mj-lt"/>
            </a:endParaRPr>
          </a:p>
          <a:p>
            <a:pPr algn="just"/>
            <a:r>
              <a:rPr lang="en-US" dirty="0">
                <a:latin typeface="+mj-lt"/>
              </a:rPr>
              <a:t>Sensory Functions</a:t>
            </a:r>
            <a:r>
              <a:rPr lang="en-US" dirty="0">
                <a:latin typeface="+mj-lt"/>
                <a:sym typeface="Wingdings" panose="05000000000000000000" pitchFamily="2" charset="2"/>
              </a:rPr>
              <a:t>:(cutaneous)</a:t>
            </a:r>
            <a:r>
              <a:rPr lang="en-US" dirty="0">
                <a:latin typeface="+mj-lt"/>
              </a:rPr>
              <a:t> Innervates the skin on the </a:t>
            </a:r>
            <a:r>
              <a:rPr lang="en-US" dirty="0">
                <a:solidFill>
                  <a:srgbClr val="FF0000"/>
                </a:solidFill>
                <a:latin typeface="+mj-lt"/>
              </a:rPr>
              <a:t>posterior surface of the thigh and leg</a:t>
            </a:r>
            <a:r>
              <a:rPr lang="en-US" dirty="0">
                <a:solidFill>
                  <a:srgbClr val="32323C"/>
                </a:solidFill>
                <a:latin typeface="+mj-lt"/>
              </a:rPr>
              <a:t>. </a:t>
            </a:r>
            <a:r>
              <a:rPr lang="en-US" dirty="0">
                <a:latin typeface="+mj-lt"/>
              </a:rPr>
              <a:t>Also innervates the skin of the </a:t>
            </a:r>
            <a:r>
              <a:rPr lang="en-US" dirty="0">
                <a:solidFill>
                  <a:srgbClr val="FF0000"/>
                </a:solidFill>
                <a:latin typeface="+mj-lt"/>
              </a:rPr>
              <a:t>perineum</a:t>
            </a:r>
            <a:endParaRPr lang="en-US" i="0" dirty="0">
              <a:solidFill>
                <a:srgbClr val="FF0000"/>
              </a:solidFill>
              <a:effectLst/>
              <a:latin typeface="+mj-lt"/>
            </a:endParaRPr>
          </a:p>
        </p:txBody>
      </p:sp>
      <p:pic>
        <p:nvPicPr>
          <p:cNvPr id="8" name="صورة 7">
            <a:extLst>
              <a:ext uri="{FF2B5EF4-FFF2-40B4-BE49-F238E27FC236}">
                <a16:creationId xmlns:a16="http://schemas.microsoft.com/office/drawing/2014/main" id="{424648A5-D5F7-D8BB-875E-00FF80F383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649" y="0"/>
            <a:ext cx="4733334" cy="5613400"/>
          </a:xfrm>
          <a:prstGeom prst="rect">
            <a:avLst/>
          </a:prstGeom>
        </p:spPr>
      </p:pic>
    </p:spTree>
    <p:extLst>
      <p:ext uri="{BB962C8B-B14F-4D97-AF65-F5344CB8AC3E}">
        <p14:creationId xmlns:p14="http://schemas.microsoft.com/office/powerpoint/2010/main" val="3924232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77D15341-9C0D-9AE9-0CD2-9ADEB8E865B3}"/>
              </a:ext>
            </a:extLst>
          </p:cNvPr>
          <p:cNvSpPr/>
          <p:nvPr/>
        </p:nvSpPr>
        <p:spPr>
          <a:xfrm>
            <a:off x="553514" y="901530"/>
            <a:ext cx="6096000" cy="3693319"/>
          </a:xfrm>
          <a:prstGeom prst="rect">
            <a:avLst/>
          </a:prstGeom>
        </p:spPr>
        <p:txBody>
          <a:bodyPr>
            <a:spAutoFit/>
          </a:bodyPr>
          <a:lstStyle/>
          <a:p>
            <a:pPr algn="just"/>
            <a:r>
              <a:rPr lang="en-US" dirty="0">
                <a:solidFill>
                  <a:srgbClr val="32323C"/>
                </a:solidFill>
              </a:rPr>
              <a:t> </a:t>
            </a:r>
            <a:r>
              <a:rPr lang="en-US" dirty="0">
                <a:solidFill>
                  <a:srgbClr val="FF0000"/>
                </a:solidFill>
              </a:rPr>
              <a:t>leaves</a:t>
            </a:r>
            <a:r>
              <a:rPr lang="en-US" dirty="0">
                <a:solidFill>
                  <a:srgbClr val="32323C"/>
                </a:solidFill>
              </a:rPr>
              <a:t> </a:t>
            </a:r>
            <a:r>
              <a:rPr lang="en-US" dirty="0"/>
              <a:t>the pelvis via the </a:t>
            </a:r>
            <a:r>
              <a:rPr lang="en-US" dirty="0">
                <a:solidFill>
                  <a:srgbClr val="FF0000"/>
                </a:solidFill>
              </a:rPr>
              <a:t>greater sciatic foramen</a:t>
            </a:r>
            <a:r>
              <a:rPr lang="en-US" dirty="0">
                <a:solidFill>
                  <a:srgbClr val="32323C"/>
                </a:solidFill>
              </a:rPr>
              <a:t>, </a:t>
            </a:r>
            <a:r>
              <a:rPr lang="en-US" dirty="0"/>
              <a:t>then</a:t>
            </a:r>
            <a:r>
              <a:rPr lang="en-US" dirty="0">
                <a:solidFill>
                  <a:srgbClr val="32323C"/>
                </a:solidFill>
              </a:rPr>
              <a:t> </a:t>
            </a:r>
            <a:r>
              <a:rPr lang="en-US" dirty="0">
                <a:solidFill>
                  <a:srgbClr val="FF0000"/>
                </a:solidFill>
              </a:rPr>
              <a:t>re-enters</a:t>
            </a:r>
            <a:r>
              <a:rPr lang="en-US" dirty="0">
                <a:solidFill>
                  <a:srgbClr val="32323C"/>
                </a:solidFill>
              </a:rPr>
              <a:t> </a:t>
            </a:r>
            <a:r>
              <a:rPr lang="en-US" dirty="0"/>
              <a:t>via the </a:t>
            </a:r>
            <a:r>
              <a:rPr lang="en-US" dirty="0">
                <a:solidFill>
                  <a:srgbClr val="FF0000"/>
                </a:solidFill>
              </a:rPr>
              <a:t>lesser</a:t>
            </a:r>
            <a:r>
              <a:rPr lang="en-US" dirty="0">
                <a:solidFill>
                  <a:srgbClr val="32323C"/>
                </a:solidFill>
              </a:rPr>
              <a:t> </a:t>
            </a:r>
            <a:r>
              <a:rPr lang="en-US" dirty="0">
                <a:solidFill>
                  <a:srgbClr val="FF0000"/>
                </a:solidFill>
              </a:rPr>
              <a:t>sciatic foramen</a:t>
            </a:r>
            <a:r>
              <a:rPr lang="en-US" dirty="0"/>
              <a:t>. It moves </a:t>
            </a:r>
            <a:r>
              <a:rPr lang="en-US" dirty="0" err="1"/>
              <a:t>anterosuperiorly</a:t>
            </a:r>
            <a:r>
              <a:rPr lang="en-US" dirty="0"/>
              <a:t> along the lateral wall of the ischiorectal fossa, and terminates by dividing into several branches.</a:t>
            </a:r>
          </a:p>
          <a:p>
            <a:pPr algn="just"/>
            <a:endParaRPr lang="en-US" dirty="0">
              <a:solidFill>
                <a:srgbClr val="32323C"/>
              </a:solidFill>
            </a:endParaRPr>
          </a:p>
          <a:p>
            <a:pPr algn="just"/>
            <a:r>
              <a:rPr lang="en-US" dirty="0"/>
              <a:t>Roots: </a:t>
            </a:r>
            <a:r>
              <a:rPr lang="en-US" dirty="0">
                <a:solidFill>
                  <a:srgbClr val="FF0000"/>
                </a:solidFill>
              </a:rPr>
              <a:t>S2, S3, S4</a:t>
            </a:r>
          </a:p>
          <a:p>
            <a:pPr algn="just"/>
            <a:endParaRPr lang="en-US" dirty="0"/>
          </a:p>
          <a:p>
            <a:pPr algn="just"/>
            <a:r>
              <a:rPr lang="en-US" dirty="0"/>
              <a:t>Motor Functions: Innervates the skeletal muscles in the </a:t>
            </a:r>
            <a:r>
              <a:rPr lang="en-US" dirty="0">
                <a:solidFill>
                  <a:srgbClr val="FF0000"/>
                </a:solidFill>
              </a:rPr>
              <a:t>perineum , </a:t>
            </a:r>
            <a:r>
              <a:rPr lang="en-US" dirty="0" err="1">
                <a:solidFill>
                  <a:srgbClr val="FF0000"/>
                </a:solidFill>
              </a:rPr>
              <a:t>levator</a:t>
            </a:r>
            <a:r>
              <a:rPr lang="en-US" dirty="0">
                <a:solidFill>
                  <a:srgbClr val="FF0000"/>
                </a:solidFill>
              </a:rPr>
              <a:t> ani , the external urethral sphincter, the external anal sphincter </a:t>
            </a:r>
            <a:r>
              <a:rPr lang="en-US" dirty="0">
                <a:solidFill>
                  <a:srgbClr val="32323C"/>
                </a:solidFill>
              </a:rPr>
              <a:t>.</a:t>
            </a:r>
          </a:p>
          <a:p>
            <a:pPr algn="just"/>
            <a:endParaRPr lang="en-US" dirty="0"/>
          </a:p>
          <a:p>
            <a:pPr algn="just"/>
            <a:r>
              <a:rPr lang="en-US" dirty="0"/>
              <a:t>Sensory Functions: Innervates the </a:t>
            </a:r>
            <a:r>
              <a:rPr lang="en-US" dirty="0">
                <a:solidFill>
                  <a:srgbClr val="FF0000"/>
                </a:solidFill>
              </a:rPr>
              <a:t>penis and the clitoris and most of the skin of the perineum</a:t>
            </a:r>
            <a:r>
              <a:rPr lang="en-US" dirty="0">
                <a:solidFill>
                  <a:srgbClr val="32323C"/>
                </a:solidFill>
              </a:rPr>
              <a:t>.</a:t>
            </a:r>
            <a:endParaRPr lang="en-US" i="0" dirty="0">
              <a:solidFill>
                <a:srgbClr val="32323C"/>
              </a:solidFill>
              <a:effectLst/>
            </a:endParaRPr>
          </a:p>
        </p:txBody>
      </p:sp>
      <p:sp>
        <p:nvSpPr>
          <p:cNvPr id="3" name="مستطيل 2">
            <a:extLst>
              <a:ext uri="{FF2B5EF4-FFF2-40B4-BE49-F238E27FC236}">
                <a16:creationId xmlns:a16="http://schemas.microsoft.com/office/drawing/2014/main" id="{D0C92A74-DDBA-36DF-0ACE-E3750B2D1800}"/>
              </a:ext>
            </a:extLst>
          </p:cNvPr>
          <p:cNvSpPr/>
          <p:nvPr/>
        </p:nvSpPr>
        <p:spPr>
          <a:xfrm>
            <a:off x="553514" y="269521"/>
            <a:ext cx="1890133" cy="400110"/>
          </a:xfrm>
          <a:prstGeom prst="rect">
            <a:avLst/>
          </a:prstGeom>
        </p:spPr>
        <p:txBody>
          <a:bodyPr wrap="none">
            <a:spAutoFit/>
          </a:bodyPr>
          <a:lstStyle/>
          <a:p>
            <a:r>
              <a:rPr lang="en-US" sz="2000" dirty="0">
                <a:solidFill>
                  <a:srgbClr val="FF0000"/>
                </a:solidFill>
              </a:rPr>
              <a:t>Pudendal Nerve</a:t>
            </a:r>
            <a:endParaRPr lang="en-US" sz="2000" i="0" dirty="0">
              <a:solidFill>
                <a:srgbClr val="FF0000"/>
              </a:solidFill>
              <a:effectLst/>
            </a:endParaRPr>
          </a:p>
        </p:txBody>
      </p:sp>
      <p:pic>
        <p:nvPicPr>
          <p:cNvPr id="6" name="صورة 5">
            <a:extLst>
              <a:ext uri="{FF2B5EF4-FFF2-40B4-BE49-F238E27FC236}">
                <a16:creationId xmlns:a16="http://schemas.microsoft.com/office/drawing/2014/main" id="{A1EDF846-98F7-65E9-218B-40A9F706EF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1065" y="0"/>
            <a:ext cx="3954576" cy="5589639"/>
          </a:xfrm>
          <a:prstGeom prst="rect">
            <a:avLst/>
          </a:prstGeom>
        </p:spPr>
      </p:pic>
    </p:spTree>
    <p:extLst>
      <p:ext uri="{BB962C8B-B14F-4D97-AF65-F5344CB8AC3E}">
        <p14:creationId xmlns:p14="http://schemas.microsoft.com/office/powerpoint/2010/main" val="3334590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645D3CA2-3F48-3A85-C7D3-C2F4D508A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0"/>
            <a:ext cx="6663198" cy="5574890"/>
          </a:xfrm>
          <a:prstGeom prst="rect">
            <a:avLst/>
          </a:prstGeom>
        </p:spPr>
      </p:pic>
      <p:sp>
        <p:nvSpPr>
          <p:cNvPr id="3" name="مربع نص 2">
            <a:extLst>
              <a:ext uri="{FF2B5EF4-FFF2-40B4-BE49-F238E27FC236}">
                <a16:creationId xmlns:a16="http://schemas.microsoft.com/office/drawing/2014/main" id="{BD0ADF87-C2CE-B923-52A1-99B03ECE2E4B}"/>
              </a:ext>
            </a:extLst>
          </p:cNvPr>
          <p:cNvSpPr txBox="1"/>
          <p:nvPr/>
        </p:nvSpPr>
        <p:spPr>
          <a:xfrm>
            <a:off x="663677" y="516194"/>
            <a:ext cx="4144297" cy="4832092"/>
          </a:xfrm>
          <a:prstGeom prst="rect">
            <a:avLst/>
          </a:prstGeom>
          <a:noFill/>
        </p:spPr>
        <p:txBody>
          <a:bodyPr wrap="square" rtlCol="1">
            <a:spAutoFit/>
          </a:bodyPr>
          <a:lstStyle/>
          <a:p>
            <a:pPr algn="just">
              <a:buFont typeface="Arial" panose="020B0604020202020204" pitchFamily="34" charset="0"/>
              <a:buChar char="•"/>
            </a:pPr>
            <a:r>
              <a:rPr lang="en-US" sz="2000" i="0" dirty="0">
                <a:solidFill>
                  <a:srgbClr val="FF0000"/>
                </a:solidFill>
                <a:effectLst/>
              </a:rPr>
              <a:t>Branches of Pudendal Nerve:</a:t>
            </a:r>
          </a:p>
          <a:p>
            <a:pPr algn="just">
              <a:buFont typeface="Arial" panose="020B0604020202020204" pitchFamily="34" charset="0"/>
              <a:buChar char="•"/>
            </a:pPr>
            <a:endParaRPr lang="en-US" b="1" dirty="0">
              <a:solidFill>
                <a:srgbClr val="32323C"/>
              </a:solidFill>
              <a:latin typeface="acumin-pro"/>
            </a:endParaRPr>
          </a:p>
          <a:p>
            <a:pPr algn="just"/>
            <a:endParaRPr lang="en-US" b="1" i="0" dirty="0">
              <a:solidFill>
                <a:srgbClr val="FF0000"/>
              </a:solidFill>
              <a:effectLst/>
              <a:latin typeface="acumin-pro"/>
            </a:endParaRPr>
          </a:p>
          <a:p>
            <a:pPr algn="just">
              <a:buFont typeface="Arial" panose="020B0604020202020204" pitchFamily="34" charset="0"/>
              <a:buChar char="•"/>
            </a:pPr>
            <a:r>
              <a:rPr lang="en-US" i="0" dirty="0">
                <a:solidFill>
                  <a:srgbClr val="FF0000"/>
                </a:solidFill>
                <a:effectLst/>
              </a:rPr>
              <a:t>Inferior rectal nerve </a:t>
            </a:r>
            <a:r>
              <a:rPr lang="en-US" i="0" dirty="0">
                <a:effectLst/>
              </a:rPr>
              <a:t>– innervates the perianal skin and lower third of the anal canal.</a:t>
            </a:r>
          </a:p>
          <a:p>
            <a:pPr algn="just">
              <a:buFont typeface="Arial" panose="020B0604020202020204" pitchFamily="34" charset="0"/>
              <a:buChar char="•"/>
            </a:pPr>
            <a:endParaRPr lang="en-US" i="0" dirty="0">
              <a:effectLst/>
            </a:endParaRPr>
          </a:p>
          <a:p>
            <a:pPr algn="just">
              <a:buFont typeface="Arial" panose="020B0604020202020204" pitchFamily="34" charset="0"/>
              <a:buChar char="•"/>
            </a:pPr>
            <a:r>
              <a:rPr lang="en-US" i="0" dirty="0">
                <a:solidFill>
                  <a:srgbClr val="FF0000"/>
                </a:solidFill>
                <a:effectLst/>
              </a:rPr>
              <a:t>Perineal nerve </a:t>
            </a:r>
            <a:r>
              <a:rPr lang="en-US" i="0" dirty="0">
                <a:effectLst/>
              </a:rPr>
              <a:t>– innervates the skin of the perineum, labia minora and majora or posterior scrotum.</a:t>
            </a:r>
          </a:p>
          <a:p>
            <a:pPr algn="just">
              <a:buFont typeface="Arial" panose="020B0604020202020204" pitchFamily="34" charset="0"/>
              <a:buChar char="•"/>
            </a:pPr>
            <a:endParaRPr lang="en-US" i="0" dirty="0">
              <a:effectLst/>
            </a:endParaRPr>
          </a:p>
          <a:p>
            <a:pPr algn="just">
              <a:buFont typeface="Arial" panose="020B0604020202020204" pitchFamily="34" charset="0"/>
              <a:buChar char="•"/>
            </a:pPr>
            <a:r>
              <a:rPr lang="en-US" i="0" dirty="0">
                <a:solidFill>
                  <a:srgbClr val="FF0000"/>
                </a:solidFill>
                <a:effectLst/>
              </a:rPr>
              <a:t>Dorsal nerve of the penis or clitoris </a:t>
            </a:r>
            <a:r>
              <a:rPr lang="en-US" i="0" dirty="0">
                <a:effectLst/>
              </a:rPr>
              <a:t>– innervates the skin of the penis or clitoris. Thus, responsible for the afferent component of penile and clitoral erection.</a:t>
            </a:r>
          </a:p>
          <a:p>
            <a:r>
              <a:rPr lang="en-US" dirty="0"/>
              <a:t>(main sensory supply of penis)</a:t>
            </a:r>
            <a:endParaRPr lang="ar-SA" dirty="0"/>
          </a:p>
        </p:txBody>
      </p:sp>
    </p:spTree>
    <p:extLst>
      <p:ext uri="{BB962C8B-B14F-4D97-AF65-F5344CB8AC3E}">
        <p14:creationId xmlns:p14="http://schemas.microsoft.com/office/powerpoint/2010/main" val="1220683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5C2415E8-4C0F-47E2-AD02-6A8DE6A32259}"/>
              </a:ext>
            </a:extLst>
          </p:cNvPr>
          <p:cNvSpPr/>
          <p:nvPr/>
        </p:nvSpPr>
        <p:spPr>
          <a:xfrm>
            <a:off x="810827" y="497513"/>
            <a:ext cx="6096000" cy="3785652"/>
          </a:xfrm>
          <a:prstGeom prst="rect">
            <a:avLst/>
          </a:prstGeom>
        </p:spPr>
        <p:txBody>
          <a:bodyPr>
            <a:spAutoFit/>
          </a:bodyPr>
          <a:lstStyle/>
          <a:p>
            <a:r>
              <a:rPr lang="en-US" sz="2000" dirty="0">
                <a:solidFill>
                  <a:srgbClr val="FF0000"/>
                </a:solidFill>
              </a:rPr>
              <a:t>Other Nerves in Pelvis:</a:t>
            </a:r>
          </a:p>
          <a:p>
            <a:endParaRPr lang="en-US" sz="2000" dirty="0">
              <a:solidFill>
                <a:srgbClr val="FF0000"/>
              </a:solidFill>
            </a:endParaRPr>
          </a:p>
          <a:p>
            <a:endParaRPr lang="en-US" sz="2000" dirty="0">
              <a:solidFill>
                <a:srgbClr val="FF0000"/>
              </a:solidFill>
            </a:endParaRPr>
          </a:p>
          <a:p>
            <a:pPr marL="285750" indent="-285750" algn="just">
              <a:buFont typeface="Arial" panose="020B0604020202020204" pitchFamily="34" charset="0"/>
              <a:buChar char="•"/>
            </a:pPr>
            <a:r>
              <a:rPr lang="en-US" dirty="0">
                <a:latin typeface="+mj-lt"/>
              </a:rPr>
              <a:t>perforating cutaneous nerve, which supplies the skin over the lower medial aspect of the buttock </a:t>
            </a:r>
          </a:p>
          <a:p>
            <a:pPr marL="285750" indent="-285750" algn="just">
              <a:buFont typeface="Arial" panose="020B0604020202020204" pitchFamily="34" charset="0"/>
              <a:buChar char="•"/>
            </a:pPr>
            <a:endParaRPr lang="en-US" dirty="0">
              <a:latin typeface="+mj-lt"/>
            </a:endParaRPr>
          </a:p>
          <a:p>
            <a:pPr marL="285750" indent="-285750" algn="just">
              <a:buFont typeface="Arial" panose="020B0604020202020204" pitchFamily="34" charset="0"/>
              <a:buChar char="•"/>
            </a:pPr>
            <a:r>
              <a:rPr lang="en-US" dirty="0">
                <a:latin typeface="+mj-lt"/>
              </a:rPr>
              <a:t>Nerve to piriformis (piriformis muscle )</a:t>
            </a:r>
          </a:p>
          <a:p>
            <a:pPr marL="285750" indent="-285750" algn="just">
              <a:buFont typeface="Arial" panose="020B0604020202020204" pitchFamily="34" charset="0"/>
              <a:buChar char="•"/>
            </a:pPr>
            <a:endParaRPr lang="en-US" dirty="0">
              <a:latin typeface="+mj-lt"/>
            </a:endParaRPr>
          </a:p>
          <a:p>
            <a:pPr algn="just">
              <a:buFont typeface="Arial" panose="020B0604020202020204" pitchFamily="34" charset="0"/>
              <a:buChar char="•"/>
            </a:pPr>
            <a:r>
              <a:rPr lang="en-US" dirty="0">
                <a:latin typeface="+mj-lt"/>
              </a:rPr>
              <a:t>    Nerve to obturator internus </a:t>
            </a:r>
          </a:p>
          <a:p>
            <a:pPr algn="just"/>
            <a:r>
              <a:rPr lang="en-US" dirty="0">
                <a:latin typeface="+mj-lt"/>
              </a:rPr>
              <a:t>     (obturator internus and inferior    gemellus muscles)</a:t>
            </a:r>
          </a:p>
          <a:p>
            <a:pPr algn="just">
              <a:buFont typeface="Arial" panose="020B0604020202020204" pitchFamily="34" charset="0"/>
              <a:buChar char="•"/>
            </a:pPr>
            <a:endParaRPr lang="en-US" dirty="0">
              <a:latin typeface="+mj-lt"/>
            </a:endParaRPr>
          </a:p>
          <a:p>
            <a:pPr algn="just">
              <a:buFont typeface="Arial" panose="020B0604020202020204" pitchFamily="34" charset="0"/>
              <a:buChar char="•"/>
            </a:pPr>
            <a:r>
              <a:rPr lang="en-US" dirty="0">
                <a:latin typeface="+mj-lt"/>
              </a:rPr>
              <a:t>    Nerve to quadratus femoris (quadratus femoris and inferior gemellus muscles</a:t>
            </a:r>
            <a:r>
              <a:rPr lang="en-US" dirty="0">
                <a:solidFill>
                  <a:srgbClr val="32323C"/>
                </a:solidFill>
                <a:latin typeface="acumin-pro"/>
              </a:rPr>
              <a:t>)</a:t>
            </a:r>
            <a:endParaRPr lang="en-US" b="0" i="0" dirty="0">
              <a:solidFill>
                <a:srgbClr val="32323C"/>
              </a:solidFill>
              <a:effectLst/>
              <a:latin typeface="acumin-pro"/>
            </a:endParaRPr>
          </a:p>
        </p:txBody>
      </p:sp>
    </p:spTree>
    <p:extLst>
      <p:ext uri="{BB962C8B-B14F-4D97-AF65-F5344CB8AC3E}">
        <p14:creationId xmlns:p14="http://schemas.microsoft.com/office/powerpoint/2010/main" val="18024603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F0E8C71B-006D-4777-BB15-1D5C96693E87}"/>
              </a:ext>
            </a:extLst>
          </p:cNvPr>
          <p:cNvSpPr/>
          <p:nvPr/>
        </p:nvSpPr>
        <p:spPr>
          <a:xfrm>
            <a:off x="887938" y="820756"/>
            <a:ext cx="6096000" cy="4247317"/>
          </a:xfrm>
          <a:prstGeom prst="rect">
            <a:avLst/>
          </a:prstGeom>
        </p:spPr>
        <p:txBody>
          <a:bodyPr>
            <a:spAutoFit/>
          </a:bodyPr>
          <a:lstStyle/>
          <a:p>
            <a:pPr marL="285750" indent="-285750">
              <a:buFont typeface="Arial" panose="020B0604020202020204" pitchFamily="34" charset="0"/>
              <a:buChar char="•"/>
            </a:pPr>
            <a:r>
              <a:rPr lang="en-US" dirty="0"/>
              <a:t> is a branch of the </a:t>
            </a:r>
            <a:r>
              <a:rPr lang="en-US" dirty="0">
                <a:solidFill>
                  <a:srgbClr val="FF0000"/>
                </a:solidFill>
              </a:rPr>
              <a:t>lumbar plexus (L2, 3, and 4).</a:t>
            </a:r>
          </a:p>
          <a:p>
            <a:pPr marL="285750" indent="-285750">
              <a:buFont typeface="Arial" panose="020B0604020202020204" pitchFamily="34" charset="0"/>
              <a:buChar char="•"/>
            </a:pPr>
            <a:endParaRPr lang="en-US" dirty="0">
              <a:solidFill>
                <a:srgbClr val="FF0000"/>
              </a:solidFill>
            </a:endParaRPr>
          </a:p>
          <a:p>
            <a:pPr marL="285750" indent="-285750">
              <a:buFont typeface="Arial" panose="020B0604020202020204" pitchFamily="34" charset="0"/>
              <a:buChar char="•"/>
            </a:pPr>
            <a:r>
              <a:rPr lang="en-US" dirty="0"/>
              <a:t> It emerges from the medial border of the psoas muscle in the abdomen and accompanies the lumbosacral trunk down into the pelvis.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crosses the front of the sacroiliac joint and runs forward on the lateral pelvic wall in the angle between the internal and external iliac vessels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On reaching the obturator canal (i.e., the upper part of the obturator foramen, which is devoid of the obturator membrane), it splits into anterior and posterior divisions that pass through the canal to enter</a:t>
            </a:r>
            <a:r>
              <a:rPr lang="en-US" dirty="0">
                <a:solidFill>
                  <a:srgbClr val="FF0000"/>
                </a:solidFill>
              </a:rPr>
              <a:t> the adductor region of the thigh</a:t>
            </a:r>
            <a:r>
              <a:rPr lang="en-US" dirty="0"/>
              <a:t>.</a:t>
            </a:r>
            <a:endParaRPr lang="ar-SA" dirty="0"/>
          </a:p>
        </p:txBody>
      </p:sp>
      <p:sp>
        <p:nvSpPr>
          <p:cNvPr id="3" name="مستطيل 2">
            <a:extLst>
              <a:ext uri="{FF2B5EF4-FFF2-40B4-BE49-F238E27FC236}">
                <a16:creationId xmlns:a16="http://schemas.microsoft.com/office/drawing/2014/main" id="{59DCE292-9817-485F-BED7-320A23BC380D}"/>
              </a:ext>
            </a:extLst>
          </p:cNvPr>
          <p:cNvSpPr/>
          <p:nvPr/>
        </p:nvSpPr>
        <p:spPr>
          <a:xfrm>
            <a:off x="887938" y="359091"/>
            <a:ext cx="2583528" cy="461665"/>
          </a:xfrm>
          <a:prstGeom prst="rect">
            <a:avLst/>
          </a:prstGeom>
        </p:spPr>
        <p:txBody>
          <a:bodyPr wrap="none">
            <a:spAutoFit/>
          </a:bodyPr>
          <a:lstStyle/>
          <a:p>
            <a:pPr marL="342900" indent="-342900">
              <a:buFont typeface="Wingdings" panose="05000000000000000000" pitchFamily="2" charset="2"/>
              <a:buChar char="v"/>
            </a:pPr>
            <a:r>
              <a:rPr lang="en-US" sz="2400" dirty="0">
                <a:solidFill>
                  <a:srgbClr val="C00000"/>
                </a:solidFill>
              </a:rPr>
              <a:t>Obturator Nerve </a:t>
            </a:r>
            <a:endParaRPr lang="ar-SA" sz="2400" dirty="0">
              <a:solidFill>
                <a:srgbClr val="C00000"/>
              </a:solidFill>
            </a:endParaRPr>
          </a:p>
        </p:txBody>
      </p:sp>
      <p:pic>
        <p:nvPicPr>
          <p:cNvPr id="6146" name="Picture 2" descr="Obturator Nerve - Dr. Justin Dean">
            <a:extLst>
              <a:ext uri="{FF2B5EF4-FFF2-40B4-BE49-F238E27FC236}">
                <a16:creationId xmlns:a16="http://schemas.microsoft.com/office/drawing/2014/main" id="{D360F36B-87AD-4295-A199-5D43035BC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6778" y="0"/>
            <a:ext cx="3758043" cy="5604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776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C7B6DCF-D0AE-43D5-AF3C-B772BB69E3C8}"/>
              </a:ext>
            </a:extLst>
          </p:cNvPr>
          <p:cNvSpPr/>
          <p:nvPr/>
        </p:nvSpPr>
        <p:spPr>
          <a:xfrm>
            <a:off x="828582" y="856202"/>
            <a:ext cx="10952086" cy="923330"/>
          </a:xfrm>
          <a:prstGeom prst="rect">
            <a:avLst/>
          </a:prstGeom>
        </p:spPr>
        <p:txBody>
          <a:bodyPr wrap="square">
            <a:spAutoFit/>
          </a:bodyPr>
          <a:lstStyle/>
          <a:p>
            <a:r>
              <a:rPr lang="en-US" dirty="0"/>
              <a:t>Several bony features of the pelvic walls are palpable in an adult of average body build. Additionally, significant parts of the underlying urogenital tracts are palpable with proper manipulation. Collectively, these form notable surface landmarks that help orient the clinician conducting a physical examination or procedure.</a:t>
            </a:r>
            <a:endParaRPr lang="ar-SA" dirty="0"/>
          </a:p>
        </p:txBody>
      </p:sp>
      <p:sp>
        <p:nvSpPr>
          <p:cNvPr id="3" name="مستطيل 2">
            <a:extLst>
              <a:ext uri="{FF2B5EF4-FFF2-40B4-BE49-F238E27FC236}">
                <a16:creationId xmlns:a16="http://schemas.microsoft.com/office/drawing/2014/main" id="{0103EF0F-7AE3-4ABA-996D-241ABE32DB4F}"/>
              </a:ext>
            </a:extLst>
          </p:cNvPr>
          <p:cNvSpPr/>
          <p:nvPr/>
        </p:nvSpPr>
        <p:spPr>
          <a:xfrm>
            <a:off x="4515342" y="110517"/>
            <a:ext cx="3161315" cy="523220"/>
          </a:xfrm>
          <a:prstGeom prst="rect">
            <a:avLst/>
          </a:prstGeom>
        </p:spPr>
        <p:txBody>
          <a:bodyPr wrap="none">
            <a:spAutoFit/>
          </a:bodyPr>
          <a:lstStyle/>
          <a:p>
            <a:r>
              <a:rPr lang="en-US" sz="2800" dirty="0"/>
              <a:t>SURFACE ANATOMY </a:t>
            </a:r>
            <a:endParaRPr lang="ar-SA" sz="2800" dirty="0"/>
          </a:p>
        </p:txBody>
      </p:sp>
      <p:sp>
        <p:nvSpPr>
          <p:cNvPr id="4" name="مستطيل 3">
            <a:extLst>
              <a:ext uri="{FF2B5EF4-FFF2-40B4-BE49-F238E27FC236}">
                <a16:creationId xmlns:a16="http://schemas.microsoft.com/office/drawing/2014/main" id="{E5A71CB7-ECBE-42CC-BE03-FEDCEE0BA155}"/>
              </a:ext>
            </a:extLst>
          </p:cNvPr>
          <p:cNvSpPr/>
          <p:nvPr/>
        </p:nvSpPr>
        <p:spPr>
          <a:xfrm>
            <a:off x="828582" y="2258017"/>
            <a:ext cx="6096000" cy="369332"/>
          </a:xfrm>
          <a:prstGeom prst="rect">
            <a:avLst/>
          </a:prstGeom>
        </p:spPr>
        <p:txBody>
          <a:bodyPr>
            <a:spAutoFit/>
          </a:bodyPr>
          <a:lstStyle/>
          <a:p>
            <a:pPr marL="285750" indent="-285750">
              <a:buFont typeface="Arial" panose="020B0604020202020204" pitchFamily="34" charset="0"/>
              <a:buChar char="•"/>
            </a:pPr>
            <a:r>
              <a:rPr lang="en-US" dirty="0"/>
              <a:t>It can be felt through the skin along its entire length </a:t>
            </a:r>
            <a:endParaRPr lang="ar-SA" dirty="0"/>
          </a:p>
        </p:txBody>
      </p:sp>
      <p:sp>
        <p:nvSpPr>
          <p:cNvPr id="5" name="مستطيل 4">
            <a:extLst>
              <a:ext uri="{FF2B5EF4-FFF2-40B4-BE49-F238E27FC236}">
                <a16:creationId xmlns:a16="http://schemas.microsoft.com/office/drawing/2014/main" id="{29FEAAB4-5D3E-4CFC-9A70-267802A0EFA2}"/>
              </a:ext>
            </a:extLst>
          </p:cNvPr>
          <p:cNvSpPr/>
          <p:nvPr/>
        </p:nvSpPr>
        <p:spPr>
          <a:xfrm>
            <a:off x="828582" y="1888685"/>
            <a:ext cx="1142492" cy="369332"/>
          </a:xfrm>
          <a:prstGeom prst="rect">
            <a:avLst/>
          </a:prstGeom>
        </p:spPr>
        <p:txBody>
          <a:bodyPr wrap="none">
            <a:spAutoFit/>
          </a:bodyPr>
          <a:lstStyle/>
          <a:p>
            <a:r>
              <a:rPr lang="en-US" dirty="0">
                <a:solidFill>
                  <a:srgbClr val="C00000"/>
                </a:solidFill>
              </a:rPr>
              <a:t>Iliac Crest </a:t>
            </a:r>
            <a:endParaRPr lang="ar-SA" dirty="0">
              <a:solidFill>
                <a:srgbClr val="C00000"/>
              </a:solidFill>
            </a:endParaRPr>
          </a:p>
        </p:txBody>
      </p:sp>
      <p:sp>
        <p:nvSpPr>
          <p:cNvPr id="6" name="مستطيل 5">
            <a:extLst>
              <a:ext uri="{FF2B5EF4-FFF2-40B4-BE49-F238E27FC236}">
                <a16:creationId xmlns:a16="http://schemas.microsoft.com/office/drawing/2014/main" id="{DA867A71-1B8C-4C2E-BAA1-1F3D721F80BC}"/>
              </a:ext>
            </a:extLst>
          </p:cNvPr>
          <p:cNvSpPr/>
          <p:nvPr/>
        </p:nvSpPr>
        <p:spPr>
          <a:xfrm>
            <a:off x="817062" y="3542201"/>
            <a:ext cx="5194746" cy="923330"/>
          </a:xfrm>
          <a:prstGeom prst="rect">
            <a:avLst/>
          </a:prstGeom>
        </p:spPr>
        <p:txBody>
          <a:bodyPr wrap="square">
            <a:spAutoFit/>
          </a:bodyPr>
          <a:lstStyle/>
          <a:p>
            <a:pPr marL="285750" indent="-285750">
              <a:buFont typeface="Arial" panose="020B0604020202020204" pitchFamily="34" charset="0"/>
              <a:buChar char="•"/>
            </a:pPr>
            <a:r>
              <a:rPr lang="en-US" dirty="0"/>
              <a:t>The anterior superior iliac spine is situated at the anterior end of the iliac crest and lies at the upper lateral end of the fold of the groin</a:t>
            </a:r>
            <a:endParaRPr lang="ar-SA" dirty="0"/>
          </a:p>
        </p:txBody>
      </p:sp>
      <p:pic>
        <p:nvPicPr>
          <p:cNvPr id="1028" name="Picture 4" descr="Iliac Spine – Earth's Lab">
            <a:extLst>
              <a:ext uri="{FF2B5EF4-FFF2-40B4-BE49-F238E27FC236}">
                <a16:creationId xmlns:a16="http://schemas.microsoft.com/office/drawing/2014/main" id="{EE2E5D8D-9B31-41AA-8617-7A0AC526D3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9655" y="1727282"/>
            <a:ext cx="3799813" cy="3818112"/>
          </a:xfrm>
          <a:prstGeom prst="rect">
            <a:avLst/>
          </a:prstGeom>
          <a:noFill/>
          <a:extLst>
            <a:ext uri="{909E8E84-426E-40DD-AFC4-6F175D3DCCD1}">
              <a14:hiddenFill xmlns:a14="http://schemas.microsoft.com/office/drawing/2010/main">
                <a:solidFill>
                  <a:srgbClr val="FFFFFF"/>
                </a:solidFill>
              </a14:hiddenFill>
            </a:ext>
          </a:extLst>
        </p:spPr>
      </p:pic>
      <p:sp>
        <p:nvSpPr>
          <p:cNvPr id="7" name="مستطيل 6">
            <a:extLst>
              <a:ext uri="{FF2B5EF4-FFF2-40B4-BE49-F238E27FC236}">
                <a16:creationId xmlns:a16="http://schemas.microsoft.com/office/drawing/2014/main" id="{6866C501-A5B6-4399-971E-A122F6D278F7}"/>
              </a:ext>
            </a:extLst>
          </p:cNvPr>
          <p:cNvSpPr/>
          <p:nvPr/>
        </p:nvSpPr>
        <p:spPr>
          <a:xfrm>
            <a:off x="828582" y="4465531"/>
            <a:ext cx="5363129" cy="1200329"/>
          </a:xfrm>
          <a:prstGeom prst="rect">
            <a:avLst/>
          </a:prstGeom>
        </p:spPr>
        <p:txBody>
          <a:bodyPr wrap="square">
            <a:spAutoFit/>
          </a:bodyPr>
          <a:lstStyle/>
          <a:p>
            <a:pPr marL="285750" indent="-285750">
              <a:buFont typeface="Arial" panose="020B0604020202020204" pitchFamily="34" charset="0"/>
              <a:buChar char="•"/>
            </a:pPr>
            <a:r>
              <a:rPr lang="en-US" dirty="0"/>
              <a:t>The posterior superior iliac spine is situated at the posterior end of the iliac crest . It lies at the bottom of a small skin dimple and on a level with the second sacral spine</a:t>
            </a:r>
            <a:endParaRPr lang="ar-SA" dirty="0"/>
          </a:p>
        </p:txBody>
      </p:sp>
      <p:sp>
        <p:nvSpPr>
          <p:cNvPr id="8" name="مستطيل 7">
            <a:extLst>
              <a:ext uri="{FF2B5EF4-FFF2-40B4-BE49-F238E27FC236}">
                <a16:creationId xmlns:a16="http://schemas.microsoft.com/office/drawing/2014/main" id="{4F6FB615-D51D-41DB-B7F2-EAD0A8BB3B50}"/>
              </a:ext>
            </a:extLst>
          </p:cNvPr>
          <p:cNvSpPr/>
          <p:nvPr/>
        </p:nvSpPr>
        <p:spPr>
          <a:xfrm>
            <a:off x="828582" y="2790196"/>
            <a:ext cx="5678750" cy="646331"/>
          </a:xfrm>
          <a:prstGeom prst="rect">
            <a:avLst/>
          </a:prstGeom>
        </p:spPr>
        <p:txBody>
          <a:bodyPr wrap="square">
            <a:spAutoFit/>
          </a:bodyPr>
          <a:lstStyle/>
          <a:p>
            <a:pPr marL="285750" indent="-285750" algn="just">
              <a:buFont typeface="Arial" panose="020B0604020202020204" pitchFamily="34" charset="0"/>
              <a:buChar char="•"/>
            </a:pPr>
            <a:r>
              <a:rPr lang="en-US" dirty="0"/>
              <a:t> It extends from the anterior superior iliac spine (ASIS) to the posterior superior iliac spine (PSIS).</a:t>
            </a:r>
          </a:p>
        </p:txBody>
      </p:sp>
    </p:spTree>
    <p:extLst>
      <p:ext uri="{BB962C8B-B14F-4D97-AF65-F5344CB8AC3E}">
        <p14:creationId xmlns:p14="http://schemas.microsoft.com/office/powerpoint/2010/main" val="4190347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in on Bone grafting">
            <a:extLst>
              <a:ext uri="{FF2B5EF4-FFF2-40B4-BE49-F238E27FC236}">
                <a16:creationId xmlns:a16="http://schemas.microsoft.com/office/drawing/2014/main" id="{B1D6A0B5-F0D4-8F83-261E-EA379DE374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2906" y="0"/>
            <a:ext cx="3799813" cy="5560142"/>
          </a:xfrm>
          <a:prstGeom prst="rect">
            <a:avLst/>
          </a:prstGeom>
          <a:noFill/>
          <a:extLst>
            <a:ext uri="{909E8E84-426E-40DD-AFC4-6F175D3DCCD1}">
              <a14:hiddenFill xmlns:a14="http://schemas.microsoft.com/office/drawing/2010/main">
                <a:solidFill>
                  <a:srgbClr val="FFFFFF"/>
                </a:solidFill>
              </a14:hiddenFill>
            </a:ext>
          </a:extLst>
        </p:spPr>
      </p:pic>
      <p:pic>
        <p:nvPicPr>
          <p:cNvPr id="4" name="صورة 3">
            <a:extLst>
              <a:ext uri="{FF2B5EF4-FFF2-40B4-BE49-F238E27FC236}">
                <a16:creationId xmlns:a16="http://schemas.microsoft.com/office/drawing/2014/main" id="{B70C878C-A70D-6229-A91F-0A2AFCD8C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233" y="265471"/>
            <a:ext cx="7123470" cy="5029199"/>
          </a:xfrm>
          <a:prstGeom prst="rect">
            <a:avLst/>
          </a:prstGeom>
        </p:spPr>
      </p:pic>
    </p:spTree>
    <p:extLst>
      <p:ext uri="{BB962C8B-B14F-4D97-AF65-F5344CB8AC3E}">
        <p14:creationId xmlns:p14="http://schemas.microsoft.com/office/powerpoint/2010/main" val="2323220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99090" y="780504"/>
            <a:ext cx="6096000" cy="3139321"/>
          </a:xfrm>
          <a:prstGeom prst="rect">
            <a:avLst/>
          </a:prstGeom>
        </p:spPr>
        <p:txBody>
          <a:bodyPr>
            <a:spAutoFit/>
          </a:bodyPr>
          <a:lstStyle/>
          <a:p>
            <a:r>
              <a:rPr lang="en-US" dirty="0"/>
              <a:t>is used as a landmark to find the</a:t>
            </a:r>
            <a:r>
              <a:rPr lang="en-US" dirty="0">
                <a:solidFill>
                  <a:srgbClr val="FF0000"/>
                </a:solidFill>
              </a:rPr>
              <a:t> L4-L5 </a:t>
            </a:r>
            <a:r>
              <a:rPr lang="en-US" dirty="0"/>
              <a:t>vertebrae as this is the space through which the needle is commonly inserted during a </a:t>
            </a:r>
            <a:r>
              <a:rPr lang="en-US" dirty="0">
                <a:solidFill>
                  <a:srgbClr val="FF0000"/>
                </a:solidFill>
              </a:rPr>
              <a:t>lumbar puncture</a:t>
            </a:r>
            <a:r>
              <a:rPr lang="en-US" dirty="0"/>
              <a:t>. </a:t>
            </a:r>
          </a:p>
          <a:p>
            <a:endParaRPr lang="en-US" dirty="0"/>
          </a:p>
          <a:p>
            <a:r>
              <a:rPr lang="en-US" dirty="0"/>
              <a:t>A lumbar puncture (also called a spinal tap) is a minimally invasive procedure in which a needle is introduced into the spinal canal. Also , It can be used to administer spinal anesthesia (e.g. epidural) or other medications (e.g. chemotherapeutic drugs) into the spinal canal. It can also be done to collect cerebrospinal fluid in order to aid in diagnosing numerous illnesses (e.g. meningitis, </a:t>
            </a:r>
            <a:r>
              <a:rPr lang="en-US" dirty="0" err="1"/>
              <a:t>demyelinating</a:t>
            </a:r>
            <a:r>
              <a:rPr lang="en-US" dirty="0"/>
              <a:t> disorders)</a:t>
            </a:r>
          </a:p>
        </p:txBody>
      </p:sp>
      <p:sp>
        <p:nvSpPr>
          <p:cNvPr id="3" name="مستطيل 2"/>
          <p:cNvSpPr/>
          <p:nvPr/>
        </p:nvSpPr>
        <p:spPr>
          <a:xfrm>
            <a:off x="580866" y="396525"/>
            <a:ext cx="1460656" cy="461665"/>
          </a:xfrm>
          <a:prstGeom prst="rect">
            <a:avLst/>
          </a:prstGeom>
        </p:spPr>
        <p:txBody>
          <a:bodyPr wrap="none">
            <a:spAutoFit/>
          </a:bodyPr>
          <a:lstStyle/>
          <a:p>
            <a:pPr algn="ctr"/>
            <a:r>
              <a:rPr lang="en-US" sz="2400" dirty="0">
                <a:solidFill>
                  <a:srgbClr val="C00000"/>
                </a:solidFill>
                <a:latin typeface="+mj-lt"/>
              </a:rPr>
              <a:t>iliac crest</a:t>
            </a:r>
          </a:p>
        </p:txBody>
      </p:sp>
      <p:pic>
        <p:nvPicPr>
          <p:cNvPr id="1026" name="Picture 2" descr="Figure 031_3_7306. Appropriate patient positioning for lumbar puncture and  location of the L4/L5 intercostal space. - McMaster Textbook of Internal  Medicine"/>
          <p:cNvPicPr>
            <a:picLocks noChangeAspect="1" noChangeArrowheads="1"/>
          </p:cNvPicPr>
          <p:nvPr/>
        </p:nvPicPr>
        <p:blipFill>
          <a:blip r:embed="rId2"/>
          <a:srcRect/>
          <a:stretch>
            <a:fillRect/>
          </a:stretch>
        </p:blipFill>
        <p:spPr bwMode="auto">
          <a:xfrm>
            <a:off x="6981711" y="704812"/>
            <a:ext cx="4808669" cy="3049607"/>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2EC4DB53-A62C-F864-1E4B-F6165B0E47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129" y="117987"/>
            <a:ext cx="11503741" cy="5851620"/>
          </a:xfrm>
          <a:prstGeom prst="rect">
            <a:avLst/>
          </a:prstGeom>
        </p:spPr>
      </p:pic>
    </p:spTree>
    <p:extLst>
      <p:ext uri="{BB962C8B-B14F-4D97-AF65-F5344CB8AC3E}">
        <p14:creationId xmlns:p14="http://schemas.microsoft.com/office/powerpoint/2010/main" val="1277738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85ECBB67-5D97-4562-AA76-7AA3D208AE00}"/>
              </a:ext>
            </a:extLst>
          </p:cNvPr>
          <p:cNvSpPr/>
          <p:nvPr/>
        </p:nvSpPr>
        <p:spPr>
          <a:xfrm>
            <a:off x="440891" y="790566"/>
            <a:ext cx="6096000" cy="923330"/>
          </a:xfrm>
          <a:prstGeom prst="rect">
            <a:avLst/>
          </a:prstGeom>
        </p:spPr>
        <p:txBody>
          <a:bodyPr>
            <a:spAutoFit/>
          </a:bodyPr>
          <a:lstStyle/>
          <a:p>
            <a:pPr marL="285750" indent="-285750">
              <a:buFont typeface="Arial" panose="020B0604020202020204" pitchFamily="34" charset="0"/>
              <a:buChar char="•"/>
            </a:pPr>
            <a:r>
              <a:rPr lang="en-US" dirty="0"/>
              <a:t>lies in the midline between the bodies of the pubic bones </a:t>
            </a:r>
          </a:p>
          <a:p>
            <a:pPr marL="285750" indent="-285750">
              <a:buFont typeface="Arial" panose="020B0604020202020204" pitchFamily="34" charset="0"/>
              <a:buChar char="•"/>
            </a:pPr>
            <a:r>
              <a:rPr lang="en-US" dirty="0"/>
              <a:t>it can be palpated as a solid structure through the fat that is present in this region. </a:t>
            </a:r>
            <a:endParaRPr lang="ar-SA" dirty="0"/>
          </a:p>
        </p:txBody>
      </p:sp>
      <p:sp>
        <p:nvSpPr>
          <p:cNvPr id="3" name="مستطيل 2">
            <a:extLst>
              <a:ext uri="{FF2B5EF4-FFF2-40B4-BE49-F238E27FC236}">
                <a16:creationId xmlns:a16="http://schemas.microsoft.com/office/drawing/2014/main" id="{C98B3632-93E5-488E-8D80-306261B8DE77}"/>
              </a:ext>
            </a:extLst>
          </p:cNvPr>
          <p:cNvSpPr/>
          <p:nvPr/>
        </p:nvSpPr>
        <p:spPr>
          <a:xfrm>
            <a:off x="945438" y="421234"/>
            <a:ext cx="1760803" cy="369332"/>
          </a:xfrm>
          <a:prstGeom prst="rect">
            <a:avLst/>
          </a:prstGeom>
        </p:spPr>
        <p:txBody>
          <a:bodyPr wrap="none">
            <a:spAutoFit/>
          </a:bodyPr>
          <a:lstStyle/>
          <a:p>
            <a:r>
              <a:rPr lang="en-US" dirty="0">
                <a:solidFill>
                  <a:srgbClr val="C00000"/>
                </a:solidFill>
              </a:rPr>
              <a:t>Symphysis Pubis </a:t>
            </a:r>
            <a:endParaRPr lang="ar-SA" dirty="0">
              <a:solidFill>
                <a:srgbClr val="C00000"/>
              </a:solidFill>
            </a:endParaRPr>
          </a:p>
        </p:txBody>
      </p:sp>
      <p:sp>
        <p:nvSpPr>
          <p:cNvPr id="4" name="مستطيل 3">
            <a:extLst>
              <a:ext uri="{FF2B5EF4-FFF2-40B4-BE49-F238E27FC236}">
                <a16:creationId xmlns:a16="http://schemas.microsoft.com/office/drawing/2014/main" id="{9EFF37FB-D3DB-449F-8B1D-705895AF2D2F}"/>
              </a:ext>
            </a:extLst>
          </p:cNvPr>
          <p:cNvSpPr/>
          <p:nvPr/>
        </p:nvSpPr>
        <p:spPr>
          <a:xfrm>
            <a:off x="440891" y="2267894"/>
            <a:ext cx="6096000" cy="3416320"/>
          </a:xfrm>
          <a:prstGeom prst="rect">
            <a:avLst/>
          </a:prstGeom>
        </p:spPr>
        <p:txBody>
          <a:bodyPr>
            <a:spAutoFit/>
          </a:bodyPr>
          <a:lstStyle/>
          <a:p>
            <a:pPr marL="285750" indent="-285750">
              <a:buFont typeface="Arial" panose="020B0604020202020204" pitchFamily="34" charset="0"/>
              <a:buChar char="•"/>
            </a:pPr>
            <a:r>
              <a:rPr lang="en-US" dirty="0"/>
              <a:t>The pubic tubercle can be felt on the upper border of the pubis .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medial end of the inguinal ligament is attached to it.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tubercle can be palpated easily in the male by invaginating the scrotum from below with the examining finger. In the female, the pubic tubercle can be palpated through the lateral margin of the labium majus.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The pubic crest is the ridge of the bone on the superior surface of the pubic bone, medial to the pubic tubercle</a:t>
            </a:r>
            <a:endParaRPr lang="ar-SA" dirty="0"/>
          </a:p>
        </p:txBody>
      </p:sp>
      <p:sp>
        <p:nvSpPr>
          <p:cNvPr id="5" name="مستطيل 4">
            <a:extLst>
              <a:ext uri="{FF2B5EF4-FFF2-40B4-BE49-F238E27FC236}">
                <a16:creationId xmlns:a16="http://schemas.microsoft.com/office/drawing/2014/main" id="{80209F79-051C-4FA6-BCD6-F1B3AD2D7AB4}"/>
              </a:ext>
            </a:extLst>
          </p:cNvPr>
          <p:cNvSpPr/>
          <p:nvPr/>
        </p:nvSpPr>
        <p:spPr>
          <a:xfrm>
            <a:off x="945438" y="1898562"/>
            <a:ext cx="2543453" cy="369332"/>
          </a:xfrm>
          <a:prstGeom prst="rect">
            <a:avLst/>
          </a:prstGeom>
        </p:spPr>
        <p:txBody>
          <a:bodyPr wrap="none">
            <a:spAutoFit/>
          </a:bodyPr>
          <a:lstStyle/>
          <a:p>
            <a:r>
              <a:rPr lang="en-US" dirty="0">
                <a:solidFill>
                  <a:srgbClr val="C00000"/>
                </a:solidFill>
              </a:rPr>
              <a:t>Pubic Tubercle and Crest </a:t>
            </a:r>
            <a:endParaRPr lang="ar-SA" dirty="0">
              <a:solidFill>
                <a:srgbClr val="C00000"/>
              </a:solidFill>
            </a:endParaRPr>
          </a:p>
        </p:txBody>
      </p:sp>
      <p:pic>
        <p:nvPicPr>
          <p:cNvPr id="2052" name="Picture 4" descr="Week 6 Flashcards | Chegg.com">
            <a:extLst>
              <a:ext uri="{FF2B5EF4-FFF2-40B4-BE49-F238E27FC236}">
                <a16:creationId xmlns:a16="http://schemas.microsoft.com/office/drawing/2014/main" id="{69BCE1F4-2FB1-41C9-9F52-B090224684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9385" y="3429000"/>
            <a:ext cx="4231724" cy="291280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kin benchmarks and dissection markings. ASIS indicates anterosuperior... |  Download Scientific Diagram">
            <a:extLst>
              <a:ext uri="{FF2B5EF4-FFF2-40B4-BE49-F238E27FC236}">
                <a16:creationId xmlns:a16="http://schemas.microsoft.com/office/drawing/2014/main" id="{31C49BE2-316A-4FC3-A6E1-B0594D41E3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2688" y="0"/>
            <a:ext cx="2688421" cy="3353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012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a:extLst>
              <a:ext uri="{FF2B5EF4-FFF2-40B4-BE49-F238E27FC236}">
                <a16:creationId xmlns:a16="http://schemas.microsoft.com/office/drawing/2014/main" id="{D0BD88B6-952E-4F57-AD1F-A952D9C1755F}"/>
              </a:ext>
            </a:extLst>
          </p:cNvPr>
          <p:cNvSpPr/>
          <p:nvPr/>
        </p:nvSpPr>
        <p:spPr>
          <a:xfrm>
            <a:off x="236162" y="799821"/>
            <a:ext cx="3435428" cy="369332"/>
          </a:xfrm>
          <a:prstGeom prst="rect">
            <a:avLst/>
          </a:prstGeom>
        </p:spPr>
        <p:txBody>
          <a:bodyPr wrap="none">
            <a:spAutoFit/>
          </a:bodyPr>
          <a:lstStyle/>
          <a:p>
            <a:pPr algn="ctr"/>
            <a:r>
              <a:rPr lang="en-US" b="1" dirty="0">
                <a:solidFill>
                  <a:srgbClr val="C00000"/>
                </a:solidFill>
                <a:latin typeface="acumin-pro"/>
              </a:rPr>
              <a:t>Anterior Superior Iliac Spine/ ASIS</a:t>
            </a:r>
            <a:endParaRPr lang="en-US" b="1" i="0" dirty="0">
              <a:solidFill>
                <a:srgbClr val="C00000"/>
              </a:solidFill>
              <a:effectLst/>
              <a:latin typeface="acumin-pro"/>
            </a:endParaRPr>
          </a:p>
        </p:txBody>
      </p:sp>
      <p:sp>
        <p:nvSpPr>
          <p:cNvPr id="11" name="مستطيل 10">
            <a:extLst>
              <a:ext uri="{FF2B5EF4-FFF2-40B4-BE49-F238E27FC236}">
                <a16:creationId xmlns:a16="http://schemas.microsoft.com/office/drawing/2014/main" id="{2FE4C818-A3A7-4753-B2C9-EE5328CBF00E}"/>
              </a:ext>
            </a:extLst>
          </p:cNvPr>
          <p:cNvSpPr/>
          <p:nvPr/>
        </p:nvSpPr>
        <p:spPr>
          <a:xfrm>
            <a:off x="287555" y="1169153"/>
            <a:ext cx="6096000" cy="5078313"/>
          </a:xfrm>
          <a:prstGeom prst="rect">
            <a:avLst/>
          </a:prstGeom>
        </p:spPr>
        <p:txBody>
          <a:bodyPr>
            <a:spAutoFit/>
          </a:bodyPr>
          <a:lstStyle/>
          <a:p>
            <a:pPr algn="just"/>
            <a:r>
              <a:rPr lang="en-US" dirty="0">
                <a:latin typeface="acumin-pro"/>
              </a:rPr>
              <a:t>The anterior superior iliac spine (ASIS) is an important anatomical landmark:</a:t>
            </a:r>
          </a:p>
          <a:p>
            <a:pPr marL="285750" indent="-285750" algn="just">
              <a:buFont typeface="Arial" panose="020B0604020202020204" pitchFamily="34" charset="0"/>
              <a:buChar char="•"/>
            </a:pPr>
            <a:r>
              <a:rPr lang="en-US" b="1" dirty="0">
                <a:solidFill>
                  <a:srgbClr val="FF0000"/>
                </a:solidFill>
                <a:latin typeface="acumin-pro"/>
              </a:rPr>
              <a:t> </a:t>
            </a:r>
            <a:r>
              <a:rPr lang="en-US" dirty="0">
                <a:solidFill>
                  <a:srgbClr val="FF0000"/>
                </a:solidFill>
                <a:latin typeface="acumin-pro"/>
              </a:rPr>
              <a:t>Mid-inguinal point </a:t>
            </a:r>
            <a:r>
              <a:rPr lang="en-US" dirty="0">
                <a:latin typeface="acumin-pro"/>
              </a:rPr>
              <a:t>– halfway between the ASIS and the center of the pubic symphysis. The femoral artery can be palpated here.</a:t>
            </a:r>
          </a:p>
          <a:p>
            <a:pPr marL="285750" indent="-285750" algn="just">
              <a:buFont typeface="Arial" panose="020B0604020202020204" pitchFamily="34" charset="0"/>
              <a:buChar char="•"/>
            </a:pPr>
            <a:r>
              <a:rPr lang="en-US" dirty="0">
                <a:solidFill>
                  <a:srgbClr val="FF0000"/>
                </a:solidFill>
                <a:latin typeface="acumin-pro"/>
              </a:rPr>
              <a:t>Mid-point of the inguinal ligament </a:t>
            </a:r>
            <a:r>
              <a:rPr lang="en-US" dirty="0">
                <a:latin typeface="acumin-pro"/>
              </a:rPr>
              <a:t>– halfway between the ASIS and the pubic tubercle. The deep inguinal ring can be found 0.5 inch above it.</a:t>
            </a:r>
          </a:p>
          <a:p>
            <a:pPr algn="just">
              <a:buFont typeface="Arial" panose="020B0604020202020204" pitchFamily="34" charset="0"/>
              <a:buChar char="•"/>
            </a:pPr>
            <a:endParaRPr lang="en-US" dirty="0">
              <a:latin typeface="acumin-pro"/>
            </a:endParaRPr>
          </a:p>
          <a:p>
            <a:pPr algn="just"/>
            <a:r>
              <a:rPr lang="en-US" b="1" dirty="0">
                <a:solidFill>
                  <a:srgbClr val="C00000"/>
                </a:solidFill>
                <a:latin typeface="acumin-pro"/>
              </a:rPr>
              <a:t>Pubic tubercle</a:t>
            </a:r>
          </a:p>
          <a:p>
            <a:pPr marL="285750" indent="-285750" algn="just">
              <a:buFont typeface="Arial" panose="020B0604020202020204" pitchFamily="34" charset="0"/>
              <a:buChar char="•"/>
            </a:pPr>
            <a:r>
              <a:rPr lang="en-US" dirty="0">
                <a:latin typeface="acumin-pro"/>
              </a:rPr>
              <a:t>0.5 inch </a:t>
            </a:r>
            <a:r>
              <a:rPr lang="en-US" dirty="0">
                <a:solidFill>
                  <a:srgbClr val="FF0000"/>
                </a:solidFill>
                <a:latin typeface="acumin-pro"/>
              </a:rPr>
              <a:t>above and medial </a:t>
            </a:r>
            <a:r>
              <a:rPr lang="en-US" dirty="0">
                <a:latin typeface="acumin-pro"/>
              </a:rPr>
              <a:t>to pubic tubercle , superficial inguinal ring can be found.</a:t>
            </a:r>
          </a:p>
          <a:p>
            <a:pPr marL="285750" indent="-285750" algn="just">
              <a:buFont typeface="Arial" panose="020B0604020202020204" pitchFamily="34" charset="0"/>
              <a:buChar char="•"/>
            </a:pPr>
            <a:r>
              <a:rPr lang="en-US" dirty="0">
                <a:latin typeface="acumin-pro"/>
              </a:rPr>
              <a:t>0.5  inch </a:t>
            </a:r>
            <a:r>
              <a:rPr lang="en-US" dirty="0">
                <a:solidFill>
                  <a:srgbClr val="FF0000"/>
                </a:solidFill>
                <a:latin typeface="acumin-pro"/>
              </a:rPr>
              <a:t>below and lateral </a:t>
            </a:r>
            <a:r>
              <a:rPr lang="en-US" dirty="0">
                <a:latin typeface="acumin-pro"/>
              </a:rPr>
              <a:t>to pubic tubercle , femoral ring can be found.</a:t>
            </a:r>
          </a:p>
          <a:p>
            <a:pPr algn="just">
              <a:buFont typeface="Arial" panose="020B0604020202020204" pitchFamily="34" charset="0"/>
              <a:buChar char="•"/>
            </a:pPr>
            <a:endParaRPr lang="en-US" dirty="0">
              <a:latin typeface="acumin-pro"/>
            </a:endParaRPr>
          </a:p>
          <a:p>
            <a:pPr algn="just"/>
            <a:endParaRPr lang="en-US" dirty="0">
              <a:latin typeface="acumin-pro"/>
            </a:endParaRPr>
          </a:p>
          <a:p>
            <a:pPr algn="just">
              <a:buFont typeface="Arial" panose="020B0604020202020204" pitchFamily="34" charset="0"/>
              <a:buChar char="•"/>
            </a:pPr>
            <a:endParaRPr lang="en-US" b="0" i="0" dirty="0">
              <a:effectLst/>
              <a:latin typeface="acumin-pro"/>
            </a:endParaRPr>
          </a:p>
          <a:p>
            <a:pPr algn="just"/>
            <a:endParaRPr lang="en-US" b="0" i="0" dirty="0">
              <a:effectLst/>
              <a:latin typeface="acumin-pro"/>
            </a:endParaRPr>
          </a:p>
        </p:txBody>
      </p:sp>
      <p:pic>
        <p:nvPicPr>
          <p:cNvPr id="3081" name="Picture 9" descr="DoctorWhitey - Mid inguinal point Vs Mid point of inguinal... | فيسبوك">
            <a:extLst>
              <a:ext uri="{FF2B5EF4-FFF2-40B4-BE49-F238E27FC236}">
                <a16:creationId xmlns:a16="http://schemas.microsoft.com/office/drawing/2014/main" id="{24033068-76EB-43A1-B943-7B6E8A27CA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4948" y="149960"/>
            <a:ext cx="4977599" cy="3243581"/>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Groin hernia anatomy - UpToDate">
            <a:extLst>
              <a:ext uri="{FF2B5EF4-FFF2-40B4-BE49-F238E27FC236}">
                <a16:creationId xmlns:a16="http://schemas.microsoft.com/office/drawing/2014/main" id="{1BAD4D40-09B2-4825-B3F4-A7BEF8EDC6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0522" y="3267944"/>
            <a:ext cx="4772025" cy="2979522"/>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a:extLst>
              <a:ext uri="{FF2B5EF4-FFF2-40B4-BE49-F238E27FC236}">
                <a16:creationId xmlns:a16="http://schemas.microsoft.com/office/drawing/2014/main" id="{DAB3D50A-C410-4FED-AEB9-0B06B42E7C1A}"/>
              </a:ext>
            </a:extLst>
          </p:cNvPr>
          <p:cNvSpPr/>
          <p:nvPr/>
        </p:nvSpPr>
        <p:spPr>
          <a:xfrm>
            <a:off x="4400579" y="104109"/>
            <a:ext cx="2151166" cy="523220"/>
          </a:xfrm>
          <a:prstGeom prst="rect">
            <a:avLst/>
          </a:prstGeom>
        </p:spPr>
        <p:txBody>
          <a:bodyPr wrap="none">
            <a:spAutoFit/>
          </a:bodyPr>
          <a:lstStyle/>
          <a:p>
            <a:r>
              <a:rPr lang="en-US" sz="2800" dirty="0"/>
              <a:t>Clinical Notes</a:t>
            </a:r>
            <a:endParaRPr lang="ar-SA" sz="2800" dirty="0"/>
          </a:p>
        </p:txBody>
      </p:sp>
    </p:spTree>
    <p:extLst>
      <p:ext uri="{BB962C8B-B14F-4D97-AF65-F5344CB8AC3E}">
        <p14:creationId xmlns:p14="http://schemas.microsoft.com/office/powerpoint/2010/main" val="8305298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1C94256C-6588-4C13-B7D8-C3AD12C70E3F}"/>
              </a:ext>
            </a:extLst>
          </p:cNvPr>
          <p:cNvSpPr/>
          <p:nvPr/>
        </p:nvSpPr>
        <p:spPr>
          <a:xfrm>
            <a:off x="455721" y="637764"/>
            <a:ext cx="6096000" cy="4247317"/>
          </a:xfrm>
          <a:prstGeom prst="rect">
            <a:avLst/>
          </a:prstGeom>
        </p:spPr>
        <p:txBody>
          <a:bodyPr>
            <a:spAutoFit/>
          </a:bodyPr>
          <a:lstStyle/>
          <a:p>
            <a:pPr marL="285750" indent="-285750">
              <a:buFont typeface="Arial" panose="020B0604020202020204" pitchFamily="34" charset="0"/>
              <a:buChar char="•"/>
            </a:pPr>
            <a:r>
              <a:rPr lang="en-US" dirty="0"/>
              <a:t>The spinous processes of the sacrum S1-S3 are fused with each other in the midline to form the median sacral crest. The crest can be felt beneath the skin in the uppermost part of the cleft between the buttocks.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The sacral hiatus is situated on the posterior aspect of the lower end of the sacrum, where the extradural space terminates. The hiatus lies about 2 in. (5 cm) above the tip of the coccyx and beneath the skin of the cleft between the buttocks.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The inferior surface and tip of the coccyx can be palpated in the cleft between the buttocks about 1 in. (2.5 cm) behind the anus. The anterior surface of the coccyx can be palpated with the gloved finger in the anal canal.</a:t>
            </a:r>
            <a:endParaRPr lang="ar-SA" dirty="0"/>
          </a:p>
        </p:txBody>
      </p:sp>
      <p:sp>
        <p:nvSpPr>
          <p:cNvPr id="3" name="مستطيل 2">
            <a:extLst>
              <a:ext uri="{FF2B5EF4-FFF2-40B4-BE49-F238E27FC236}">
                <a16:creationId xmlns:a16="http://schemas.microsoft.com/office/drawing/2014/main" id="{A40B04BC-DFDA-49DC-B3FD-78B301D1D6A3}"/>
              </a:ext>
            </a:extLst>
          </p:cNvPr>
          <p:cNvSpPr/>
          <p:nvPr/>
        </p:nvSpPr>
        <p:spPr>
          <a:xfrm>
            <a:off x="751301" y="172660"/>
            <a:ext cx="2042547" cy="369332"/>
          </a:xfrm>
          <a:prstGeom prst="rect">
            <a:avLst/>
          </a:prstGeom>
        </p:spPr>
        <p:txBody>
          <a:bodyPr wrap="none">
            <a:spAutoFit/>
          </a:bodyPr>
          <a:lstStyle/>
          <a:p>
            <a:r>
              <a:rPr lang="en-US" dirty="0">
                <a:solidFill>
                  <a:srgbClr val="C00000"/>
                </a:solidFill>
              </a:rPr>
              <a:t>Sacrum and Coccyx </a:t>
            </a:r>
            <a:endParaRPr lang="ar-SA" dirty="0">
              <a:solidFill>
                <a:srgbClr val="C00000"/>
              </a:solidFill>
            </a:endParaRPr>
          </a:p>
        </p:txBody>
      </p:sp>
      <p:pic>
        <p:nvPicPr>
          <p:cNvPr id="1026" name="Picture 2" descr="Surface Anatomy of the Pelvis Female Diagram | Quizlet">
            <a:extLst>
              <a:ext uri="{FF2B5EF4-FFF2-40B4-BE49-F238E27FC236}">
                <a16:creationId xmlns:a16="http://schemas.microsoft.com/office/drawing/2014/main" id="{69939645-2F48-4BCD-98E7-1B9E5F5A5E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507" y="0"/>
            <a:ext cx="4844938" cy="5589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8417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EBE00B91-B813-4ED0-8103-2FB4FD2B289F}"/>
              </a:ext>
            </a:extLst>
          </p:cNvPr>
          <p:cNvSpPr/>
          <p:nvPr/>
        </p:nvSpPr>
        <p:spPr>
          <a:xfrm>
            <a:off x="526334" y="1117323"/>
            <a:ext cx="6096000" cy="1754326"/>
          </a:xfrm>
          <a:prstGeom prst="rect">
            <a:avLst/>
          </a:prstGeom>
        </p:spPr>
        <p:txBody>
          <a:bodyPr>
            <a:spAutoFit/>
          </a:bodyPr>
          <a:lstStyle/>
          <a:p>
            <a:pPr marL="285750" indent="-285750">
              <a:buFont typeface="Arial" panose="020B0604020202020204" pitchFamily="34" charset="0"/>
              <a:buChar char="•"/>
            </a:pPr>
            <a:r>
              <a:rPr lang="en-US" dirty="0"/>
              <a:t>In adults, the empty bladder is a pelvic organ and lies posterior to the symphysis pubis.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the bladder fills, it rises up out of the pelvis into the abdomen, where it can be palpated through the anterior abdominal wall above the symphysis pubis</a:t>
            </a:r>
            <a:endParaRPr lang="ar-SA" dirty="0"/>
          </a:p>
        </p:txBody>
      </p:sp>
      <p:sp>
        <p:nvSpPr>
          <p:cNvPr id="3" name="مستطيل 2">
            <a:extLst>
              <a:ext uri="{FF2B5EF4-FFF2-40B4-BE49-F238E27FC236}">
                <a16:creationId xmlns:a16="http://schemas.microsoft.com/office/drawing/2014/main" id="{D764C766-F9C1-4B51-9C86-239B9EF3885B}"/>
              </a:ext>
            </a:extLst>
          </p:cNvPr>
          <p:cNvSpPr/>
          <p:nvPr/>
        </p:nvSpPr>
        <p:spPr>
          <a:xfrm>
            <a:off x="701167" y="217049"/>
            <a:ext cx="1716688" cy="369332"/>
          </a:xfrm>
          <a:prstGeom prst="rect">
            <a:avLst/>
          </a:prstGeom>
        </p:spPr>
        <p:txBody>
          <a:bodyPr wrap="none">
            <a:spAutoFit/>
          </a:bodyPr>
          <a:lstStyle/>
          <a:p>
            <a:r>
              <a:rPr lang="en-US" dirty="0">
                <a:solidFill>
                  <a:srgbClr val="C00000"/>
                </a:solidFill>
              </a:rPr>
              <a:t>Urinary Bladder </a:t>
            </a:r>
            <a:endParaRPr lang="ar-SA" dirty="0">
              <a:solidFill>
                <a:srgbClr val="C00000"/>
              </a:solidFill>
            </a:endParaRPr>
          </a:p>
        </p:txBody>
      </p:sp>
      <p:pic>
        <p:nvPicPr>
          <p:cNvPr id="5" name="صورة 4">
            <a:extLst>
              <a:ext uri="{FF2B5EF4-FFF2-40B4-BE49-F238E27FC236}">
                <a16:creationId xmlns:a16="http://schemas.microsoft.com/office/drawing/2014/main" id="{B15D5FFC-18E6-E84A-2D77-21649E30D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666" y="793970"/>
            <a:ext cx="4572000" cy="4155358"/>
          </a:xfrm>
          <a:prstGeom prst="rect">
            <a:avLst/>
          </a:prstGeom>
        </p:spPr>
      </p:pic>
    </p:spTree>
    <p:extLst>
      <p:ext uri="{BB962C8B-B14F-4D97-AF65-F5344CB8AC3E}">
        <p14:creationId xmlns:p14="http://schemas.microsoft.com/office/powerpoint/2010/main" val="1642433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elvic Floor - an overview | ScienceDirect Topics">
            <a:extLst>
              <a:ext uri="{FF2B5EF4-FFF2-40B4-BE49-F238E27FC236}">
                <a16:creationId xmlns:a16="http://schemas.microsoft.com/office/drawing/2014/main" id="{D49A2A9A-374B-4BCD-A5FB-66546D0EDC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2880" y="688251"/>
            <a:ext cx="4419600" cy="4238625"/>
          </a:xfrm>
          <a:prstGeom prst="rect">
            <a:avLst/>
          </a:prstGeom>
          <a:noFill/>
          <a:extLst>
            <a:ext uri="{909E8E84-426E-40DD-AFC4-6F175D3DCCD1}">
              <a14:hiddenFill xmlns:a14="http://schemas.microsoft.com/office/drawing/2010/main">
                <a:solidFill>
                  <a:srgbClr val="FFFFFF"/>
                </a:solidFill>
              </a14:hiddenFill>
            </a:ext>
          </a:extLst>
        </p:spPr>
      </p:pic>
      <p:sp>
        <p:nvSpPr>
          <p:cNvPr id="5" name="مستطيل 4">
            <a:extLst>
              <a:ext uri="{FF2B5EF4-FFF2-40B4-BE49-F238E27FC236}">
                <a16:creationId xmlns:a16="http://schemas.microsoft.com/office/drawing/2014/main" id="{A9689741-6DE9-4F7F-81F0-08B13AB6E837}"/>
              </a:ext>
            </a:extLst>
          </p:cNvPr>
          <p:cNvSpPr/>
          <p:nvPr/>
        </p:nvSpPr>
        <p:spPr>
          <a:xfrm>
            <a:off x="180942" y="499239"/>
            <a:ext cx="6096000" cy="2954655"/>
          </a:xfrm>
          <a:prstGeom prst="rect">
            <a:avLst/>
          </a:prstGeom>
        </p:spPr>
        <p:txBody>
          <a:bodyPr>
            <a:spAutoFit/>
          </a:bodyPr>
          <a:lstStyle/>
          <a:p>
            <a:pPr marL="285750" indent="-285750">
              <a:buFont typeface="Arial" panose="020B0604020202020204" pitchFamily="34" charset="0"/>
              <a:buChar char="•"/>
            </a:pPr>
            <a:r>
              <a:rPr lang="en-US" sz="2400" dirty="0">
                <a:solidFill>
                  <a:srgbClr val="FF0000"/>
                </a:solidFill>
              </a:rPr>
              <a:t>Pelvic Floor Injury :</a:t>
            </a:r>
          </a:p>
          <a:p>
            <a:pPr marL="285750" indent="-285750">
              <a:buFont typeface="Arial" panose="020B0604020202020204" pitchFamily="34" charset="0"/>
              <a:buChar char="•"/>
            </a:pPr>
            <a:endParaRPr lang="en-US" dirty="0">
              <a:solidFill>
                <a:srgbClr val="FF0000"/>
              </a:solidFill>
            </a:endParaRPr>
          </a:p>
          <a:p>
            <a:r>
              <a:rPr lang="en-US" dirty="0"/>
              <a:t>( injury to the </a:t>
            </a:r>
            <a:r>
              <a:rPr lang="en-US" dirty="0" err="1"/>
              <a:t>levator</a:t>
            </a:r>
            <a:r>
              <a:rPr lang="en-US" dirty="0"/>
              <a:t> ani or local nerves , especially the pudendal nerve , during childbirth )</a:t>
            </a:r>
          </a:p>
          <a:p>
            <a:endParaRPr lang="en-US" dirty="0"/>
          </a:p>
          <a:p>
            <a:r>
              <a:rPr lang="en-US" dirty="0">
                <a:solidFill>
                  <a:srgbClr val="FF0000"/>
                </a:solidFill>
              </a:rPr>
              <a:t> </a:t>
            </a:r>
            <a:r>
              <a:rPr lang="en-US" dirty="0"/>
              <a:t>can result in the loss of support for the pelvic viscera (</a:t>
            </a:r>
            <a:r>
              <a:rPr lang="en-US" dirty="0">
                <a:solidFill>
                  <a:schemeClr val="accent2"/>
                </a:solidFill>
              </a:rPr>
              <a:t>Pelvic Organ Prolapse POP </a:t>
            </a:r>
            <a:r>
              <a:rPr lang="en-US" dirty="0"/>
              <a:t>) leading to uterine and vaginal prolapse, herniation of the bladder (cystocele), and alteration in the position of the bladder neck and urethra, leading to stress incontinence. Prolapse of the rectum may also occur.</a:t>
            </a:r>
            <a:endParaRPr lang="ar-SA" dirty="0"/>
          </a:p>
        </p:txBody>
      </p:sp>
    </p:spTree>
    <p:extLst>
      <p:ext uri="{BB962C8B-B14F-4D97-AF65-F5344CB8AC3E}">
        <p14:creationId xmlns:p14="http://schemas.microsoft.com/office/powerpoint/2010/main" val="32708330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9CA88700-E152-4535-8DA8-A4D6A1BD6D2C}"/>
              </a:ext>
            </a:extLst>
          </p:cNvPr>
          <p:cNvSpPr/>
          <p:nvPr/>
        </p:nvSpPr>
        <p:spPr>
          <a:xfrm>
            <a:off x="4710892" y="132417"/>
            <a:ext cx="2151166" cy="523220"/>
          </a:xfrm>
          <a:prstGeom prst="rect">
            <a:avLst/>
          </a:prstGeom>
        </p:spPr>
        <p:txBody>
          <a:bodyPr wrap="none">
            <a:spAutoFit/>
          </a:bodyPr>
          <a:lstStyle/>
          <a:p>
            <a:r>
              <a:rPr lang="en-US" sz="2800" dirty="0"/>
              <a:t>Clinical Notes</a:t>
            </a:r>
            <a:endParaRPr lang="ar-SA" sz="2800" dirty="0"/>
          </a:p>
        </p:txBody>
      </p:sp>
      <p:sp>
        <p:nvSpPr>
          <p:cNvPr id="3" name="مستطيل 2">
            <a:extLst>
              <a:ext uri="{FF2B5EF4-FFF2-40B4-BE49-F238E27FC236}">
                <a16:creationId xmlns:a16="http://schemas.microsoft.com/office/drawing/2014/main" id="{2ECCDEA4-026B-4122-982A-54994E44D5F3}"/>
              </a:ext>
            </a:extLst>
          </p:cNvPr>
          <p:cNvSpPr/>
          <p:nvPr/>
        </p:nvSpPr>
        <p:spPr>
          <a:xfrm>
            <a:off x="517340" y="624859"/>
            <a:ext cx="4161717" cy="400110"/>
          </a:xfrm>
          <a:prstGeom prst="rect">
            <a:avLst/>
          </a:prstGeom>
        </p:spPr>
        <p:txBody>
          <a:bodyPr wrap="none">
            <a:spAutoFit/>
          </a:bodyPr>
          <a:lstStyle/>
          <a:p>
            <a:pPr algn="ctr"/>
            <a:r>
              <a:rPr lang="en-US" sz="2000" b="1" dirty="0">
                <a:solidFill>
                  <a:srgbClr val="C00000"/>
                </a:solidFill>
              </a:rPr>
              <a:t>Assessment of the Female Bony Pelvis</a:t>
            </a:r>
            <a:endParaRPr lang="en-US" sz="2000" b="1" i="0" dirty="0">
              <a:solidFill>
                <a:srgbClr val="C00000"/>
              </a:solidFill>
              <a:effectLst/>
            </a:endParaRPr>
          </a:p>
        </p:txBody>
      </p:sp>
      <p:sp>
        <p:nvSpPr>
          <p:cNvPr id="4" name="مستطيل 3">
            <a:extLst>
              <a:ext uri="{FF2B5EF4-FFF2-40B4-BE49-F238E27FC236}">
                <a16:creationId xmlns:a16="http://schemas.microsoft.com/office/drawing/2014/main" id="{39D31229-52DF-4894-A667-5B5AFEE15D9C}"/>
              </a:ext>
            </a:extLst>
          </p:cNvPr>
          <p:cNvSpPr/>
          <p:nvPr/>
        </p:nvSpPr>
        <p:spPr>
          <a:xfrm>
            <a:off x="500109" y="1024969"/>
            <a:ext cx="10070046" cy="369332"/>
          </a:xfrm>
          <a:prstGeom prst="rect">
            <a:avLst/>
          </a:prstGeom>
        </p:spPr>
        <p:txBody>
          <a:bodyPr wrap="square">
            <a:spAutoFit/>
          </a:bodyPr>
          <a:lstStyle/>
          <a:p>
            <a:pPr marL="285750" indent="-285750">
              <a:buFont typeface="Arial" panose="020B0604020202020204" pitchFamily="34" charset="0"/>
              <a:buChar char="•"/>
            </a:pPr>
            <a:r>
              <a:rPr lang="en-US" dirty="0"/>
              <a:t>The true / lesser pelvis is the bony canal through which the fetus has to pass during childbirth. </a:t>
            </a:r>
            <a:endParaRPr lang="ar-SA" dirty="0"/>
          </a:p>
        </p:txBody>
      </p:sp>
      <p:sp>
        <p:nvSpPr>
          <p:cNvPr id="7" name="مستطيل 6">
            <a:extLst>
              <a:ext uri="{FF2B5EF4-FFF2-40B4-BE49-F238E27FC236}">
                <a16:creationId xmlns:a16="http://schemas.microsoft.com/office/drawing/2014/main" id="{28F46439-EF62-4C72-AA5B-D73958AAA23F}"/>
              </a:ext>
            </a:extLst>
          </p:cNvPr>
          <p:cNvSpPr/>
          <p:nvPr/>
        </p:nvSpPr>
        <p:spPr>
          <a:xfrm>
            <a:off x="500109" y="1394301"/>
            <a:ext cx="6280181" cy="369332"/>
          </a:xfrm>
          <a:prstGeom prst="rect">
            <a:avLst/>
          </a:prstGeom>
        </p:spPr>
        <p:txBody>
          <a:bodyPr wrap="none">
            <a:spAutoFit/>
          </a:bodyPr>
          <a:lstStyle/>
          <a:p>
            <a:pPr marL="285750" indent="-285750">
              <a:buFont typeface="Arial" panose="020B0604020202020204" pitchFamily="34" charset="0"/>
              <a:buChar char="•"/>
            </a:pPr>
            <a:r>
              <a:rPr lang="en-US" dirty="0"/>
              <a:t>The female pelvis is well adapted for the process of childbirth.</a:t>
            </a:r>
            <a:endParaRPr lang="ar-SA" dirty="0"/>
          </a:p>
        </p:txBody>
      </p:sp>
      <p:sp>
        <p:nvSpPr>
          <p:cNvPr id="8" name="مستطيل 7">
            <a:extLst>
              <a:ext uri="{FF2B5EF4-FFF2-40B4-BE49-F238E27FC236}">
                <a16:creationId xmlns:a16="http://schemas.microsoft.com/office/drawing/2014/main" id="{7F76F0CE-5210-4BE5-B1C2-B6B4EFCD8442}"/>
              </a:ext>
            </a:extLst>
          </p:cNvPr>
          <p:cNvSpPr/>
          <p:nvPr/>
        </p:nvSpPr>
        <p:spPr>
          <a:xfrm>
            <a:off x="1299098" y="1794411"/>
            <a:ext cx="9629313" cy="923330"/>
          </a:xfrm>
          <a:prstGeom prst="rect">
            <a:avLst/>
          </a:prstGeom>
        </p:spPr>
        <p:txBody>
          <a:bodyPr wrap="square">
            <a:spAutoFit/>
          </a:bodyPr>
          <a:lstStyle/>
          <a:p>
            <a:r>
              <a:rPr lang="en-US" dirty="0"/>
              <a:t>*The female pelvis is shallower and the bones are smoother than in the male.</a:t>
            </a:r>
          </a:p>
          <a:p>
            <a:r>
              <a:rPr lang="en-US" dirty="0"/>
              <a:t>*The size of the pelvic inlet is similar in the two sexes, but in the female, the cavity is larger and cylindrical, and the pelvic outlet is wider in both the anteroposterior and the transverse diameters. </a:t>
            </a:r>
            <a:endParaRPr lang="ar-SA" dirty="0"/>
          </a:p>
        </p:txBody>
      </p:sp>
      <p:sp>
        <p:nvSpPr>
          <p:cNvPr id="5" name="مستطيل 4">
            <a:extLst>
              <a:ext uri="{FF2B5EF4-FFF2-40B4-BE49-F238E27FC236}">
                <a16:creationId xmlns:a16="http://schemas.microsoft.com/office/drawing/2014/main" id="{0AC59678-D79C-4029-A51B-636B756A6C74}"/>
              </a:ext>
            </a:extLst>
          </p:cNvPr>
          <p:cNvSpPr/>
          <p:nvPr/>
        </p:nvSpPr>
        <p:spPr>
          <a:xfrm>
            <a:off x="485504" y="3107140"/>
            <a:ext cx="6832847" cy="2585323"/>
          </a:xfrm>
          <a:prstGeom prst="rect">
            <a:avLst/>
          </a:prstGeom>
        </p:spPr>
        <p:txBody>
          <a:bodyPr wrap="square">
            <a:spAutoFit/>
          </a:bodyPr>
          <a:lstStyle/>
          <a:p>
            <a:pPr marL="285750" indent="-285750">
              <a:buFont typeface="Arial" panose="020B0604020202020204" pitchFamily="34" charset="0"/>
              <a:buChar char="•"/>
            </a:pPr>
            <a:r>
              <a:rPr lang="en-US" dirty="0"/>
              <a:t>The pelvis can be classified into four general morphological groups:</a:t>
            </a:r>
          </a:p>
          <a:p>
            <a:endParaRPr lang="en-US" dirty="0"/>
          </a:p>
          <a:p>
            <a:pPr marL="285750" indent="-285750">
              <a:buFont typeface="Arial" panose="020B0604020202020204" pitchFamily="34" charset="0"/>
              <a:buChar char="•"/>
            </a:pPr>
            <a:r>
              <a:rPr lang="en-US" dirty="0">
                <a:solidFill>
                  <a:srgbClr val="FF0000"/>
                </a:solidFill>
              </a:rPr>
              <a:t>Gynecoid</a:t>
            </a:r>
          </a:p>
          <a:p>
            <a:pPr marL="285750" indent="-285750">
              <a:buFont typeface="Arial" panose="020B0604020202020204" pitchFamily="34" charset="0"/>
              <a:buChar char="•"/>
            </a:pPr>
            <a:r>
              <a:rPr lang="en-US" dirty="0">
                <a:solidFill>
                  <a:srgbClr val="FF0000"/>
                </a:solidFill>
              </a:rPr>
              <a:t>Anthropoid</a:t>
            </a:r>
          </a:p>
          <a:p>
            <a:pPr marL="285750" indent="-285750">
              <a:buFont typeface="Arial" panose="020B0604020202020204" pitchFamily="34" charset="0"/>
              <a:buChar char="•"/>
            </a:pPr>
            <a:r>
              <a:rPr lang="en-US" dirty="0">
                <a:solidFill>
                  <a:srgbClr val="FF0000"/>
                </a:solidFill>
              </a:rPr>
              <a:t>Android</a:t>
            </a:r>
          </a:p>
          <a:p>
            <a:pPr marL="285750" indent="-285750">
              <a:buFont typeface="Arial" panose="020B0604020202020204" pitchFamily="34" charset="0"/>
              <a:buChar char="•"/>
            </a:pPr>
            <a:r>
              <a:rPr lang="en-US" dirty="0" err="1">
                <a:solidFill>
                  <a:srgbClr val="FF0000"/>
                </a:solidFill>
              </a:rPr>
              <a:t>platypelloid</a:t>
            </a:r>
            <a:endParaRPr lang="en-US" dirty="0">
              <a:solidFill>
                <a:srgbClr val="FF0000"/>
              </a:solidFill>
            </a:endParaRPr>
          </a:p>
          <a:p>
            <a:endParaRPr lang="en-US" dirty="0"/>
          </a:p>
          <a:p>
            <a:endParaRPr lang="ar-SA" dirty="0"/>
          </a:p>
        </p:txBody>
      </p:sp>
      <p:sp>
        <p:nvSpPr>
          <p:cNvPr id="2050" name="AutoShape 2" descr="brachypellic pelvis – Liberal Dictionary"/>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2" name="AutoShape 4" descr="brachypellic pelvis – Liberal Dictionary"/>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brachypellic pelvis – Liberal Dictionary"/>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6" name="AutoShape 8" descr="brachypellic pelvis – Liberal Dictionary"/>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8" name="AutoShape 10" descr="In obstetrics, classification of the shape of the pelvis inlet has been...  | Download Scientific Diagram"/>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60" name="AutoShape 12" descr="Anatomy of Bony Pelvis"/>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62" name="AutoShape 14" descr="Anatomy of Bony Pelvis"/>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64" name="AutoShape 16" descr="Anatomy of Bony Pelvis"/>
          <p:cNvSpPr>
            <a:spLocks noChangeAspect="1" noChangeArrowheads="1"/>
          </p:cNvSpPr>
          <p:nvPr/>
        </p:nvSpPr>
        <p:spPr bwMode="auto">
          <a:xfrm>
            <a:off x="11971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54045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7511" y="147483"/>
            <a:ext cx="6001777" cy="5909310"/>
          </a:xfrm>
          <a:prstGeom prst="rect">
            <a:avLst/>
          </a:prstGeom>
        </p:spPr>
        <p:txBody>
          <a:bodyPr wrap="square">
            <a:spAutoFit/>
          </a:bodyPr>
          <a:lstStyle/>
          <a:p>
            <a:r>
              <a:rPr lang="en-US" dirty="0"/>
              <a:t>The majority of women have a</a:t>
            </a:r>
            <a:r>
              <a:rPr lang="en-US" dirty="0">
                <a:solidFill>
                  <a:srgbClr val="FF0000"/>
                </a:solidFill>
              </a:rPr>
              <a:t> </a:t>
            </a:r>
            <a:r>
              <a:rPr lang="en-US" dirty="0" err="1">
                <a:solidFill>
                  <a:srgbClr val="FF0000"/>
                </a:solidFill>
              </a:rPr>
              <a:t>gynaecoid</a:t>
            </a:r>
            <a:r>
              <a:rPr lang="en-US" dirty="0"/>
              <a:t> pelvis, as opposed to the male android pelvis. The slight differences in their structures creates a greater pelvic outlet, adapted to aid the process of childbirth. </a:t>
            </a:r>
          </a:p>
          <a:p>
            <a:r>
              <a:rPr lang="en-US" dirty="0"/>
              <a:t>When comparing the two, the</a:t>
            </a:r>
            <a:r>
              <a:rPr lang="en-US" dirty="0">
                <a:solidFill>
                  <a:srgbClr val="FF0000"/>
                </a:solidFill>
              </a:rPr>
              <a:t> </a:t>
            </a:r>
            <a:r>
              <a:rPr lang="en-US" dirty="0" err="1">
                <a:solidFill>
                  <a:srgbClr val="FF0000"/>
                </a:solidFill>
              </a:rPr>
              <a:t>gynaecoid</a:t>
            </a:r>
            <a:r>
              <a:rPr lang="en-US" dirty="0">
                <a:solidFill>
                  <a:srgbClr val="FF0000"/>
                </a:solidFill>
              </a:rPr>
              <a:t> </a:t>
            </a:r>
            <a:r>
              <a:rPr lang="en-US" dirty="0"/>
              <a:t>pelvis has:</a:t>
            </a:r>
          </a:p>
          <a:p>
            <a:endParaRPr lang="en-US" dirty="0"/>
          </a:p>
          <a:p>
            <a:pPr>
              <a:buFont typeface="Arial" pitchFamily="34" charset="0"/>
              <a:buChar char="•"/>
            </a:pPr>
            <a:r>
              <a:rPr lang="en-US" dirty="0"/>
              <a:t>A wider and broader structure yet it is lighter in weight</a:t>
            </a:r>
          </a:p>
          <a:p>
            <a:pPr>
              <a:buFont typeface="Arial" pitchFamily="34" charset="0"/>
              <a:buChar char="•"/>
            </a:pPr>
            <a:r>
              <a:rPr lang="en-US" dirty="0"/>
              <a:t>An oval-shaped inlet compared with the heart-shaped android pelvis.</a:t>
            </a:r>
          </a:p>
          <a:p>
            <a:pPr>
              <a:buFont typeface="Arial" pitchFamily="34" charset="0"/>
              <a:buChar char="•"/>
            </a:pPr>
            <a:endParaRPr lang="en-US" dirty="0"/>
          </a:p>
          <a:p>
            <a:pPr>
              <a:buFont typeface="Arial" pitchFamily="34" charset="0"/>
              <a:buChar char="•"/>
            </a:pPr>
            <a:r>
              <a:rPr lang="en-US" dirty="0"/>
              <a:t>Less prominent ischial spines, allowing for a greater bispinous diameter</a:t>
            </a:r>
          </a:p>
          <a:p>
            <a:pPr>
              <a:buFont typeface="Arial" pitchFamily="34" charset="0"/>
              <a:buChar char="•"/>
            </a:pPr>
            <a:endParaRPr lang="en-US" dirty="0"/>
          </a:p>
          <a:p>
            <a:pPr>
              <a:buFont typeface="Arial" pitchFamily="34" charset="0"/>
              <a:buChar char="•"/>
            </a:pPr>
            <a:r>
              <a:rPr lang="en-US" dirty="0"/>
              <a:t>A greater angled sub-pubic arch, more than 80-90 degrees.</a:t>
            </a:r>
          </a:p>
          <a:p>
            <a:pPr>
              <a:buFont typeface="Arial" pitchFamily="34" charset="0"/>
              <a:buChar char="•"/>
            </a:pPr>
            <a:endParaRPr lang="en-US" dirty="0"/>
          </a:p>
          <a:p>
            <a:pPr>
              <a:buFont typeface="Arial" pitchFamily="34" charset="0"/>
              <a:buChar char="•"/>
            </a:pPr>
            <a:r>
              <a:rPr lang="en-US" dirty="0"/>
              <a:t>A sacrum which is shorter, more curved and with a less pronounced sacral promontory.</a:t>
            </a:r>
          </a:p>
          <a:p>
            <a:pPr>
              <a:buFont typeface="Arial" pitchFamily="34" charset="0"/>
              <a:buChar char="•"/>
            </a:pPr>
            <a:endParaRPr lang="en-US" dirty="0"/>
          </a:p>
          <a:p>
            <a:r>
              <a:rPr lang="en-US" dirty="0"/>
              <a:t>**In addition to the bony adaptations, the </a:t>
            </a:r>
            <a:r>
              <a:rPr lang="en-US" dirty="0" err="1"/>
              <a:t>sacrotuberous</a:t>
            </a:r>
            <a:r>
              <a:rPr lang="en-US" dirty="0"/>
              <a:t> and </a:t>
            </a:r>
            <a:r>
              <a:rPr lang="en-US" dirty="0" err="1"/>
              <a:t>sacrospinous</a:t>
            </a:r>
            <a:r>
              <a:rPr lang="en-US" dirty="0"/>
              <a:t> ligaments can stretch under the influence of progesterone and increase the size of the outlet further</a:t>
            </a:r>
          </a:p>
        </p:txBody>
      </p:sp>
      <p:pic>
        <p:nvPicPr>
          <p:cNvPr id="3074" name="Picture 2" descr="https://teachmeanatomy.info/wp-content/uploads/Gynaecoid-Pelvis-vs-Android-Pelvis.jpg"/>
          <p:cNvPicPr>
            <a:picLocks noChangeAspect="1" noChangeArrowheads="1"/>
          </p:cNvPicPr>
          <p:nvPr/>
        </p:nvPicPr>
        <p:blipFill>
          <a:blip r:embed="rId2"/>
          <a:srcRect/>
          <a:stretch>
            <a:fillRect/>
          </a:stretch>
        </p:blipFill>
        <p:spPr bwMode="auto">
          <a:xfrm>
            <a:off x="6400800" y="952449"/>
            <a:ext cx="5261979" cy="3961729"/>
          </a:xfrm>
          <a:prstGeom prst="rect">
            <a:avLst/>
          </a:prstGeom>
          <a:noFill/>
        </p:spPr>
      </p:pic>
    </p:spTree>
    <p:extLst>
      <p:ext uri="{BB962C8B-B14F-4D97-AF65-F5344CB8AC3E}">
        <p14:creationId xmlns:p14="http://schemas.microsoft.com/office/powerpoint/2010/main" val="16014821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0F62F21D-3388-7C92-9BB8-7B2DAD5E03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1980190" cy="6307811"/>
          </a:xfrm>
          <a:prstGeom prst="rect">
            <a:avLst/>
          </a:prstGeom>
        </p:spPr>
      </p:pic>
    </p:spTree>
    <p:extLst>
      <p:ext uri="{BB962C8B-B14F-4D97-AF65-F5344CB8AC3E}">
        <p14:creationId xmlns:p14="http://schemas.microsoft.com/office/powerpoint/2010/main" val="480728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860BF29D-75F4-1EC6-ECE7-B933549745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740692" cy="5716383"/>
          </a:xfrm>
          <a:prstGeom prst="rect">
            <a:avLst/>
          </a:prstGeom>
        </p:spPr>
      </p:pic>
    </p:spTree>
    <p:extLst>
      <p:ext uri="{BB962C8B-B14F-4D97-AF65-F5344CB8AC3E}">
        <p14:creationId xmlns:p14="http://schemas.microsoft.com/office/powerpoint/2010/main" val="1914711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id="{7168B916-BD7F-9887-C2C9-E2236A6206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سحابة 5">
            <a:extLst>
              <a:ext uri="{FF2B5EF4-FFF2-40B4-BE49-F238E27FC236}">
                <a16:creationId xmlns:a16="http://schemas.microsoft.com/office/drawing/2014/main" id="{95A93C79-5EA7-E0D8-CE87-85C55B0364F2}"/>
              </a:ext>
            </a:extLst>
          </p:cNvPr>
          <p:cNvSpPr/>
          <p:nvPr/>
        </p:nvSpPr>
        <p:spPr>
          <a:xfrm>
            <a:off x="8395854" y="5056909"/>
            <a:ext cx="3796146" cy="1801091"/>
          </a:xfrm>
          <a:prstGeom prst="cloud">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en-US" sz="2800" b="1" dirty="0">
                <a:solidFill>
                  <a:srgbClr val="7030A0"/>
                </a:solidFill>
                <a:latin typeface="Algerian" panose="04020705040A02060702" pitchFamily="82" charset="0"/>
              </a:rPr>
              <a:t>Thank You </a:t>
            </a:r>
            <a:endParaRPr lang="ar-SA" sz="2800" b="1" dirty="0">
              <a:solidFill>
                <a:srgbClr val="7030A0"/>
              </a:solidFill>
              <a:latin typeface="Algerian" panose="04020705040A02060702" pitchFamily="82" charset="0"/>
            </a:endParaRPr>
          </a:p>
        </p:txBody>
      </p:sp>
    </p:spTree>
    <p:extLst>
      <p:ext uri="{BB962C8B-B14F-4D97-AF65-F5344CB8AC3E}">
        <p14:creationId xmlns:p14="http://schemas.microsoft.com/office/powerpoint/2010/main" val="138743031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الحدث الرئيسي">
  <a:themeElements>
    <a:clrScheme name="الحدث الرئيسي">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الحدث الرئيسي">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الحدث الرئيسي">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TM04033927[[fn=الحدث الرئيسي]]</Template>
  <TotalTime>242</TotalTime>
  <Words>2843</Words>
  <Application>Microsoft Office PowerPoint</Application>
  <PresentationFormat>شاشة عريضة</PresentationFormat>
  <Paragraphs>275</Paragraphs>
  <Slides>47</Slides>
  <Notes>0</Notes>
  <HiddenSlides>0</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47</vt:i4>
      </vt:variant>
    </vt:vector>
  </HeadingPairs>
  <TitlesOfParts>
    <vt:vector size="56" baseType="lpstr">
      <vt:lpstr>acumin-pro</vt:lpstr>
      <vt:lpstr>Aldhabi</vt:lpstr>
      <vt:lpstr>Algerian</vt:lpstr>
      <vt:lpstr>Arial</vt:lpstr>
      <vt:lpstr>Impact</vt:lpstr>
      <vt:lpstr>Impact (النص الأساسي)</vt:lpstr>
      <vt:lpstr>rubik</vt:lpstr>
      <vt:lpstr>Wingdings</vt:lpstr>
      <vt:lpstr>الحدث الرئيسي</vt:lpstr>
      <vt:lpstr> ANATOMY LAB 2  Pelvis  Prepared By:  Dr. Ayah Mahmoud Almzayyen MD , T.A in AUG</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ayam2016aya@gmail.com</dc:creator>
  <cp:lastModifiedBy>ayam2016aya@gmail.com</cp:lastModifiedBy>
  <cp:revision>9</cp:revision>
  <dcterms:created xsi:type="dcterms:W3CDTF">2023-05-08T19:37:10Z</dcterms:created>
  <dcterms:modified xsi:type="dcterms:W3CDTF">2023-05-08T23:39:25Z</dcterms:modified>
</cp:coreProperties>
</file>